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2"/>
  </p:handoutMasterIdLst>
  <p:sldIdLst>
    <p:sldId id="256" r:id="rId2"/>
    <p:sldId id="1313" r:id="rId3"/>
    <p:sldId id="941" r:id="rId4"/>
    <p:sldId id="942" r:id="rId5"/>
    <p:sldId id="943" r:id="rId6"/>
    <p:sldId id="944" r:id="rId7"/>
    <p:sldId id="1018" r:id="rId8"/>
    <p:sldId id="945" r:id="rId9"/>
    <p:sldId id="946" r:id="rId10"/>
    <p:sldId id="947" r:id="rId11"/>
    <p:sldId id="948" r:id="rId12"/>
    <p:sldId id="1168" r:id="rId13"/>
    <p:sldId id="1017" r:id="rId14"/>
    <p:sldId id="1302" r:id="rId15"/>
    <p:sldId id="949" r:id="rId16"/>
    <p:sldId id="950" r:id="rId17"/>
    <p:sldId id="952" r:id="rId18"/>
    <p:sldId id="953" r:id="rId19"/>
    <p:sldId id="954" r:id="rId20"/>
    <p:sldId id="955" r:id="rId21"/>
    <p:sldId id="956" r:id="rId22"/>
    <p:sldId id="957" r:id="rId23"/>
    <p:sldId id="958" r:id="rId24"/>
    <p:sldId id="959" r:id="rId25"/>
    <p:sldId id="960" r:id="rId26"/>
    <p:sldId id="961" r:id="rId27"/>
    <p:sldId id="962" r:id="rId28"/>
    <p:sldId id="963" r:id="rId29"/>
    <p:sldId id="964" r:id="rId30"/>
    <p:sldId id="965" r:id="rId31"/>
    <p:sldId id="1303" r:id="rId32"/>
    <p:sldId id="1304" r:id="rId33"/>
    <p:sldId id="1305" r:id="rId34"/>
    <p:sldId id="1306" r:id="rId35"/>
    <p:sldId id="1307" r:id="rId36"/>
    <p:sldId id="1308" r:id="rId37"/>
    <p:sldId id="1019" r:id="rId38"/>
    <p:sldId id="969" r:id="rId39"/>
    <p:sldId id="1015" r:id="rId40"/>
    <p:sldId id="966" r:id="rId41"/>
    <p:sldId id="967" r:id="rId42"/>
    <p:sldId id="970" r:id="rId43"/>
    <p:sldId id="968" r:id="rId44"/>
    <p:sldId id="971" r:id="rId45"/>
    <p:sldId id="996" r:id="rId46"/>
    <p:sldId id="1016" r:id="rId47"/>
    <p:sldId id="1004" r:id="rId48"/>
    <p:sldId id="985" r:id="rId49"/>
    <p:sldId id="988" r:id="rId50"/>
    <p:sldId id="986" r:id="rId51"/>
    <p:sldId id="987" r:id="rId52"/>
    <p:sldId id="1003" r:id="rId53"/>
    <p:sldId id="1309" r:id="rId54"/>
    <p:sldId id="1310" r:id="rId55"/>
    <p:sldId id="1311" r:id="rId56"/>
    <p:sldId id="997" r:id="rId57"/>
    <p:sldId id="1312" r:id="rId58"/>
    <p:sldId id="951" r:id="rId59"/>
    <p:sldId id="924" r:id="rId60"/>
    <p:sldId id="925" r:id="rId61"/>
    <p:sldId id="926" r:id="rId62"/>
    <p:sldId id="936" r:id="rId63"/>
    <p:sldId id="937" r:id="rId64"/>
    <p:sldId id="938" r:id="rId65"/>
    <p:sldId id="927" r:id="rId66"/>
    <p:sldId id="939" r:id="rId67"/>
    <p:sldId id="940" r:id="rId68"/>
    <p:sldId id="928" r:id="rId69"/>
    <p:sldId id="989" r:id="rId70"/>
    <p:sldId id="990" r:id="rId71"/>
    <p:sldId id="991" r:id="rId72"/>
    <p:sldId id="992" r:id="rId73"/>
    <p:sldId id="998" r:id="rId74"/>
    <p:sldId id="993" r:id="rId75"/>
    <p:sldId id="1014" r:id="rId76"/>
    <p:sldId id="1141" r:id="rId77"/>
    <p:sldId id="1143" r:id="rId78"/>
    <p:sldId id="1142" r:id="rId79"/>
    <p:sldId id="1167" r:id="rId80"/>
    <p:sldId id="1144" r:id="rId81"/>
    <p:sldId id="1145" r:id="rId82"/>
    <p:sldId id="1146" r:id="rId83"/>
    <p:sldId id="1147" r:id="rId84"/>
    <p:sldId id="1148" r:id="rId85"/>
    <p:sldId id="1149" r:id="rId86"/>
    <p:sldId id="1150" r:id="rId87"/>
    <p:sldId id="1151" r:id="rId88"/>
    <p:sldId id="1152" r:id="rId89"/>
    <p:sldId id="1153" r:id="rId90"/>
    <p:sldId id="1154" r:id="rId91"/>
    <p:sldId id="1155" r:id="rId92"/>
    <p:sldId id="1156" r:id="rId93"/>
    <p:sldId id="1157" r:id="rId94"/>
    <p:sldId id="1158" r:id="rId95"/>
    <p:sldId id="1159" r:id="rId96"/>
    <p:sldId id="1160" r:id="rId97"/>
    <p:sldId id="1161" r:id="rId98"/>
    <p:sldId id="1162" r:id="rId99"/>
    <p:sldId id="1163" r:id="rId100"/>
    <p:sldId id="1164" r:id="rId101"/>
    <p:sldId id="1165" r:id="rId102"/>
    <p:sldId id="1166" r:id="rId103"/>
    <p:sldId id="1030" r:id="rId104"/>
    <p:sldId id="974" r:id="rId105"/>
    <p:sldId id="1031" r:id="rId106"/>
    <p:sldId id="1032" r:id="rId107"/>
    <p:sldId id="1033" r:id="rId108"/>
    <p:sldId id="1034" r:id="rId109"/>
    <p:sldId id="1035" r:id="rId110"/>
    <p:sldId id="1036" r:id="rId111"/>
    <p:sldId id="1037" r:id="rId112"/>
    <p:sldId id="1038" r:id="rId113"/>
    <p:sldId id="1039" r:id="rId114"/>
    <p:sldId id="1055" r:id="rId115"/>
    <p:sldId id="1056" r:id="rId116"/>
    <p:sldId id="1057" r:id="rId117"/>
    <p:sldId id="1058" r:id="rId118"/>
    <p:sldId id="1059" r:id="rId119"/>
    <p:sldId id="1060" r:id="rId120"/>
    <p:sldId id="1061" r:id="rId121"/>
    <p:sldId id="1067" r:id="rId122"/>
    <p:sldId id="1076" r:id="rId123"/>
    <p:sldId id="1074" r:id="rId124"/>
    <p:sldId id="1077" r:id="rId125"/>
    <p:sldId id="1140" r:id="rId126"/>
    <p:sldId id="1226" r:id="rId127"/>
    <p:sldId id="1227" r:id="rId128"/>
    <p:sldId id="1228" r:id="rId129"/>
    <p:sldId id="1229" r:id="rId130"/>
    <p:sldId id="1230" r:id="rId131"/>
    <p:sldId id="1231" r:id="rId132"/>
    <p:sldId id="1232" r:id="rId133"/>
    <p:sldId id="1233" r:id="rId134"/>
    <p:sldId id="1234" r:id="rId135"/>
    <p:sldId id="1235" r:id="rId136"/>
    <p:sldId id="1236" r:id="rId137"/>
    <p:sldId id="1237" r:id="rId138"/>
    <p:sldId id="1238" r:id="rId139"/>
    <p:sldId id="1239" r:id="rId140"/>
    <p:sldId id="1240" r:id="rId141"/>
    <p:sldId id="1241" r:id="rId142"/>
    <p:sldId id="1242" r:id="rId143"/>
    <p:sldId id="1243" r:id="rId144"/>
    <p:sldId id="1244" r:id="rId145"/>
    <p:sldId id="1245" r:id="rId146"/>
    <p:sldId id="1246" r:id="rId147"/>
    <p:sldId id="1247" r:id="rId148"/>
    <p:sldId id="1248" r:id="rId149"/>
    <p:sldId id="1249" r:id="rId150"/>
    <p:sldId id="1250" r:id="rId151"/>
    <p:sldId id="1251" r:id="rId152"/>
    <p:sldId id="1252" r:id="rId153"/>
    <p:sldId id="1253" r:id="rId154"/>
    <p:sldId id="1254" r:id="rId155"/>
    <p:sldId id="1255" r:id="rId156"/>
    <p:sldId id="1256" r:id="rId157"/>
    <p:sldId id="1257" r:id="rId158"/>
    <p:sldId id="1258" r:id="rId159"/>
    <p:sldId id="1259" r:id="rId160"/>
    <p:sldId id="1260" r:id="rId161"/>
    <p:sldId id="1261" r:id="rId162"/>
    <p:sldId id="1262" r:id="rId163"/>
    <p:sldId id="1263" r:id="rId164"/>
    <p:sldId id="1264" r:id="rId165"/>
    <p:sldId id="1265" r:id="rId166"/>
    <p:sldId id="1266" r:id="rId167"/>
    <p:sldId id="1267" r:id="rId168"/>
    <p:sldId id="1268" r:id="rId169"/>
    <p:sldId id="1269" r:id="rId170"/>
    <p:sldId id="1270" r:id="rId171"/>
    <p:sldId id="1271" r:id="rId172"/>
    <p:sldId id="1272" r:id="rId173"/>
    <p:sldId id="1273" r:id="rId174"/>
    <p:sldId id="1274" r:id="rId175"/>
    <p:sldId id="1275" r:id="rId176"/>
    <p:sldId id="1276" r:id="rId177"/>
    <p:sldId id="1277" r:id="rId178"/>
    <p:sldId id="1278" r:id="rId179"/>
    <p:sldId id="1279" r:id="rId180"/>
    <p:sldId id="1280" r:id="rId181"/>
    <p:sldId id="1281" r:id="rId182"/>
    <p:sldId id="1282" r:id="rId183"/>
    <p:sldId id="1283" r:id="rId184"/>
    <p:sldId id="1284" r:id="rId185"/>
    <p:sldId id="1285" r:id="rId186"/>
    <p:sldId id="1286" r:id="rId187"/>
    <p:sldId id="1287" r:id="rId188"/>
    <p:sldId id="1327" r:id="rId189"/>
    <p:sldId id="1328" r:id="rId190"/>
    <p:sldId id="1288" r:id="rId1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Arial" charset="0"/>
      </a:defRPr>
    </a:lvl1pPr>
    <a:lvl2pPr marL="457200" algn="l" rtl="0" fontAlgn="base">
      <a:spcBef>
        <a:spcPct val="0"/>
      </a:spcBef>
      <a:spcAft>
        <a:spcPct val="0"/>
      </a:spcAft>
      <a:defRPr kern="1200">
        <a:solidFill>
          <a:schemeClr val="tx1"/>
        </a:solidFill>
        <a:latin typeface="Comic Sans MS" pitchFamily="66" charset="0"/>
        <a:ea typeface="+mn-ea"/>
        <a:cs typeface="Arial" charset="0"/>
      </a:defRPr>
    </a:lvl2pPr>
    <a:lvl3pPr marL="914400" algn="l" rtl="0" fontAlgn="base">
      <a:spcBef>
        <a:spcPct val="0"/>
      </a:spcBef>
      <a:spcAft>
        <a:spcPct val="0"/>
      </a:spcAft>
      <a:defRPr kern="1200">
        <a:solidFill>
          <a:schemeClr val="tx1"/>
        </a:solidFill>
        <a:latin typeface="Comic Sans MS" pitchFamily="66" charset="0"/>
        <a:ea typeface="+mn-ea"/>
        <a:cs typeface="Arial" charset="0"/>
      </a:defRPr>
    </a:lvl3pPr>
    <a:lvl4pPr marL="1371600" algn="l" rtl="0" fontAlgn="base">
      <a:spcBef>
        <a:spcPct val="0"/>
      </a:spcBef>
      <a:spcAft>
        <a:spcPct val="0"/>
      </a:spcAft>
      <a:defRPr kern="1200">
        <a:solidFill>
          <a:schemeClr val="tx1"/>
        </a:solidFill>
        <a:latin typeface="Comic Sans MS" pitchFamily="66" charset="0"/>
        <a:ea typeface="+mn-ea"/>
        <a:cs typeface="Arial" charset="0"/>
      </a:defRPr>
    </a:lvl4pPr>
    <a:lvl5pPr marL="1828800" algn="l" rtl="0" fontAlgn="base">
      <a:spcBef>
        <a:spcPct val="0"/>
      </a:spcBef>
      <a:spcAft>
        <a:spcPct val="0"/>
      </a:spcAft>
      <a:defRPr kern="1200">
        <a:solidFill>
          <a:schemeClr val="tx1"/>
        </a:solidFill>
        <a:latin typeface="Comic Sans MS" pitchFamily="66" charset="0"/>
        <a:ea typeface="+mn-ea"/>
        <a:cs typeface="Arial" charset="0"/>
      </a:defRPr>
    </a:lvl5pPr>
    <a:lvl6pPr marL="2286000" algn="l" defTabSz="914400" rtl="0" eaLnBrk="1" latinLnBrk="0" hangingPunct="1">
      <a:defRPr kern="1200">
        <a:solidFill>
          <a:schemeClr val="tx1"/>
        </a:solidFill>
        <a:latin typeface="Comic Sans MS" pitchFamily="66" charset="0"/>
        <a:ea typeface="+mn-ea"/>
        <a:cs typeface="Arial" charset="0"/>
      </a:defRPr>
    </a:lvl6pPr>
    <a:lvl7pPr marL="2743200" algn="l" defTabSz="914400" rtl="0" eaLnBrk="1" latinLnBrk="0" hangingPunct="1">
      <a:defRPr kern="1200">
        <a:solidFill>
          <a:schemeClr val="tx1"/>
        </a:solidFill>
        <a:latin typeface="Comic Sans MS" pitchFamily="66" charset="0"/>
        <a:ea typeface="+mn-ea"/>
        <a:cs typeface="Arial" charset="0"/>
      </a:defRPr>
    </a:lvl7pPr>
    <a:lvl8pPr marL="3200400" algn="l" defTabSz="914400" rtl="0" eaLnBrk="1" latinLnBrk="0" hangingPunct="1">
      <a:defRPr kern="1200">
        <a:solidFill>
          <a:schemeClr val="tx1"/>
        </a:solidFill>
        <a:latin typeface="Comic Sans MS" pitchFamily="66" charset="0"/>
        <a:ea typeface="+mn-ea"/>
        <a:cs typeface="Arial" charset="0"/>
      </a:defRPr>
    </a:lvl8pPr>
    <a:lvl9pPr marL="3657600" algn="l" defTabSz="914400" rtl="0" eaLnBrk="1" latinLnBrk="0" hangingPunct="1">
      <a:defRPr kern="1200">
        <a:solidFill>
          <a:schemeClr val="tx1"/>
        </a:solidFill>
        <a:latin typeface="Comic Sans MS" pitchFamily="66"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CCFFFF"/>
    <a:srgbClr val="67F030"/>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5" autoAdjust="0"/>
    <p:restoredTop sz="94660"/>
  </p:normalViewPr>
  <p:slideViewPr>
    <p:cSldViewPr>
      <p:cViewPr varScale="1">
        <p:scale>
          <a:sx n="50" d="100"/>
          <a:sy n="50" d="100"/>
        </p:scale>
        <p:origin x="-108" y="-7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4" d="100"/>
          <a:sy n="54" d="100"/>
        </p:scale>
        <p:origin x="-6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27D452D-AAF8-404D-BCC0-E309A1A37137}" type="datetimeFigureOut">
              <a:rPr lang="en-US"/>
              <a:pPr>
                <a:defRPr/>
              </a:pPr>
              <a:t>11/25/2017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9C55624-2ED1-490C-B64E-85124094BF79}" type="slidenum">
              <a:rPr lang="en-US"/>
              <a:pPr>
                <a:defRPr/>
              </a:pPr>
              <a:t>‹#›</a:t>
            </a:fld>
            <a:endParaRPr lang="en-US"/>
          </a:p>
        </p:txBody>
      </p:sp>
    </p:spTree>
    <p:extLst>
      <p:ext uri="{BB962C8B-B14F-4D97-AF65-F5344CB8AC3E}">
        <p14:creationId xmlns:p14="http://schemas.microsoft.com/office/powerpoint/2010/main" val="36729691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5700" b="1" i="0" baseline="0">
                <a:solidFill>
                  <a:srgbClr val="FFFF00"/>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800" b="1" i="0" baseline="0">
                <a:solidFill>
                  <a:srgbClr val="CC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9144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82296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596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5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lvl1pPr>
              <a:defRPr sz="6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5638800"/>
          </a:xfrm>
        </p:spPr>
        <p:txBody>
          <a:bodyPr/>
          <a:lstStyle>
            <a:lvl1pPr marL="0" indent="0">
              <a:buNone/>
              <a:defRPr/>
            </a:lvl1pPr>
            <a:lvl2pPr marL="1028700" indent="-571500">
              <a:buFont typeface="Arial" pitchFamily="34" charset="0"/>
              <a:buChar char="•"/>
              <a:defRPr/>
            </a:lvl2pPr>
            <a:lvl3pPr marL="1143000" indent="-228600">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309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7056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890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890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57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43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827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43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27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65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673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723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75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kern="1200">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Comic Sans MS" pitchFamily="66" charset="0"/>
        </a:defRPr>
      </a:lvl2pPr>
      <a:lvl3pPr algn="ctr" rtl="0" eaLnBrk="0" fontAlgn="base" hangingPunct="0">
        <a:spcBef>
          <a:spcPct val="0"/>
        </a:spcBef>
        <a:spcAft>
          <a:spcPct val="0"/>
        </a:spcAft>
        <a:defRPr sz="4400" b="1">
          <a:solidFill>
            <a:srgbClr val="FFFF00"/>
          </a:solidFill>
          <a:latin typeface="Comic Sans MS" pitchFamily="66" charset="0"/>
        </a:defRPr>
      </a:lvl3pPr>
      <a:lvl4pPr algn="ctr" rtl="0" eaLnBrk="0" fontAlgn="base" hangingPunct="0">
        <a:spcBef>
          <a:spcPct val="0"/>
        </a:spcBef>
        <a:spcAft>
          <a:spcPct val="0"/>
        </a:spcAft>
        <a:defRPr sz="4400" b="1">
          <a:solidFill>
            <a:srgbClr val="FFFF00"/>
          </a:solidFill>
          <a:latin typeface="Comic Sans MS" pitchFamily="66" charset="0"/>
        </a:defRPr>
      </a:lvl4pPr>
      <a:lvl5pPr algn="ctr" rtl="0" eaLnBrk="0" fontAlgn="base" hangingPunct="0">
        <a:spcBef>
          <a:spcPct val="0"/>
        </a:spcBef>
        <a:spcAft>
          <a:spcPct val="0"/>
        </a:spcAft>
        <a:defRPr sz="4400" b="1">
          <a:solidFill>
            <a:srgbClr val="FFFF00"/>
          </a:solidFill>
          <a:latin typeface="Comic Sans MS" pitchFamily="66" charset="0"/>
        </a:defRPr>
      </a:lvl5pPr>
      <a:lvl6pPr marL="457200" algn="ctr" rtl="0" fontAlgn="base">
        <a:spcBef>
          <a:spcPct val="0"/>
        </a:spcBef>
        <a:spcAft>
          <a:spcPct val="0"/>
        </a:spcAft>
        <a:defRPr sz="4400" b="1">
          <a:solidFill>
            <a:srgbClr val="FFFF00"/>
          </a:solidFill>
          <a:latin typeface="Comic Sans MS" pitchFamily="66" charset="0"/>
        </a:defRPr>
      </a:lvl6pPr>
      <a:lvl7pPr marL="914400" algn="ctr" rtl="0" fontAlgn="base">
        <a:spcBef>
          <a:spcPct val="0"/>
        </a:spcBef>
        <a:spcAft>
          <a:spcPct val="0"/>
        </a:spcAft>
        <a:defRPr sz="4400" b="1">
          <a:solidFill>
            <a:srgbClr val="FFFF00"/>
          </a:solidFill>
          <a:latin typeface="Comic Sans MS" pitchFamily="66" charset="0"/>
        </a:defRPr>
      </a:lvl7pPr>
      <a:lvl8pPr marL="1371600" algn="ctr" rtl="0" fontAlgn="base">
        <a:spcBef>
          <a:spcPct val="0"/>
        </a:spcBef>
        <a:spcAft>
          <a:spcPct val="0"/>
        </a:spcAft>
        <a:defRPr sz="4400" b="1">
          <a:solidFill>
            <a:srgbClr val="FFFF00"/>
          </a:solidFill>
          <a:latin typeface="Comic Sans MS" pitchFamily="66" charset="0"/>
        </a:defRPr>
      </a:lvl8pPr>
      <a:lvl9pPr marL="1828800" algn="ctr" rtl="0" fontAlgn="base">
        <a:spcBef>
          <a:spcPct val="0"/>
        </a:spcBef>
        <a:spcAft>
          <a:spcPct val="0"/>
        </a:spcAft>
        <a:defRPr sz="4400" b="1">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0" y="4457343"/>
            <a:ext cx="91440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sz="7000" dirty="0">
                <a:solidFill>
                  <a:srgbClr val="FFFF00"/>
                </a:solidFill>
                <a:latin typeface="MV Boli" pitchFamily="2" charset="0"/>
                <a:ea typeface="MV Boli" pitchFamily="2" charset="0"/>
                <a:cs typeface="MV Boli" pitchFamily="2" charset="0"/>
              </a:rPr>
              <a:t>Welcome </a:t>
            </a:r>
            <a:r>
              <a:rPr lang="en-US" altLang="en-US" sz="7000" dirty="0" smtClean="0">
                <a:solidFill>
                  <a:srgbClr val="FFFF00"/>
                </a:solidFill>
                <a:latin typeface="MV Boli" pitchFamily="2" charset="0"/>
                <a:ea typeface="MV Boli" pitchFamily="2" charset="0"/>
                <a:cs typeface="MV Boli" pitchFamily="2" charset="0"/>
              </a:rPr>
              <a:t>to Wk07</a:t>
            </a:r>
            <a:endParaRPr lang="en-US" altLang="en-US" sz="7000" dirty="0">
              <a:solidFill>
                <a:schemeClr val="bg1"/>
              </a:solidFill>
              <a:latin typeface="MV Boli" pitchFamily="2" charset="0"/>
              <a:ea typeface="MV Boli" pitchFamily="2" charset="0"/>
              <a:cs typeface="MV Boli" pitchFamily="2" charset="0"/>
            </a:endParaRPr>
          </a:p>
          <a:p>
            <a:pPr algn="r" eaLnBrk="1" hangingPunct="1">
              <a:spcBef>
                <a:spcPct val="0"/>
              </a:spcBef>
              <a:buFontTx/>
              <a:buNone/>
            </a:pPr>
            <a:r>
              <a:rPr lang="en-US" altLang="en-US" dirty="0"/>
              <a:t>MATH225 </a:t>
            </a:r>
            <a:r>
              <a:rPr lang="en-US" altLang="en-US" b="0" dirty="0" smtClean="0"/>
              <a:t>Applications </a:t>
            </a:r>
            <a:r>
              <a:rPr lang="en-US" altLang="en-US" b="0" dirty="0"/>
              <a:t>of Discrete Mathematics and Statistics</a:t>
            </a:r>
          </a:p>
        </p:txBody>
      </p:sp>
      <p:sp>
        <p:nvSpPr>
          <p:cNvPr id="6" name="Rectangle 5"/>
          <p:cNvSpPr/>
          <p:nvPr/>
        </p:nvSpPr>
        <p:spPr>
          <a:xfrm>
            <a:off x="-166688" y="6763435"/>
            <a:ext cx="7024688" cy="323165"/>
          </a:xfrm>
          <a:prstGeom prst="rect">
            <a:avLst/>
          </a:prstGeom>
        </p:spPr>
        <p:txBody>
          <a:bodyPr wrap="square">
            <a:spAutoFit/>
          </a:bodyPr>
          <a:lstStyle/>
          <a:p>
            <a:r>
              <a:rPr lang="en-US" sz="1500" dirty="0">
                <a:solidFill>
                  <a:srgbClr val="00B0F0"/>
                </a:solidFill>
              </a:rPr>
              <a:t>http://media.dcnews.ro/image/201109/w670/statistics.jpg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Statistics!!</a:t>
            </a:r>
          </a:p>
        </p:txBody>
      </p:sp>
      <p:sp>
        <p:nvSpPr>
          <p:cNvPr id="12291" name="Content Placeholder 2"/>
          <p:cNvSpPr>
            <a:spLocks noGrp="1"/>
          </p:cNvSpPr>
          <p:nvPr>
            <p:ph idx="1"/>
          </p:nvPr>
        </p:nvSpPr>
        <p:spPr/>
        <p:txBody>
          <a:bodyPr/>
          <a:lstStyle/>
          <a:p>
            <a:pPr eaLnBrk="1" hangingPunct="1">
              <a:spcBef>
                <a:spcPct val="0"/>
              </a:spcBef>
            </a:pPr>
            <a:r>
              <a:rPr lang="en-US" altLang="en-US" smtClean="0">
                <a:cs typeface="Times New Roman" pitchFamily="18" charset="0"/>
              </a:rPr>
              <a:t>Statistics is the mathematics </a:t>
            </a:r>
          </a:p>
          <a:p>
            <a:pPr eaLnBrk="1" hangingPunct="1">
              <a:spcBef>
                <a:spcPct val="0"/>
              </a:spcBef>
            </a:pPr>
            <a:r>
              <a:rPr lang="en-US" altLang="en-US" smtClean="0">
                <a:cs typeface="Times New Roman" pitchFamily="18" charset="0"/>
              </a:rPr>
              <a:t>of </a:t>
            </a:r>
            <a:r>
              <a:rPr lang="en-US" altLang="en-US" smtClean="0">
                <a:solidFill>
                  <a:schemeClr val="tx1"/>
                </a:solidFill>
                <a:cs typeface="Times New Roman" pitchFamily="18" charset="0"/>
              </a:rPr>
              <a:t>uncertainty</a:t>
            </a:r>
          </a:p>
          <a:p>
            <a:pPr eaLnBrk="1" hangingPunct="1">
              <a:spcBef>
                <a:spcPct val="0"/>
              </a:spcBef>
            </a:pPr>
            <a:endParaRPr lang="en-US" altLang="en-US" sz="2000" smtClean="0">
              <a:cs typeface="Times New Roman" pitchFamily="18" charset="0"/>
            </a:endParaRPr>
          </a:p>
          <a:p>
            <a:pPr eaLnBrk="1" hangingPunct="1">
              <a:spcBef>
                <a:spcPct val="0"/>
              </a:spcBef>
            </a:pPr>
            <a:r>
              <a:rPr lang="en-US" altLang="en-US" smtClean="0">
                <a:cs typeface="Times New Roman" pitchFamily="18" charset="0"/>
              </a:rPr>
              <a:t>so, in our uncertain world</a:t>
            </a:r>
          </a:p>
          <a:p>
            <a:pPr eaLnBrk="1" hangingPunct="1">
              <a:spcBef>
                <a:spcPct val="0"/>
              </a:spcBef>
            </a:pPr>
            <a:r>
              <a:rPr lang="en-US" altLang="en-US" smtClean="0">
                <a:cs typeface="Times New Roman" pitchFamily="18" charset="0"/>
              </a:rPr>
              <a:t>statistics is the </a:t>
            </a:r>
          </a:p>
          <a:p>
            <a:pPr eaLnBrk="1" hangingPunct="1">
              <a:spcBef>
                <a:spcPct val="0"/>
              </a:spcBef>
            </a:pPr>
            <a:r>
              <a:rPr lang="en-US" altLang="en-US" smtClean="0">
                <a:cs typeface="Times New Roman" pitchFamily="18" charset="0"/>
              </a:rPr>
              <a:t>mathematics of </a:t>
            </a:r>
          </a:p>
          <a:p>
            <a:pPr eaLnBrk="1" hangingPunct="1">
              <a:spcBef>
                <a:spcPct val="0"/>
              </a:spcBef>
            </a:pPr>
            <a:r>
              <a:rPr lang="en-US" altLang="en-US" smtClean="0">
                <a:solidFill>
                  <a:schemeClr val="tx1"/>
                </a:solidFill>
                <a:cs typeface="Times New Roman" pitchFamily="18" charset="0"/>
              </a:rPr>
              <a:t>making decisions</a:t>
            </a:r>
            <a:r>
              <a:rPr lang="en-US" altLang="en-US" smtClean="0">
                <a:solidFill>
                  <a:schemeClr val="tx1"/>
                </a:solidFill>
                <a:cs typeface="Arial" charset="0"/>
              </a:rPr>
              <a:t> </a:t>
            </a:r>
            <a:endParaRPr lang="en-US" altLang="en-US" smtClean="0">
              <a:solidFill>
                <a:schemeClr val="tx1"/>
              </a:solidFill>
              <a:cs typeface="Times New Roman" pitchFamily="18" charset="0"/>
            </a:endParaRPr>
          </a:p>
          <a:p>
            <a:endParaRPr lang="en-US" altLang="en-US" smtClean="0"/>
          </a:p>
        </p:txBody>
      </p:sp>
      <p:pic>
        <p:nvPicPr>
          <p:cNvPr id="12292" name="Picture 5" descr="http://3.bp.blogspot.com/-02bFBw8Ko5c/T3C-AMYyRMI/AAAAAAAABvE/1kT_3P4Ijos/s1600/Uncertain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279900"/>
            <a:ext cx="38862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52400" y="914400"/>
            <a:ext cx="8534400" cy="5638800"/>
          </a:xfrm>
        </p:spPr>
        <p:txBody>
          <a:bodyPr/>
          <a:lstStyle/>
          <a:p>
            <a:pPr eaLnBrk="1" hangingPunct="1">
              <a:spcBef>
                <a:spcPct val="0"/>
              </a:spcBef>
            </a:pPr>
            <a:r>
              <a:rPr lang="en-US" altLang="en-US" smtClean="0">
                <a:cs typeface="Arial" panose="020B0604020202020204" pitchFamily="34" charset="0"/>
              </a:rPr>
              <a:t>                    Medical and </a:t>
            </a:r>
          </a:p>
          <a:p>
            <a:pPr eaLnBrk="1" hangingPunct="1">
              <a:spcBef>
                <a:spcPct val="0"/>
              </a:spcBef>
            </a:pPr>
            <a:r>
              <a:rPr lang="en-US" altLang="en-US" smtClean="0">
                <a:cs typeface="Arial" panose="020B0604020202020204" pitchFamily="34" charset="0"/>
              </a:rPr>
              <a:t>                    supply tents</a:t>
            </a:r>
          </a:p>
          <a:p>
            <a:pPr algn="r" eaLnBrk="1" hangingPunct="1">
              <a:spcBef>
                <a:spcPct val="0"/>
              </a:spcBef>
            </a:pPr>
            <a:endParaRPr lang="en-US" altLang="en-US" smtClean="0">
              <a:cs typeface="Arial" panose="020B0604020202020204" pitchFamily="34" charset="0"/>
            </a:endParaRPr>
          </a:p>
          <a:p>
            <a:pPr algn="r" eaLnBrk="1" hangingPunct="1">
              <a:spcBef>
                <a:spcPct val="0"/>
              </a:spcBef>
            </a:pPr>
            <a:endParaRPr lang="en-US" altLang="en-US" smtClean="0">
              <a:cs typeface="Arial" panose="020B0604020202020204" pitchFamily="34" charset="0"/>
            </a:endParaRPr>
          </a:p>
          <a:p>
            <a:pPr eaLnBrk="1" hangingPunct="1">
              <a:spcBef>
                <a:spcPct val="0"/>
              </a:spcBef>
            </a:pPr>
            <a:r>
              <a:rPr lang="en-US" altLang="en-US" smtClean="0">
                <a:cs typeface="Arial" panose="020B0604020202020204" pitchFamily="34" charset="0"/>
              </a:rPr>
              <a:t>Measuring </a:t>
            </a:r>
          </a:p>
          <a:p>
            <a:pPr eaLnBrk="1" hangingPunct="1">
              <a:spcBef>
                <a:spcPct val="0"/>
              </a:spcBef>
            </a:pPr>
            <a:r>
              <a:rPr lang="en-US" altLang="en-US" smtClean="0">
                <a:cs typeface="Arial" panose="020B0604020202020204" pitchFamily="34" charset="0"/>
              </a:rPr>
              <a:t>babies to </a:t>
            </a:r>
          </a:p>
          <a:p>
            <a:pPr eaLnBrk="1" hangingPunct="1">
              <a:spcBef>
                <a:spcPct val="0"/>
              </a:spcBef>
            </a:pPr>
            <a:r>
              <a:rPr lang="en-US" altLang="en-US" smtClean="0">
                <a:cs typeface="Arial" panose="020B0604020202020204" pitchFamily="34" charset="0"/>
              </a:rPr>
              <a:t>see if they </a:t>
            </a:r>
          </a:p>
          <a:p>
            <a:pPr eaLnBrk="1" hangingPunct="1">
              <a:spcBef>
                <a:spcPct val="0"/>
              </a:spcBef>
            </a:pPr>
            <a:r>
              <a:rPr lang="en-US" altLang="en-US" smtClean="0">
                <a:cs typeface="Arial" panose="020B0604020202020204" pitchFamily="34" charset="0"/>
              </a:rPr>
              <a:t>are</a:t>
            </a:r>
          </a:p>
          <a:p>
            <a:pPr eaLnBrk="1" hangingPunct="1">
              <a:spcBef>
                <a:spcPct val="0"/>
              </a:spcBef>
            </a:pPr>
            <a:r>
              <a:rPr lang="en-US" altLang="en-US" smtClean="0">
                <a:cs typeface="Arial" panose="020B0604020202020204" pitchFamily="34" charset="0"/>
              </a:rPr>
              <a:t>undernourished</a:t>
            </a:r>
          </a:p>
          <a:p>
            <a:pPr eaLnBrk="1" hangingPunct="1">
              <a:spcBef>
                <a:spcPct val="0"/>
              </a:spcBef>
            </a:pPr>
            <a:endParaRPr lang="en-US" altLang="en-US" smtClean="0">
              <a:cs typeface="Arial" panose="020B0604020202020204" pitchFamily="34" charset="0"/>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563" y="2971800"/>
            <a:ext cx="2560637"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3" y="2971800"/>
            <a:ext cx="2541587"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418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4556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152400" y="76200"/>
            <a:ext cx="8839200" cy="5638800"/>
          </a:xfrm>
        </p:spPr>
        <p:txBody>
          <a:bodyPr/>
          <a:lstStyle/>
          <a:p>
            <a:pPr eaLnBrk="1" hangingPunct="1">
              <a:spcBef>
                <a:spcPct val="0"/>
              </a:spcBef>
            </a:pPr>
            <a:r>
              <a:rPr lang="en-US" altLang="en-US" sz="2500" smtClean="0">
                <a:solidFill>
                  <a:srgbClr val="FFFF00"/>
                </a:solidFill>
                <a:latin typeface="Arial" panose="020B0604020202020204" pitchFamily="34" charset="0"/>
                <a:cs typeface="Arial" panose="020B0604020202020204" pitchFamily="34" charset="0"/>
              </a:rPr>
              <a:t>Understand the Problem: </a:t>
            </a:r>
            <a:r>
              <a:rPr lang="en-US" altLang="en-US" sz="2500" smtClean="0">
                <a:latin typeface="Arial" panose="020B0604020202020204" pitchFamily="34" charset="0"/>
                <a:cs typeface="Arial" panose="020B0604020202020204" pitchFamily="34" charset="0"/>
              </a:rPr>
              <a:t>Investigate refugee rumors – who are the refugees, what is the extent of the problem, what aid is needed, can it be supplied in-region</a:t>
            </a:r>
          </a:p>
          <a:p>
            <a:pPr eaLnBrk="1" hangingPunct="1">
              <a:spcBef>
                <a:spcPct val="0"/>
              </a:spcBef>
            </a:pPr>
            <a:endParaRPr lang="en-US" altLang="en-US" sz="1000" smtClean="0">
              <a:latin typeface="Arial" panose="020B0604020202020204" pitchFamily="34" charset="0"/>
              <a:cs typeface="Arial" panose="020B0604020202020204" pitchFamily="34" charset="0"/>
            </a:endParaRPr>
          </a:p>
          <a:p>
            <a:pPr eaLnBrk="1" hangingPunct="1">
              <a:spcBef>
                <a:spcPct val="0"/>
              </a:spcBef>
            </a:pPr>
            <a:r>
              <a:rPr lang="en-US" altLang="en-US" sz="2500" smtClean="0">
                <a:solidFill>
                  <a:srgbClr val="FFFF00"/>
                </a:solidFill>
                <a:latin typeface="Arial" panose="020B0604020202020204" pitchFamily="34" charset="0"/>
                <a:cs typeface="Arial" panose="020B0604020202020204" pitchFamily="34" charset="0"/>
              </a:rPr>
              <a:t>Plan:</a:t>
            </a:r>
            <a:r>
              <a:rPr lang="en-US" altLang="en-US" sz="2500" smtClean="0">
                <a:solidFill>
                  <a:srgbClr val="FFFFFF"/>
                </a:solidFill>
                <a:latin typeface="Arial" panose="020B0604020202020204" pitchFamily="34" charset="0"/>
                <a:cs typeface="Arial" panose="020B0604020202020204" pitchFamily="34" charset="0"/>
              </a:rPr>
              <a:t> </a:t>
            </a:r>
            <a:r>
              <a:rPr lang="en-US" altLang="en-US" sz="2500" smtClean="0">
                <a:latin typeface="Arial" panose="020B0604020202020204" pitchFamily="34" charset="0"/>
                <a:cs typeface="Arial" panose="020B0604020202020204" pitchFamily="34" charset="0"/>
              </a:rPr>
              <a:t>On-site visit to assess the situation, surveys enroute to assess in-area sources of food and medical care</a:t>
            </a:r>
          </a:p>
          <a:p>
            <a:pPr eaLnBrk="1" hangingPunct="1">
              <a:spcBef>
                <a:spcPct val="0"/>
              </a:spcBef>
            </a:pPr>
            <a:endParaRPr lang="en-US" altLang="en-US" sz="1000" smtClean="0">
              <a:latin typeface="Arial" panose="020B0604020202020204" pitchFamily="34" charset="0"/>
              <a:cs typeface="Arial" panose="020B0604020202020204" pitchFamily="34" charset="0"/>
            </a:endParaRPr>
          </a:p>
          <a:p>
            <a:pPr eaLnBrk="1" hangingPunct="1">
              <a:spcBef>
                <a:spcPct val="0"/>
              </a:spcBef>
            </a:pPr>
            <a:r>
              <a:rPr lang="en-US" altLang="en-US" sz="2500" smtClean="0">
                <a:solidFill>
                  <a:srgbClr val="FFFF00"/>
                </a:solidFill>
                <a:latin typeface="Arial" panose="020B0604020202020204" pitchFamily="34" charset="0"/>
                <a:cs typeface="Arial" panose="020B0604020202020204" pitchFamily="34" charset="0"/>
              </a:rPr>
              <a:t>Do it!: </a:t>
            </a:r>
            <a:r>
              <a:rPr lang="en-US" altLang="en-US" sz="2500" smtClean="0">
                <a:latin typeface="Arial" panose="020B0604020202020204" pitchFamily="34" charset="0"/>
                <a:cs typeface="Arial" panose="020B0604020202020204" pitchFamily="34" charset="0"/>
              </a:rPr>
              <a:t>As of July 1998, there are approximately 500 political refugees from Darfur, Sudan camped just over the border in Chad. The number is increasing rapidly. Refugees have no housing, clothing or household goods. There is no food available in the area and medical facilities are already strained beyond capacity. </a:t>
            </a:r>
          </a:p>
          <a:p>
            <a:pPr eaLnBrk="1" hangingPunct="1">
              <a:spcBef>
                <a:spcPct val="0"/>
              </a:spcBef>
            </a:pPr>
            <a:endParaRPr lang="en-US" altLang="en-US" sz="1000" smtClean="0">
              <a:latin typeface="Arial" panose="020B0604020202020204" pitchFamily="34" charset="0"/>
              <a:cs typeface="Arial" panose="020B0604020202020204" pitchFamily="34" charset="0"/>
            </a:endParaRPr>
          </a:p>
          <a:p>
            <a:pPr eaLnBrk="1" hangingPunct="1">
              <a:spcBef>
                <a:spcPct val="0"/>
              </a:spcBef>
            </a:pPr>
            <a:r>
              <a:rPr lang="en-US" altLang="en-US" sz="2500" smtClean="0">
                <a:solidFill>
                  <a:srgbClr val="FFFF00"/>
                </a:solidFill>
                <a:latin typeface="Arial" panose="020B0604020202020204" pitchFamily="34" charset="0"/>
                <a:cs typeface="Arial" panose="020B0604020202020204" pitchFamily="34" charset="0"/>
              </a:rPr>
              <a:t>Look Back: </a:t>
            </a:r>
            <a:r>
              <a:rPr lang="en-US" altLang="en-US" sz="2500" smtClean="0">
                <a:latin typeface="Arial" panose="020B0604020202020204" pitchFamily="34" charset="0"/>
                <a:cs typeface="Arial" panose="020B0604020202020204" pitchFamily="34" charset="0"/>
              </a:rPr>
              <a:t>Food, clothing, shelter, cooking equipment, personal needs, safe water, sanitation, security and medical supplies and services are required immediately for at least 750 persons. Send report to UNHCR.</a:t>
            </a:r>
          </a:p>
        </p:txBody>
      </p:sp>
    </p:spTree>
    <p:extLst>
      <p:ext uri="{BB962C8B-B14F-4D97-AF65-F5344CB8AC3E}">
        <p14:creationId xmlns:p14="http://schemas.microsoft.com/office/powerpoint/2010/main" val="24547583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76200" y="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algn="ctr" eaLnBrk="1" hangingPunct="1">
              <a:spcBef>
                <a:spcPct val="0"/>
              </a:spcBef>
              <a:buFontTx/>
              <a:buNone/>
            </a:pPr>
            <a:r>
              <a:rPr lang="en-US" altLang="en-US" sz="5400">
                <a:solidFill>
                  <a:srgbClr val="FFFF00"/>
                </a:solidFill>
                <a:cs typeface="Tahoma" panose="020B0604030504040204" pitchFamily="34" charset="0"/>
              </a:rPr>
              <a:t>Questions?</a:t>
            </a:r>
          </a:p>
        </p:txBody>
      </p:sp>
    </p:spTree>
    <p:extLst>
      <p:ext uri="{BB962C8B-B14F-4D97-AF65-F5344CB8AC3E}">
        <p14:creationId xmlns:p14="http://schemas.microsoft.com/office/powerpoint/2010/main" val="8281983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819525"/>
            <a:ext cx="2430462"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itle 1"/>
          <p:cNvSpPr>
            <a:spLocks noGrp="1"/>
          </p:cNvSpPr>
          <p:nvPr>
            <p:ph type="title"/>
          </p:nvPr>
        </p:nvSpPr>
        <p:spPr/>
        <p:txBody>
          <a:bodyPr/>
          <a:lstStyle/>
          <a:p>
            <a:r>
              <a:rPr lang="en-US" altLang="en-US" smtClean="0"/>
              <a:t>Organizing Data</a:t>
            </a:r>
          </a:p>
        </p:txBody>
      </p:sp>
      <p:sp>
        <p:nvSpPr>
          <p:cNvPr id="10244" name="Content Placeholder 2"/>
          <p:cNvSpPr>
            <a:spLocks noGrp="1"/>
          </p:cNvSpPr>
          <p:nvPr>
            <p:ph idx="1"/>
          </p:nvPr>
        </p:nvSpPr>
        <p:spPr/>
        <p:txBody>
          <a:bodyPr/>
          <a:lstStyle/>
          <a:p>
            <a:pPr algn="ctr" eaLnBrk="1" hangingPunct="1"/>
            <a:r>
              <a:rPr lang="en-US" altLang="en-US" sz="3600" smtClean="0">
                <a:cs typeface="Times New Roman" pitchFamily="18" charset="0"/>
              </a:rPr>
              <a:t>The population is huge</a:t>
            </a:r>
          </a:p>
          <a:p>
            <a:pPr algn="ctr" eaLnBrk="1" hangingPunct="1"/>
            <a:r>
              <a:rPr lang="en-US" altLang="en-US" sz="3600" smtClean="0">
                <a:cs typeface="Times New Roman" pitchFamily="18" charset="0"/>
              </a:rPr>
              <a:t>We can’t handle it</a:t>
            </a:r>
          </a:p>
          <a:p>
            <a:pPr algn="ctr" eaLnBrk="1" hangingPunct="1"/>
            <a:r>
              <a:rPr lang="en-US" altLang="en-US" sz="3600" smtClean="0">
                <a:cs typeface="Times New Roman" pitchFamily="18" charset="0"/>
              </a:rPr>
              <a:t>So we take a sample</a:t>
            </a:r>
          </a:p>
          <a:p>
            <a:pPr algn="ctr" eaLnBrk="1" hangingPunct="1"/>
            <a:r>
              <a:rPr lang="en-US" altLang="en-US" sz="3600" smtClean="0">
                <a:cs typeface="Times New Roman" pitchFamily="18" charset="0"/>
              </a:rPr>
              <a:t>We take counts or measurements </a:t>
            </a:r>
          </a:p>
          <a:p>
            <a:pPr algn="ctr" eaLnBrk="1" hangingPunct="1"/>
            <a:r>
              <a:rPr lang="en-US" altLang="en-US" sz="3600" smtClean="0">
                <a:cs typeface="Times New Roman" pitchFamily="18" charset="0"/>
              </a:rPr>
              <a:t>on the sample</a:t>
            </a:r>
          </a:p>
          <a:p>
            <a:pPr algn="ctr" eaLnBrk="1" hangingPunct="1"/>
            <a:r>
              <a:rPr lang="en-US" altLang="en-US" sz="3600" smtClean="0">
                <a:cs typeface="Times New Roman" pitchFamily="18" charset="0"/>
              </a:rPr>
              <a:t>These are messy and </a:t>
            </a:r>
          </a:p>
          <a:p>
            <a:pPr algn="ctr" eaLnBrk="1" hangingPunct="1"/>
            <a:r>
              <a:rPr lang="en-US" altLang="en-US" sz="3600" smtClean="0">
                <a:cs typeface="Times New Roman" pitchFamily="18" charset="0"/>
              </a:rPr>
              <a:t>     hard to understand</a:t>
            </a:r>
          </a:p>
          <a:p>
            <a:pPr algn="ctr" eaLnBrk="1" hangingPunct="1"/>
            <a:endParaRPr lang="en-US" altLang="en-US" sz="500" smtClean="0">
              <a:cs typeface="Times New Roman" pitchFamily="18" charset="0"/>
            </a:endParaRPr>
          </a:p>
          <a:p>
            <a:pPr algn="ctr" eaLnBrk="1" hangingPunct="1"/>
            <a:r>
              <a:rPr lang="en-US" altLang="en-US" sz="3600" smtClean="0">
                <a:cs typeface="Times New Roman" pitchFamily="18" charset="0"/>
              </a:rPr>
              <a:t>                      </a:t>
            </a:r>
            <a:r>
              <a:rPr lang="en-US" altLang="en-US" sz="3600" smtClean="0">
                <a:solidFill>
                  <a:schemeClr val="tx1"/>
                </a:solidFill>
                <a:cs typeface="Times New Roman" pitchFamily="18" charset="0"/>
              </a:rPr>
              <a:t>NOW WHAT???</a:t>
            </a:r>
          </a:p>
        </p:txBody>
      </p:sp>
    </p:spTree>
    <p:extLst>
      <p:ext uri="{BB962C8B-B14F-4D97-AF65-F5344CB8AC3E}">
        <p14:creationId xmlns:p14="http://schemas.microsoft.com/office/powerpoint/2010/main" val="355221774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latin typeface="+mn-lt"/>
              </a:rPr>
              <a:t>Hands-on Project</a:t>
            </a:r>
            <a:endParaRPr lang="en-US" dirty="0">
              <a:latin typeface="+mn-lt"/>
            </a:endParaRPr>
          </a:p>
        </p:txBody>
      </p:sp>
      <p:sp>
        <p:nvSpPr>
          <p:cNvPr id="87043" name="Content Placeholder 2"/>
          <p:cNvSpPr>
            <a:spLocks noGrp="1"/>
          </p:cNvSpPr>
          <p:nvPr>
            <p:ph idx="1"/>
          </p:nvPr>
        </p:nvSpPr>
        <p:spPr>
          <a:xfrm>
            <a:off x="457200" y="1066800"/>
            <a:ext cx="8534400" cy="5638800"/>
          </a:xfrm>
        </p:spPr>
        <p:txBody>
          <a:bodyPr/>
          <a:lstStyle/>
          <a:p>
            <a:pPr eaLnBrk="1" hangingPunct="1">
              <a:spcBef>
                <a:spcPct val="0"/>
              </a:spcBef>
            </a:pPr>
            <a:r>
              <a:rPr lang="en-US" altLang="en-US" sz="3500" dirty="0" smtClean="0">
                <a:cs typeface="Times New Roman" pitchFamily="18" charset="0"/>
              </a:rPr>
              <a:t>What is the proportion of clear beads</a:t>
            </a:r>
          </a:p>
          <a:p>
            <a:pPr eaLnBrk="1" hangingPunct="1">
              <a:spcBef>
                <a:spcPct val="0"/>
              </a:spcBef>
            </a:pPr>
            <a:r>
              <a:rPr lang="en-US" altLang="en-US" sz="3500" dirty="0" smtClean="0">
                <a:cs typeface="Times New Roman" pitchFamily="18" charset="0"/>
              </a:rPr>
              <a:t>   in the container?</a:t>
            </a:r>
          </a:p>
          <a:p>
            <a:pPr eaLnBrk="1" hangingPunct="1">
              <a:spcBef>
                <a:spcPct val="0"/>
              </a:spcBef>
            </a:pPr>
            <a:r>
              <a:rPr lang="en-US" altLang="en-US" sz="3500" dirty="0" smtClean="0">
                <a:cs typeface="Times New Roman" pitchFamily="18" charset="0"/>
              </a:rPr>
              <a:t>What is the proportion of red beads?  </a:t>
            </a:r>
          </a:p>
          <a:p>
            <a:pPr eaLnBrk="1" hangingPunct="1">
              <a:spcBef>
                <a:spcPct val="0"/>
              </a:spcBef>
            </a:pPr>
            <a:r>
              <a:rPr lang="en-US" altLang="en-US" sz="3500" dirty="0" smtClean="0">
                <a:cs typeface="Times New Roman" pitchFamily="18" charset="0"/>
              </a:rPr>
              <a:t>What is the proportion of white </a:t>
            </a:r>
          </a:p>
          <a:p>
            <a:pPr eaLnBrk="1" hangingPunct="1">
              <a:spcBef>
                <a:spcPct val="0"/>
              </a:spcBef>
            </a:pPr>
            <a:r>
              <a:rPr lang="en-US" altLang="en-US" sz="3500" dirty="0" smtClean="0">
                <a:cs typeface="Times New Roman" pitchFamily="18" charset="0"/>
              </a:rPr>
              <a:t>   beads?  </a:t>
            </a:r>
          </a:p>
          <a:p>
            <a:pPr eaLnBrk="1" hangingPunct="1">
              <a:spcBef>
                <a:spcPct val="0"/>
              </a:spcBef>
            </a:pPr>
            <a:r>
              <a:rPr lang="en-US" altLang="en-US" sz="3500" dirty="0" smtClean="0">
                <a:cs typeface="Times New Roman" pitchFamily="18" charset="0"/>
              </a:rPr>
              <a:t>What is the </a:t>
            </a:r>
          </a:p>
          <a:p>
            <a:pPr eaLnBrk="1" hangingPunct="1">
              <a:spcBef>
                <a:spcPct val="0"/>
              </a:spcBef>
            </a:pPr>
            <a:r>
              <a:rPr lang="en-US" altLang="en-US" sz="3500" dirty="0" smtClean="0">
                <a:cs typeface="Times New Roman" pitchFamily="18" charset="0"/>
              </a:rPr>
              <a:t>   proportion of </a:t>
            </a:r>
          </a:p>
          <a:p>
            <a:pPr eaLnBrk="1" hangingPunct="1">
              <a:spcBef>
                <a:spcPct val="0"/>
              </a:spcBef>
            </a:pPr>
            <a:r>
              <a:rPr lang="en-US" altLang="en-US" sz="3500" dirty="0" smtClean="0">
                <a:cs typeface="Times New Roman" pitchFamily="18" charset="0"/>
              </a:rPr>
              <a:t>   green beads?</a:t>
            </a:r>
          </a:p>
          <a:p>
            <a:pPr eaLnBrk="1" hangingPunct="1">
              <a:spcBef>
                <a:spcPct val="0"/>
              </a:spcBef>
            </a:pPr>
            <a:endParaRPr lang="en-US" altLang="en-US" dirty="0" smtClean="0">
              <a:latin typeface="Arial" charset="0"/>
              <a:cs typeface="Times New Roman" pitchFamily="18" charset="0"/>
            </a:endParaRPr>
          </a:p>
          <a:p>
            <a:pPr eaLnBrk="1" hangingPunct="1">
              <a:spcBef>
                <a:spcPct val="0"/>
              </a:spcBef>
            </a:pPr>
            <a:endParaRPr lang="en-US" altLang="en-US" dirty="0" smtClean="0">
              <a:latin typeface="Arial" charset="0"/>
              <a:cs typeface="Times New Roman" pitchFamily="18" charset="0"/>
            </a:endParaRPr>
          </a:p>
        </p:txBody>
      </p:sp>
      <p:pic>
        <p:nvPicPr>
          <p:cNvPr id="87044" name="Picture 7" descr="http://www.nvcc.edu/home/cbentley/ovoo_mong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3276600"/>
            <a:ext cx="47339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77000"/>
            <a:ext cx="6858000" cy="369332"/>
          </a:xfrm>
          <a:prstGeom prst="rect">
            <a:avLst/>
          </a:prstGeom>
        </p:spPr>
        <p:txBody>
          <a:bodyPr wrap="square">
            <a:spAutoFit/>
          </a:bodyPr>
          <a:lstStyle/>
          <a:p>
            <a:r>
              <a:rPr lang="en-US" altLang="en-US" dirty="0">
                <a:solidFill>
                  <a:schemeClr val="bg1">
                    <a:lumMod val="65000"/>
                    <a:lumOff val="35000"/>
                  </a:schemeClr>
                </a:solidFill>
                <a:latin typeface="Arial" charset="0"/>
              </a:rPr>
              <a:t>http://www.nvcc.edu/home/cbentley/world_photos.htm</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mtClean="0"/>
              <a:t>Organizing Data</a:t>
            </a:r>
          </a:p>
        </p:txBody>
      </p:sp>
      <p:sp>
        <p:nvSpPr>
          <p:cNvPr id="11267" name="Content Placeholder 2"/>
          <p:cNvSpPr>
            <a:spLocks noGrp="1"/>
          </p:cNvSpPr>
          <p:nvPr>
            <p:ph idx="1"/>
          </p:nvPr>
        </p:nvSpPr>
        <p:spPr>
          <a:xfrm>
            <a:off x="457200" y="1219200"/>
            <a:ext cx="8686800" cy="5638800"/>
          </a:xfrm>
        </p:spPr>
        <p:txBody>
          <a:bodyPr/>
          <a:lstStyle/>
          <a:p>
            <a:pPr eaLnBrk="1" hangingPunct="1"/>
            <a:r>
              <a:rPr lang="en-US" altLang="en-US" smtClean="0">
                <a:cs typeface="Arial" charset="0"/>
              </a:rPr>
              <a:t>Step 1: Put your data into Excel</a:t>
            </a:r>
          </a:p>
          <a:p>
            <a:pPr eaLnBrk="1" hangingPunct="1"/>
            <a:endParaRPr lang="en-US" altLang="en-US" sz="1200" smtClean="0">
              <a:cs typeface="Times New Roman" pitchFamily="18" charset="0"/>
            </a:endParaRPr>
          </a:p>
          <a:p>
            <a:pPr eaLnBrk="1" hangingPunct="1"/>
            <a:r>
              <a:rPr lang="en-US" altLang="en-US" smtClean="0">
                <a:cs typeface="Times New Roman" pitchFamily="18" charset="0"/>
              </a:rPr>
              <a:t>Step 2: Graph it!</a:t>
            </a:r>
          </a:p>
          <a:p>
            <a:pPr algn="ctr" eaLnBrk="1" hangingPunct="1"/>
            <a:endParaRPr lang="en-US" altLang="en-US" sz="2600" smtClean="0">
              <a:cs typeface="Times New Roman" pitchFamily="18" charset="0"/>
            </a:endParaRPr>
          </a:p>
          <a:p>
            <a:endParaRPr lang="en-US" altLang="en-US" smtClean="0"/>
          </a:p>
        </p:txBody>
      </p:sp>
      <p:pic>
        <p:nvPicPr>
          <p:cNvPr id="11268" name="Picture 5" descr="http://www.centenarycollege.edu/cms/uploads/pics/excel_ic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198813"/>
            <a:ext cx="33543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8409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Organizing Data</a:t>
            </a:r>
          </a:p>
        </p:txBody>
      </p:sp>
      <p:sp>
        <p:nvSpPr>
          <p:cNvPr id="12291" name="Content Placeholder 2"/>
          <p:cNvSpPr>
            <a:spLocks noGrp="1"/>
          </p:cNvSpPr>
          <p:nvPr>
            <p:ph idx="1"/>
          </p:nvPr>
        </p:nvSpPr>
        <p:spPr>
          <a:xfrm>
            <a:off x="457200" y="1066800"/>
            <a:ext cx="8229600" cy="5638800"/>
          </a:xfrm>
        </p:spPr>
        <p:txBody>
          <a:bodyPr/>
          <a:lstStyle/>
          <a:p>
            <a:pPr eaLnBrk="1" hangingPunct="1"/>
            <a:r>
              <a:rPr lang="en-US" altLang="en-US" smtClean="0"/>
              <a:t>Open Excel</a:t>
            </a:r>
          </a:p>
          <a:p>
            <a:pPr eaLnBrk="1" hangingPunct="1"/>
            <a:r>
              <a:rPr lang="en-US" altLang="en-US" smtClean="0"/>
              <a:t>Enter the data:</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z="2000" smtClean="0"/>
          </a:p>
          <a:p>
            <a:pPr eaLnBrk="1" hangingPunct="1"/>
            <a:r>
              <a:rPr lang="en-US" altLang="en-US" smtClean="0"/>
              <a:t>This is called a “Data Table”</a:t>
            </a:r>
          </a:p>
          <a:p>
            <a:pPr eaLnBrk="1" hangingPunct="1"/>
            <a:endParaRPr lang="en-US" altLang="en-US" smtClean="0"/>
          </a:p>
          <a:p>
            <a:pPr eaLnBrk="1" hangingPunct="1"/>
            <a:endParaRPr lang="en-US" altLang="en-US" smtClean="0"/>
          </a:p>
          <a:p>
            <a:pPr eaLnBrk="1" hangingPunct="1">
              <a:spcBef>
                <a:spcPct val="0"/>
              </a:spcBef>
            </a:pPr>
            <a:endParaRPr lang="en-US" altLang="en-US" smtClean="0">
              <a:cs typeface="Times New Roman" pitchFamily="18" charset="0"/>
            </a:endParaRPr>
          </a:p>
          <a:p>
            <a:pPr algn="ctr"/>
            <a:r>
              <a:rPr lang="en-US" altLang="en-US" sz="3200" smtClean="0">
                <a:solidFill>
                  <a:schemeClr val="tx1"/>
                </a:solidFill>
                <a:latin typeface="Showcard Gothic" pitchFamily="82" charset="0"/>
                <a:cs typeface="Arial" charset="0"/>
              </a:rPr>
              <a:t> </a:t>
            </a:r>
            <a:r>
              <a:rPr lang="en-US" altLang="en-US" sz="3200" smtClean="0">
                <a:solidFill>
                  <a:schemeClr val="tx1"/>
                </a:solidFill>
                <a:latin typeface="Arial" charset="0"/>
                <a:cs typeface="Arial" charset="0"/>
              </a:rPr>
              <a:t> </a:t>
            </a:r>
          </a:p>
          <a:p>
            <a:endParaRPr lang="en-US" altLang="en-US" smtClean="0"/>
          </a:p>
        </p:txBody>
      </p:sp>
      <p:pic>
        <p:nvPicPr>
          <p:cNvPr id="122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8413"/>
            <a:ext cx="9158288" cy="325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699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Organizing Data</a:t>
            </a:r>
          </a:p>
        </p:txBody>
      </p:sp>
      <p:sp>
        <p:nvSpPr>
          <p:cNvPr id="13315" name="Content Placeholder 2"/>
          <p:cNvSpPr>
            <a:spLocks noGrp="1"/>
          </p:cNvSpPr>
          <p:nvPr>
            <p:ph idx="1"/>
          </p:nvPr>
        </p:nvSpPr>
        <p:spPr/>
        <p:txBody>
          <a:bodyPr/>
          <a:lstStyle/>
          <a:p>
            <a:pPr eaLnBrk="1" hangingPunct="1">
              <a:spcBef>
                <a:spcPct val="0"/>
              </a:spcBef>
            </a:pPr>
            <a:r>
              <a:rPr lang="en-US" altLang="en-US" smtClean="0">
                <a:cs typeface="Times New Roman" pitchFamily="18" charset="0"/>
              </a:rPr>
              <a:t>Once in Excel we have a variety of organizing tools we can use for our data</a:t>
            </a:r>
            <a:endParaRPr lang="en-US" altLang="en-US" smtClean="0"/>
          </a:p>
        </p:txBody>
      </p:sp>
    </p:spTree>
    <p:extLst>
      <p:ext uri="{BB962C8B-B14F-4D97-AF65-F5344CB8AC3E}">
        <p14:creationId xmlns:p14="http://schemas.microsoft.com/office/powerpoint/2010/main" val="12328758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Data</a:t>
            </a:r>
            <a:endParaRPr lang="en-US" dirty="0"/>
          </a:p>
        </p:txBody>
      </p:sp>
      <p:sp>
        <p:nvSpPr>
          <p:cNvPr id="3" name="Content Placeholder 2"/>
          <p:cNvSpPr>
            <a:spLocks noGrp="1"/>
          </p:cNvSpPr>
          <p:nvPr>
            <p:ph idx="1"/>
          </p:nvPr>
        </p:nvSpPr>
        <p:spPr/>
        <p:txBody>
          <a:bodyPr/>
          <a:lstStyle/>
          <a:p>
            <a:r>
              <a:rPr lang="en-US" dirty="0" smtClean="0"/>
              <a:t>Always do a quick graph of your data table to identify problems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2667000"/>
            <a:ext cx="6337300" cy="388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705600"/>
            <a:ext cx="4572000" cy="646331"/>
          </a:xfrm>
          <a:prstGeom prst="rect">
            <a:avLst/>
          </a:prstGeom>
        </p:spPr>
        <p:txBody>
          <a:bodyPr>
            <a:spAutoFit/>
          </a:bodyPr>
          <a:lstStyle/>
          <a:p>
            <a:r>
              <a:rPr lang="en-US" dirty="0">
                <a:solidFill>
                  <a:schemeClr val="bg1">
                    <a:lumMod val="50000"/>
                    <a:lumOff val="50000"/>
                  </a:schemeClr>
                </a:solidFill>
              </a:rPr>
              <a:t>http://mathworld.wolfram.com/images/eps-gif/OutlierScatterplot_1000.gif</a:t>
            </a:r>
          </a:p>
        </p:txBody>
      </p:sp>
    </p:spTree>
    <p:extLst>
      <p:ext uri="{BB962C8B-B14F-4D97-AF65-F5344CB8AC3E}">
        <p14:creationId xmlns:p14="http://schemas.microsoft.com/office/powerpoint/2010/main" val="29840145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Graphs</a:t>
            </a:r>
          </a:p>
        </p:txBody>
      </p:sp>
      <p:sp>
        <p:nvSpPr>
          <p:cNvPr id="14339" name="Content Placeholder 2"/>
          <p:cNvSpPr>
            <a:spLocks noGrp="1"/>
          </p:cNvSpPr>
          <p:nvPr>
            <p:ph idx="1"/>
          </p:nvPr>
        </p:nvSpPr>
        <p:spPr/>
        <p:txBody>
          <a:bodyPr/>
          <a:lstStyle/>
          <a:p>
            <a:r>
              <a:rPr lang="en-US" altLang="en-US" smtClean="0"/>
              <a:t>The best way to understand any data set is to GRAPH IT!</a:t>
            </a:r>
          </a:p>
        </p:txBody>
      </p:sp>
      <p:grpSp>
        <p:nvGrpSpPr>
          <p:cNvPr id="14340" name="Group 3"/>
          <p:cNvGrpSpPr>
            <a:grpSpLocks/>
          </p:cNvGrpSpPr>
          <p:nvPr/>
        </p:nvGrpSpPr>
        <p:grpSpPr bwMode="auto">
          <a:xfrm>
            <a:off x="101600" y="3429000"/>
            <a:ext cx="8966200" cy="1968500"/>
            <a:chOff x="101600" y="2836884"/>
            <a:chExt cx="8966200" cy="1968500"/>
          </a:xfrm>
        </p:grpSpPr>
        <p:pic>
          <p:nvPicPr>
            <p:cNvPr id="1434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836884"/>
              <a:ext cx="2258382"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836884"/>
              <a:ext cx="2224676" cy="192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36884"/>
              <a:ext cx="2258382"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9418" y="2836884"/>
              <a:ext cx="2258382"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01010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r>
              <a:rPr lang="en-US" altLang="en-US" smtClean="0">
                <a:cs typeface="Arial" charset="0"/>
              </a:rPr>
              <a:t>Origin of the word "statistics"</a:t>
            </a:r>
            <a:endParaRPr lang="en-US" altLang="en-US" smtClean="0">
              <a:cs typeface="Times New Roman" pitchFamily="18" charset="0"/>
            </a:endParaRPr>
          </a:p>
          <a:p>
            <a:endParaRPr lang="en-US" altLang="en-US" smtClean="0"/>
          </a:p>
        </p:txBody>
      </p:sp>
      <p:sp>
        <p:nvSpPr>
          <p:cNvPr id="13315"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STATISTICS??</a:t>
            </a: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286000"/>
            <a:ext cx="6510337"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553200"/>
            <a:ext cx="6858000" cy="369332"/>
          </a:xfrm>
          <a:prstGeom prst="rect">
            <a:avLst/>
          </a:prstGeom>
        </p:spPr>
        <p:txBody>
          <a:bodyPr wrap="square">
            <a:spAutoFit/>
          </a:bodyPr>
          <a:lstStyle/>
          <a:p>
            <a:r>
              <a:rPr lang="en-US" dirty="0">
                <a:solidFill>
                  <a:srgbClr val="00B0F0"/>
                </a:solidFill>
              </a:rPr>
              <a:t>http://ryanaweaver.com/files/2013/02/puzzled-look.jpg</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2286000"/>
            <a:ext cx="62388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Title 1"/>
          <p:cNvSpPr>
            <a:spLocks noGrp="1"/>
          </p:cNvSpPr>
          <p:nvPr>
            <p:ph type="title"/>
          </p:nvPr>
        </p:nvSpPr>
        <p:spPr/>
        <p:txBody>
          <a:bodyPr/>
          <a:lstStyle/>
          <a:p>
            <a:r>
              <a:rPr lang="en-US" altLang="en-US" smtClean="0"/>
              <a:t>Graphs</a:t>
            </a:r>
          </a:p>
        </p:txBody>
      </p:sp>
      <p:sp>
        <p:nvSpPr>
          <p:cNvPr id="15364" name="Content Placeholder 2"/>
          <p:cNvSpPr>
            <a:spLocks noGrp="1"/>
          </p:cNvSpPr>
          <p:nvPr>
            <p:ph idx="1"/>
          </p:nvPr>
        </p:nvSpPr>
        <p:spPr/>
        <p:txBody>
          <a:bodyPr/>
          <a:lstStyle/>
          <a:p>
            <a:r>
              <a:rPr lang="en-US" altLang="en-US" smtClean="0"/>
              <a:t>If you don’t graph your data, the Stat Demons will get ya!</a:t>
            </a:r>
          </a:p>
        </p:txBody>
      </p:sp>
    </p:spTree>
    <p:extLst>
      <p:ext uri="{BB962C8B-B14F-4D97-AF65-F5344CB8AC3E}">
        <p14:creationId xmlns:p14="http://schemas.microsoft.com/office/powerpoint/2010/main" val="32817915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Graphs</a:t>
            </a:r>
          </a:p>
        </p:txBody>
      </p:sp>
      <p:sp>
        <p:nvSpPr>
          <p:cNvPr id="16387" name="Content Placeholder 2"/>
          <p:cNvSpPr>
            <a:spLocks noGrp="1"/>
          </p:cNvSpPr>
          <p:nvPr>
            <p:ph idx="1"/>
          </p:nvPr>
        </p:nvSpPr>
        <p:spPr/>
        <p:txBody>
          <a:bodyPr/>
          <a:lstStyle/>
          <a:p>
            <a:r>
              <a:rPr lang="en-US" altLang="en-US" smtClean="0"/>
              <a:t>Graphs are easier for most people to understand than a table of numbers or text</a:t>
            </a:r>
          </a:p>
          <a:p>
            <a:endParaRPr lang="en-US" altLang="en-US" smtClean="0"/>
          </a:p>
        </p:txBody>
      </p:sp>
    </p:spTree>
    <p:extLst>
      <p:ext uri="{BB962C8B-B14F-4D97-AF65-F5344CB8AC3E}">
        <p14:creationId xmlns:p14="http://schemas.microsoft.com/office/powerpoint/2010/main" val="37389350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Graphs</a:t>
            </a:r>
          </a:p>
        </p:txBody>
      </p:sp>
      <p:sp>
        <p:nvSpPr>
          <p:cNvPr id="17411" name="Content Placeholder 2"/>
          <p:cNvSpPr>
            <a:spLocks noGrp="1"/>
          </p:cNvSpPr>
          <p:nvPr>
            <p:ph idx="1"/>
          </p:nvPr>
        </p:nvSpPr>
        <p:spPr>
          <a:xfrm>
            <a:off x="457200" y="1219200"/>
            <a:ext cx="8686800" cy="5638800"/>
          </a:xfrm>
        </p:spPr>
        <p:txBody>
          <a:bodyPr/>
          <a:lstStyle/>
          <a:p>
            <a:pPr eaLnBrk="1" hangingPunct="1"/>
            <a:r>
              <a:rPr lang="en-US" altLang="en-US" smtClean="0"/>
              <a:t>Graphs are pictures of something mathematical</a:t>
            </a:r>
          </a:p>
          <a:p>
            <a:pPr eaLnBrk="1" hangingPunct="1"/>
            <a:endParaRPr lang="en-US" altLang="en-US" sz="1100" smtClean="0"/>
          </a:p>
          <a:p>
            <a:pPr eaLnBrk="1" hangingPunct="1"/>
            <a:r>
              <a:rPr lang="en-US" altLang="en-US" smtClean="0"/>
              <a:t> - counts</a:t>
            </a:r>
          </a:p>
          <a:p>
            <a:pPr eaLnBrk="1" hangingPunct="1"/>
            <a:r>
              <a:rPr lang="en-US" altLang="en-US" smtClean="0"/>
              <a:t> - measurements</a:t>
            </a:r>
          </a:p>
          <a:p>
            <a:pPr eaLnBrk="1" hangingPunct="1"/>
            <a:r>
              <a:rPr lang="en-US" altLang="en-US" smtClean="0">
                <a:cs typeface="Times New Roman" pitchFamily="18" charset="0"/>
              </a:rPr>
              <a:t> - a mathematical relationship</a:t>
            </a:r>
            <a:endParaRPr lang="en-US" altLang="en-US" smtClean="0"/>
          </a:p>
        </p:txBody>
      </p:sp>
    </p:spTree>
    <p:extLst>
      <p:ext uri="{BB962C8B-B14F-4D97-AF65-F5344CB8AC3E}">
        <p14:creationId xmlns:p14="http://schemas.microsoft.com/office/powerpoint/2010/main" val="26925362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Graphs</a:t>
            </a:r>
          </a:p>
        </p:txBody>
      </p:sp>
      <p:sp>
        <p:nvSpPr>
          <p:cNvPr id="18435" name="Content Placeholder 2"/>
          <p:cNvSpPr>
            <a:spLocks noGrp="1"/>
          </p:cNvSpPr>
          <p:nvPr>
            <p:ph idx="1"/>
          </p:nvPr>
        </p:nvSpPr>
        <p:spPr/>
        <p:txBody>
          <a:bodyPr/>
          <a:lstStyle/>
          <a:p>
            <a:pPr algn="ctr"/>
            <a:r>
              <a:rPr lang="en-US" altLang="en-US" smtClean="0"/>
              <a:t>Graphs=Charts=Plots=Diagrams</a:t>
            </a:r>
          </a:p>
        </p:txBody>
      </p:sp>
    </p:spTree>
    <p:extLst>
      <p:ext uri="{BB962C8B-B14F-4D97-AF65-F5344CB8AC3E}">
        <p14:creationId xmlns:p14="http://schemas.microsoft.com/office/powerpoint/2010/main" val="7343944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Excel Graphs</a:t>
            </a:r>
          </a:p>
        </p:txBody>
      </p:sp>
      <p:sp>
        <p:nvSpPr>
          <p:cNvPr id="34819" name="Content Placeholder 2"/>
          <p:cNvSpPr>
            <a:spLocks noGrp="1"/>
          </p:cNvSpPr>
          <p:nvPr>
            <p:ph idx="1"/>
          </p:nvPr>
        </p:nvSpPr>
        <p:spPr/>
        <p:txBody>
          <a:bodyPr/>
          <a:lstStyle/>
          <a:p>
            <a:r>
              <a:rPr lang="en-US" altLang="en-US" smtClean="0"/>
              <a:t>Graphs are easy-peasy in Excel!</a:t>
            </a:r>
          </a:p>
        </p:txBody>
      </p:sp>
    </p:spTree>
    <p:extLst>
      <p:ext uri="{BB962C8B-B14F-4D97-AF65-F5344CB8AC3E}">
        <p14:creationId xmlns:p14="http://schemas.microsoft.com/office/powerpoint/2010/main" val="23450327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Excel Graphs</a:t>
            </a:r>
          </a:p>
        </p:txBody>
      </p:sp>
      <p:sp>
        <p:nvSpPr>
          <p:cNvPr id="35843" name="Content Placeholder 2"/>
          <p:cNvSpPr>
            <a:spLocks noGrp="1"/>
          </p:cNvSpPr>
          <p:nvPr>
            <p:ph idx="1"/>
          </p:nvPr>
        </p:nvSpPr>
        <p:spPr/>
        <p:txBody>
          <a:bodyPr/>
          <a:lstStyle/>
          <a:p>
            <a:pPr eaLnBrk="1" hangingPunct="1"/>
            <a:r>
              <a:rPr lang="en-US" altLang="en-US" smtClean="0"/>
              <a:t>Highlight the data in your data table</a:t>
            </a:r>
          </a:p>
          <a:p>
            <a:pPr eaLnBrk="1" hangingPunct="1"/>
            <a:endParaRPr lang="en-US" altLang="en-US" sz="1100" smtClean="0"/>
          </a:p>
          <a:p>
            <a:pPr eaLnBrk="1" hangingPunct="1"/>
            <a:r>
              <a:rPr lang="en-US" altLang="en-US" smtClean="0"/>
              <a:t>Be sure to include your labels!</a:t>
            </a: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595688"/>
            <a:ext cx="9188451"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1345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Excel Graphs</a:t>
            </a:r>
          </a:p>
        </p:txBody>
      </p:sp>
      <p:sp>
        <p:nvSpPr>
          <p:cNvPr id="36867" name="Content Placeholder 2"/>
          <p:cNvSpPr>
            <a:spLocks noGrp="1"/>
          </p:cNvSpPr>
          <p:nvPr>
            <p:ph idx="1"/>
          </p:nvPr>
        </p:nvSpPr>
        <p:spPr>
          <a:xfrm>
            <a:off x="457200" y="990600"/>
            <a:ext cx="8229600" cy="5638800"/>
          </a:xfrm>
        </p:spPr>
        <p:txBody>
          <a:bodyPr/>
          <a:lstStyle/>
          <a:p>
            <a:pPr eaLnBrk="1" hangingPunct="1"/>
            <a:r>
              <a:rPr lang="en-US" altLang="en-US" dirty="0" smtClean="0"/>
              <a:t>Click the “Insert” tab</a:t>
            </a:r>
          </a:p>
          <a:p>
            <a:pPr eaLnBrk="1" hangingPunct="1"/>
            <a:r>
              <a:rPr lang="en-US" altLang="en-US" dirty="0" smtClean="0"/>
              <a:t>In the middle is “Charts”</a:t>
            </a:r>
          </a:p>
          <a:p>
            <a:pPr eaLnBrk="1" hangingPunct="1"/>
            <a:r>
              <a:rPr lang="en-US" altLang="en-US" dirty="0" smtClean="0"/>
              <a:t>Pick the chart you want!</a:t>
            </a:r>
          </a:p>
          <a:p>
            <a:endParaRPr lang="en-US" altLang="en-US" dirty="0" smtClean="0"/>
          </a:p>
          <a:p>
            <a:endParaRPr lang="en-US" altLang="en-US" dirty="0" smtClean="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4363"/>
            <a:ext cx="9113838" cy="370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9593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Excel Graphs</a:t>
            </a:r>
          </a:p>
        </p:txBody>
      </p:sp>
      <p:sp>
        <p:nvSpPr>
          <p:cNvPr id="37891" name="Content Placeholder 2"/>
          <p:cNvSpPr>
            <a:spLocks noGrp="1"/>
          </p:cNvSpPr>
          <p:nvPr>
            <p:ph idx="1"/>
          </p:nvPr>
        </p:nvSpPr>
        <p:spPr/>
        <p:txBody>
          <a:bodyPr/>
          <a:lstStyle/>
          <a:p>
            <a:r>
              <a:rPr lang="en-US" altLang="en-US" dirty="0" smtClean="0"/>
              <a:t>TAH-DAH!</a:t>
            </a:r>
          </a:p>
          <a:p>
            <a:r>
              <a:rPr lang="en-US" altLang="en-US" dirty="0" smtClean="0"/>
              <a:t>A (</a:t>
            </a:r>
            <a:r>
              <a:rPr lang="en-US" altLang="en-US" dirty="0" err="1" smtClean="0"/>
              <a:t>kinda</a:t>
            </a:r>
            <a:r>
              <a:rPr lang="en-US" altLang="en-US" dirty="0" smtClean="0"/>
              <a:t> ugly) graph!</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448050"/>
            <a:ext cx="9113837" cy="339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0547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Excel Graphs</a:t>
            </a:r>
          </a:p>
        </p:txBody>
      </p:sp>
      <p:sp>
        <p:nvSpPr>
          <p:cNvPr id="38915" name="Content Placeholder 2"/>
          <p:cNvSpPr>
            <a:spLocks noGrp="1"/>
          </p:cNvSpPr>
          <p:nvPr>
            <p:ph idx="1"/>
          </p:nvPr>
        </p:nvSpPr>
        <p:spPr/>
        <p:txBody>
          <a:bodyPr/>
          <a:lstStyle/>
          <a:p>
            <a:pPr eaLnBrk="1" hangingPunct="1"/>
            <a:r>
              <a:rPr lang="en-US" altLang="en-US" smtClean="0"/>
              <a:t>But… you aren’t done yet!</a:t>
            </a:r>
          </a:p>
          <a:p>
            <a:pPr eaLnBrk="1" hangingPunct="1"/>
            <a:endParaRPr lang="en-US" altLang="en-US" smtClean="0"/>
          </a:p>
          <a:p>
            <a:pPr algn="r" eaLnBrk="1" hangingPunct="1"/>
            <a:r>
              <a:rPr lang="en-US" altLang="en-US" smtClean="0"/>
              <a:t>(You were hoping… right?)</a:t>
            </a:r>
          </a:p>
          <a:p>
            <a:endParaRPr lang="en-US" altLang="en-US" smtClean="0"/>
          </a:p>
        </p:txBody>
      </p:sp>
      <p:pic>
        <p:nvPicPr>
          <p:cNvPr id="389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8050"/>
            <a:ext cx="3429000" cy="34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53452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Excel Graphs</a:t>
            </a:r>
          </a:p>
        </p:txBody>
      </p:sp>
      <p:sp>
        <p:nvSpPr>
          <p:cNvPr id="39939" name="Content Placeholder 2"/>
          <p:cNvSpPr>
            <a:spLocks noGrp="1"/>
          </p:cNvSpPr>
          <p:nvPr>
            <p:ph idx="1"/>
          </p:nvPr>
        </p:nvSpPr>
        <p:spPr/>
        <p:txBody>
          <a:bodyPr/>
          <a:lstStyle/>
          <a:p>
            <a:pPr eaLnBrk="1" hangingPunct="1"/>
            <a:r>
              <a:rPr lang="en-US" altLang="en-US" smtClean="0"/>
              <a:t>Graphs need to be a complete story in themselves</a:t>
            </a:r>
          </a:p>
          <a:p>
            <a:pPr eaLnBrk="1" hangingPunct="1"/>
            <a:endParaRPr lang="en-US" altLang="en-US" smtClean="0"/>
          </a:p>
          <a:p>
            <a:pPr eaLnBrk="1" hangingPunct="1"/>
            <a:r>
              <a:rPr lang="en-US" altLang="en-US" smtClean="0"/>
              <a:t>By looking at the graph, the viewer should understand the question and its answer</a:t>
            </a:r>
          </a:p>
        </p:txBody>
      </p:sp>
    </p:spTree>
    <p:extLst>
      <p:ext uri="{BB962C8B-B14F-4D97-AF65-F5344CB8AC3E}">
        <p14:creationId xmlns:p14="http://schemas.microsoft.com/office/powerpoint/2010/main" val="949887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880" y="1143000"/>
            <a:ext cx="9167880" cy="5715000"/>
          </a:xfrm>
          <a:prstGeom prst="rect">
            <a:avLst/>
          </a:prstGeom>
        </p:spPr>
      </p:pic>
      <p:sp>
        <p:nvSpPr>
          <p:cNvPr id="2" name="Title 1"/>
          <p:cNvSpPr>
            <a:spLocks noGrp="1"/>
          </p:cNvSpPr>
          <p:nvPr>
            <p:ph type="title"/>
          </p:nvPr>
        </p:nvSpPr>
        <p:spPr/>
        <p:txBody>
          <a:bodyPr/>
          <a:lstStyle/>
          <a:p>
            <a:r>
              <a:rPr lang="en-US" dirty="0" smtClean="0"/>
              <a:t>Statistics</a:t>
            </a:r>
            <a:endParaRPr lang="en-US" dirty="0"/>
          </a:p>
        </p:txBody>
      </p:sp>
      <p:sp>
        <p:nvSpPr>
          <p:cNvPr id="3" name="Content Placeholder 2"/>
          <p:cNvSpPr>
            <a:spLocks noGrp="1"/>
          </p:cNvSpPr>
          <p:nvPr>
            <p:ph idx="1"/>
          </p:nvPr>
        </p:nvSpPr>
        <p:spPr>
          <a:xfrm>
            <a:off x="533400" y="1143000"/>
            <a:ext cx="8229600" cy="5638800"/>
          </a:xfrm>
        </p:spPr>
        <p:txBody>
          <a:bodyPr/>
          <a:lstStyle/>
          <a:p>
            <a:r>
              <a:rPr lang="en-US" dirty="0" smtClean="0">
                <a:solidFill>
                  <a:schemeClr val="bg1"/>
                </a:solidFill>
              </a:rPr>
              <a:t>                     The Bible…</a:t>
            </a:r>
            <a:endParaRPr lang="en-US" dirty="0">
              <a:solidFill>
                <a:schemeClr val="bg1"/>
              </a:solidFill>
            </a:endParaRPr>
          </a:p>
        </p:txBody>
      </p:sp>
      <p:sp>
        <p:nvSpPr>
          <p:cNvPr id="4" name="Rectangle 3"/>
          <p:cNvSpPr/>
          <p:nvPr/>
        </p:nvSpPr>
        <p:spPr>
          <a:xfrm>
            <a:off x="76200" y="6534834"/>
            <a:ext cx="9144000" cy="646331"/>
          </a:xfrm>
          <a:prstGeom prst="rect">
            <a:avLst/>
          </a:prstGeom>
        </p:spPr>
        <p:txBody>
          <a:bodyPr wrap="square">
            <a:spAutoFit/>
          </a:bodyPr>
          <a:lstStyle/>
          <a:p>
            <a:r>
              <a:rPr lang="en-US" dirty="0">
                <a:solidFill>
                  <a:srgbClr val="00B0F0"/>
                </a:solidFill>
              </a:rPr>
              <a:t>https://s-media-cache-ak0.pinimg.com/736x/d2/7d/01/d27d01f75c7484e509ad12d3ef47c7bb.jpg</a:t>
            </a:r>
          </a:p>
        </p:txBody>
      </p:sp>
    </p:spTree>
    <p:extLst>
      <p:ext uri="{BB962C8B-B14F-4D97-AF65-F5344CB8AC3E}">
        <p14:creationId xmlns:p14="http://schemas.microsoft.com/office/powerpoint/2010/main" val="27744318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Excel Graphs</a:t>
            </a:r>
          </a:p>
        </p:txBody>
      </p:sp>
      <p:sp>
        <p:nvSpPr>
          <p:cNvPr id="40963" name="Content Placeholder 2"/>
          <p:cNvSpPr>
            <a:spLocks noGrp="1"/>
          </p:cNvSpPr>
          <p:nvPr>
            <p:ph idx="1"/>
          </p:nvPr>
        </p:nvSpPr>
        <p:spPr/>
        <p:txBody>
          <a:bodyPr/>
          <a:lstStyle/>
          <a:p>
            <a:pPr eaLnBrk="1" hangingPunct="1"/>
            <a:r>
              <a:rPr lang="en-US" altLang="en-US" smtClean="0"/>
              <a:t>Graphs need:</a:t>
            </a:r>
          </a:p>
          <a:p>
            <a:pPr eaLnBrk="1" hangingPunct="1"/>
            <a:endParaRPr lang="en-US" altLang="en-US" sz="2000" smtClean="0"/>
          </a:p>
          <a:p>
            <a:pPr lvl="3" eaLnBrk="1" hangingPunct="1">
              <a:buClr>
                <a:srgbClr val="FFFF00"/>
              </a:buClr>
              <a:buFont typeface="Wingdings" pitchFamily="2" charset="2"/>
              <a:buChar char="Ø"/>
            </a:pPr>
            <a:r>
              <a:rPr lang="en-US" altLang="en-US" smtClean="0"/>
              <a:t>Titles</a:t>
            </a:r>
          </a:p>
          <a:p>
            <a:pPr lvl="3" eaLnBrk="1" hangingPunct="1">
              <a:buClr>
                <a:srgbClr val="FFFF00"/>
              </a:buClr>
              <a:buFont typeface="Wingdings" pitchFamily="2" charset="2"/>
              <a:buChar char="Ø"/>
            </a:pPr>
            <a:r>
              <a:rPr lang="en-US" altLang="en-US" smtClean="0"/>
              <a:t>Axis labels</a:t>
            </a:r>
          </a:p>
          <a:p>
            <a:pPr lvl="3" eaLnBrk="1" hangingPunct="1">
              <a:buClr>
                <a:srgbClr val="FFFF00"/>
              </a:buClr>
              <a:buFont typeface="Wingdings" pitchFamily="2" charset="2"/>
              <a:buChar char="Ø"/>
            </a:pPr>
            <a:r>
              <a:rPr lang="en-US" altLang="en-US" smtClean="0"/>
              <a:t>Legends</a:t>
            </a:r>
          </a:p>
          <a:p>
            <a:pPr lvl="3" eaLnBrk="1" hangingPunct="1">
              <a:buClr>
                <a:srgbClr val="FFFF00"/>
              </a:buClr>
              <a:buFont typeface="Wingdings" pitchFamily="2" charset="2"/>
              <a:buChar char="Ø"/>
            </a:pPr>
            <a:endParaRPr lang="en-US" altLang="en-US" sz="2000" smtClean="0"/>
          </a:p>
          <a:p>
            <a:pPr eaLnBrk="1" hangingPunct="1">
              <a:buClr>
                <a:srgbClr val="FFFF00"/>
              </a:buClr>
            </a:pPr>
            <a:r>
              <a:rPr lang="en-US" altLang="en-US" smtClean="0"/>
              <a:t>If you don’t have these… </a:t>
            </a:r>
          </a:p>
          <a:p>
            <a:pPr algn="r" eaLnBrk="1" hangingPunct="1">
              <a:buClr>
                <a:srgbClr val="FFFF00"/>
              </a:buClr>
            </a:pPr>
            <a:r>
              <a:rPr lang="en-US" altLang="en-US" smtClean="0"/>
              <a:t>you get points taken off!</a:t>
            </a:r>
            <a:r>
              <a:rPr lang="en-US" altLang="en-US" sz="4400" smtClean="0"/>
              <a:t> </a:t>
            </a:r>
          </a:p>
        </p:txBody>
      </p:sp>
    </p:spTree>
    <p:extLst>
      <p:ext uri="{BB962C8B-B14F-4D97-AF65-F5344CB8AC3E}">
        <p14:creationId xmlns:p14="http://schemas.microsoft.com/office/powerpoint/2010/main" val="19331164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Excel Graphs</a:t>
            </a:r>
          </a:p>
        </p:txBody>
      </p:sp>
      <p:sp>
        <p:nvSpPr>
          <p:cNvPr id="47107" name="Content Placeholder 2"/>
          <p:cNvSpPr>
            <a:spLocks noGrp="1"/>
          </p:cNvSpPr>
          <p:nvPr>
            <p:ph idx="1"/>
          </p:nvPr>
        </p:nvSpPr>
        <p:spPr/>
        <p:txBody>
          <a:bodyPr/>
          <a:lstStyle/>
          <a:p>
            <a:r>
              <a:rPr lang="en-US" altLang="en-US" dirty="0" smtClean="0"/>
              <a:t>Voila!</a:t>
            </a:r>
          </a:p>
          <a:p>
            <a:r>
              <a:rPr lang="en-US" altLang="en-US" dirty="0" smtClean="0"/>
              <a:t>Pretty AND informative!</a:t>
            </a:r>
          </a:p>
        </p:txBody>
      </p:sp>
      <p:pic>
        <p:nvPicPr>
          <p:cNvPr id="471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1225"/>
            <a:ext cx="9144000" cy="340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8901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Excel Graphs</a:t>
            </a:r>
          </a:p>
        </p:txBody>
      </p:sp>
      <p:sp>
        <p:nvSpPr>
          <p:cNvPr id="56323" name="Content Placeholder 2"/>
          <p:cNvSpPr>
            <a:spLocks noGrp="1"/>
          </p:cNvSpPr>
          <p:nvPr>
            <p:ph idx="1"/>
          </p:nvPr>
        </p:nvSpPr>
        <p:spPr>
          <a:xfrm>
            <a:off x="457200" y="838200"/>
            <a:ext cx="8229600" cy="5638800"/>
          </a:xfrm>
        </p:spPr>
        <p:txBody>
          <a:bodyPr/>
          <a:lstStyle/>
          <a:p>
            <a:r>
              <a:rPr lang="en-US" altLang="en-US" dirty="0" smtClean="0"/>
              <a:t>To make your graph even more informative, right click on any of the bars and click “Add Data Labels”</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0738"/>
            <a:ext cx="9144000" cy="349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376488" y="3095625"/>
            <a:ext cx="5029200" cy="3352800"/>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2174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Excel Graphs</a:t>
            </a:r>
          </a:p>
        </p:txBody>
      </p:sp>
      <p:sp>
        <p:nvSpPr>
          <p:cNvPr id="54275" name="Content Placeholder 2"/>
          <p:cNvSpPr>
            <a:spLocks noGrp="1"/>
          </p:cNvSpPr>
          <p:nvPr>
            <p:ph idx="1"/>
          </p:nvPr>
        </p:nvSpPr>
        <p:spPr/>
        <p:txBody>
          <a:bodyPr/>
          <a:lstStyle/>
          <a:p>
            <a:r>
              <a:rPr lang="en-US" altLang="en-US" dirty="0" smtClean="0"/>
              <a:t>Scroll through “Chart Styles” until you find something you like!</a:t>
            </a:r>
          </a:p>
          <a:p>
            <a:endParaRPr lang="en-US" altLang="en-US" dirty="0" smtClean="0"/>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6463"/>
            <a:ext cx="9136063" cy="341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0840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Excel Graphs</a:t>
            </a:r>
          </a:p>
        </p:txBody>
      </p:sp>
      <p:sp>
        <p:nvSpPr>
          <p:cNvPr id="57347" name="Content Placeholder 2"/>
          <p:cNvSpPr>
            <a:spLocks noGrp="1"/>
          </p:cNvSpPr>
          <p:nvPr>
            <p:ph idx="1"/>
          </p:nvPr>
        </p:nvSpPr>
        <p:spPr/>
        <p:txBody>
          <a:bodyPr/>
          <a:lstStyle/>
          <a:p>
            <a:r>
              <a:rPr lang="en-US" altLang="en-US" dirty="0" smtClean="0"/>
              <a:t>The perfect beautiful and informative graph!</a:t>
            </a:r>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2590800"/>
            <a:ext cx="6300787" cy="397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9380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860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3315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History of Graphs</a:t>
            </a:r>
          </a:p>
        </p:txBody>
      </p:sp>
      <p:sp>
        <p:nvSpPr>
          <p:cNvPr id="19459" name="Content Placeholder 2"/>
          <p:cNvSpPr>
            <a:spLocks noGrp="1"/>
          </p:cNvSpPr>
          <p:nvPr>
            <p:ph idx="1"/>
          </p:nvPr>
        </p:nvSpPr>
        <p:spPr>
          <a:xfrm>
            <a:off x="457200" y="990600"/>
            <a:ext cx="8229600" cy="5638800"/>
          </a:xfrm>
        </p:spPr>
        <p:txBody>
          <a:bodyPr/>
          <a:lstStyle/>
          <a:p>
            <a:r>
              <a:rPr lang="en-US" altLang="en-US" smtClean="0"/>
              <a:t>In the 14th century </a:t>
            </a:r>
          </a:p>
          <a:p>
            <a:pPr>
              <a:spcBef>
                <a:spcPct val="0"/>
              </a:spcBef>
            </a:pPr>
            <a:r>
              <a:rPr lang="en-US" altLang="en-US" smtClean="0"/>
              <a:t>Nicole Oresme used a </a:t>
            </a:r>
          </a:p>
          <a:p>
            <a:pPr>
              <a:spcBef>
                <a:spcPct val="0"/>
              </a:spcBef>
            </a:pPr>
            <a:r>
              <a:rPr lang="en-US" altLang="en-US" smtClean="0"/>
              <a:t>bar chart to plot the</a:t>
            </a:r>
          </a:p>
          <a:p>
            <a:pPr>
              <a:spcBef>
                <a:spcPct val="0"/>
              </a:spcBef>
            </a:pPr>
            <a:r>
              <a:rPr lang="en-US" altLang="en-US" smtClean="0"/>
              <a:t>velocity of a constantly accelerating object </a:t>
            </a:r>
          </a:p>
          <a:p>
            <a:pPr>
              <a:spcBef>
                <a:spcPct val="0"/>
              </a:spcBef>
            </a:pPr>
            <a:r>
              <a:rPr lang="en-US" altLang="en-US" smtClean="0"/>
              <a:t>vs time</a:t>
            </a: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43000"/>
            <a:ext cx="21526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08802"/>
            <a:ext cx="9144000" cy="553998"/>
          </a:xfrm>
          <a:prstGeom prst="rect">
            <a:avLst/>
          </a:prstGeom>
        </p:spPr>
        <p:txBody>
          <a:bodyPr wrap="square">
            <a:spAutoFit/>
          </a:bodyPr>
          <a:lstStyle/>
          <a:p>
            <a:r>
              <a:rPr lang="en-US" sz="1500" dirty="0">
                <a:solidFill>
                  <a:srgbClr val="00B0F0"/>
                </a:solidFill>
              </a:rPr>
              <a:t>https://upload.wikimedia.org/wikipedia/commons/thumb/0/03/Oresmes_diagrams.gif/220px-Oresmes_diagrams.gif</a:t>
            </a:r>
          </a:p>
        </p:txBody>
      </p:sp>
    </p:spTree>
    <p:extLst>
      <p:ext uri="{BB962C8B-B14F-4D97-AF65-F5344CB8AC3E}">
        <p14:creationId xmlns:p14="http://schemas.microsoft.com/office/powerpoint/2010/main" val="11381414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History of Graphs</a:t>
            </a:r>
          </a:p>
        </p:txBody>
      </p:sp>
      <p:sp>
        <p:nvSpPr>
          <p:cNvPr id="20483" name="Content Placeholder 2"/>
          <p:cNvSpPr>
            <a:spLocks noGrp="1"/>
          </p:cNvSpPr>
          <p:nvPr>
            <p:ph idx="1"/>
          </p:nvPr>
        </p:nvSpPr>
        <p:spPr>
          <a:xfrm>
            <a:off x="457200" y="990600"/>
            <a:ext cx="8229600" cy="5638800"/>
          </a:xfrm>
        </p:spPr>
        <p:txBody>
          <a:bodyPr/>
          <a:lstStyle/>
          <a:p>
            <a:r>
              <a:rPr lang="en-US" altLang="en-US" smtClean="0"/>
              <a:t>Each bar is of equal width, and this is one of the fundamental rules of bar graphs to this very day</a:t>
            </a:r>
          </a:p>
          <a:p>
            <a:endParaRPr lang="en-US" altLang="en-US" smtClean="0"/>
          </a:p>
        </p:txBody>
      </p:sp>
    </p:spTree>
    <p:extLst>
      <p:ext uri="{BB962C8B-B14F-4D97-AF65-F5344CB8AC3E}">
        <p14:creationId xmlns:p14="http://schemas.microsoft.com/office/powerpoint/2010/main" val="99745181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History of Graphs</a:t>
            </a:r>
          </a:p>
        </p:txBody>
      </p:sp>
      <p:sp>
        <p:nvSpPr>
          <p:cNvPr id="21507" name="Content Placeholder 2"/>
          <p:cNvSpPr>
            <a:spLocks noGrp="1"/>
          </p:cNvSpPr>
          <p:nvPr>
            <p:ph idx="1"/>
          </p:nvPr>
        </p:nvSpPr>
        <p:spPr>
          <a:xfrm>
            <a:off x="457200" y="1066800"/>
            <a:ext cx="8229600" cy="5638800"/>
          </a:xfrm>
        </p:spPr>
        <p:txBody>
          <a:bodyPr/>
          <a:lstStyle/>
          <a:p>
            <a:r>
              <a:rPr lang="en-US" altLang="en-US" smtClean="0"/>
              <a:t>In the early 1600s René Descartes invented the x-y “scatter” plot</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29718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08802"/>
            <a:ext cx="9144000" cy="553998"/>
          </a:xfrm>
          <a:prstGeom prst="rect">
            <a:avLst/>
          </a:prstGeom>
        </p:spPr>
        <p:txBody>
          <a:bodyPr wrap="square">
            <a:spAutoFit/>
          </a:bodyPr>
          <a:lstStyle/>
          <a:p>
            <a:r>
              <a:rPr lang="en-US" sz="1500" dirty="0">
                <a:solidFill>
                  <a:srgbClr val="00B0F0"/>
                </a:solidFill>
              </a:rPr>
              <a:t>https://upload.wikimedia.org/wikipedia/commons/7/73/Frans_Hals_-_Portret_van_Ren%C3%A9_Descartes.jpg</a:t>
            </a:r>
          </a:p>
        </p:txBody>
      </p:sp>
    </p:spTree>
    <p:extLst>
      <p:ext uri="{BB962C8B-B14F-4D97-AF65-F5344CB8AC3E}">
        <p14:creationId xmlns:p14="http://schemas.microsoft.com/office/powerpoint/2010/main" val="236854090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History of Graphs</a:t>
            </a:r>
          </a:p>
        </p:txBody>
      </p:sp>
      <p:sp>
        <p:nvSpPr>
          <p:cNvPr id="22531" name="Content Placeholder 2"/>
          <p:cNvSpPr>
            <a:spLocks noGrp="1"/>
          </p:cNvSpPr>
          <p:nvPr>
            <p:ph idx="1"/>
          </p:nvPr>
        </p:nvSpPr>
        <p:spPr>
          <a:xfrm>
            <a:off x="457200" y="990600"/>
            <a:ext cx="8229600" cy="5638800"/>
          </a:xfrm>
        </p:spPr>
        <p:txBody>
          <a:bodyPr/>
          <a:lstStyle/>
          <a:p>
            <a:r>
              <a:rPr lang="en-US" altLang="en-US" smtClean="0"/>
              <a:t>In 1765 Joseph Priestley created a timeline which was a horizontal bar graph</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2984500"/>
            <a:ext cx="7656512"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87235"/>
            <a:ext cx="9144000" cy="323165"/>
          </a:xfrm>
          <a:prstGeom prst="rect">
            <a:avLst/>
          </a:prstGeom>
        </p:spPr>
        <p:txBody>
          <a:bodyPr wrap="square">
            <a:spAutoFit/>
          </a:bodyPr>
          <a:lstStyle/>
          <a:p>
            <a:r>
              <a:rPr lang="en-US" sz="1500" dirty="0">
                <a:solidFill>
                  <a:srgbClr val="00B0F0"/>
                </a:solidFill>
              </a:rPr>
              <a:t>http://www.jpowered.com/graphs-and-charts/images/timeline-bar-chart-600x287.png</a:t>
            </a:r>
          </a:p>
        </p:txBody>
      </p:sp>
    </p:spTree>
    <p:extLst>
      <p:ext uri="{BB962C8B-B14F-4D97-AF65-F5344CB8AC3E}">
        <p14:creationId xmlns:p14="http://schemas.microsoft.com/office/powerpoint/2010/main" val="1031163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96" y="1066800"/>
            <a:ext cx="9156896" cy="5791200"/>
          </a:xfrm>
          <a:prstGeom prst="rect">
            <a:avLst/>
          </a:prstGeom>
        </p:spPr>
      </p:pic>
      <p:sp>
        <p:nvSpPr>
          <p:cNvPr id="14338" name="Title 1"/>
          <p:cNvSpPr>
            <a:spLocks noGrp="1"/>
          </p:cNvSpPr>
          <p:nvPr>
            <p:ph type="title"/>
          </p:nvPr>
        </p:nvSpPr>
        <p:spPr/>
        <p:txBody>
          <a:bodyPr/>
          <a:lstStyle/>
          <a:p>
            <a:r>
              <a:rPr lang="en-US" altLang="en-US" smtClean="0"/>
              <a:t>Statistics</a:t>
            </a:r>
          </a:p>
        </p:txBody>
      </p:sp>
      <p:sp>
        <p:nvSpPr>
          <p:cNvPr id="14339" name="Content Placeholder 2"/>
          <p:cNvSpPr>
            <a:spLocks noGrp="1"/>
          </p:cNvSpPr>
          <p:nvPr>
            <p:ph idx="1"/>
          </p:nvPr>
        </p:nvSpPr>
        <p:spPr>
          <a:xfrm>
            <a:off x="1676400" y="1066800"/>
            <a:ext cx="7086600" cy="5638800"/>
          </a:xfrm>
        </p:spPr>
        <p:txBody>
          <a:bodyPr/>
          <a:lstStyle/>
          <a:p>
            <a:r>
              <a:rPr lang="en-US" altLang="en-US" dirty="0" smtClean="0">
                <a:solidFill>
                  <a:schemeClr val="bg1"/>
                </a:solidFill>
              </a:rPr>
              <a:t>The ASA</a:t>
            </a:r>
          </a:p>
        </p:txBody>
      </p:sp>
      <p:sp>
        <p:nvSpPr>
          <p:cNvPr id="2" name="Rectangle 1"/>
          <p:cNvSpPr/>
          <p:nvPr/>
        </p:nvSpPr>
        <p:spPr>
          <a:xfrm>
            <a:off x="0" y="6641068"/>
            <a:ext cx="6934200" cy="369332"/>
          </a:xfrm>
          <a:prstGeom prst="rect">
            <a:avLst/>
          </a:prstGeom>
        </p:spPr>
        <p:txBody>
          <a:bodyPr wrap="square">
            <a:spAutoFit/>
          </a:bodyPr>
          <a:lstStyle/>
          <a:p>
            <a:r>
              <a:rPr lang="en-US" dirty="0">
                <a:solidFill>
                  <a:srgbClr val="00B0F0"/>
                </a:solidFill>
              </a:rPr>
              <a:t>http://tngenweb.org/census/census1a.jpg</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History of Graphs</a:t>
            </a:r>
          </a:p>
        </p:txBody>
      </p:sp>
      <p:sp>
        <p:nvSpPr>
          <p:cNvPr id="23555" name="Content Placeholder 2"/>
          <p:cNvSpPr>
            <a:spLocks noGrp="1"/>
          </p:cNvSpPr>
          <p:nvPr>
            <p:ph idx="1"/>
          </p:nvPr>
        </p:nvSpPr>
        <p:spPr>
          <a:xfrm>
            <a:off x="457200" y="990600"/>
            <a:ext cx="8229600" cy="5638800"/>
          </a:xfrm>
        </p:spPr>
        <p:txBody>
          <a:bodyPr/>
          <a:lstStyle/>
          <a:p>
            <a:r>
              <a:rPr lang="en-US" altLang="en-US" smtClean="0"/>
              <a:t>In 1780, William Playfair used bar charts to show Scottish imports/exports </a:t>
            </a: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71800"/>
            <a:ext cx="53975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78305"/>
            <a:ext cx="9144000" cy="1246495"/>
          </a:xfrm>
          <a:prstGeom prst="rect">
            <a:avLst/>
          </a:prstGeom>
        </p:spPr>
        <p:txBody>
          <a:bodyPr wrap="square">
            <a:spAutoFit/>
          </a:bodyPr>
          <a:lstStyle/>
          <a:p>
            <a:r>
              <a:rPr lang="en-US" sz="1500" dirty="0">
                <a:solidFill>
                  <a:srgbClr val="00B0F0"/>
                </a:solidFill>
              </a:rPr>
              <a:t>https://upload.wikimedia.org/wikipedia/commons/thumb/e/e0/1786_Playfair_-_Exports_and_Imports_of_Scotland_to_and_from_different_parts_for_one_Year_from_Christmas_1780_to_Christmas_1781.jpg/500px-1786_Playfair_-_Exports_and_Imports_of_Scotland_to_and_from_different_parts_for_one_Year_from_Christmas_1780_to_Christmas_1781.jpg</a:t>
            </a:r>
          </a:p>
        </p:txBody>
      </p:sp>
    </p:spTree>
    <p:extLst>
      <p:ext uri="{BB962C8B-B14F-4D97-AF65-F5344CB8AC3E}">
        <p14:creationId xmlns:p14="http://schemas.microsoft.com/office/powerpoint/2010/main" val="402746276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History of Graphs</a:t>
            </a:r>
          </a:p>
        </p:txBody>
      </p:sp>
      <p:sp>
        <p:nvSpPr>
          <p:cNvPr id="24579" name="Content Placeholder 2"/>
          <p:cNvSpPr>
            <a:spLocks noGrp="1"/>
          </p:cNvSpPr>
          <p:nvPr>
            <p:ph idx="1"/>
          </p:nvPr>
        </p:nvSpPr>
        <p:spPr/>
        <p:txBody>
          <a:bodyPr/>
          <a:lstStyle/>
          <a:p>
            <a:r>
              <a:rPr lang="en-US" altLang="en-US" smtClean="0"/>
              <a:t>This is the first example of numerical data being split into categories and plotted as bars </a:t>
            </a:r>
          </a:p>
          <a:p>
            <a:endParaRPr lang="en-US" altLang="en-US" sz="2000" smtClean="0"/>
          </a:p>
          <a:p>
            <a:r>
              <a:rPr lang="en-US" altLang="en-US" smtClean="0"/>
              <a:t>This is the reason Playfair is credited with the invention of the bar chart</a:t>
            </a:r>
          </a:p>
          <a:p>
            <a:endParaRPr lang="en-US" altLang="en-US" smtClean="0"/>
          </a:p>
        </p:txBody>
      </p:sp>
    </p:spTree>
    <p:extLst>
      <p:ext uri="{BB962C8B-B14F-4D97-AF65-F5344CB8AC3E}">
        <p14:creationId xmlns:p14="http://schemas.microsoft.com/office/powerpoint/2010/main" val="19143611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History of Graphs</a:t>
            </a:r>
          </a:p>
        </p:txBody>
      </p:sp>
      <p:sp>
        <p:nvSpPr>
          <p:cNvPr id="25603" name="Content Placeholder 2"/>
          <p:cNvSpPr>
            <a:spLocks noGrp="1"/>
          </p:cNvSpPr>
          <p:nvPr>
            <p:ph idx="1"/>
          </p:nvPr>
        </p:nvSpPr>
        <p:spPr>
          <a:xfrm>
            <a:off x="457200" y="914400"/>
            <a:ext cx="8229600" cy="5638800"/>
          </a:xfrm>
        </p:spPr>
        <p:txBody>
          <a:bodyPr/>
          <a:lstStyle/>
          <a:p>
            <a:r>
              <a:rPr lang="en-US" altLang="en-US" smtClean="0"/>
              <a:t>A fancy pie chart by William Playfair 1801</a:t>
            </a: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2286000"/>
            <a:ext cx="783431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87235"/>
            <a:ext cx="9144000" cy="323165"/>
          </a:xfrm>
          <a:prstGeom prst="rect">
            <a:avLst/>
          </a:prstGeom>
        </p:spPr>
        <p:txBody>
          <a:bodyPr wrap="square">
            <a:spAutoFit/>
          </a:bodyPr>
          <a:lstStyle/>
          <a:p>
            <a:r>
              <a:rPr lang="en-US" sz="1500" dirty="0">
                <a:solidFill>
                  <a:srgbClr val="00B0F0"/>
                </a:solidFill>
              </a:rPr>
              <a:t>http://www.jpowered.com/graphs-and-charts/gallery/images/first-pie-chart-william-playfair.png</a:t>
            </a:r>
          </a:p>
        </p:txBody>
      </p:sp>
    </p:spTree>
    <p:extLst>
      <p:ext uri="{BB962C8B-B14F-4D97-AF65-F5344CB8AC3E}">
        <p14:creationId xmlns:p14="http://schemas.microsoft.com/office/powerpoint/2010/main" val="28425260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History of Graphs</a:t>
            </a:r>
          </a:p>
        </p:txBody>
      </p:sp>
      <p:sp>
        <p:nvSpPr>
          <p:cNvPr id="26627" name="Content Placeholder 2"/>
          <p:cNvSpPr>
            <a:spLocks noGrp="1"/>
          </p:cNvSpPr>
          <p:nvPr>
            <p:ph idx="1"/>
          </p:nvPr>
        </p:nvSpPr>
        <p:spPr>
          <a:xfrm>
            <a:off x="457200" y="914400"/>
            <a:ext cx="8229600" cy="5638800"/>
          </a:xfrm>
        </p:spPr>
        <p:txBody>
          <a:bodyPr/>
          <a:lstStyle/>
          <a:p>
            <a:r>
              <a:rPr lang="en-US" altLang="en-US" smtClean="0"/>
              <a:t>A close-up of one of the pies:</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651000"/>
            <a:ext cx="5105400" cy="51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687235"/>
            <a:ext cx="9144000" cy="323165"/>
          </a:xfrm>
          <a:prstGeom prst="rect">
            <a:avLst/>
          </a:prstGeom>
        </p:spPr>
        <p:txBody>
          <a:bodyPr wrap="square">
            <a:spAutoFit/>
          </a:bodyPr>
          <a:lstStyle/>
          <a:p>
            <a:r>
              <a:rPr lang="en-US" sz="1500" dirty="0">
                <a:solidFill>
                  <a:srgbClr val="00B0F0"/>
                </a:solidFill>
              </a:rPr>
              <a:t>http://www.jpowered.com/graphs-and-charts/gallery/images/first-pie-chart-william-playfair.png</a:t>
            </a:r>
          </a:p>
        </p:txBody>
      </p:sp>
    </p:spTree>
    <p:extLst>
      <p:ext uri="{BB962C8B-B14F-4D97-AF65-F5344CB8AC3E}">
        <p14:creationId xmlns:p14="http://schemas.microsoft.com/office/powerpoint/2010/main" val="20520615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History of Graphs</a:t>
            </a:r>
          </a:p>
        </p:txBody>
      </p:sp>
      <p:sp>
        <p:nvSpPr>
          <p:cNvPr id="27651" name="Content Placeholder 2"/>
          <p:cNvSpPr>
            <a:spLocks noGrp="1"/>
          </p:cNvSpPr>
          <p:nvPr>
            <p:ph idx="1"/>
          </p:nvPr>
        </p:nvSpPr>
        <p:spPr>
          <a:xfrm>
            <a:off x="457200" y="914400"/>
            <a:ext cx="8229600" cy="5638800"/>
          </a:xfrm>
        </p:spPr>
        <p:txBody>
          <a:bodyPr/>
          <a:lstStyle/>
          <a:p>
            <a:r>
              <a:rPr lang="en-US" altLang="en-US" smtClean="0"/>
              <a:t>In the early 1800s, Adolphe Quetelet pioneered graphing things over time – the “time series graph”</a:t>
            </a: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355975"/>
            <a:ext cx="5257800" cy="350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83306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Influential Graphs</a:t>
            </a:r>
          </a:p>
        </p:txBody>
      </p:sp>
      <p:sp>
        <p:nvSpPr>
          <p:cNvPr id="28675" name="Content Placeholder 2"/>
          <p:cNvSpPr>
            <a:spLocks noGrp="1"/>
          </p:cNvSpPr>
          <p:nvPr>
            <p:ph idx="1"/>
          </p:nvPr>
        </p:nvSpPr>
        <p:spPr>
          <a:xfrm>
            <a:off x="152400" y="1219200"/>
            <a:ext cx="8229600" cy="5638800"/>
          </a:xfrm>
        </p:spPr>
        <p:txBody>
          <a:bodyPr/>
          <a:lstStyle/>
          <a:p>
            <a:r>
              <a:rPr lang="en-US" altLang="en-US" smtClean="0"/>
              <a:t>John Snow’s </a:t>
            </a:r>
          </a:p>
          <a:p>
            <a:pPr>
              <a:spcBef>
                <a:spcPct val="0"/>
              </a:spcBef>
            </a:pPr>
            <a:r>
              <a:rPr lang="en-US" altLang="en-US" smtClean="0"/>
              <a:t>dot plot map </a:t>
            </a:r>
          </a:p>
          <a:p>
            <a:pPr>
              <a:spcBef>
                <a:spcPct val="0"/>
              </a:spcBef>
            </a:pPr>
            <a:r>
              <a:rPr lang="en-US" altLang="en-US" smtClean="0"/>
              <a:t>of the </a:t>
            </a:r>
          </a:p>
          <a:p>
            <a:pPr>
              <a:spcBef>
                <a:spcPct val="0"/>
              </a:spcBef>
            </a:pPr>
            <a:r>
              <a:rPr lang="en-US" altLang="en-US" smtClean="0"/>
              <a:t>London </a:t>
            </a:r>
          </a:p>
          <a:p>
            <a:pPr>
              <a:spcBef>
                <a:spcPct val="0"/>
              </a:spcBef>
            </a:pPr>
            <a:r>
              <a:rPr lang="en-US" altLang="en-US" smtClean="0"/>
              <a:t>cholera </a:t>
            </a:r>
          </a:p>
          <a:p>
            <a:pPr>
              <a:spcBef>
                <a:spcPct val="0"/>
              </a:spcBef>
            </a:pPr>
            <a:r>
              <a:rPr lang="en-US" altLang="en-US" smtClean="0"/>
              <a:t>epidemic -</a:t>
            </a:r>
          </a:p>
          <a:p>
            <a:pPr>
              <a:spcBef>
                <a:spcPct val="0"/>
              </a:spcBef>
            </a:pPr>
            <a:r>
              <a:rPr lang="en-US" altLang="en-US" smtClean="0"/>
              <a:t>1854</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1219200"/>
            <a:ext cx="5618162"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85002"/>
            <a:ext cx="9144000" cy="553998"/>
          </a:xfrm>
          <a:prstGeom prst="rect">
            <a:avLst/>
          </a:prstGeom>
        </p:spPr>
        <p:txBody>
          <a:bodyPr wrap="square">
            <a:spAutoFit/>
          </a:bodyPr>
          <a:lstStyle/>
          <a:p>
            <a:r>
              <a:rPr lang="en-US" sz="1500" dirty="0">
                <a:solidFill>
                  <a:srgbClr val="00B0F0"/>
                </a:solidFill>
              </a:rPr>
              <a:t>https://upload.wikimedia.org/wikipedia/commons/thumb/2/27/Snow-cholera-map-1.jpg/300px-Snow-cholera-map-1.jpg</a:t>
            </a:r>
          </a:p>
        </p:txBody>
      </p:sp>
    </p:spTree>
    <p:extLst>
      <p:ext uri="{BB962C8B-B14F-4D97-AF65-F5344CB8AC3E}">
        <p14:creationId xmlns:p14="http://schemas.microsoft.com/office/powerpoint/2010/main" val="219352878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Influential Graphs</a:t>
            </a:r>
          </a:p>
        </p:txBody>
      </p:sp>
      <p:sp>
        <p:nvSpPr>
          <p:cNvPr id="29699" name="Content Placeholder 2"/>
          <p:cNvSpPr>
            <a:spLocks noGrp="1"/>
          </p:cNvSpPr>
          <p:nvPr>
            <p:ph idx="1"/>
          </p:nvPr>
        </p:nvSpPr>
        <p:spPr/>
        <p:txBody>
          <a:bodyPr/>
          <a:lstStyle/>
          <a:p>
            <a:r>
              <a:rPr lang="en-US" altLang="en-US" smtClean="0"/>
              <a:t>Florence Nightingale’s “rose” - 1855</a:t>
            </a: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600" y="2743200"/>
            <a:ext cx="2692400" cy="360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6063"/>
            <a:ext cx="5715000" cy="358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87235"/>
            <a:ext cx="9144000" cy="323165"/>
          </a:xfrm>
          <a:prstGeom prst="rect">
            <a:avLst/>
          </a:prstGeom>
        </p:spPr>
        <p:txBody>
          <a:bodyPr wrap="square">
            <a:spAutoFit/>
          </a:bodyPr>
          <a:lstStyle/>
          <a:p>
            <a:r>
              <a:rPr lang="en-US" sz="1500" dirty="0">
                <a:solidFill>
                  <a:srgbClr val="00B0F0"/>
                </a:solidFill>
              </a:rPr>
              <a:t>http://www.historyofinformation.com/images/3815a%20Large.jpg</a:t>
            </a:r>
          </a:p>
        </p:txBody>
      </p:sp>
    </p:spTree>
    <p:extLst>
      <p:ext uri="{BB962C8B-B14F-4D97-AF65-F5344CB8AC3E}">
        <p14:creationId xmlns:p14="http://schemas.microsoft.com/office/powerpoint/2010/main" val="71004919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p:txBody>
          <a:bodyPr/>
          <a:lstStyle/>
          <a:p>
            <a:r>
              <a:rPr lang="en-US" altLang="en-US" dirty="0" smtClean="0"/>
              <a:t>Florence </a:t>
            </a:r>
          </a:p>
          <a:p>
            <a:r>
              <a:rPr lang="en-US" altLang="en-US" dirty="0" smtClean="0"/>
              <a:t>Nightingale </a:t>
            </a:r>
          </a:p>
          <a:p>
            <a:r>
              <a:rPr lang="en-US" altLang="en-US" dirty="0" smtClean="0"/>
              <a:t>and the ASA</a:t>
            </a:r>
          </a:p>
        </p:txBody>
      </p:sp>
      <p:sp>
        <p:nvSpPr>
          <p:cNvPr id="2" name="Rectangle 1"/>
          <p:cNvSpPr/>
          <p:nvPr/>
        </p:nvSpPr>
        <p:spPr>
          <a:xfrm>
            <a:off x="0" y="6705600"/>
            <a:ext cx="9144000" cy="553998"/>
          </a:xfrm>
          <a:prstGeom prst="rect">
            <a:avLst/>
          </a:prstGeom>
        </p:spPr>
        <p:txBody>
          <a:bodyPr wrap="square">
            <a:spAutoFit/>
          </a:bodyPr>
          <a:lstStyle/>
          <a:p>
            <a:r>
              <a:rPr lang="en-US" sz="1500" dirty="0">
                <a:solidFill>
                  <a:srgbClr val="00B0F0"/>
                </a:solidFill>
              </a:rPr>
              <a:t>https://upload.wikimedia.org/wikipedia/commons/1/13/Florence_Nightingale_three_quarter_length.jpg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302" y="0"/>
            <a:ext cx="51396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091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Influential Graphs</a:t>
            </a:r>
          </a:p>
        </p:txBody>
      </p:sp>
      <p:sp>
        <p:nvSpPr>
          <p:cNvPr id="31747" name="Content Placeholder 2"/>
          <p:cNvSpPr>
            <a:spLocks noGrp="1"/>
          </p:cNvSpPr>
          <p:nvPr>
            <p:ph idx="1"/>
          </p:nvPr>
        </p:nvSpPr>
        <p:spPr/>
        <p:txBody>
          <a:bodyPr/>
          <a:lstStyle/>
          <a:p>
            <a:r>
              <a:rPr lang="en-US" altLang="en-US" smtClean="0"/>
              <a:t>Minard’s flow map - 1869</a:t>
            </a:r>
          </a:p>
          <a:p>
            <a:endParaRPr lang="en-US" altLang="en-US"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33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87235"/>
            <a:ext cx="9144000" cy="323165"/>
          </a:xfrm>
          <a:prstGeom prst="rect">
            <a:avLst/>
          </a:prstGeom>
        </p:spPr>
        <p:txBody>
          <a:bodyPr wrap="square">
            <a:spAutoFit/>
          </a:bodyPr>
          <a:lstStyle/>
          <a:p>
            <a:r>
              <a:rPr lang="en-US" sz="1500" dirty="0">
                <a:solidFill>
                  <a:srgbClr val="00B0F0"/>
                </a:solidFill>
              </a:rPr>
              <a:t>https://upload.wikimedia.org/wikipedia/commons/2/29/Minard.png</a:t>
            </a:r>
          </a:p>
        </p:txBody>
      </p:sp>
    </p:spTree>
    <p:extLst>
      <p:ext uri="{BB962C8B-B14F-4D97-AF65-F5344CB8AC3E}">
        <p14:creationId xmlns:p14="http://schemas.microsoft.com/office/powerpoint/2010/main" val="199528339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Influential Graphs</a:t>
            </a:r>
          </a:p>
        </p:txBody>
      </p:sp>
      <p:sp>
        <p:nvSpPr>
          <p:cNvPr id="32771" name="Content Placeholder 2"/>
          <p:cNvSpPr>
            <a:spLocks noGrp="1"/>
          </p:cNvSpPr>
          <p:nvPr>
            <p:ph idx="1"/>
          </p:nvPr>
        </p:nvSpPr>
        <p:spPr/>
        <p:txBody>
          <a:bodyPr/>
          <a:lstStyle/>
          <a:p>
            <a:r>
              <a:rPr lang="en-US" altLang="en-US" smtClean="0"/>
              <a:t>Mann, Bradley and Hughes Hockey Stick graph - 1994</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590800"/>
            <a:ext cx="6337300" cy="40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687235"/>
            <a:ext cx="9144000" cy="323165"/>
          </a:xfrm>
          <a:prstGeom prst="rect">
            <a:avLst/>
          </a:prstGeom>
        </p:spPr>
        <p:txBody>
          <a:bodyPr wrap="square">
            <a:spAutoFit/>
          </a:bodyPr>
          <a:lstStyle/>
          <a:p>
            <a:r>
              <a:rPr lang="en-US" sz="1500" dirty="0">
                <a:solidFill>
                  <a:srgbClr val="00B0F0"/>
                </a:solidFill>
              </a:rPr>
              <a:t>http://www.odlt.org/dcd/images/mbh98_from_paper.jpg</a:t>
            </a:r>
          </a:p>
        </p:txBody>
      </p:sp>
    </p:spTree>
    <p:extLst>
      <p:ext uri="{BB962C8B-B14F-4D97-AF65-F5344CB8AC3E}">
        <p14:creationId xmlns:p14="http://schemas.microsoft.com/office/powerpoint/2010/main" val="742963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57200" y="838200"/>
            <a:ext cx="8686800" cy="5638800"/>
          </a:xfrm>
        </p:spPr>
        <p:txBody>
          <a:bodyPr/>
          <a:lstStyle/>
          <a:p>
            <a:pPr>
              <a:spcBef>
                <a:spcPts val="0"/>
              </a:spcBef>
            </a:pPr>
            <a:r>
              <a:rPr lang="en-US" dirty="0"/>
              <a:t>Statistics originally was focused on:</a:t>
            </a:r>
          </a:p>
          <a:p>
            <a:pPr marL="457200" lvl="1" indent="0">
              <a:spcBef>
                <a:spcPts val="0"/>
              </a:spcBef>
              <a:buNone/>
            </a:pPr>
            <a:r>
              <a:rPr lang="en-US" dirty="0" smtClean="0"/>
              <a:t>a) predicting </a:t>
            </a:r>
            <a:r>
              <a:rPr lang="en-US" dirty="0"/>
              <a:t>the outcome of </a:t>
            </a:r>
            <a:endParaRPr lang="en-US" dirty="0" smtClean="0"/>
          </a:p>
          <a:p>
            <a:pPr marL="457200" lvl="1" indent="0">
              <a:spcBef>
                <a:spcPts val="0"/>
              </a:spcBef>
              <a:buNone/>
            </a:pPr>
            <a:r>
              <a:rPr lang="en-US" dirty="0"/>
              <a:t>	</a:t>
            </a:r>
            <a:r>
              <a:rPr lang="en-US" dirty="0" smtClean="0"/>
              <a:t>	elections</a:t>
            </a:r>
            <a:endParaRPr lang="en-US" dirty="0"/>
          </a:p>
          <a:p>
            <a:pPr marL="457200" lvl="1" indent="0">
              <a:spcBef>
                <a:spcPts val="0"/>
              </a:spcBef>
              <a:buNone/>
            </a:pPr>
            <a:r>
              <a:rPr lang="en-US" dirty="0"/>
              <a:t>b) taxation and the draft</a:t>
            </a:r>
          </a:p>
          <a:p>
            <a:pPr marL="457200" lvl="1" indent="0">
              <a:spcBef>
                <a:spcPts val="0"/>
              </a:spcBef>
              <a:buNone/>
            </a:pPr>
            <a:r>
              <a:rPr lang="en-US" dirty="0"/>
              <a:t>c) death rates from certain </a:t>
            </a:r>
            <a:endParaRPr lang="en-US" dirty="0" smtClean="0"/>
          </a:p>
          <a:p>
            <a:pPr marL="457200" lvl="1" indent="0">
              <a:spcBef>
                <a:spcPts val="0"/>
              </a:spcBef>
              <a:buNone/>
            </a:pPr>
            <a:r>
              <a:rPr lang="en-US" dirty="0"/>
              <a:t>	</a:t>
            </a:r>
            <a:r>
              <a:rPr lang="en-US" dirty="0" smtClean="0"/>
              <a:t>	diseases</a:t>
            </a:r>
            <a:endParaRPr lang="en-US" dirty="0"/>
          </a:p>
          <a:p>
            <a:pPr marL="457200" lvl="1" indent="0">
              <a:spcBef>
                <a:spcPts val="0"/>
              </a:spcBef>
              <a:buNone/>
            </a:pPr>
            <a:r>
              <a:rPr lang="en-US" dirty="0"/>
              <a:t>d) probability of winning at </a:t>
            </a:r>
            <a:endParaRPr lang="en-US" dirty="0" smtClean="0"/>
          </a:p>
          <a:p>
            <a:pPr marL="457200" lvl="1" indent="0">
              <a:spcBef>
                <a:spcPts val="0"/>
              </a:spcBef>
              <a:buNone/>
            </a:pPr>
            <a:r>
              <a:rPr lang="en-US" dirty="0"/>
              <a:t>	</a:t>
            </a:r>
            <a:r>
              <a:rPr lang="en-US" dirty="0" smtClean="0"/>
              <a:t>	gambling</a:t>
            </a:r>
            <a:endParaRPr lang="en-US" dirty="0"/>
          </a:p>
          <a:p>
            <a:endParaRPr lang="en-US" altLang="en-US" dirty="0" smtClean="0"/>
          </a:p>
        </p:txBody>
      </p:sp>
      <p:sp>
        <p:nvSpPr>
          <p:cNvPr id="13315"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STATISTICS??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21374417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593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3856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2057400"/>
            <a:ext cx="8704262"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Rectangle 3"/>
          <p:cNvSpPr>
            <a:spLocks noChangeArrowheads="1"/>
          </p:cNvSpPr>
          <p:nvPr/>
        </p:nvSpPr>
        <p:spPr bwMode="auto">
          <a:xfrm>
            <a:off x="76200" y="0"/>
            <a:ext cx="8991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6000">
                <a:solidFill>
                  <a:srgbClr val="FFFF00"/>
                </a:solidFill>
                <a:cs typeface="Tahoma" pitchFamily="34" charset="0"/>
              </a:rPr>
              <a:t>What About the Other Types of Graphs?</a:t>
            </a:r>
          </a:p>
        </p:txBody>
      </p:sp>
    </p:spTree>
    <p:extLst>
      <p:ext uri="{BB962C8B-B14F-4D97-AF65-F5344CB8AC3E}">
        <p14:creationId xmlns:p14="http://schemas.microsoft.com/office/powerpoint/2010/main" val="15723438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Types of Graphs</a:t>
            </a:r>
          </a:p>
        </p:txBody>
      </p:sp>
      <p:sp>
        <p:nvSpPr>
          <p:cNvPr id="61443" name="Content Placeholder 2"/>
          <p:cNvSpPr>
            <a:spLocks noGrp="1"/>
          </p:cNvSpPr>
          <p:nvPr>
            <p:ph idx="1"/>
          </p:nvPr>
        </p:nvSpPr>
        <p:spPr/>
        <p:txBody>
          <a:bodyPr/>
          <a:lstStyle/>
          <a:p>
            <a:r>
              <a:rPr lang="en-US" altLang="en-US" smtClean="0"/>
              <a:t>Bar and column charts should be used to highlight differences in the actual number</a:t>
            </a:r>
          </a:p>
          <a:p>
            <a:endParaRPr lang="en-US" altLang="en-US" smtClean="0"/>
          </a:p>
          <a:p>
            <a:r>
              <a:rPr lang="en-US" altLang="en-US" smtClean="0"/>
              <a:t>Pie charts are super for highlighting percentages</a:t>
            </a:r>
          </a:p>
        </p:txBody>
      </p:sp>
    </p:spTree>
    <p:extLst>
      <p:ext uri="{BB962C8B-B14F-4D97-AF65-F5344CB8AC3E}">
        <p14:creationId xmlns:p14="http://schemas.microsoft.com/office/powerpoint/2010/main" val="305342264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Types of Graphs</a:t>
            </a:r>
          </a:p>
        </p:txBody>
      </p:sp>
      <p:sp>
        <p:nvSpPr>
          <p:cNvPr id="62467" name="Content Placeholder 2"/>
          <p:cNvSpPr>
            <a:spLocks noGrp="1"/>
          </p:cNvSpPr>
          <p:nvPr>
            <p:ph idx="1"/>
          </p:nvPr>
        </p:nvSpPr>
        <p:spPr/>
        <p:txBody>
          <a:bodyPr/>
          <a:lstStyle/>
          <a:p>
            <a:r>
              <a:rPr lang="en-US" altLang="en-US" dirty="0" smtClean="0"/>
              <a:t>Here’s some salary data for the Chicago Bulls in 1998:</a:t>
            </a:r>
          </a:p>
          <a:p>
            <a:endParaRPr lang="en-US" altLang="en-US" dirty="0" smtClean="0"/>
          </a:p>
          <a:p>
            <a:endParaRPr lang="en-US" altLang="en-US" dirty="0" smtClean="0"/>
          </a:p>
          <a:p>
            <a:endParaRPr lang="en-US" altLang="en-US" dirty="0" smtClean="0"/>
          </a:p>
          <a:p>
            <a:endParaRPr lang="en-US" altLang="en-US" dirty="0" smtClean="0"/>
          </a:p>
          <a:p>
            <a:endParaRPr lang="en-US" altLang="en-US" sz="2000" dirty="0" smtClean="0"/>
          </a:p>
          <a:p>
            <a:endParaRPr lang="en-US" altLang="en-US" sz="2000" dirty="0" smtClean="0"/>
          </a:p>
          <a:p>
            <a:endParaRPr lang="en-US" altLang="en-US" dirty="0" smtClean="0"/>
          </a:p>
          <a:p>
            <a:endParaRPr lang="en-US" altLang="en-US" dirty="0" smtClean="0"/>
          </a:p>
        </p:txBody>
      </p:sp>
      <p:graphicFrame>
        <p:nvGraphicFramePr>
          <p:cNvPr id="4" name="Table 3"/>
          <p:cNvGraphicFramePr>
            <a:graphicFrameLocks noGrp="1"/>
          </p:cNvGraphicFramePr>
          <p:nvPr/>
        </p:nvGraphicFramePr>
        <p:xfrm>
          <a:off x="2209800" y="3352800"/>
          <a:ext cx="4343400" cy="2514600"/>
        </p:xfrm>
        <a:graphic>
          <a:graphicData uri="http://schemas.openxmlformats.org/drawingml/2006/table">
            <a:tbl>
              <a:tblPr>
                <a:tableStyleId>{5C22544A-7EE6-4342-B048-85BDC9FD1C3A}</a:tableStyleId>
              </a:tblPr>
              <a:tblGrid>
                <a:gridCol w="2548034"/>
                <a:gridCol w="1795366"/>
              </a:tblGrid>
              <a:tr h="285750">
                <a:tc>
                  <a:txBody>
                    <a:bodyPr/>
                    <a:lstStyle/>
                    <a:p>
                      <a:pPr algn="l" fontAlgn="b"/>
                      <a:r>
                        <a:rPr lang="en-US" sz="2000" b="1" u="none" strike="noStrike" dirty="0">
                          <a:solidFill>
                            <a:schemeClr val="bg1"/>
                          </a:solidFill>
                          <a:effectLst/>
                        </a:rPr>
                        <a:t>Player   </a:t>
                      </a:r>
                      <a:endParaRPr lang="en-US" sz="2000" b="1" i="0" u="none" strike="noStrike" dirty="0">
                        <a:solidFill>
                          <a:schemeClr val="bg1"/>
                        </a:solidFill>
                        <a:effectLst/>
                        <a:latin typeface="Arial"/>
                      </a:endParaRPr>
                    </a:p>
                  </a:txBody>
                  <a:tcPr marL="9525" marR="9525" marT="9525" marB="0" anchor="b"/>
                </a:tc>
                <a:tc>
                  <a:txBody>
                    <a:bodyPr/>
                    <a:lstStyle/>
                    <a:p>
                      <a:pPr algn="ctr" fontAlgn="b"/>
                      <a:r>
                        <a:rPr lang="en-US" sz="2000" b="1" u="none" strike="noStrike">
                          <a:solidFill>
                            <a:schemeClr val="bg1"/>
                          </a:solidFill>
                          <a:effectLst/>
                        </a:rPr>
                        <a:t>Salary </a:t>
                      </a:r>
                      <a:endParaRPr lang="en-US" sz="2000" b="1" i="0" u="none" strike="noStrike">
                        <a:solidFill>
                          <a:schemeClr val="bg1"/>
                        </a:solidFill>
                        <a:effectLst/>
                        <a:latin typeface="Arial"/>
                      </a:endParaRPr>
                    </a:p>
                  </a:txBody>
                  <a:tcPr marL="9525" marR="9525" marT="9525" marB="0" anchor="b"/>
                </a:tc>
              </a:tr>
              <a:tr h="285750">
                <a:tc>
                  <a:txBody>
                    <a:bodyPr/>
                    <a:lstStyle/>
                    <a:p>
                      <a:pPr algn="l" fontAlgn="b"/>
                      <a:r>
                        <a:rPr lang="en-US" sz="2000" b="1" u="none" strike="noStrike" dirty="0">
                          <a:solidFill>
                            <a:schemeClr val="bg1"/>
                          </a:solidFill>
                          <a:effectLst/>
                        </a:rPr>
                        <a:t>Michael Jordan </a:t>
                      </a:r>
                      <a:endParaRPr lang="en-US" sz="2000" b="1" i="0" u="none" strike="noStrike" dirty="0">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$33,140,000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Ron Harper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$4,560,000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Toni Kukoc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$4,560,000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Dennis Rodman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$4,500,000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Luc Longley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$3,184,900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Scottie Pippen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$2,775,000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dirty="0">
                          <a:solidFill>
                            <a:schemeClr val="bg1"/>
                          </a:solidFill>
                          <a:effectLst/>
                        </a:rPr>
                        <a:t>Bill </a:t>
                      </a:r>
                      <a:r>
                        <a:rPr lang="en-US" sz="2000" b="1" u="none" strike="noStrike" dirty="0" err="1">
                          <a:solidFill>
                            <a:schemeClr val="bg1"/>
                          </a:solidFill>
                          <a:effectLst/>
                        </a:rPr>
                        <a:t>Wennington</a:t>
                      </a:r>
                      <a:r>
                        <a:rPr lang="en-US" sz="2000" b="1" u="none" strike="noStrike" dirty="0">
                          <a:solidFill>
                            <a:schemeClr val="bg1"/>
                          </a:solidFill>
                          <a:effectLst/>
                        </a:rPr>
                        <a:t> </a:t>
                      </a:r>
                      <a:endParaRPr lang="en-US" sz="2000" b="1" i="0" u="none" strike="noStrike" dirty="0">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$1,800,000</a:t>
                      </a:r>
                      <a:endParaRPr lang="en-US" sz="2000" b="1" i="0" u="none" strike="noStrike" dirty="0">
                        <a:solidFill>
                          <a:schemeClr val="bg1"/>
                        </a:solidFill>
                        <a:effectLst/>
                        <a:latin typeface="Arial"/>
                      </a:endParaRPr>
                    </a:p>
                  </a:txBody>
                  <a:tcPr marL="9525" marR="9525" marT="9525" marB="0" anchor="b"/>
                </a:tc>
              </a:tr>
            </a:tbl>
          </a:graphicData>
        </a:graphic>
      </p:graphicFrame>
      <p:sp>
        <p:nvSpPr>
          <p:cNvPr id="2" name="Rectangle 1"/>
          <p:cNvSpPr/>
          <p:nvPr/>
        </p:nvSpPr>
        <p:spPr>
          <a:xfrm>
            <a:off x="24581" y="6687235"/>
            <a:ext cx="9144000" cy="323165"/>
          </a:xfrm>
          <a:prstGeom prst="rect">
            <a:avLst/>
          </a:prstGeom>
        </p:spPr>
        <p:txBody>
          <a:bodyPr wrap="square">
            <a:spAutoFit/>
          </a:bodyPr>
          <a:lstStyle/>
          <a:p>
            <a:r>
              <a:rPr lang="en-US" altLang="en-US" sz="1500" dirty="0">
                <a:solidFill>
                  <a:srgbClr val="00B0F0"/>
                </a:solidFill>
              </a:rPr>
              <a:t>http://www.basketball-reference.com/teams/CHI/1998.html</a:t>
            </a:r>
          </a:p>
        </p:txBody>
      </p:sp>
    </p:spTree>
    <p:extLst>
      <p:ext uri="{BB962C8B-B14F-4D97-AF65-F5344CB8AC3E}">
        <p14:creationId xmlns:p14="http://schemas.microsoft.com/office/powerpoint/2010/main" val="2033388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457200" y="914400"/>
            <a:ext cx="8229600" cy="5638800"/>
          </a:xfrm>
        </p:spPr>
        <p:txBody>
          <a:bodyPr/>
          <a:lstStyle/>
          <a:p>
            <a:r>
              <a:rPr lang="en-US" altLang="en-US" dirty="0" smtClean="0"/>
              <a:t>How can we show that Michael Jordan is paid a lot more than everyone else on the team?</a:t>
            </a:r>
          </a:p>
          <a:p>
            <a:endParaRPr lang="en-US" altLang="en-US" dirty="0" smtClean="0"/>
          </a:p>
        </p:txBody>
      </p:sp>
      <p:graphicFrame>
        <p:nvGraphicFramePr>
          <p:cNvPr id="4" name="Table 3"/>
          <p:cNvGraphicFramePr>
            <a:graphicFrameLocks noGrp="1"/>
          </p:cNvGraphicFramePr>
          <p:nvPr/>
        </p:nvGraphicFramePr>
        <p:xfrm>
          <a:off x="2209800" y="3352800"/>
          <a:ext cx="4343400" cy="2514600"/>
        </p:xfrm>
        <a:graphic>
          <a:graphicData uri="http://schemas.openxmlformats.org/drawingml/2006/table">
            <a:tbl>
              <a:tblPr>
                <a:tableStyleId>{5C22544A-7EE6-4342-B048-85BDC9FD1C3A}</a:tableStyleId>
              </a:tblPr>
              <a:tblGrid>
                <a:gridCol w="2548034"/>
                <a:gridCol w="1795366"/>
              </a:tblGrid>
              <a:tr h="285750">
                <a:tc>
                  <a:txBody>
                    <a:bodyPr/>
                    <a:lstStyle/>
                    <a:p>
                      <a:pPr algn="l" fontAlgn="b"/>
                      <a:r>
                        <a:rPr lang="en-US" sz="2000" b="1" u="none" strike="noStrike" dirty="0">
                          <a:solidFill>
                            <a:schemeClr val="bg1"/>
                          </a:solidFill>
                          <a:effectLst/>
                        </a:rPr>
                        <a:t>Player   </a:t>
                      </a:r>
                      <a:endParaRPr lang="en-US" sz="2000" b="1" i="0" u="none" strike="noStrike" dirty="0">
                        <a:solidFill>
                          <a:schemeClr val="bg1"/>
                        </a:solidFill>
                        <a:effectLst/>
                        <a:latin typeface="Arial"/>
                      </a:endParaRPr>
                    </a:p>
                  </a:txBody>
                  <a:tcPr marL="9525" marR="9525" marT="9525" marB="0" anchor="b"/>
                </a:tc>
                <a:tc>
                  <a:txBody>
                    <a:bodyPr/>
                    <a:lstStyle/>
                    <a:p>
                      <a:pPr algn="ctr" fontAlgn="b"/>
                      <a:r>
                        <a:rPr lang="en-US" sz="2000" b="1" u="none" strike="noStrike">
                          <a:solidFill>
                            <a:schemeClr val="bg1"/>
                          </a:solidFill>
                          <a:effectLst/>
                        </a:rPr>
                        <a:t>Salary </a:t>
                      </a:r>
                      <a:endParaRPr lang="en-US" sz="2000" b="1" i="0" u="none" strike="noStrike">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Michael Jordan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$33,140,000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Ron Harper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$4,560,000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Toni Kukoc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$4,560,000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Dennis Rodman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$4,500,000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Luc Longley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$3,184,900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Scottie Pippen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$2,775,000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dirty="0">
                          <a:solidFill>
                            <a:schemeClr val="bg1"/>
                          </a:solidFill>
                          <a:effectLst/>
                        </a:rPr>
                        <a:t>Bill </a:t>
                      </a:r>
                      <a:r>
                        <a:rPr lang="en-US" sz="2000" b="1" u="none" strike="noStrike" dirty="0" err="1">
                          <a:solidFill>
                            <a:schemeClr val="bg1"/>
                          </a:solidFill>
                          <a:effectLst/>
                        </a:rPr>
                        <a:t>Wennington</a:t>
                      </a:r>
                      <a:r>
                        <a:rPr lang="en-US" sz="2000" b="1" u="none" strike="noStrike" dirty="0">
                          <a:solidFill>
                            <a:schemeClr val="bg1"/>
                          </a:solidFill>
                          <a:effectLst/>
                        </a:rPr>
                        <a:t> </a:t>
                      </a:r>
                      <a:endParaRPr lang="en-US" sz="2000" b="1" i="0" u="none" strike="noStrike" dirty="0">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$1,800,000</a:t>
                      </a:r>
                      <a:endParaRPr lang="en-US" sz="2000" b="1" i="0" u="none" strike="noStrike" dirty="0">
                        <a:solidFill>
                          <a:schemeClr val="bg1"/>
                        </a:solidFill>
                        <a:effectLst/>
                        <a:latin typeface="Arial"/>
                      </a:endParaRPr>
                    </a:p>
                  </a:txBody>
                  <a:tcPr marL="9525" marR="9525" marT="9525" marB="0" anchor="b"/>
                </a:tc>
              </a:tr>
            </a:tbl>
          </a:graphicData>
        </a:graphic>
      </p:graphicFrame>
      <p:sp>
        <p:nvSpPr>
          <p:cNvPr id="63520"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GRAPHS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336701120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Types of Graphs</a:t>
            </a:r>
          </a:p>
        </p:txBody>
      </p:sp>
      <p:sp>
        <p:nvSpPr>
          <p:cNvPr id="64515" name="Content Placeholder 2"/>
          <p:cNvSpPr>
            <a:spLocks noGrp="1"/>
          </p:cNvSpPr>
          <p:nvPr>
            <p:ph idx="1"/>
          </p:nvPr>
        </p:nvSpPr>
        <p:spPr/>
        <p:txBody>
          <a:bodyPr/>
          <a:lstStyle/>
          <a:p>
            <a:pPr algn="ctr"/>
            <a:r>
              <a:rPr lang="en-US" altLang="en-US" smtClean="0"/>
              <a:t>Graphs!!!</a:t>
            </a:r>
          </a:p>
        </p:txBody>
      </p:sp>
      <p:graphicFrame>
        <p:nvGraphicFramePr>
          <p:cNvPr id="4" name="Table 3"/>
          <p:cNvGraphicFramePr>
            <a:graphicFrameLocks noGrp="1"/>
          </p:cNvGraphicFramePr>
          <p:nvPr/>
        </p:nvGraphicFramePr>
        <p:xfrm>
          <a:off x="2209800" y="3352800"/>
          <a:ext cx="4343400" cy="2514600"/>
        </p:xfrm>
        <a:graphic>
          <a:graphicData uri="http://schemas.openxmlformats.org/drawingml/2006/table">
            <a:tbl>
              <a:tblPr>
                <a:tableStyleId>{5C22544A-7EE6-4342-B048-85BDC9FD1C3A}</a:tableStyleId>
              </a:tblPr>
              <a:tblGrid>
                <a:gridCol w="2548034"/>
                <a:gridCol w="1795366"/>
              </a:tblGrid>
              <a:tr h="285750">
                <a:tc>
                  <a:txBody>
                    <a:bodyPr/>
                    <a:lstStyle/>
                    <a:p>
                      <a:pPr algn="l" fontAlgn="b"/>
                      <a:r>
                        <a:rPr lang="en-US" sz="2000" b="1" u="none" strike="noStrike" dirty="0">
                          <a:solidFill>
                            <a:schemeClr val="bg1"/>
                          </a:solidFill>
                          <a:effectLst/>
                        </a:rPr>
                        <a:t>Player   </a:t>
                      </a:r>
                      <a:endParaRPr lang="en-US" sz="2000" b="1" i="0" u="none" strike="noStrike" dirty="0">
                        <a:solidFill>
                          <a:schemeClr val="bg1"/>
                        </a:solidFill>
                        <a:effectLst/>
                        <a:latin typeface="Arial"/>
                      </a:endParaRPr>
                    </a:p>
                  </a:txBody>
                  <a:tcPr marL="9525" marR="9525" marT="9525" marB="0" anchor="b"/>
                </a:tc>
                <a:tc>
                  <a:txBody>
                    <a:bodyPr/>
                    <a:lstStyle/>
                    <a:p>
                      <a:pPr algn="ctr" fontAlgn="b"/>
                      <a:r>
                        <a:rPr lang="en-US" sz="2000" b="1" u="none" strike="noStrike">
                          <a:solidFill>
                            <a:schemeClr val="bg1"/>
                          </a:solidFill>
                          <a:effectLst/>
                        </a:rPr>
                        <a:t>Salary </a:t>
                      </a:r>
                      <a:endParaRPr lang="en-US" sz="2000" b="1" i="0" u="none" strike="noStrike">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Michael Jordan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$33,140,000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Ron Harper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$4,560,000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Toni Kukoc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$4,560,000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Dennis Rodman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$4,500,000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Luc Longley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$3,184,900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a:solidFill>
                            <a:schemeClr val="bg1"/>
                          </a:solidFill>
                          <a:effectLst/>
                        </a:rPr>
                        <a:t>Scottie Pippen </a:t>
                      </a:r>
                      <a:endParaRPr lang="en-US" sz="2000" b="1" i="0" u="none" strike="noStrike">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$2,775,000</a:t>
                      </a:r>
                      <a:endParaRPr lang="en-US" sz="2000" b="1" i="0" u="none" strike="noStrike" dirty="0">
                        <a:solidFill>
                          <a:schemeClr val="bg1"/>
                        </a:solidFill>
                        <a:effectLst/>
                        <a:latin typeface="Arial"/>
                      </a:endParaRPr>
                    </a:p>
                  </a:txBody>
                  <a:tcPr marL="9525" marR="9525" marT="9525" marB="0" anchor="b"/>
                </a:tc>
              </a:tr>
              <a:tr h="285750">
                <a:tc>
                  <a:txBody>
                    <a:bodyPr/>
                    <a:lstStyle/>
                    <a:p>
                      <a:pPr algn="l" fontAlgn="b"/>
                      <a:r>
                        <a:rPr lang="en-US" sz="2000" b="1" u="none" strike="noStrike" dirty="0">
                          <a:solidFill>
                            <a:schemeClr val="bg1"/>
                          </a:solidFill>
                          <a:effectLst/>
                        </a:rPr>
                        <a:t>Bill </a:t>
                      </a:r>
                      <a:r>
                        <a:rPr lang="en-US" sz="2000" b="1" u="none" strike="noStrike" dirty="0" err="1">
                          <a:solidFill>
                            <a:schemeClr val="bg1"/>
                          </a:solidFill>
                          <a:effectLst/>
                        </a:rPr>
                        <a:t>Wennington</a:t>
                      </a:r>
                      <a:r>
                        <a:rPr lang="en-US" sz="2000" b="1" u="none" strike="noStrike" dirty="0">
                          <a:solidFill>
                            <a:schemeClr val="bg1"/>
                          </a:solidFill>
                          <a:effectLst/>
                        </a:rPr>
                        <a:t> </a:t>
                      </a:r>
                      <a:endParaRPr lang="en-US" sz="2000" b="1" i="0" u="none" strike="noStrike" dirty="0">
                        <a:solidFill>
                          <a:schemeClr val="bg1"/>
                        </a:solidFill>
                        <a:effectLst/>
                        <a:latin typeface="Arial"/>
                      </a:endParaRPr>
                    </a:p>
                  </a:txBody>
                  <a:tcPr marL="9525" marR="9525" marT="9525" marB="0" anchor="b"/>
                </a:tc>
                <a:tc>
                  <a:txBody>
                    <a:bodyPr/>
                    <a:lstStyle/>
                    <a:p>
                      <a:pPr algn="r" fontAlgn="b"/>
                      <a:r>
                        <a:rPr lang="en-US" sz="2000" b="1" u="none" strike="noStrike" dirty="0">
                          <a:solidFill>
                            <a:schemeClr val="bg1"/>
                          </a:solidFill>
                          <a:effectLst/>
                        </a:rPr>
                        <a:t>$1,800,000</a:t>
                      </a:r>
                      <a:endParaRPr lang="en-US" sz="2000" b="1" i="0" u="none" strike="noStrike" dirty="0">
                        <a:solidFill>
                          <a:schemeClr val="bg1"/>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39631236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152400" y="914400"/>
            <a:ext cx="8839200" cy="5638800"/>
          </a:xfrm>
        </p:spPr>
        <p:txBody>
          <a:bodyPr/>
          <a:lstStyle/>
          <a:p>
            <a:r>
              <a:rPr lang="en-US" altLang="en-US" dirty="0" smtClean="0"/>
              <a:t>What does the bar chart tell you?</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2362200"/>
            <a:ext cx="6108700"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0"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GRAPHS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39474137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228600" y="914400"/>
            <a:ext cx="8763000" cy="5638800"/>
          </a:xfrm>
        </p:spPr>
        <p:txBody>
          <a:bodyPr/>
          <a:lstStyle/>
          <a:p>
            <a:r>
              <a:rPr lang="en-US" altLang="en-US" dirty="0" smtClean="0"/>
              <a:t>What does the pie chart tell you?</a:t>
            </a:r>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2362200"/>
            <a:ext cx="5321300" cy="363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4"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GRAPHS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77559460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457200" y="914400"/>
            <a:ext cx="8229600" cy="5638800"/>
          </a:xfrm>
        </p:spPr>
        <p:txBody>
          <a:bodyPr/>
          <a:lstStyle/>
          <a:p>
            <a:r>
              <a:rPr lang="en-US" altLang="en-US" dirty="0" smtClean="0"/>
              <a:t>For the container data:</a:t>
            </a:r>
          </a:p>
          <a:p>
            <a:endParaRPr lang="en-US" altLang="en-US" sz="2000" dirty="0" smtClean="0"/>
          </a:p>
          <a:p>
            <a:r>
              <a:rPr lang="en-US" altLang="en-US" dirty="0" smtClean="0"/>
              <a:t>Which type of graph would you use to emphasize that there are a lot more clear beads than any </a:t>
            </a:r>
            <a:r>
              <a:rPr lang="en-US" altLang="en-US" smtClean="0"/>
              <a:t>other color?</a:t>
            </a:r>
            <a:endParaRPr lang="en-US" altLang="en-US" dirty="0" smtClean="0"/>
          </a:p>
          <a:p>
            <a:endParaRPr lang="en-US" altLang="en-US" dirty="0" smtClean="0"/>
          </a:p>
        </p:txBody>
      </p:sp>
      <p:sp>
        <p:nvSpPr>
          <p:cNvPr id="67587"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GRAPHS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15858384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457200" y="914400"/>
            <a:ext cx="8229600" cy="5638800"/>
          </a:xfrm>
        </p:spPr>
        <p:txBody>
          <a:bodyPr/>
          <a:lstStyle/>
          <a:p>
            <a:r>
              <a:rPr lang="en-US" altLang="en-US" dirty="0" smtClean="0"/>
              <a:t>For the container data:</a:t>
            </a:r>
          </a:p>
          <a:p>
            <a:endParaRPr lang="en-US" altLang="en-US" sz="2000" dirty="0" smtClean="0"/>
          </a:p>
          <a:p>
            <a:r>
              <a:rPr lang="en-US" altLang="en-US" dirty="0" smtClean="0"/>
              <a:t>Which type of graph would you use to show that more than 50% of the contents are clear?</a:t>
            </a:r>
          </a:p>
          <a:p>
            <a:endParaRPr lang="en-US" altLang="en-US" dirty="0" smtClean="0"/>
          </a:p>
        </p:txBody>
      </p:sp>
      <p:sp>
        <p:nvSpPr>
          <p:cNvPr id="6861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GRAPHS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2190043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850" y="3505200"/>
            <a:ext cx="35877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4216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itle 1"/>
          <p:cNvSpPr>
            <a:spLocks noGrp="1"/>
          </p:cNvSpPr>
          <p:nvPr>
            <p:ph type="title"/>
          </p:nvPr>
        </p:nvSpPr>
        <p:spPr/>
        <p:txBody>
          <a:bodyPr/>
          <a:lstStyle/>
          <a:p>
            <a:r>
              <a:rPr lang="en-US" altLang="en-US" smtClean="0"/>
              <a:t>Statistics</a:t>
            </a:r>
          </a:p>
        </p:txBody>
      </p:sp>
      <p:sp>
        <p:nvSpPr>
          <p:cNvPr id="15365" name="Content Placeholder 2"/>
          <p:cNvSpPr>
            <a:spLocks noGrp="1"/>
          </p:cNvSpPr>
          <p:nvPr>
            <p:ph idx="1"/>
          </p:nvPr>
        </p:nvSpPr>
        <p:spPr/>
        <p:txBody>
          <a:bodyPr/>
          <a:lstStyle/>
          <a:p>
            <a:pPr algn="ctr" eaLnBrk="1" hangingPunct="1">
              <a:spcBef>
                <a:spcPct val="0"/>
              </a:spcBef>
            </a:pPr>
            <a:r>
              <a:rPr lang="en-US" altLang="en-US" smtClean="0">
                <a:cs typeface="Times New Roman" pitchFamily="18" charset="0"/>
              </a:rPr>
              <a:t>collecting, organizing, </a:t>
            </a:r>
          </a:p>
          <a:p>
            <a:pPr algn="ctr" eaLnBrk="1" hangingPunct="1">
              <a:spcBef>
                <a:spcPct val="0"/>
              </a:spcBef>
            </a:pPr>
            <a:r>
              <a:rPr lang="en-US" altLang="en-US" smtClean="0">
                <a:cs typeface="Times New Roman" pitchFamily="18" charset="0"/>
              </a:rPr>
              <a:t>analyzing, </a:t>
            </a:r>
          </a:p>
          <a:p>
            <a:pPr algn="ctr" eaLnBrk="1" hangingPunct="1">
              <a:spcBef>
                <a:spcPct val="0"/>
              </a:spcBef>
            </a:pPr>
            <a:r>
              <a:rPr lang="en-US" altLang="en-US" smtClean="0">
                <a:cs typeface="Times New Roman" pitchFamily="18" charset="0"/>
              </a:rPr>
              <a:t>and interpreting data </a:t>
            </a:r>
          </a:p>
          <a:p>
            <a:pPr algn="ctr" eaLnBrk="1" hangingPunct="1">
              <a:spcBef>
                <a:spcPct val="0"/>
              </a:spcBef>
            </a:pPr>
            <a:r>
              <a:rPr lang="en-US" altLang="en-US" smtClean="0">
                <a:cs typeface="Times New Roman" pitchFamily="18" charset="0"/>
              </a:rPr>
              <a:t>in order to make </a:t>
            </a:r>
          </a:p>
          <a:p>
            <a:pPr algn="ctr" eaLnBrk="1" hangingPunct="1">
              <a:spcBef>
                <a:spcPct val="0"/>
              </a:spcBef>
            </a:pPr>
            <a:r>
              <a:rPr lang="en-US" altLang="en-US" smtClean="0">
                <a:cs typeface="Times New Roman" pitchFamily="18" charset="0"/>
              </a:rPr>
              <a:t>decisions</a:t>
            </a:r>
          </a:p>
          <a:p>
            <a:endParaRPr lang="en-US" alt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Types of Graphs</a:t>
            </a:r>
          </a:p>
        </p:txBody>
      </p:sp>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295400"/>
            <a:ext cx="4368800" cy="275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3200400"/>
            <a:ext cx="4394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0988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Types of Graphs</a:t>
            </a:r>
          </a:p>
        </p:txBody>
      </p:sp>
      <p:sp>
        <p:nvSpPr>
          <p:cNvPr id="72707" name="Content Placeholder 2"/>
          <p:cNvSpPr>
            <a:spLocks noGrp="1"/>
          </p:cNvSpPr>
          <p:nvPr>
            <p:ph idx="1"/>
          </p:nvPr>
        </p:nvSpPr>
        <p:spPr/>
        <p:txBody>
          <a:bodyPr/>
          <a:lstStyle/>
          <a:p>
            <a:r>
              <a:rPr lang="en-US" altLang="en-US" smtClean="0"/>
              <a:t>Pareto plot</a:t>
            </a:r>
          </a:p>
          <a:p>
            <a:endParaRPr lang="en-US" altLang="en-US" smtClean="0"/>
          </a:p>
          <a:p>
            <a:r>
              <a:rPr lang="en-US" altLang="en-US" smtClean="0"/>
              <a:t>An ordered </a:t>
            </a:r>
          </a:p>
          <a:p>
            <a:r>
              <a:rPr lang="en-US" altLang="en-US" smtClean="0"/>
              <a:t>bar chart</a:t>
            </a:r>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4470400" cy="554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4987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Types of Graphs</a:t>
            </a:r>
          </a:p>
        </p:txBody>
      </p:sp>
      <p:sp>
        <p:nvSpPr>
          <p:cNvPr id="70659" name="Content Placeholder 2"/>
          <p:cNvSpPr>
            <a:spLocks noGrp="1"/>
          </p:cNvSpPr>
          <p:nvPr>
            <p:ph idx="1"/>
          </p:nvPr>
        </p:nvSpPr>
        <p:spPr>
          <a:xfrm>
            <a:off x="76200" y="1219200"/>
            <a:ext cx="8991600" cy="5638800"/>
          </a:xfrm>
        </p:spPr>
        <p:txBody>
          <a:bodyPr/>
          <a:lstStyle/>
          <a:p>
            <a:r>
              <a:rPr lang="en-US" altLang="en-US" smtClean="0"/>
              <a:t>Bars that are not based on counts</a:t>
            </a:r>
          </a:p>
          <a:p>
            <a:r>
              <a:rPr lang="en-US" altLang="en-US" smtClean="0"/>
              <a:t>can be positive or negative</a:t>
            </a:r>
          </a:p>
        </p:txBody>
      </p:sp>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51138"/>
            <a:ext cx="6170613" cy="415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62185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Types of Graphs</a:t>
            </a:r>
          </a:p>
        </p:txBody>
      </p:sp>
      <p:sp>
        <p:nvSpPr>
          <p:cNvPr id="88067" name="Content Placeholder 2"/>
          <p:cNvSpPr>
            <a:spLocks noGrp="1"/>
          </p:cNvSpPr>
          <p:nvPr>
            <p:ph idx="1"/>
          </p:nvPr>
        </p:nvSpPr>
        <p:spPr/>
        <p:txBody>
          <a:bodyPr/>
          <a:lstStyle/>
          <a:p>
            <a:r>
              <a:rPr lang="en-US" altLang="en-US" smtClean="0"/>
              <a:t>We used bar/column graphs to display measurement data (salaries, profit/loss, etc.)</a:t>
            </a:r>
          </a:p>
          <a:p>
            <a:endParaRPr lang="en-US" altLang="en-US" smtClean="0"/>
          </a:p>
          <a:p>
            <a:r>
              <a:rPr lang="en-US" altLang="en-US" smtClean="0"/>
              <a:t>There are other ways to show measurement data also </a:t>
            </a:r>
          </a:p>
        </p:txBody>
      </p:sp>
    </p:spTree>
    <p:extLst>
      <p:ext uri="{BB962C8B-B14F-4D97-AF65-F5344CB8AC3E}">
        <p14:creationId xmlns:p14="http://schemas.microsoft.com/office/powerpoint/2010/main" val="124064736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Types of Graphs</a:t>
            </a:r>
          </a:p>
        </p:txBody>
      </p:sp>
      <p:sp>
        <p:nvSpPr>
          <p:cNvPr id="89091" name="Content Placeholder 2"/>
          <p:cNvSpPr>
            <a:spLocks noGrp="1"/>
          </p:cNvSpPr>
          <p:nvPr>
            <p:ph idx="1"/>
          </p:nvPr>
        </p:nvSpPr>
        <p:spPr/>
        <p:txBody>
          <a:bodyPr/>
          <a:lstStyle/>
          <a:p>
            <a:pPr algn="ctr"/>
            <a:r>
              <a:rPr lang="en-US" altLang="en-US" smtClean="0"/>
              <a:t>Scatter plot </a:t>
            </a:r>
          </a:p>
          <a:p>
            <a:r>
              <a:rPr lang="en-US" altLang="en-US" smtClean="0"/>
              <a:t>aka: x-y plot</a:t>
            </a:r>
          </a:p>
          <a:p>
            <a:r>
              <a:rPr lang="en-US" altLang="en-US" smtClean="0"/>
              <a:t>requires paired data</a:t>
            </a:r>
          </a:p>
          <a:p>
            <a:endParaRPr lang="en-US" altLang="en-US" sz="2000" smtClean="0"/>
          </a:p>
          <a:p>
            <a:r>
              <a:rPr lang="en-US" altLang="en-US" smtClean="0"/>
              <a:t>you don't split the data into classes or categories</a:t>
            </a:r>
          </a:p>
          <a:p>
            <a:endParaRPr lang="en-US" altLang="en-US" smtClean="0"/>
          </a:p>
        </p:txBody>
      </p:sp>
    </p:spTree>
    <p:extLst>
      <p:ext uri="{BB962C8B-B14F-4D97-AF65-F5344CB8AC3E}">
        <p14:creationId xmlns:p14="http://schemas.microsoft.com/office/powerpoint/2010/main" val="419413917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Types of Graphs</a:t>
            </a:r>
          </a:p>
        </p:txBody>
      </p:sp>
      <p:sp>
        <p:nvSpPr>
          <p:cNvPr id="90115" name="Content Placeholder 2"/>
          <p:cNvSpPr>
            <a:spLocks noGrp="1"/>
          </p:cNvSpPr>
          <p:nvPr>
            <p:ph idx="1"/>
          </p:nvPr>
        </p:nvSpPr>
        <p:spPr/>
        <p:txBody>
          <a:bodyPr/>
          <a:lstStyle/>
          <a:p>
            <a:pPr algn="ctr"/>
            <a:r>
              <a:rPr lang="en-US" altLang="en-US" smtClean="0"/>
              <a:t>Scatter plot</a:t>
            </a: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930400"/>
            <a:ext cx="4787900" cy="474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7386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Types of Graphs</a:t>
            </a:r>
          </a:p>
        </p:txBody>
      </p:sp>
      <p:sp>
        <p:nvSpPr>
          <p:cNvPr id="91139" name="Content Placeholder 2"/>
          <p:cNvSpPr>
            <a:spLocks noGrp="1"/>
          </p:cNvSpPr>
          <p:nvPr>
            <p:ph idx="1"/>
          </p:nvPr>
        </p:nvSpPr>
        <p:spPr/>
        <p:txBody>
          <a:bodyPr/>
          <a:lstStyle/>
          <a:p>
            <a:pPr algn="ctr"/>
            <a:r>
              <a:rPr lang="en-US" altLang="en-US" smtClean="0"/>
              <a:t>Time series plot </a:t>
            </a:r>
          </a:p>
          <a:p>
            <a:r>
              <a:rPr lang="en-US" altLang="en-US" smtClean="0"/>
              <a:t>the </a:t>
            </a:r>
            <a:r>
              <a:rPr lang="en-US" altLang="en-US" i="1" smtClean="0"/>
              <a:t>x</a:t>
            </a:r>
            <a:r>
              <a:rPr lang="en-US" altLang="en-US" smtClean="0"/>
              <a:t>-axis variable is "time"</a:t>
            </a:r>
          </a:p>
          <a:p>
            <a:endParaRPr lang="en-US" altLang="en-US" smtClean="0"/>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2667000"/>
            <a:ext cx="677862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21232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Types of Graphs</a:t>
            </a:r>
          </a:p>
        </p:txBody>
      </p:sp>
      <p:sp>
        <p:nvSpPr>
          <p:cNvPr id="71683" name="Content Placeholder 2"/>
          <p:cNvSpPr>
            <a:spLocks noGrp="1"/>
          </p:cNvSpPr>
          <p:nvPr>
            <p:ph idx="1"/>
          </p:nvPr>
        </p:nvSpPr>
        <p:spPr/>
        <p:txBody>
          <a:bodyPr/>
          <a:lstStyle/>
          <a:p>
            <a:r>
              <a:rPr lang="en-US" altLang="en-US" smtClean="0"/>
              <a:t>More exotic types of graphs</a:t>
            </a:r>
          </a:p>
        </p:txBody>
      </p:sp>
    </p:spTree>
    <p:extLst>
      <p:ext uri="{BB962C8B-B14F-4D97-AF65-F5344CB8AC3E}">
        <p14:creationId xmlns:p14="http://schemas.microsoft.com/office/powerpoint/2010/main" val="152559078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Types of Graphs</a:t>
            </a:r>
          </a:p>
        </p:txBody>
      </p:sp>
      <p:sp>
        <p:nvSpPr>
          <p:cNvPr id="92163" name="Content Placeholder 2"/>
          <p:cNvSpPr>
            <a:spLocks noGrp="1"/>
          </p:cNvSpPr>
          <p:nvPr>
            <p:ph idx="1"/>
          </p:nvPr>
        </p:nvSpPr>
        <p:spPr/>
        <p:txBody>
          <a:bodyPr/>
          <a:lstStyle/>
          <a:p>
            <a:pPr algn="ctr"/>
            <a:r>
              <a:rPr lang="en-US" altLang="en-US" smtClean="0"/>
              <a:t>Open/Hi/Low/Close plot</a:t>
            </a:r>
          </a:p>
        </p:txBody>
      </p:sp>
      <p:pic>
        <p:nvPicPr>
          <p:cNvPr id="921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2057400"/>
            <a:ext cx="5689600" cy="424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30537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70104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7" name="Title 1"/>
          <p:cNvSpPr>
            <a:spLocks noGrp="1"/>
          </p:cNvSpPr>
          <p:nvPr>
            <p:ph type="title"/>
          </p:nvPr>
        </p:nvSpPr>
        <p:spPr/>
        <p:txBody>
          <a:bodyPr/>
          <a:lstStyle/>
          <a:p>
            <a:r>
              <a:rPr lang="en-US" altLang="en-US" smtClean="0"/>
              <a:t>Types of Graphs</a:t>
            </a:r>
          </a:p>
        </p:txBody>
      </p:sp>
      <p:sp>
        <p:nvSpPr>
          <p:cNvPr id="93188" name="Content Placeholder 2"/>
          <p:cNvSpPr>
            <a:spLocks noGrp="1"/>
          </p:cNvSpPr>
          <p:nvPr>
            <p:ph idx="1"/>
          </p:nvPr>
        </p:nvSpPr>
        <p:spPr>
          <a:xfrm>
            <a:off x="457200" y="990600"/>
            <a:ext cx="8229600" cy="5638800"/>
          </a:xfrm>
        </p:spPr>
        <p:txBody>
          <a:bodyPr/>
          <a:lstStyle/>
          <a:p>
            <a:pPr algn="ctr"/>
            <a:r>
              <a:rPr lang="en-US" altLang="en-US" smtClean="0"/>
              <a:t>Bubble chart</a:t>
            </a:r>
          </a:p>
        </p:txBody>
      </p:sp>
    </p:spTree>
    <p:extLst>
      <p:ext uri="{BB962C8B-B14F-4D97-AF65-F5344CB8AC3E}">
        <p14:creationId xmlns:p14="http://schemas.microsoft.com/office/powerpoint/2010/main" val="3035153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Statistics</a:t>
            </a:r>
          </a:p>
        </p:txBody>
      </p:sp>
      <p:sp>
        <p:nvSpPr>
          <p:cNvPr id="16387" name="Content Placeholder 2"/>
          <p:cNvSpPr>
            <a:spLocks noGrp="1"/>
          </p:cNvSpPr>
          <p:nvPr>
            <p:ph idx="1"/>
          </p:nvPr>
        </p:nvSpPr>
        <p:spPr/>
        <p:txBody>
          <a:bodyPr/>
          <a:lstStyle/>
          <a:p>
            <a:pPr eaLnBrk="1" hangingPunct="1"/>
            <a:r>
              <a:rPr lang="en-US" altLang="en-US" smtClean="0">
                <a:cs typeface="Times New Roman" pitchFamily="18" charset="0"/>
              </a:rPr>
              <a:t>Descriptive statistics: </a:t>
            </a:r>
          </a:p>
          <a:p>
            <a:pPr eaLnBrk="1" hangingPunct="1"/>
            <a:r>
              <a:rPr lang="en-US" altLang="en-US" smtClean="0">
                <a:cs typeface="Times New Roman" pitchFamily="18" charset="0"/>
              </a:rPr>
              <a:t>organization, summarization, and display of data</a:t>
            </a:r>
          </a:p>
          <a:p>
            <a:pPr eaLnBrk="1" hangingPunct="1"/>
            <a:endParaRPr lang="en-US" altLang="en-US" sz="2000" smtClean="0">
              <a:cs typeface="Times New Roman" pitchFamily="18" charset="0"/>
            </a:endParaRPr>
          </a:p>
          <a:p>
            <a:pPr eaLnBrk="1" hangingPunct="1"/>
            <a:r>
              <a:rPr lang="en-US" altLang="en-US" smtClean="0">
                <a:cs typeface="Times New Roman" pitchFamily="18" charset="0"/>
              </a:rPr>
              <a:t>Inferential statistics: </a:t>
            </a:r>
          </a:p>
          <a:p>
            <a:pPr eaLnBrk="1" hangingPunct="1"/>
            <a:r>
              <a:rPr lang="en-US" altLang="en-US" smtClean="0">
                <a:cs typeface="Times New Roman" pitchFamily="18" charset="0"/>
              </a:rPr>
              <a:t>using a sample to draw conclusions about a population </a:t>
            </a:r>
            <a:r>
              <a:rPr lang="en-US" altLang="en-US" smtClean="0">
                <a:cs typeface="Arial" charset="0"/>
              </a:rPr>
              <a:t> </a:t>
            </a:r>
          </a:p>
          <a:p>
            <a:endParaRPr lang="en-US" alt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mtClean="0"/>
              <a:t>Types of Graphs</a:t>
            </a:r>
          </a:p>
        </p:txBody>
      </p:sp>
      <p:sp>
        <p:nvSpPr>
          <p:cNvPr id="94211" name="Content Placeholder 2"/>
          <p:cNvSpPr>
            <a:spLocks noGrp="1"/>
          </p:cNvSpPr>
          <p:nvPr>
            <p:ph idx="1"/>
          </p:nvPr>
        </p:nvSpPr>
        <p:spPr/>
        <p:txBody>
          <a:bodyPr/>
          <a:lstStyle/>
          <a:p>
            <a:pPr algn="ctr"/>
            <a:r>
              <a:rPr lang="en-US" altLang="en-US" smtClean="0"/>
              <a:t>Map graph</a:t>
            </a:r>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2060575"/>
            <a:ext cx="5581650" cy="455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4997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0" y="685800"/>
            <a:ext cx="9144000" cy="1143000"/>
          </a:xfrm>
        </p:spPr>
        <p:txBody>
          <a:bodyPr/>
          <a:lstStyle/>
          <a:p>
            <a:r>
              <a:rPr lang="en-US" altLang="en-US" dirty="0" smtClean="0"/>
              <a:t>Rule of Thumb:</a:t>
            </a:r>
          </a:p>
        </p:txBody>
      </p:sp>
      <p:sp>
        <p:nvSpPr>
          <p:cNvPr id="96259" name="Content Placeholder 2"/>
          <p:cNvSpPr>
            <a:spLocks noGrp="1"/>
          </p:cNvSpPr>
          <p:nvPr>
            <p:ph idx="1"/>
          </p:nvPr>
        </p:nvSpPr>
        <p:spPr>
          <a:xfrm>
            <a:off x="457200" y="1676400"/>
            <a:ext cx="8229600" cy="5638800"/>
          </a:xfrm>
        </p:spPr>
        <p:txBody>
          <a:bodyPr/>
          <a:lstStyle/>
          <a:p>
            <a:pPr eaLnBrk="1" hangingPunct="1"/>
            <a:r>
              <a:rPr lang="en-US" altLang="en-US" dirty="0" smtClean="0"/>
              <a:t>Use column, bar and pie charts for categorical count data</a:t>
            </a:r>
          </a:p>
          <a:p>
            <a:pPr eaLnBrk="1" hangingPunct="1"/>
            <a:endParaRPr lang="en-US" altLang="en-US" sz="1000" dirty="0" smtClean="0"/>
          </a:p>
          <a:p>
            <a:pPr eaLnBrk="1" hangingPunct="1"/>
            <a:r>
              <a:rPr lang="en-US" altLang="en-US" dirty="0" smtClean="0"/>
              <a:t>Use line, scatter and area charts for quantitative measurement data</a:t>
            </a:r>
          </a:p>
          <a:p>
            <a:endParaRPr lang="en-US" altLang="en-US" dirty="0" smtClean="0"/>
          </a:p>
        </p:txBody>
      </p:sp>
      <p:pic>
        <p:nvPicPr>
          <p:cNvPr id="962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044" y="5181600"/>
            <a:ext cx="595295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a:solidFill>
                  <a:schemeClr val="bg1"/>
                </a:solidFill>
              </a:rPr>
              <a:t>TYPES OF GRAPHS</a:t>
            </a: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spTree>
    <p:extLst>
      <p:ext uri="{BB962C8B-B14F-4D97-AF65-F5344CB8AC3E}">
        <p14:creationId xmlns:p14="http://schemas.microsoft.com/office/powerpoint/2010/main" val="156954145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9523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16065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Graphs</a:t>
            </a:r>
          </a:p>
        </p:txBody>
      </p:sp>
      <p:sp>
        <p:nvSpPr>
          <p:cNvPr id="128003" name="Content Placeholder 2"/>
          <p:cNvSpPr>
            <a:spLocks noGrp="1"/>
          </p:cNvSpPr>
          <p:nvPr>
            <p:ph idx="1"/>
          </p:nvPr>
        </p:nvSpPr>
        <p:spPr>
          <a:xfrm>
            <a:off x="457200" y="990600"/>
            <a:ext cx="8534400" cy="5638800"/>
          </a:xfrm>
        </p:spPr>
        <p:txBody>
          <a:bodyPr/>
          <a:lstStyle/>
          <a:p>
            <a:pPr eaLnBrk="1" hangingPunct="1"/>
            <a:r>
              <a:rPr lang="en-US" altLang="en-US" smtClean="0"/>
              <a:t>Graphs have a psychological component that CANNOT be ignored</a:t>
            </a:r>
          </a:p>
        </p:txBody>
      </p:sp>
    </p:spTree>
    <p:extLst>
      <p:ext uri="{BB962C8B-B14F-4D97-AF65-F5344CB8AC3E}">
        <p14:creationId xmlns:p14="http://schemas.microsoft.com/office/powerpoint/2010/main" val="219827886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z="4600" smtClean="0"/>
              <a:t>How to Lie with Statistics #2</a:t>
            </a:r>
          </a:p>
        </p:txBody>
      </p:sp>
      <p:sp>
        <p:nvSpPr>
          <p:cNvPr id="129027" name="Content Placeholder 2"/>
          <p:cNvSpPr>
            <a:spLocks noGrp="1"/>
          </p:cNvSpPr>
          <p:nvPr>
            <p:ph idx="1"/>
          </p:nvPr>
        </p:nvSpPr>
        <p:spPr/>
        <p:txBody>
          <a:bodyPr/>
          <a:lstStyle/>
          <a:p>
            <a:pPr algn="ctr"/>
            <a:r>
              <a:rPr lang="en-US" altLang="en-US" smtClean="0"/>
              <a:t>How to lie with graphs</a:t>
            </a:r>
          </a:p>
        </p:txBody>
      </p:sp>
    </p:spTree>
    <p:extLst>
      <p:ext uri="{BB962C8B-B14F-4D97-AF65-F5344CB8AC3E}">
        <p14:creationId xmlns:p14="http://schemas.microsoft.com/office/powerpoint/2010/main" val="391232792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457200" y="0"/>
            <a:ext cx="8229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endParaRPr lang="en-US" altLang="en-US" sz="4400">
              <a:solidFill>
                <a:srgbClr val="99CC00"/>
              </a:solidFill>
              <a:latin typeface="Arial" charset="0"/>
              <a:cs typeface="Times New Roman" pitchFamily="18" charset="0"/>
            </a:endParaRPr>
          </a:p>
          <a:p>
            <a:pPr algn="ctr" eaLnBrk="1" hangingPunct="1">
              <a:spcBef>
                <a:spcPct val="0"/>
              </a:spcBef>
              <a:buFontTx/>
              <a:buNone/>
            </a:pPr>
            <a:r>
              <a:rPr lang="en-US" altLang="en-US" sz="4800">
                <a:solidFill>
                  <a:srgbClr val="FFFF00"/>
                </a:solidFill>
                <a:cs typeface="Times New Roman" pitchFamily="18" charset="0"/>
              </a:rPr>
              <a:t>Lying with graphs</a:t>
            </a:r>
          </a:p>
          <a:p>
            <a:pPr algn="ctr" eaLnBrk="1" hangingPunct="1">
              <a:spcBef>
                <a:spcPct val="0"/>
              </a:spcBef>
              <a:buFontTx/>
              <a:buNone/>
            </a:pPr>
            <a:endParaRPr lang="en-US" altLang="en-US" sz="4400">
              <a:solidFill>
                <a:schemeClr val="tx1"/>
              </a:solidFill>
              <a:cs typeface="Times New Roman" pitchFamily="18" charset="0"/>
            </a:endParaRPr>
          </a:p>
          <a:p>
            <a:pPr algn="ctr" eaLnBrk="1" hangingPunct="1">
              <a:spcBef>
                <a:spcPct val="0"/>
              </a:spcBef>
              <a:buFontTx/>
              <a:buNone/>
            </a:pPr>
            <a:r>
              <a:rPr lang="en-US" altLang="en-US" sz="4400">
                <a:solidFill>
                  <a:schemeClr val="tx1"/>
                </a:solidFill>
                <a:cs typeface="Times New Roman" pitchFamily="18" charset="0"/>
              </a:rPr>
              <a:t>Where’s the zero?</a:t>
            </a:r>
          </a:p>
          <a:p>
            <a:pPr algn="ctr" eaLnBrk="1" hangingPunct="1">
              <a:spcBef>
                <a:spcPct val="0"/>
              </a:spcBef>
              <a:buFontTx/>
              <a:buNone/>
            </a:pPr>
            <a:endParaRPr lang="en-US" altLang="en-US" sz="4400">
              <a:solidFill>
                <a:srgbClr val="99CC00"/>
              </a:solidFill>
              <a:cs typeface="Times New Roman" pitchFamily="18" charset="0"/>
            </a:endParaRPr>
          </a:p>
        </p:txBody>
      </p:sp>
    </p:spTree>
    <p:extLst>
      <p:ext uri="{BB962C8B-B14F-4D97-AF65-F5344CB8AC3E}">
        <p14:creationId xmlns:p14="http://schemas.microsoft.com/office/powerpoint/2010/main" val="383285519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8858250" cy="709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59091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95275"/>
            <a:ext cx="8858250" cy="709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0508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788" y="23813"/>
            <a:ext cx="5942012"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49674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686800" cy="5638800"/>
          </a:xfrm>
        </p:spPr>
        <p:txBody>
          <a:bodyPr/>
          <a:lstStyle/>
          <a:p>
            <a:r>
              <a:rPr lang="en-US" dirty="0" smtClean="0"/>
              <a:t>What is the “lying” in the original Terri </a:t>
            </a:r>
            <a:r>
              <a:rPr lang="en-US" dirty="0" err="1" smtClean="0"/>
              <a:t>Schiavo</a:t>
            </a:r>
            <a:r>
              <a:rPr lang="en-US" dirty="0" smtClean="0"/>
              <a:t> poll graph?</a:t>
            </a:r>
            <a:endParaRPr lang="en-US" dirty="0"/>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smtClean="0">
                <a:solidFill>
                  <a:schemeClr val="bg1"/>
                </a:solidFill>
              </a:rPr>
              <a:t>HOW TO LIE WITH GRAPHS</a:t>
            </a:r>
            <a:endParaRPr lang="en-US" altLang="en-US" sz="2400" dirty="0">
              <a:solidFill>
                <a:schemeClr val="bg1"/>
              </a:solidFill>
            </a:endParaRP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3600"/>
            <a:ext cx="4101235" cy="47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11" y="3048000"/>
            <a:ext cx="4853189"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8231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3000"/>
            <a:ext cx="25400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itle 1"/>
          <p:cNvSpPr>
            <a:spLocks noGrp="1"/>
          </p:cNvSpPr>
          <p:nvPr>
            <p:ph type="title"/>
          </p:nvPr>
        </p:nvSpPr>
        <p:spPr/>
        <p:txBody>
          <a:bodyPr/>
          <a:lstStyle/>
          <a:p>
            <a:r>
              <a:rPr lang="en-US" altLang="en-US" smtClean="0"/>
              <a:t>How It Works</a:t>
            </a:r>
          </a:p>
        </p:txBody>
      </p:sp>
      <p:sp>
        <p:nvSpPr>
          <p:cNvPr id="17412" name="Content Placeholder 2"/>
          <p:cNvSpPr>
            <a:spLocks noGrp="1"/>
          </p:cNvSpPr>
          <p:nvPr>
            <p:ph idx="1"/>
          </p:nvPr>
        </p:nvSpPr>
        <p:spPr/>
        <p:txBody>
          <a:bodyPr/>
          <a:lstStyle/>
          <a:p>
            <a:pPr eaLnBrk="1" hangingPunct="1"/>
            <a:r>
              <a:rPr lang="en-US" altLang="en-US" sz="3600" dirty="0" smtClean="0">
                <a:cs typeface="Times New Roman" pitchFamily="18" charset="0"/>
              </a:rPr>
              <a:t>Start with a question you want to answer:  </a:t>
            </a:r>
          </a:p>
          <a:p>
            <a:pPr eaLnBrk="1" hangingPunct="1"/>
            <a:endParaRPr lang="en-US" altLang="en-US" sz="600" dirty="0" smtClean="0">
              <a:cs typeface="Times New Roman" pitchFamily="18" charset="0"/>
            </a:endParaRPr>
          </a:p>
          <a:p>
            <a:pPr lvl="4" eaLnBrk="1" hangingPunct="1">
              <a:buClr>
                <a:srgbClr val="FFC000"/>
              </a:buClr>
              <a:buFont typeface="Wingdings" pitchFamily="2" charset="2"/>
              <a:buChar char="Ø"/>
            </a:pPr>
            <a:r>
              <a:rPr lang="en-US" altLang="en-US" sz="3600" dirty="0" smtClean="0">
                <a:cs typeface="Times New Roman" pitchFamily="18" charset="0"/>
              </a:rPr>
              <a:t>What brand of headache medicine cures headaches fastest?</a:t>
            </a:r>
          </a:p>
          <a:p>
            <a:pPr lvl="4" eaLnBrk="1" hangingPunct="1">
              <a:buClr>
                <a:srgbClr val="FFC000"/>
              </a:buClr>
              <a:buFont typeface="Wingdings" pitchFamily="2" charset="2"/>
              <a:buChar char="Ø"/>
            </a:pPr>
            <a:r>
              <a:rPr lang="en-US" altLang="en-US" sz="3600" dirty="0" smtClean="0">
                <a:cs typeface="Times New Roman" pitchFamily="18" charset="0"/>
              </a:rPr>
              <a:t>How many species of fish live in the Earth’s oceans?</a:t>
            </a:r>
          </a:p>
          <a:p>
            <a:pPr lvl="4" eaLnBrk="1" hangingPunct="1">
              <a:buClr>
                <a:srgbClr val="FFC000"/>
              </a:buClr>
              <a:buFont typeface="Wingdings" pitchFamily="2" charset="2"/>
              <a:buChar char="Ø"/>
            </a:pPr>
            <a:r>
              <a:rPr lang="en-US" altLang="en-US" sz="3600" dirty="0" smtClean="0">
                <a:cs typeface="Times New Roman" pitchFamily="18" charset="0"/>
              </a:rPr>
              <a:t>Who will voters elect in the next election?</a:t>
            </a:r>
          </a:p>
          <a:p>
            <a:endParaRPr lang="en-US" altLang="en-US" dirty="0"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457200" y="0"/>
            <a:ext cx="8229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endParaRPr lang="en-US" altLang="en-US" sz="4400">
              <a:solidFill>
                <a:srgbClr val="99CC00"/>
              </a:solidFill>
              <a:latin typeface="Arial" charset="0"/>
              <a:cs typeface="Times New Roman" pitchFamily="18" charset="0"/>
            </a:endParaRPr>
          </a:p>
          <a:p>
            <a:pPr algn="ctr" eaLnBrk="1" hangingPunct="1">
              <a:spcBef>
                <a:spcPct val="0"/>
              </a:spcBef>
              <a:buFontTx/>
              <a:buNone/>
            </a:pPr>
            <a:r>
              <a:rPr lang="en-US" altLang="en-US" sz="4800">
                <a:solidFill>
                  <a:srgbClr val="FFFF00"/>
                </a:solidFill>
                <a:cs typeface="Times New Roman" pitchFamily="18" charset="0"/>
              </a:rPr>
              <a:t>Lying with graphs</a:t>
            </a:r>
          </a:p>
          <a:p>
            <a:pPr algn="ctr" eaLnBrk="1" hangingPunct="1">
              <a:spcBef>
                <a:spcPct val="0"/>
              </a:spcBef>
              <a:buFontTx/>
              <a:buNone/>
            </a:pPr>
            <a:r>
              <a:rPr lang="en-US" altLang="en-US" sz="4400">
                <a:solidFill>
                  <a:schemeClr val="tx1"/>
                </a:solidFill>
                <a:cs typeface="Times New Roman" pitchFamily="18" charset="0"/>
              </a:rPr>
              <a:t>Tricks our eyes play on us...</a:t>
            </a:r>
          </a:p>
          <a:p>
            <a:pPr algn="ctr" eaLnBrk="1" hangingPunct="1">
              <a:spcBef>
                <a:spcPct val="0"/>
              </a:spcBef>
              <a:buFontTx/>
              <a:buNone/>
            </a:pPr>
            <a:endParaRPr lang="en-US" altLang="en-US" sz="4400">
              <a:solidFill>
                <a:srgbClr val="99CC00"/>
              </a:solidFill>
              <a:cs typeface="Times New Roman" pitchFamily="18" charset="0"/>
            </a:endParaRPr>
          </a:p>
        </p:txBody>
      </p:sp>
    </p:spTree>
    <p:extLst>
      <p:ext uri="{BB962C8B-B14F-4D97-AF65-F5344CB8AC3E}">
        <p14:creationId xmlns:p14="http://schemas.microsoft.com/office/powerpoint/2010/main" val="80904092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37694"/>
            <a:ext cx="7070725" cy="536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171" name="Rectangle 2"/>
          <p:cNvSpPr>
            <a:spLocks noChangeArrowheads="1"/>
          </p:cNvSpPr>
          <p:nvPr/>
        </p:nvSpPr>
        <p:spPr bwMode="auto">
          <a:xfrm>
            <a:off x="304800" y="762000"/>
            <a:ext cx="8382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buFontTx/>
              <a:buNone/>
            </a:pPr>
            <a:r>
              <a:rPr lang="en-US" altLang="en-US" dirty="0">
                <a:solidFill>
                  <a:srgbClr val="FFFF00"/>
                </a:solidFill>
                <a:cs typeface="Tahoma" pitchFamily="34" charset="0"/>
              </a:rPr>
              <a:t>Unintentional Optical Art</a:t>
            </a:r>
            <a:r>
              <a:rPr lang="en-US" altLang="en-US" dirty="0">
                <a:solidFill>
                  <a:srgbClr val="FFFF00"/>
                </a:solidFill>
                <a:cs typeface="Times New Roman" pitchFamily="18" charset="0"/>
              </a:rPr>
              <a:t>?</a:t>
            </a:r>
            <a:endParaRPr lang="en-US" altLang="en-US" dirty="0">
              <a:solidFill>
                <a:srgbClr val="FFFF00"/>
              </a:solidFill>
              <a:cs typeface="Tahoma" pitchFamily="34" charset="0"/>
            </a:endParaRPr>
          </a:p>
          <a:p>
            <a:pPr eaLnBrk="1" hangingPunct="1">
              <a:buFontTx/>
              <a:buNone/>
            </a:pPr>
            <a:r>
              <a:rPr lang="en-US" altLang="en-US" dirty="0">
                <a:solidFill>
                  <a:schemeClr val="tx1"/>
                </a:solidFill>
                <a:latin typeface="Arial" charset="0"/>
                <a:cs typeface="Times New Roman" pitchFamily="18" charset="0"/>
              </a:rPr>
              <a:t> </a:t>
            </a:r>
            <a:endParaRPr lang="en-US" altLang="en-US" dirty="0">
              <a:solidFill>
                <a:schemeClr val="tx1"/>
              </a:solidFill>
              <a:latin typeface="Arial" charset="0"/>
              <a:cs typeface="Tahoma" pitchFamily="34" charset="0"/>
            </a:endParaRPr>
          </a:p>
          <a:p>
            <a:pPr eaLnBrk="1" hangingPunct="1">
              <a:buFontTx/>
              <a:buNone/>
            </a:pPr>
            <a:endParaRPr lang="en-US" altLang="en-US" sz="2600" dirty="0">
              <a:solidFill>
                <a:schemeClr val="tx1"/>
              </a:solidFill>
              <a:latin typeface="Arial" charset="0"/>
              <a:cs typeface="Times New Roman" pitchFamily="18" charset="0"/>
            </a:endParaRPr>
          </a:p>
          <a:p>
            <a:pPr eaLnBrk="1" hangingPunct="1">
              <a:buFontTx/>
              <a:buNone/>
            </a:pPr>
            <a:endParaRPr lang="en-US" altLang="en-US" sz="3200" dirty="0">
              <a:solidFill>
                <a:schemeClr val="tx2"/>
              </a:solidFill>
              <a:latin typeface="Arial" charset="0"/>
              <a:cs typeface="Times New Roman" pitchFamily="18" charset="0"/>
            </a:endParaRPr>
          </a:p>
          <a:p>
            <a:pPr eaLnBrk="1" hangingPunct="1">
              <a:buFontTx/>
              <a:buNone/>
            </a:pPr>
            <a:r>
              <a:rPr lang="en-US" altLang="en-US" sz="2600" dirty="0">
                <a:solidFill>
                  <a:schemeClr val="tx1"/>
                </a:solidFill>
                <a:latin typeface="Arial" charset="0"/>
                <a:cs typeface="Times New Roman" pitchFamily="18" charset="0"/>
              </a:rPr>
              <a:t> </a:t>
            </a:r>
            <a:r>
              <a:rPr lang="en-US" altLang="en-US" sz="1200" dirty="0">
                <a:solidFill>
                  <a:schemeClr val="tx2"/>
                </a:solidFill>
                <a:latin typeface="Arial" charset="0"/>
              </a:rPr>
              <a:t> </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smtClean="0">
                <a:solidFill>
                  <a:schemeClr val="bg1"/>
                </a:solidFill>
              </a:rPr>
              <a:t>HOW TO LIE WITH GRAPHS</a:t>
            </a:r>
            <a:endParaRPr lang="en-US" altLang="en-US" sz="2400" dirty="0">
              <a:solidFill>
                <a:schemeClr val="bg1"/>
              </a:solidFill>
            </a:endParaRP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spTree>
    <p:extLst>
      <p:ext uri="{BB962C8B-B14F-4D97-AF65-F5344CB8AC3E}">
        <p14:creationId xmlns:p14="http://schemas.microsoft.com/office/powerpoint/2010/main" val="163901573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228600" y="990600"/>
            <a:ext cx="8686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a:solidFill>
                  <a:srgbClr val="FFFF00"/>
                </a:solidFill>
                <a:cs typeface="Tahoma" pitchFamily="34" charset="0"/>
              </a:rPr>
              <a:t>Just because technology lets you make a 3D </a:t>
            </a:r>
          </a:p>
          <a:p>
            <a:pPr eaLnBrk="1" hangingPunct="1">
              <a:spcBef>
                <a:spcPct val="0"/>
              </a:spcBef>
              <a:buFontTx/>
              <a:buNone/>
            </a:pPr>
            <a:r>
              <a:rPr lang="en-US" altLang="en-US">
                <a:solidFill>
                  <a:srgbClr val="FFFF00"/>
                </a:solidFill>
                <a:cs typeface="Tahoma" pitchFamily="34" charset="0"/>
              </a:rPr>
              <a:t>graph doesn’t </a:t>
            </a:r>
          </a:p>
          <a:p>
            <a:pPr eaLnBrk="1" hangingPunct="1">
              <a:spcBef>
                <a:spcPct val="0"/>
              </a:spcBef>
              <a:buFontTx/>
              <a:buNone/>
            </a:pPr>
            <a:r>
              <a:rPr lang="en-US" altLang="en-US">
                <a:solidFill>
                  <a:srgbClr val="FFFF00"/>
                </a:solidFill>
                <a:cs typeface="Tahoma" pitchFamily="34" charset="0"/>
              </a:rPr>
              <a:t>necessarily</a:t>
            </a:r>
          </a:p>
          <a:p>
            <a:pPr eaLnBrk="1" hangingPunct="1">
              <a:spcBef>
                <a:spcPct val="0"/>
              </a:spcBef>
              <a:buFontTx/>
              <a:buNone/>
            </a:pPr>
            <a:r>
              <a:rPr lang="en-US" altLang="en-US">
                <a:solidFill>
                  <a:srgbClr val="FFFF00"/>
                </a:solidFill>
                <a:cs typeface="Tahoma" pitchFamily="34" charset="0"/>
              </a:rPr>
              <a:t>mean it’s a </a:t>
            </a:r>
          </a:p>
          <a:p>
            <a:pPr eaLnBrk="1" hangingPunct="1">
              <a:spcBef>
                <a:spcPct val="0"/>
              </a:spcBef>
              <a:buFontTx/>
              <a:buNone/>
            </a:pPr>
            <a:r>
              <a:rPr lang="en-US" altLang="en-US">
                <a:solidFill>
                  <a:srgbClr val="FFFF00"/>
                </a:solidFill>
                <a:cs typeface="Tahoma" pitchFamily="34" charset="0"/>
              </a:rPr>
              <a:t>good idea…</a:t>
            </a:r>
          </a:p>
        </p:txBody>
      </p:sp>
      <p:pic>
        <p:nvPicPr>
          <p:cNvPr id="1361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78025"/>
            <a:ext cx="4724400"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16239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304800"/>
            <a:ext cx="8229600" cy="5638800"/>
          </a:xfrm>
          <a:prstGeom prst="rect">
            <a:avLst/>
          </a:prstGeom>
        </p:spPr>
        <p:txBody>
          <a:bodyPr/>
          <a:lstStyle>
            <a:lvl1pPr marL="342900" indent="-342900" algn="ctr" rtl="0" eaLnBrk="0" fontAlgn="base" hangingPunct="0">
              <a:spcBef>
                <a:spcPts val="600"/>
              </a:spcBef>
              <a:spcAft>
                <a:spcPct val="0"/>
              </a:spcAft>
              <a:buClr>
                <a:schemeClr val="accent1"/>
              </a:buClr>
              <a:defRPr sz="2000" kern="1200" spc="30">
                <a:solidFill>
                  <a:schemeClr val="tx1"/>
                </a:solidFill>
                <a:latin typeface="Arial" charset="0"/>
                <a:ea typeface="+mn-ea"/>
                <a:cs typeface="+mn-cs"/>
              </a:defRPr>
            </a:lvl1pPr>
            <a:lvl2pPr marL="742950" indent="-285750" algn="ctr" rtl="0" eaLnBrk="0" fontAlgn="base" hangingPunct="0">
              <a:spcBef>
                <a:spcPts val="1200"/>
              </a:spcBef>
              <a:spcAft>
                <a:spcPct val="0"/>
              </a:spcAft>
              <a:buClr>
                <a:schemeClr val="accent1"/>
              </a:buClr>
              <a:defRPr kern="1200">
                <a:solidFill>
                  <a:schemeClr val="tx2"/>
                </a:solidFill>
                <a:latin typeface="Arial" charset="0"/>
                <a:ea typeface="+mn-ea"/>
                <a:cs typeface="+mn-cs"/>
              </a:defRPr>
            </a:lvl2pPr>
            <a:lvl3pPr marL="1143000" indent="-228600" algn="ctr" rtl="0" eaLnBrk="0" fontAlgn="base" hangingPunct="0">
              <a:spcBef>
                <a:spcPts val="1200"/>
              </a:spcBef>
              <a:spcAft>
                <a:spcPct val="0"/>
              </a:spcAft>
              <a:buClr>
                <a:schemeClr val="accent1"/>
              </a:buClr>
              <a:defRPr sz="1600" kern="1200">
                <a:solidFill>
                  <a:schemeClr val="tx1"/>
                </a:solidFill>
                <a:latin typeface="Arial" charset="0"/>
                <a:ea typeface="+mn-ea"/>
                <a:cs typeface="+mn-cs"/>
              </a:defRPr>
            </a:lvl3pPr>
            <a:lvl4pPr marL="1600200" indent="-228600" algn="ctr" rtl="0" eaLnBrk="0" fontAlgn="base" hangingPunct="0">
              <a:spcBef>
                <a:spcPts val="1200"/>
              </a:spcBef>
              <a:spcAft>
                <a:spcPct val="0"/>
              </a:spcAft>
              <a:buClr>
                <a:schemeClr val="accent1"/>
              </a:buClr>
              <a:defRPr sz="1400" kern="1200">
                <a:solidFill>
                  <a:schemeClr val="tx2"/>
                </a:solidFill>
                <a:latin typeface="Arial" charset="0"/>
                <a:ea typeface="+mn-ea"/>
                <a:cs typeface="+mn-cs"/>
              </a:defRPr>
            </a:lvl4pPr>
            <a:lvl5pPr marL="2057400" indent="-228600" algn="ctr" rtl="0" eaLnBrk="0" fontAlgn="base" hangingPunct="0">
              <a:spcBef>
                <a:spcPts val="1200"/>
              </a:spcBef>
              <a:spcAft>
                <a:spcPct val="0"/>
              </a:spcAft>
              <a:buClr>
                <a:schemeClr val="accent1"/>
              </a:buClr>
              <a:defRPr sz="1400" kern="1200">
                <a:solidFill>
                  <a:schemeClr val="tx1"/>
                </a:solidFill>
                <a:latin typeface="Arial" charset="0"/>
                <a:ea typeface="+mn-ea"/>
                <a:cs typeface="+mn-cs"/>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defRPr/>
            </a:pPr>
            <a:r>
              <a:rPr lang="en-US" altLang="en-US" sz="4000" b="1" dirty="0">
                <a:solidFill>
                  <a:srgbClr val="FFFF00"/>
                </a:solidFill>
                <a:latin typeface="Comic Sans MS" pitchFamily="66" charset="0"/>
              </a:rPr>
              <a:t>The “Too Pretty to Live” graph</a:t>
            </a:r>
          </a:p>
        </p:txBody>
      </p:sp>
      <p:pic>
        <p:nvPicPr>
          <p:cNvPr id="137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9538"/>
            <a:ext cx="7239000" cy="486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60430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228600" y="99060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a:solidFill>
                  <a:srgbClr val="FFFF00"/>
                </a:solidFill>
                <a:cs typeface="Tahoma" pitchFamily="34" charset="0"/>
              </a:rPr>
              <a:t>Sometimes pretty is just lying…</a:t>
            </a:r>
          </a:p>
        </p:txBody>
      </p:sp>
      <p:sp>
        <p:nvSpPr>
          <p:cNvPr id="3" name="Rectangle 2"/>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smtClean="0">
                <a:solidFill>
                  <a:schemeClr val="bg1"/>
                </a:solidFill>
              </a:rPr>
              <a:t>HOW TO LIE WITH GRAPHS</a:t>
            </a:r>
            <a:endParaRPr lang="en-US" altLang="en-US" sz="2400" dirty="0">
              <a:solidFill>
                <a:schemeClr val="bg1"/>
              </a:solidFill>
            </a:endParaRP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spTree>
    <p:extLst>
      <p:ext uri="{BB962C8B-B14F-4D97-AF65-F5344CB8AC3E}">
        <p14:creationId xmlns:p14="http://schemas.microsoft.com/office/powerpoint/2010/main" val="22403657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9050"/>
            <a:ext cx="8153400" cy="699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98834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71600"/>
            <a:ext cx="913447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290" name="Rectangle 2"/>
          <p:cNvSpPr>
            <a:spLocks noChangeArrowheads="1"/>
          </p:cNvSpPr>
          <p:nvPr/>
        </p:nvSpPr>
        <p:spPr bwMode="auto">
          <a:xfrm>
            <a:off x="228600" y="815975"/>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dirty="0">
                <a:solidFill>
                  <a:srgbClr val="FFFF00"/>
                </a:solidFill>
                <a:cs typeface="Tahoma" pitchFamily="34" charset="0"/>
              </a:rPr>
              <a:t>How the real graph should look:</a:t>
            </a:r>
          </a:p>
        </p:txBody>
      </p:sp>
      <p:sp>
        <p:nvSpPr>
          <p:cNvPr id="4"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smtClean="0">
                <a:solidFill>
                  <a:schemeClr val="bg1"/>
                </a:solidFill>
              </a:rPr>
              <a:t>HOW TO LIE WITH GRAPHS</a:t>
            </a:r>
            <a:endParaRPr lang="en-US" altLang="en-US" sz="2400" dirty="0">
              <a:solidFill>
                <a:schemeClr val="bg1"/>
              </a:solidFill>
            </a:endParaRP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spTree>
    <p:extLst>
      <p:ext uri="{BB962C8B-B14F-4D97-AF65-F5344CB8AC3E}">
        <p14:creationId xmlns:p14="http://schemas.microsoft.com/office/powerpoint/2010/main" val="401494155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28600" y="685800"/>
            <a:ext cx="88392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hangingPunct="0">
              <a:defRPr/>
            </a:pPr>
            <a:r>
              <a:rPr lang="en-US" sz="3600" b="1" dirty="0">
                <a:ea typeface="Times New Roman" pitchFamily="18" charset="0"/>
                <a:cs typeface="+mn-cs"/>
              </a:rPr>
              <a:t> </a:t>
            </a:r>
            <a:r>
              <a:rPr lang="en-US" sz="4000" b="1" dirty="0">
                <a:solidFill>
                  <a:srgbClr val="FFFF00"/>
                </a:solidFill>
                <a:ea typeface="Times New Roman" pitchFamily="18" charset="0"/>
                <a:cs typeface="+mn-cs"/>
              </a:rPr>
              <a:t>Graphs with an </a:t>
            </a:r>
          </a:p>
          <a:p>
            <a:pPr eaLnBrk="0" hangingPunct="0">
              <a:defRPr/>
            </a:pPr>
            <a:r>
              <a:rPr lang="en-US" sz="4000" b="1" dirty="0">
                <a:solidFill>
                  <a:srgbClr val="FFFF00"/>
                </a:solidFill>
                <a:ea typeface="Times New Roman" pitchFamily="18" charset="0"/>
                <a:cs typeface="+mn-cs"/>
              </a:rPr>
              <a:t>     Agenda</a:t>
            </a:r>
          </a:p>
          <a:p>
            <a:pPr eaLnBrk="0" hangingPunct="0">
              <a:defRPr/>
            </a:pPr>
            <a:endParaRPr lang="en-US" sz="1200" dirty="0">
              <a:cs typeface="+mn-cs"/>
            </a:endParaRPr>
          </a:p>
          <a:p>
            <a:pPr eaLnBrk="0" hangingPunct="0">
              <a:defRPr/>
            </a:pPr>
            <a:r>
              <a:rPr lang="en-US" sz="3000" b="1" dirty="0">
                <a:solidFill>
                  <a:srgbClr val="CCFFFF"/>
                </a:solidFill>
                <a:ea typeface="Times New Roman" pitchFamily="18" charset="0"/>
                <a:cs typeface="+mn-cs"/>
              </a:rPr>
              <a:t>The way a graph is </a:t>
            </a:r>
          </a:p>
          <a:p>
            <a:pPr eaLnBrk="0" hangingPunct="0">
              <a:defRPr/>
            </a:pPr>
            <a:r>
              <a:rPr lang="en-US" sz="3000" b="1" dirty="0">
                <a:solidFill>
                  <a:srgbClr val="CCFFFF"/>
                </a:solidFill>
                <a:ea typeface="Times New Roman" pitchFamily="18" charset="0"/>
                <a:cs typeface="+mn-cs"/>
              </a:rPr>
              <a:t>drawn can have some </a:t>
            </a:r>
          </a:p>
          <a:p>
            <a:pPr eaLnBrk="0" hangingPunct="0">
              <a:defRPr/>
            </a:pPr>
            <a:r>
              <a:rPr lang="en-US" sz="3000" b="1" dirty="0">
                <a:solidFill>
                  <a:srgbClr val="CCFFFF"/>
                </a:solidFill>
                <a:ea typeface="Times New Roman" pitchFamily="18" charset="0"/>
                <a:cs typeface="+mn-cs"/>
              </a:rPr>
              <a:t>powerful psychological </a:t>
            </a:r>
          </a:p>
          <a:p>
            <a:pPr eaLnBrk="0" hangingPunct="0">
              <a:defRPr/>
            </a:pPr>
            <a:r>
              <a:rPr lang="en-US" sz="3000" b="1" dirty="0">
                <a:solidFill>
                  <a:srgbClr val="CCFFFF"/>
                </a:solidFill>
                <a:ea typeface="Times New Roman" pitchFamily="18" charset="0"/>
                <a:cs typeface="+mn-cs"/>
              </a:rPr>
              <a:t>impacts misleading </a:t>
            </a:r>
          </a:p>
          <a:p>
            <a:pPr eaLnBrk="0" hangingPunct="0">
              <a:defRPr/>
            </a:pPr>
            <a:r>
              <a:rPr lang="en-US" sz="3000" b="1" dirty="0">
                <a:solidFill>
                  <a:srgbClr val="CCFFFF"/>
                </a:solidFill>
                <a:ea typeface="Times New Roman" pitchFamily="18" charset="0"/>
                <a:cs typeface="+mn-cs"/>
              </a:rPr>
              <a:t>viewers</a:t>
            </a:r>
          </a:p>
          <a:p>
            <a:pPr eaLnBrk="0" hangingPunct="0">
              <a:defRPr/>
            </a:pPr>
            <a:endParaRPr lang="en-US" sz="2800" b="1" dirty="0">
              <a:solidFill>
                <a:srgbClr val="CCFFFF"/>
              </a:solidFill>
              <a:ea typeface="Times New Roman" pitchFamily="18" charset="0"/>
              <a:cs typeface="+mn-cs"/>
            </a:endParaRPr>
          </a:p>
          <a:p>
            <a:pPr eaLnBrk="0" hangingPunct="0">
              <a:defRPr/>
            </a:pPr>
            <a:r>
              <a:rPr lang="en-US" sz="2800" b="1" dirty="0">
                <a:solidFill>
                  <a:srgbClr val="CCFFFF"/>
                </a:solidFill>
                <a:ea typeface="Times New Roman" pitchFamily="18" charset="0"/>
                <a:cs typeface="+mn-cs"/>
              </a:rPr>
              <a:t>  </a:t>
            </a:r>
          </a:p>
          <a:p>
            <a:pPr eaLnBrk="0" hangingPunct="0">
              <a:defRPr/>
            </a:pPr>
            <a:endParaRPr lang="en-US" sz="1200" b="1" dirty="0">
              <a:solidFill>
                <a:srgbClr val="CCFFFF"/>
              </a:solidFill>
              <a:ea typeface="Times New Roman" pitchFamily="18" charset="0"/>
              <a:cs typeface="+mn-cs"/>
            </a:endParaRPr>
          </a:p>
          <a:p>
            <a:pPr eaLnBrk="0" hangingPunct="0">
              <a:defRPr/>
            </a:pPr>
            <a:endParaRPr lang="en-US" sz="2000" b="1" dirty="0">
              <a:solidFill>
                <a:srgbClr val="CCFFFF"/>
              </a:solidFill>
              <a:ea typeface="Times New Roman" pitchFamily="18" charset="0"/>
              <a:cs typeface="+mn-cs"/>
            </a:endParaRPr>
          </a:p>
          <a:p>
            <a:pPr eaLnBrk="0" hangingPunct="0">
              <a:defRPr/>
            </a:pPr>
            <a:r>
              <a:rPr lang="en-US" sz="1500" b="1" dirty="0">
                <a:solidFill>
                  <a:srgbClr val="CCFFFF"/>
                </a:solidFill>
                <a:ea typeface="Times New Roman" pitchFamily="18" charset="0"/>
                <a:cs typeface="+mn-cs"/>
              </a:rPr>
              <a:t>Data from National </a:t>
            </a:r>
          </a:p>
          <a:p>
            <a:pPr indent="457200" eaLnBrk="0" hangingPunct="0">
              <a:defRPr/>
            </a:pPr>
            <a:r>
              <a:rPr lang="en-US" sz="1500" b="1" dirty="0">
                <a:solidFill>
                  <a:srgbClr val="CCFFFF"/>
                </a:solidFill>
                <a:ea typeface="Times New Roman" pitchFamily="18" charset="0"/>
                <a:cs typeface="+mn-cs"/>
              </a:rPr>
              <a:t>Association of Realtors</a:t>
            </a:r>
            <a:endParaRPr lang="en-US" sz="1500" b="1" dirty="0">
              <a:solidFill>
                <a:srgbClr val="CCFFFF"/>
              </a:solidFill>
              <a:cs typeface="+mn-cs"/>
            </a:endParaRPr>
          </a:p>
          <a:p>
            <a:pPr indent="457200" eaLnBrk="0" hangingPunct="0">
              <a:defRPr/>
            </a:pPr>
            <a:endParaRPr lang="en-US" sz="2800" b="1" dirty="0">
              <a:ea typeface="Times New Roman" pitchFamily="18" charset="0"/>
              <a:cs typeface="+mn-cs"/>
            </a:endParaRPr>
          </a:p>
        </p:txBody>
      </p:sp>
      <p:pic>
        <p:nvPicPr>
          <p:cNvPr id="1413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0" y="1219200"/>
            <a:ext cx="4546600" cy="559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32924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114300" y="1066800"/>
            <a:ext cx="8915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dirty="0">
                <a:cs typeface="Tahoma" pitchFamily="34" charset="0"/>
              </a:rPr>
              <a:t>Graphs made of things that look like real objects are especially dangerous – our minds think “area” or “volume” and not “width” or “height” alone</a:t>
            </a:r>
          </a:p>
          <a:p>
            <a:pPr eaLnBrk="1" hangingPunct="1">
              <a:spcBef>
                <a:spcPct val="0"/>
              </a:spcBef>
              <a:buFontTx/>
              <a:buNone/>
            </a:pPr>
            <a:endParaRPr lang="en-US" altLang="en-US" sz="2800" b="0" dirty="0">
              <a:solidFill>
                <a:schemeClr val="tx1"/>
              </a:solidFill>
              <a:latin typeface="Arial" charset="0"/>
              <a:cs typeface="Tahoma" pitchFamily="34" charset="0"/>
            </a:endParaRPr>
          </a:p>
          <a:p>
            <a:pPr eaLnBrk="1" hangingPunct="1">
              <a:spcBef>
                <a:spcPct val="0"/>
              </a:spcBef>
              <a:buFontTx/>
              <a:buNone/>
            </a:pPr>
            <a:endParaRPr lang="en-US" altLang="en-US" sz="2800" b="0" dirty="0">
              <a:solidFill>
                <a:schemeClr val="tx1"/>
              </a:solidFill>
              <a:latin typeface="Arial" charset="0"/>
              <a:cs typeface="Tahoma" pitchFamily="34" charset="0"/>
            </a:endParaRPr>
          </a:p>
        </p:txBody>
      </p:sp>
      <p:sp>
        <p:nvSpPr>
          <p:cNvPr id="3" name="Rectangle 2"/>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smtClean="0">
                <a:solidFill>
                  <a:schemeClr val="bg1"/>
                </a:solidFill>
              </a:rPr>
              <a:t>HOW TO LIE WITH GRAPHS</a:t>
            </a:r>
            <a:endParaRPr lang="en-US" altLang="en-US" sz="2400" dirty="0">
              <a:solidFill>
                <a:schemeClr val="bg1"/>
              </a:solidFill>
            </a:endParaRPr>
          </a:p>
          <a:p>
            <a:pPr algn="ctr" eaLnBrk="1" hangingPunct="1">
              <a:spcBef>
                <a:spcPct val="0"/>
              </a:spcBef>
              <a:buFontTx/>
              <a:buNone/>
            </a:pPr>
            <a:r>
              <a:rPr lang="en-US" altLang="en-US" sz="2400" dirty="0">
                <a:solidFill>
                  <a:schemeClr val="bg1"/>
                </a:solidFill>
              </a:rPr>
              <a:t>IN-CLASS PROBLEMS</a:t>
            </a:r>
            <a:endParaRPr lang="en-US" altLang="en-US" sz="2400" i="1" dirty="0">
              <a:solidFill>
                <a:schemeClr val="folHlink"/>
              </a:solidFill>
            </a:endParaRPr>
          </a:p>
        </p:txBody>
      </p:sp>
    </p:spTree>
    <p:extLst>
      <p:ext uri="{BB962C8B-B14F-4D97-AF65-F5344CB8AC3E}">
        <p14:creationId xmlns:p14="http://schemas.microsoft.com/office/powerpoint/2010/main" val="369652946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575" y="2819400"/>
            <a:ext cx="631983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63" name="Rectangle 2"/>
          <p:cNvSpPr>
            <a:spLocks noChangeArrowheads="1"/>
          </p:cNvSpPr>
          <p:nvPr/>
        </p:nvSpPr>
        <p:spPr bwMode="auto">
          <a:xfrm>
            <a:off x="114300" y="381000"/>
            <a:ext cx="89154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a:cs typeface="Tahoma" pitchFamily="34" charset="0"/>
              </a:rPr>
              <a:t>The second image is supposed to show that 1940s steel capacity is 1.45 times that of the 1930s  </a:t>
            </a:r>
          </a:p>
          <a:p>
            <a:pPr eaLnBrk="1" hangingPunct="1">
              <a:spcBef>
                <a:spcPct val="0"/>
              </a:spcBef>
              <a:buFontTx/>
              <a:buNone/>
            </a:pPr>
            <a:endParaRPr lang="en-US" altLang="en-US" sz="1200">
              <a:cs typeface="Tahoma" pitchFamily="34" charset="0"/>
            </a:endParaRPr>
          </a:p>
          <a:p>
            <a:pPr eaLnBrk="1" hangingPunct="1">
              <a:spcBef>
                <a:spcPct val="0"/>
              </a:spcBef>
              <a:buFontTx/>
              <a:buNone/>
            </a:pPr>
            <a:r>
              <a:rPr lang="en-US" altLang="en-US" sz="2600">
                <a:cs typeface="Tahoma" pitchFamily="34" charset="0"/>
              </a:rPr>
              <a:t>Our minds </a:t>
            </a:r>
          </a:p>
          <a:p>
            <a:pPr eaLnBrk="1" hangingPunct="1">
              <a:spcBef>
                <a:spcPct val="0"/>
              </a:spcBef>
              <a:buFontTx/>
              <a:buNone/>
            </a:pPr>
            <a:r>
              <a:rPr lang="en-US" altLang="en-US" sz="2600">
                <a:cs typeface="Tahoma" pitchFamily="34" charset="0"/>
              </a:rPr>
              <a:t>think "area" for </a:t>
            </a:r>
          </a:p>
          <a:p>
            <a:pPr eaLnBrk="1" hangingPunct="1">
              <a:spcBef>
                <a:spcPct val="0"/>
              </a:spcBef>
              <a:buFontTx/>
              <a:buNone/>
            </a:pPr>
            <a:r>
              <a:rPr lang="en-US" altLang="en-US" sz="2600">
                <a:cs typeface="Tahoma" pitchFamily="34" charset="0"/>
              </a:rPr>
              <a:t>two-dimensional </a:t>
            </a:r>
          </a:p>
          <a:p>
            <a:pPr eaLnBrk="1" hangingPunct="1">
              <a:spcBef>
                <a:spcPct val="0"/>
              </a:spcBef>
              <a:buFontTx/>
              <a:buNone/>
            </a:pPr>
            <a:r>
              <a:rPr lang="en-US" altLang="en-US" sz="2600">
                <a:cs typeface="Tahoma" pitchFamily="34" charset="0"/>
              </a:rPr>
              <a:t>figures </a:t>
            </a:r>
          </a:p>
          <a:p>
            <a:pPr eaLnBrk="1" hangingPunct="1">
              <a:spcBef>
                <a:spcPct val="0"/>
              </a:spcBef>
              <a:buFontTx/>
              <a:buNone/>
            </a:pPr>
            <a:r>
              <a:rPr lang="en-US" altLang="en-US" sz="2600">
                <a:cs typeface="Tahoma" pitchFamily="34" charset="0"/>
              </a:rPr>
              <a:t>We see this </a:t>
            </a:r>
          </a:p>
          <a:p>
            <a:pPr eaLnBrk="1" hangingPunct="1">
              <a:spcBef>
                <a:spcPct val="0"/>
              </a:spcBef>
              <a:buFontTx/>
              <a:buNone/>
            </a:pPr>
            <a:r>
              <a:rPr lang="en-US" altLang="en-US" sz="2600">
                <a:cs typeface="Tahoma" pitchFamily="34" charset="0"/>
              </a:rPr>
              <a:t>as 1.45 x 1.45 </a:t>
            </a:r>
          </a:p>
          <a:p>
            <a:pPr eaLnBrk="1" hangingPunct="1">
              <a:spcBef>
                <a:spcPct val="0"/>
              </a:spcBef>
              <a:buFontTx/>
              <a:buNone/>
            </a:pPr>
            <a:r>
              <a:rPr lang="en-US" altLang="en-US" sz="2600">
                <a:cs typeface="Tahoma" pitchFamily="34" charset="0"/>
              </a:rPr>
              <a:t>or 2.10 times bigger</a:t>
            </a:r>
          </a:p>
          <a:p>
            <a:pPr eaLnBrk="1" hangingPunct="1">
              <a:spcBef>
                <a:spcPct val="0"/>
              </a:spcBef>
              <a:buFontTx/>
              <a:buNone/>
            </a:pPr>
            <a:endParaRPr lang="en-US" altLang="en-US" sz="2800" b="0">
              <a:latin typeface="Arial" charset="0"/>
              <a:cs typeface="Tahoma" pitchFamily="34" charset="0"/>
            </a:endParaRPr>
          </a:p>
          <a:p>
            <a:pPr eaLnBrk="1" hangingPunct="1">
              <a:spcBef>
                <a:spcPct val="0"/>
              </a:spcBef>
              <a:buFontTx/>
              <a:buNone/>
            </a:pPr>
            <a:endParaRPr lang="en-US" altLang="en-US" sz="2800" b="0">
              <a:latin typeface="Arial" charset="0"/>
              <a:cs typeface="Tahoma" pitchFamily="34" charset="0"/>
            </a:endParaRPr>
          </a:p>
          <a:p>
            <a:pPr eaLnBrk="1" hangingPunct="1">
              <a:spcBef>
                <a:spcPct val="0"/>
              </a:spcBef>
              <a:buFontTx/>
              <a:buNone/>
            </a:pPr>
            <a:endParaRPr lang="en-US" altLang="en-US" sz="3500" b="0">
              <a:latin typeface="Arial" charset="0"/>
              <a:cs typeface="Tahoma" pitchFamily="34" charset="0"/>
            </a:endParaRPr>
          </a:p>
          <a:p>
            <a:pPr eaLnBrk="1" hangingPunct="1">
              <a:spcBef>
                <a:spcPct val="0"/>
              </a:spcBef>
              <a:buFontTx/>
              <a:buNone/>
            </a:pPr>
            <a:r>
              <a:rPr lang="en-US" altLang="en-US" sz="1200">
                <a:latin typeface="Arial" charset="0"/>
                <a:cs typeface="Tahoma" pitchFamily="34" charset="0"/>
              </a:rPr>
              <a:t>From: How to Lie with Statistics by Darrell Huff </a:t>
            </a:r>
            <a:endParaRPr lang="en-US" altLang="en-US" sz="1200">
              <a:cs typeface="Tahoma" pitchFamily="34" charset="0"/>
            </a:endParaRPr>
          </a:p>
        </p:txBody>
      </p:sp>
    </p:spTree>
    <p:extLst>
      <p:ext uri="{BB962C8B-B14F-4D97-AF65-F5344CB8AC3E}">
        <p14:creationId xmlns:p14="http://schemas.microsoft.com/office/powerpoint/2010/main" val="767863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How It Works</a:t>
            </a:r>
          </a:p>
        </p:txBody>
      </p:sp>
      <p:sp>
        <p:nvSpPr>
          <p:cNvPr id="18435" name="Content Placeholder 2"/>
          <p:cNvSpPr>
            <a:spLocks noGrp="1"/>
          </p:cNvSpPr>
          <p:nvPr>
            <p:ph idx="1"/>
          </p:nvPr>
        </p:nvSpPr>
        <p:spPr/>
        <p:txBody>
          <a:bodyPr/>
          <a:lstStyle/>
          <a:p>
            <a:pPr eaLnBrk="1" hangingPunct="1"/>
            <a:r>
              <a:rPr lang="en-US" altLang="en-US" sz="3600" smtClean="0">
                <a:cs typeface="Times New Roman" pitchFamily="18" charset="0"/>
              </a:rPr>
              <a:t>Each of these questions require a count or a measurement to answer: </a:t>
            </a:r>
          </a:p>
          <a:p>
            <a:pPr eaLnBrk="1" hangingPunct="1"/>
            <a:r>
              <a:rPr lang="en-US" altLang="en-US" sz="600" smtClean="0">
                <a:cs typeface="Times New Roman" pitchFamily="18" charset="0"/>
              </a:rPr>
              <a:t>	</a:t>
            </a:r>
          </a:p>
          <a:p>
            <a:pPr lvl="1" eaLnBrk="1" hangingPunct="1">
              <a:buClr>
                <a:srgbClr val="FFC000"/>
              </a:buClr>
              <a:buFont typeface="Wingdings" pitchFamily="2" charset="2"/>
              <a:buChar char="Ø"/>
            </a:pPr>
            <a:r>
              <a:rPr lang="en-US" altLang="en-US" sz="3200" smtClean="0">
                <a:cs typeface="Times New Roman" pitchFamily="18" charset="0"/>
              </a:rPr>
              <a:t> How fast each medication cures headaches</a:t>
            </a:r>
          </a:p>
          <a:p>
            <a:pPr lvl="1" eaLnBrk="1" hangingPunct="1">
              <a:buClr>
                <a:srgbClr val="FFC000"/>
              </a:buClr>
              <a:buFont typeface="Wingdings" pitchFamily="2" charset="2"/>
              <a:buChar char="Ø"/>
            </a:pPr>
            <a:r>
              <a:rPr lang="en-US" altLang="en-US" sz="3200" smtClean="0">
                <a:cs typeface="Times New Roman" pitchFamily="18" charset="0"/>
              </a:rPr>
              <a:t> Count of all the fish species detected in Earth’s oceans</a:t>
            </a:r>
          </a:p>
          <a:p>
            <a:pPr lvl="1" eaLnBrk="1" hangingPunct="1">
              <a:buClr>
                <a:srgbClr val="FFC000"/>
              </a:buClr>
              <a:buFont typeface="Wingdings" pitchFamily="2" charset="2"/>
              <a:buChar char="Ø"/>
            </a:pPr>
            <a:r>
              <a:rPr lang="en-US" altLang="en-US" sz="3200" smtClean="0">
                <a:cs typeface="Times New Roman" pitchFamily="18" charset="0"/>
              </a:rPr>
              <a:t> Count of voting preferences</a:t>
            </a:r>
            <a:endParaRPr lang="en-US" altLang="en-US" sz="3200" smtClean="0">
              <a:cs typeface="Arial" charset="0"/>
            </a:endParaRPr>
          </a:p>
          <a:p>
            <a:endParaRPr lang="en-US" altLang="en-US"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575" y="2819400"/>
            <a:ext cx="631983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387" name="Rectangle 2"/>
          <p:cNvSpPr>
            <a:spLocks noChangeArrowheads="1"/>
          </p:cNvSpPr>
          <p:nvPr/>
        </p:nvSpPr>
        <p:spPr bwMode="auto">
          <a:xfrm>
            <a:off x="114300" y="1066800"/>
            <a:ext cx="8915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dirty="0">
                <a:cs typeface="Tahoma" pitchFamily="34" charset="0"/>
              </a:rPr>
              <a:t>How it should look:</a:t>
            </a:r>
          </a:p>
          <a:p>
            <a:pPr eaLnBrk="1" hangingPunct="1">
              <a:spcBef>
                <a:spcPct val="0"/>
              </a:spcBef>
              <a:buFontTx/>
              <a:buNone/>
            </a:pPr>
            <a:endParaRPr lang="en-US" altLang="en-US" sz="2800" b="0" dirty="0">
              <a:latin typeface="Arial" charset="0"/>
              <a:cs typeface="Tahoma" pitchFamily="34" charset="0"/>
            </a:endParaRPr>
          </a:p>
          <a:p>
            <a:pPr eaLnBrk="1" hangingPunct="1">
              <a:spcBef>
                <a:spcPct val="0"/>
              </a:spcBef>
              <a:buFontTx/>
              <a:buNone/>
            </a:pPr>
            <a:endParaRPr lang="en-US" altLang="en-US" sz="2800" b="0" dirty="0">
              <a:latin typeface="Arial" charset="0"/>
              <a:cs typeface="Tahoma" pitchFamily="34" charset="0"/>
            </a:endParaRPr>
          </a:p>
          <a:p>
            <a:pPr eaLnBrk="1" hangingPunct="1">
              <a:spcBef>
                <a:spcPct val="0"/>
              </a:spcBef>
              <a:buFontTx/>
              <a:buNone/>
            </a:pPr>
            <a:endParaRPr lang="en-US" altLang="en-US" sz="2800" b="0" dirty="0">
              <a:latin typeface="Arial" charset="0"/>
              <a:cs typeface="Tahoma" pitchFamily="34" charset="0"/>
            </a:endParaRPr>
          </a:p>
          <a:p>
            <a:pPr eaLnBrk="1" hangingPunct="1">
              <a:spcBef>
                <a:spcPct val="0"/>
              </a:spcBef>
              <a:buFontTx/>
              <a:buNone/>
            </a:pPr>
            <a:endParaRPr lang="en-US" altLang="en-US" sz="2800" b="0" dirty="0">
              <a:latin typeface="Arial" charset="0"/>
              <a:cs typeface="Tahoma" pitchFamily="34" charset="0"/>
            </a:endParaRPr>
          </a:p>
          <a:p>
            <a:pPr eaLnBrk="1" hangingPunct="1">
              <a:spcBef>
                <a:spcPct val="0"/>
              </a:spcBef>
              <a:buFontTx/>
              <a:buNone/>
            </a:pPr>
            <a:r>
              <a:rPr lang="en-US" altLang="en-US" sz="2600" dirty="0">
                <a:cs typeface="Tahoma" pitchFamily="34" charset="0"/>
              </a:rPr>
              <a:t>The area of the </a:t>
            </a:r>
          </a:p>
          <a:p>
            <a:pPr eaLnBrk="1" hangingPunct="1">
              <a:spcBef>
                <a:spcPct val="0"/>
              </a:spcBef>
              <a:buFontTx/>
              <a:buNone/>
            </a:pPr>
            <a:r>
              <a:rPr lang="en-US" altLang="en-US" sz="2600" dirty="0">
                <a:cs typeface="Tahoma" pitchFamily="34" charset="0"/>
              </a:rPr>
              <a:t>second pic is now </a:t>
            </a:r>
          </a:p>
          <a:p>
            <a:pPr eaLnBrk="1" hangingPunct="1">
              <a:spcBef>
                <a:spcPct val="0"/>
              </a:spcBef>
              <a:buFontTx/>
              <a:buNone/>
            </a:pPr>
            <a:r>
              <a:rPr lang="en-US" altLang="en-US" sz="2600" dirty="0">
                <a:cs typeface="Tahoma" pitchFamily="34" charset="0"/>
              </a:rPr>
              <a:t>1.45 times the </a:t>
            </a:r>
          </a:p>
          <a:p>
            <a:pPr eaLnBrk="1" hangingPunct="1">
              <a:spcBef>
                <a:spcPct val="0"/>
              </a:spcBef>
              <a:buFontTx/>
              <a:buNone/>
            </a:pPr>
            <a:r>
              <a:rPr lang="en-US" altLang="en-US" sz="2600" dirty="0">
                <a:cs typeface="Tahoma" pitchFamily="34" charset="0"/>
              </a:rPr>
              <a:t>first</a:t>
            </a:r>
          </a:p>
          <a:p>
            <a:pPr eaLnBrk="1" hangingPunct="1">
              <a:spcBef>
                <a:spcPct val="0"/>
              </a:spcBef>
              <a:buFontTx/>
              <a:buNone/>
            </a:pPr>
            <a:endParaRPr lang="en-US" altLang="en-US" sz="2600" dirty="0">
              <a:solidFill>
                <a:schemeClr val="tx1"/>
              </a:solidFill>
              <a:cs typeface="Tahoma" pitchFamily="34" charset="0"/>
            </a:endParaRPr>
          </a:p>
        </p:txBody>
      </p:sp>
    </p:spTree>
    <p:extLst>
      <p:ext uri="{BB962C8B-B14F-4D97-AF65-F5344CB8AC3E}">
        <p14:creationId xmlns:p14="http://schemas.microsoft.com/office/powerpoint/2010/main" val="22766273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014788"/>
            <a:ext cx="56388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411" name="Rectangle 3"/>
          <p:cNvSpPr>
            <a:spLocks noChangeArrowheads="1"/>
          </p:cNvSpPr>
          <p:nvPr/>
        </p:nvSpPr>
        <p:spPr bwMode="auto">
          <a:xfrm>
            <a:off x="114300" y="409337"/>
            <a:ext cx="89154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dirty="0">
                <a:cs typeface="Tahoma" pitchFamily="34" charset="0"/>
              </a:rPr>
              <a:t>It’s even worse with things that look three dimensional </a:t>
            </a:r>
          </a:p>
          <a:p>
            <a:pPr eaLnBrk="1" hangingPunct="1">
              <a:spcBef>
                <a:spcPct val="0"/>
              </a:spcBef>
              <a:buFontTx/>
              <a:buNone/>
            </a:pPr>
            <a:endParaRPr lang="en-US" altLang="en-US" sz="1200" dirty="0">
              <a:cs typeface="Tahoma" pitchFamily="34" charset="0"/>
            </a:endParaRPr>
          </a:p>
          <a:p>
            <a:pPr eaLnBrk="1" hangingPunct="1">
              <a:spcBef>
                <a:spcPct val="0"/>
              </a:spcBef>
              <a:buFontTx/>
              <a:buNone/>
            </a:pPr>
            <a:r>
              <a:rPr lang="en-US" altLang="en-US" dirty="0">
                <a:cs typeface="Tahoma" pitchFamily="34" charset="0"/>
              </a:rPr>
              <a:t>In 1860, there were 8 million cows in the U.S. vs. 25 million in 1936 (3.125 times more)</a:t>
            </a:r>
          </a:p>
          <a:p>
            <a:pPr eaLnBrk="1" hangingPunct="1">
              <a:spcBef>
                <a:spcPct val="0"/>
              </a:spcBef>
              <a:buFontTx/>
              <a:buNone/>
            </a:pPr>
            <a:endParaRPr lang="en-US" altLang="en-US" sz="1200" dirty="0">
              <a:cs typeface="Tahoma" pitchFamily="34" charset="0"/>
            </a:endParaRPr>
          </a:p>
          <a:p>
            <a:pPr eaLnBrk="1" hangingPunct="1">
              <a:spcBef>
                <a:spcPct val="0"/>
              </a:spcBef>
              <a:buFontTx/>
              <a:buNone/>
            </a:pPr>
            <a:r>
              <a:rPr lang="en-US" altLang="en-US" sz="2600" dirty="0">
                <a:cs typeface="Tahoma" pitchFamily="34" charset="0"/>
              </a:rPr>
              <a:t>Our minds are thinking </a:t>
            </a:r>
          </a:p>
          <a:p>
            <a:pPr eaLnBrk="1" hangingPunct="1">
              <a:spcBef>
                <a:spcPct val="0"/>
              </a:spcBef>
              <a:buFontTx/>
              <a:buNone/>
            </a:pPr>
            <a:r>
              <a:rPr lang="en-US" altLang="en-US" sz="2600" dirty="0">
                <a:cs typeface="Tahoma" pitchFamily="34" charset="0"/>
              </a:rPr>
              <a:t>“volume”: </a:t>
            </a:r>
          </a:p>
          <a:p>
            <a:pPr eaLnBrk="1" hangingPunct="1">
              <a:spcBef>
                <a:spcPct val="0"/>
              </a:spcBef>
              <a:buFontTx/>
              <a:buNone/>
            </a:pPr>
            <a:r>
              <a:rPr lang="en-US" altLang="en-US" sz="2600" dirty="0">
                <a:cs typeface="Tahoma" pitchFamily="34" charset="0"/>
              </a:rPr>
              <a:t>3.125 x 3.125 x 3.125 </a:t>
            </a:r>
          </a:p>
          <a:p>
            <a:pPr eaLnBrk="1" hangingPunct="1">
              <a:spcBef>
                <a:spcPct val="0"/>
              </a:spcBef>
              <a:buFontTx/>
              <a:buNone/>
            </a:pPr>
            <a:r>
              <a:rPr lang="en-US" altLang="en-US" sz="2600" dirty="0">
                <a:cs typeface="Tahoma" pitchFamily="34" charset="0"/>
              </a:rPr>
              <a:t>= 30.518 </a:t>
            </a:r>
          </a:p>
          <a:p>
            <a:pPr eaLnBrk="1" hangingPunct="1">
              <a:spcBef>
                <a:spcPct val="0"/>
              </a:spcBef>
              <a:buFontTx/>
              <a:buNone/>
            </a:pPr>
            <a:r>
              <a:rPr lang="en-US" altLang="en-US" sz="2600" dirty="0">
                <a:cs typeface="Tahoma" pitchFamily="34" charset="0"/>
              </a:rPr>
              <a:t>times bigger!</a:t>
            </a:r>
          </a:p>
          <a:p>
            <a:pPr eaLnBrk="1" hangingPunct="1">
              <a:spcBef>
                <a:spcPct val="0"/>
              </a:spcBef>
              <a:buFontTx/>
              <a:buNone/>
            </a:pPr>
            <a:endParaRPr lang="en-US" altLang="en-US" sz="2600" dirty="0">
              <a:solidFill>
                <a:schemeClr val="tx1"/>
              </a:solidFill>
              <a:cs typeface="Tahoma" pitchFamily="34" charset="0"/>
            </a:endParaRPr>
          </a:p>
          <a:p>
            <a:pPr eaLnBrk="1" hangingPunct="1">
              <a:spcBef>
                <a:spcPct val="0"/>
              </a:spcBef>
              <a:buFontTx/>
              <a:buNone/>
            </a:pPr>
            <a:endParaRPr lang="en-US" altLang="en-US" sz="2600" dirty="0">
              <a:solidFill>
                <a:schemeClr val="tx1"/>
              </a:solidFill>
              <a:cs typeface="Tahoma" pitchFamily="34" charset="0"/>
            </a:endParaRPr>
          </a:p>
          <a:p>
            <a:pPr eaLnBrk="1" hangingPunct="1">
              <a:spcBef>
                <a:spcPct val="0"/>
              </a:spcBef>
              <a:buFontTx/>
              <a:buNone/>
            </a:pPr>
            <a:r>
              <a:rPr lang="en-US" altLang="en-US" sz="1200" dirty="0" smtClean="0">
                <a:solidFill>
                  <a:schemeClr val="tx1"/>
                </a:solidFill>
                <a:latin typeface="Arial" charset="0"/>
                <a:cs typeface="Tahoma" pitchFamily="34" charset="0"/>
              </a:rPr>
              <a:t>From</a:t>
            </a:r>
            <a:r>
              <a:rPr lang="en-US" altLang="en-US" sz="1200" dirty="0">
                <a:solidFill>
                  <a:schemeClr val="tx1"/>
                </a:solidFill>
                <a:latin typeface="Arial" charset="0"/>
                <a:cs typeface="Tahoma" pitchFamily="34" charset="0"/>
              </a:rPr>
              <a:t>: How to Lie with Statistics by Darrell Huff </a:t>
            </a:r>
            <a:endParaRPr lang="en-US" altLang="en-US" sz="1200" dirty="0">
              <a:solidFill>
                <a:schemeClr val="tx1"/>
              </a:solidFill>
              <a:cs typeface="Tahoma" pitchFamily="34" charset="0"/>
            </a:endParaRPr>
          </a:p>
        </p:txBody>
      </p:sp>
    </p:spTree>
    <p:extLst>
      <p:ext uri="{BB962C8B-B14F-4D97-AF65-F5344CB8AC3E}">
        <p14:creationId xmlns:p14="http://schemas.microsoft.com/office/powerpoint/2010/main" val="56943602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788" y="4014788"/>
            <a:ext cx="5637212" cy="280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6435" name="Rectangle 2"/>
          <p:cNvSpPr>
            <a:spLocks noChangeArrowheads="1"/>
          </p:cNvSpPr>
          <p:nvPr/>
        </p:nvSpPr>
        <p:spPr bwMode="auto">
          <a:xfrm>
            <a:off x="114300" y="1066800"/>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a:cs typeface="Tahoma" pitchFamily="34" charset="0"/>
              </a:rPr>
              <a:t>How it should look:</a:t>
            </a:r>
          </a:p>
          <a:p>
            <a:pPr eaLnBrk="1" hangingPunct="1">
              <a:spcBef>
                <a:spcPct val="0"/>
              </a:spcBef>
              <a:buFontTx/>
              <a:buNone/>
            </a:pPr>
            <a:endParaRPr lang="en-US" altLang="en-US" sz="2800" b="0">
              <a:solidFill>
                <a:schemeClr val="tx1"/>
              </a:solidFill>
              <a:latin typeface="Arial" charset="0"/>
              <a:cs typeface="Tahoma" pitchFamily="34" charset="0"/>
            </a:endParaRPr>
          </a:p>
          <a:p>
            <a:pPr eaLnBrk="1" hangingPunct="1">
              <a:spcBef>
                <a:spcPct val="0"/>
              </a:spcBef>
              <a:buFontTx/>
              <a:buNone/>
            </a:pPr>
            <a:endParaRPr lang="en-US" altLang="en-US" sz="2800" b="0">
              <a:solidFill>
                <a:schemeClr val="tx1"/>
              </a:solidFill>
              <a:latin typeface="Arial" charset="0"/>
              <a:cs typeface="Tahoma" pitchFamily="34" charset="0"/>
            </a:endParaRPr>
          </a:p>
        </p:txBody>
      </p:sp>
    </p:spTree>
    <p:extLst>
      <p:ext uri="{BB962C8B-B14F-4D97-AF65-F5344CB8AC3E}">
        <p14:creationId xmlns:p14="http://schemas.microsoft.com/office/powerpoint/2010/main" val="13240675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58875"/>
            <a:ext cx="6629400" cy="569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59" name="Rectangle 2"/>
          <p:cNvSpPr>
            <a:spLocks noChangeArrowheads="1"/>
          </p:cNvSpPr>
          <p:nvPr/>
        </p:nvSpPr>
        <p:spPr bwMode="auto">
          <a:xfrm>
            <a:off x="228600" y="381000"/>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a:cs typeface="Tahoma" pitchFamily="34" charset="0"/>
              </a:rPr>
              <a:t>Obviously lying:</a:t>
            </a:r>
          </a:p>
          <a:p>
            <a:pPr eaLnBrk="1" hangingPunct="1">
              <a:spcBef>
                <a:spcPct val="0"/>
              </a:spcBef>
              <a:buFontTx/>
              <a:buNone/>
            </a:pPr>
            <a:endParaRPr lang="en-US" altLang="en-US" sz="2800" b="0">
              <a:solidFill>
                <a:schemeClr val="tx1"/>
              </a:solidFill>
              <a:latin typeface="Arial" charset="0"/>
              <a:cs typeface="Tahoma" pitchFamily="34" charset="0"/>
            </a:endParaRPr>
          </a:p>
          <a:p>
            <a:pPr eaLnBrk="1" hangingPunct="1">
              <a:spcBef>
                <a:spcPct val="0"/>
              </a:spcBef>
              <a:buFontTx/>
              <a:buNone/>
            </a:pPr>
            <a:endParaRPr lang="en-US" altLang="en-US" sz="2800" b="0">
              <a:solidFill>
                <a:schemeClr val="tx1"/>
              </a:solidFill>
              <a:latin typeface="Arial" charset="0"/>
              <a:cs typeface="Tahoma" pitchFamily="34" charset="0"/>
            </a:endParaRPr>
          </a:p>
        </p:txBody>
      </p:sp>
    </p:spTree>
    <p:extLst>
      <p:ext uri="{BB962C8B-B14F-4D97-AF65-F5344CB8AC3E}">
        <p14:creationId xmlns:p14="http://schemas.microsoft.com/office/powerpoint/2010/main" val="89868245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55700"/>
            <a:ext cx="6629400" cy="570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3" name="Rectangle 2"/>
          <p:cNvSpPr>
            <a:spLocks noChangeArrowheads="1"/>
          </p:cNvSpPr>
          <p:nvPr/>
        </p:nvSpPr>
        <p:spPr bwMode="auto">
          <a:xfrm>
            <a:off x="228600" y="334963"/>
            <a:ext cx="891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spcBef>
                <a:spcPct val="0"/>
              </a:spcBef>
              <a:buFontTx/>
              <a:buNone/>
            </a:pPr>
            <a:r>
              <a:rPr lang="en-US" altLang="en-US">
                <a:cs typeface="Tahoma" pitchFamily="34" charset="0"/>
              </a:rPr>
              <a:t>How it should look:</a:t>
            </a:r>
          </a:p>
          <a:p>
            <a:pPr eaLnBrk="1" hangingPunct="1">
              <a:spcBef>
                <a:spcPct val="0"/>
              </a:spcBef>
              <a:buFontTx/>
              <a:buNone/>
            </a:pPr>
            <a:endParaRPr lang="en-US" altLang="en-US" sz="2800" b="0">
              <a:solidFill>
                <a:schemeClr val="tx1"/>
              </a:solidFill>
              <a:latin typeface="Arial" charset="0"/>
              <a:cs typeface="Tahoma" pitchFamily="34" charset="0"/>
            </a:endParaRPr>
          </a:p>
          <a:p>
            <a:pPr eaLnBrk="1" hangingPunct="1">
              <a:spcBef>
                <a:spcPct val="0"/>
              </a:spcBef>
              <a:buFontTx/>
              <a:buNone/>
            </a:pPr>
            <a:endParaRPr lang="en-US" altLang="en-US" sz="2800" b="0">
              <a:solidFill>
                <a:schemeClr val="tx1"/>
              </a:solidFill>
              <a:latin typeface="Arial" charset="0"/>
              <a:cs typeface="Tahoma" pitchFamily="34" charset="0"/>
            </a:endParaRPr>
          </a:p>
        </p:txBody>
      </p:sp>
    </p:spTree>
    <p:extLst>
      <p:ext uri="{BB962C8B-B14F-4D97-AF65-F5344CB8AC3E}">
        <p14:creationId xmlns:p14="http://schemas.microsoft.com/office/powerpoint/2010/main" val="138649912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0" dirty="0" smtClean="0"/>
              <a:t>Self-Fulfilling Prophecies</a:t>
            </a:r>
            <a:endParaRPr lang="en-US" sz="55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66792"/>
            <a:ext cx="8534400" cy="570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37386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lstStyle/>
          <a:p>
            <a:r>
              <a:rPr lang="en-US" sz="5500" dirty="0" smtClean="0"/>
              <a:t>Self-Fulfilling Prophecies</a:t>
            </a:r>
            <a:endParaRPr lang="en-US" sz="55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5425"/>
            <a:ext cx="914400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
          <p:cNvSpPr>
            <a:spLocks noChangeArrowheads="1"/>
          </p:cNvSpPr>
          <p:nvPr/>
        </p:nvSpPr>
        <p:spPr bwMode="auto">
          <a:xfrm>
            <a:off x="0" y="6503988"/>
            <a:ext cx="9144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4000" b="1">
                <a:solidFill>
                  <a:srgbClr val="CCFFFF"/>
                </a:solidFill>
                <a:latin typeface="Comic Sans MS" pitchFamily="66" charset="0"/>
              </a:defRPr>
            </a:lvl1pPr>
            <a:lvl2pPr marL="742950" indent="-285750">
              <a:spcBef>
                <a:spcPct val="20000"/>
              </a:spcBef>
              <a:buFont typeface="Arial" charset="0"/>
              <a:buChar char="–"/>
              <a:defRPr sz="4000" b="1">
                <a:solidFill>
                  <a:srgbClr val="CCFFFF"/>
                </a:solidFill>
                <a:latin typeface="Comic Sans MS" pitchFamily="66" charset="0"/>
              </a:defRPr>
            </a:lvl2pPr>
            <a:lvl3pPr marL="1143000" indent="-228600">
              <a:spcBef>
                <a:spcPct val="20000"/>
              </a:spcBef>
              <a:buFont typeface="Arial" charset="0"/>
              <a:buChar char="•"/>
              <a:defRPr sz="4000" b="1">
                <a:solidFill>
                  <a:srgbClr val="CCFFFF"/>
                </a:solidFill>
                <a:latin typeface="Comic Sans MS" pitchFamily="66" charset="0"/>
              </a:defRPr>
            </a:lvl3pPr>
            <a:lvl4pPr marL="1600200" indent="-228600">
              <a:spcBef>
                <a:spcPct val="20000"/>
              </a:spcBef>
              <a:buFont typeface="Arial" charset="0"/>
              <a:buChar char="–"/>
              <a:defRPr sz="4000" b="1">
                <a:solidFill>
                  <a:srgbClr val="CCFFFF"/>
                </a:solidFill>
                <a:latin typeface="Comic Sans MS" pitchFamily="66" charset="0"/>
              </a:defRPr>
            </a:lvl4pPr>
            <a:lvl5pPr marL="2057400" indent="-22860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spcBef>
                <a:spcPct val="0"/>
              </a:spcBef>
              <a:buFontTx/>
              <a:buNone/>
            </a:pPr>
            <a:r>
              <a:rPr lang="en-US" altLang="en-US" sz="1700" b="0" dirty="0">
                <a:solidFill>
                  <a:srgbClr val="00B0F0"/>
                </a:solidFill>
              </a:rPr>
              <a:t>http://globalchangewatch.weebly.com/uploads/5/7/2/1/5721491/304554760.jpg?729</a:t>
            </a:r>
          </a:p>
        </p:txBody>
      </p:sp>
    </p:spTree>
    <p:extLst>
      <p:ext uri="{BB962C8B-B14F-4D97-AF65-F5344CB8AC3E}">
        <p14:creationId xmlns:p14="http://schemas.microsoft.com/office/powerpoint/2010/main" val="247407892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Lie with Videos</a:t>
            </a:r>
            <a:endParaRPr lang="en-US" dirty="0"/>
          </a:p>
        </p:txBody>
      </p:sp>
      <p:sp>
        <p:nvSpPr>
          <p:cNvPr id="3" name="Content Placeholder 2"/>
          <p:cNvSpPr>
            <a:spLocks noGrp="1"/>
          </p:cNvSpPr>
          <p:nvPr>
            <p:ph idx="1"/>
          </p:nvPr>
        </p:nvSpPr>
        <p:spPr/>
        <p:txBody>
          <a:bodyPr/>
          <a:lstStyle/>
          <a:p>
            <a:r>
              <a:rPr lang="en-US" dirty="0" smtClean="0"/>
              <a:t>Video</a:t>
            </a:r>
          </a:p>
          <a:p>
            <a:endParaRPr lang="en-US" dirty="0"/>
          </a:p>
        </p:txBody>
      </p:sp>
    </p:spTree>
    <p:extLst>
      <p:ext uri="{BB962C8B-B14F-4D97-AF65-F5344CB8AC3E}">
        <p14:creationId xmlns:p14="http://schemas.microsoft.com/office/powerpoint/2010/main" val="214989170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Lie with Graphs</a:t>
            </a:r>
            <a:endParaRPr lang="en-US" dirty="0"/>
          </a:p>
        </p:txBody>
      </p:sp>
      <p:sp>
        <p:nvSpPr>
          <p:cNvPr id="3" name="Content Placeholder 2"/>
          <p:cNvSpPr>
            <a:spLocks noGrp="1"/>
          </p:cNvSpPr>
          <p:nvPr>
            <p:ph idx="1"/>
          </p:nvPr>
        </p:nvSpPr>
        <p:spPr/>
        <p:txBody>
          <a:bodyPr/>
          <a:lstStyle/>
          <a:p>
            <a:r>
              <a:rPr lang="en-US" dirty="0"/>
              <a:t>Why is this graph misleading?</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32" y="2286000"/>
            <a:ext cx="7474468"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4860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Lie with Graphs</a:t>
            </a:r>
            <a:endParaRPr lang="en-US" dirty="0"/>
          </a:p>
        </p:txBody>
      </p:sp>
      <p:sp>
        <p:nvSpPr>
          <p:cNvPr id="3" name="Content Placeholder 2"/>
          <p:cNvSpPr>
            <a:spLocks noGrp="1"/>
          </p:cNvSpPr>
          <p:nvPr>
            <p:ph idx="1"/>
          </p:nvPr>
        </p:nvSpPr>
        <p:spPr/>
        <p:txBody>
          <a:bodyPr/>
          <a:lstStyle/>
          <a:p>
            <a:r>
              <a:rPr lang="en-US" dirty="0"/>
              <a:t>Why is this graph misleading?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90800"/>
            <a:ext cx="7936074"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141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How It Works</a:t>
            </a:r>
          </a:p>
        </p:txBody>
      </p:sp>
      <p:sp>
        <p:nvSpPr>
          <p:cNvPr id="19459" name="Content Placeholder 2"/>
          <p:cNvSpPr>
            <a:spLocks noGrp="1"/>
          </p:cNvSpPr>
          <p:nvPr>
            <p:ph idx="1"/>
          </p:nvPr>
        </p:nvSpPr>
        <p:spPr>
          <a:xfrm>
            <a:off x="457200" y="1066800"/>
            <a:ext cx="8229600" cy="5638800"/>
          </a:xfrm>
        </p:spPr>
        <p:txBody>
          <a:bodyPr/>
          <a:lstStyle/>
          <a:p>
            <a:r>
              <a:rPr lang="en-US" altLang="en-US" dirty="0" smtClean="0">
                <a:cs typeface="Times New Roman" pitchFamily="18" charset="0"/>
              </a:rPr>
              <a:t>Counts or  measurements taken are called </a:t>
            </a:r>
            <a:r>
              <a:rPr lang="en-US" altLang="en-US" dirty="0" smtClean="0">
                <a:solidFill>
                  <a:schemeClr val="tx1"/>
                </a:solidFill>
                <a:cs typeface="Times New Roman" pitchFamily="18" charset="0"/>
              </a:rPr>
              <a:t>variables</a:t>
            </a:r>
            <a:r>
              <a:rPr lang="en-US" altLang="en-US" dirty="0" smtClean="0">
                <a:cs typeface="Times New Roman" pitchFamily="18" charset="0"/>
              </a:rPr>
              <a:t> because their values are free to </a:t>
            </a:r>
            <a:r>
              <a:rPr lang="en-US" altLang="en-US" dirty="0" smtClean="0">
                <a:solidFill>
                  <a:schemeClr val="tx1"/>
                </a:solidFill>
                <a:cs typeface="Times New Roman" pitchFamily="18" charset="0"/>
              </a:rPr>
              <a:t>vary</a:t>
            </a:r>
            <a:r>
              <a:rPr lang="en-US" altLang="en-US" dirty="0" smtClean="0">
                <a:cs typeface="Times New Roman" pitchFamily="18" charset="0"/>
              </a:rPr>
              <a:t>  </a:t>
            </a:r>
          </a:p>
          <a:p>
            <a:endParaRPr lang="en-US" altLang="en-US" dirty="0" smtClean="0"/>
          </a:p>
        </p:txBody>
      </p:sp>
      <p:pic>
        <p:nvPicPr>
          <p:cNvPr id="19460" name="Picture 5" descr="http://upload.wikimedia.org/wikipedia/commons/9/94/Violins_different_siz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318000"/>
            <a:ext cx="316071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ttp://www.pankaj-boutique.com/255-605-large/bangles-lakh-ind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33738"/>
            <a:ext cx="2024063"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http://thedarkglobe.files.wordpress.com/2012/01/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3200400"/>
            <a:ext cx="28670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3" descr="http://www.monthome.com/photo/mont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8387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14950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213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458200" cy="633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0" y="6629400"/>
            <a:ext cx="9144000" cy="553998"/>
          </a:xfrm>
          <a:prstGeom prst="rect">
            <a:avLst/>
          </a:prstGeom>
        </p:spPr>
        <p:txBody>
          <a:bodyPr wrap="square">
            <a:spAutoFit/>
          </a:bodyPr>
          <a:lstStyle/>
          <a:p>
            <a:r>
              <a:rPr lang="en-US" sz="1500" dirty="0">
                <a:solidFill>
                  <a:srgbClr val="00B0F0"/>
                </a:solidFill>
              </a:rPr>
              <a:t>http://static5.businessinsider.com/image/50f0c59e6bb3f7b23800000b-1173-879/nuclear-weapon-bomb-castle-romeo-1.jpg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53139051"/>
              </p:ext>
            </p:extLst>
          </p:nvPr>
        </p:nvGraphicFramePr>
        <p:xfrm>
          <a:off x="2895600" y="762000"/>
          <a:ext cx="6127752" cy="5943600"/>
        </p:xfrm>
        <a:graphic>
          <a:graphicData uri="http://schemas.openxmlformats.org/drawingml/2006/table">
            <a:tbl>
              <a:tblPr firstRow="1" firstCol="1" bandRow="1">
                <a:tableStyleId>{5C22544A-7EE6-4342-B048-85BDC9FD1C3A}</a:tableStyleId>
              </a:tblPr>
              <a:tblGrid>
                <a:gridCol w="1310323"/>
                <a:gridCol w="1164273"/>
                <a:gridCol w="1230948"/>
                <a:gridCol w="1081723"/>
                <a:gridCol w="1340485"/>
              </a:tblGrid>
              <a:tr h="200025">
                <a:tc>
                  <a:txBody>
                    <a:bodyPr/>
                    <a:lstStyle/>
                    <a:p>
                      <a:pPr marL="0" marR="0" algn="ctr">
                        <a:spcBef>
                          <a:spcPts val="0"/>
                        </a:spcBef>
                        <a:spcAft>
                          <a:spcPts val="0"/>
                        </a:spcAft>
                      </a:pPr>
                      <a:r>
                        <a:rPr lang="en-US" sz="1500" b="1" dirty="0">
                          <a:solidFill>
                            <a:srgbClr val="FFFF00"/>
                          </a:solidFill>
                          <a:effectLst/>
                        </a:rPr>
                        <a:t>Date</a:t>
                      </a:r>
                      <a:endParaRPr lang="en-US" sz="1500" b="1" dirty="0">
                        <a:solidFill>
                          <a:srgbClr val="FFFF00"/>
                        </a:solidFill>
                        <a:effectLst/>
                        <a:latin typeface="Arial"/>
                        <a:ea typeface="Times New Roman"/>
                      </a:endParaRPr>
                    </a:p>
                  </a:txBody>
                  <a:tcPr marL="68580" marR="68580" marT="0" marB="0" anchor="ctr">
                    <a:noFill/>
                  </a:tcPr>
                </a:tc>
                <a:tc>
                  <a:txBody>
                    <a:bodyPr/>
                    <a:lstStyle/>
                    <a:p>
                      <a:pPr marL="0" marR="0" algn="ctr">
                        <a:spcBef>
                          <a:spcPts val="0"/>
                        </a:spcBef>
                        <a:spcAft>
                          <a:spcPts val="0"/>
                        </a:spcAft>
                      </a:pPr>
                      <a:r>
                        <a:rPr lang="en-US" sz="1500" b="1" dirty="0" smtClean="0">
                          <a:solidFill>
                            <a:srgbClr val="FFFF00"/>
                          </a:solidFill>
                          <a:effectLst/>
                        </a:rPr>
                        <a:t>A-Bomb</a:t>
                      </a:r>
                      <a:endParaRPr lang="en-US" sz="1500" b="1" dirty="0">
                        <a:solidFill>
                          <a:srgbClr val="FFFF00"/>
                        </a:solidFill>
                        <a:effectLst/>
                        <a:latin typeface="Arial"/>
                        <a:ea typeface="Times New Roman"/>
                      </a:endParaRPr>
                    </a:p>
                  </a:txBody>
                  <a:tcPr marL="68580" marR="68580" marT="0" marB="0" anchor="ctr">
                    <a:noFill/>
                  </a:tcPr>
                </a:tc>
                <a:tc>
                  <a:txBody>
                    <a:bodyPr/>
                    <a:lstStyle/>
                    <a:p>
                      <a:pPr marL="0" marR="0" algn="ctr">
                        <a:spcBef>
                          <a:spcPts val="0"/>
                        </a:spcBef>
                        <a:spcAft>
                          <a:spcPts val="0"/>
                        </a:spcAft>
                      </a:pPr>
                      <a:r>
                        <a:rPr lang="en-US" sz="1500" b="1" dirty="0" smtClean="0">
                          <a:solidFill>
                            <a:srgbClr val="FFFF00"/>
                          </a:solidFill>
                          <a:effectLst/>
                        </a:rPr>
                        <a:t>H-Bomb</a:t>
                      </a:r>
                      <a:endParaRPr lang="en-US" sz="1500" b="1" dirty="0">
                        <a:solidFill>
                          <a:srgbClr val="FFFF00"/>
                        </a:solidFill>
                        <a:effectLst/>
                        <a:latin typeface="Arial"/>
                        <a:ea typeface="Times New Roman"/>
                      </a:endParaRPr>
                    </a:p>
                  </a:txBody>
                  <a:tcPr marL="68580" marR="68580" marT="0" marB="0" anchor="ctr">
                    <a:noFill/>
                  </a:tcPr>
                </a:tc>
                <a:tc>
                  <a:txBody>
                    <a:bodyPr/>
                    <a:lstStyle/>
                    <a:p>
                      <a:pPr marL="0" marR="0" algn="ctr">
                        <a:spcBef>
                          <a:spcPts val="0"/>
                        </a:spcBef>
                        <a:spcAft>
                          <a:spcPts val="0"/>
                        </a:spcAft>
                      </a:pPr>
                      <a:r>
                        <a:rPr lang="en-US" sz="1500" b="1" dirty="0">
                          <a:solidFill>
                            <a:srgbClr val="FFFF00"/>
                          </a:solidFill>
                          <a:effectLst/>
                        </a:rPr>
                        <a:t>Unknown</a:t>
                      </a:r>
                      <a:endParaRPr lang="en-US" sz="1500" b="1" dirty="0">
                        <a:solidFill>
                          <a:srgbClr val="FFFF00"/>
                        </a:solidFill>
                        <a:effectLst/>
                        <a:latin typeface="Arial"/>
                        <a:ea typeface="Times New Roman"/>
                      </a:endParaRPr>
                    </a:p>
                  </a:txBody>
                  <a:tcPr marL="68580" marR="68580" marT="0" marB="0" anchor="ctr">
                    <a:noFill/>
                  </a:tcPr>
                </a:tc>
                <a:tc>
                  <a:txBody>
                    <a:bodyPr/>
                    <a:lstStyle/>
                    <a:p>
                      <a:pPr marL="0" marR="0" algn="ctr">
                        <a:spcBef>
                          <a:spcPts val="0"/>
                        </a:spcBef>
                        <a:spcAft>
                          <a:spcPts val="0"/>
                        </a:spcAft>
                      </a:pPr>
                      <a:r>
                        <a:rPr lang="en-US" sz="1500" b="1" dirty="0">
                          <a:solidFill>
                            <a:srgbClr val="FFFF00"/>
                          </a:solidFill>
                          <a:effectLst/>
                        </a:rPr>
                        <a:t>Country</a:t>
                      </a:r>
                      <a:endParaRPr lang="en-US" sz="1500" b="1" dirty="0">
                        <a:solidFill>
                          <a:srgbClr val="FFFF00"/>
                        </a:solidFill>
                        <a:effectLst/>
                        <a:latin typeface="Arial"/>
                        <a:ea typeface="Times New Roman"/>
                      </a:endParaRPr>
                    </a:p>
                  </a:txBody>
                  <a:tcPr marL="68580" marR="68580" marT="0" marB="0" anchor="ctr">
                    <a:noFill/>
                  </a:tcPr>
                </a:tc>
              </a:tr>
              <a:tr h="200025">
                <a:tc>
                  <a:txBody>
                    <a:bodyPr/>
                    <a:lstStyle/>
                    <a:p>
                      <a:pPr marL="0" marR="0" algn="r">
                        <a:spcBef>
                          <a:spcPts val="0"/>
                        </a:spcBef>
                        <a:spcAft>
                          <a:spcPts val="0"/>
                        </a:spcAft>
                      </a:pPr>
                      <a:r>
                        <a:rPr lang="en-US" sz="1500" b="1" dirty="0">
                          <a:solidFill>
                            <a:schemeClr val="tx1"/>
                          </a:solidFill>
                          <a:effectLst/>
                        </a:rPr>
                        <a:t>7/16/1945</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18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8/6/1945</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12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8/9/1945</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18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8/29/1949</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22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USSR</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10/3/1952</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25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UK</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a:solidFill>
                            <a:schemeClr val="tx1"/>
                          </a:solidFill>
                          <a:effectLst/>
                        </a:rPr>
                        <a:t>11/1/1952</a:t>
                      </a:r>
                      <a:endParaRPr lang="en-US" sz="1500" b="1">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   10,400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a:solidFill>
                            <a:schemeClr val="tx1"/>
                          </a:solidFill>
                          <a:effectLst/>
                        </a:rPr>
                        <a:t>11/16/1952</a:t>
                      </a:r>
                      <a:endParaRPr lang="en-US" sz="1500" b="1">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500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a:solidFill>
                            <a:schemeClr val="tx1"/>
                          </a:solidFill>
                          <a:effectLst/>
                        </a:rPr>
                        <a:t>8/12/1953</a:t>
                      </a:r>
                      <a:endParaRPr lang="en-US" sz="1500" b="1">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       </a:t>
                      </a:r>
                      <a:r>
                        <a:rPr lang="en-US" sz="1500" b="1" dirty="0" smtClean="0">
                          <a:solidFill>
                            <a:schemeClr val="bg1"/>
                          </a:solidFill>
                          <a:effectLst/>
                        </a:rPr>
                        <a:t>400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USSR</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a:solidFill>
                            <a:schemeClr val="tx1"/>
                          </a:solidFill>
                          <a:effectLst/>
                        </a:rPr>
                        <a:t>3/1/1954</a:t>
                      </a:r>
                      <a:endParaRPr lang="en-US" sz="1500" b="1">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a:solidFill>
                            <a:schemeClr val="bg1"/>
                          </a:solidFill>
                          <a:effectLst/>
                        </a:rPr>
                        <a:t>   15,000 </a:t>
                      </a:r>
                      <a:endParaRPr lang="en-US" sz="1500" b="1">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11/22/1955</a:t>
                      </a:r>
                      <a:endParaRPr lang="en-US" sz="1500" b="1" dirty="0">
                        <a:solidFill>
                          <a:schemeClr val="tx1"/>
                        </a:solidFill>
                        <a:effectLst/>
                        <a:latin typeface="Arial"/>
                        <a:ea typeface="Times New Roman"/>
                      </a:endParaRPr>
                    </a:p>
                  </a:txBody>
                  <a:tcPr marL="68580" marR="68580" marT="0" marB="0" anchor="ctr">
                    <a:noFill/>
                  </a:tcPr>
                </a:tc>
                <a:tc>
                  <a:txBody>
                    <a:bodyPr/>
                    <a:lstStyle/>
                    <a:p>
                      <a:pPr algn="r"/>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a:solidFill>
                            <a:schemeClr val="bg1"/>
                          </a:solidFill>
                          <a:effectLst/>
                        </a:rPr>
                        <a:t>     1,600 </a:t>
                      </a:r>
                      <a:endParaRPr lang="en-US" sz="1500" b="1">
                        <a:solidFill>
                          <a:schemeClr val="bg1"/>
                        </a:solidFill>
                        <a:effectLst/>
                        <a:latin typeface="Arial"/>
                        <a:ea typeface="Times New Roman"/>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USSR</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5/31/1957</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720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UK</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a:solidFill>
                            <a:schemeClr val="tx1"/>
                          </a:solidFill>
                          <a:effectLst/>
                        </a:rPr>
                        <a:t>11/8/1957</a:t>
                      </a:r>
                      <a:endParaRPr lang="en-US" sz="1500" b="1">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a:solidFill>
                            <a:schemeClr val="bg1"/>
                          </a:solidFill>
                          <a:effectLst/>
                        </a:rPr>
                        <a:t>     1,800 </a:t>
                      </a:r>
                      <a:endParaRPr lang="en-US" sz="1500" b="1">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UK</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2/13/1960</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70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France</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10/31/1961</a:t>
                      </a:r>
                      <a:endParaRPr lang="en-US" sz="1500" b="1" dirty="0">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a:solidFill>
                            <a:schemeClr val="bg1"/>
                          </a:solidFill>
                          <a:effectLst/>
                        </a:rPr>
                        <a:t>   50,000 </a:t>
                      </a:r>
                      <a:endParaRPr lang="en-US" sz="1500" b="1">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USSR</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10/16/1964</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22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PR China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6/17/1967</a:t>
                      </a:r>
                      <a:endParaRPr lang="en-US" sz="1500" b="1" dirty="0">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a:solidFill>
                            <a:schemeClr val="bg1"/>
                          </a:solidFill>
                          <a:effectLst/>
                        </a:rPr>
                        <a:t>     3,300 </a:t>
                      </a:r>
                      <a:endParaRPr lang="en-US" sz="1500" b="1">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PR China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8/24/1968</a:t>
                      </a:r>
                      <a:endParaRPr lang="en-US" sz="1500" b="1" dirty="0">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a:solidFill>
                            <a:schemeClr val="bg1"/>
                          </a:solidFill>
                          <a:effectLst/>
                        </a:rPr>
                        <a:t>     2,600 </a:t>
                      </a:r>
                      <a:endParaRPr lang="en-US" sz="1500" b="1">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France</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5/18/1974</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12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India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5/11/1998</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kern="1200" dirty="0">
                          <a:solidFill>
                            <a:schemeClr val="bg1"/>
                          </a:solidFill>
                          <a:effectLst/>
                          <a:latin typeface="+mn-lt"/>
                          <a:ea typeface="+mn-ea"/>
                          <a:cs typeface="+mn-cs"/>
                        </a:rPr>
                        <a:t>        </a:t>
                      </a:r>
                      <a:r>
                        <a:rPr lang="en-US" sz="1500" b="1" kern="1200" dirty="0" smtClean="0">
                          <a:solidFill>
                            <a:schemeClr val="bg1"/>
                          </a:solidFill>
                          <a:effectLst/>
                          <a:latin typeface="+mn-lt"/>
                          <a:ea typeface="+mn-ea"/>
                          <a:cs typeface="+mn-cs"/>
                        </a:rPr>
                        <a:t>60 </a:t>
                      </a:r>
                      <a:endParaRPr lang="en-US" sz="1500" b="1" kern="1200" dirty="0">
                        <a:solidFill>
                          <a:schemeClr val="bg1"/>
                        </a:solidFill>
                        <a:effectLst/>
                        <a:latin typeface="+mn-lt"/>
                        <a:ea typeface="+mn-ea"/>
                        <a:cs typeface="+mn-cs"/>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India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5/28/1998</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kern="1200" dirty="0">
                          <a:solidFill>
                            <a:schemeClr val="bg1"/>
                          </a:solidFill>
                          <a:effectLst/>
                          <a:latin typeface="+mn-lt"/>
                          <a:ea typeface="+mn-ea"/>
                          <a:cs typeface="+mn-cs"/>
                        </a:rPr>
                        <a:t>        </a:t>
                      </a:r>
                      <a:r>
                        <a:rPr lang="en-US" sz="1500" b="1" kern="1200" dirty="0" smtClean="0">
                          <a:solidFill>
                            <a:schemeClr val="bg1"/>
                          </a:solidFill>
                          <a:effectLst/>
                          <a:latin typeface="+mn-lt"/>
                          <a:ea typeface="+mn-ea"/>
                          <a:cs typeface="+mn-cs"/>
                        </a:rPr>
                        <a:t>40 </a:t>
                      </a:r>
                      <a:endParaRPr lang="en-US" sz="1500" b="1" kern="1200" dirty="0">
                        <a:solidFill>
                          <a:schemeClr val="bg1"/>
                        </a:solidFill>
                        <a:effectLst/>
                        <a:latin typeface="+mn-lt"/>
                        <a:ea typeface="+mn-ea"/>
                        <a:cs typeface="+mn-cs"/>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Pakistan</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5/30/1998</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kern="1200" dirty="0">
                          <a:solidFill>
                            <a:schemeClr val="bg1"/>
                          </a:solidFill>
                          <a:effectLst/>
                          <a:latin typeface="+mn-lt"/>
                          <a:ea typeface="+mn-ea"/>
                          <a:cs typeface="+mn-cs"/>
                        </a:rPr>
                        <a:t>        </a:t>
                      </a:r>
                      <a:r>
                        <a:rPr lang="en-US" sz="1500" b="1" kern="1200" dirty="0" smtClean="0">
                          <a:solidFill>
                            <a:schemeClr val="bg1"/>
                          </a:solidFill>
                          <a:effectLst/>
                          <a:latin typeface="+mn-lt"/>
                          <a:ea typeface="+mn-ea"/>
                          <a:cs typeface="+mn-cs"/>
                        </a:rPr>
                        <a:t>20 </a:t>
                      </a:r>
                      <a:endParaRPr lang="en-US" sz="1500" b="1" kern="1200" dirty="0">
                        <a:solidFill>
                          <a:schemeClr val="bg1"/>
                        </a:solidFill>
                        <a:effectLst/>
                        <a:latin typeface="+mn-lt"/>
                        <a:ea typeface="+mn-ea"/>
                        <a:cs typeface="+mn-cs"/>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Pakistan</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10/9/2006</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2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North Korea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5/25/2009</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1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North Korea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2/16/2013</a:t>
                      </a:r>
                      <a:endParaRPr lang="en-US" sz="1500" b="1" dirty="0">
                        <a:solidFill>
                          <a:schemeClr val="tx1"/>
                        </a:solidFill>
                        <a:effectLst/>
                        <a:latin typeface="Arial"/>
                        <a:ea typeface="Times New Roman"/>
                      </a:endParaRPr>
                    </a:p>
                  </a:txBody>
                  <a:tcPr marL="68580" marR="68580" marT="0" marB="0" anchor="ctr">
                    <a:noFill/>
                  </a:tcPr>
                </a:tc>
                <a:tc>
                  <a:txBody>
                    <a:bodyPr/>
                    <a:lstStyle/>
                    <a:p>
                      <a:pPr marL="0" marR="0" algn="r">
                        <a:spcBef>
                          <a:spcPts val="0"/>
                        </a:spcBef>
                        <a:spcAft>
                          <a:spcPts val="0"/>
                        </a:spcAft>
                      </a:pPr>
                      <a:r>
                        <a:rPr lang="en-US" sz="1500" b="1" dirty="0">
                          <a:solidFill>
                            <a:schemeClr val="bg1"/>
                          </a:solidFill>
                          <a:effectLst/>
                        </a:rPr>
                        <a:t>         </a:t>
                      </a:r>
                      <a:r>
                        <a:rPr lang="en-US" sz="1500" b="1" dirty="0" smtClean="0">
                          <a:solidFill>
                            <a:schemeClr val="bg1"/>
                          </a:solidFill>
                          <a:effectLst/>
                        </a:rPr>
                        <a:t>9 </a:t>
                      </a:r>
                      <a:endParaRPr lang="en-US" sz="1500" b="1" dirty="0">
                        <a:solidFill>
                          <a:schemeClr val="bg1"/>
                        </a:solidFill>
                        <a:effectLst/>
                        <a:latin typeface="Arial"/>
                        <a:ea typeface="Times New Roman"/>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endParaRPr lang="en-US" sz="1500" b="1">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North Korea</a:t>
                      </a:r>
                      <a:endParaRPr lang="en-US" sz="1500" b="1" dirty="0">
                        <a:solidFill>
                          <a:schemeClr val="bg1"/>
                        </a:solidFill>
                        <a:effectLst/>
                        <a:latin typeface="Arial"/>
                        <a:ea typeface="Times New Roman"/>
                      </a:endParaRPr>
                    </a:p>
                  </a:txBody>
                  <a:tcPr marL="68580" marR="68580" marT="0" marB="0" anchor="b"/>
                </a:tc>
              </a:tr>
              <a:tr h="190500">
                <a:tc>
                  <a:txBody>
                    <a:bodyPr/>
                    <a:lstStyle/>
                    <a:p>
                      <a:pPr marL="0" marR="0" algn="r">
                        <a:spcBef>
                          <a:spcPts val="0"/>
                        </a:spcBef>
                        <a:spcAft>
                          <a:spcPts val="0"/>
                        </a:spcAft>
                      </a:pPr>
                      <a:r>
                        <a:rPr lang="en-US" sz="1500" b="1" dirty="0">
                          <a:solidFill>
                            <a:schemeClr val="tx1"/>
                          </a:solidFill>
                          <a:effectLst/>
                        </a:rPr>
                        <a:t>1/6/2016</a:t>
                      </a:r>
                      <a:endParaRPr lang="en-US" sz="1500" b="1" dirty="0">
                        <a:solidFill>
                          <a:schemeClr val="tx1"/>
                        </a:solidFill>
                        <a:effectLst/>
                        <a:latin typeface="Arial"/>
                        <a:ea typeface="Times New Roman"/>
                      </a:endParaRPr>
                    </a:p>
                  </a:txBody>
                  <a:tcPr marL="68580" marR="68580" marT="0" marB="0" anchor="ctr">
                    <a:noFill/>
                  </a:tcPr>
                </a:tc>
                <a:tc>
                  <a:txBody>
                    <a:bodyPr/>
                    <a:lstStyle/>
                    <a:p>
                      <a:pPr algn="r"/>
                      <a:endParaRPr lang="en-US" sz="1500" b="1" dirty="0">
                        <a:solidFill>
                          <a:schemeClr val="bg1"/>
                        </a:solidFill>
                        <a:effectLst/>
                        <a:latin typeface="Arial"/>
                      </a:endParaRPr>
                    </a:p>
                  </a:txBody>
                  <a:tcPr marL="68580" marR="68580" marT="0" marB="0" anchor="b"/>
                </a:tc>
                <a:tc>
                  <a:txBody>
                    <a:bodyPr/>
                    <a:lstStyle/>
                    <a:p>
                      <a:endParaRPr lang="en-US" sz="1500" b="1" dirty="0">
                        <a:solidFill>
                          <a:schemeClr val="bg1"/>
                        </a:solidFill>
                        <a:effectLst/>
                        <a:latin typeface="Arial"/>
                      </a:endParaRPr>
                    </a:p>
                  </a:txBody>
                  <a:tcPr marL="68580" marR="68580" marT="0" marB="0" anchor="b"/>
                </a:tc>
                <a:tc>
                  <a:txBody>
                    <a:bodyPr/>
                    <a:lstStyle/>
                    <a:p>
                      <a:pPr marL="0" marR="0">
                        <a:spcBef>
                          <a:spcPts val="0"/>
                        </a:spcBef>
                        <a:spcAft>
                          <a:spcPts val="0"/>
                        </a:spcAft>
                      </a:pPr>
                      <a:r>
                        <a:rPr lang="en-US" sz="1500" b="1" dirty="0">
                          <a:solidFill>
                            <a:schemeClr val="bg1"/>
                          </a:solidFill>
                          <a:effectLst/>
                        </a:rPr>
                        <a:t>      </a:t>
                      </a:r>
                      <a:r>
                        <a:rPr lang="en-US" sz="1500" b="1" baseline="0" dirty="0" smtClean="0">
                          <a:solidFill>
                            <a:schemeClr val="bg1"/>
                          </a:solidFill>
                          <a:effectLst/>
                        </a:rPr>
                        <a:t> </a:t>
                      </a:r>
                      <a:r>
                        <a:rPr lang="en-US" sz="1500" b="1" dirty="0" smtClean="0">
                          <a:solidFill>
                            <a:schemeClr val="bg1"/>
                          </a:solidFill>
                          <a:effectLst/>
                        </a:rPr>
                        <a:t>14 </a:t>
                      </a:r>
                      <a:endParaRPr lang="en-US" sz="1500" b="1" dirty="0">
                        <a:solidFill>
                          <a:schemeClr val="bg1"/>
                        </a:solidFill>
                        <a:effectLst/>
                        <a:latin typeface="Arial"/>
                        <a:ea typeface="Times New Roman"/>
                      </a:endParaRPr>
                    </a:p>
                  </a:txBody>
                  <a:tcPr marL="68580" marR="68580" marT="0" marB="0" anchor="b"/>
                </a:tc>
                <a:tc>
                  <a:txBody>
                    <a:bodyPr/>
                    <a:lstStyle/>
                    <a:p>
                      <a:pPr marL="0" marR="0">
                        <a:spcBef>
                          <a:spcPts val="0"/>
                        </a:spcBef>
                        <a:spcAft>
                          <a:spcPts val="0"/>
                        </a:spcAft>
                      </a:pPr>
                      <a:r>
                        <a:rPr lang="en-US" sz="1500" b="1" dirty="0">
                          <a:solidFill>
                            <a:schemeClr val="bg1"/>
                          </a:solidFill>
                          <a:effectLst/>
                        </a:rPr>
                        <a:t>North Korea</a:t>
                      </a:r>
                      <a:endParaRPr lang="en-US" sz="1500" b="1" dirty="0">
                        <a:solidFill>
                          <a:schemeClr val="bg1"/>
                        </a:solidFill>
                        <a:effectLst/>
                        <a:latin typeface="Arial"/>
                        <a:ea typeface="Times New Roman"/>
                      </a:endParaRPr>
                    </a:p>
                  </a:txBody>
                  <a:tcPr marL="68580" marR="68580" marT="0" marB="0" anchor="b"/>
                </a:tc>
              </a:tr>
            </a:tbl>
          </a:graphicData>
        </a:graphic>
      </p:graphicFrame>
      <p:sp>
        <p:nvSpPr>
          <p:cNvPr id="4" name="Rectangle 4"/>
          <p:cNvSpPr>
            <a:spLocks noChangeArrowheads="1"/>
          </p:cNvSpPr>
          <p:nvPr/>
        </p:nvSpPr>
        <p:spPr bwMode="auto">
          <a:xfrm>
            <a:off x="0" y="0"/>
            <a:ext cx="9144000" cy="5334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dirty="0" smtClean="0">
                <a:solidFill>
                  <a:schemeClr val="bg1"/>
                </a:solidFill>
              </a:rPr>
              <a:t>THOUGHT PROBLEM</a:t>
            </a:r>
            <a:endParaRPr lang="en-US" altLang="en-US" sz="2400" dirty="0">
              <a:solidFill>
                <a:schemeClr val="bg1"/>
              </a:solidFill>
            </a:endParaRPr>
          </a:p>
        </p:txBody>
      </p:sp>
      <p:sp>
        <p:nvSpPr>
          <p:cNvPr id="6" name="Content Placeholder 2"/>
          <p:cNvSpPr txBox="1">
            <a:spLocks/>
          </p:cNvSpPr>
          <p:nvPr/>
        </p:nvSpPr>
        <p:spPr bwMode="auto">
          <a:xfrm>
            <a:off x="228600" y="1066800"/>
            <a:ext cx="822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charset="0"/>
              <a:buNone/>
              <a:defRPr sz="4000" b="1" kern="1200">
                <a:solidFill>
                  <a:srgbClr val="CCFFFF"/>
                </a:solidFill>
                <a:latin typeface="+mn-lt"/>
                <a:ea typeface="+mn-ea"/>
                <a:cs typeface="+mn-cs"/>
              </a:defRPr>
            </a:lvl1pPr>
            <a:lvl2pPr marL="1028700" indent="-571500" algn="l" rtl="0" eaLnBrk="0" fontAlgn="base" hangingPunct="0">
              <a:spcBef>
                <a:spcPct val="20000"/>
              </a:spcBef>
              <a:spcAft>
                <a:spcPct val="0"/>
              </a:spcAft>
              <a:buFont typeface="Arial" pitchFamily="34" charset="0"/>
              <a:buChar char="•"/>
              <a:defRPr sz="4000" b="1" kern="1200">
                <a:solidFill>
                  <a:srgbClr val="CCFFFF"/>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4000" b="1" kern="1200">
                <a:solidFill>
                  <a:srgbClr val="CC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4000" b="1" kern="1200">
                <a:solidFill>
                  <a:srgbClr val="CC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dirty="0" smtClean="0">
                <a:cs typeface="Times New Roman" pitchFamily="18" charset="0"/>
              </a:rPr>
              <a:t>A-bomb </a:t>
            </a:r>
          </a:p>
          <a:p>
            <a:pPr eaLnBrk="1" hangingPunct="1"/>
            <a:r>
              <a:rPr lang="en-US" altLang="en-US" dirty="0" smtClean="0">
                <a:cs typeface="Times New Roman" pitchFamily="18" charset="0"/>
              </a:rPr>
              <a:t>or </a:t>
            </a:r>
          </a:p>
          <a:p>
            <a:pPr eaLnBrk="1" hangingPunct="1"/>
            <a:r>
              <a:rPr lang="en-US" altLang="en-US" dirty="0" smtClean="0">
                <a:cs typeface="Times New Roman" pitchFamily="18" charset="0"/>
              </a:rPr>
              <a:t>H-bomb?</a:t>
            </a:r>
          </a:p>
        </p:txBody>
      </p:sp>
      <p:sp>
        <p:nvSpPr>
          <p:cNvPr id="11" name="Freeform 10"/>
          <p:cNvSpPr/>
          <p:nvPr/>
        </p:nvSpPr>
        <p:spPr>
          <a:xfrm>
            <a:off x="1104900" y="3314700"/>
            <a:ext cx="2933700" cy="3238500"/>
          </a:xfrm>
          <a:custGeom>
            <a:avLst/>
            <a:gdLst>
              <a:gd name="connsiteX0" fmla="*/ 0 w 1809750"/>
              <a:gd name="connsiteY0" fmla="*/ 0 h 2971800"/>
              <a:gd name="connsiteX1" fmla="*/ 133350 w 1809750"/>
              <a:gd name="connsiteY1" fmla="*/ 647700 h 2971800"/>
              <a:gd name="connsiteX2" fmla="*/ 323850 w 1809750"/>
              <a:gd name="connsiteY2" fmla="*/ 1352550 h 2971800"/>
              <a:gd name="connsiteX3" fmla="*/ 628650 w 1809750"/>
              <a:gd name="connsiteY3" fmla="*/ 2152650 h 2971800"/>
              <a:gd name="connsiteX4" fmla="*/ 800100 w 1809750"/>
              <a:gd name="connsiteY4" fmla="*/ 2476500 h 2971800"/>
              <a:gd name="connsiteX5" fmla="*/ 1047750 w 1809750"/>
              <a:gd name="connsiteY5" fmla="*/ 2686050 h 2971800"/>
              <a:gd name="connsiteX6" fmla="*/ 1485900 w 1809750"/>
              <a:gd name="connsiteY6" fmla="*/ 2914650 h 2971800"/>
              <a:gd name="connsiteX7" fmla="*/ 1809750 w 1809750"/>
              <a:gd name="connsiteY7" fmla="*/ 2971800 h 2971800"/>
              <a:gd name="connsiteX8" fmla="*/ 1809750 w 1809750"/>
              <a:gd name="connsiteY8" fmla="*/ 2971800 h 2971800"/>
              <a:gd name="connsiteX9" fmla="*/ 1809750 w 1809750"/>
              <a:gd name="connsiteY9"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0" h="2971800">
                <a:moveTo>
                  <a:pt x="0" y="0"/>
                </a:moveTo>
                <a:cubicBezTo>
                  <a:pt x="39687" y="211137"/>
                  <a:pt x="79375" y="422275"/>
                  <a:pt x="133350" y="647700"/>
                </a:cubicBezTo>
                <a:cubicBezTo>
                  <a:pt x="187325" y="873125"/>
                  <a:pt x="241300" y="1101725"/>
                  <a:pt x="323850" y="1352550"/>
                </a:cubicBezTo>
                <a:cubicBezTo>
                  <a:pt x="406400" y="1603375"/>
                  <a:pt x="549275" y="1965325"/>
                  <a:pt x="628650" y="2152650"/>
                </a:cubicBezTo>
                <a:cubicBezTo>
                  <a:pt x="708025" y="2339975"/>
                  <a:pt x="730250" y="2387600"/>
                  <a:pt x="800100" y="2476500"/>
                </a:cubicBezTo>
                <a:cubicBezTo>
                  <a:pt x="869950" y="2565400"/>
                  <a:pt x="933450" y="2613025"/>
                  <a:pt x="1047750" y="2686050"/>
                </a:cubicBezTo>
                <a:cubicBezTo>
                  <a:pt x="1162050" y="2759075"/>
                  <a:pt x="1358900" y="2867025"/>
                  <a:pt x="1485900" y="2914650"/>
                </a:cubicBezTo>
                <a:cubicBezTo>
                  <a:pt x="1612900" y="2962275"/>
                  <a:pt x="1809750" y="2971800"/>
                  <a:pt x="1809750" y="2971800"/>
                </a:cubicBezTo>
                <a:lnTo>
                  <a:pt x="1809750" y="2971800"/>
                </a:lnTo>
                <a:lnTo>
                  <a:pt x="1809750" y="2971800"/>
                </a:ln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038600" y="6553200"/>
            <a:ext cx="2971800"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633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How It Works</a:t>
            </a:r>
          </a:p>
        </p:txBody>
      </p:sp>
      <p:sp>
        <p:nvSpPr>
          <p:cNvPr id="20483" name="Content Placeholder 2"/>
          <p:cNvSpPr>
            <a:spLocks noGrp="1"/>
          </p:cNvSpPr>
          <p:nvPr>
            <p:ph idx="1"/>
          </p:nvPr>
        </p:nvSpPr>
        <p:spPr/>
        <p:txBody>
          <a:bodyPr/>
          <a:lstStyle/>
          <a:p>
            <a:pPr eaLnBrk="1" hangingPunct="1"/>
            <a:r>
              <a:rPr lang="en-US" altLang="en-US" sz="3600" smtClean="0">
                <a:cs typeface="Times New Roman" pitchFamily="18" charset="0"/>
              </a:rPr>
              <a:t>So, we have a question we want to answer about something BIG:</a:t>
            </a:r>
          </a:p>
          <a:p>
            <a:pPr eaLnBrk="1" hangingPunct="1"/>
            <a:endParaRPr lang="en-US" altLang="en-US" sz="600" smtClean="0">
              <a:cs typeface="Times New Roman" pitchFamily="18" charset="0"/>
            </a:endParaRPr>
          </a:p>
          <a:p>
            <a:pPr lvl="3" eaLnBrk="1" hangingPunct="1">
              <a:buClr>
                <a:srgbClr val="FFC000"/>
              </a:buClr>
              <a:buFont typeface="Wingdings" pitchFamily="2" charset="2"/>
              <a:buChar char="Ø"/>
            </a:pPr>
            <a:r>
              <a:rPr lang="en-US" altLang="en-US" sz="3200" smtClean="0">
                <a:cs typeface="Times New Roman" pitchFamily="18" charset="0"/>
              </a:rPr>
              <a:t> All the times it takes to cure all of the headaches</a:t>
            </a:r>
          </a:p>
          <a:p>
            <a:pPr lvl="3" eaLnBrk="1" hangingPunct="1">
              <a:buClr>
                <a:srgbClr val="FFC000"/>
              </a:buClr>
              <a:buFont typeface="Wingdings" pitchFamily="2" charset="2"/>
              <a:buChar char="Ø"/>
            </a:pPr>
            <a:r>
              <a:rPr lang="en-US" altLang="en-US" sz="3200" smtClean="0">
                <a:cs typeface="Times New Roman" pitchFamily="18" charset="0"/>
              </a:rPr>
              <a:t> All the fish in the oceans</a:t>
            </a:r>
          </a:p>
          <a:p>
            <a:pPr lvl="3" eaLnBrk="1" hangingPunct="1">
              <a:buClr>
                <a:srgbClr val="FFC000"/>
              </a:buClr>
              <a:buFont typeface="Wingdings" pitchFamily="2" charset="2"/>
              <a:buChar char="Ø"/>
            </a:pPr>
            <a:r>
              <a:rPr lang="en-US" altLang="en-US" sz="3200" smtClean="0">
                <a:cs typeface="Times New Roman" pitchFamily="18" charset="0"/>
              </a:rPr>
              <a:t> All the voters</a:t>
            </a:r>
          </a:p>
          <a:p>
            <a:pPr lvl="4" eaLnBrk="1" hangingPunct="1">
              <a:buFont typeface="Wingdings" pitchFamily="2" charset="2"/>
              <a:buChar char="Ø"/>
            </a:pPr>
            <a:endParaRPr lang="en-US" altLang="en-US" sz="600" smtClean="0">
              <a:cs typeface="Times New Roman" pitchFamily="18" charset="0"/>
            </a:endParaRPr>
          </a:p>
          <a:p>
            <a:pPr eaLnBrk="1" hangingPunct="1"/>
            <a:r>
              <a:rPr lang="en-US" altLang="en-US" sz="3200" smtClean="0">
                <a:cs typeface="Times New Roman" pitchFamily="18" charset="0"/>
              </a:rPr>
              <a:t>These BIG things are too big for us to get our hands on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http://4.bp.blogspot.com/-6ax_zf14hBA/ToPF4oxERxI/AAAAAAAAD1o/iXgiRVOqqnA/s1600/woe-is-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325" y="3276600"/>
            <a:ext cx="39147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p:cNvSpPr>
            <a:spLocks noGrp="1"/>
          </p:cNvSpPr>
          <p:nvPr>
            <p:ph type="title"/>
          </p:nvPr>
        </p:nvSpPr>
        <p:spPr/>
        <p:txBody>
          <a:bodyPr/>
          <a:lstStyle/>
          <a:p>
            <a:r>
              <a:rPr lang="en-US" altLang="en-US" smtClean="0"/>
              <a:t>How It Works</a:t>
            </a:r>
          </a:p>
        </p:txBody>
      </p:sp>
      <p:sp>
        <p:nvSpPr>
          <p:cNvPr id="3" name="Content Placeholder 2"/>
          <p:cNvSpPr>
            <a:spLocks noGrp="1"/>
          </p:cNvSpPr>
          <p:nvPr>
            <p:ph idx="1"/>
          </p:nvPr>
        </p:nvSpPr>
        <p:spPr/>
        <p:txBody>
          <a:bodyPr/>
          <a:lstStyle/>
          <a:p>
            <a:pPr marL="342900" indent="-342900">
              <a:defRPr/>
            </a:pPr>
            <a:r>
              <a:rPr lang="en-US" sz="3600" dirty="0">
                <a:cs typeface="Times New Roman" pitchFamily="18" charset="0"/>
              </a:rPr>
              <a:t>So, what do we do now???? </a:t>
            </a:r>
          </a:p>
          <a:p>
            <a:pPr marL="342900" indent="-342900">
              <a:defRPr/>
            </a:pPr>
            <a:r>
              <a:rPr lang="en-US" sz="600" dirty="0">
                <a:cs typeface="Times New Roman" pitchFamily="18" charset="0"/>
              </a:rPr>
              <a:t>	</a:t>
            </a:r>
            <a:endParaRPr lang="en-US" sz="600" dirty="0" smtClean="0">
              <a:cs typeface="Times New Roman" pitchFamily="18" charset="0"/>
            </a:endParaRPr>
          </a:p>
          <a:p>
            <a:pPr lvl="2">
              <a:buClr>
                <a:srgbClr val="FFC000"/>
              </a:buClr>
              <a:buFont typeface="Wingdings" pitchFamily="2" charset="2"/>
              <a:buChar char="Ø"/>
              <a:defRPr/>
            </a:pPr>
            <a:r>
              <a:rPr lang="en-US" sz="3600" dirty="0">
                <a:cs typeface="Times New Roman" pitchFamily="18" charset="0"/>
              </a:rPr>
              <a:t> wring our hands</a:t>
            </a:r>
          </a:p>
          <a:p>
            <a:pPr lvl="2">
              <a:buClr>
                <a:srgbClr val="FFC000"/>
              </a:buClr>
              <a:buFont typeface="Wingdings" pitchFamily="2" charset="2"/>
              <a:buChar char="Ø"/>
              <a:defRPr/>
            </a:pPr>
            <a:r>
              <a:rPr lang="en-US" sz="3600" dirty="0" smtClean="0">
                <a:cs typeface="Times New Roman" pitchFamily="18" charset="0"/>
              </a:rPr>
              <a:t> weep</a:t>
            </a:r>
            <a:endParaRPr lang="en-US" sz="3600" dirty="0">
              <a:cs typeface="Times New Roman" pitchFamily="18" charset="0"/>
            </a:endParaRPr>
          </a:p>
          <a:p>
            <a:pPr lvl="2">
              <a:buClr>
                <a:srgbClr val="FFC000"/>
              </a:buClr>
              <a:buFont typeface="Wingdings" pitchFamily="2" charset="2"/>
              <a:buChar char="Ø"/>
              <a:defRPr/>
            </a:pPr>
            <a:r>
              <a:rPr lang="en-US" sz="3600" dirty="0" smtClean="0">
                <a:cs typeface="Times New Roman" pitchFamily="18" charset="0"/>
              </a:rPr>
              <a:t> </a:t>
            </a:r>
            <a:r>
              <a:rPr lang="en-US" sz="3600" dirty="0">
                <a:cs typeface="Times New Roman" pitchFamily="18" charset="0"/>
              </a:rPr>
              <a:t>curse</a:t>
            </a:r>
          </a:p>
          <a:p>
            <a:pPr lvl="2">
              <a:buClr>
                <a:srgbClr val="FFC000"/>
              </a:buClr>
              <a:buFont typeface="Wingdings" pitchFamily="2" charset="2"/>
              <a:buChar char="Ø"/>
              <a:defRPr/>
            </a:pPr>
            <a:r>
              <a:rPr lang="en-US" sz="3600" dirty="0" smtClean="0">
                <a:cs typeface="Times New Roman" pitchFamily="18" charset="0"/>
              </a:rPr>
              <a:t> </a:t>
            </a:r>
            <a:r>
              <a:rPr lang="en-US" sz="3600" dirty="0">
                <a:cs typeface="Times New Roman" pitchFamily="18" charset="0"/>
              </a:rPr>
              <a:t>give up</a:t>
            </a:r>
          </a:p>
          <a:p>
            <a:pPr lvl="2">
              <a:buClr>
                <a:srgbClr val="FFC000"/>
              </a:buClr>
              <a:buFont typeface="Wingdings" pitchFamily="2" charset="2"/>
              <a:buChar char="Ø"/>
              <a:defRPr/>
            </a:pPr>
            <a:r>
              <a:rPr lang="en-US" sz="3600" dirty="0">
                <a:cs typeface="Times New Roman" pitchFamily="18" charset="0"/>
              </a:rPr>
              <a:t> let somebody </a:t>
            </a:r>
            <a:endParaRPr lang="en-US" sz="3600" dirty="0" smtClean="0">
              <a:cs typeface="Times New Roman" pitchFamily="18" charset="0"/>
            </a:endParaRPr>
          </a:p>
          <a:p>
            <a:pPr marL="914400" lvl="2" indent="0">
              <a:buClr>
                <a:srgbClr val="FFC000"/>
              </a:buClr>
              <a:buFont typeface="Wingdings" pitchFamily="2" charset="2"/>
              <a:buNone/>
              <a:defRPr/>
            </a:pPr>
            <a:r>
              <a:rPr lang="en-US" sz="3600" dirty="0">
                <a:cs typeface="Times New Roman" pitchFamily="18" charset="0"/>
              </a:rPr>
              <a:t> </a:t>
            </a:r>
            <a:r>
              <a:rPr lang="en-US" sz="3600" dirty="0" smtClean="0">
                <a:cs typeface="Times New Roman" pitchFamily="18" charset="0"/>
              </a:rPr>
              <a:t>  else </a:t>
            </a:r>
            <a:r>
              <a:rPr lang="en-US" sz="3600" dirty="0">
                <a:cs typeface="Times New Roman" pitchFamily="18" charset="0"/>
              </a:rPr>
              <a:t>do it</a:t>
            </a:r>
          </a:p>
          <a:p>
            <a:pPr>
              <a:defRPr/>
            </a:pPr>
            <a:endParaRPr lang="en-US" dirty="0"/>
          </a:p>
        </p:txBody>
      </p:sp>
      <p:sp>
        <p:nvSpPr>
          <p:cNvPr id="5" name="Rectangle 4"/>
          <p:cNvSpPr/>
          <p:nvPr/>
        </p:nvSpPr>
        <p:spPr>
          <a:xfrm>
            <a:off x="0" y="6629400"/>
            <a:ext cx="9126070" cy="338554"/>
          </a:xfrm>
          <a:prstGeom prst="rect">
            <a:avLst/>
          </a:prstGeom>
        </p:spPr>
        <p:txBody>
          <a:bodyPr wrap="square">
            <a:spAutoFit/>
          </a:bodyPr>
          <a:lstStyle/>
          <a:p>
            <a:r>
              <a:rPr lang="en-US" sz="1600" dirty="0">
                <a:solidFill>
                  <a:srgbClr val="00B0F0"/>
                </a:solidFill>
              </a:rPr>
              <a:t>http://whatsdavedoing.com/wp-content/uploads/2011/05/white-flag-e1381530152918.jpg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How It Works</a:t>
            </a:r>
          </a:p>
        </p:txBody>
      </p:sp>
      <p:sp>
        <p:nvSpPr>
          <p:cNvPr id="22531" name="Content Placeholder 2"/>
          <p:cNvSpPr>
            <a:spLocks noGrp="1"/>
          </p:cNvSpPr>
          <p:nvPr>
            <p:ph idx="1"/>
          </p:nvPr>
        </p:nvSpPr>
        <p:spPr/>
        <p:txBody>
          <a:bodyPr/>
          <a:lstStyle/>
          <a:p>
            <a:pPr eaLnBrk="1" hangingPunct="1"/>
            <a:r>
              <a:rPr lang="en-US" altLang="en-US" sz="3600" smtClean="0">
                <a:cs typeface="Times New Roman" pitchFamily="18" charset="0"/>
              </a:rPr>
              <a:t>or… maybe…</a:t>
            </a:r>
          </a:p>
          <a:p>
            <a:pPr eaLnBrk="1" hangingPunct="1"/>
            <a:endParaRPr lang="en-US" altLang="en-US" sz="1000" smtClean="0">
              <a:cs typeface="Times New Roman" pitchFamily="18" charset="0"/>
            </a:endParaRPr>
          </a:p>
          <a:p>
            <a:pPr algn="ctr" eaLnBrk="1" hangingPunct="1"/>
            <a:r>
              <a:rPr lang="en-US" altLang="en-US" sz="3600" smtClean="0">
                <a:cs typeface="Times New Roman" pitchFamily="18" charset="0"/>
              </a:rPr>
              <a:t>take a </a:t>
            </a:r>
            <a:r>
              <a:rPr lang="en-US" altLang="en-US" sz="3600" smtClean="0">
                <a:solidFill>
                  <a:schemeClr val="tx1"/>
                </a:solidFill>
                <a:cs typeface="Times New Roman" pitchFamily="18" charset="0"/>
              </a:rPr>
              <a:t>piece</a:t>
            </a:r>
            <a:r>
              <a:rPr lang="en-US" altLang="en-US" sz="3600" smtClean="0">
                <a:cs typeface="Times New Roman" pitchFamily="18" charset="0"/>
              </a:rPr>
              <a:t> of the big group?</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550" y="2819400"/>
            <a:ext cx="38989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How It Works</a:t>
            </a:r>
          </a:p>
        </p:txBody>
      </p:sp>
      <p:sp>
        <p:nvSpPr>
          <p:cNvPr id="23555" name="Content Placeholder 2"/>
          <p:cNvSpPr>
            <a:spLocks noGrp="1"/>
          </p:cNvSpPr>
          <p:nvPr>
            <p:ph idx="1"/>
          </p:nvPr>
        </p:nvSpPr>
        <p:spPr/>
        <p:txBody>
          <a:bodyPr/>
          <a:lstStyle/>
          <a:p>
            <a:r>
              <a:rPr lang="en-US" altLang="en-US" smtClean="0">
                <a:cs typeface="Times New Roman" pitchFamily="18" charset="0"/>
              </a:rPr>
              <a:t>If we are lucky, our small piece will be representative of the BIG thing, and the answer to our question will be right</a:t>
            </a:r>
          </a:p>
          <a:p>
            <a:endParaRPr lang="en-US" altLang="en-US" smtClean="0"/>
          </a:p>
        </p:txBody>
      </p:sp>
      <p:pic>
        <p:nvPicPr>
          <p:cNvPr id="23556" name="Picture 7" descr="http://3.bp.blogspot.com/-cQte9lAOCAs/T51MHuVLlWI/AAAAAAAACXo/07PuGZlwodw/s1600/luck-cl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3886200"/>
            <a:ext cx="39751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705600"/>
            <a:ext cx="9144000" cy="338554"/>
          </a:xfrm>
          <a:prstGeom prst="rect">
            <a:avLst/>
          </a:prstGeom>
        </p:spPr>
        <p:txBody>
          <a:bodyPr wrap="square">
            <a:spAutoFit/>
          </a:bodyPr>
          <a:lstStyle/>
          <a:p>
            <a:r>
              <a:rPr lang="en-US" sz="1600" dirty="0">
                <a:solidFill>
                  <a:srgbClr val="00B0F0"/>
                </a:solidFill>
              </a:rPr>
              <a:t>http://www.christinarosalie.com/mytopography/wp-content/uploads/2011/05/MG_0223.jpg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How It Works</a:t>
            </a:r>
          </a:p>
        </p:txBody>
      </p:sp>
      <p:sp>
        <p:nvSpPr>
          <p:cNvPr id="24579" name="Content Placeholder 2"/>
          <p:cNvSpPr>
            <a:spLocks noGrp="1"/>
          </p:cNvSpPr>
          <p:nvPr>
            <p:ph idx="1"/>
          </p:nvPr>
        </p:nvSpPr>
        <p:spPr/>
        <p:txBody>
          <a:bodyPr/>
          <a:lstStyle/>
          <a:p>
            <a:pPr eaLnBrk="1" hangingPunct="1"/>
            <a:r>
              <a:rPr lang="en-US" altLang="en-US" smtClean="0">
                <a:cs typeface="Times New Roman" pitchFamily="18" charset="0"/>
              </a:rPr>
              <a:t>The BIG thing we want to answer a question about is called our</a:t>
            </a:r>
          </a:p>
          <a:p>
            <a:pPr eaLnBrk="1" hangingPunct="1"/>
            <a:r>
              <a:rPr lang="en-US" altLang="en-US" smtClean="0">
                <a:solidFill>
                  <a:schemeClr val="tx1"/>
                </a:solidFill>
                <a:cs typeface="Times New Roman" pitchFamily="18" charset="0"/>
              </a:rPr>
              <a:t>POPULATION</a:t>
            </a:r>
          </a:p>
          <a:p>
            <a:pPr eaLnBrk="1" hangingPunct="1"/>
            <a:endParaRPr lang="en-US" altLang="en-US" sz="1400" smtClean="0">
              <a:cs typeface="Times New Roman" pitchFamily="18" charset="0"/>
            </a:endParaRPr>
          </a:p>
          <a:p>
            <a:pPr eaLnBrk="1" hangingPunct="1"/>
            <a:r>
              <a:rPr lang="en-US" altLang="en-US" smtClean="0">
                <a:cs typeface="Times New Roman" pitchFamily="18" charset="0"/>
              </a:rPr>
              <a:t>The small piece of it we actually take is called our</a:t>
            </a:r>
          </a:p>
          <a:p>
            <a:pPr eaLnBrk="1" hangingPunct="1"/>
            <a:r>
              <a:rPr lang="en-US" altLang="en-US" smtClean="0">
                <a:solidFill>
                  <a:schemeClr val="tx1"/>
                </a:solidFill>
                <a:cs typeface="Times New Roman" pitchFamily="18" charset="0"/>
              </a:rPr>
              <a:t>SAMPLE</a:t>
            </a:r>
          </a:p>
          <a:p>
            <a:endParaRPr lang="en-US"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How It Works</a:t>
            </a:r>
          </a:p>
        </p:txBody>
      </p:sp>
      <p:sp>
        <p:nvSpPr>
          <p:cNvPr id="25603" name="Content Placeholder 2"/>
          <p:cNvSpPr>
            <a:spLocks noGrp="1"/>
          </p:cNvSpPr>
          <p:nvPr>
            <p:ph idx="1"/>
          </p:nvPr>
        </p:nvSpPr>
        <p:spPr/>
        <p:txBody>
          <a:bodyPr/>
          <a:lstStyle/>
          <a:p>
            <a:pPr eaLnBrk="1" hangingPunct="1"/>
            <a:r>
              <a:rPr lang="en-US" altLang="en-US" smtClean="0">
                <a:cs typeface="Times New Roman" pitchFamily="18" charset="0"/>
              </a:rPr>
              <a:t>The count or measurement we need to answer our question about the population is called a </a:t>
            </a:r>
          </a:p>
          <a:p>
            <a:pPr eaLnBrk="1" hangingPunct="1"/>
            <a:r>
              <a:rPr lang="en-US" altLang="en-US" smtClean="0">
                <a:solidFill>
                  <a:schemeClr val="tx1"/>
                </a:solidFill>
                <a:cs typeface="Times New Roman" pitchFamily="18" charset="0"/>
              </a:rPr>
              <a:t>PARAMETER</a:t>
            </a:r>
          </a:p>
          <a:p>
            <a:pPr eaLnBrk="1" hangingPunct="1"/>
            <a:endParaRPr lang="en-US" altLang="en-US" sz="1400" smtClean="0">
              <a:cs typeface="Times New Roman" pitchFamily="18" charset="0"/>
            </a:endParaRPr>
          </a:p>
          <a:p>
            <a:pPr eaLnBrk="1" hangingPunct="1"/>
            <a:r>
              <a:rPr lang="en-US" altLang="en-US" smtClean="0">
                <a:cs typeface="Times New Roman" pitchFamily="18" charset="0"/>
              </a:rPr>
              <a:t>The count or measurement we actually take to answer our question using a sample is called a </a:t>
            </a:r>
            <a:r>
              <a:rPr lang="en-US" altLang="en-US" smtClean="0">
                <a:solidFill>
                  <a:schemeClr val="tx1"/>
                </a:solidFill>
                <a:cs typeface="Times New Roman" pitchFamily="18" charset="0"/>
              </a:rPr>
              <a:t>STATISTI</a:t>
            </a:r>
            <a:r>
              <a:rPr lang="en-US" altLang="en-US" smtClean="0">
                <a:solidFill>
                  <a:schemeClr val="tx1"/>
                </a:solidFill>
                <a:latin typeface="Arial" charset="0"/>
                <a:cs typeface="Times New Roman" pitchFamily="18" charset="0"/>
              </a:rPr>
              <a:t>C</a:t>
            </a:r>
          </a:p>
          <a:p>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How It Works</a:t>
            </a: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200150"/>
            <a:ext cx="85058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latin typeface="+mn-lt"/>
              </a:rPr>
              <a:t>So… unfortunately…</a:t>
            </a:r>
            <a:endParaRPr lang="en-US" dirty="0">
              <a:latin typeface="+mn-lt"/>
            </a:endParaRPr>
          </a:p>
        </p:txBody>
      </p:sp>
      <p:sp>
        <p:nvSpPr>
          <p:cNvPr id="3" name="Content Placeholder 2"/>
          <p:cNvSpPr>
            <a:spLocks noGrp="1"/>
          </p:cNvSpPr>
          <p:nvPr>
            <p:ph idx="1"/>
          </p:nvPr>
        </p:nvSpPr>
        <p:spPr/>
        <p:txBody>
          <a:bodyPr/>
          <a:lstStyle/>
          <a:p>
            <a:pPr marL="342900" indent="-342900">
              <a:defRPr/>
            </a:pPr>
            <a:r>
              <a:rPr lang="en-US" sz="3600" dirty="0">
                <a:cs typeface="Times New Roman" pitchFamily="18" charset="0"/>
              </a:rPr>
              <a:t>STATISTICS = the methods of collecting, organizing, analyzing, and interpreting data in order to make decisions</a:t>
            </a:r>
          </a:p>
          <a:p>
            <a:pPr marL="342900" indent="-342900" algn="ctr">
              <a:defRPr/>
            </a:pPr>
            <a:r>
              <a:rPr lang="en-US" sz="3600" dirty="0">
                <a:solidFill>
                  <a:schemeClr val="accent5">
                    <a:lumMod val="40000"/>
                    <a:lumOff val="60000"/>
                  </a:schemeClr>
                </a:solidFill>
                <a:cs typeface="Times New Roman" pitchFamily="18" charset="0"/>
              </a:rPr>
              <a:t>and</a:t>
            </a:r>
          </a:p>
          <a:p>
            <a:pPr marL="342900" indent="-342900">
              <a:defRPr/>
            </a:pPr>
            <a:r>
              <a:rPr lang="en-US" sz="3600" dirty="0">
                <a:cs typeface="Times New Roman" pitchFamily="18" charset="0"/>
              </a:rPr>
              <a:t>STATISTICS = counts or measurements we take on a sample to estimate counts or measurements on a population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p:txBody>
          <a:bodyPr/>
          <a:lstStyle/>
          <a:p>
            <a:pPr eaLnBrk="1" hangingPunct="1"/>
            <a:r>
              <a:rPr lang="en-US" altLang="en-US" smtClean="0">
                <a:cs typeface="Times New Roman" pitchFamily="18" charset="0"/>
              </a:rPr>
              <a:t>What would a measurement on the whole population be called?  </a:t>
            </a:r>
          </a:p>
          <a:p>
            <a:pPr eaLnBrk="1" hangingPunct="1"/>
            <a:endParaRPr lang="en-US" altLang="en-US" sz="3200" smtClean="0">
              <a:cs typeface="Times New Roman" pitchFamily="18" charset="0"/>
            </a:endParaRPr>
          </a:p>
          <a:p>
            <a:pPr eaLnBrk="1" hangingPunct="1"/>
            <a:endParaRPr lang="en-US" altLang="en-US" sz="3200" smtClean="0">
              <a:cs typeface="Times New Roman" pitchFamily="18" charset="0"/>
            </a:endParaRPr>
          </a:p>
          <a:p>
            <a:pPr eaLnBrk="1" hangingPunct="1"/>
            <a:endParaRPr lang="en-US" altLang="en-US" sz="3200" smtClean="0">
              <a:cs typeface="Times New Roman" pitchFamily="18" charset="0"/>
            </a:endParaRPr>
          </a:p>
          <a:p>
            <a:pPr eaLnBrk="1" hangingPunct="1"/>
            <a:endParaRPr lang="en-US" altLang="en-US" sz="3200" smtClean="0">
              <a:cs typeface="Times New Roman" pitchFamily="18" charset="0"/>
            </a:endParaRPr>
          </a:p>
          <a:p>
            <a:pPr algn="ctr" eaLnBrk="1" hangingPunct="1"/>
            <a:r>
              <a:rPr lang="en-US" altLang="en-US" sz="3000" smtClean="0">
                <a:cs typeface="Times New Roman" pitchFamily="18" charset="0"/>
              </a:rPr>
              <a:t>Hint – the US does one every 10 years…</a:t>
            </a:r>
          </a:p>
          <a:p>
            <a:pPr eaLnBrk="1" hangingPunct="1"/>
            <a:r>
              <a:rPr lang="en-US" altLang="en-US" sz="3200" smtClean="0">
                <a:cs typeface="Times New Roman" pitchFamily="18" charset="0"/>
              </a:rPr>
              <a:t> </a:t>
            </a:r>
            <a:r>
              <a:rPr lang="en-US" altLang="en-US" sz="1400" smtClean="0">
                <a:solidFill>
                  <a:schemeClr val="tx2"/>
                </a:solidFill>
                <a:cs typeface="Arial" charset="0"/>
              </a:rPr>
              <a:t> </a:t>
            </a:r>
          </a:p>
        </p:txBody>
      </p:sp>
      <p:sp>
        <p:nvSpPr>
          <p:cNvPr id="28675"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457200" y="990600"/>
            <a:ext cx="8229600" cy="5638800"/>
          </a:xfrm>
        </p:spPr>
        <p:txBody>
          <a:bodyPr/>
          <a:lstStyle/>
          <a:p>
            <a:pPr eaLnBrk="1" hangingPunct="1"/>
            <a:r>
              <a:rPr lang="en-US" altLang="en-US" dirty="0" smtClean="0">
                <a:cs typeface="Times New Roman" pitchFamily="18" charset="0"/>
              </a:rPr>
              <a:t>Question:</a:t>
            </a:r>
            <a:r>
              <a:rPr lang="en-US" altLang="en-US" dirty="0" smtClean="0">
                <a:solidFill>
                  <a:schemeClr val="tx2"/>
                </a:solidFill>
                <a:cs typeface="Times New Roman" pitchFamily="18" charset="0"/>
              </a:rPr>
              <a:t>  </a:t>
            </a:r>
            <a:r>
              <a:rPr lang="en-US" altLang="en-US" dirty="0" smtClean="0">
                <a:cs typeface="Times New Roman" pitchFamily="18" charset="0"/>
              </a:rPr>
              <a:t>How many students are majoring in IT?</a:t>
            </a:r>
          </a:p>
          <a:p>
            <a:pPr eaLnBrk="1" hangingPunct="1"/>
            <a:endParaRPr lang="en-US" altLang="en-US" sz="2000" dirty="0" smtClean="0">
              <a:cs typeface="Times New Roman" pitchFamily="18" charset="0"/>
            </a:endParaRPr>
          </a:p>
          <a:p>
            <a:pPr eaLnBrk="1" hangingPunct="1"/>
            <a:endParaRPr lang="en-US" altLang="en-US" dirty="0" smtClean="0">
              <a:cs typeface="Times New Roman" pitchFamily="18" charset="0"/>
            </a:endParaRPr>
          </a:p>
        </p:txBody>
      </p:sp>
      <p:sp>
        <p:nvSpPr>
          <p:cNvPr id="29699"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29700" name="Picture 5" descr="http://upload.wikimedia.org/wikipedia/commons/thumb/3/34/Math_lecture_at_TKK.JPG/350px-Math_lecture_at_TK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200525"/>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ontent Placeholder 2"/>
          <p:cNvSpPr txBox="1">
            <a:spLocks/>
          </p:cNvSpPr>
          <p:nvPr/>
        </p:nvSpPr>
        <p:spPr bwMode="auto">
          <a:xfrm>
            <a:off x="381000" y="3800475"/>
            <a:ext cx="82296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buFont typeface="Arial" charset="0"/>
              <a:buNone/>
            </a:pPr>
            <a:r>
              <a:rPr lang="en-US" altLang="en-US">
                <a:latin typeface="Arial" charset="0"/>
                <a:cs typeface="Times New Roman" pitchFamily="18" charset="0"/>
              </a:rPr>
              <a:t>Population:</a:t>
            </a:r>
          </a:p>
          <a:p>
            <a:pPr eaLnBrk="1" hangingPunct="1">
              <a:buFont typeface="Arial" charset="0"/>
              <a:buNone/>
            </a:pPr>
            <a:r>
              <a:rPr lang="en-US" altLang="en-US">
                <a:latin typeface="Arial" charset="0"/>
                <a:cs typeface="Times New Roman" pitchFamily="18" charset="0"/>
              </a:rPr>
              <a:t>Parameter:</a:t>
            </a:r>
          </a:p>
          <a:p>
            <a:pPr eaLnBrk="1" hangingPunct="1">
              <a:buFont typeface="Arial" charset="0"/>
              <a:buNone/>
            </a:pPr>
            <a:r>
              <a:rPr lang="en-US" altLang="en-US">
                <a:latin typeface="Arial" charset="0"/>
                <a:cs typeface="Times New Roman" pitchFamily="18" charset="0"/>
              </a:rPr>
              <a:t>Sample:</a:t>
            </a:r>
          </a:p>
          <a:p>
            <a:pPr eaLnBrk="1" hangingPunct="1">
              <a:buFont typeface="Arial" charset="0"/>
              <a:buNone/>
            </a:pPr>
            <a:r>
              <a:rPr lang="en-US" altLang="en-US">
                <a:latin typeface="Arial" charset="0"/>
                <a:cs typeface="Times New Roman" pitchFamily="18" charset="0"/>
              </a:rPr>
              <a:t>Statistic:</a:t>
            </a:r>
          </a:p>
          <a:p>
            <a:pPr eaLnBrk="1" hangingPunct="1">
              <a:buFont typeface="Arial" charset="0"/>
              <a:buNone/>
            </a:pPr>
            <a:endParaRPr lang="en-US" altLang="en-US">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Statistics??</a:t>
            </a:r>
          </a:p>
        </p:txBody>
      </p:sp>
      <p:sp>
        <p:nvSpPr>
          <p:cNvPr id="6147" name="Content Placeholder 2"/>
          <p:cNvSpPr>
            <a:spLocks noGrp="1"/>
          </p:cNvSpPr>
          <p:nvPr>
            <p:ph idx="1"/>
          </p:nvPr>
        </p:nvSpPr>
        <p:spPr/>
        <p:txBody>
          <a:bodyPr/>
          <a:lstStyle/>
          <a:p>
            <a:pPr eaLnBrk="1" hangingPunct="1"/>
            <a:r>
              <a:rPr lang="en-US" altLang="en-US" dirty="0" smtClean="0">
                <a:cs typeface="Times New Roman" pitchFamily="18" charset="0"/>
              </a:rPr>
              <a:t>So, </a:t>
            </a:r>
            <a:r>
              <a:rPr lang="en-US" altLang="en-US" dirty="0" err="1" smtClean="0">
                <a:cs typeface="Times New Roman" pitchFamily="18" charset="0"/>
              </a:rPr>
              <a:t>howcum</a:t>
            </a:r>
            <a:r>
              <a:rPr lang="en-US" altLang="en-US" dirty="0" smtClean="0">
                <a:cs typeface="Times New Roman" pitchFamily="18" charset="0"/>
              </a:rPr>
              <a:t> you have to take </a:t>
            </a:r>
            <a:r>
              <a:rPr lang="en-US" altLang="en-US" i="1" dirty="0" smtClean="0">
                <a:cs typeface="Times New Roman" pitchFamily="18" charset="0"/>
              </a:rPr>
              <a:t>STATISTICS</a:t>
            </a:r>
            <a:r>
              <a:rPr lang="en-US" altLang="en-US" dirty="0" smtClean="0">
                <a:cs typeface="Times New Roman" pitchFamily="18" charset="0"/>
              </a:rPr>
              <a:t>  </a:t>
            </a:r>
          </a:p>
          <a:p>
            <a:pPr eaLnBrk="1" hangingPunct="1"/>
            <a:r>
              <a:rPr lang="en-US" altLang="en-US" dirty="0" smtClean="0">
                <a:cs typeface="Times New Roman" pitchFamily="18" charset="0"/>
              </a:rPr>
              <a:t>terror of college </a:t>
            </a:r>
          </a:p>
          <a:p>
            <a:pPr eaLnBrk="1" hangingPunct="1"/>
            <a:r>
              <a:rPr lang="en-US" altLang="en-US" dirty="0" smtClean="0">
                <a:cs typeface="Times New Roman" pitchFamily="18" charset="0"/>
              </a:rPr>
              <a:t>students, </a:t>
            </a:r>
          </a:p>
          <a:p>
            <a:pPr eaLnBrk="1" hangingPunct="1"/>
            <a:r>
              <a:rPr lang="en-US" altLang="en-US" dirty="0" smtClean="0">
                <a:cs typeface="Times New Roman" pitchFamily="18" charset="0"/>
              </a:rPr>
              <a:t>fodder for </a:t>
            </a:r>
          </a:p>
          <a:p>
            <a:pPr eaLnBrk="1" hangingPunct="1"/>
            <a:r>
              <a:rPr lang="en-US" altLang="en-US" dirty="0" smtClean="0">
                <a:cs typeface="Times New Roman" pitchFamily="18" charset="0"/>
              </a:rPr>
              <a:t>late-night comics??</a:t>
            </a:r>
          </a:p>
        </p:txBody>
      </p:sp>
      <p:pic>
        <p:nvPicPr>
          <p:cNvPr id="6148" name="Picture 5" descr="http://redstick.files.wordpress.com/2012/02/stacked-sta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86000"/>
            <a:ext cx="3505200"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77000"/>
            <a:ext cx="9144000" cy="369332"/>
          </a:xfrm>
          <a:prstGeom prst="rect">
            <a:avLst/>
          </a:prstGeom>
        </p:spPr>
        <p:txBody>
          <a:bodyPr wrap="square">
            <a:spAutoFit/>
          </a:bodyPr>
          <a:lstStyle/>
          <a:p>
            <a:r>
              <a:rPr lang="en-US" dirty="0">
                <a:solidFill>
                  <a:schemeClr val="bg1">
                    <a:lumMod val="65000"/>
                    <a:lumOff val="35000"/>
                  </a:schemeClr>
                </a:solidFill>
              </a:rPr>
              <a:t>http://www.cogniview.com/blog/wp-content/uploads/2013/06/statistics.gif</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990600"/>
            <a:ext cx="8229600" cy="5638800"/>
          </a:xfrm>
        </p:spPr>
        <p:txBody>
          <a:bodyPr/>
          <a:lstStyle/>
          <a:p>
            <a:pPr eaLnBrk="1" hangingPunct="1"/>
            <a:r>
              <a:rPr lang="en-US" altLang="en-US" dirty="0" smtClean="0">
                <a:cs typeface="Times New Roman" pitchFamily="18" charset="0"/>
              </a:rPr>
              <a:t>Question:  Does gravity always pull a dropped ball downward</a:t>
            </a:r>
            <a:r>
              <a:rPr lang="en-US" altLang="en-US" dirty="0" smtClean="0">
                <a:latin typeface="Arial" charset="0"/>
                <a:cs typeface="Times New Roman" pitchFamily="18" charset="0"/>
              </a:rPr>
              <a:t>?</a:t>
            </a:r>
          </a:p>
          <a:p>
            <a:pPr eaLnBrk="1" hangingPunct="1"/>
            <a:endParaRPr lang="en-US" altLang="en-US" sz="2000" dirty="0" smtClean="0">
              <a:solidFill>
                <a:schemeClr val="tx2"/>
              </a:solidFill>
              <a:latin typeface="Arial" charset="0"/>
              <a:cs typeface="Times New Roman" pitchFamily="18" charset="0"/>
            </a:endParaRPr>
          </a:p>
          <a:p>
            <a:endParaRPr lang="en-US" altLang="en-US" dirty="0" smtClean="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30724" name="Picture 5" descr="http://site1063.tmpdomain.com/reftraining/Training/images/LOTGME/law%208/drop%20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048125"/>
            <a:ext cx="25431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Content Placeholder 2"/>
          <p:cNvSpPr txBox="1">
            <a:spLocks/>
          </p:cNvSpPr>
          <p:nvPr/>
        </p:nvSpPr>
        <p:spPr bwMode="auto">
          <a:xfrm>
            <a:off x="381000" y="3800475"/>
            <a:ext cx="82296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buFont typeface="Arial" charset="0"/>
              <a:buNone/>
            </a:pPr>
            <a:r>
              <a:rPr lang="en-US" altLang="en-US">
                <a:latin typeface="Arial" charset="0"/>
                <a:cs typeface="Times New Roman" pitchFamily="18" charset="0"/>
              </a:rPr>
              <a:t>Population:</a:t>
            </a:r>
          </a:p>
          <a:p>
            <a:pPr eaLnBrk="1" hangingPunct="1">
              <a:buFont typeface="Arial" charset="0"/>
              <a:buNone/>
            </a:pPr>
            <a:r>
              <a:rPr lang="en-US" altLang="en-US">
                <a:latin typeface="Arial" charset="0"/>
                <a:cs typeface="Times New Roman" pitchFamily="18" charset="0"/>
              </a:rPr>
              <a:t>Parameter:</a:t>
            </a:r>
          </a:p>
          <a:p>
            <a:pPr eaLnBrk="1" hangingPunct="1">
              <a:buFont typeface="Arial" charset="0"/>
              <a:buNone/>
            </a:pPr>
            <a:r>
              <a:rPr lang="en-US" altLang="en-US">
                <a:latin typeface="Arial" charset="0"/>
                <a:cs typeface="Times New Roman" pitchFamily="18" charset="0"/>
              </a:rPr>
              <a:t>Sample:</a:t>
            </a:r>
          </a:p>
          <a:p>
            <a:pPr eaLnBrk="1" hangingPunct="1">
              <a:buFont typeface="Arial" charset="0"/>
              <a:buNone/>
            </a:pPr>
            <a:r>
              <a:rPr lang="en-US" altLang="en-US">
                <a:latin typeface="Arial" charset="0"/>
                <a:cs typeface="Times New Roman" pitchFamily="18" charset="0"/>
              </a:rPr>
              <a:t>Statistic:</a:t>
            </a:r>
          </a:p>
          <a:p>
            <a:pPr eaLnBrk="1" hangingPunct="1">
              <a:buFont typeface="Arial" charset="0"/>
              <a:buNone/>
            </a:pPr>
            <a:endParaRPr lang="en-US" altLang="en-US">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838200"/>
            <a:ext cx="8229600" cy="5638800"/>
          </a:xfrm>
        </p:spPr>
        <p:txBody>
          <a:bodyPr/>
          <a:lstStyle/>
          <a:p>
            <a:r>
              <a:rPr lang="en-US" dirty="0"/>
              <a:t>A September 2005 survey of 2,104 households in the United States found that 65% of </a:t>
            </a:r>
            <a:r>
              <a:rPr lang="en-US" dirty="0" smtClean="0"/>
              <a:t>them </a:t>
            </a:r>
            <a:r>
              <a:rPr lang="en-US" dirty="0"/>
              <a:t>subscribed to cable </a:t>
            </a:r>
            <a:r>
              <a:rPr lang="en-US" dirty="0" smtClean="0"/>
              <a:t>television</a:t>
            </a:r>
          </a:p>
          <a:p>
            <a:r>
              <a:rPr lang="en-US" sz="2000" dirty="0" smtClean="0"/>
              <a:t> </a:t>
            </a:r>
            <a:endParaRPr lang="en-US" sz="2000" dirty="0"/>
          </a:p>
          <a:p>
            <a:r>
              <a:rPr lang="en-US" dirty="0"/>
              <a:t>What is the population for the </a:t>
            </a:r>
            <a:r>
              <a:rPr lang="en-US" dirty="0" smtClean="0"/>
              <a:t>survey?</a:t>
            </a:r>
            <a:endParaRPr lang="en-US" dirty="0"/>
          </a:p>
          <a:p>
            <a:pPr eaLnBrk="1" hangingPunct="1"/>
            <a:endParaRPr lang="en-US" altLang="en-US" sz="2000" dirty="0" smtClean="0">
              <a:solidFill>
                <a:schemeClr val="tx2"/>
              </a:solidFill>
              <a:latin typeface="Arial" charset="0"/>
              <a:cs typeface="Times New Roman" pitchFamily="18" charset="0"/>
            </a:endParaRPr>
          </a:p>
          <a:p>
            <a:endParaRPr lang="en-US" altLang="en-US" dirty="0" smtClean="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3303750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838200"/>
            <a:ext cx="8229600" cy="5638800"/>
          </a:xfrm>
        </p:spPr>
        <p:txBody>
          <a:bodyPr/>
          <a:lstStyle/>
          <a:p>
            <a:r>
              <a:rPr lang="en-US" dirty="0"/>
              <a:t>A September 2005 survey of 2,104 households in the United States found that 65% of </a:t>
            </a:r>
            <a:r>
              <a:rPr lang="en-US" dirty="0" smtClean="0"/>
              <a:t>them </a:t>
            </a:r>
            <a:r>
              <a:rPr lang="en-US" dirty="0"/>
              <a:t>subscribed to cable </a:t>
            </a:r>
            <a:r>
              <a:rPr lang="en-US" dirty="0" smtClean="0"/>
              <a:t>television</a:t>
            </a:r>
          </a:p>
          <a:p>
            <a:r>
              <a:rPr lang="en-US" sz="2000" dirty="0" smtClean="0"/>
              <a:t> </a:t>
            </a:r>
            <a:endParaRPr lang="en-US" sz="2000" dirty="0"/>
          </a:p>
          <a:p>
            <a:r>
              <a:rPr lang="en-US" dirty="0"/>
              <a:t>How many households are in the sample?</a:t>
            </a:r>
          </a:p>
          <a:p>
            <a:pPr eaLnBrk="1" hangingPunct="1"/>
            <a:endParaRPr lang="en-US" altLang="en-US" sz="2000" dirty="0" smtClean="0">
              <a:solidFill>
                <a:schemeClr val="tx2"/>
              </a:solidFill>
              <a:latin typeface="Arial" charset="0"/>
              <a:cs typeface="Times New Roman" pitchFamily="18" charset="0"/>
            </a:endParaRPr>
          </a:p>
          <a:p>
            <a:endParaRPr lang="en-US" altLang="en-US" dirty="0" smtClean="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3213676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838200"/>
            <a:ext cx="8229600" cy="5638800"/>
          </a:xfrm>
        </p:spPr>
        <p:txBody>
          <a:bodyPr/>
          <a:lstStyle/>
          <a:p>
            <a:r>
              <a:rPr lang="en-US" dirty="0"/>
              <a:t>A September 2005 survey of 2,104 households in the United States found that 65% of </a:t>
            </a:r>
            <a:r>
              <a:rPr lang="en-US" dirty="0" smtClean="0"/>
              <a:t>them </a:t>
            </a:r>
            <a:r>
              <a:rPr lang="en-US" dirty="0"/>
              <a:t>subscribed to cable </a:t>
            </a:r>
            <a:r>
              <a:rPr lang="en-US" dirty="0" smtClean="0"/>
              <a:t>television</a:t>
            </a:r>
          </a:p>
          <a:p>
            <a:r>
              <a:rPr lang="en-US" sz="2000" dirty="0" smtClean="0"/>
              <a:t> </a:t>
            </a:r>
            <a:endParaRPr lang="en-US" sz="2000" dirty="0"/>
          </a:p>
          <a:p>
            <a:r>
              <a:rPr lang="en-US" dirty="0"/>
              <a:t>Of the households surveyed, how many households subscribe to cable television?</a:t>
            </a:r>
          </a:p>
          <a:p>
            <a:pPr eaLnBrk="1" hangingPunct="1"/>
            <a:endParaRPr lang="en-US" altLang="en-US" sz="2000" dirty="0" smtClean="0">
              <a:solidFill>
                <a:schemeClr val="tx2"/>
              </a:solidFill>
              <a:latin typeface="Arial" charset="0"/>
              <a:cs typeface="Times New Roman" pitchFamily="18" charset="0"/>
            </a:endParaRPr>
          </a:p>
          <a:p>
            <a:endParaRPr lang="en-US" altLang="en-US" dirty="0" smtClean="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3584547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838200"/>
            <a:ext cx="8229600" cy="5638800"/>
          </a:xfrm>
        </p:spPr>
        <p:txBody>
          <a:bodyPr/>
          <a:lstStyle/>
          <a:p>
            <a:r>
              <a:rPr lang="en-US" dirty="0"/>
              <a:t>A follow-up survey of a sample of 1,200 U.S. households found that 360 households have </a:t>
            </a:r>
            <a:r>
              <a:rPr lang="en-US" dirty="0" smtClean="0"/>
              <a:t>high-speed </a:t>
            </a:r>
            <a:r>
              <a:rPr lang="en-US" dirty="0"/>
              <a:t>Internet </a:t>
            </a:r>
            <a:r>
              <a:rPr lang="en-US" dirty="0" smtClean="0"/>
              <a:t>connection </a:t>
            </a:r>
            <a:endParaRPr lang="en-US" dirty="0"/>
          </a:p>
          <a:p>
            <a:endParaRPr lang="en-US" sz="2000" dirty="0" smtClean="0"/>
          </a:p>
          <a:p>
            <a:r>
              <a:rPr lang="en-US" dirty="0" smtClean="0"/>
              <a:t>Estimate </a:t>
            </a:r>
            <a:r>
              <a:rPr lang="en-US" dirty="0"/>
              <a:t>what percentage of all U.S. households have high-speed Internet:  </a:t>
            </a:r>
          </a:p>
          <a:p>
            <a:pPr eaLnBrk="1" hangingPunct="1"/>
            <a:endParaRPr lang="en-US" altLang="en-US" sz="2000" dirty="0" smtClean="0">
              <a:solidFill>
                <a:schemeClr val="tx2"/>
              </a:solidFill>
              <a:latin typeface="Arial" charset="0"/>
              <a:cs typeface="Times New Roman" pitchFamily="18" charset="0"/>
            </a:endParaRPr>
          </a:p>
          <a:p>
            <a:endParaRPr lang="en-US" altLang="en-US" dirty="0" smtClean="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9553559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838200"/>
            <a:ext cx="8229600" cy="5638800"/>
          </a:xfrm>
        </p:spPr>
        <p:txBody>
          <a:bodyPr/>
          <a:lstStyle/>
          <a:p>
            <a:r>
              <a:rPr lang="en-US" dirty="0"/>
              <a:t>The survey showed that households without Internet </a:t>
            </a:r>
            <a:r>
              <a:rPr lang="en-US" dirty="0" smtClean="0"/>
              <a:t>are </a:t>
            </a:r>
            <a:r>
              <a:rPr lang="en-US" dirty="0"/>
              <a:t>twice </a:t>
            </a:r>
            <a:r>
              <a:rPr lang="en-US" dirty="0" smtClean="0"/>
              <a:t>as likely </a:t>
            </a:r>
            <a:r>
              <a:rPr lang="en-US" dirty="0"/>
              <a:t>to </a:t>
            </a:r>
            <a:r>
              <a:rPr lang="en-US" dirty="0" smtClean="0"/>
              <a:t>subscribe </a:t>
            </a:r>
            <a:r>
              <a:rPr lang="en-US" dirty="0"/>
              <a:t>to a daily newspaper than the households with Internet </a:t>
            </a:r>
            <a:r>
              <a:rPr lang="en-US" dirty="0" smtClean="0"/>
              <a:t>connection </a:t>
            </a:r>
            <a:endParaRPr lang="en-US" dirty="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730739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838200"/>
            <a:ext cx="8229600" cy="5638800"/>
          </a:xfrm>
        </p:spPr>
        <p:txBody>
          <a:bodyPr/>
          <a:lstStyle/>
          <a:p>
            <a:pPr>
              <a:spcBef>
                <a:spcPts val="0"/>
              </a:spcBef>
            </a:pPr>
            <a:r>
              <a:rPr lang="en-US" dirty="0" smtClean="0"/>
              <a:t>The </a:t>
            </a:r>
            <a:r>
              <a:rPr lang="en-US" dirty="0"/>
              <a:t>researchers concluded households with Internet connection often get their news </a:t>
            </a:r>
          </a:p>
          <a:p>
            <a:pPr>
              <a:spcBef>
                <a:spcPts val="0"/>
              </a:spcBef>
            </a:pPr>
            <a:r>
              <a:rPr lang="en-US" dirty="0"/>
              <a:t>from Web sites instead of daily </a:t>
            </a:r>
            <a:r>
              <a:rPr lang="en-US" dirty="0" smtClean="0"/>
              <a:t>newspapers</a:t>
            </a:r>
          </a:p>
          <a:p>
            <a:r>
              <a:rPr lang="en-US" sz="2000" dirty="0" smtClean="0"/>
              <a:t>  </a:t>
            </a:r>
            <a:endParaRPr lang="en-US" sz="2000" dirty="0"/>
          </a:p>
          <a:p>
            <a:r>
              <a:rPr lang="en-US" dirty="0"/>
              <a:t>Is this conclusion warranted by the results of the survey?  Why or why not?  </a:t>
            </a:r>
          </a:p>
          <a:p>
            <a:pPr eaLnBrk="1" hangingPunct="1"/>
            <a:endParaRPr lang="en-US" altLang="en-US" sz="2000" dirty="0" smtClean="0">
              <a:solidFill>
                <a:schemeClr val="tx2"/>
              </a:solidFill>
              <a:latin typeface="Arial" charset="0"/>
              <a:cs typeface="Times New Roman" pitchFamily="18" charset="0"/>
            </a:endParaRPr>
          </a:p>
          <a:p>
            <a:endParaRPr lang="en-US" altLang="en-US" dirty="0" smtClean="0"/>
          </a:p>
        </p:txBody>
      </p:sp>
      <p:sp>
        <p:nvSpPr>
          <p:cNvPr id="307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How It Works</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8019006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dirty="0">
                <a:solidFill>
                  <a:srgbClr val="FFFF00"/>
                </a:solidFill>
              </a:rPr>
              <a:t>Questions?</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684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latin typeface="+mn-lt"/>
              </a:rPr>
              <a:t>Sampling</a:t>
            </a:r>
            <a:endParaRPr lang="en-US" dirty="0">
              <a:latin typeface="+mn-lt"/>
            </a:endParaRPr>
          </a:p>
        </p:txBody>
      </p:sp>
      <p:sp>
        <p:nvSpPr>
          <p:cNvPr id="31747" name="Content Placeholder 2"/>
          <p:cNvSpPr>
            <a:spLocks noGrp="1"/>
          </p:cNvSpPr>
          <p:nvPr>
            <p:ph idx="1"/>
          </p:nvPr>
        </p:nvSpPr>
        <p:spPr/>
        <p:txBody>
          <a:bodyPr/>
          <a:lstStyle/>
          <a:p>
            <a:r>
              <a:rPr lang="en-US" altLang="en-US" smtClean="0">
                <a:cs typeface="Times New Roman" pitchFamily="18" charset="0"/>
              </a:rPr>
              <a:t>You want to have a sample that closely resembles your population – a </a:t>
            </a:r>
            <a:r>
              <a:rPr lang="en-US" altLang="en-US" smtClean="0">
                <a:solidFill>
                  <a:schemeClr val="tx1"/>
                </a:solidFill>
                <a:cs typeface="Times New Roman" pitchFamily="18" charset="0"/>
              </a:rPr>
              <a:t>representative </a:t>
            </a:r>
            <a:r>
              <a:rPr lang="en-US" altLang="en-US" smtClean="0">
                <a:cs typeface="Times New Roman" pitchFamily="18" charset="0"/>
              </a:rPr>
              <a:t>sample</a:t>
            </a:r>
          </a:p>
          <a:p>
            <a:endParaRPr lang="en-US" alt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457200" y="838200"/>
            <a:ext cx="8229600" cy="5638800"/>
          </a:xfrm>
        </p:spPr>
        <p:txBody>
          <a:bodyPr/>
          <a:lstStyle/>
          <a:p>
            <a:r>
              <a:rPr lang="en-US" altLang="en-US" smtClean="0"/>
              <a:t>Is it a representative sample?</a:t>
            </a:r>
          </a:p>
          <a:p>
            <a:r>
              <a:rPr lang="en-US" altLang="en-US" smtClean="0"/>
              <a:t>					</a:t>
            </a:r>
            <a:r>
              <a:rPr lang="en-US" altLang="en-US" sz="3000" smtClean="0"/>
              <a:t>population</a:t>
            </a:r>
          </a:p>
          <a:p>
            <a:endParaRPr lang="en-US" altLang="en-US" sz="3000" smtClean="0"/>
          </a:p>
          <a:p>
            <a:endParaRPr lang="en-US" altLang="en-US" sz="3000" smtClean="0"/>
          </a:p>
          <a:p>
            <a:endParaRPr lang="en-US" altLang="en-US" sz="3000" smtClean="0"/>
          </a:p>
          <a:p>
            <a:endParaRPr lang="en-US" altLang="en-US" sz="3000" smtClean="0"/>
          </a:p>
          <a:p>
            <a:endParaRPr lang="en-US" altLang="en-US" sz="3000" smtClean="0"/>
          </a:p>
          <a:p>
            <a:r>
              <a:rPr lang="en-US" altLang="en-US" sz="3000" smtClean="0"/>
              <a:t>              sample</a:t>
            </a:r>
          </a:p>
        </p:txBody>
      </p:sp>
      <p:sp>
        <p:nvSpPr>
          <p:cNvPr id="32771"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3878263"/>
            <a:ext cx="457200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457200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Statistics??</a:t>
            </a:r>
          </a:p>
        </p:txBody>
      </p:sp>
      <p:sp>
        <p:nvSpPr>
          <p:cNvPr id="7171" name="Content Placeholder 2"/>
          <p:cNvSpPr>
            <a:spLocks noGrp="1"/>
          </p:cNvSpPr>
          <p:nvPr>
            <p:ph idx="1"/>
          </p:nvPr>
        </p:nvSpPr>
        <p:spPr/>
        <p:txBody>
          <a:bodyPr/>
          <a:lstStyle/>
          <a:p>
            <a:pPr algn="ctr" eaLnBrk="1" hangingPunct="1"/>
            <a:r>
              <a:rPr lang="en-US" altLang="en-US" smtClean="0">
                <a:cs typeface="Times New Roman" pitchFamily="18" charset="0"/>
              </a:rPr>
              <a:t>Statistics is the basis </a:t>
            </a:r>
          </a:p>
          <a:p>
            <a:pPr algn="ctr" eaLnBrk="1" hangingPunct="1">
              <a:spcBef>
                <a:spcPct val="0"/>
              </a:spcBef>
            </a:pPr>
            <a:r>
              <a:rPr lang="en-US" altLang="en-US" smtClean="0">
                <a:cs typeface="Times New Roman" pitchFamily="18" charset="0"/>
              </a:rPr>
              <a:t>for all scientific claims </a:t>
            </a:r>
          </a:p>
          <a:p>
            <a:pPr algn="ctr" eaLnBrk="1" hangingPunct="1">
              <a:spcBef>
                <a:spcPct val="0"/>
              </a:spcBef>
            </a:pPr>
            <a:r>
              <a:rPr lang="en-US" altLang="en-US" smtClean="0">
                <a:cs typeface="Times New Roman" pitchFamily="18" charset="0"/>
              </a:rPr>
              <a:t>from Darwin's theory of evolution to commercials </a:t>
            </a:r>
          </a:p>
          <a:p>
            <a:pPr algn="ctr" eaLnBrk="1" hangingPunct="1">
              <a:spcBef>
                <a:spcPct val="0"/>
              </a:spcBef>
            </a:pPr>
            <a:r>
              <a:rPr lang="en-US" altLang="en-US" smtClean="0">
                <a:cs typeface="Times New Roman" pitchFamily="18" charset="0"/>
              </a:rPr>
              <a:t>about aspirin</a:t>
            </a:r>
          </a:p>
          <a:p>
            <a:pPr eaLnBrk="1" hangingPunct="1">
              <a:spcBef>
                <a:spcPct val="0"/>
              </a:spcBef>
            </a:pPr>
            <a:endParaRPr lang="en-US" altLang="en-US" sz="2000" smtClean="0">
              <a:cs typeface="Times New Roman" pitchFamily="18" charset="0"/>
            </a:endParaRPr>
          </a:p>
          <a:p>
            <a:endParaRPr lang="en-US" altLang="en-US" smtClean="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70400"/>
            <a:ext cx="3048000" cy="2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4411663"/>
            <a:ext cx="23098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514600"/>
            <a:ext cx="42672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Content Placeholder 2"/>
          <p:cNvSpPr>
            <a:spLocks noGrp="1"/>
          </p:cNvSpPr>
          <p:nvPr>
            <p:ph idx="1"/>
          </p:nvPr>
        </p:nvSpPr>
        <p:spPr/>
        <p:txBody>
          <a:bodyPr/>
          <a:lstStyle/>
          <a:p>
            <a:r>
              <a:rPr lang="en-US" altLang="en-US" smtClean="0">
                <a:cs typeface="Times New Roman" pitchFamily="18" charset="0"/>
              </a:rPr>
              <a:t>How do you make sure your sample statistic is close to your population parameter? </a:t>
            </a:r>
          </a:p>
          <a:p>
            <a:endParaRPr lang="en-US" altLang="en-US" smtClean="0"/>
          </a:p>
        </p:txBody>
      </p:sp>
      <p:sp>
        <p:nvSpPr>
          <p:cNvPr id="5" name="Title 1"/>
          <p:cNvSpPr>
            <a:spLocks noGrp="1"/>
          </p:cNvSpPr>
          <p:nvPr>
            <p:ph type="title"/>
          </p:nvPr>
        </p:nvSpPr>
        <p:spPr/>
        <p:txBody>
          <a:bodyPr/>
          <a:lstStyle/>
          <a:p>
            <a:pPr>
              <a:defRPr/>
            </a:pPr>
            <a:r>
              <a:rPr lang="en-US" altLang="en-US" dirty="0" smtClean="0">
                <a:latin typeface="+mn-lt"/>
              </a:rPr>
              <a:t>Sampling</a:t>
            </a:r>
            <a:endParaRPr lang="en-US"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pPr eaLnBrk="1" hangingPunct="1"/>
            <a:r>
              <a:rPr lang="en-US" altLang="en-US" smtClean="0">
                <a:cs typeface="Times New Roman" pitchFamily="18" charset="0"/>
              </a:rPr>
              <a:t>Your sample will </a:t>
            </a:r>
            <a:r>
              <a:rPr lang="en-US" altLang="en-US" smtClean="0">
                <a:solidFill>
                  <a:schemeClr val="tx1"/>
                </a:solidFill>
                <a:cs typeface="Times New Roman" pitchFamily="18" charset="0"/>
              </a:rPr>
              <a:t>RARELY</a:t>
            </a:r>
            <a:r>
              <a:rPr lang="en-US" altLang="en-US" smtClean="0">
                <a:cs typeface="Times New Roman" pitchFamily="18" charset="0"/>
              </a:rPr>
              <a:t> be exactly the same as your population</a:t>
            </a:r>
          </a:p>
        </p:txBody>
      </p:sp>
      <p:sp>
        <p:nvSpPr>
          <p:cNvPr id="5" name="Title 1"/>
          <p:cNvSpPr>
            <a:spLocks noGrp="1"/>
          </p:cNvSpPr>
          <p:nvPr>
            <p:ph type="title"/>
          </p:nvPr>
        </p:nvSpPr>
        <p:spPr/>
        <p:txBody>
          <a:bodyPr/>
          <a:lstStyle/>
          <a:p>
            <a:pPr>
              <a:defRPr/>
            </a:pPr>
            <a:r>
              <a:rPr lang="en-US" altLang="en-US" dirty="0" smtClean="0">
                <a:latin typeface="+mn-lt"/>
              </a:rPr>
              <a:t>Sampling</a:t>
            </a:r>
            <a:endParaRPr lang="en-US" dirty="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Sampling</a:t>
            </a:r>
          </a:p>
        </p:txBody>
      </p:sp>
      <p:sp>
        <p:nvSpPr>
          <p:cNvPr id="35843" name="Content Placeholder 2"/>
          <p:cNvSpPr>
            <a:spLocks noGrp="1"/>
          </p:cNvSpPr>
          <p:nvPr>
            <p:ph idx="1"/>
          </p:nvPr>
        </p:nvSpPr>
        <p:spPr/>
        <p:txBody>
          <a:bodyPr/>
          <a:lstStyle/>
          <a:p>
            <a:pPr eaLnBrk="1" hangingPunct="1"/>
            <a:r>
              <a:rPr lang="en-US" altLang="en-US" smtClean="0">
                <a:cs typeface="Times New Roman" pitchFamily="18" charset="0"/>
              </a:rPr>
              <a:t>Make sure that every element/subject in the population has an equal chance of being in the sample</a:t>
            </a:r>
          </a:p>
          <a:p>
            <a:pPr eaLnBrk="1" hangingPunct="1"/>
            <a:endParaRPr lang="en-US" altLang="en-US" sz="1400" smtClean="0">
              <a:cs typeface="Times New Roman" pitchFamily="18" charset="0"/>
            </a:endParaRPr>
          </a:p>
          <a:p>
            <a:pPr algn="ctr" eaLnBrk="1" hangingPunct="1"/>
            <a:r>
              <a:rPr lang="en-US" altLang="en-US" smtClean="0">
                <a:cs typeface="Times New Roman" pitchFamily="18" charset="0"/>
              </a:rPr>
              <a:t>a </a:t>
            </a:r>
            <a:r>
              <a:rPr lang="en-US" altLang="en-US" smtClean="0">
                <a:solidFill>
                  <a:schemeClr val="tx1"/>
                </a:solidFill>
                <a:cs typeface="Times New Roman" pitchFamily="18" charset="0"/>
              </a:rPr>
              <a:t>RANDOM</a:t>
            </a:r>
            <a:r>
              <a:rPr lang="en-US" altLang="en-US" smtClean="0">
                <a:cs typeface="Times New Roman" pitchFamily="18" charset="0"/>
              </a:rPr>
              <a:t> sample</a:t>
            </a:r>
          </a:p>
          <a:p>
            <a:endParaRPr lang="en-US" alt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p:txBody>
          <a:bodyPr/>
          <a:lstStyle/>
          <a:p>
            <a:pPr eaLnBrk="1" hangingPunct="1"/>
            <a:r>
              <a:rPr lang="en-US" altLang="en-US" smtClean="0">
                <a:cs typeface="Times New Roman" pitchFamily="18" charset="0"/>
              </a:rPr>
              <a:t>How do you make sure your sample statistic is close to your population parameter? </a:t>
            </a:r>
          </a:p>
          <a:p>
            <a:pPr eaLnBrk="1" hangingPunct="1"/>
            <a:endParaRPr lang="en-US" altLang="en-US" sz="1400" smtClean="0">
              <a:latin typeface="Arial" charset="0"/>
              <a:cs typeface="Times New Roman" pitchFamily="18" charset="0"/>
            </a:endParaRPr>
          </a:p>
          <a:p>
            <a:endParaRPr lang="en-US" altLang="en-US" smtClean="0"/>
          </a:p>
        </p:txBody>
      </p:sp>
      <p:sp>
        <p:nvSpPr>
          <p:cNvPr id="36867" name="Title 1"/>
          <p:cNvSpPr>
            <a:spLocks noGrp="1"/>
          </p:cNvSpPr>
          <p:nvPr>
            <p:ph type="title"/>
          </p:nvPr>
        </p:nvSpPr>
        <p:spPr/>
        <p:txBody>
          <a:bodyPr/>
          <a:lstStyle/>
          <a:p>
            <a:r>
              <a:rPr lang="en-US" altLang="en-US" smtClean="0"/>
              <a:t>Sampling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Sampling</a:t>
            </a:r>
          </a:p>
        </p:txBody>
      </p:sp>
      <p:sp>
        <p:nvSpPr>
          <p:cNvPr id="37891" name="Content Placeholder 2"/>
          <p:cNvSpPr>
            <a:spLocks noGrp="1"/>
          </p:cNvSpPr>
          <p:nvPr>
            <p:ph idx="1"/>
          </p:nvPr>
        </p:nvSpPr>
        <p:spPr/>
        <p:txBody>
          <a:bodyPr/>
          <a:lstStyle/>
          <a:p>
            <a:pPr eaLnBrk="1" hangingPunct="1"/>
            <a:r>
              <a:rPr lang="en-US" altLang="en-US" smtClean="0">
                <a:cs typeface="Times New Roman" pitchFamily="18" charset="0"/>
              </a:rPr>
              <a:t>Take the BIGGEST sample you can</a:t>
            </a:r>
          </a:p>
          <a:p>
            <a:pPr eaLnBrk="1" hangingPunct="1"/>
            <a:endParaRPr lang="en-US" altLang="en-US" sz="1400" smtClean="0">
              <a:cs typeface="Times New Roman" pitchFamily="18" charset="0"/>
            </a:endParaRPr>
          </a:p>
          <a:p>
            <a:pPr eaLnBrk="1" hangingPunct="1"/>
            <a:r>
              <a:rPr lang="en-US" altLang="en-US" smtClean="0">
                <a:cs typeface="Times New Roman" pitchFamily="18" charset="0"/>
              </a:rPr>
              <a:t>the </a:t>
            </a:r>
            <a:r>
              <a:rPr lang="en-US" altLang="en-US" smtClean="0">
                <a:solidFill>
                  <a:schemeClr val="tx1"/>
                </a:solidFill>
                <a:cs typeface="Times New Roman" pitchFamily="18" charset="0"/>
              </a:rPr>
              <a:t>LAW OF LARGE NUMBERS</a:t>
            </a:r>
          </a:p>
          <a:p>
            <a:endParaRPr lang="en-US" alt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Sampling</a:t>
            </a:r>
          </a:p>
        </p:txBody>
      </p:sp>
      <p:sp>
        <p:nvSpPr>
          <p:cNvPr id="38915" name="Content Placeholder 2"/>
          <p:cNvSpPr>
            <a:spLocks noGrp="1"/>
          </p:cNvSpPr>
          <p:nvPr>
            <p:ph idx="1"/>
          </p:nvPr>
        </p:nvSpPr>
        <p:spPr>
          <a:xfrm>
            <a:off x="457200" y="990600"/>
            <a:ext cx="8229600" cy="5638800"/>
          </a:xfrm>
        </p:spPr>
        <p:txBody>
          <a:bodyPr/>
          <a:lstStyle/>
          <a:p>
            <a:pPr algn="ctr"/>
            <a:r>
              <a:rPr lang="en-US" altLang="en-US" dirty="0" smtClean="0"/>
              <a:t>Which school has the more believable results?</a:t>
            </a:r>
          </a:p>
        </p:txBody>
      </p:sp>
      <p:graphicFrame>
        <p:nvGraphicFramePr>
          <p:cNvPr id="4" name="Content Placeholder 3"/>
          <p:cNvGraphicFramePr>
            <a:graphicFrameLocks/>
          </p:cNvGraphicFramePr>
          <p:nvPr>
            <p:extLst>
              <p:ext uri="{D42A27DB-BD31-4B8C-83A1-F6EECF244321}">
                <p14:modId xmlns:p14="http://schemas.microsoft.com/office/powerpoint/2010/main" val="2562965555"/>
              </p:ext>
            </p:extLst>
          </p:nvPr>
        </p:nvGraphicFramePr>
        <p:xfrm>
          <a:off x="457200" y="2225675"/>
          <a:ext cx="8458200" cy="4632456"/>
        </p:xfrm>
        <a:graphic>
          <a:graphicData uri="http://schemas.openxmlformats.org/drawingml/2006/table">
            <a:tbl>
              <a:tblPr firstRow="1" bandRow="1">
                <a:tableStyleId>{5C22544A-7EE6-4342-B048-85BDC9FD1C3A}</a:tableStyleId>
              </a:tblPr>
              <a:tblGrid>
                <a:gridCol w="3124200"/>
                <a:gridCol w="2514600"/>
                <a:gridCol w="2819400"/>
              </a:tblGrid>
              <a:tr h="828234">
                <a:tc>
                  <a:txBody>
                    <a:bodyPr/>
                    <a:lstStyle/>
                    <a:p>
                      <a:pPr algn="ctr"/>
                      <a:endParaRPr lang="en-US" sz="2500" b="1" dirty="0" smtClean="0">
                        <a:solidFill>
                          <a:schemeClr val="tx1"/>
                        </a:solidFill>
                      </a:endParaRPr>
                    </a:p>
                    <a:p>
                      <a:pPr algn="ctr"/>
                      <a:r>
                        <a:rPr lang="en-US" sz="2500" b="1" dirty="0" smtClean="0">
                          <a:solidFill>
                            <a:schemeClr val="tx1"/>
                          </a:solidFill>
                        </a:rPr>
                        <a:t>Favorite</a:t>
                      </a:r>
                      <a:r>
                        <a:rPr lang="en-US" sz="2500" b="1" baseline="0" dirty="0" smtClean="0">
                          <a:solidFill>
                            <a:schemeClr val="tx1"/>
                          </a:solidFill>
                        </a:rPr>
                        <a:t> Class</a:t>
                      </a:r>
                      <a:endParaRPr lang="en-US" sz="2500" b="1" dirty="0">
                        <a:solidFill>
                          <a:schemeClr val="tx1"/>
                        </a:solidFill>
                      </a:endParaRPr>
                    </a:p>
                  </a:txBody>
                  <a:tcPr marT="45692" marB="45692"/>
                </a:tc>
                <a:tc>
                  <a:txBody>
                    <a:bodyPr/>
                    <a:lstStyle/>
                    <a:p>
                      <a:pPr algn="ctr"/>
                      <a:r>
                        <a:rPr lang="en-US" sz="2500" b="1" dirty="0" smtClean="0">
                          <a:solidFill>
                            <a:schemeClr val="tx1"/>
                          </a:solidFill>
                        </a:rPr>
                        <a:t>School A</a:t>
                      </a:r>
                    </a:p>
                    <a:p>
                      <a:pPr algn="ctr"/>
                      <a:r>
                        <a:rPr lang="en-US" sz="2500" b="1" dirty="0" smtClean="0">
                          <a:solidFill>
                            <a:schemeClr val="tx1"/>
                          </a:solidFill>
                        </a:rPr>
                        <a:t># of Students</a:t>
                      </a:r>
                      <a:endParaRPr lang="en-US" sz="2500" b="1" dirty="0">
                        <a:solidFill>
                          <a:schemeClr val="tx1"/>
                        </a:solidFill>
                      </a:endParaRPr>
                    </a:p>
                  </a:txBody>
                  <a:tcPr marT="45692" marB="45692"/>
                </a:tc>
                <a:tc>
                  <a:txBody>
                    <a:bodyPr/>
                    <a:lstStyle/>
                    <a:p>
                      <a:pPr algn="ctr"/>
                      <a:r>
                        <a:rPr lang="en-US" sz="2500" b="1" dirty="0" smtClean="0">
                          <a:solidFill>
                            <a:schemeClr val="tx1"/>
                          </a:solidFill>
                        </a:rPr>
                        <a:t>School B</a:t>
                      </a:r>
                    </a:p>
                    <a:p>
                      <a:pPr algn="ctr"/>
                      <a:r>
                        <a:rPr lang="en-US" sz="2500" b="1" dirty="0" smtClean="0">
                          <a:solidFill>
                            <a:schemeClr val="tx1"/>
                          </a:solidFill>
                        </a:rPr>
                        <a:t># of Students</a:t>
                      </a:r>
                    </a:p>
                  </a:txBody>
                  <a:tcPr marT="45692" marB="45692"/>
                </a:tc>
              </a:tr>
              <a:tr h="458462">
                <a:tc>
                  <a:txBody>
                    <a:bodyPr/>
                    <a:lstStyle/>
                    <a:p>
                      <a:r>
                        <a:rPr lang="en-US" sz="2500" b="1" dirty="0" smtClean="0">
                          <a:solidFill>
                            <a:schemeClr val="bg1"/>
                          </a:solidFill>
                        </a:rPr>
                        <a:t>English</a:t>
                      </a:r>
                      <a:endParaRPr lang="en-US" sz="2500" b="1" dirty="0">
                        <a:solidFill>
                          <a:schemeClr val="bg1"/>
                        </a:solidFill>
                      </a:endParaRPr>
                    </a:p>
                  </a:txBody>
                  <a:tcPr marT="45692" marB="45692"/>
                </a:tc>
                <a:tc>
                  <a:txBody>
                    <a:bodyPr/>
                    <a:lstStyle/>
                    <a:p>
                      <a:pPr algn="ctr"/>
                      <a:r>
                        <a:rPr lang="en-US" sz="2500" b="1" dirty="0" smtClean="0">
                          <a:solidFill>
                            <a:schemeClr val="bg1"/>
                          </a:solidFill>
                        </a:rPr>
                        <a:t>11</a:t>
                      </a:r>
                      <a:endParaRPr lang="en-US" sz="2500" b="1" dirty="0">
                        <a:solidFill>
                          <a:schemeClr val="bg1"/>
                        </a:solidFill>
                      </a:endParaRPr>
                    </a:p>
                  </a:txBody>
                  <a:tcPr marT="45692" marB="45692"/>
                </a:tc>
                <a:tc>
                  <a:txBody>
                    <a:bodyPr/>
                    <a:lstStyle/>
                    <a:p>
                      <a:pPr algn="ctr"/>
                      <a:r>
                        <a:rPr lang="en-US" sz="2500" b="1" dirty="0" smtClean="0">
                          <a:solidFill>
                            <a:schemeClr val="bg1"/>
                          </a:solidFill>
                        </a:rPr>
                        <a:t>3</a:t>
                      </a:r>
                      <a:endParaRPr lang="en-US" sz="2500" b="1" dirty="0">
                        <a:solidFill>
                          <a:schemeClr val="bg1"/>
                        </a:solidFill>
                      </a:endParaRPr>
                    </a:p>
                  </a:txBody>
                  <a:tcPr marT="45692" marB="45692"/>
                </a:tc>
              </a:tr>
              <a:tr h="458462">
                <a:tc>
                  <a:txBody>
                    <a:bodyPr/>
                    <a:lstStyle/>
                    <a:p>
                      <a:r>
                        <a:rPr lang="en-US" sz="2500" b="1" dirty="0" smtClean="0">
                          <a:solidFill>
                            <a:schemeClr val="bg1"/>
                          </a:solidFill>
                        </a:rPr>
                        <a:t>Math</a:t>
                      </a:r>
                      <a:endParaRPr lang="en-US" sz="2500" b="1" dirty="0">
                        <a:solidFill>
                          <a:schemeClr val="bg1"/>
                        </a:solidFill>
                      </a:endParaRPr>
                    </a:p>
                  </a:txBody>
                  <a:tcPr marT="45692" marB="45692"/>
                </a:tc>
                <a:tc>
                  <a:txBody>
                    <a:bodyPr/>
                    <a:lstStyle/>
                    <a:p>
                      <a:pPr algn="ctr"/>
                      <a:r>
                        <a:rPr lang="en-US" sz="2500" b="1" baseline="0" dirty="0" smtClean="0">
                          <a:solidFill>
                            <a:schemeClr val="bg1"/>
                          </a:solidFill>
                        </a:rPr>
                        <a:t> </a:t>
                      </a:r>
                      <a:r>
                        <a:rPr lang="en-US" sz="2500" b="1" dirty="0" smtClean="0">
                          <a:solidFill>
                            <a:schemeClr val="bg1"/>
                          </a:solidFill>
                        </a:rPr>
                        <a:t>7</a:t>
                      </a:r>
                      <a:endParaRPr lang="en-US" sz="2500" b="1" dirty="0">
                        <a:solidFill>
                          <a:schemeClr val="bg1"/>
                        </a:solidFill>
                      </a:endParaRPr>
                    </a:p>
                  </a:txBody>
                  <a:tcPr marT="45692" marB="45692"/>
                </a:tc>
                <a:tc>
                  <a:txBody>
                    <a:bodyPr/>
                    <a:lstStyle/>
                    <a:p>
                      <a:pPr algn="ctr"/>
                      <a:r>
                        <a:rPr lang="en-US" sz="2500" b="1" dirty="0" smtClean="0">
                          <a:solidFill>
                            <a:schemeClr val="bg1"/>
                          </a:solidFill>
                        </a:rPr>
                        <a:t>4</a:t>
                      </a:r>
                      <a:endParaRPr lang="en-US" sz="2500" b="1" dirty="0">
                        <a:solidFill>
                          <a:schemeClr val="bg1"/>
                        </a:solidFill>
                      </a:endParaRPr>
                    </a:p>
                  </a:txBody>
                  <a:tcPr marT="45692" marB="45692"/>
                </a:tc>
              </a:tr>
              <a:tr h="458462">
                <a:tc>
                  <a:txBody>
                    <a:bodyPr/>
                    <a:lstStyle/>
                    <a:p>
                      <a:r>
                        <a:rPr lang="en-US" sz="2500" b="1" dirty="0" smtClean="0">
                          <a:solidFill>
                            <a:schemeClr val="bg1"/>
                          </a:solidFill>
                        </a:rPr>
                        <a:t>Science</a:t>
                      </a:r>
                      <a:endParaRPr lang="en-US" sz="2500" b="1" dirty="0">
                        <a:solidFill>
                          <a:schemeClr val="bg1"/>
                        </a:solidFill>
                      </a:endParaRPr>
                    </a:p>
                  </a:txBody>
                  <a:tcPr marT="45692" marB="45692"/>
                </a:tc>
                <a:tc>
                  <a:txBody>
                    <a:bodyPr/>
                    <a:lstStyle/>
                    <a:p>
                      <a:pPr algn="ctr"/>
                      <a:r>
                        <a:rPr lang="en-US" sz="2500" b="1" dirty="0" smtClean="0">
                          <a:solidFill>
                            <a:schemeClr val="bg1"/>
                          </a:solidFill>
                        </a:rPr>
                        <a:t>12</a:t>
                      </a:r>
                      <a:endParaRPr lang="en-US" sz="2500" b="1" dirty="0">
                        <a:solidFill>
                          <a:schemeClr val="bg1"/>
                        </a:solidFill>
                      </a:endParaRPr>
                    </a:p>
                  </a:txBody>
                  <a:tcPr marT="45692" marB="45692"/>
                </a:tc>
                <a:tc>
                  <a:txBody>
                    <a:bodyPr/>
                    <a:lstStyle/>
                    <a:p>
                      <a:pPr algn="ctr"/>
                      <a:r>
                        <a:rPr lang="en-US" sz="2500" b="1" dirty="0" smtClean="0">
                          <a:solidFill>
                            <a:schemeClr val="bg1"/>
                          </a:solidFill>
                        </a:rPr>
                        <a:t>3</a:t>
                      </a:r>
                      <a:endParaRPr lang="en-US" sz="2500" b="1" dirty="0">
                        <a:solidFill>
                          <a:schemeClr val="bg1"/>
                        </a:solidFill>
                      </a:endParaRPr>
                    </a:p>
                  </a:txBody>
                  <a:tcPr marT="45692" marB="45692"/>
                </a:tc>
              </a:tr>
              <a:tr h="458462">
                <a:tc>
                  <a:txBody>
                    <a:bodyPr/>
                    <a:lstStyle/>
                    <a:p>
                      <a:r>
                        <a:rPr lang="en-US" sz="2500" b="1" dirty="0" smtClean="0">
                          <a:solidFill>
                            <a:schemeClr val="bg1"/>
                          </a:solidFill>
                        </a:rPr>
                        <a:t>Social</a:t>
                      </a:r>
                      <a:r>
                        <a:rPr lang="en-US" sz="2500" b="1" baseline="0" dirty="0" smtClean="0">
                          <a:solidFill>
                            <a:schemeClr val="bg1"/>
                          </a:solidFill>
                        </a:rPr>
                        <a:t> Studies</a:t>
                      </a:r>
                      <a:endParaRPr lang="en-US" sz="2500" b="1" dirty="0">
                        <a:solidFill>
                          <a:schemeClr val="bg1"/>
                        </a:solidFill>
                      </a:endParaRPr>
                    </a:p>
                  </a:txBody>
                  <a:tcPr marT="45692" marB="45692"/>
                </a:tc>
                <a:tc>
                  <a:txBody>
                    <a:bodyPr/>
                    <a:lstStyle/>
                    <a:p>
                      <a:pPr algn="ctr"/>
                      <a:r>
                        <a:rPr lang="en-US" sz="2500" b="1" dirty="0" smtClean="0">
                          <a:solidFill>
                            <a:schemeClr val="bg1"/>
                          </a:solidFill>
                        </a:rPr>
                        <a:t>10</a:t>
                      </a:r>
                      <a:endParaRPr lang="en-US" sz="2500" b="1" dirty="0">
                        <a:solidFill>
                          <a:schemeClr val="bg1"/>
                        </a:solidFill>
                      </a:endParaRPr>
                    </a:p>
                  </a:txBody>
                  <a:tcPr marT="45692" marB="45692"/>
                </a:tc>
                <a:tc>
                  <a:txBody>
                    <a:bodyPr/>
                    <a:lstStyle/>
                    <a:p>
                      <a:pPr algn="ctr"/>
                      <a:r>
                        <a:rPr lang="en-US" sz="2500" b="1" dirty="0" smtClean="0">
                          <a:solidFill>
                            <a:schemeClr val="bg1"/>
                          </a:solidFill>
                        </a:rPr>
                        <a:t>2</a:t>
                      </a:r>
                      <a:endParaRPr lang="en-US" sz="2500" b="1" dirty="0">
                        <a:solidFill>
                          <a:schemeClr val="bg1"/>
                        </a:solidFill>
                      </a:endParaRPr>
                    </a:p>
                  </a:txBody>
                  <a:tcPr marT="45692" marB="45692"/>
                </a:tc>
              </a:tr>
              <a:tr h="458462">
                <a:tc>
                  <a:txBody>
                    <a:bodyPr/>
                    <a:lstStyle/>
                    <a:p>
                      <a:r>
                        <a:rPr lang="en-US" sz="2500" b="1" dirty="0" smtClean="0">
                          <a:solidFill>
                            <a:schemeClr val="bg1"/>
                          </a:solidFill>
                        </a:rPr>
                        <a:t>Computer</a:t>
                      </a:r>
                      <a:r>
                        <a:rPr lang="en-US" sz="2500" b="1" baseline="0" dirty="0" smtClean="0">
                          <a:solidFill>
                            <a:schemeClr val="bg1"/>
                          </a:solidFill>
                        </a:rPr>
                        <a:t> Science</a:t>
                      </a:r>
                      <a:endParaRPr lang="en-US" sz="2500" b="1" dirty="0">
                        <a:solidFill>
                          <a:schemeClr val="bg1"/>
                        </a:solidFill>
                      </a:endParaRPr>
                    </a:p>
                  </a:txBody>
                  <a:tcPr marT="45692" marB="45692"/>
                </a:tc>
                <a:tc>
                  <a:txBody>
                    <a:bodyPr/>
                    <a:lstStyle/>
                    <a:p>
                      <a:pPr algn="ctr"/>
                      <a:r>
                        <a:rPr lang="en-US" sz="2500" b="1" dirty="0" smtClean="0">
                          <a:solidFill>
                            <a:schemeClr val="bg1"/>
                          </a:solidFill>
                        </a:rPr>
                        <a:t>13</a:t>
                      </a:r>
                      <a:endParaRPr lang="en-US" sz="2500" b="1" dirty="0">
                        <a:solidFill>
                          <a:schemeClr val="bg1"/>
                        </a:solidFill>
                      </a:endParaRPr>
                    </a:p>
                  </a:txBody>
                  <a:tcPr marT="45692" marB="45692"/>
                </a:tc>
                <a:tc>
                  <a:txBody>
                    <a:bodyPr/>
                    <a:lstStyle/>
                    <a:p>
                      <a:pPr algn="ctr"/>
                      <a:r>
                        <a:rPr lang="en-US" sz="2500" b="1" dirty="0" smtClean="0">
                          <a:solidFill>
                            <a:schemeClr val="bg1"/>
                          </a:solidFill>
                        </a:rPr>
                        <a:t>2</a:t>
                      </a:r>
                      <a:endParaRPr lang="en-US" sz="2500" b="1" dirty="0">
                        <a:solidFill>
                          <a:schemeClr val="bg1"/>
                        </a:solidFill>
                      </a:endParaRPr>
                    </a:p>
                  </a:txBody>
                  <a:tcPr marT="45692" marB="45692"/>
                </a:tc>
              </a:tr>
              <a:tr h="458462">
                <a:tc>
                  <a:txBody>
                    <a:bodyPr/>
                    <a:lstStyle/>
                    <a:p>
                      <a:r>
                        <a:rPr lang="en-US" sz="2500" b="1" dirty="0" smtClean="0">
                          <a:solidFill>
                            <a:schemeClr val="bg1"/>
                          </a:solidFill>
                        </a:rPr>
                        <a:t>Music/Art</a:t>
                      </a:r>
                      <a:endParaRPr lang="en-US" sz="2500" b="1" dirty="0">
                        <a:solidFill>
                          <a:schemeClr val="bg1"/>
                        </a:solidFill>
                      </a:endParaRPr>
                    </a:p>
                  </a:txBody>
                  <a:tcPr marT="45692" marB="45692"/>
                </a:tc>
                <a:tc>
                  <a:txBody>
                    <a:bodyPr/>
                    <a:lstStyle/>
                    <a:p>
                      <a:pPr algn="ctr"/>
                      <a:r>
                        <a:rPr lang="en-US" sz="2500" b="1" dirty="0" smtClean="0">
                          <a:solidFill>
                            <a:schemeClr val="bg1"/>
                          </a:solidFill>
                        </a:rPr>
                        <a:t>12</a:t>
                      </a:r>
                      <a:endParaRPr lang="en-US" sz="2500" b="1" dirty="0">
                        <a:solidFill>
                          <a:schemeClr val="bg1"/>
                        </a:solidFill>
                      </a:endParaRPr>
                    </a:p>
                  </a:txBody>
                  <a:tcPr marT="45692" marB="45692"/>
                </a:tc>
                <a:tc>
                  <a:txBody>
                    <a:bodyPr/>
                    <a:lstStyle/>
                    <a:p>
                      <a:pPr algn="ctr"/>
                      <a:r>
                        <a:rPr lang="en-US" sz="2500" b="1" dirty="0" smtClean="0">
                          <a:solidFill>
                            <a:schemeClr val="bg1"/>
                          </a:solidFill>
                        </a:rPr>
                        <a:t>2</a:t>
                      </a:r>
                      <a:endParaRPr lang="en-US" sz="2500" b="1" dirty="0">
                        <a:solidFill>
                          <a:schemeClr val="bg1"/>
                        </a:solidFill>
                      </a:endParaRPr>
                    </a:p>
                  </a:txBody>
                  <a:tcPr marT="45692" marB="45692"/>
                </a:tc>
              </a:tr>
              <a:tr h="458462">
                <a:tc>
                  <a:txBody>
                    <a:bodyPr/>
                    <a:lstStyle/>
                    <a:p>
                      <a:r>
                        <a:rPr lang="en-US" sz="2500" b="1" dirty="0" smtClean="0">
                          <a:solidFill>
                            <a:schemeClr val="bg1"/>
                          </a:solidFill>
                        </a:rPr>
                        <a:t>Physical Education</a:t>
                      </a:r>
                      <a:endParaRPr lang="en-US" sz="2500" b="1" dirty="0">
                        <a:solidFill>
                          <a:schemeClr val="bg1"/>
                        </a:solidFill>
                      </a:endParaRPr>
                    </a:p>
                  </a:txBody>
                  <a:tcPr marT="45692" marB="45692"/>
                </a:tc>
                <a:tc>
                  <a:txBody>
                    <a:bodyPr/>
                    <a:lstStyle/>
                    <a:p>
                      <a:pPr algn="ctr"/>
                      <a:r>
                        <a:rPr lang="en-US" sz="2500" b="1" dirty="0" smtClean="0">
                          <a:solidFill>
                            <a:schemeClr val="bg1"/>
                          </a:solidFill>
                        </a:rPr>
                        <a:t>15</a:t>
                      </a:r>
                      <a:endParaRPr lang="en-US" sz="2500" b="1" dirty="0">
                        <a:solidFill>
                          <a:schemeClr val="bg1"/>
                        </a:solidFill>
                      </a:endParaRPr>
                    </a:p>
                  </a:txBody>
                  <a:tcPr marT="45692" marB="45692"/>
                </a:tc>
                <a:tc>
                  <a:txBody>
                    <a:bodyPr/>
                    <a:lstStyle/>
                    <a:p>
                      <a:pPr algn="ctr"/>
                      <a:r>
                        <a:rPr lang="en-US" sz="2500" b="1" smtClean="0">
                          <a:solidFill>
                            <a:schemeClr val="bg1"/>
                          </a:solidFill>
                        </a:rPr>
                        <a:t>1</a:t>
                      </a:r>
                      <a:endParaRPr lang="en-US" sz="2500" b="1" dirty="0">
                        <a:solidFill>
                          <a:schemeClr val="bg1"/>
                        </a:solidFill>
                      </a:endParaRPr>
                    </a:p>
                  </a:txBody>
                  <a:tcPr marT="45692" marB="45692"/>
                </a:tc>
              </a:tr>
              <a:tr h="458462">
                <a:tc>
                  <a:txBody>
                    <a:bodyPr/>
                    <a:lstStyle/>
                    <a:p>
                      <a:r>
                        <a:rPr lang="en-US" sz="2500" b="1" dirty="0" smtClean="0">
                          <a:solidFill>
                            <a:schemeClr val="bg1"/>
                          </a:solidFill>
                        </a:rPr>
                        <a:t>Foreign Language</a:t>
                      </a:r>
                      <a:endParaRPr lang="en-US" sz="2500" b="1" dirty="0">
                        <a:solidFill>
                          <a:schemeClr val="bg1"/>
                        </a:solidFill>
                      </a:endParaRPr>
                    </a:p>
                  </a:txBody>
                  <a:tcPr marT="45692" marB="45692"/>
                </a:tc>
                <a:tc>
                  <a:txBody>
                    <a:bodyPr/>
                    <a:lstStyle/>
                    <a:p>
                      <a:pPr algn="ctr"/>
                      <a:r>
                        <a:rPr lang="en-US" sz="2500" b="1" dirty="0" smtClean="0">
                          <a:solidFill>
                            <a:schemeClr val="bg1"/>
                          </a:solidFill>
                        </a:rPr>
                        <a:t> 6</a:t>
                      </a:r>
                      <a:endParaRPr lang="en-US" sz="2500" b="1" dirty="0">
                        <a:solidFill>
                          <a:schemeClr val="bg1"/>
                        </a:solidFill>
                      </a:endParaRPr>
                    </a:p>
                  </a:txBody>
                  <a:tcPr marT="45692" marB="45692"/>
                </a:tc>
                <a:tc>
                  <a:txBody>
                    <a:bodyPr/>
                    <a:lstStyle/>
                    <a:p>
                      <a:pPr algn="ctr"/>
                      <a:r>
                        <a:rPr lang="en-US" sz="2500" b="1" dirty="0" smtClean="0">
                          <a:solidFill>
                            <a:schemeClr val="bg1"/>
                          </a:solidFill>
                        </a:rPr>
                        <a:t>1</a:t>
                      </a:r>
                      <a:endParaRPr lang="en-US" sz="2500" b="1" dirty="0">
                        <a:solidFill>
                          <a:schemeClr val="bg1"/>
                        </a:solidFill>
                      </a:endParaRPr>
                    </a:p>
                  </a:txBody>
                  <a:tcPr marT="45692" marB="45692"/>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Sampling</a:t>
            </a:r>
          </a:p>
        </p:txBody>
      </p:sp>
      <p:sp>
        <p:nvSpPr>
          <p:cNvPr id="39939" name="Content Placeholder 2"/>
          <p:cNvSpPr>
            <a:spLocks noGrp="1"/>
          </p:cNvSpPr>
          <p:nvPr>
            <p:ph idx="1"/>
          </p:nvPr>
        </p:nvSpPr>
        <p:spPr/>
        <p:txBody>
          <a:bodyPr/>
          <a:lstStyle/>
          <a:p>
            <a:r>
              <a:rPr lang="en-US" altLang="en-US" smtClean="0"/>
              <a:t>The number in your sample is called the “</a:t>
            </a:r>
            <a:r>
              <a:rPr lang="en-US" altLang="en-US" smtClean="0">
                <a:solidFill>
                  <a:schemeClr val="tx1"/>
                </a:solidFill>
              </a:rPr>
              <a:t>sample size</a:t>
            </a:r>
            <a:r>
              <a:rPr lang="en-US" altLang="en-US" smtClean="0"/>
              <a:t>”</a:t>
            </a:r>
          </a:p>
          <a:p>
            <a:endParaRPr lang="en-US" altLang="en-US" smtClean="0"/>
          </a:p>
          <a:p>
            <a:r>
              <a:rPr lang="en-US" altLang="en-US" smtClean="0"/>
              <a:t>It is usually called “</a:t>
            </a:r>
            <a:r>
              <a:rPr lang="en-US" altLang="en-US" smtClean="0">
                <a:solidFill>
                  <a:schemeClr val="tx1"/>
                </a:solidFill>
              </a:rPr>
              <a:t>n</a:t>
            </a:r>
            <a:r>
              <a:rPr lang="en-US" altLang="en-US" smtClean="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pPr eaLnBrk="1" hangingPunct="1"/>
            <a:r>
              <a:rPr lang="en-US" altLang="en-US" smtClean="0">
                <a:cs typeface="Times New Roman" pitchFamily="18" charset="0"/>
              </a:rPr>
              <a:t>How do you make sure your sample statistic is close to your population parameter? </a:t>
            </a:r>
          </a:p>
          <a:p>
            <a:pPr eaLnBrk="1" hangingPunct="1"/>
            <a:endParaRPr lang="en-US" altLang="en-US" sz="1400" smtClean="0">
              <a:latin typeface="Arial" charset="0"/>
              <a:cs typeface="Times New Roman" pitchFamily="18" charset="0"/>
            </a:endParaRPr>
          </a:p>
          <a:p>
            <a:endParaRPr lang="en-US" altLang="en-US" smtClean="0"/>
          </a:p>
        </p:txBody>
      </p:sp>
      <p:sp>
        <p:nvSpPr>
          <p:cNvPr id="40963" name="Title 1"/>
          <p:cNvSpPr>
            <a:spLocks noGrp="1"/>
          </p:cNvSpPr>
          <p:nvPr>
            <p:ph type="title"/>
          </p:nvPr>
        </p:nvSpPr>
        <p:spPr/>
        <p:txBody>
          <a:bodyPr/>
          <a:lstStyle/>
          <a:p>
            <a:r>
              <a:rPr lang="en-US" altLang="en-US" smtClean="0"/>
              <a:t>Sampling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Sampling</a:t>
            </a:r>
          </a:p>
        </p:txBody>
      </p:sp>
      <p:sp>
        <p:nvSpPr>
          <p:cNvPr id="41987" name="Content Placeholder 2"/>
          <p:cNvSpPr>
            <a:spLocks noGrp="1"/>
          </p:cNvSpPr>
          <p:nvPr>
            <p:ph idx="1"/>
          </p:nvPr>
        </p:nvSpPr>
        <p:spPr/>
        <p:txBody>
          <a:bodyPr/>
          <a:lstStyle/>
          <a:p>
            <a:r>
              <a:rPr lang="en-US" altLang="en-US" smtClean="0"/>
              <a:t>Sampling errors can lead to results which have a specific </a:t>
            </a:r>
            <a:r>
              <a:rPr lang="en-US" altLang="en-US" smtClean="0">
                <a:solidFill>
                  <a:schemeClr val="tx1"/>
                </a:solidFill>
              </a:rPr>
              <a:t>bias</a:t>
            </a:r>
            <a:r>
              <a:rPr lang="en-US" altLang="en-US" smtClean="0"/>
              <a:t> or are only relevant to a specific subgroup </a:t>
            </a:r>
          </a:p>
          <a:p>
            <a:endParaRPr lang="en-US" alt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Sampling</a:t>
            </a:r>
          </a:p>
        </p:txBody>
      </p:sp>
      <p:sp>
        <p:nvSpPr>
          <p:cNvPr id="43011" name="Content Placeholder 2"/>
          <p:cNvSpPr>
            <a:spLocks noGrp="1"/>
          </p:cNvSpPr>
          <p:nvPr>
            <p:ph idx="1"/>
          </p:nvPr>
        </p:nvSpPr>
        <p:spPr/>
        <p:txBody>
          <a:bodyPr/>
          <a:lstStyle/>
          <a:p>
            <a:r>
              <a:rPr lang="en-US" altLang="en-US" smtClean="0"/>
              <a:t>Suppose that you want to find out how successful ($) a film will be</a:t>
            </a:r>
          </a:p>
          <a:p>
            <a:r>
              <a:rPr lang="en-US" altLang="en-US" smtClean="0"/>
              <a:t>Suppose your film only appeals to a certain audience</a:t>
            </a:r>
          </a:p>
          <a:p>
            <a:endParaRPr lang="en-US" alt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Statistics??</a:t>
            </a:r>
          </a:p>
        </p:txBody>
      </p:sp>
      <p:sp>
        <p:nvSpPr>
          <p:cNvPr id="8195" name="Content Placeholder 2"/>
          <p:cNvSpPr>
            <a:spLocks noGrp="1"/>
          </p:cNvSpPr>
          <p:nvPr>
            <p:ph idx="1"/>
          </p:nvPr>
        </p:nvSpPr>
        <p:spPr>
          <a:xfrm>
            <a:off x="457200" y="914400"/>
            <a:ext cx="8229600" cy="5638800"/>
          </a:xfrm>
        </p:spPr>
        <p:txBody>
          <a:bodyPr/>
          <a:lstStyle/>
          <a:p>
            <a:pPr algn="ctr"/>
            <a:r>
              <a:rPr lang="en-US" altLang="en-US" smtClean="0">
                <a:cs typeface="Times New Roman" pitchFamily="18" charset="0"/>
              </a:rPr>
              <a:t>The government stands (nervously) on statistical projections</a:t>
            </a:r>
          </a:p>
          <a:p>
            <a:endParaRPr lang="en-US" altLang="en-US" smtClean="0"/>
          </a:p>
        </p:txBody>
      </p:sp>
      <p:pic>
        <p:nvPicPr>
          <p:cNvPr id="81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933700"/>
            <a:ext cx="554672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p:txBody>
          <a:bodyPr/>
          <a:lstStyle/>
          <a:p>
            <a:r>
              <a:rPr lang="en-US" altLang="en-US" smtClean="0"/>
              <a:t>Bad luck sample:</a:t>
            </a:r>
          </a:p>
          <a:p>
            <a:endParaRPr lang="en-US" altLang="en-US" smtClean="0"/>
          </a:p>
        </p:txBody>
      </p:sp>
      <p:sp>
        <p:nvSpPr>
          <p:cNvPr id="44035" name="Content Placeholder 1"/>
          <p:cNvSpPr txBox="1">
            <a:spLocks/>
          </p:cNvSpPr>
          <p:nvPr/>
        </p:nvSpPr>
        <p:spPr bwMode="auto">
          <a:xfrm>
            <a:off x="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buFont typeface="Arial" charset="0"/>
              <a:buNone/>
            </a:pPr>
            <a:endParaRPr lang="en-US" altLang="en-US"/>
          </a:p>
          <a:p>
            <a:pPr algn="ctr" eaLnBrk="1" hangingPunct="1">
              <a:buFont typeface="Arial" charset="0"/>
              <a:buNone/>
            </a:pPr>
            <a:r>
              <a:rPr lang="en-US" altLang="en-US" sz="3500"/>
              <a:t>What will you deduce from this sample? </a:t>
            </a:r>
            <a:endParaRPr lang="en-US" altLang="en-US" sz="3500">
              <a:cs typeface="Times New Roman" pitchFamily="18" charset="0"/>
            </a:endParaRP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981200"/>
            <a:ext cx="76771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7" name="Rectangle 6"/>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r>
              <a:rPr lang="en-US" altLang="en-US" smtClean="0"/>
              <a:t>Unbiased sample:</a:t>
            </a:r>
          </a:p>
        </p:txBody>
      </p:sp>
      <p:sp>
        <p:nvSpPr>
          <p:cNvPr id="45059" name="Content Placeholder 1"/>
          <p:cNvSpPr txBox="1">
            <a:spLocks/>
          </p:cNvSpPr>
          <p:nvPr/>
        </p:nvSpPr>
        <p:spPr bwMode="auto">
          <a:xfrm>
            <a:off x="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eaLnBrk="1" hangingPunct="1">
              <a:buFont typeface="Arial" charset="0"/>
              <a:buNone/>
            </a:pPr>
            <a:endParaRPr lang="en-US" altLang="en-US"/>
          </a:p>
          <a:p>
            <a:pPr algn="ctr" eaLnBrk="1" hangingPunct="1">
              <a:buFont typeface="Arial" charset="0"/>
              <a:buNone/>
            </a:pPr>
            <a:r>
              <a:rPr lang="en-US" altLang="en-US" sz="3500"/>
              <a:t>What will you deduce from this sample? </a:t>
            </a:r>
            <a:endParaRPr lang="en-US" altLang="en-US" sz="3500">
              <a:cs typeface="Times New Roman" pitchFamily="18" charset="0"/>
            </a:endParaRP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981200"/>
            <a:ext cx="76771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1" name="Rectangle 6"/>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pPr eaLnBrk="1" hangingPunct="1"/>
            <a:r>
              <a:rPr lang="en-US" altLang="en-US" smtClean="0">
                <a:cs typeface="Times New Roman" pitchFamily="18" charset="0"/>
              </a:rPr>
              <a:t>How do you make sure your sample statistic is close to your population parameter? </a:t>
            </a:r>
          </a:p>
          <a:p>
            <a:pPr eaLnBrk="1" hangingPunct="1"/>
            <a:endParaRPr lang="en-US" altLang="en-US" sz="1400" smtClean="0">
              <a:latin typeface="Arial" charset="0"/>
              <a:cs typeface="Times New Roman" pitchFamily="18" charset="0"/>
            </a:endParaRPr>
          </a:p>
          <a:p>
            <a:endParaRPr lang="en-US" altLang="en-US" smtClean="0"/>
          </a:p>
        </p:txBody>
      </p:sp>
      <p:sp>
        <p:nvSpPr>
          <p:cNvPr id="4608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r>
              <a:rPr lang="en-US" dirty="0"/>
              <a:t>A statistic measures in a sample what a parameter measures in a </a:t>
            </a:r>
            <a:r>
              <a:rPr lang="en-US" dirty="0" smtClean="0"/>
              <a:t>population</a:t>
            </a:r>
            <a:endParaRPr lang="en-US" dirty="0"/>
          </a:p>
          <a:p>
            <a:pPr marL="457200" lvl="1" indent="0">
              <a:buNone/>
            </a:pPr>
            <a:r>
              <a:rPr lang="en-US" dirty="0" smtClean="0"/>
              <a:t>	true</a:t>
            </a:r>
            <a:r>
              <a:rPr lang="en-US" dirty="0"/>
              <a:t>					</a:t>
            </a:r>
            <a:endParaRPr lang="en-US" dirty="0" smtClean="0"/>
          </a:p>
          <a:p>
            <a:pPr marL="457200" lvl="1" indent="0">
              <a:buNone/>
            </a:pPr>
            <a:r>
              <a:rPr lang="en-US" dirty="0" smtClean="0"/>
              <a:t>	false</a:t>
            </a:r>
            <a:endParaRPr lang="en-US" dirty="0"/>
          </a:p>
          <a:p>
            <a:pPr eaLnBrk="1" hangingPunct="1"/>
            <a:endParaRPr lang="en-US" altLang="en-US" sz="1400" dirty="0" smtClean="0">
              <a:latin typeface="Arial" charset="0"/>
              <a:cs typeface="Times New Roman" pitchFamily="18" charset="0"/>
            </a:endParaRPr>
          </a:p>
          <a:p>
            <a:endParaRPr lang="en-US" altLang="en-US" dirty="0" smtClean="0"/>
          </a:p>
        </p:txBody>
      </p:sp>
      <p:sp>
        <p:nvSpPr>
          <p:cNvPr id="4608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7833477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r>
              <a:rPr lang="en-US" dirty="0"/>
              <a:t>A good sample is representative and </a:t>
            </a:r>
            <a:r>
              <a:rPr lang="en-US" dirty="0" smtClean="0"/>
              <a:t>unbiased</a:t>
            </a:r>
            <a:endParaRPr lang="en-US" dirty="0"/>
          </a:p>
          <a:p>
            <a:pPr marL="457200" lvl="1" indent="0">
              <a:buNone/>
            </a:pPr>
            <a:r>
              <a:rPr lang="en-US" dirty="0" smtClean="0"/>
              <a:t>	true</a:t>
            </a:r>
            <a:r>
              <a:rPr lang="en-US" dirty="0"/>
              <a:t>					</a:t>
            </a:r>
            <a:endParaRPr lang="en-US" dirty="0" smtClean="0"/>
          </a:p>
          <a:p>
            <a:pPr marL="457200" lvl="1" indent="0">
              <a:buNone/>
            </a:pPr>
            <a:r>
              <a:rPr lang="en-US" dirty="0" smtClean="0"/>
              <a:t>	false</a:t>
            </a:r>
            <a:endParaRPr lang="en-US" dirty="0"/>
          </a:p>
          <a:p>
            <a:pPr eaLnBrk="1" hangingPunct="1"/>
            <a:endParaRPr lang="en-US" altLang="en-US" sz="1400" dirty="0" smtClean="0">
              <a:latin typeface="Arial" charset="0"/>
              <a:cs typeface="Times New Roman" pitchFamily="18" charset="0"/>
            </a:endParaRPr>
          </a:p>
          <a:p>
            <a:endParaRPr lang="en-US" altLang="en-US" dirty="0" smtClean="0"/>
          </a:p>
        </p:txBody>
      </p:sp>
      <p:sp>
        <p:nvSpPr>
          <p:cNvPr id="4608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677522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r>
              <a:rPr lang="en-US" dirty="0"/>
              <a:t>A good sample will be a faster, cheaper, easier and possibly even more accurate </a:t>
            </a:r>
            <a:r>
              <a:rPr lang="en-US" dirty="0" smtClean="0"/>
              <a:t>way </a:t>
            </a:r>
            <a:r>
              <a:rPr lang="en-US" dirty="0"/>
              <a:t>than a complete census to find out about a </a:t>
            </a:r>
            <a:r>
              <a:rPr lang="en-US" dirty="0" smtClean="0"/>
              <a:t>population</a:t>
            </a:r>
            <a:endParaRPr lang="en-US" dirty="0"/>
          </a:p>
          <a:p>
            <a:r>
              <a:rPr lang="en-US" dirty="0"/>
              <a:t>	</a:t>
            </a:r>
            <a:r>
              <a:rPr lang="en-US" dirty="0" smtClean="0"/>
              <a:t>	true</a:t>
            </a:r>
            <a:endParaRPr lang="en-US" dirty="0"/>
          </a:p>
          <a:p>
            <a:r>
              <a:rPr lang="en-US" dirty="0" smtClean="0"/>
              <a:t>		false</a:t>
            </a:r>
            <a:endParaRPr lang="en-US" dirty="0"/>
          </a:p>
          <a:p>
            <a:pPr eaLnBrk="1" hangingPunct="1"/>
            <a:endParaRPr lang="en-US" altLang="en-US" sz="1400" dirty="0" smtClean="0">
              <a:latin typeface="Arial" charset="0"/>
              <a:cs typeface="Times New Roman" pitchFamily="18" charset="0"/>
            </a:endParaRPr>
          </a:p>
          <a:p>
            <a:endParaRPr lang="en-US" altLang="en-US" dirty="0" smtClean="0"/>
          </a:p>
        </p:txBody>
      </p:sp>
      <p:sp>
        <p:nvSpPr>
          <p:cNvPr id="4608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Sampling</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extLst>
      <p:ext uri="{BB962C8B-B14F-4D97-AF65-F5344CB8AC3E}">
        <p14:creationId xmlns:p14="http://schemas.microsoft.com/office/powerpoint/2010/main" val="29262415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http://www.theipinionsjournal.com/wp-content/uploads/2012/06/obamadew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143250"/>
            <a:ext cx="47339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Content Placeholder 2"/>
          <p:cNvSpPr>
            <a:spLocks noGrp="1"/>
          </p:cNvSpPr>
          <p:nvPr>
            <p:ph idx="1"/>
          </p:nvPr>
        </p:nvSpPr>
        <p:spPr/>
        <p:txBody>
          <a:bodyPr/>
          <a:lstStyle/>
          <a:p>
            <a:pPr eaLnBrk="1" hangingPunct="1"/>
            <a:r>
              <a:rPr lang="en-US" altLang="en-US" dirty="0" smtClean="0">
                <a:cs typeface="Times New Roman" pitchFamily="18" charset="0"/>
              </a:rPr>
              <a:t>Truman </a:t>
            </a:r>
            <a:r>
              <a:rPr lang="en-US" altLang="en-US" dirty="0" err="1" smtClean="0">
                <a:cs typeface="Times New Roman" pitchFamily="18" charset="0"/>
              </a:rPr>
              <a:t>vs</a:t>
            </a:r>
            <a:r>
              <a:rPr lang="en-US" altLang="en-US" dirty="0" smtClean="0">
                <a:cs typeface="Times New Roman" pitchFamily="18" charset="0"/>
              </a:rPr>
              <a:t> Dewey 1948</a:t>
            </a:r>
          </a:p>
          <a:p>
            <a:pPr eaLnBrk="1" hangingPunct="1">
              <a:spcBef>
                <a:spcPct val="0"/>
              </a:spcBef>
            </a:pPr>
            <a:endParaRPr lang="en-US" altLang="en-US" sz="1600" i="1" dirty="0" smtClean="0">
              <a:cs typeface="Times New Roman" pitchFamily="18" charset="0"/>
            </a:endParaRPr>
          </a:p>
          <a:p>
            <a:pPr eaLnBrk="1" hangingPunct="1">
              <a:spcBef>
                <a:spcPct val="0"/>
              </a:spcBef>
            </a:pPr>
            <a:r>
              <a:rPr lang="en-US" altLang="en-US" sz="3500" dirty="0" smtClean="0">
                <a:cs typeface="Times New Roman" pitchFamily="18" charset="0"/>
              </a:rPr>
              <a:t>Why did they make the wrong forecast?</a:t>
            </a:r>
          </a:p>
          <a:p>
            <a:pPr eaLnBrk="1" hangingPunct="1">
              <a:spcBef>
                <a:spcPct val="0"/>
              </a:spcBef>
            </a:pPr>
            <a:r>
              <a:rPr lang="en-US" altLang="en-US" sz="1600" dirty="0" smtClean="0">
                <a:cs typeface="Times New Roman" pitchFamily="18" charset="0"/>
              </a:rPr>
              <a:t>  </a:t>
            </a:r>
          </a:p>
          <a:p>
            <a:pPr eaLnBrk="1" hangingPunct="1">
              <a:spcBef>
                <a:spcPct val="0"/>
              </a:spcBef>
            </a:pPr>
            <a:r>
              <a:rPr lang="en-US" altLang="en-US" sz="3500" dirty="0" smtClean="0">
                <a:cs typeface="Times New Roman" pitchFamily="18" charset="0"/>
              </a:rPr>
              <a:t>What would you do </a:t>
            </a:r>
          </a:p>
          <a:p>
            <a:pPr eaLnBrk="1" hangingPunct="1">
              <a:spcBef>
                <a:spcPct val="0"/>
              </a:spcBef>
            </a:pPr>
            <a:r>
              <a:rPr lang="en-US" altLang="en-US" sz="3500" dirty="0" smtClean="0">
                <a:cs typeface="Times New Roman" pitchFamily="18" charset="0"/>
              </a:rPr>
              <a:t>differently to get </a:t>
            </a:r>
          </a:p>
          <a:p>
            <a:pPr eaLnBrk="1" hangingPunct="1">
              <a:spcBef>
                <a:spcPct val="0"/>
              </a:spcBef>
            </a:pPr>
            <a:r>
              <a:rPr lang="en-US" altLang="en-US" sz="3500" dirty="0" smtClean="0">
                <a:cs typeface="Times New Roman" pitchFamily="18" charset="0"/>
              </a:rPr>
              <a:t>an accurate </a:t>
            </a:r>
          </a:p>
          <a:p>
            <a:pPr eaLnBrk="1" hangingPunct="1">
              <a:spcBef>
                <a:spcPct val="0"/>
              </a:spcBef>
            </a:pPr>
            <a:r>
              <a:rPr lang="en-US" altLang="en-US" sz="3500" dirty="0" smtClean="0">
                <a:cs typeface="Times New Roman" pitchFamily="18" charset="0"/>
              </a:rPr>
              <a:t>forecast? </a:t>
            </a:r>
          </a:p>
          <a:p>
            <a:pPr eaLnBrk="1" hangingPunct="1"/>
            <a:endParaRPr lang="en-US" altLang="en-US" sz="1600" dirty="0" smtClean="0">
              <a:solidFill>
                <a:schemeClr val="tx1"/>
              </a:solidFill>
              <a:latin typeface="Arial" charset="0"/>
              <a:cs typeface="Times New Roman" pitchFamily="18" charset="0"/>
            </a:endParaRPr>
          </a:p>
          <a:p>
            <a:pPr eaLnBrk="1" hangingPunct="1"/>
            <a:endParaRPr lang="en-US" altLang="en-US" sz="1600" dirty="0" smtClean="0">
              <a:solidFill>
                <a:schemeClr val="tx1"/>
              </a:solidFill>
              <a:latin typeface="Arial" charset="0"/>
              <a:cs typeface="Times New Roman" pitchFamily="18" charset="0"/>
            </a:endParaRPr>
          </a:p>
          <a:p>
            <a:pPr eaLnBrk="1" hangingPunct="1"/>
            <a:r>
              <a:rPr lang="en-US" altLang="en-US" sz="1600" dirty="0" smtClean="0">
                <a:solidFill>
                  <a:srgbClr val="00B0F0"/>
                </a:solidFill>
                <a:latin typeface="Arial" charset="0"/>
                <a:cs typeface="Times New Roman" pitchFamily="18" charset="0"/>
              </a:rPr>
              <a:t>http://www.theipinionsjournal.com</a:t>
            </a:r>
            <a:endParaRPr lang="en-US" altLang="en-US" dirty="0" smtClean="0">
              <a:solidFill>
                <a:srgbClr val="00B0F0"/>
              </a:solidFill>
              <a:latin typeface="Arial" charset="0"/>
              <a:cs typeface="Times New Roman" pitchFamily="18" charset="0"/>
            </a:endParaRPr>
          </a:p>
          <a:p>
            <a:pPr eaLnBrk="1" hangingPunct="1"/>
            <a:r>
              <a:rPr lang="en-US" altLang="en-US" sz="3600" dirty="0" smtClean="0">
                <a:solidFill>
                  <a:schemeClr val="tx1"/>
                </a:solidFill>
                <a:latin typeface="Arial" charset="0"/>
                <a:cs typeface="Times New Roman" pitchFamily="18" charset="0"/>
              </a:rPr>
              <a:t> </a:t>
            </a:r>
            <a:r>
              <a:rPr lang="en-US" altLang="en-US" sz="3600" dirty="0" smtClean="0">
                <a:solidFill>
                  <a:schemeClr val="tx1"/>
                </a:solidFill>
                <a:latin typeface="Arial" charset="0"/>
                <a:cs typeface="Arial" charset="0"/>
              </a:rPr>
              <a:t> </a:t>
            </a:r>
          </a:p>
        </p:txBody>
      </p:sp>
      <p:sp>
        <p:nvSpPr>
          <p:cNvPr id="47108" name="Rectangle 5"/>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4500">
                <a:solidFill>
                  <a:schemeClr val="bg1"/>
                </a:solidFill>
              </a:rPr>
              <a:t>How To Lie With Statistics #1</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457200" y="1219200"/>
            <a:ext cx="8229600" cy="5638800"/>
          </a:xfrm>
        </p:spPr>
        <p:txBody>
          <a:bodyPr/>
          <a:lstStyle/>
          <a:p>
            <a:r>
              <a:rPr lang="en-US" dirty="0"/>
              <a:t>In the presidential election of 1948, a major newspaper poll predicted Dewey </a:t>
            </a:r>
            <a:r>
              <a:rPr lang="en-US" dirty="0" smtClean="0"/>
              <a:t>would </a:t>
            </a:r>
            <a:r>
              <a:rPr lang="en-US" dirty="0"/>
              <a:t>win because</a:t>
            </a:r>
            <a:r>
              <a:rPr lang="en-US" dirty="0" smtClean="0"/>
              <a:t>:</a:t>
            </a:r>
            <a:endParaRPr lang="en-US" dirty="0"/>
          </a:p>
        </p:txBody>
      </p:sp>
      <p:sp>
        <p:nvSpPr>
          <p:cNvPr id="47108" name="Rectangle 5"/>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4500">
                <a:solidFill>
                  <a:schemeClr val="bg1"/>
                </a:solidFill>
              </a:rPr>
              <a:t>How To Lie With Statistics #1</a:t>
            </a:r>
          </a:p>
        </p:txBody>
      </p:sp>
    </p:spTree>
    <p:extLst>
      <p:ext uri="{BB962C8B-B14F-4D97-AF65-F5344CB8AC3E}">
        <p14:creationId xmlns:p14="http://schemas.microsoft.com/office/powerpoint/2010/main" val="34478546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Types of Data</a:t>
            </a:r>
          </a:p>
        </p:txBody>
      </p:sp>
      <p:sp>
        <p:nvSpPr>
          <p:cNvPr id="49155" name="Content Placeholder 2"/>
          <p:cNvSpPr>
            <a:spLocks noGrp="1"/>
          </p:cNvSpPr>
          <p:nvPr>
            <p:ph idx="1"/>
          </p:nvPr>
        </p:nvSpPr>
        <p:spPr/>
        <p:txBody>
          <a:bodyPr/>
          <a:lstStyle/>
          <a:p>
            <a:pPr eaLnBrk="1" hangingPunct="1"/>
            <a:r>
              <a:rPr lang="en-US" altLang="en-US" smtClean="0">
                <a:cs typeface="Times New Roman" pitchFamily="18" charset="0"/>
              </a:rPr>
              <a:t>Two levels of measurement for</a:t>
            </a:r>
          </a:p>
          <a:p>
            <a:pPr eaLnBrk="1" hangingPunct="1"/>
            <a:r>
              <a:rPr lang="en-US" altLang="en-US" smtClean="0">
                <a:cs typeface="Times New Roman" pitchFamily="18" charset="0"/>
              </a:rPr>
              <a:t>data:</a:t>
            </a:r>
          </a:p>
          <a:p>
            <a:pPr eaLnBrk="1" hangingPunct="1"/>
            <a:r>
              <a:rPr lang="en-US" altLang="en-US" smtClean="0">
                <a:cs typeface="Times New Roman" pitchFamily="18" charset="0"/>
              </a:rPr>
              <a:t>    counts</a:t>
            </a:r>
          </a:p>
          <a:p>
            <a:pPr eaLnBrk="1" hangingPunct="1"/>
            <a:r>
              <a:rPr lang="en-US" altLang="en-US" smtClean="0">
                <a:cs typeface="Times New Roman" pitchFamily="18" charset="0"/>
              </a:rPr>
              <a:t>    measurements</a:t>
            </a:r>
          </a:p>
          <a:p>
            <a:endParaRPr lang="en-US" altLang="en-US" smtClean="0"/>
          </a:p>
        </p:txBody>
      </p:sp>
      <p:pic>
        <p:nvPicPr>
          <p:cNvPr id="491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650" y="4046538"/>
            <a:ext cx="4222750" cy="281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38600"/>
            <a:ext cx="2322513"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Statistics??</a:t>
            </a:r>
          </a:p>
        </p:txBody>
      </p:sp>
      <p:sp>
        <p:nvSpPr>
          <p:cNvPr id="9219" name="Content Placeholder 2"/>
          <p:cNvSpPr>
            <a:spLocks noGrp="1"/>
          </p:cNvSpPr>
          <p:nvPr>
            <p:ph idx="1"/>
          </p:nvPr>
        </p:nvSpPr>
        <p:spPr/>
        <p:txBody>
          <a:bodyPr/>
          <a:lstStyle/>
          <a:p>
            <a:pPr eaLnBrk="1" hangingPunct="1"/>
            <a:r>
              <a:rPr lang="en-US" altLang="en-US" smtClean="0">
                <a:cs typeface="Times New Roman" pitchFamily="18" charset="0"/>
              </a:rPr>
              <a:t>Everyone is affected by statistics, for good or ill</a:t>
            </a:r>
          </a:p>
          <a:p>
            <a:pPr eaLnBrk="1" hangingPunct="1"/>
            <a:r>
              <a:rPr lang="en-US" altLang="en-US" sz="1400" smtClean="0">
                <a:cs typeface="Times New Roman" pitchFamily="18" charset="0"/>
              </a:rPr>
              <a:t> </a:t>
            </a:r>
          </a:p>
          <a:p>
            <a:pPr eaLnBrk="1" hangingPunct="1"/>
            <a:r>
              <a:rPr lang="en-US" altLang="en-US" smtClean="0">
                <a:cs typeface="Times New Roman" pitchFamily="18" charset="0"/>
              </a:rPr>
              <a:t>Statistics can be used </a:t>
            </a:r>
          </a:p>
          <a:p>
            <a:pPr eaLnBrk="1" hangingPunct="1"/>
            <a:r>
              <a:rPr lang="en-US" altLang="en-US" smtClean="0">
                <a:cs typeface="Times New Roman" pitchFamily="18" charset="0"/>
              </a:rPr>
              <a:t>to support anything </a:t>
            </a:r>
          </a:p>
          <a:p>
            <a:pPr eaLnBrk="1" hangingPunct="1"/>
            <a:r>
              <a:rPr lang="en-US" altLang="en-US" smtClean="0">
                <a:cs typeface="Times New Roman" pitchFamily="18" charset="0"/>
              </a:rPr>
              <a:t>(true or false</a:t>
            </a:r>
            <a:r>
              <a:rPr lang="en-US" altLang="en-US" sz="3600" smtClean="0">
                <a:cs typeface="Times New Roman" pitchFamily="18" charset="0"/>
              </a:rPr>
              <a:t>) </a:t>
            </a:r>
          </a:p>
          <a:p>
            <a:endParaRPr lang="en-US" altLang="en-US" smtClean="0"/>
          </a:p>
        </p:txBody>
      </p:sp>
      <p:pic>
        <p:nvPicPr>
          <p:cNvPr id="9220" name="Picture 7" descr="http://www.newstepsolutions.com/pictures/debt-statis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757488"/>
            <a:ext cx="2808288"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Types of Data</a:t>
            </a:r>
          </a:p>
        </p:txBody>
      </p:sp>
      <p:sp>
        <p:nvSpPr>
          <p:cNvPr id="50179" name="Content Placeholder 2"/>
          <p:cNvSpPr>
            <a:spLocks noGrp="1"/>
          </p:cNvSpPr>
          <p:nvPr>
            <p:ph idx="1"/>
          </p:nvPr>
        </p:nvSpPr>
        <p:spPr/>
        <p:txBody>
          <a:bodyPr/>
          <a:lstStyle/>
          <a:p>
            <a:pPr eaLnBrk="1" hangingPunct="1"/>
            <a:r>
              <a:rPr lang="en-US" altLang="en-US" smtClean="0">
                <a:cs typeface="Times New Roman" pitchFamily="18" charset="0"/>
              </a:rPr>
              <a:t>Two classifications of data:</a:t>
            </a:r>
          </a:p>
          <a:p>
            <a:pPr eaLnBrk="1" hangingPunct="1"/>
            <a:r>
              <a:rPr lang="en-US" altLang="en-US" sz="1000" smtClean="0">
                <a:cs typeface="Times New Roman" pitchFamily="18" charset="0"/>
              </a:rPr>
              <a:t>  </a:t>
            </a:r>
          </a:p>
          <a:p>
            <a:pPr eaLnBrk="1" hangingPunct="1"/>
            <a:r>
              <a:rPr lang="en-US" altLang="en-US" smtClean="0">
                <a:cs typeface="Times New Roman" pitchFamily="18" charset="0"/>
              </a:rPr>
              <a:t>		qualitative – a category</a:t>
            </a:r>
          </a:p>
          <a:p>
            <a:pPr eaLnBrk="1" hangingPunct="1"/>
            <a:r>
              <a:rPr lang="en-US" altLang="en-US" smtClean="0">
                <a:cs typeface="Times New Roman" pitchFamily="18" charset="0"/>
              </a:rPr>
              <a:t>		quantitative – a number</a:t>
            </a:r>
          </a:p>
          <a:p>
            <a:pPr eaLnBrk="1" hangingPunct="1"/>
            <a:endParaRPr lang="en-US" altLang="en-US" sz="2000" smtClean="0">
              <a:cs typeface="Times New Roman" pitchFamily="18" charset="0"/>
            </a:endParaRPr>
          </a:p>
          <a:p>
            <a:pPr marL="457200" lvl="1" indent="0" eaLnBrk="1" hangingPunct="1">
              <a:buClr>
                <a:srgbClr val="FFC000"/>
              </a:buClr>
              <a:buFont typeface="Arial" charset="0"/>
              <a:buNone/>
            </a:pPr>
            <a:r>
              <a:rPr lang="en-US" altLang="en-US" sz="3000" smtClean="0">
                <a:cs typeface="Times New Roman" pitchFamily="18" charset="0"/>
              </a:rPr>
              <a:t>Qualitative		     Quantitative</a:t>
            </a:r>
          </a:p>
          <a:p>
            <a:endParaRPr lang="en-US" altLang="en-US" smtClean="0"/>
          </a:p>
        </p:txBody>
      </p:sp>
      <p:pic>
        <p:nvPicPr>
          <p:cNvPr id="5018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95800"/>
            <a:ext cx="3659188"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638800"/>
            <a:ext cx="3424238"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495800"/>
            <a:ext cx="3814763"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257800"/>
            <a:ext cx="3433763"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6248400"/>
            <a:ext cx="41068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Types of Data</a:t>
            </a:r>
          </a:p>
        </p:txBody>
      </p:sp>
      <p:sp>
        <p:nvSpPr>
          <p:cNvPr id="51203" name="Content Placeholder 2"/>
          <p:cNvSpPr>
            <a:spLocks noGrp="1"/>
          </p:cNvSpPr>
          <p:nvPr>
            <p:ph idx="1"/>
          </p:nvPr>
        </p:nvSpPr>
        <p:spPr/>
        <p:txBody>
          <a:bodyPr/>
          <a:lstStyle/>
          <a:p>
            <a:pPr eaLnBrk="1" hangingPunct="1"/>
            <a:r>
              <a:rPr lang="en-US" altLang="en-US" smtClean="0">
                <a:cs typeface="Times New Roman" pitchFamily="18" charset="0"/>
              </a:rPr>
              <a:t>We count qualitative data (how many fall into each category)</a:t>
            </a:r>
          </a:p>
          <a:p>
            <a:pPr eaLnBrk="1" hangingPunct="1"/>
            <a:endParaRPr lang="en-US" altLang="en-US" smtClean="0">
              <a:cs typeface="Times New Roman" pitchFamily="18" charset="0"/>
            </a:endParaRPr>
          </a:p>
          <a:p>
            <a:pPr eaLnBrk="1" hangingPunct="1"/>
            <a:r>
              <a:rPr lang="en-US" altLang="en-US" smtClean="0">
                <a:cs typeface="Times New Roman" pitchFamily="18" charset="0"/>
              </a:rPr>
              <a:t>We measure quantitative data</a:t>
            </a:r>
            <a:endParaRPr lang="en-US" altLang="en-US" sz="3000" smtClean="0">
              <a:cs typeface="Times New Roman" pitchFamily="18" charset="0"/>
            </a:endParaRPr>
          </a:p>
          <a:p>
            <a:endParaRPr lang="en-US" alt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457200" y="914400"/>
            <a:ext cx="8229600" cy="5638800"/>
          </a:xfrm>
        </p:spPr>
        <p:txBody>
          <a:bodyPr/>
          <a:lstStyle/>
          <a:p>
            <a:pPr eaLnBrk="1" hangingPunct="1"/>
            <a:r>
              <a:rPr lang="en-US" altLang="en-US" dirty="0" smtClean="0">
                <a:cs typeface="Times New Roman" pitchFamily="18" charset="0"/>
              </a:rPr>
              <a:t>Lengths of time three brands of aspirin take to cure headaches</a:t>
            </a:r>
          </a:p>
          <a:p>
            <a:pPr eaLnBrk="1" hangingPunct="1"/>
            <a:endParaRPr lang="en-US" altLang="en-US" sz="1000" dirty="0" smtClean="0">
              <a:solidFill>
                <a:schemeClr val="tx2"/>
              </a:solidFill>
              <a:latin typeface="Arial" charset="0"/>
              <a:cs typeface="Times New Roman" pitchFamily="18" charset="0"/>
            </a:endParaRPr>
          </a:p>
          <a:p>
            <a:pPr eaLnBrk="1" hangingPunct="1"/>
            <a:endParaRPr lang="en-US" altLang="en-US" sz="1000" dirty="0" smtClean="0">
              <a:latin typeface="Arial" charset="0"/>
              <a:cs typeface="Times New Roman" pitchFamily="18" charset="0"/>
            </a:endParaRPr>
          </a:p>
          <a:p>
            <a:pPr eaLnBrk="1" hangingPunct="1"/>
            <a:r>
              <a:rPr lang="en-US" altLang="en-US" dirty="0" smtClean="0">
                <a:cs typeface="Times New Roman" pitchFamily="18" charset="0"/>
              </a:rPr>
              <a:t>Qualitative or </a:t>
            </a:r>
          </a:p>
          <a:p>
            <a:pPr eaLnBrk="1" hangingPunct="1"/>
            <a:r>
              <a:rPr lang="en-US" altLang="en-US" dirty="0" smtClean="0">
                <a:cs typeface="Times New Roman" pitchFamily="18" charset="0"/>
              </a:rPr>
              <a:t>   quantitative?</a:t>
            </a:r>
          </a:p>
          <a:p>
            <a:endParaRPr lang="en-US" altLang="en-US" dirty="0" smtClean="0"/>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3883025"/>
            <a:ext cx="238125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Data</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457200" y="914400"/>
            <a:ext cx="8229600" cy="5638800"/>
          </a:xfrm>
        </p:spPr>
        <p:txBody>
          <a:bodyPr/>
          <a:lstStyle/>
          <a:p>
            <a:pPr eaLnBrk="1" hangingPunct="1"/>
            <a:r>
              <a:rPr lang="en-US" altLang="en-US" dirty="0" smtClean="0">
                <a:cs typeface="Times New Roman" pitchFamily="18" charset="0"/>
              </a:rPr>
              <a:t>Speed of your car taken by the cop</a:t>
            </a:r>
          </a:p>
          <a:p>
            <a:pPr eaLnBrk="1" hangingPunct="1"/>
            <a:endParaRPr lang="en-US" altLang="en-US" sz="1000" dirty="0" smtClean="0">
              <a:cs typeface="Times New Roman" pitchFamily="18" charset="0"/>
            </a:endParaRPr>
          </a:p>
          <a:p>
            <a:pPr eaLnBrk="1" hangingPunct="1"/>
            <a:endParaRPr lang="en-US" altLang="en-US" sz="1000" dirty="0" smtClean="0">
              <a:cs typeface="Times New Roman" pitchFamily="18" charset="0"/>
            </a:endParaRPr>
          </a:p>
          <a:p>
            <a:r>
              <a:rPr lang="en-US" altLang="en-US" dirty="0" smtClean="0">
                <a:cs typeface="Times New Roman" pitchFamily="18" charset="0"/>
              </a:rPr>
              <a:t>Qualitative or quantitative?</a:t>
            </a:r>
          </a:p>
          <a:p>
            <a:endParaRPr lang="en-US" altLang="en-US" dirty="0" smtClean="0"/>
          </a:p>
        </p:txBody>
      </p:sp>
      <p:pic>
        <p:nvPicPr>
          <p:cNvPr id="53251" name="Picture 5" descr="http://www.thetruthaboutcars.com/wp-content/uploads/2009/09/speed-trap-0607-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513" y="4421188"/>
            <a:ext cx="306228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Data</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457200" y="914400"/>
            <a:ext cx="8229600" cy="5638800"/>
          </a:xfrm>
        </p:spPr>
        <p:txBody>
          <a:bodyPr/>
          <a:lstStyle/>
          <a:p>
            <a:pPr eaLnBrk="1" hangingPunct="1"/>
            <a:r>
              <a:rPr lang="en-US" altLang="en-US" dirty="0" smtClean="0">
                <a:cs typeface="Times New Roman" pitchFamily="18" charset="0"/>
              </a:rPr>
              <a:t>Maximum daily temperatures for Denver 1880-2011</a:t>
            </a:r>
          </a:p>
          <a:p>
            <a:pPr eaLnBrk="1" hangingPunct="1"/>
            <a:endParaRPr lang="en-US" altLang="en-US" sz="1000" dirty="0" smtClean="0">
              <a:cs typeface="Times New Roman" pitchFamily="18" charset="0"/>
            </a:endParaRPr>
          </a:p>
          <a:p>
            <a:pPr eaLnBrk="1" hangingPunct="1"/>
            <a:endParaRPr lang="en-US" altLang="en-US" sz="1000" dirty="0" smtClean="0">
              <a:cs typeface="Times New Roman" pitchFamily="18" charset="0"/>
            </a:endParaRPr>
          </a:p>
          <a:p>
            <a:r>
              <a:rPr lang="en-US" altLang="en-US" dirty="0" smtClean="0">
                <a:cs typeface="Times New Roman" pitchFamily="18" charset="0"/>
              </a:rPr>
              <a:t>Qualitative or quantitative?</a:t>
            </a:r>
          </a:p>
          <a:p>
            <a:endParaRPr lang="en-US" altLang="en-US" dirty="0" smtClean="0"/>
          </a:p>
        </p:txBody>
      </p:sp>
      <p:pic>
        <p:nvPicPr>
          <p:cNvPr id="542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88" y="2133600"/>
            <a:ext cx="2068512"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Data</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Types of Data</a:t>
            </a:r>
          </a:p>
        </p:txBody>
      </p:sp>
      <p:sp>
        <p:nvSpPr>
          <p:cNvPr id="55299" name="Content Placeholder 2"/>
          <p:cNvSpPr>
            <a:spLocks noGrp="1"/>
          </p:cNvSpPr>
          <p:nvPr>
            <p:ph idx="1"/>
          </p:nvPr>
        </p:nvSpPr>
        <p:spPr/>
        <p:txBody>
          <a:bodyPr/>
          <a:lstStyle/>
          <a:p>
            <a:pPr eaLnBrk="1" hangingPunct="1"/>
            <a:r>
              <a:rPr lang="en-US" altLang="en-US" smtClean="0">
                <a:cs typeface="Times New Roman" pitchFamily="18" charset="0"/>
              </a:rPr>
              <a:t>Some numbers are really names!</a:t>
            </a:r>
          </a:p>
          <a:p>
            <a:pPr eaLnBrk="1" hangingPunct="1"/>
            <a:r>
              <a:rPr lang="en-US" altLang="en-US" smtClean="0">
                <a:cs typeface="Times New Roman" pitchFamily="18" charset="0"/>
              </a:rPr>
              <a:t>(qualitative, not quantitative)</a:t>
            </a:r>
          </a:p>
          <a:p>
            <a:endParaRPr lang="en-US" altLang="en-US" smtClean="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0"/>
            <a:ext cx="2974975"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457200" y="914400"/>
            <a:ext cx="8229600" cy="5638800"/>
          </a:xfrm>
        </p:spPr>
        <p:txBody>
          <a:bodyPr/>
          <a:lstStyle/>
          <a:p>
            <a:pPr eaLnBrk="1" hangingPunct="1"/>
            <a:r>
              <a:rPr lang="en-US" altLang="en-US" dirty="0" smtClean="0">
                <a:cs typeface="Times New Roman" pitchFamily="18" charset="0"/>
              </a:rPr>
              <a:t>List of social security numbers</a:t>
            </a:r>
          </a:p>
          <a:p>
            <a:pPr eaLnBrk="1" hangingPunct="1"/>
            <a:endParaRPr lang="en-US" altLang="en-US" sz="1000" dirty="0" smtClean="0">
              <a:cs typeface="Times New Roman" pitchFamily="18" charset="0"/>
            </a:endParaRPr>
          </a:p>
          <a:p>
            <a:pPr eaLnBrk="1" hangingPunct="1"/>
            <a:endParaRPr lang="en-US" altLang="en-US" sz="1000" dirty="0" smtClean="0">
              <a:cs typeface="Times New Roman" pitchFamily="18" charset="0"/>
            </a:endParaRPr>
          </a:p>
          <a:p>
            <a:pPr eaLnBrk="1" hangingPunct="1"/>
            <a:r>
              <a:rPr lang="en-US" altLang="en-US" dirty="0" smtClean="0">
                <a:cs typeface="Times New Roman" pitchFamily="18" charset="0"/>
              </a:rPr>
              <a:t>Qualitative or quantitative?</a:t>
            </a:r>
          </a:p>
          <a:p>
            <a:endParaRPr lang="en-US" altLang="en-US" dirty="0" smtClean="0"/>
          </a:p>
        </p:txBody>
      </p:sp>
      <p:sp>
        <p:nvSpPr>
          <p:cNvPr id="56323"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Data</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56324" name="Picture 5" descr="http://www.socialsecurity.gov/ssnumber/images/ss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663" y="4048125"/>
            <a:ext cx="37163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7200" y="914400"/>
            <a:ext cx="8229600" cy="5638800"/>
          </a:xfrm>
        </p:spPr>
        <p:txBody>
          <a:bodyPr/>
          <a:lstStyle/>
          <a:p>
            <a:pPr eaLnBrk="1" hangingPunct="1"/>
            <a:r>
              <a:rPr lang="en-US" altLang="en-US" dirty="0" smtClean="0">
                <a:cs typeface="Times New Roman" pitchFamily="18" charset="0"/>
              </a:rPr>
              <a:t>Your CO driver’s license info</a:t>
            </a:r>
          </a:p>
          <a:p>
            <a:pPr eaLnBrk="1" hangingPunct="1"/>
            <a:endParaRPr lang="en-US" altLang="en-US" sz="1000" dirty="0" smtClean="0">
              <a:cs typeface="Times New Roman" pitchFamily="18" charset="0"/>
            </a:endParaRPr>
          </a:p>
          <a:p>
            <a:pPr eaLnBrk="1" hangingPunct="1"/>
            <a:endParaRPr lang="en-US" altLang="en-US" sz="1000" dirty="0" smtClean="0">
              <a:cs typeface="Times New Roman" pitchFamily="18" charset="0"/>
            </a:endParaRPr>
          </a:p>
          <a:p>
            <a:pPr eaLnBrk="1" hangingPunct="1"/>
            <a:r>
              <a:rPr lang="en-US" altLang="en-US" dirty="0" smtClean="0">
                <a:cs typeface="Times New Roman" pitchFamily="18" charset="0"/>
              </a:rPr>
              <a:t>Qualitative or quantitative?</a:t>
            </a:r>
          </a:p>
          <a:p>
            <a:endParaRPr lang="en-US" altLang="en-US" dirty="0" smtClean="0"/>
          </a:p>
        </p:txBody>
      </p:sp>
      <p:sp>
        <p:nvSpPr>
          <p:cNvPr id="57347" name="Rectangle 3"/>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Data</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57348" name="Picture 5" descr="http://www.spbclub.com/wallet/d499360f0d817790c9009f70e90a0e71_img_Driver-License-of-Colorado-US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550" y="4092575"/>
            <a:ext cx="39814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457200" y="914400"/>
            <a:ext cx="8229600" cy="5638800"/>
          </a:xfrm>
        </p:spPr>
        <p:txBody>
          <a:bodyPr/>
          <a:lstStyle/>
          <a:p>
            <a:r>
              <a:rPr lang="en-US" altLang="en-US" smtClean="0"/>
              <a:t>The “Q” Game</a:t>
            </a:r>
          </a:p>
        </p:txBody>
      </p:sp>
      <p:sp>
        <p:nvSpPr>
          <p:cNvPr id="5837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Types of Data</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Measurement</a:t>
            </a:r>
          </a:p>
        </p:txBody>
      </p:sp>
      <p:sp>
        <p:nvSpPr>
          <p:cNvPr id="69635" name="Content Placeholder 2"/>
          <p:cNvSpPr>
            <a:spLocks noGrp="1"/>
          </p:cNvSpPr>
          <p:nvPr>
            <p:ph idx="1"/>
          </p:nvPr>
        </p:nvSpPr>
        <p:spPr>
          <a:xfrm>
            <a:off x="457200" y="1143000"/>
            <a:ext cx="8229600" cy="5638800"/>
          </a:xfrm>
        </p:spPr>
        <p:txBody>
          <a:bodyPr/>
          <a:lstStyle/>
          <a:p>
            <a:r>
              <a:rPr lang="en-US" altLang="en-US" dirty="0" smtClean="0"/>
              <a:t>Traditionally, we study measurement because the level of scale of measurement determines what statistics we will calculate to answer our questions </a:t>
            </a:r>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4495800"/>
            <a:ext cx="35560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553200"/>
            <a:ext cx="9144000" cy="353943"/>
          </a:xfrm>
          <a:prstGeom prst="rect">
            <a:avLst/>
          </a:prstGeom>
        </p:spPr>
        <p:txBody>
          <a:bodyPr wrap="square">
            <a:spAutoFit/>
          </a:bodyPr>
          <a:lstStyle/>
          <a:p>
            <a:r>
              <a:rPr lang="en-US" sz="1700" dirty="0">
                <a:solidFill>
                  <a:schemeClr val="bg1">
                    <a:lumMod val="65000"/>
                    <a:lumOff val="35000"/>
                  </a:schemeClr>
                </a:solidFill>
              </a:rPr>
              <a:t>http://circuitfactory.ae/blog/wp-content/uploads/2012/08/5.-Mark-Twain-Quote.jpg</a:t>
            </a:r>
          </a:p>
        </p:txBody>
      </p:sp>
    </p:spTree>
    <p:extLst>
      <p:ext uri="{BB962C8B-B14F-4D97-AF65-F5344CB8AC3E}">
        <p14:creationId xmlns:p14="http://schemas.microsoft.com/office/powerpoint/2010/main" val="40553279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Measurement</a:t>
            </a:r>
          </a:p>
        </p:txBody>
      </p:sp>
      <p:sp>
        <p:nvSpPr>
          <p:cNvPr id="70659" name="Content Placeholder 2"/>
          <p:cNvSpPr>
            <a:spLocks noGrp="1"/>
          </p:cNvSpPr>
          <p:nvPr>
            <p:ph idx="1"/>
          </p:nvPr>
        </p:nvSpPr>
        <p:spPr/>
        <p:txBody>
          <a:bodyPr/>
          <a:lstStyle/>
          <a:p>
            <a:r>
              <a:rPr lang="en-US" altLang="en-US" smtClean="0"/>
              <a:t>In practice, it is not always clear cut</a:t>
            </a:r>
          </a:p>
          <a:p>
            <a:endParaRPr lang="en-US" altLang="en-US" smtClean="0"/>
          </a:p>
        </p:txBody>
      </p:sp>
      <p:pic>
        <p:nvPicPr>
          <p:cNvPr id="70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198688"/>
            <a:ext cx="4659313" cy="465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457200" y="838200"/>
            <a:ext cx="8229600" cy="5638800"/>
          </a:xfrm>
        </p:spPr>
        <p:txBody>
          <a:bodyPr/>
          <a:lstStyle/>
          <a:p>
            <a:r>
              <a:rPr lang="en-US" altLang="en-US" smtClean="0"/>
              <a:t>What single number would you use to illustrate the “typical” response to this survey question:</a:t>
            </a:r>
          </a:p>
          <a:p>
            <a:endParaRPr lang="en-US" altLang="en-US" smtClean="0"/>
          </a:p>
          <a:p>
            <a:endParaRPr lang="en-US" altLang="en-US" smtClean="0"/>
          </a:p>
        </p:txBody>
      </p:sp>
      <p:sp>
        <p:nvSpPr>
          <p:cNvPr id="71683"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Measurement</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716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048000"/>
            <a:ext cx="558006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Measurement</a:t>
            </a:r>
          </a:p>
        </p:txBody>
      </p:sp>
      <p:sp>
        <p:nvSpPr>
          <p:cNvPr id="72707" name="Content Placeholder 2"/>
          <p:cNvSpPr>
            <a:spLocks noGrp="1"/>
          </p:cNvSpPr>
          <p:nvPr>
            <p:ph idx="1"/>
          </p:nvPr>
        </p:nvSpPr>
        <p:spPr/>
        <p:txBody>
          <a:bodyPr/>
          <a:lstStyle/>
          <a:p>
            <a:r>
              <a:rPr lang="en-US" altLang="en-US" smtClean="0"/>
              <a:t>The most commonly occurring response is called the “mode”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457200" y="990600"/>
            <a:ext cx="8229600" cy="5638800"/>
          </a:xfrm>
        </p:spPr>
        <p:txBody>
          <a:bodyPr/>
          <a:lstStyle/>
          <a:p>
            <a:r>
              <a:rPr lang="en-US" altLang="en-US" smtClean="0"/>
              <a:t>What single number would you use to illustrate the “typical” response to this experimental result:</a:t>
            </a:r>
          </a:p>
          <a:p>
            <a:endParaRPr lang="en-US" altLang="en-US" smtClean="0"/>
          </a:p>
        </p:txBody>
      </p:sp>
      <p:sp>
        <p:nvSpPr>
          <p:cNvPr id="73731" name="Rectangle 4"/>
          <p:cNvSpPr>
            <a:spLocks noChangeArrowheads="1"/>
          </p:cNvSpPr>
          <p:nvPr/>
        </p:nvSpPr>
        <p:spPr bwMode="auto">
          <a:xfrm>
            <a:off x="0" y="0"/>
            <a:ext cx="9144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eaLnBrk="1" hangingPunct="1">
              <a:spcBef>
                <a:spcPct val="0"/>
              </a:spcBef>
              <a:buFontTx/>
              <a:buNone/>
            </a:pPr>
            <a:r>
              <a:rPr lang="en-US" altLang="en-US" sz="2400">
                <a:solidFill>
                  <a:schemeClr val="bg1"/>
                </a:solidFill>
              </a:rPr>
              <a:t>Measurement</a:t>
            </a:r>
          </a:p>
          <a:p>
            <a:pPr algn="ctr" eaLnBrk="1" hangingPunct="1">
              <a:spcBef>
                <a:spcPct val="0"/>
              </a:spcBef>
              <a:buFontTx/>
              <a:buNone/>
            </a:pPr>
            <a:r>
              <a:rPr lang="en-US" altLang="en-US" sz="2400">
                <a:solidFill>
                  <a:schemeClr val="bg1"/>
                </a:solidFill>
              </a:rPr>
              <a:t>IN-CLASS PROBLEMS</a:t>
            </a:r>
            <a:endParaRPr lang="en-US" altLang="en-US" sz="2400" i="1">
              <a:solidFill>
                <a:schemeClr val="folHlink"/>
              </a:solidFill>
            </a:endParaRPr>
          </a:p>
        </p:txBody>
      </p:sp>
      <p:pic>
        <p:nvPicPr>
          <p:cNvPr id="737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76550"/>
            <a:ext cx="65532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Measurement</a:t>
            </a:r>
          </a:p>
        </p:txBody>
      </p:sp>
      <p:sp>
        <p:nvSpPr>
          <p:cNvPr id="74755" name="Content Placeholder 2"/>
          <p:cNvSpPr>
            <a:spLocks noGrp="1"/>
          </p:cNvSpPr>
          <p:nvPr>
            <p:ph idx="1"/>
          </p:nvPr>
        </p:nvSpPr>
        <p:spPr/>
        <p:txBody>
          <a:bodyPr/>
          <a:lstStyle/>
          <a:p>
            <a:r>
              <a:rPr lang="en-US" altLang="en-US" smtClean="0"/>
              <a:t>For this, the “average” height of the 12 students would be better</a:t>
            </a:r>
          </a:p>
          <a:p>
            <a:endParaRPr lang="en-US" alt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4000" b="1">
                <a:solidFill>
                  <a:srgbClr val="CCFFFF"/>
                </a:solidFill>
                <a:latin typeface="Comic Sans MS" pitchFamily="66" charset="0"/>
              </a:defRPr>
            </a:lvl1pPr>
            <a:lvl2pPr marL="742950" indent="-285750" eaLnBrk="0" hangingPunct="0">
              <a:spcBef>
                <a:spcPct val="20000"/>
              </a:spcBef>
              <a:buFont typeface="Arial" charset="0"/>
              <a:buChar char="–"/>
              <a:defRPr sz="4000" b="1">
                <a:solidFill>
                  <a:srgbClr val="CCFFFF"/>
                </a:solidFill>
                <a:latin typeface="Comic Sans MS" pitchFamily="66" charset="0"/>
              </a:defRPr>
            </a:lvl2pPr>
            <a:lvl3pPr marL="1143000" indent="-228600" eaLnBrk="0" hangingPunct="0">
              <a:spcBef>
                <a:spcPct val="20000"/>
              </a:spcBef>
              <a:buFont typeface="Arial" charset="0"/>
              <a:buChar char="•"/>
              <a:defRPr sz="4000" b="1">
                <a:solidFill>
                  <a:srgbClr val="CCFFFF"/>
                </a:solidFill>
                <a:latin typeface="Comic Sans MS" pitchFamily="66" charset="0"/>
              </a:defRPr>
            </a:lvl3pPr>
            <a:lvl4pPr marL="1600200" indent="-228600" eaLnBrk="0" hangingPunct="0">
              <a:spcBef>
                <a:spcPct val="20000"/>
              </a:spcBef>
              <a:buFont typeface="Arial" charset="0"/>
              <a:buChar char="–"/>
              <a:defRPr sz="4000" b="1">
                <a:solidFill>
                  <a:srgbClr val="CCFFFF"/>
                </a:solidFill>
                <a:latin typeface="Comic Sans MS" pitchFamily="66" charset="0"/>
              </a:defRPr>
            </a:lvl4pPr>
            <a:lvl5pPr marL="2057400" indent="-228600" eaLnBrk="0" hangingPunct="0">
              <a:spcBef>
                <a:spcPct val="20000"/>
              </a:spcBef>
              <a:buFont typeface="Arial" charset="0"/>
              <a:buChar char="»"/>
              <a:defRPr sz="4000" b="1">
                <a:solidFill>
                  <a:srgbClr val="CCFFFF"/>
                </a:solidFill>
                <a:latin typeface="Comic Sans MS" pitchFamily="66" charset="0"/>
              </a:defRPr>
            </a:lvl5pPr>
            <a:lvl6pPr marL="25146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6pPr>
            <a:lvl7pPr marL="29718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7pPr>
            <a:lvl8pPr marL="34290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8pPr>
            <a:lvl9pPr marL="3886200" indent="-228600" eaLnBrk="0" fontAlgn="base" hangingPunct="0">
              <a:spcBef>
                <a:spcPct val="20000"/>
              </a:spcBef>
              <a:spcAft>
                <a:spcPct val="0"/>
              </a:spcAft>
              <a:buFont typeface="Arial" charset="0"/>
              <a:buChar char="»"/>
              <a:defRPr sz="4000" b="1">
                <a:solidFill>
                  <a:srgbClr val="CCFFFF"/>
                </a:solidFill>
                <a:latin typeface="Comic Sans MS" pitchFamily="66" charset="0"/>
              </a:defRPr>
            </a:lvl9pPr>
          </a:lstStyle>
          <a:p>
            <a:pPr algn="ctr">
              <a:spcBef>
                <a:spcPct val="0"/>
              </a:spcBef>
              <a:buFontTx/>
              <a:buNone/>
            </a:pPr>
            <a:r>
              <a:rPr lang="en-US" altLang="en-US" sz="6000">
                <a:solidFill>
                  <a:srgbClr val="FFFF00"/>
                </a:solidFill>
              </a:rPr>
              <a:t>Questions?</a:t>
            </a:r>
          </a:p>
        </p:txBody>
      </p:sp>
      <p:pic>
        <p:nvPicPr>
          <p:cNvPr id="860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97000"/>
            <a:ext cx="38608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Experimental Design</a:t>
            </a:r>
          </a:p>
        </p:txBody>
      </p:sp>
      <p:sp>
        <p:nvSpPr>
          <p:cNvPr id="8195" name="Content Placeholder 2"/>
          <p:cNvSpPr>
            <a:spLocks noGrp="1"/>
          </p:cNvSpPr>
          <p:nvPr>
            <p:ph idx="1"/>
          </p:nvPr>
        </p:nvSpPr>
        <p:spPr/>
        <p:txBody>
          <a:bodyPr/>
          <a:lstStyle/>
          <a:p>
            <a:pPr>
              <a:defRPr/>
            </a:pPr>
            <a:r>
              <a:rPr lang="en-US" dirty="0" err="1"/>
              <a:t>Mr</a:t>
            </a:r>
            <a:r>
              <a:rPr lang="en-US" dirty="0"/>
              <a:t> </a:t>
            </a:r>
            <a:r>
              <a:rPr lang="en-US" dirty="0" err="1"/>
              <a:t>Pólya’s</a:t>
            </a:r>
            <a:r>
              <a:rPr lang="en-US" dirty="0"/>
              <a:t> Method:</a:t>
            </a:r>
          </a:p>
          <a:p>
            <a:pPr>
              <a:defRPr/>
            </a:pPr>
            <a:endParaRPr lang="en-US" sz="2000" dirty="0"/>
          </a:p>
          <a:p>
            <a:pPr marL="742950" indent="-742950">
              <a:buFont typeface="Arial" charset="0"/>
              <a:buAutoNum type="arabicParenR"/>
              <a:defRPr/>
            </a:pPr>
            <a:r>
              <a:rPr lang="en-US" dirty="0"/>
              <a:t>Understand the </a:t>
            </a:r>
          </a:p>
          <a:p>
            <a:pPr>
              <a:defRPr/>
            </a:pPr>
            <a:r>
              <a:rPr lang="en-US" dirty="0"/>
              <a:t>   problem</a:t>
            </a:r>
          </a:p>
          <a:p>
            <a:pPr>
              <a:defRPr/>
            </a:pPr>
            <a:r>
              <a:rPr lang="en-US" dirty="0"/>
              <a:t>2) Plan!</a:t>
            </a:r>
          </a:p>
          <a:p>
            <a:pPr>
              <a:defRPr/>
            </a:pPr>
            <a:r>
              <a:rPr lang="en-US" dirty="0"/>
              <a:t>3) Do it!</a:t>
            </a:r>
          </a:p>
          <a:p>
            <a:pPr>
              <a:defRPr/>
            </a:pPr>
            <a:r>
              <a:rPr lang="en-US" dirty="0"/>
              <a:t>4) Look back</a:t>
            </a:r>
          </a:p>
          <a:p>
            <a:pPr>
              <a:defRPr/>
            </a:pPr>
            <a:endParaRPr lang="en-US" sz="2000" dirty="0"/>
          </a:p>
          <a:p>
            <a:pPr>
              <a:defRPr/>
            </a:pPr>
            <a:r>
              <a:rPr lang="en-US" sz="2000" dirty="0"/>
              <a:t>						     George </a:t>
            </a:r>
            <a:r>
              <a:rPr lang="en-US" sz="2000" dirty="0" err="1"/>
              <a:t>Pólya</a:t>
            </a:r>
            <a:endParaRPr lang="en-US" sz="2000" dirty="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33600"/>
            <a:ext cx="30607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0331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228600" y="152400"/>
            <a:ext cx="8915400" cy="6705600"/>
          </a:xfrm>
        </p:spPr>
        <p:txBody>
          <a:bodyPr/>
          <a:lstStyle/>
          <a:p>
            <a:pPr eaLnBrk="1" hangingPunct="1">
              <a:spcBef>
                <a:spcPts val="600"/>
              </a:spcBef>
            </a:pPr>
            <a:r>
              <a:rPr lang="en-US" altLang="en-US" dirty="0" smtClean="0">
                <a:cs typeface="Arial" panose="020B0604020202020204" pitchFamily="34" charset="0"/>
              </a:rPr>
              <a:t>Who am I when I’m not here?</a:t>
            </a:r>
          </a:p>
          <a:p>
            <a:pPr eaLnBrk="1" hangingPunct="1">
              <a:spcBef>
                <a:spcPts val="600"/>
              </a:spcBef>
            </a:pPr>
            <a:endParaRPr lang="en-US" altLang="en-US" dirty="0" smtClean="0">
              <a:cs typeface="Arial" panose="020B0604020202020204" pitchFamily="34" charset="0"/>
            </a:endParaRPr>
          </a:p>
          <a:p>
            <a:pPr eaLnBrk="1" hangingPunct="1">
              <a:spcBef>
                <a:spcPts val="600"/>
              </a:spcBef>
            </a:pPr>
            <a:endParaRPr lang="en-US" altLang="en-US" sz="4500" dirty="0">
              <a:cs typeface="Arial" panose="020B0604020202020204" pitchFamily="34" charset="0"/>
            </a:endParaRPr>
          </a:p>
          <a:p>
            <a:endParaRPr lang="en-US" altLang="en-US" dirty="0" smtClean="0"/>
          </a:p>
        </p:txBody>
      </p:sp>
      <p:pic>
        <p:nvPicPr>
          <p:cNvPr id="3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1" y="762000"/>
            <a:ext cx="917102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3055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6475"/>
            <a:ext cx="3886200" cy="42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Content Placeholder 2"/>
          <p:cNvSpPr>
            <a:spLocks noGrp="1"/>
          </p:cNvSpPr>
          <p:nvPr>
            <p:ph idx="1"/>
          </p:nvPr>
        </p:nvSpPr>
        <p:spPr>
          <a:xfrm>
            <a:off x="381000" y="990600"/>
            <a:ext cx="8686800" cy="5638800"/>
          </a:xfrm>
        </p:spPr>
        <p:txBody>
          <a:bodyPr/>
          <a:lstStyle/>
          <a:p>
            <a:pPr algn="r" eaLnBrk="1" hangingPunct="1">
              <a:spcBef>
                <a:spcPct val="0"/>
              </a:spcBef>
            </a:pPr>
            <a:r>
              <a:rPr lang="en-US" altLang="en-US" sz="3500" smtClean="0">
                <a:cs typeface="Arial" panose="020B0604020202020204" pitchFamily="34" charset="0"/>
              </a:rPr>
              <a:t>January 1998 – Refugees </a:t>
            </a:r>
          </a:p>
          <a:p>
            <a:pPr algn="r" eaLnBrk="1" hangingPunct="1">
              <a:spcBef>
                <a:spcPct val="0"/>
              </a:spcBef>
            </a:pPr>
            <a:r>
              <a:rPr lang="en-US" altLang="en-US" sz="3500" smtClean="0">
                <a:cs typeface="Arial" panose="020B0604020202020204" pitchFamily="34" charset="0"/>
              </a:rPr>
              <a:t>first enter eastern Chad </a:t>
            </a:r>
          </a:p>
          <a:p>
            <a:pPr algn="r" eaLnBrk="1" hangingPunct="1">
              <a:spcBef>
                <a:spcPct val="0"/>
              </a:spcBef>
            </a:pPr>
            <a:r>
              <a:rPr lang="en-US" altLang="en-US" sz="3500" smtClean="0">
                <a:cs typeface="Arial" panose="020B0604020202020204" pitchFamily="34" charset="0"/>
              </a:rPr>
              <a:t>coming from the </a:t>
            </a:r>
          </a:p>
          <a:p>
            <a:pPr algn="r" eaLnBrk="1" hangingPunct="1">
              <a:spcBef>
                <a:spcPct val="0"/>
              </a:spcBef>
            </a:pPr>
            <a:r>
              <a:rPr lang="en-US" altLang="en-US" sz="3500" smtClean="0">
                <a:cs typeface="Arial" panose="020B0604020202020204" pitchFamily="34" charset="0"/>
              </a:rPr>
              <a:t>Darfur area of Sudan</a:t>
            </a:r>
          </a:p>
          <a:p>
            <a:pPr algn="r" eaLnBrk="1" hangingPunct="1">
              <a:spcBef>
                <a:spcPct val="0"/>
              </a:spcBef>
            </a:pPr>
            <a:endParaRPr lang="en-US" altLang="en-US" sz="1000" smtClean="0">
              <a:cs typeface="Arial" panose="020B0604020202020204" pitchFamily="34" charset="0"/>
            </a:endParaRPr>
          </a:p>
          <a:p>
            <a:pPr algn="r" eaLnBrk="1" hangingPunct="1">
              <a:spcBef>
                <a:spcPct val="0"/>
              </a:spcBef>
            </a:pPr>
            <a:r>
              <a:rPr lang="en-US" altLang="en-US" sz="3500" smtClean="0">
                <a:cs typeface="Arial" panose="020B0604020202020204" pitchFamily="34" charset="0"/>
              </a:rPr>
              <a:t>April 1998 –          . </a:t>
            </a:r>
          </a:p>
          <a:p>
            <a:pPr algn="r" eaLnBrk="1" hangingPunct="1">
              <a:spcBef>
                <a:spcPct val="0"/>
              </a:spcBef>
            </a:pPr>
            <a:r>
              <a:rPr lang="en-US" altLang="en-US" sz="3500" smtClean="0">
                <a:cs typeface="Arial" panose="020B0604020202020204" pitchFamily="34" charset="0"/>
              </a:rPr>
              <a:t>Alkhalil Adoum        . </a:t>
            </a:r>
          </a:p>
          <a:p>
            <a:pPr algn="r" eaLnBrk="1" hangingPunct="1">
              <a:spcBef>
                <a:spcPct val="0"/>
              </a:spcBef>
            </a:pPr>
            <a:r>
              <a:rPr lang="en-US" altLang="en-US" sz="3500" smtClean="0">
                <a:cs typeface="Arial" panose="020B0604020202020204" pitchFamily="34" charset="0"/>
              </a:rPr>
              <a:t>(USAID FEWS)        .</a:t>
            </a:r>
          </a:p>
          <a:p>
            <a:pPr eaLnBrk="1" hangingPunct="1">
              <a:spcBef>
                <a:spcPct val="0"/>
              </a:spcBef>
            </a:pPr>
            <a:r>
              <a:rPr lang="en-US" altLang="en-US" sz="3500" smtClean="0">
                <a:cs typeface="Arial" panose="020B0604020202020204" pitchFamily="34" charset="0"/>
              </a:rPr>
              <a:t>goes to     this remote area after hearing rumors that refugees are overwhelming local villages </a:t>
            </a:r>
          </a:p>
          <a:p>
            <a:pPr algn="r" eaLnBrk="1" hangingPunct="1">
              <a:spcBef>
                <a:spcPct val="0"/>
              </a:spcBef>
            </a:pPr>
            <a:endParaRPr lang="en-US" altLang="en-US" smtClean="0">
              <a:latin typeface="Scratch" pitchFamily="2" charset="0"/>
            </a:endParaRPr>
          </a:p>
        </p:txBody>
      </p:sp>
      <p:sp>
        <p:nvSpPr>
          <p:cNvPr id="2052" name="Title 1"/>
          <p:cNvSpPr>
            <a:spLocks noGrp="1"/>
          </p:cNvSpPr>
          <p:nvPr>
            <p:ph type="title"/>
          </p:nvPr>
        </p:nvSpPr>
        <p:spPr/>
        <p:txBody>
          <a:bodyPr/>
          <a:lstStyle/>
          <a:p>
            <a:r>
              <a:rPr lang="en-US" dirty="0" smtClean="0"/>
              <a:t>A Research Project</a:t>
            </a:r>
          </a:p>
        </p:txBody>
      </p:sp>
      <p:pic>
        <p:nvPicPr>
          <p:cNvPr id="20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163" y="3276600"/>
            <a:ext cx="1617662" cy="176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796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Research Project</a:t>
            </a:r>
            <a:endParaRPr lang="en-US" dirty="0"/>
          </a:p>
        </p:txBody>
      </p:sp>
      <p:sp>
        <p:nvSpPr>
          <p:cNvPr id="3" name="Content Placeholder 2"/>
          <p:cNvSpPr>
            <a:spLocks noGrp="1"/>
          </p:cNvSpPr>
          <p:nvPr>
            <p:ph idx="1"/>
          </p:nvPr>
        </p:nvSpPr>
        <p:spPr/>
        <p:txBody>
          <a:bodyPr/>
          <a:lstStyle/>
          <a:p>
            <a:pPr eaLnBrk="1" hangingPunct="1">
              <a:spcBef>
                <a:spcPts val="600"/>
              </a:spcBef>
            </a:pPr>
            <a:r>
              <a:rPr lang="en-US" altLang="en-US" dirty="0">
                <a:cs typeface="Arial" panose="020B0604020202020204" pitchFamily="34" charset="0"/>
              </a:rPr>
              <a:t>July 1998 Chad </a:t>
            </a:r>
          </a:p>
          <a:p>
            <a:pPr eaLnBrk="1" hangingPunct="1">
              <a:spcBef>
                <a:spcPts val="600"/>
              </a:spcBef>
            </a:pPr>
            <a:r>
              <a:rPr lang="en-US" altLang="en-US" dirty="0">
                <a:cs typeface="Arial" panose="020B0604020202020204" pitchFamily="34" charset="0"/>
              </a:rPr>
              <a:t>Who are the mysterious refugees? </a:t>
            </a:r>
          </a:p>
          <a:p>
            <a:pPr eaLnBrk="1" hangingPunct="1">
              <a:spcBef>
                <a:spcPts val="600"/>
              </a:spcBef>
            </a:pPr>
            <a:r>
              <a:rPr lang="en-US" altLang="en-US" dirty="0">
                <a:cs typeface="Arial" panose="020B0604020202020204" pitchFamily="34" charset="0"/>
              </a:rPr>
              <a:t>Will we be able to help them?  </a:t>
            </a:r>
          </a:p>
          <a:p>
            <a:pPr eaLnBrk="1" hangingPunct="1">
              <a:spcBef>
                <a:spcPts val="600"/>
              </a:spcBef>
            </a:pPr>
            <a:r>
              <a:rPr lang="en-US" altLang="en-US" dirty="0">
                <a:cs typeface="Arial" panose="020B0604020202020204" pitchFamily="34" charset="0"/>
              </a:rPr>
              <a:t>Can we get supplies in-region?</a:t>
            </a:r>
          </a:p>
          <a:p>
            <a:endParaRPr lang="en-US" dirty="0"/>
          </a:p>
        </p:txBody>
      </p:sp>
    </p:spTree>
    <p:extLst>
      <p:ext uri="{BB962C8B-B14F-4D97-AF65-F5344CB8AC3E}">
        <p14:creationId xmlns:p14="http://schemas.microsoft.com/office/powerpoint/2010/main" val="2169220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178050"/>
            <a:ext cx="5768975" cy="467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Title 1"/>
          <p:cNvSpPr>
            <a:spLocks noGrp="1"/>
          </p:cNvSpPr>
          <p:nvPr>
            <p:ph type="title"/>
          </p:nvPr>
        </p:nvSpPr>
        <p:spPr/>
        <p:txBody>
          <a:bodyPr/>
          <a:lstStyle/>
          <a:p>
            <a:r>
              <a:rPr lang="en-US" altLang="en-US" smtClean="0"/>
              <a:t>Statistics??</a:t>
            </a:r>
          </a:p>
        </p:txBody>
      </p:sp>
      <p:sp>
        <p:nvSpPr>
          <p:cNvPr id="10244" name="Content Placeholder 2"/>
          <p:cNvSpPr>
            <a:spLocks noGrp="1"/>
          </p:cNvSpPr>
          <p:nvPr>
            <p:ph idx="1"/>
          </p:nvPr>
        </p:nvSpPr>
        <p:spPr/>
        <p:txBody>
          <a:bodyPr/>
          <a:lstStyle/>
          <a:p>
            <a:pPr eaLnBrk="1" hangingPunct="1">
              <a:spcBef>
                <a:spcPct val="0"/>
              </a:spcBef>
            </a:pPr>
            <a:r>
              <a:rPr lang="en-US" altLang="en-US" smtClean="0">
                <a:cs typeface="Times New Roman" pitchFamily="18" charset="0"/>
              </a:rPr>
              <a:t>Everyone in the twenty-first century should become skeptical consumers of </a:t>
            </a:r>
          </a:p>
          <a:p>
            <a:pPr eaLnBrk="1" hangingPunct="1">
              <a:spcBef>
                <a:spcPct val="0"/>
              </a:spcBef>
            </a:pPr>
            <a:r>
              <a:rPr lang="en-US" altLang="en-US" smtClean="0">
                <a:cs typeface="Times New Roman" pitchFamily="18" charset="0"/>
              </a:rPr>
              <a:t>statistical</a:t>
            </a:r>
          </a:p>
          <a:p>
            <a:pPr eaLnBrk="1" hangingPunct="1">
              <a:spcBef>
                <a:spcPct val="0"/>
              </a:spcBef>
            </a:pPr>
            <a:r>
              <a:rPr lang="en-US" altLang="en-US" smtClean="0">
                <a:cs typeface="Times New Roman" pitchFamily="18" charset="0"/>
              </a:rPr>
              <a:t>information</a:t>
            </a:r>
          </a:p>
          <a:p>
            <a:endParaRPr lang="en-US" alt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04800" y="457200"/>
            <a:ext cx="4800600" cy="5638800"/>
          </a:xfrm>
        </p:spPr>
        <p:txBody>
          <a:bodyPr/>
          <a:lstStyle/>
          <a:p>
            <a:pPr eaLnBrk="1" hangingPunct="1">
              <a:spcBef>
                <a:spcPct val="50000"/>
              </a:spcBef>
            </a:pPr>
            <a:r>
              <a:rPr lang="en-US" altLang="en-US" smtClean="0">
                <a:cs typeface="Arial" panose="020B0604020202020204" pitchFamily="34" charset="0"/>
              </a:rPr>
              <a:t>The African nation of Chad is covered by an extensive network of highways</a:t>
            </a:r>
          </a:p>
          <a:p>
            <a:pPr eaLnBrk="1" hangingPunct="1">
              <a:spcBef>
                <a:spcPct val="50000"/>
              </a:spcBef>
            </a:pPr>
            <a:endParaRPr lang="en-US" altLang="en-US" sz="1000" smtClean="0">
              <a:cs typeface="Arial" panose="020B0604020202020204" pitchFamily="34" charset="0"/>
            </a:endParaRPr>
          </a:p>
          <a:p>
            <a:pPr eaLnBrk="1" hangingPunct="1">
              <a:spcBef>
                <a:spcPct val="50000"/>
              </a:spcBef>
            </a:pPr>
            <a:r>
              <a:rPr lang="en-US" altLang="en-US" smtClean="0">
                <a:cs typeface="Arial" panose="020B0604020202020204" pitchFamily="34" charset="0"/>
              </a:rPr>
              <a:t>Of course, the are not necessarily PAVED highways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9624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5"/>
          <p:cNvSpPr txBox="1">
            <a:spLocks noChangeArrowheads="1"/>
          </p:cNvSpPr>
          <p:nvPr/>
        </p:nvSpPr>
        <p:spPr bwMode="auto">
          <a:xfrm>
            <a:off x="5257800" y="2895600"/>
            <a:ext cx="2057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50000"/>
              </a:spcBef>
              <a:buFontTx/>
              <a:buNone/>
            </a:pPr>
            <a:r>
              <a:rPr lang="en-US" altLang="en-US" sz="3000"/>
              <a:t>the road</a:t>
            </a:r>
          </a:p>
        </p:txBody>
      </p:sp>
      <p:pic>
        <p:nvPicPr>
          <p:cNvPr id="41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962400"/>
            <a:ext cx="39624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76538"/>
            <a:ext cx="457200" cy="67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1224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228600" y="76200"/>
            <a:ext cx="8229600" cy="5638800"/>
          </a:xfrm>
        </p:spPr>
        <p:txBody>
          <a:bodyPr/>
          <a:lstStyle/>
          <a:p>
            <a:pPr eaLnBrk="1" hangingPunct="1">
              <a:spcBef>
                <a:spcPct val="0"/>
              </a:spcBef>
            </a:pPr>
            <a:r>
              <a:rPr lang="en-US" altLang="en-US" smtClean="0">
                <a:cs typeface="Arial" panose="020B0604020202020204" pitchFamily="34" charset="0"/>
              </a:rPr>
              <a:t>So, when </a:t>
            </a:r>
          </a:p>
          <a:p>
            <a:pPr eaLnBrk="1" hangingPunct="1">
              <a:spcBef>
                <a:spcPct val="0"/>
              </a:spcBef>
            </a:pPr>
            <a:r>
              <a:rPr lang="en-US" altLang="en-US" smtClean="0">
                <a:cs typeface="Arial" panose="020B0604020202020204" pitchFamily="34" charset="0"/>
              </a:rPr>
              <a:t>traveling in Chad, </a:t>
            </a:r>
          </a:p>
          <a:p>
            <a:pPr eaLnBrk="1" hangingPunct="1">
              <a:spcBef>
                <a:spcPct val="0"/>
              </a:spcBef>
            </a:pPr>
            <a:r>
              <a:rPr lang="en-US" altLang="en-US" smtClean="0">
                <a:cs typeface="Arial" panose="020B0604020202020204" pitchFamily="34" charset="0"/>
              </a:rPr>
              <a:t>you spend a </a:t>
            </a:r>
          </a:p>
          <a:p>
            <a:pPr eaLnBrk="1" hangingPunct="1">
              <a:spcBef>
                <a:spcPct val="0"/>
              </a:spcBef>
            </a:pPr>
            <a:r>
              <a:rPr lang="en-US" altLang="en-US" smtClean="0">
                <a:cs typeface="Arial" panose="020B0604020202020204" pitchFamily="34" charset="0"/>
              </a:rPr>
              <a:t>great deal of </a:t>
            </a:r>
          </a:p>
          <a:p>
            <a:pPr eaLnBrk="1" hangingPunct="1">
              <a:spcBef>
                <a:spcPct val="0"/>
              </a:spcBef>
            </a:pPr>
            <a:r>
              <a:rPr lang="en-US" altLang="en-US" smtClean="0">
                <a:cs typeface="Arial" panose="020B0604020202020204" pitchFamily="34" charset="0"/>
              </a:rPr>
              <a:t>time digging out </a:t>
            </a:r>
          </a:p>
          <a:p>
            <a:pPr eaLnBrk="1" hangingPunct="1">
              <a:spcBef>
                <a:spcPct val="0"/>
              </a:spcBef>
            </a:pPr>
            <a:r>
              <a:rPr lang="en-US" altLang="en-US" smtClean="0">
                <a:cs typeface="Arial" panose="020B0604020202020204" pitchFamily="34" charset="0"/>
              </a:rPr>
              <a:t>your vehicle…</a:t>
            </a:r>
          </a:p>
          <a:p>
            <a:pPr eaLnBrk="1" hangingPunct="1">
              <a:spcBef>
                <a:spcPct val="0"/>
              </a:spcBef>
            </a:pPr>
            <a:endParaRPr lang="en-US" altLang="en-US" sz="3000" smtClean="0">
              <a:cs typeface="Arial" panose="020B0604020202020204" pitchFamily="34" charset="0"/>
            </a:endParaRPr>
          </a:p>
          <a:p>
            <a:pPr eaLnBrk="1" hangingPunct="1">
              <a:spcBef>
                <a:spcPct val="0"/>
              </a:spcBef>
            </a:pPr>
            <a:r>
              <a:rPr lang="en-US" altLang="en-US" smtClean="0">
                <a:cs typeface="Arial" panose="020B0604020202020204" pitchFamily="34" charset="0"/>
              </a:rPr>
              <a:t>Or having </a:t>
            </a:r>
          </a:p>
          <a:p>
            <a:pPr eaLnBrk="1" hangingPunct="1">
              <a:spcBef>
                <a:spcPct val="0"/>
              </a:spcBef>
            </a:pPr>
            <a:r>
              <a:rPr lang="en-US" altLang="en-US" smtClean="0">
                <a:cs typeface="Arial" panose="020B0604020202020204" pitchFamily="34" charset="0"/>
              </a:rPr>
              <a:t>someone </a:t>
            </a:r>
          </a:p>
          <a:p>
            <a:pPr eaLnBrk="1" hangingPunct="1">
              <a:spcBef>
                <a:spcPct val="0"/>
              </a:spcBef>
            </a:pPr>
            <a:r>
              <a:rPr lang="en-US" altLang="en-US" smtClean="0">
                <a:cs typeface="Arial" panose="020B0604020202020204" pitchFamily="34" charset="0"/>
              </a:rPr>
              <a:t>else help you dig </a:t>
            </a:r>
          </a:p>
          <a:p>
            <a:pPr eaLnBrk="1" hangingPunct="1">
              <a:spcBef>
                <a:spcPct val="0"/>
              </a:spcBef>
            </a:pPr>
            <a:r>
              <a:rPr lang="en-US" altLang="en-US" smtClean="0">
                <a:cs typeface="Arial" panose="020B0604020202020204" pitchFamily="34" charset="0"/>
              </a:rPr>
              <a:t>out your vehicle…</a:t>
            </a:r>
          </a:p>
          <a:p>
            <a:pPr algn="ctr" eaLnBrk="1" hangingPunct="1"/>
            <a:r>
              <a:rPr lang="en-US" altLang="en-US" smtClean="0">
                <a:latin typeface="Arial" panose="020B0604020202020204" pitchFamily="34" charset="0"/>
                <a:cs typeface="Arial" panose="020B0604020202020204" pitchFamily="34" charset="0"/>
              </a:rPr>
              <a:t> </a:t>
            </a:r>
            <a:endParaRPr lang="en-US" altLang="en-US" smtClean="0">
              <a:latin typeface="Arial" panose="020B0604020202020204" pitchFamily="34" charset="0"/>
              <a:cs typeface="Calibri" panose="020F0502020204030204" pitchFamily="34" charset="0"/>
            </a:endParaRPr>
          </a:p>
        </p:txBody>
      </p:sp>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175" y="381000"/>
            <a:ext cx="444182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3621088"/>
            <a:ext cx="442277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5547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4114800" y="914400"/>
            <a:ext cx="4756150" cy="5638800"/>
          </a:xfrm>
        </p:spPr>
        <p:txBody>
          <a:bodyPr/>
          <a:lstStyle/>
          <a:p>
            <a:pPr eaLnBrk="1" hangingPunct="1">
              <a:spcBef>
                <a:spcPct val="50000"/>
              </a:spcBef>
            </a:pPr>
            <a:r>
              <a:rPr lang="en-US" altLang="en-US" smtClean="0">
                <a:cs typeface="Arial" panose="020B0604020202020204" pitchFamily="34" charset="0"/>
              </a:rPr>
              <a:t>Or helping someone else dig out their vehicle…</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3473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82975"/>
            <a:ext cx="460375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4149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572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673475"/>
            <a:ext cx="4414837"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ontent Placeholder 2"/>
          <p:cNvSpPr>
            <a:spLocks noGrp="1"/>
          </p:cNvSpPr>
          <p:nvPr>
            <p:ph idx="1"/>
          </p:nvPr>
        </p:nvSpPr>
        <p:spPr>
          <a:xfrm>
            <a:off x="76200" y="914400"/>
            <a:ext cx="8839200" cy="5638800"/>
          </a:xfrm>
        </p:spPr>
        <p:txBody>
          <a:bodyPr/>
          <a:lstStyle/>
          <a:p>
            <a:pPr algn="r" eaLnBrk="1" hangingPunct="1">
              <a:spcBef>
                <a:spcPct val="0"/>
              </a:spcBef>
            </a:pPr>
            <a:r>
              <a:rPr lang="en-US" altLang="en-US" smtClean="0">
                <a:cs typeface="Arial" panose="020B0604020202020204" pitchFamily="34" charset="0"/>
              </a:rPr>
              <a:t>But soon </a:t>
            </a:r>
          </a:p>
          <a:p>
            <a:pPr algn="r" eaLnBrk="1" hangingPunct="1">
              <a:spcBef>
                <a:spcPct val="0"/>
              </a:spcBef>
            </a:pPr>
            <a:r>
              <a:rPr lang="en-US" altLang="en-US" smtClean="0">
                <a:cs typeface="Arial" panose="020B0604020202020204" pitchFamily="34" charset="0"/>
              </a:rPr>
              <a:t>you’re on your </a:t>
            </a:r>
          </a:p>
          <a:p>
            <a:pPr algn="r" eaLnBrk="1" hangingPunct="1">
              <a:spcBef>
                <a:spcPct val="0"/>
              </a:spcBef>
            </a:pPr>
            <a:r>
              <a:rPr lang="en-US" altLang="en-US" smtClean="0">
                <a:cs typeface="Arial" panose="020B0604020202020204" pitchFamily="34" charset="0"/>
              </a:rPr>
              <a:t>way again!</a:t>
            </a:r>
          </a:p>
          <a:p>
            <a:pPr algn="r" eaLnBrk="1" hangingPunct="1">
              <a:spcBef>
                <a:spcPct val="0"/>
              </a:spcBef>
            </a:pPr>
            <a:endParaRPr lang="en-US" altLang="en-US" smtClean="0">
              <a:cs typeface="Arial" panose="020B0604020202020204" pitchFamily="34" charset="0"/>
            </a:endParaRPr>
          </a:p>
          <a:p>
            <a:pPr algn="r" eaLnBrk="1" hangingPunct="1">
              <a:spcBef>
                <a:spcPct val="0"/>
              </a:spcBef>
            </a:pPr>
            <a:endParaRPr lang="en-US" altLang="en-US" smtClean="0">
              <a:cs typeface="Arial" panose="020B0604020202020204" pitchFamily="34" charset="0"/>
            </a:endParaRPr>
          </a:p>
          <a:p>
            <a:pPr eaLnBrk="1" hangingPunct="1">
              <a:spcBef>
                <a:spcPct val="0"/>
              </a:spcBef>
            </a:pPr>
            <a:endParaRPr lang="en-US" altLang="en-US" sz="3000" smtClean="0">
              <a:cs typeface="Arial" panose="020B0604020202020204" pitchFamily="34" charset="0"/>
            </a:endParaRPr>
          </a:p>
          <a:p>
            <a:pPr eaLnBrk="1" hangingPunct="1">
              <a:spcBef>
                <a:spcPct val="0"/>
              </a:spcBef>
            </a:pPr>
            <a:r>
              <a:rPr lang="en-US" altLang="en-US" smtClean="0">
                <a:cs typeface="Arial" panose="020B0604020202020204" pitchFamily="34" charset="0"/>
              </a:rPr>
              <a:t>Standing water – </a:t>
            </a:r>
          </a:p>
          <a:p>
            <a:pPr eaLnBrk="1" hangingPunct="1">
              <a:spcBef>
                <a:spcPct val="0"/>
              </a:spcBef>
            </a:pPr>
            <a:r>
              <a:rPr lang="en-US" altLang="en-US" smtClean="0">
                <a:cs typeface="Arial" panose="020B0604020202020204" pitchFamily="34" charset="0"/>
              </a:rPr>
              <a:t>a rarity in Chad</a:t>
            </a:r>
          </a:p>
          <a:p>
            <a:pPr algn="r" eaLnBrk="1" hangingPunct="1">
              <a:spcBef>
                <a:spcPct val="0"/>
              </a:spcBef>
            </a:pPr>
            <a:endParaRPr lang="en-US" altLang="en-US" smtClean="0">
              <a:cs typeface="Arial" panose="020B0604020202020204" pitchFamily="34" charset="0"/>
            </a:endParaRPr>
          </a:p>
        </p:txBody>
      </p:sp>
    </p:spTree>
    <p:extLst>
      <p:ext uri="{BB962C8B-B14F-4D97-AF65-F5344CB8AC3E}">
        <p14:creationId xmlns:p14="http://schemas.microsoft.com/office/powerpoint/2010/main" val="7994671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228600" y="1219200"/>
            <a:ext cx="8680450" cy="5638800"/>
          </a:xfrm>
        </p:spPr>
        <p:txBody>
          <a:bodyPr/>
          <a:lstStyle/>
          <a:p>
            <a:pPr algn="ctr" eaLnBrk="1" hangingPunct="1">
              <a:spcBef>
                <a:spcPct val="0"/>
              </a:spcBef>
            </a:pPr>
            <a:endParaRPr lang="en-US" altLang="en-US" smtClean="0">
              <a:cs typeface="Arial" panose="020B0604020202020204" pitchFamily="34" charset="0"/>
            </a:endParaRPr>
          </a:p>
          <a:p>
            <a:pPr algn="ctr" eaLnBrk="1" hangingPunct="1">
              <a:spcBef>
                <a:spcPct val="0"/>
              </a:spcBef>
            </a:pPr>
            <a:endParaRPr lang="en-US" altLang="en-US" smtClean="0">
              <a:cs typeface="Arial" panose="020B0604020202020204" pitchFamily="34" charset="0"/>
            </a:endParaRPr>
          </a:p>
          <a:p>
            <a:pPr algn="ctr" eaLnBrk="1" hangingPunct="1">
              <a:spcBef>
                <a:spcPct val="0"/>
              </a:spcBef>
            </a:pPr>
            <a:endParaRPr lang="en-US" altLang="en-US" sz="2000" smtClean="0">
              <a:cs typeface="Arial" panose="020B0604020202020204" pitchFamily="34" charset="0"/>
            </a:endParaRPr>
          </a:p>
          <a:p>
            <a:pPr algn="ctr" eaLnBrk="1" hangingPunct="1">
              <a:spcBef>
                <a:spcPct val="0"/>
              </a:spcBef>
            </a:pPr>
            <a:r>
              <a:rPr lang="en-US" altLang="en-US" sz="3800" smtClean="0">
                <a:cs typeface="Arial" panose="020B0604020202020204" pitchFamily="34" charset="0"/>
              </a:rPr>
              <a:t>Chad has a lot of the scenic beauty of the great state of Nevada…</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138" y="3175"/>
            <a:ext cx="4068762"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164013"/>
            <a:ext cx="403542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06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4164013"/>
            <a:ext cx="4110037"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0339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200" y="381000"/>
            <a:ext cx="8229600" cy="5638800"/>
          </a:xfrm>
        </p:spPr>
        <p:txBody>
          <a:bodyPr/>
          <a:lstStyle/>
          <a:p>
            <a:pPr eaLnBrk="1" hangingPunct="1">
              <a:spcBef>
                <a:spcPct val="0"/>
              </a:spcBef>
            </a:pPr>
            <a:r>
              <a:rPr lang="en-US" altLang="en-US" smtClean="0">
                <a:cs typeface="Arial" panose="020B0604020202020204" pitchFamily="34" charset="0"/>
              </a:rPr>
              <a:t>Suddenly, you begin to see </a:t>
            </a:r>
          </a:p>
          <a:p>
            <a:pPr eaLnBrk="1" hangingPunct="1">
              <a:spcBef>
                <a:spcPct val="0"/>
              </a:spcBef>
            </a:pPr>
            <a:r>
              <a:rPr lang="en-US" altLang="en-US" smtClean="0">
                <a:cs typeface="Arial" panose="020B0604020202020204" pitchFamily="34" charset="0"/>
              </a:rPr>
              <a:t>signs of civilization…</a:t>
            </a:r>
            <a:endParaRPr lang="en-US" altLang="en-US" smtClean="0"/>
          </a:p>
          <a:p>
            <a:endParaRPr lang="en-US" altLang="en-US" smtClean="0"/>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45307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6750"/>
            <a:ext cx="43434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1363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76200" y="228600"/>
            <a:ext cx="9144000" cy="5638800"/>
          </a:xfrm>
        </p:spPr>
        <p:txBody>
          <a:bodyPr/>
          <a:lstStyle/>
          <a:p>
            <a:pPr eaLnBrk="1" hangingPunct="1">
              <a:spcBef>
                <a:spcPct val="0"/>
              </a:spcBef>
            </a:pPr>
            <a:r>
              <a:rPr lang="en-US" altLang="en-US" smtClean="0">
                <a:cs typeface="Arial" panose="020B0604020202020204" pitchFamily="34" charset="0"/>
              </a:rPr>
              <a:t>And, next thing you know, </a:t>
            </a:r>
          </a:p>
          <a:p>
            <a:pPr eaLnBrk="1" hangingPunct="1">
              <a:spcBef>
                <a:spcPct val="0"/>
              </a:spcBef>
            </a:pPr>
            <a:r>
              <a:rPr lang="en-US" altLang="en-US" smtClean="0">
                <a:cs typeface="Arial" panose="020B0604020202020204" pitchFamily="34" charset="0"/>
              </a:rPr>
              <a:t>	you’re driving down main street!</a:t>
            </a: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4488"/>
            <a:ext cx="4495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t="29103"/>
          <a:stretch>
            <a:fillRect/>
          </a:stretch>
        </p:blipFill>
        <p:spPr bwMode="auto">
          <a:xfrm>
            <a:off x="4421188" y="4649788"/>
            <a:ext cx="4722812"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997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57200" y="152400"/>
            <a:ext cx="8229600" cy="5638800"/>
          </a:xfrm>
        </p:spPr>
        <p:txBody>
          <a:bodyPr/>
          <a:lstStyle/>
          <a:p>
            <a:pPr algn="ctr" eaLnBrk="1" hangingPunct="1">
              <a:spcBef>
                <a:spcPct val="0"/>
              </a:spcBef>
            </a:pPr>
            <a:r>
              <a:rPr lang="en-US" altLang="en-US" smtClean="0">
                <a:cs typeface="Arial" panose="020B0604020202020204" pitchFamily="34" charset="0"/>
              </a:rPr>
              <a:t>Where all the action is !!</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0438"/>
            <a:ext cx="8831263"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861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p:txBody>
          <a:bodyPr/>
          <a:lstStyle/>
          <a:p>
            <a:pPr algn="ctr" eaLnBrk="1" hangingPunct="1">
              <a:spcBef>
                <a:spcPct val="0"/>
              </a:spcBef>
            </a:pPr>
            <a:endParaRPr lang="en-US" altLang="en-US" smtClean="0">
              <a:cs typeface="Arial" panose="020B0604020202020204" pitchFamily="34" charset="0"/>
            </a:endParaRPr>
          </a:p>
          <a:p>
            <a:pPr algn="ctr" eaLnBrk="1" hangingPunct="1">
              <a:spcBef>
                <a:spcPct val="0"/>
              </a:spcBef>
            </a:pPr>
            <a:endParaRPr lang="en-US" altLang="en-US" smtClean="0">
              <a:cs typeface="Arial" panose="020B0604020202020204" pitchFamily="34" charset="0"/>
            </a:endParaRPr>
          </a:p>
          <a:p>
            <a:pPr algn="ctr" eaLnBrk="1" hangingPunct="1">
              <a:spcBef>
                <a:spcPct val="0"/>
              </a:spcBef>
            </a:pPr>
            <a:endParaRPr lang="en-US" altLang="en-US" smtClean="0">
              <a:cs typeface="Arial" panose="020B0604020202020204" pitchFamily="34" charset="0"/>
            </a:endParaRPr>
          </a:p>
          <a:p>
            <a:pPr eaLnBrk="1" hangingPunct="1">
              <a:spcBef>
                <a:spcPct val="0"/>
              </a:spcBef>
            </a:pPr>
            <a:r>
              <a:rPr lang="en-US" altLang="en-US" smtClean="0">
                <a:cs typeface="Arial" panose="020B0604020202020204" pitchFamily="34" charset="0"/>
              </a:rPr>
              <a:t>			 The </a:t>
            </a:r>
          </a:p>
          <a:p>
            <a:pPr eaLnBrk="1" hangingPunct="1">
              <a:spcBef>
                <a:spcPct val="0"/>
              </a:spcBef>
            </a:pPr>
            <a:r>
              <a:rPr lang="en-US" altLang="en-US" smtClean="0">
                <a:cs typeface="Arial" panose="020B0604020202020204" pitchFamily="34" charset="0"/>
              </a:rPr>
              <a:t>		 </a:t>
            </a:r>
            <a:r>
              <a:rPr lang="en-US" altLang="en-US" sz="3000" smtClean="0">
                <a:cs typeface="Arial" panose="020B0604020202020204" pitchFamily="34" charset="0"/>
              </a:rPr>
              <a:t> </a:t>
            </a:r>
            <a:r>
              <a:rPr lang="en-US" altLang="en-US" smtClean="0">
                <a:cs typeface="Arial" panose="020B0604020202020204" pitchFamily="34" charset="0"/>
              </a:rPr>
              <a:t>shopping!!!!</a:t>
            </a:r>
          </a:p>
          <a:p>
            <a:pPr algn="ctr"/>
            <a:endParaRPr lang="en-US" altLang="en-US" smtClean="0"/>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t="33946"/>
          <a:stretch>
            <a:fillRect/>
          </a:stretch>
        </p:blipFill>
        <p:spPr bwMode="auto">
          <a:xfrm>
            <a:off x="5456238" y="228600"/>
            <a:ext cx="36877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22116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238" y="1828800"/>
            <a:ext cx="3668712"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050" y="4427538"/>
            <a:ext cx="36369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90800"/>
            <a:ext cx="257016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3590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838200" y="533400"/>
            <a:ext cx="8229600" cy="5638800"/>
          </a:xfrm>
        </p:spPr>
        <p:txBody>
          <a:bodyPr/>
          <a:lstStyle/>
          <a:p>
            <a:pPr algn="r"/>
            <a:r>
              <a:rPr lang="en-US" altLang="en-US" smtClean="0">
                <a:cs typeface="Arial" panose="020B0604020202020204" pitchFamily="34" charset="0"/>
              </a:rPr>
              <a:t>Come visit my house!</a:t>
            </a:r>
          </a:p>
          <a:p>
            <a:pPr algn="r"/>
            <a:endParaRPr lang="en-US" altLang="en-US" smtClean="0">
              <a:cs typeface="Arial" panose="020B0604020202020204" pitchFamily="34" charset="0"/>
            </a:endParaRPr>
          </a:p>
          <a:p>
            <a:pPr algn="r"/>
            <a:endParaRPr lang="en-US" altLang="en-US" smtClean="0">
              <a:cs typeface="Arial" panose="020B0604020202020204" pitchFamily="34" charset="0"/>
            </a:endParaRPr>
          </a:p>
          <a:p>
            <a:pPr algn="r"/>
            <a:endParaRPr lang="en-US" altLang="en-US" smtClean="0">
              <a:cs typeface="Arial" panose="020B0604020202020204" pitchFamily="34" charset="0"/>
            </a:endParaRPr>
          </a:p>
          <a:p>
            <a:pPr algn="r"/>
            <a:endParaRPr lang="en-US" altLang="en-US" smtClean="0">
              <a:cs typeface="Arial" panose="020B0604020202020204" pitchFamily="34" charset="0"/>
            </a:endParaRPr>
          </a:p>
          <a:p>
            <a:pPr algn="r" eaLnBrk="1" hangingPunct="1">
              <a:spcBef>
                <a:spcPct val="0"/>
              </a:spcBef>
            </a:pPr>
            <a:r>
              <a:rPr lang="en-US" altLang="en-US" smtClean="0">
                <a:cs typeface="Arial" panose="020B0604020202020204" pitchFamily="34" charset="0"/>
              </a:rPr>
              <a:t>Nothing is wasted – </a:t>
            </a:r>
          </a:p>
          <a:p>
            <a:pPr algn="r" eaLnBrk="1" hangingPunct="1">
              <a:spcBef>
                <a:spcPct val="0"/>
              </a:spcBef>
            </a:pPr>
            <a:r>
              <a:rPr lang="en-US" altLang="en-US" smtClean="0">
                <a:cs typeface="Arial" panose="020B0604020202020204" pitchFamily="34" charset="0"/>
              </a:rPr>
              <a:t>Food aid bags are </a:t>
            </a:r>
          </a:p>
          <a:p>
            <a:pPr algn="r" eaLnBrk="1" hangingPunct="1">
              <a:spcBef>
                <a:spcPct val="0"/>
              </a:spcBef>
            </a:pPr>
            <a:r>
              <a:rPr lang="en-US" altLang="en-US" smtClean="0">
                <a:cs typeface="Arial" panose="020B0604020202020204" pitchFamily="34" charset="0"/>
              </a:rPr>
              <a:t>used to construct </a:t>
            </a:r>
          </a:p>
          <a:p>
            <a:pPr algn="r" eaLnBrk="1" hangingPunct="1">
              <a:spcBef>
                <a:spcPct val="0"/>
              </a:spcBef>
            </a:pPr>
            <a:r>
              <a:rPr lang="en-US" altLang="en-US" smtClean="0">
                <a:cs typeface="Arial" panose="020B0604020202020204" pitchFamily="34" charset="0"/>
              </a:rPr>
              <a:t>this house</a:t>
            </a:r>
          </a:p>
          <a:p>
            <a:pPr algn="r"/>
            <a:endParaRPr lang="en-US" altLang="en-US" smtClean="0"/>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225"/>
            <a:ext cx="372745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228850"/>
            <a:ext cx="37369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1533525"/>
            <a:ext cx="30734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4133850"/>
            <a:ext cx="37369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458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Statistics??</a:t>
            </a:r>
          </a:p>
        </p:txBody>
      </p:sp>
      <p:sp>
        <p:nvSpPr>
          <p:cNvPr id="11267" name="Content Placeholder 2"/>
          <p:cNvSpPr>
            <a:spLocks noGrp="1"/>
          </p:cNvSpPr>
          <p:nvPr>
            <p:ph idx="1"/>
          </p:nvPr>
        </p:nvSpPr>
        <p:spPr/>
        <p:txBody>
          <a:bodyPr/>
          <a:lstStyle/>
          <a:p>
            <a:pPr algn="ctr"/>
            <a:r>
              <a:rPr lang="en-US" altLang="en-US" smtClean="0">
                <a:solidFill>
                  <a:schemeClr val="tx1"/>
                </a:solidFill>
                <a:latin typeface="Showcard Gothic" pitchFamily="82" charset="0"/>
                <a:cs typeface="Times New Roman" pitchFamily="18" charset="0"/>
              </a:rPr>
              <a:t>numbers DO lie !</a:t>
            </a:r>
          </a:p>
          <a:p>
            <a:pPr eaLnBrk="1" hangingPunct="1">
              <a:spcBef>
                <a:spcPct val="0"/>
              </a:spcBef>
            </a:pPr>
            <a:endParaRPr lang="en-US" altLang="en-US" sz="2000" smtClean="0">
              <a:cs typeface="Times New Roman" pitchFamily="18" charset="0"/>
            </a:endParaRPr>
          </a:p>
          <a:p>
            <a:pPr eaLnBrk="1" hangingPunct="1">
              <a:spcBef>
                <a:spcPct val="0"/>
              </a:spcBef>
            </a:pPr>
            <a:r>
              <a:rPr lang="en-US" altLang="en-US" smtClean="0">
                <a:cs typeface="Times New Roman" pitchFamily="18" charset="0"/>
              </a:rPr>
              <a:t>In this course </a:t>
            </a:r>
          </a:p>
          <a:p>
            <a:pPr eaLnBrk="1" hangingPunct="1">
              <a:spcBef>
                <a:spcPct val="0"/>
              </a:spcBef>
            </a:pPr>
            <a:r>
              <a:rPr lang="en-US" altLang="en-US" smtClean="0">
                <a:cs typeface="Times New Roman" pitchFamily="18" charset="0"/>
              </a:rPr>
              <a:t>we will learn how to do statistics, </a:t>
            </a:r>
          </a:p>
          <a:p>
            <a:pPr eaLnBrk="1" hangingPunct="1">
              <a:spcBef>
                <a:spcPct val="0"/>
              </a:spcBef>
            </a:pPr>
            <a:r>
              <a:rPr lang="en-US" altLang="en-US" smtClean="0">
                <a:cs typeface="Times New Roman" pitchFamily="18" charset="0"/>
              </a:rPr>
              <a:t>but we will also learn how pervasive statistical lying is and </a:t>
            </a:r>
          </a:p>
          <a:p>
            <a:pPr eaLnBrk="1" hangingPunct="1">
              <a:spcBef>
                <a:spcPct val="0"/>
              </a:spcBef>
            </a:pPr>
            <a:r>
              <a:rPr lang="en-US" altLang="en-US" smtClean="0">
                <a:cs typeface="Times New Roman" pitchFamily="18" charset="0"/>
              </a:rPr>
              <a:t>how to recognize a potential lie </a:t>
            </a:r>
          </a:p>
          <a:p>
            <a:pPr eaLnBrk="1" hangingPunct="1">
              <a:spcBef>
                <a:spcPct val="0"/>
              </a:spcBef>
            </a:pPr>
            <a:r>
              <a:rPr lang="en-US" altLang="en-US" smtClean="0">
                <a:cs typeface="Times New Roman" pitchFamily="18" charset="0"/>
              </a:rPr>
              <a:t>when we see one</a:t>
            </a:r>
          </a:p>
          <a:p>
            <a:pPr algn="ctr"/>
            <a:r>
              <a:rPr lang="en-US" altLang="en-US" sz="3200" smtClean="0">
                <a:solidFill>
                  <a:schemeClr val="tx1"/>
                </a:solidFill>
                <a:latin typeface="Showcard Gothic" pitchFamily="82" charset="0"/>
                <a:cs typeface="Arial" charset="0"/>
              </a:rPr>
              <a:t> </a:t>
            </a:r>
            <a:r>
              <a:rPr lang="en-US" altLang="en-US" sz="3200" smtClean="0">
                <a:solidFill>
                  <a:schemeClr val="tx1"/>
                </a:solidFill>
                <a:latin typeface="Arial" charset="0"/>
                <a:cs typeface="Arial" charset="0"/>
              </a:rPr>
              <a:t> </a:t>
            </a:r>
          </a:p>
          <a:p>
            <a:endParaRPr lang="en-US" alt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57200" y="457200"/>
            <a:ext cx="8229600" cy="5638800"/>
          </a:xfrm>
        </p:spPr>
        <p:txBody>
          <a:bodyPr/>
          <a:lstStyle/>
          <a:p>
            <a:pPr>
              <a:spcBef>
                <a:spcPct val="0"/>
              </a:spcBef>
            </a:pPr>
            <a:r>
              <a:rPr lang="en-US" altLang="en-US" smtClean="0">
                <a:cs typeface="Arial" panose="020B0604020202020204" pitchFamily="34" charset="0"/>
              </a:rPr>
              <a:t>A Chief’s house</a:t>
            </a:r>
            <a:endParaRPr lang="en-US" altLang="en-US" smtClean="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838200"/>
            <a:ext cx="44196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52600"/>
            <a:ext cx="4489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319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152400" y="381000"/>
            <a:ext cx="8991600" cy="5638800"/>
          </a:xfrm>
        </p:spPr>
        <p:txBody>
          <a:bodyPr/>
          <a:lstStyle/>
          <a:p>
            <a:pPr eaLnBrk="1" hangingPunct="1">
              <a:spcBef>
                <a:spcPct val="0"/>
              </a:spcBef>
            </a:pPr>
            <a:r>
              <a:rPr lang="en-US" altLang="en-US" smtClean="0">
                <a:cs typeface="Arial" panose="020B0604020202020204" pitchFamily="34" charset="0"/>
              </a:rPr>
              <a:t>A typical office</a:t>
            </a:r>
          </a:p>
          <a:p>
            <a:pPr eaLnBrk="1" hangingPunct="1">
              <a:spcBef>
                <a:spcPct val="0"/>
              </a:spcBef>
            </a:pPr>
            <a:endParaRPr lang="en-US" altLang="en-US" smtClean="0">
              <a:cs typeface="Arial" panose="020B0604020202020204" pitchFamily="34" charset="0"/>
            </a:endParaRPr>
          </a:p>
          <a:p>
            <a:pPr eaLnBrk="1" hangingPunct="1">
              <a:spcBef>
                <a:spcPct val="0"/>
              </a:spcBef>
            </a:pPr>
            <a:endParaRPr lang="en-US" altLang="en-US" smtClean="0">
              <a:cs typeface="Arial" panose="020B0604020202020204" pitchFamily="34" charset="0"/>
            </a:endParaRPr>
          </a:p>
          <a:p>
            <a:pPr eaLnBrk="1" hangingPunct="1">
              <a:spcBef>
                <a:spcPct val="0"/>
              </a:spcBef>
            </a:pPr>
            <a:endParaRPr lang="en-US" altLang="en-US" smtClean="0">
              <a:cs typeface="Arial" panose="020B0604020202020204" pitchFamily="34" charset="0"/>
            </a:endParaRPr>
          </a:p>
          <a:p>
            <a:pPr eaLnBrk="1" hangingPunct="1">
              <a:spcBef>
                <a:spcPct val="0"/>
              </a:spcBef>
            </a:pPr>
            <a:endParaRPr lang="en-US" altLang="en-US" smtClean="0">
              <a:cs typeface="Arial" panose="020B0604020202020204" pitchFamily="34" charset="0"/>
            </a:endParaRPr>
          </a:p>
          <a:p>
            <a:pPr eaLnBrk="1" hangingPunct="1">
              <a:spcBef>
                <a:spcPct val="0"/>
              </a:spcBef>
            </a:pPr>
            <a:endParaRPr lang="en-US" altLang="en-US" smtClean="0">
              <a:cs typeface="Arial" panose="020B0604020202020204" pitchFamily="34" charset="0"/>
            </a:endParaRPr>
          </a:p>
          <a:p>
            <a:pPr algn="r" eaLnBrk="1" hangingPunct="1">
              <a:spcBef>
                <a:spcPct val="0"/>
              </a:spcBef>
            </a:pPr>
            <a:r>
              <a:rPr lang="en-US" altLang="en-US" smtClean="0">
                <a:cs typeface="Arial" panose="020B0604020202020204" pitchFamily="34" charset="0"/>
              </a:rPr>
              <a:t>No electricity…</a:t>
            </a:r>
          </a:p>
          <a:p>
            <a:pPr algn="r" eaLnBrk="1" hangingPunct="1">
              <a:spcBef>
                <a:spcPct val="0"/>
              </a:spcBef>
            </a:pPr>
            <a:r>
              <a:rPr lang="en-US" altLang="en-US" smtClean="0">
                <a:cs typeface="Arial" panose="020B0604020202020204" pitchFamily="34" charset="0"/>
              </a:rPr>
              <a:t>When it’s dark…</a:t>
            </a:r>
          </a:p>
          <a:p>
            <a:pPr algn="r" eaLnBrk="1" hangingPunct="1">
              <a:spcBef>
                <a:spcPct val="0"/>
              </a:spcBef>
            </a:pPr>
            <a:r>
              <a:rPr lang="en-US" altLang="en-US" smtClean="0">
                <a:cs typeface="Arial" panose="020B0604020202020204" pitchFamily="34" charset="0"/>
              </a:rPr>
              <a:t>It’s DARK !</a:t>
            </a:r>
          </a:p>
          <a:p>
            <a:pPr algn="r" eaLnBrk="1" hangingPunct="1">
              <a:spcBef>
                <a:spcPct val="0"/>
              </a:spcBef>
            </a:pPr>
            <a:endParaRPr lang="en-US" altLang="en-US" smtClean="0">
              <a:cs typeface="Arial" panose="020B0604020202020204" pitchFamily="34" charset="0"/>
            </a:endParaRP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813"/>
            <a:ext cx="4648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3635375"/>
            <a:ext cx="4846637"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7848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152400" y="2514600"/>
            <a:ext cx="8229600" cy="5638800"/>
          </a:xfrm>
        </p:spPr>
        <p:txBody>
          <a:bodyPr/>
          <a:lstStyle/>
          <a:p>
            <a:pPr>
              <a:spcBef>
                <a:spcPct val="0"/>
              </a:spcBef>
            </a:pPr>
            <a:r>
              <a:rPr lang="en-US" altLang="en-US" smtClean="0">
                <a:cs typeface="Arial" panose="020B0604020202020204" pitchFamily="34" charset="0"/>
              </a:rPr>
              <a:t>Interviewing farmers – do </a:t>
            </a:r>
          </a:p>
          <a:p>
            <a:pPr>
              <a:spcBef>
                <a:spcPct val="0"/>
              </a:spcBef>
            </a:pPr>
            <a:r>
              <a:rPr lang="en-US" altLang="en-US" smtClean="0">
                <a:cs typeface="Arial" panose="020B0604020202020204" pitchFamily="34" charset="0"/>
              </a:rPr>
              <a:t>you have any extra food?</a:t>
            </a:r>
          </a:p>
          <a:p>
            <a:pPr>
              <a:spcBef>
                <a:spcPct val="0"/>
              </a:spcBef>
            </a:pPr>
            <a:r>
              <a:rPr lang="en-US" altLang="en-US" smtClean="0"/>
              <a:t>		</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1450"/>
            <a:ext cx="429736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463" y="23813"/>
            <a:ext cx="338613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781300"/>
            <a:ext cx="16351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846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0506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3"/>
          <p:cNvSpPr>
            <a:spLocks noGrp="1"/>
          </p:cNvSpPr>
          <p:nvPr>
            <p:ph idx="1"/>
          </p:nvPr>
        </p:nvSpPr>
        <p:spPr>
          <a:xfrm>
            <a:off x="4953000" y="381000"/>
            <a:ext cx="4191000" cy="5638800"/>
          </a:xfrm>
        </p:spPr>
        <p:txBody>
          <a:bodyPr/>
          <a:lstStyle/>
          <a:p>
            <a:pPr eaLnBrk="1" hangingPunct="1">
              <a:spcBef>
                <a:spcPct val="0"/>
              </a:spcBef>
            </a:pPr>
            <a:r>
              <a:rPr lang="en-US" altLang="en-US" smtClean="0">
                <a:cs typeface="Arial" panose="020B0604020202020204" pitchFamily="34" charset="0"/>
              </a:rPr>
              <a:t>Visiting health clinics – </a:t>
            </a:r>
          </a:p>
          <a:p>
            <a:pPr eaLnBrk="1" hangingPunct="1">
              <a:spcBef>
                <a:spcPct val="0"/>
              </a:spcBef>
            </a:pPr>
            <a:r>
              <a:rPr lang="en-US" altLang="en-US" smtClean="0">
                <a:cs typeface="Arial" panose="020B0604020202020204" pitchFamily="34" charset="0"/>
              </a:rPr>
              <a:t>can you handle any additional patients?</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36576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487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5106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76200" y="2133600"/>
            <a:ext cx="6553200" cy="1516063"/>
          </a:xfrm>
        </p:spPr>
        <p:txBody>
          <a:bodyPr/>
          <a:lstStyle/>
          <a:p>
            <a:pPr eaLnBrk="1" hangingPunct="1">
              <a:spcBef>
                <a:spcPct val="0"/>
              </a:spcBef>
            </a:pPr>
            <a:r>
              <a:rPr lang="en-US" altLang="en-US" smtClean="0">
                <a:cs typeface="Arial" panose="020B0604020202020204" pitchFamily="34" charset="0"/>
              </a:rPr>
              <a:t>A major food aid </a:t>
            </a:r>
          </a:p>
          <a:p>
            <a:pPr eaLnBrk="1" hangingPunct="1">
              <a:spcBef>
                <a:spcPct val="0"/>
              </a:spcBef>
            </a:pPr>
            <a:r>
              <a:rPr lang="en-US" altLang="en-US" smtClean="0">
                <a:cs typeface="Arial" panose="020B0604020202020204" pitchFamily="34" charset="0"/>
              </a:rPr>
              <a:t>facility – is there enough food in position?</a:t>
            </a:r>
          </a:p>
          <a:p>
            <a:endParaRPr lang="en-US" altLang="en-US" smtClean="0"/>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3063"/>
            <a:ext cx="38862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41148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78263"/>
            <a:ext cx="262572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075" y="39688"/>
            <a:ext cx="46069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3878263"/>
            <a:ext cx="19018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8"/>
          <p:cNvSpPr txBox="1">
            <a:spLocks noChangeArrowheads="1"/>
          </p:cNvSpPr>
          <p:nvPr/>
        </p:nvSpPr>
        <p:spPr bwMode="auto">
          <a:xfrm>
            <a:off x="4799013" y="6303963"/>
            <a:ext cx="12969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Ghana</a:t>
            </a:r>
          </a:p>
        </p:txBody>
      </p:sp>
      <p:sp>
        <p:nvSpPr>
          <p:cNvPr id="18441" name="Text Box 9"/>
          <p:cNvSpPr txBox="1">
            <a:spLocks noChangeArrowheads="1"/>
          </p:cNvSpPr>
          <p:nvPr/>
        </p:nvSpPr>
        <p:spPr bwMode="auto">
          <a:xfrm>
            <a:off x="7010400" y="2590800"/>
            <a:ext cx="14890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Canada</a:t>
            </a:r>
          </a:p>
        </p:txBody>
      </p:sp>
      <p:sp>
        <p:nvSpPr>
          <p:cNvPr id="18442" name="Text Box 10"/>
          <p:cNvSpPr txBox="1">
            <a:spLocks noChangeArrowheads="1"/>
          </p:cNvSpPr>
          <p:nvPr/>
        </p:nvSpPr>
        <p:spPr bwMode="auto">
          <a:xfrm>
            <a:off x="7299325" y="3319463"/>
            <a:ext cx="15192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the US</a:t>
            </a:r>
          </a:p>
        </p:txBody>
      </p:sp>
      <p:sp>
        <p:nvSpPr>
          <p:cNvPr id="18443" name="Text Box 11"/>
          <p:cNvSpPr txBox="1">
            <a:spLocks noChangeArrowheads="1"/>
          </p:cNvSpPr>
          <p:nvPr/>
        </p:nvSpPr>
        <p:spPr bwMode="auto">
          <a:xfrm>
            <a:off x="2135188" y="6296025"/>
            <a:ext cx="2381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Food from…</a:t>
            </a:r>
          </a:p>
        </p:txBody>
      </p:sp>
    </p:spTree>
    <p:extLst>
      <p:ext uri="{BB962C8B-B14F-4D97-AF65-F5344CB8AC3E}">
        <p14:creationId xmlns:p14="http://schemas.microsoft.com/office/powerpoint/2010/main" val="38850712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81000" y="228600"/>
            <a:ext cx="8229600" cy="5638800"/>
          </a:xfrm>
        </p:spPr>
        <p:txBody>
          <a:bodyPr/>
          <a:lstStyle/>
          <a:p>
            <a:pPr eaLnBrk="1" hangingPunct="1">
              <a:spcBef>
                <a:spcPct val="0"/>
              </a:spcBef>
            </a:pPr>
            <a:r>
              <a:rPr lang="en-US" altLang="en-US" smtClean="0">
                <a:cs typeface="Arial" panose="020B0604020202020204" pitchFamily="34" charset="0"/>
              </a:rPr>
              <a:t>Some facilities </a:t>
            </a:r>
          </a:p>
          <a:p>
            <a:pPr eaLnBrk="1" hangingPunct="1">
              <a:spcBef>
                <a:spcPct val="0"/>
              </a:spcBef>
            </a:pPr>
            <a:r>
              <a:rPr lang="en-US" altLang="en-US" smtClean="0">
                <a:cs typeface="Arial" panose="020B0604020202020204" pitchFamily="34" charset="0"/>
              </a:rPr>
              <a:t>are large and</a:t>
            </a:r>
          </a:p>
          <a:p>
            <a:pPr eaLnBrk="1" hangingPunct="1">
              <a:spcBef>
                <a:spcPct val="0"/>
              </a:spcBef>
            </a:pPr>
            <a:r>
              <a:rPr lang="en-US" altLang="en-US" smtClean="0">
                <a:cs typeface="Arial" panose="020B0604020202020204" pitchFamily="34" charset="0"/>
              </a:rPr>
              <a:t>have fancy </a:t>
            </a:r>
          </a:p>
          <a:p>
            <a:pPr eaLnBrk="1" hangingPunct="1">
              <a:spcBef>
                <a:spcPct val="0"/>
              </a:spcBef>
            </a:pPr>
            <a:r>
              <a:rPr lang="en-US" altLang="en-US" smtClean="0">
                <a:cs typeface="Arial" panose="020B0604020202020204" pitchFamily="34" charset="0"/>
              </a:rPr>
              <a:t>equipment…</a:t>
            </a:r>
          </a:p>
          <a:p>
            <a:endParaRPr lang="en-US" altLang="en-US" smtClean="0"/>
          </a:p>
          <a:p>
            <a:endParaRPr lang="en-US" altLang="en-US" smtClean="0"/>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225"/>
            <a:ext cx="3411538"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041650"/>
            <a:ext cx="56975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7149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6400800" y="457200"/>
            <a:ext cx="2514600" cy="2209800"/>
          </a:xfrm>
        </p:spPr>
        <p:txBody>
          <a:bodyPr/>
          <a:lstStyle/>
          <a:p>
            <a:pPr eaLnBrk="1" hangingPunct="1">
              <a:spcBef>
                <a:spcPct val="0"/>
              </a:spcBef>
            </a:pPr>
            <a:r>
              <a:rPr lang="en-US" altLang="en-US" smtClean="0">
                <a:cs typeface="Arial" panose="020B0604020202020204" pitchFamily="34" charset="0"/>
              </a:rPr>
              <a:t>Local </a:t>
            </a:r>
          </a:p>
          <a:p>
            <a:pPr eaLnBrk="1" hangingPunct="1">
              <a:spcBef>
                <a:spcPct val="0"/>
              </a:spcBef>
            </a:pPr>
            <a:r>
              <a:rPr lang="en-US" altLang="en-US" smtClean="0">
                <a:cs typeface="Arial" panose="020B0604020202020204" pitchFamily="34" charset="0"/>
              </a:rPr>
              <a:t>facilities </a:t>
            </a:r>
          </a:p>
          <a:p>
            <a:pPr eaLnBrk="1" hangingPunct="1">
              <a:spcBef>
                <a:spcPct val="0"/>
              </a:spcBef>
            </a:pPr>
            <a:r>
              <a:rPr lang="en-US" altLang="en-US" smtClean="0">
                <a:cs typeface="Arial" panose="020B0604020202020204" pitchFamily="34" charset="0"/>
              </a:rPr>
              <a:t>are small</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588" y="2933700"/>
            <a:ext cx="4951412"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34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933700"/>
            <a:ext cx="383063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964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0"/>
            <a:ext cx="8229600" cy="5638800"/>
          </a:xfrm>
        </p:spPr>
        <p:txBody>
          <a:bodyPr/>
          <a:lstStyle/>
          <a:p>
            <a:pPr eaLnBrk="1" hangingPunct="1">
              <a:spcBef>
                <a:spcPct val="0"/>
              </a:spcBef>
            </a:pPr>
            <a:r>
              <a:rPr lang="en-US" altLang="en-US" smtClean="0">
                <a:cs typeface="Arial" panose="020B0604020202020204" pitchFamily="34" charset="0"/>
              </a:rPr>
              <a:t>Ground zero – </a:t>
            </a:r>
          </a:p>
          <a:p>
            <a:pPr eaLnBrk="1" hangingPunct="1">
              <a:spcBef>
                <a:spcPct val="0"/>
              </a:spcBef>
            </a:pPr>
            <a:r>
              <a:rPr lang="en-US" altLang="en-US" smtClean="0">
                <a:cs typeface="Arial" panose="020B0604020202020204" pitchFamily="34" charset="0"/>
              </a:rPr>
              <a:t>where the refugees are</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3475"/>
            <a:ext cx="66294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350"/>
            <a:ext cx="25114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7235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152400" y="152400"/>
            <a:ext cx="8229600" cy="5638800"/>
          </a:xfrm>
        </p:spPr>
        <p:txBody>
          <a:bodyPr/>
          <a:lstStyle/>
          <a:p>
            <a:pPr eaLnBrk="1" hangingPunct="1">
              <a:spcBef>
                <a:spcPct val="0"/>
              </a:spcBef>
            </a:pPr>
            <a:r>
              <a:rPr lang="en-US" altLang="en-US" smtClean="0">
                <a:cs typeface="Arial" panose="020B0604020202020204" pitchFamily="34" charset="0"/>
              </a:rPr>
              <a:t>Before UNHCR arrives:</a:t>
            </a:r>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9650"/>
            <a:ext cx="8001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5181600" y="6303963"/>
            <a:ext cx="3962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Our medical tent</a:t>
            </a:r>
          </a:p>
        </p:txBody>
      </p:sp>
    </p:spTree>
    <p:extLst>
      <p:ext uri="{BB962C8B-B14F-4D97-AF65-F5344CB8AC3E}">
        <p14:creationId xmlns:p14="http://schemas.microsoft.com/office/powerpoint/2010/main" val="39673394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152400"/>
            <a:ext cx="8229600" cy="5638800"/>
          </a:xfrm>
        </p:spPr>
        <p:txBody>
          <a:bodyPr/>
          <a:lstStyle/>
          <a:p>
            <a:pPr eaLnBrk="1" hangingPunct="1">
              <a:spcBef>
                <a:spcPct val="0"/>
              </a:spcBef>
            </a:pPr>
            <a:r>
              <a:rPr lang="en-US" altLang="en-US" smtClean="0">
                <a:cs typeface="Arial" panose="020B0604020202020204" pitchFamily="34" charset="0"/>
              </a:rPr>
              <a:t>After UNHCR arrives:</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7163"/>
            <a:ext cx="49403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8200"/>
            <a:ext cx="37338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859213"/>
            <a:ext cx="371951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5280025" y="3270250"/>
            <a:ext cx="39401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Distributing clothing</a:t>
            </a:r>
          </a:p>
        </p:txBody>
      </p:sp>
      <p:sp>
        <p:nvSpPr>
          <p:cNvPr id="23559" name="Text Box 7"/>
          <p:cNvSpPr txBox="1">
            <a:spLocks noChangeArrowheads="1"/>
          </p:cNvSpPr>
          <p:nvPr/>
        </p:nvSpPr>
        <p:spPr bwMode="auto">
          <a:xfrm>
            <a:off x="1381125" y="4789488"/>
            <a:ext cx="17621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Food aid</a:t>
            </a:r>
          </a:p>
        </p:txBody>
      </p:sp>
      <p:sp>
        <p:nvSpPr>
          <p:cNvPr id="23560" name="Text Box 9"/>
          <p:cNvSpPr txBox="1">
            <a:spLocks noChangeArrowheads="1"/>
          </p:cNvSpPr>
          <p:nvPr/>
        </p:nvSpPr>
        <p:spPr bwMode="auto">
          <a:xfrm>
            <a:off x="5562600" y="6318250"/>
            <a:ext cx="31670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000" b="1">
                <a:solidFill>
                  <a:srgbClr val="CCFFFF"/>
                </a:solidFill>
                <a:latin typeface="Comic Sans MS" panose="030F0702030302020204" pitchFamily="66" charset="0"/>
              </a:defRPr>
            </a:lvl1pPr>
            <a:lvl2pPr marL="742950" indent="-285750">
              <a:spcBef>
                <a:spcPct val="20000"/>
              </a:spcBef>
              <a:buFont typeface="Arial" panose="020B0604020202020204" pitchFamily="34" charset="0"/>
              <a:buChar char="–"/>
              <a:defRPr sz="4000" b="1">
                <a:solidFill>
                  <a:srgbClr val="CCFFFF"/>
                </a:solidFill>
                <a:latin typeface="Comic Sans MS" panose="030F0702030302020204" pitchFamily="66" charset="0"/>
              </a:defRPr>
            </a:lvl2pPr>
            <a:lvl3pPr marL="11430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3pPr>
            <a:lvl4pPr marL="16002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4pPr>
            <a:lvl5pPr marL="2057400" indent="-228600">
              <a:spcBef>
                <a:spcPct val="20000"/>
              </a:spcBef>
              <a:buFont typeface="Arial" panose="020B0604020202020204" pitchFamily="34" charset="0"/>
              <a:buChar char="»"/>
              <a:defRPr sz="4000" b="1">
                <a:solidFill>
                  <a:srgbClr val="CCFFFF"/>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4000" b="1">
                <a:solidFill>
                  <a:srgbClr val="CCFFFF"/>
                </a:solidFill>
                <a:latin typeface="Comic Sans MS" panose="030F0702030302020204" pitchFamily="66" charset="0"/>
              </a:defRPr>
            </a:lvl9pPr>
          </a:lstStyle>
          <a:p>
            <a:pPr eaLnBrk="1" hangingPunct="1">
              <a:spcBef>
                <a:spcPct val="0"/>
              </a:spcBef>
              <a:buFontTx/>
              <a:buNone/>
            </a:pPr>
            <a:r>
              <a:rPr lang="en-US" altLang="en-US" sz="3000"/>
              <a:t>Refugee housing</a:t>
            </a:r>
          </a:p>
        </p:txBody>
      </p:sp>
    </p:spTree>
    <p:extLst>
      <p:ext uri="{BB962C8B-B14F-4D97-AF65-F5344CB8AC3E}">
        <p14:creationId xmlns:p14="http://schemas.microsoft.com/office/powerpoint/2010/main" val="1505325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ikkiDk">
      <a:dk1>
        <a:srgbClr val="FFFFFF"/>
      </a:dk1>
      <a:lt1>
        <a:srgbClr val="000000"/>
      </a:lt1>
      <a:dk2>
        <a:srgbClr val="000000"/>
      </a:dk2>
      <a:lt2>
        <a:srgbClr val="000000"/>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Vikki">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4600</TotalTime>
  <Words>3501</Words>
  <Application>Microsoft Office PowerPoint</Application>
  <PresentationFormat>On-screen Show (4:3)</PresentationFormat>
  <Paragraphs>948</Paragraphs>
  <Slides>190</Slides>
  <Notes>0</Notes>
  <HiddenSlides>0</HiddenSlides>
  <MMClips>0</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Office Theme</vt:lpstr>
      <vt:lpstr>PowerPoint Presentation</vt:lpstr>
      <vt:lpstr>PowerPoint Presentation</vt:lpstr>
      <vt:lpstr>Statistics??</vt:lpstr>
      <vt:lpstr>Statistics??</vt:lpstr>
      <vt:lpstr>Statistics??</vt:lpstr>
      <vt:lpstr>Statistics??</vt:lpstr>
      <vt:lpstr>Statistics??</vt:lpstr>
      <vt:lpstr>Statistics??</vt:lpstr>
      <vt:lpstr>Statistics??</vt:lpstr>
      <vt:lpstr>Statistics!!</vt:lpstr>
      <vt:lpstr>PowerPoint Presentation</vt:lpstr>
      <vt:lpstr>Statistics</vt:lpstr>
      <vt:lpstr>Statistics</vt:lpstr>
      <vt:lpstr>PowerPoint Presentation</vt:lpstr>
      <vt:lpstr>Statistics</vt:lpstr>
      <vt:lpstr>Statistics</vt:lpstr>
      <vt:lpstr>How It Works</vt:lpstr>
      <vt:lpstr>How It Works</vt:lpstr>
      <vt:lpstr>How It Works</vt:lpstr>
      <vt:lpstr>How It Works</vt:lpstr>
      <vt:lpstr>How It Works</vt:lpstr>
      <vt:lpstr>How It Works</vt:lpstr>
      <vt:lpstr>How It Works</vt:lpstr>
      <vt:lpstr>How It Works</vt:lpstr>
      <vt:lpstr>How It Works</vt:lpstr>
      <vt:lpstr>How It Works</vt:lpstr>
      <vt:lpstr>So… unfortunately…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Sampling</vt:lpstr>
      <vt:lpstr>PowerPoint Presentation</vt:lpstr>
      <vt:lpstr>Sampling</vt:lpstr>
      <vt:lpstr>Sampling</vt:lpstr>
      <vt:lpstr>Sampling</vt:lpstr>
      <vt:lpstr>Sampling</vt:lpstr>
      <vt:lpstr>Sampling</vt:lpstr>
      <vt:lpstr>Sampling</vt:lpstr>
      <vt:lpstr>Sampling</vt:lpstr>
      <vt:lpstr>Sampling</vt:lpstr>
      <vt:lpstr>Sampling</vt:lpstr>
      <vt:lpstr>Sampling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Data</vt:lpstr>
      <vt:lpstr>Types of Data</vt:lpstr>
      <vt:lpstr>Types of Data</vt:lpstr>
      <vt:lpstr>PowerPoint Presentation</vt:lpstr>
      <vt:lpstr>PowerPoint Presentation</vt:lpstr>
      <vt:lpstr>PowerPoint Presentation</vt:lpstr>
      <vt:lpstr>Types of Data</vt:lpstr>
      <vt:lpstr>PowerPoint Presentation</vt:lpstr>
      <vt:lpstr>PowerPoint Presentation</vt:lpstr>
      <vt:lpstr>PowerPoint Presentation</vt:lpstr>
      <vt:lpstr>Measurement</vt:lpstr>
      <vt:lpstr>Measurement</vt:lpstr>
      <vt:lpstr>PowerPoint Presentation</vt:lpstr>
      <vt:lpstr>Measurement</vt:lpstr>
      <vt:lpstr>PowerPoint Presentation</vt:lpstr>
      <vt:lpstr>Measurement</vt:lpstr>
      <vt:lpstr>PowerPoint Presentation</vt:lpstr>
      <vt:lpstr>Experimental Design</vt:lpstr>
      <vt:lpstr>PowerPoint Presentation</vt:lpstr>
      <vt:lpstr>A Research Project</vt:lpstr>
      <vt:lpstr>A Research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Organizing Data</vt:lpstr>
      <vt:lpstr>Hands-on Project</vt:lpstr>
      <vt:lpstr>Organizing Data</vt:lpstr>
      <vt:lpstr>Organizing Data</vt:lpstr>
      <vt:lpstr>Organizing Data</vt:lpstr>
      <vt:lpstr>Organizing Data</vt:lpstr>
      <vt:lpstr>Graphs</vt:lpstr>
      <vt:lpstr>Graphs</vt:lpstr>
      <vt:lpstr>Graphs</vt:lpstr>
      <vt:lpstr>Graphs</vt:lpstr>
      <vt:lpstr>Graphs</vt:lpstr>
      <vt:lpstr>Excel Graphs</vt:lpstr>
      <vt:lpstr>Excel Graphs</vt:lpstr>
      <vt:lpstr>Excel Graphs</vt:lpstr>
      <vt:lpstr>Excel Graphs</vt:lpstr>
      <vt:lpstr>Excel Graphs</vt:lpstr>
      <vt:lpstr>Excel Graphs</vt:lpstr>
      <vt:lpstr>Excel Graphs</vt:lpstr>
      <vt:lpstr>Excel Graphs</vt:lpstr>
      <vt:lpstr>Excel Graphs</vt:lpstr>
      <vt:lpstr>Excel Graphs</vt:lpstr>
      <vt:lpstr>Excel Graphs</vt:lpstr>
      <vt:lpstr>PowerPoint Presentation</vt:lpstr>
      <vt:lpstr>History of Graphs</vt:lpstr>
      <vt:lpstr>History of Graphs</vt:lpstr>
      <vt:lpstr>History of Graphs</vt:lpstr>
      <vt:lpstr>History of Graphs</vt:lpstr>
      <vt:lpstr>History of Graphs</vt:lpstr>
      <vt:lpstr>History of Graphs</vt:lpstr>
      <vt:lpstr>History of Graphs</vt:lpstr>
      <vt:lpstr>History of Graphs</vt:lpstr>
      <vt:lpstr>History of Graphs</vt:lpstr>
      <vt:lpstr>Influential Graphs</vt:lpstr>
      <vt:lpstr>Influential Graphs</vt:lpstr>
      <vt:lpstr>PowerPoint Presentation</vt:lpstr>
      <vt:lpstr>Influential Graphs</vt:lpstr>
      <vt:lpstr>Influential Graphs</vt:lpstr>
      <vt:lpstr>PowerPoint Presentation</vt:lpstr>
      <vt:lpstr>PowerPoint Presentation</vt:lpstr>
      <vt:lpstr>Types of Graphs</vt:lpstr>
      <vt:lpstr>Types of Graphs</vt:lpstr>
      <vt:lpstr>PowerPoint Presentation</vt:lpstr>
      <vt:lpstr>Types of Graphs</vt:lpstr>
      <vt:lpstr>PowerPoint Presentation</vt:lpstr>
      <vt:lpstr>PowerPoint Presentation</vt:lpstr>
      <vt:lpstr>PowerPoint Presentation</vt:lpstr>
      <vt:lpstr>PowerPoint Presentation</vt:lpstr>
      <vt:lpstr>Types of Graphs</vt:lpstr>
      <vt:lpstr>Types of Graphs</vt:lpstr>
      <vt:lpstr>Types of Graphs</vt:lpstr>
      <vt:lpstr>Types of Graphs</vt:lpstr>
      <vt:lpstr>Types of Graphs</vt:lpstr>
      <vt:lpstr>Types of Graphs</vt:lpstr>
      <vt:lpstr>Types of Graphs</vt:lpstr>
      <vt:lpstr>Types of Graphs</vt:lpstr>
      <vt:lpstr>Types of Graphs</vt:lpstr>
      <vt:lpstr>Types of Graphs</vt:lpstr>
      <vt:lpstr>Types of Graphs</vt:lpstr>
      <vt:lpstr>Rule of Thumb:</vt:lpstr>
      <vt:lpstr>PowerPoint Presentation</vt:lpstr>
      <vt:lpstr>Graphs</vt:lpstr>
      <vt:lpstr>How to Lie with Statistics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Self-Fulfilling Prophecies</vt:lpstr>
      <vt:lpstr>Self-Fulfilling Prophecies</vt:lpstr>
      <vt:lpstr>How to Lie with Videos</vt:lpstr>
      <vt:lpstr>How to Lie with Graphs</vt:lpstr>
      <vt:lpstr>How to Lie with Graphs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Vikki French at 049</dc:creator>
  <cp:lastModifiedBy>Owner</cp:lastModifiedBy>
  <cp:revision>471</cp:revision>
  <dcterms:created xsi:type="dcterms:W3CDTF">2012-09-06T22:30:26Z</dcterms:created>
  <dcterms:modified xsi:type="dcterms:W3CDTF">2017-11-25T22:28:30Z</dcterms:modified>
</cp:coreProperties>
</file>