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15"/>
  </p:notesMasterIdLst>
  <p:sldIdLst>
    <p:sldId id="256" r:id="rId2"/>
    <p:sldId id="257" r:id="rId3"/>
    <p:sldId id="264" r:id="rId4"/>
    <p:sldId id="258" r:id="rId5"/>
    <p:sldId id="265" r:id="rId6"/>
    <p:sldId id="259" r:id="rId7"/>
    <p:sldId id="267" r:id="rId8"/>
    <p:sldId id="268" r:id="rId9"/>
    <p:sldId id="269" r:id="rId10"/>
    <p:sldId id="260" r:id="rId11"/>
    <p:sldId id="271" r:id="rId12"/>
    <p:sldId id="261"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snapToObjects="1">
      <p:cViewPr>
        <p:scale>
          <a:sx n="63" d="100"/>
          <a:sy n="63" d="100"/>
        </p:scale>
        <p:origin x="-774" y="-9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A5E31-4431-C046-A12E-A30F099C564E}" type="datetimeFigureOut">
              <a:rPr lang="en-US" smtClean="0"/>
              <a:t>4/5/2020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9578D-4002-1C44-91EF-350DA961625B}" type="slidenum">
              <a:rPr lang="en-US" smtClean="0"/>
              <a:t>‹#›</a:t>
            </a:fld>
            <a:endParaRPr lang="en-US"/>
          </a:p>
        </p:txBody>
      </p:sp>
    </p:spTree>
    <p:extLst>
      <p:ext uri="{BB962C8B-B14F-4D97-AF65-F5344CB8AC3E}">
        <p14:creationId xmlns:p14="http://schemas.microsoft.com/office/powerpoint/2010/main" val="143690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9578D-4002-1C44-91EF-350DA961625B}" type="slidenum">
              <a:rPr lang="en-US" smtClean="0"/>
              <a:t>2</a:t>
            </a:fld>
            <a:endParaRPr lang="en-US"/>
          </a:p>
        </p:txBody>
      </p:sp>
    </p:spTree>
    <p:extLst>
      <p:ext uri="{BB962C8B-B14F-4D97-AF65-F5344CB8AC3E}">
        <p14:creationId xmlns:p14="http://schemas.microsoft.com/office/powerpoint/2010/main" val="167488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C7FEA7-C25D-F14D-8898-FEDED5E1895F}"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C7FEA7-C25D-F14D-8898-FEDED5E1895F}"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C7FEA7-C25D-F14D-8898-FEDED5E1895F}" type="datetimeFigureOut">
              <a:rPr lang="en-US" smtClean="0"/>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1C7FEA7-C25D-F14D-8898-FEDED5E1895F}" type="datetimeFigureOut">
              <a:rPr lang="en-US" smtClean="0"/>
              <a:t>4/5/2020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C7FEA7-C25D-F14D-8898-FEDED5E1895F}"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3AAE3-9061-C74E-B921-4304008B5A6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1C7FEA7-C25D-F14D-8898-FEDED5E1895F}" type="datetimeFigureOut">
              <a:rPr lang="en-US" smtClean="0"/>
              <a:t>4/5/2020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FD3AAE3-9061-C74E-B921-4304008B5A6B}" type="slidenum">
              <a:rPr lang="en-US" smtClean="0"/>
              <a:t>‹#›</a:t>
            </a:fld>
            <a:endParaRPr lang="en-US"/>
          </a:p>
        </p:txBody>
      </p:sp>
    </p:spTree>
    <p:extLst>
      <p:ext uri="{BB962C8B-B14F-4D97-AF65-F5344CB8AC3E}">
        <p14:creationId xmlns:p14="http://schemas.microsoft.com/office/powerpoint/2010/main" val="797921262"/>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afdf.org/wp-content/uploads/1c-Economic-Analysis-to-Inform-AMI-Phase-I-Case-Studies.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bs.twimg.com/profile_images/2584224153/irt7tggwqo8lm2ktomr0_400x400.jpeg" TargetMode="External"/><Relationship Id="rId5" Type="http://schemas.openxmlformats.org/officeDocument/2006/relationships/image" Target="../media/image8.tiff"/><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1329" y="1642533"/>
            <a:ext cx="10363197" cy="3134848"/>
          </a:xfrm>
        </p:spPr>
        <p:txBody>
          <a:bodyPr/>
          <a:lstStyle/>
          <a:p>
            <a:r>
              <a:rPr lang="en-US" dirty="0" smtClean="0"/>
              <a:t>Why Alaskan Fisheries?</a:t>
            </a:r>
            <a:endParaRPr lang="en-US" dirty="0"/>
          </a:p>
        </p:txBody>
      </p:sp>
      <p:sp>
        <p:nvSpPr>
          <p:cNvPr id="3" name="Subtitle 2"/>
          <p:cNvSpPr>
            <a:spLocks noGrp="1"/>
          </p:cNvSpPr>
          <p:nvPr>
            <p:ph type="subTitle" idx="1"/>
          </p:nvPr>
        </p:nvSpPr>
        <p:spPr>
          <a:xfrm>
            <a:off x="1154955" y="4777379"/>
            <a:ext cx="8825658" cy="1149287"/>
          </a:xfrm>
        </p:spPr>
        <p:txBody>
          <a:bodyPr>
            <a:normAutofit fontScale="92500" lnSpcReduction="10000"/>
          </a:bodyPr>
          <a:lstStyle/>
          <a:p>
            <a:r>
              <a:rPr lang="en-US" dirty="0" smtClean="0"/>
              <a:t>Mary alder</a:t>
            </a:r>
          </a:p>
          <a:p>
            <a:r>
              <a:rPr lang="en-US" dirty="0" smtClean="0"/>
              <a:t>Sci201 </a:t>
            </a:r>
            <a:r>
              <a:rPr lang="mr-IN" dirty="0" smtClean="0"/>
              <a:t>–</a:t>
            </a:r>
            <a:r>
              <a:rPr lang="en-US" dirty="0" smtClean="0"/>
              <a:t> Environmental science </a:t>
            </a:r>
          </a:p>
          <a:p>
            <a:r>
              <a:rPr lang="en-US" dirty="0" smtClean="0"/>
              <a:t>30 Aug 2017</a:t>
            </a:r>
            <a:endParaRPr lang="en-US" dirty="0"/>
          </a:p>
        </p:txBody>
      </p:sp>
    </p:spTree>
    <p:extLst>
      <p:ext uri="{BB962C8B-B14F-4D97-AF65-F5344CB8AC3E}">
        <p14:creationId xmlns:p14="http://schemas.microsoft.com/office/powerpoint/2010/main" val="214087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Alaskan Economy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5077" y="2018771"/>
            <a:ext cx="3146821" cy="4195762"/>
          </a:xfrm>
        </p:spPr>
      </p:pic>
      <p:sp>
        <p:nvSpPr>
          <p:cNvPr id="6" name="Content Placeholder 2"/>
          <p:cNvSpPr txBox="1">
            <a:spLocks/>
          </p:cNvSpPr>
          <p:nvPr/>
        </p:nvSpPr>
        <p:spPr>
          <a:xfrm>
            <a:off x="646111" y="1375585"/>
            <a:ext cx="6906154" cy="48389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The</a:t>
            </a:r>
            <a:r>
              <a:rPr lang="en-US" dirty="0"/>
              <a:t> Alaska seafood industry creates an estimated 111,800 FTE jobs, $5.8 billion in annual labor income, $14.6 billion in economic output. The national economic impacts of Alaska's seafood industry includes $6.2 billion in direct output associated with fishing, processing, distribution, and retail.</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66" y="3637751"/>
            <a:ext cx="4000154" cy="3000116"/>
          </a:xfrm>
          <a:prstGeom prst="rect">
            <a:avLst/>
          </a:prstGeom>
        </p:spPr>
      </p:pic>
      <p:sp>
        <p:nvSpPr>
          <p:cNvPr id="8" name="Rectangle 7"/>
          <p:cNvSpPr/>
          <p:nvPr/>
        </p:nvSpPr>
        <p:spPr>
          <a:xfrm>
            <a:off x="0" y="6415547"/>
            <a:ext cx="1770036" cy="369332"/>
          </a:xfrm>
          <a:prstGeom prst="rect">
            <a:avLst/>
          </a:prstGeom>
        </p:spPr>
        <p:txBody>
          <a:bodyPr wrap="none">
            <a:spAutoFit/>
          </a:bodyPr>
          <a:lstStyle/>
          <a:p>
            <a:r>
              <a:rPr lang="en-US" dirty="0"/>
              <a:t>MKAlder, 2017</a:t>
            </a:r>
          </a:p>
        </p:txBody>
      </p:sp>
    </p:spTree>
    <p:extLst>
      <p:ext uri="{BB962C8B-B14F-4D97-AF65-F5344CB8AC3E}">
        <p14:creationId xmlns:p14="http://schemas.microsoft.com/office/powerpoint/2010/main" val="692477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Farmed-Raised fish present several hazards to the environment and our health. Eating wild caught fish is beneficial for the environment, your health, and the Alaskan economy. Though it may cost a few extra dollars more at the cash register the taste and quality of product is worth every penny!</a:t>
            </a:r>
            <a:endParaRPr lang="en-US" dirty="0"/>
          </a:p>
        </p:txBody>
      </p:sp>
    </p:spTree>
    <p:extLst>
      <p:ext uri="{BB962C8B-B14F-4D97-AF65-F5344CB8AC3E}">
        <p14:creationId xmlns:p14="http://schemas.microsoft.com/office/powerpoint/2010/main" val="62457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5068" y="1152983"/>
            <a:ext cx="4068432" cy="5424577"/>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47" y="2117523"/>
            <a:ext cx="5594349" cy="4195762"/>
          </a:xfrm>
          <a:prstGeom prst="rect">
            <a:avLst/>
          </a:prstGeom>
        </p:spPr>
      </p:pic>
      <p:sp>
        <p:nvSpPr>
          <p:cNvPr id="6" name="Rectangle 5"/>
          <p:cNvSpPr/>
          <p:nvPr/>
        </p:nvSpPr>
        <p:spPr>
          <a:xfrm>
            <a:off x="0" y="6415547"/>
            <a:ext cx="1770036" cy="369332"/>
          </a:xfrm>
          <a:prstGeom prst="rect">
            <a:avLst/>
          </a:prstGeom>
        </p:spPr>
        <p:txBody>
          <a:bodyPr wrap="none">
            <a:spAutoFit/>
          </a:bodyPr>
          <a:lstStyle/>
          <a:p>
            <a:r>
              <a:rPr lang="en-US" dirty="0"/>
              <a:t>MKAlder, 2017</a:t>
            </a:r>
          </a:p>
        </p:txBody>
      </p:sp>
    </p:spTree>
    <p:extLst>
      <p:ext uri="{BB962C8B-B14F-4D97-AF65-F5344CB8AC3E}">
        <p14:creationId xmlns:p14="http://schemas.microsoft.com/office/powerpoint/2010/main" val="125303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a:t>
            </a:r>
            <a:endParaRPr lang="en-US" dirty="0"/>
          </a:p>
        </p:txBody>
      </p:sp>
      <p:sp>
        <p:nvSpPr>
          <p:cNvPr id="3" name="Content Placeholder 2"/>
          <p:cNvSpPr>
            <a:spLocks noGrp="1"/>
          </p:cNvSpPr>
          <p:nvPr>
            <p:ph idx="1"/>
          </p:nvPr>
        </p:nvSpPr>
        <p:spPr>
          <a:xfrm>
            <a:off x="1103312" y="1280160"/>
            <a:ext cx="10677208" cy="4968239"/>
          </a:xfrm>
        </p:spPr>
        <p:txBody>
          <a:bodyPr>
            <a:normAutofit fontScale="85000" lnSpcReduction="20000"/>
          </a:bodyPr>
          <a:lstStyle/>
          <a:p>
            <a:r>
              <a:rPr lang="en-US" dirty="0"/>
              <a:t>AFDF. (2017) Retrieved from </a:t>
            </a:r>
            <a:r>
              <a:rPr lang="en-US" dirty="0">
                <a:hlinkClick r:id="rId2"/>
              </a:rPr>
              <a:t>https://</a:t>
            </a:r>
            <a:r>
              <a:rPr lang="en-US" dirty="0" smtClean="0">
                <a:hlinkClick r:id="rId2"/>
              </a:rPr>
              <a:t>www.afdf.org/wp-content/uploads/1c-Economic-Analysis-to-Inform-AMI-Phase-I-Case-Studies.pdf</a:t>
            </a:r>
            <a:endParaRPr lang="en-US" dirty="0" smtClean="0"/>
          </a:p>
          <a:p>
            <a:r>
              <a:rPr lang="en-US" dirty="0" err="1" smtClean="0"/>
              <a:t>Alamy</a:t>
            </a:r>
            <a:r>
              <a:rPr lang="en-US" dirty="0" smtClean="0"/>
              <a:t>. (2017). Retrieved from http</a:t>
            </a:r>
            <a:r>
              <a:rPr lang="en-US" dirty="0"/>
              <a:t>://c8.alamy.com/comp/EKW88D/worker-at-a-fish-hatchery-near-paxon-pours-sockeye-salmon-roe-into-EKW88D.jpg</a:t>
            </a:r>
          </a:p>
          <a:p>
            <a:r>
              <a:rPr lang="en-US" dirty="0" smtClean="0"/>
              <a:t>Alaska </a:t>
            </a:r>
            <a:r>
              <a:rPr lang="en-US" dirty="0"/>
              <a:t>Fish Radio. (2017). Retrieved from http://www.alaskafishradio.com/hot-fish-links/</a:t>
            </a:r>
          </a:p>
          <a:p>
            <a:r>
              <a:rPr lang="en-US" dirty="0" smtClean="0"/>
              <a:t>Alaska </a:t>
            </a:r>
            <a:r>
              <a:rPr lang="en-US" dirty="0"/>
              <a:t>Hatcheries . (2013, May 02). Retrieved August 29, 2017, from http://</a:t>
            </a:r>
            <a:r>
              <a:rPr lang="en-US" dirty="0" err="1"/>
              <a:t>www.adfg.alaska.gov</a:t>
            </a:r>
            <a:r>
              <a:rPr lang="en-US" dirty="0"/>
              <a:t>/</a:t>
            </a:r>
            <a:r>
              <a:rPr lang="en-US" dirty="0" err="1"/>
              <a:t>index.cfm?adfg</a:t>
            </a:r>
            <a:r>
              <a:rPr lang="en-US" dirty="0"/>
              <a:t>=</a:t>
            </a:r>
            <a:r>
              <a:rPr lang="en-US" dirty="0" err="1"/>
              <a:t>fishinghatcheries.main</a:t>
            </a:r>
            <a:endParaRPr lang="en-US" dirty="0"/>
          </a:p>
          <a:p>
            <a:r>
              <a:rPr lang="en-US" dirty="0"/>
              <a:t>Alder, MK. (2017). </a:t>
            </a:r>
            <a:r>
              <a:rPr lang="en-US" i="1" dirty="0"/>
              <a:t>Why Alaska Fisheries?.</a:t>
            </a:r>
            <a:r>
              <a:rPr lang="en-US" dirty="0"/>
              <a:t> Unpublished manuscript, Colorado Technical University</a:t>
            </a:r>
            <a:r>
              <a:rPr lang="en-US" dirty="0" smtClean="0"/>
              <a:t>.</a:t>
            </a:r>
          </a:p>
          <a:p>
            <a:r>
              <a:rPr lang="en-US" dirty="0" smtClean="0"/>
              <a:t>Daily Health Post. (2017) Retrieved from https</a:t>
            </a:r>
            <a:r>
              <a:rPr lang="en-US" dirty="0"/>
              <a:t>://dailyhealthpost.com/wild-salmon-vs-farmed-salmon/</a:t>
            </a:r>
          </a:p>
          <a:p>
            <a:r>
              <a:rPr lang="en-US" dirty="0" smtClean="0"/>
              <a:t>Echo-Hawk</a:t>
            </a:r>
            <a:r>
              <a:rPr lang="en-US" dirty="0"/>
              <a:t>, A. (2013). Wild Caught. Retrieved August 29, 2017, from https://eatwildsalmon.com/2016/02/01/wild-vs-farm-raised-salmon</a:t>
            </a:r>
            <a:r>
              <a:rPr lang="en-US" dirty="0" smtClean="0"/>
              <a:t>/</a:t>
            </a:r>
          </a:p>
          <a:p>
            <a:r>
              <a:rPr lang="en-US" dirty="0" smtClean="0"/>
              <a:t>French</a:t>
            </a:r>
            <a:r>
              <a:rPr lang="en-US" dirty="0"/>
              <a:t>, V. (</a:t>
            </a:r>
            <a:r>
              <a:rPr lang="en-US" dirty="0" smtClean="0"/>
              <a:t>2017). </a:t>
            </a:r>
            <a:r>
              <a:rPr lang="en-US" dirty="0"/>
              <a:t>SCI201 class lecture on </a:t>
            </a:r>
            <a:r>
              <a:rPr lang="en-US" dirty="0" smtClean="0"/>
              <a:t>Water Pollution. </a:t>
            </a:r>
            <a:r>
              <a:rPr lang="en-US" dirty="0"/>
              <a:t>Personal </a:t>
            </a:r>
            <a:r>
              <a:rPr lang="en-US" dirty="0" smtClean="0"/>
              <a:t>Collection </a:t>
            </a:r>
            <a:r>
              <a:rPr lang="en-US" dirty="0"/>
              <a:t>of V. French, Colorado Technical University, Aurora CO</a:t>
            </a:r>
            <a:r>
              <a:rPr lang="en-US" dirty="0" smtClean="0"/>
              <a:t>.</a:t>
            </a:r>
          </a:p>
          <a:p>
            <a:r>
              <a:rPr lang="en-US" dirty="0" smtClean="0"/>
              <a:t>PBS. (2017) Retrieved from https</a:t>
            </a:r>
            <a:r>
              <a:rPr lang="en-US" dirty="0"/>
              <a:t>://</a:t>
            </a:r>
            <a:r>
              <a:rPr lang="en-US" dirty="0" smtClean="0"/>
              <a:t>pbs.twimg.com/profile_images/2584224153/irt7tggwqo8lm2ktomr0_400x400.jpeg</a:t>
            </a:r>
          </a:p>
          <a:p>
            <a:r>
              <a:rPr lang="en-US" dirty="0" smtClean="0"/>
              <a:t>Valdez Fisheries. (2017). Retrieved from https</a:t>
            </a:r>
            <a:r>
              <a:rPr lang="en-US" dirty="0"/>
              <a:t>://www.valdezfisheries.org/wp-content/uploads/the-solomon-gulch-hatchery.jpg</a:t>
            </a:r>
          </a:p>
          <a:p>
            <a:endParaRPr lang="en-US" dirty="0" smtClean="0"/>
          </a:p>
          <a:p>
            <a:endParaRPr lang="en-US" dirty="0"/>
          </a:p>
          <a:p>
            <a:endParaRPr lang="en-US" dirty="0" smtClean="0"/>
          </a:p>
        </p:txBody>
      </p:sp>
    </p:spTree>
    <p:extLst>
      <p:ext uri="{BB962C8B-B14F-4D97-AF65-F5344CB8AC3E}">
        <p14:creationId xmlns:p14="http://schemas.microsoft.com/office/powerpoint/2010/main" val="112464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 with Alaska Fisheries</a:t>
            </a:r>
            <a:endParaRPr lang="en-US" dirty="0"/>
          </a:p>
        </p:txBody>
      </p:sp>
      <p:pic>
        <p:nvPicPr>
          <p:cNvPr id="6" name="Picture 5"/>
          <p:cNvPicPr>
            <a:picLocks noChangeAspect="1"/>
          </p:cNvPicPr>
          <p:nvPr/>
        </p:nvPicPr>
        <p:blipFill>
          <a:blip r:embed="rId3"/>
          <a:stretch>
            <a:fillRect/>
          </a:stretch>
        </p:blipFill>
        <p:spPr>
          <a:xfrm>
            <a:off x="5799666" y="4034960"/>
            <a:ext cx="6256867" cy="26624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965" y="2049526"/>
            <a:ext cx="3970867" cy="3970867"/>
          </a:xfrm>
          <a:prstGeom prst="rect">
            <a:avLst/>
          </a:prstGeom>
        </p:spPr>
      </p:pic>
      <p:pic>
        <p:nvPicPr>
          <p:cNvPr id="4" name="Picture 3"/>
          <p:cNvPicPr>
            <a:picLocks noChangeAspect="1"/>
          </p:cNvPicPr>
          <p:nvPr/>
        </p:nvPicPr>
        <p:blipFill>
          <a:blip r:embed="rId5"/>
          <a:stretch>
            <a:fillRect/>
          </a:stretch>
        </p:blipFill>
        <p:spPr>
          <a:xfrm>
            <a:off x="9653432" y="1726251"/>
            <a:ext cx="2112431" cy="2112431"/>
          </a:xfrm>
          <a:prstGeom prst="rect">
            <a:avLst/>
          </a:prstGeom>
        </p:spPr>
      </p:pic>
      <p:sp>
        <p:nvSpPr>
          <p:cNvPr id="8" name="Content Placeholder 8"/>
          <p:cNvSpPr>
            <a:spLocks noGrp="1"/>
          </p:cNvSpPr>
          <p:nvPr>
            <p:ph idx="1"/>
          </p:nvPr>
        </p:nvSpPr>
        <p:spPr>
          <a:xfrm>
            <a:off x="189998" y="2049526"/>
            <a:ext cx="3330328" cy="3809999"/>
          </a:xfrm>
        </p:spPr>
        <p:txBody>
          <a:bodyPr>
            <a:normAutofit/>
          </a:bodyPr>
          <a:lstStyle/>
          <a:p>
            <a:r>
              <a:rPr lang="en-US" dirty="0" smtClean="0"/>
              <a:t>Certified Fisheries Boarding Officer from 2005-2012 for the U.S. Coast Guard/NOAA</a:t>
            </a:r>
          </a:p>
          <a:p>
            <a:r>
              <a:rPr lang="en-US" dirty="0" smtClean="0"/>
              <a:t>Worked on a Salmon Tender in Ketchikan, Alaska in 2013</a:t>
            </a:r>
          </a:p>
          <a:p>
            <a:r>
              <a:rPr lang="en-US" dirty="0" smtClean="0"/>
              <a:t>Advocate for wild caught and sustainable Alaskan Fisheries </a:t>
            </a:r>
          </a:p>
        </p:txBody>
      </p:sp>
      <p:sp>
        <p:nvSpPr>
          <p:cNvPr id="7" name="Rectangle 6"/>
          <p:cNvSpPr/>
          <p:nvPr/>
        </p:nvSpPr>
        <p:spPr>
          <a:xfrm>
            <a:off x="65615" y="6036289"/>
            <a:ext cx="6096000" cy="738664"/>
          </a:xfrm>
          <a:prstGeom prst="rect">
            <a:avLst/>
          </a:prstGeom>
        </p:spPr>
        <p:txBody>
          <a:bodyPr>
            <a:spAutoFit/>
          </a:bodyPr>
          <a:lstStyle/>
          <a:p>
            <a:r>
              <a:rPr lang="en-US" sz="1400" dirty="0">
                <a:hlinkClick r:id="rId6"/>
              </a:rPr>
              <a:t>https://</a:t>
            </a:r>
            <a:r>
              <a:rPr lang="en-US" sz="1400" dirty="0" smtClean="0">
                <a:hlinkClick r:id="rId6"/>
              </a:rPr>
              <a:t>pbs.twimg.com/profile_images/2584224153/irt7tggwqo8lm2ktomr0_400x400.jpeg</a:t>
            </a:r>
            <a:endParaRPr lang="en-US" sz="1400" dirty="0" smtClean="0"/>
          </a:p>
          <a:p>
            <a:r>
              <a:rPr lang="en-US" sz="1400" dirty="0" smtClean="0"/>
              <a:t>MKAlder, 2017</a:t>
            </a:r>
            <a:endParaRPr lang="en-US" sz="1400" dirty="0"/>
          </a:p>
        </p:txBody>
      </p:sp>
    </p:spTree>
    <p:extLst>
      <p:ext uri="{BB962C8B-B14F-4D97-AF65-F5344CB8AC3E}">
        <p14:creationId xmlns:p14="http://schemas.microsoft.com/office/powerpoint/2010/main" val="191323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411" r="14911"/>
          <a:stretch/>
        </p:blipFill>
        <p:spPr>
          <a:xfrm>
            <a:off x="4634680" y="10"/>
            <a:ext cx="7560130" cy="6857990"/>
          </a:xfrm>
          <a:prstGeom prst="rect">
            <a:avLst/>
          </a:prstGeom>
        </p:spPr>
      </p:pic>
      <p:sp>
        <p:nvSpPr>
          <p:cNvPr id="13"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50669" y="629266"/>
            <a:ext cx="3330328" cy="1641986"/>
          </a:xfrm>
        </p:spPr>
        <p:txBody>
          <a:bodyPr>
            <a:normAutofit/>
          </a:bodyPr>
          <a:lstStyle/>
          <a:p>
            <a:pPr>
              <a:lnSpc>
                <a:spcPct val="90000"/>
              </a:lnSpc>
            </a:pPr>
            <a:r>
              <a:rPr lang="en-US" sz="2600" dirty="0"/>
              <a:t>The difference Between Wild and Farm Raised Fisheries</a:t>
            </a:r>
          </a:p>
        </p:txBody>
      </p:sp>
      <p:sp>
        <p:nvSpPr>
          <p:cNvPr id="9" name="Content Placeholder 8"/>
          <p:cNvSpPr>
            <a:spLocks noGrp="1"/>
          </p:cNvSpPr>
          <p:nvPr>
            <p:ph idx="1"/>
          </p:nvPr>
        </p:nvSpPr>
        <p:spPr>
          <a:xfrm>
            <a:off x="650669" y="2438400"/>
            <a:ext cx="3330328" cy="3809999"/>
          </a:xfrm>
        </p:spPr>
        <p:txBody>
          <a:bodyPr>
            <a:normAutofit/>
          </a:bodyPr>
          <a:lstStyle/>
          <a:p>
            <a:r>
              <a:rPr lang="en-US" dirty="0" smtClean="0"/>
              <a:t>Health Aspects</a:t>
            </a:r>
          </a:p>
          <a:p>
            <a:r>
              <a:rPr lang="en-US" dirty="0" smtClean="0"/>
              <a:t>Ecological Impact</a:t>
            </a:r>
          </a:p>
          <a:p>
            <a:r>
              <a:rPr lang="en-US" dirty="0" smtClean="0"/>
              <a:t>Alaska Economy </a:t>
            </a:r>
            <a:endParaRPr lang="en-US" dirty="0"/>
          </a:p>
        </p:txBody>
      </p:sp>
      <p:sp>
        <p:nvSpPr>
          <p:cNvPr id="3" name="Rectangle 2"/>
          <p:cNvSpPr/>
          <p:nvPr/>
        </p:nvSpPr>
        <p:spPr>
          <a:xfrm>
            <a:off x="0" y="6415547"/>
            <a:ext cx="1770036" cy="369332"/>
          </a:xfrm>
          <a:prstGeom prst="rect">
            <a:avLst/>
          </a:prstGeom>
        </p:spPr>
        <p:txBody>
          <a:bodyPr wrap="none">
            <a:spAutoFit/>
          </a:bodyPr>
          <a:lstStyle/>
          <a:p>
            <a:r>
              <a:rPr lang="en-US" dirty="0"/>
              <a:t>MKAlder, 2017</a:t>
            </a:r>
          </a:p>
        </p:txBody>
      </p:sp>
    </p:spTree>
    <p:extLst>
      <p:ext uri="{BB962C8B-B14F-4D97-AF65-F5344CB8AC3E}">
        <p14:creationId xmlns:p14="http://schemas.microsoft.com/office/powerpoint/2010/main" val="28651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Impacts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4114" y="1853248"/>
            <a:ext cx="5594349" cy="4195762"/>
          </a:xfrm>
        </p:spPr>
      </p:pic>
      <p:sp>
        <p:nvSpPr>
          <p:cNvPr id="7" name="TextBox 6"/>
          <p:cNvSpPr txBox="1"/>
          <p:nvPr/>
        </p:nvSpPr>
        <p:spPr>
          <a:xfrm>
            <a:off x="762000" y="2133600"/>
            <a:ext cx="184731" cy="369332"/>
          </a:xfrm>
          <a:prstGeom prst="rect">
            <a:avLst/>
          </a:prstGeom>
          <a:noFill/>
        </p:spPr>
        <p:txBody>
          <a:bodyPr wrap="none" rtlCol="0">
            <a:spAutoFit/>
          </a:bodyPr>
          <a:lstStyle/>
          <a:p>
            <a:endParaRPr lang="en-US" dirty="0"/>
          </a:p>
        </p:txBody>
      </p:sp>
      <p:sp>
        <p:nvSpPr>
          <p:cNvPr id="8" name="Content Placeholder 8"/>
          <p:cNvSpPr txBox="1">
            <a:spLocks/>
          </p:cNvSpPr>
          <p:nvPr/>
        </p:nvSpPr>
        <p:spPr>
          <a:xfrm>
            <a:off x="243161" y="1376607"/>
            <a:ext cx="5361772" cy="499474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B</a:t>
            </a:r>
            <a:r>
              <a:rPr lang="en-US" dirty="0" smtClean="0"/>
              <a:t>oth </a:t>
            </a:r>
            <a:r>
              <a:rPr lang="en-US" dirty="0"/>
              <a:t>farmed and wild fish </a:t>
            </a:r>
            <a:r>
              <a:rPr lang="en-US" dirty="0" smtClean="0"/>
              <a:t>contain </a:t>
            </a:r>
            <a:r>
              <a:rPr lang="en-US" dirty="0"/>
              <a:t>Omega </a:t>
            </a:r>
            <a:r>
              <a:rPr lang="en-US" dirty="0" smtClean="0"/>
              <a:t>3’s; however,  </a:t>
            </a:r>
            <a:r>
              <a:rPr lang="en-US" dirty="0"/>
              <a:t>wild fish </a:t>
            </a:r>
            <a:r>
              <a:rPr lang="en-US" dirty="0" smtClean="0"/>
              <a:t>provide </a:t>
            </a:r>
            <a:r>
              <a:rPr lang="en-US" dirty="0"/>
              <a:t>much more usable Omega 3 (33% more). The reason for this discrepancy is that both </a:t>
            </a:r>
            <a:r>
              <a:rPr lang="en-US" sz="2200" dirty="0"/>
              <a:t>Omega</a:t>
            </a:r>
            <a:r>
              <a:rPr lang="en-US" dirty="0"/>
              <a:t> 3 and Omega 6 use the same enzymes for conversion into usable form. So when a food has high levels of Omega </a:t>
            </a:r>
            <a:r>
              <a:rPr lang="en-US" dirty="0" smtClean="0"/>
              <a:t>6,as </a:t>
            </a:r>
            <a:r>
              <a:rPr lang="en-US" dirty="0"/>
              <a:t>farmed salmon does, they use up the available conversion enzymes to produce pro-inflammatory agents, while preventing the usable form of Omega 3 to be produced. </a:t>
            </a:r>
            <a:endParaRPr lang="en-US" dirty="0" smtClean="0"/>
          </a:p>
          <a:p>
            <a:r>
              <a:rPr lang="en-US" dirty="0" smtClean="0"/>
              <a:t>Farmed Fish has </a:t>
            </a:r>
            <a:r>
              <a:rPr lang="en-US" dirty="0"/>
              <a:t>much higher fat content than wild fish </a:t>
            </a:r>
            <a:endParaRPr lang="en-US" dirty="0" smtClean="0"/>
          </a:p>
          <a:p>
            <a:r>
              <a:rPr lang="en-US" dirty="0" smtClean="0"/>
              <a:t>Disease, parasites, and sea lice run rampant in farm raised fish</a:t>
            </a:r>
          </a:p>
        </p:txBody>
      </p:sp>
      <p:sp>
        <p:nvSpPr>
          <p:cNvPr id="6" name="Rectangle 5"/>
          <p:cNvSpPr/>
          <p:nvPr/>
        </p:nvSpPr>
        <p:spPr>
          <a:xfrm>
            <a:off x="0" y="6415547"/>
            <a:ext cx="1770036" cy="369332"/>
          </a:xfrm>
          <a:prstGeom prst="rect">
            <a:avLst/>
          </a:prstGeom>
        </p:spPr>
        <p:txBody>
          <a:bodyPr wrap="none">
            <a:spAutoFit/>
          </a:bodyPr>
          <a:lstStyle/>
          <a:p>
            <a:r>
              <a:rPr lang="en-US" dirty="0"/>
              <a:t>MKAlder, 2017</a:t>
            </a:r>
          </a:p>
        </p:txBody>
      </p:sp>
    </p:spTree>
    <p:extLst>
      <p:ext uri="{BB962C8B-B14F-4D97-AF65-F5344CB8AC3E}">
        <p14:creationId xmlns:p14="http://schemas.microsoft.com/office/powerpoint/2010/main" val="58107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7465" y="1225282"/>
            <a:ext cx="7298267" cy="4862470"/>
          </a:xfrm>
          <a:prstGeom prst="rect">
            <a:avLst/>
          </a:prstGeom>
        </p:spPr>
      </p:pic>
      <p:sp>
        <p:nvSpPr>
          <p:cNvPr id="6" name="Title 1"/>
          <p:cNvSpPr>
            <a:spLocks noGrp="1"/>
          </p:cNvSpPr>
          <p:nvPr>
            <p:ph type="title"/>
          </p:nvPr>
        </p:nvSpPr>
        <p:spPr>
          <a:xfrm>
            <a:off x="646111" y="452718"/>
            <a:ext cx="9404723" cy="1400530"/>
          </a:xfrm>
        </p:spPr>
        <p:txBody>
          <a:bodyPr/>
          <a:lstStyle/>
          <a:p>
            <a:r>
              <a:rPr lang="en-US" dirty="0" smtClean="0"/>
              <a:t>The difference is clear! </a:t>
            </a:r>
            <a:endParaRPr lang="en-US" dirty="0"/>
          </a:p>
        </p:txBody>
      </p:sp>
      <p:sp>
        <p:nvSpPr>
          <p:cNvPr id="2" name="Rectangle 1"/>
          <p:cNvSpPr/>
          <p:nvPr/>
        </p:nvSpPr>
        <p:spPr>
          <a:xfrm>
            <a:off x="614283" y="6087752"/>
            <a:ext cx="6096000" cy="646331"/>
          </a:xfrm>
          <a:prstGeom prst="rect">
            <a:avLst/>
          </a:prstGeom>
        </p:spPr>
        <p:txBody>
          <a:bodyPr>
            <a:spAutoFit/>
          </a:bodyPr>
          <a:lstStyle/>
          <a:p>
            <a:r>
              <a:rPr lang="en-US" dirty="0"/>
              <a:t>https://dailyhealthpost.com/wild-salmon-vs-farmed-salmon/</a:t>
            </a:r>
          </a:p>
        </p:txBody>
      </p:sp>
    </p:spTree>
    <p:extLst>
      <p:ext uri="{BB962C8B-B14F-4D97-AF65-F5344CB8AC3E}">
        <p14:creationId xmlns:p14="http://schemas.microsoft.com/office/powerpoint/2010/main" val="811823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Impact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853248"/>
            <a:ext cx="3173070" cy="4230760"/>
          </a:xfrm>
        </p:spPr>
      </p:pic>
      <p:sp>
        <p:nvSpPr>
          <p:cNvPr id="6" name="Content Placeholder 8"/>
          <p:cNvSpPr txBox="1">
            <a:spLocks/>
          </p:cNvSpPr>
          <p:nvPr/>
        </p:nvSpPr>
        <p:spPr>
          <a:xfrm>
            <a:off x="4689062" y="1342741"/>
            <a:ext cx="5361772" cy="49947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Effective, precise management assures Alaska’s fisheries are productive, sustainable, clean, and healthy-as mandated by the Alaska state government. Alaska has served as a model of fishery management around the globe since admittance into the Union in 1959.  Alaska is the lone state in the nation with a constitutional mandate stating that all fish “be utilized, developed, and maintained on the sustained yield principle”, which is one main reason they have been able to accomplish such sustainability. </a:t>
            </a:r>
            <a:endParaRPr lang="en-US" dirty="0" smtClean="0"/>
          </a:p>
        </p:txBody>
      </p:sp>
      <p:sp>
        <p:nvSpPr>
          <p:cNvPr id="5" name="Rectangle 4"/>
          <p:cNvSpPr/>
          <p:nvPr/>
        </p:nvSpPr>
        <p:spPr>
          <a:xfrm>
            <a:off x="0" y="6415547"/>
            <a:ext cx="1770036" cy="369332"/>
          </a:xfrm>
          <a:prstGeom prst="rect">
            <a:avLst/>
          </a:prstGeom>
        </p:spPr>
        <p:txBody>
          <a:bodyPr wrap="none">
            <a:spAutoFit/>
          </a:bodyPr>
          <a:lstStyle/>
          <a:p>
            <a:r>
              <a:rPr lang="en-US" dirty="0"/>
              <a:t>MKAlder, 2017</a:t>
            </a:r>
          </a:p>
        </p:txBody>
      </p:sp>
    </p:spTree>
    <p:extLst>
      <p:ext uri="{BB962C8B-B14F-4D97-AF65-F5344CB8AC3E}">
        <p14:creationId xmlns:p14="http://schemas.microsoft.com/office/powerpoint/2010/main" val="145563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Hatcheries VS Farms</a:t>
            </a:r>
            <a:endParaRPr lang="en-US" dirty="0"/>
          </a:p>
        </p:txBody>
      </p:sp>
      <p:sp>
        <p:nvSpPr>
          <p:cNvPr id="3" name="Content Placeholder 2"/>
          <p:cNvSpPr>
            <a:spLocks noGrp="1"/>
          </p:cNvSpPr>
          <p:nvPr>
            <p:ph idx="1"/>
          </p:nvPr>
        </p:nvSpPr>
        <p:spPr>
          <a:xfrm>
            <a:off x="7763" y="1152983"/>
            <a:ext cx="8946541" cy="4195481"/>
          </a:xfrm>
        </p:spPr>
        <p:txBody>
          <a:bodyPr/>
          <a:lstStyle/>
          <a:p>
            <a:r>
              <a:rPr lang="en-US" dirty="0"/>
              <a:t>Alaska's hatchery program is designed to advance the science of fisheries enhancement in Alaska as well as to increase consumer confidence in Alaskan salmon by assuring the marketplace that these products come from sustainable and responsibly managed systems.</a:t>
            </a:r>
          </a:p>
        </p:txBody>
      </p:sp>
      <p:pic>
        <p:nvPicPr>
          <p:cNvPr id="5" name="Picture 4"/>
          <p:cNvPicPr>
            <a:picLocks noChangeAspect="1"/>
          </p:cNvPicPr>
          <p:nvPr/>
        </p:nvPicPr>
        <p:blipFill rotWithShape="1">
          <a:blip r:embed="rId2"/>
          <a:srcRect t="-1" b="10170"/>
          <a:stretch/>
        </p:blipFill>
        <p:spPr>
          <a:xfrm>
            <a:off x="6607985" y="2519576"/>
            <a:ext cx="4382894" cy="3031674"/>
          </a:xfrm>
          <a:prstGeom prst="rect">
            <a:avLst/>
          </a:prstGeom>
        </p:spPr>
      </p:pic>
      <p:pic>
        <p:nvPicPr>
          <p:cNvPr id="6" name="Picture 5"/>
          <p:cNvPicPr>
            <a:picLocks noChangeAspect="1"/>
          </p:cNvPicPr>
          <p:nvPr/>
        </p:nvPicPr>
        <p:blipFill>
          <a:blip r:embed="rId3"/>
          <a:stretch>
            <a:fillRect/>
          </a:stretch>
        </p:blipFill>
        <p:spPr>
          <a:xfrm>
            <a:off x="1653249" y="2517718"/>
            <a:ext cx="4272543" cy="3200523"/>
          </a:xfrm>
          <a:prstGeom prst="rect">
            <a:avLst/>
          </a:prstGeom>
        </p:spPr>
      </p:pic>
      <p:sp>
        <p:nvSpPr>
          <p:cNvPr id="4" name="Rectangle 3"/>
          <p:cNvSpPr/>
          <p:nvPr/>
        </p:nvSpPr>
        <p:spPr>
          <a:xfrm>
            <a:off x="219075" y="5898456"/>
            <a:ext cx="6096000" cy="646331"/>
          </a:xfrm>
          <a:prstGeom prst="rect">
            <a:avLst/>
          </a:prstGeom>
        </p:spPr>
        <p:txBody>
          <a:bodyPr>
            <a:spAutoFit/>
          </a:bodyPr>
          <a:lstStyle/>
          <a:p>
            <a:r>
              <a:rPr lang="en-US" dirty="0"/>
              <a:t>https://</a:t>
            </a:r>
            <a:r>
              <a:rPr lang="en-US" dirty="0" err="1"/>
              <a:t>www.valdezfisheries.org</a:t>
            </a:r>
            <a:r>
              <a:rPr lang="en-US" dirty="0"/>
              <a:t>/</a:t>
            </a:r>
            <a:r>
              <a:rPr lang="en-US" dirty="0" err="1"/>
              <a:t>wp</a:t>
            </a:r>
            <a:r>
              <a:rPr lang="en-US" dirty="0"/>
              <a:t>-content/uploads/the-</a:t>
            </a:r>
            <a:r>
              <a:rPr lang="en-US" dirty="0" err="1"/>
              <a:t>solomon</a:t>
            </a:r>
            <a:r>
              <a:rPr lang="en-US" dirty="0"/>
              <a:t>-gulch-</a:t>
            </a:r>
            <a:r>
              <a:rPr lang="en-US" dirty="0" err="1"/>
              <a:t>hatchery.jpg</a:t>
            </a:r>
            <a:endParaRPr lang="en-US" dirty="0"/>
          </a:p>
        </p:txBody>
      </p:sp>
      <p:sp>
        <p:nvSpPr>
          <p:cNvPr id="7" name="Rectangle 6"/>
          <p:cNvSpPr/>
          <p:nvPr/>
        </p:nvSpPr>
        <p:spPr>
          <a:xfrm>
            <a:off x="6315074" y="5727976"/>
            <a:ext cx="5278459" cy="923330"/>
          </a:xfrm>
          <a:prstGeom prst="rect">
            <a:avLst/>
          </a:prstGeom>
        </p:spPr>
        <p:txBody>
          <a:bodyPr wrap="square">
            <a:spAutoFit/>
          </a:bodyPr>
          <a:lstStyle/>
          <a:p>
            <a:r>
              <a:rPr lang="en-US" dirty="0"/>
              <a:t>http://c8.alamy.com/comp/EKW88D/worker-at-a-fish-hatchery-near-paxon-pours-sockeye-salmon-roe-into-EKW88D.jpg</a:t>
            </a:r>
          </a:p>
        </p:txBody>
      </p:sp>
    </p:spTree>
    <p:extLst>
      <p:ext uri="{BB962C8B-B14F-4D97-AF65-F5344CB8AC3E}">
        <p14:creationId xmlns:p14="http://schemas.microsoft.com/office/powerpoint/2010/main" val="170911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1825" y="232833"/>
            <a:ext cx="6400800" cy="5486400"/>
          </a:xfrm>
          <a:prstGeom prst="rect">
            <a:avLst/>
          </a:prstGeom>
        </p:spPr>
      </p:pic>
      <p:sp>
        <p:nvSpPr>
          <p:cNvPr id="2" name="Rectangle 1"/>
          <p:cNvSpPr/>
          <p:nvPr/>
        </p:nvSpPr>
        <p:spPr>
          <a:xfrm>
            <a:off x="276225" y="5829068"/>
            <a:ext cx="6096000" cy="923330"/>
          </a:xfrm>
          <a:prstGeom prst="rect">
            <a:avLst/>
          </a:prstGeom>
        </p:spPr>
        <p:txBody>
          <a:bodyPr>
            <a:spAutoFit/>
          </a:bodyPr>
          <a:lstStyle/>
          <a:p>
            <a:r>
              <a:rPr lang="en-US" dirty="0"/>
              <a:t>https://</a:t>
            </a:r>
            <a:r>
              <a:rPr lang="en-US" dirty="0" err="1"/>
              <a:t>www.afdf.org</a:t>
            </a:r>
            <a:r>
              <a:rPr lang="en-US" dirty="0"/>
              <a:t>/</a:t>
            </a:r>
            <a:r>
              <a:rPr lang="en-US" dirty="0" err="1"/>
              <a:t>wp</a:t>
            </a:r>
            <a:r>
              <a:rPr lang="en-US" dirty="0"/>
              <a:t>-content/uploads/1c-Economic-Analysis-to-Inform-AMI-Phase-I-Case-Studies.pdf</a:t>
            </a:r>
          </a:p>
        </p:txBody>
      </p:sp>
    </p:spTree>
    <p:extLst>
      <p:ext uri="{BB962C8B-B14F-4D97-AF65-F5344CB8AC3E}">
        <p14:creationId xmlns:p14="http://schemas.microsoft.com/office/powerpoint/2010/main" val="654178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ln>
            <a:noFill/>
          </a:ln>
          <a:effectLst/>
        </p:spPr>
      </p:sp>
      <p:pic>
        <p:nvPicPr>
          <p:cNvPr id="12" name="Picture 11"/>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Rectangle 2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3"/>
          <p:cNvPicPr>
            <a:picLocks noGrp="1" noChangeAspect="1"/>
          </p:cNvPicPr>
          <p:nvPr>
            <p:ph idx="1"/>
          </p:nvPr>
        </p:nvPicPr>
        <p:blipFill>
          <a:blip r:embed="rId7"/>
          <a:stretch>
            <a:fillRect/>
          </a:stretch>
        </p:blipFill>
        <p:spPr>
          <a:xfrm>
            <a:off x="2709334" y="643467"/>
            <a:ext cx="6773332" cy="5571066"/>
          </a:xfrm>
          <a:prstGeom prst="rect">
            <a:avLst/>
          </a:prstGeom>
        </p:spPr>
      </p:pic>
      <p:sp>
        <p:nvSpPr>
          <p:cNvPr id="26" name="Rectangle 2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p:cNvSpPr/>
          <p:nvPr/>
        </p:nvSpPr>
        <p:spPr>
          <a:xfrm>
            <a:off x="333003" y="6415936"/>
            <a:ext cx="5296643" cy="369332"/>
          </a:xfrm>
          <a:prstGeom prst="rect">
            <a:avLst/>
          </a:prstGeom>
        </p:spPr>
        <p:txBody>
          <a:bodyPr wrap="none">
            <a:spAutoFit/>
          </a:bodyPr>
          <a:lstStyle/>
          <a:p>
            <a:r>
              <a:rPr lang="en-US" dirty="0"/>
              <a:t>http://</a:t>
            </a:r>
            <a:r>
              <a:rPr lang="en-US" dirty="0" err="1"/>
              <a:t>www.alaskafishradio.com</a:t>
            </a:r>
            <a:r>
              <a:rPr lang="en-US" dirty="0"/>
              <a:t>/hot-fish-links/</a:t>
            </a:r>
          </a:p>
        </p:txBody>
      </p:sp>
    </p:spTree>
    <p:extLst>
      <p:ext uri="{BB962C8B-B14F-4D97-AF65-F5344CB8AC3E}">
        <p14:creationId xmlns:p14="http://schemas.microsoft.com/office/powerpoint/2010/main" val="36783187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6241</TotalTime>
  <Words>424</Words>
  <Application>Microsoft Office PowerPoint</Application>
  <PresentationFormat>Custom</PresentationFormat>
  <Paragraphs>51</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Ion</vt:lpstr>
      <vt:lpstr>Why Alaskan Fisheries?</vt:lpstr>
      <vt:lpstr>My Background with Alaska Fisheries</vt:lpstr>
      <vt:lpstr>The difference Between Wild and Farm Raised Fisheries</vt:lpstr>
      <vt:lpstr>Health Impacts</vt:lpstr>
      <vt:lpstr>The difference is clear! </vt:lpstr>
      <vt:lpstr>Ecological Impact</vt:lpstr>
      <vt:lpstr>Hatcheries VS Farms</vt:lpstr>
      <vt:lpstr>PowerPoint Presentation</vt:lpstr>
      <vt:lpstr>PowerPoint Presentation</vt:lpstr>
      <vt:lpstr>Alaskan Economy </vt:lpstr>
      <vt:lpstr>Summary</vt:lpstr>
      <vt:lpstr>Questions?</vt:lpstr>
      <vt:lpstr>Sources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Alaskan Fisheries?</dc:title>
  <dc:creator>Mary Alder</dc:creator>
  <cp:lastModifiedBy>Owner</cp:lastModifiedBy>
  <cp:revision>21</cp:revision>
  <dcterms:created xsi:type="dcterms:W3CDTF">2017-08-26T17:12:48Z</dcterms:created>
  <dcterms:modified xsi:type="dcterms:W3CDTF">2020-04-05T21:11:19Z</dcterms:modified>
</cp:coreProperties>
</file>