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-132" y="-3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86261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4" name="–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1573807" y="1421425"/>
            <a:ext cx="9855201" cy="514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396540" y="812918"/>
            <a:ext cx="4660901" cy="298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396540" y="4038718"/>
            <a:ext cx="4660901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299" y="9296399"/>
            <a:ext cx="323479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t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NTHROPOCENE…"/>
          <p:cNvSpPr txBox="1">
            <a:spLocks noGrp="1"/>
          </p:cNvSpPr>
          <p:nvPr>
            <p:ph type="ctrTitle"/>
          </p:nvPr>
        </p:nvSpPr>
        <p:spPr>
          <a:xfrm>
            <a:off x="1270000" y="1435100"/>
            <a:ext cx="10464800" cy="3467100"/>
          </a:xfrm>
          <a:prstGeom prst="rect">
            <a:avLst/>
          </a:prstGeom>
        </p:spPr>
        <p:txBody>
          <a:bodyPr/>
          <a:lstStyle/>
          <a:p>
            <a:r>
              <a:rPr sz="6600" dirty="0"/>
              <a:t>ANTHROPOCENE</a:t>
            </a:r>
          </a:p>
          <a:p>
            <a:r>
              <a:rPr dirty="0"/>
              <a:t>(Human Age)</a:t>
            </a:r>
          </a:p>
        </p:txBody>
      </p:sp>
      <p:sp>
        <p:nvSpPr>
          <p:cNvPr id="120" name="SCI201 Environmental Science…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5245100"/>
            <a:ext cx="10464800" cy="2133600"/>
          </a:xfrm>
          <a:prstGeom prst="rect">
            <a:avLst/>
          </a:prstGeom>
        </p:spPr>
        <p:txBody>
          <a:bodyPr/>
          <a:lstStyle/>
          <a:p>
            <a:pPr defTabSz="560831">
              <a:defRPr sz="3455"/>
            </a:pPr>
            <a:r>
              <a:rPr dirty="0"/>
              <a:t>SCI201 Environmental Science</a:t>
            </a:r>
          </a:p>
          <a:p>
            <a:pPr defTabSz="560831">
              <a:defRPr sz="3455"/>
            </a:pPr>
            <a:r>
              <a:rPr dirty="0"/>
              <a:t>Luke Conwell</a:t>
            </a:r>
          </a:p>
          <a:p>
            <a:pPr defTabSz="560831">
              <a:defRPr sz="3455"/>
            </a:pPr>
            <a:r>
              <a:rPr dirty="0"/>
              <a:t>May 31, 2019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ternational Geoshpere-Bioshpere Program…"/>
          <p:cNvSpPr txBox="1"/>
          <p:nvPr/>
        </p:nvSpPr>
        <p:spPr>
          <a:xfrm>
            <a:off x="886271" y="1676400"/>
            <a:ext cx="11232258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International Geoshpere-Bioshpere Program</a:t>
            </a:r>
          </a:p>
          <a:p>
            <a:pPr>
              <a:defRPr sz="4000"/>
            </a:pPr>
            <a:r>
              <a:t>(IGBP)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12 Indicators of Human Activity</a:t>
            </a:r>
          </a:p>
          <a:p>
            <a:pPr>
              <a:defRPr sz="4000"/>
            </a:pPr>
            <a:r>
              <a:t>12 Indicators of The Earth’s System</a:t>
            </a:r>
          </a:p>
          <a:p>
            <a:pPr>
              <a:defRPr sz="4000"/>
            </a:pPr>
            <a:r>
              <a:t>Starting Point of 1750</a:t>
            </a:r>
          </a:p>
          <a:p>
            <a:pPr>
              <a:defRPr sz="4000"/>
            </a:pPr>
            <a:r>
              <a:t>ALL Indicator Graphs Looked Shockingly Similar</a:t>
            </a:r>
          </a:p>
          <a:p>
            <a:pPr>
              <a:defRPr sz="4000"/>
            </a:pPr>
            <a:r>
              <a:t>1950 Spike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-CONSUMPTION-…"/>
          <p:cNvSpPr txBox="1"/>
          <p:nvPr/>
        </p:nvSpPr>
        <p:spPr>
          <a:xfrm>
            <a:off x="3417248" y="1758950"/>
            <a:ext cx="6170304" cy="623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-CONSUMPTION-</a:t>
            </a:r>
          </a:p>
          <a:p>
            <a:pPr>
              <a:defRPr sz="4500"/>
            </a:pPr>
            <a:endParaRPr/>
          </a:p>
          <a:p>
            <a:pPr>
              <a:defRPr sz="4500"/>
            </a:pPr>
            <a:r>
              <a:t>The Great Acceleration</a:t>
            </a:r>
          </a:p>
          <a:p>
            <a:pPr>
              <a:defRPr sz="4500"/>
            </a:pPr>
            <a:endParaRPr/>
          </a:p>
          <a:p>
            <a:pPr>
              <a:defRPr sz="4500"/>
            </a:pPr>
            <a:r>
              <a:t>Aluminum / Steele</a:t>
            </a:r>
          </a:p>
          <a:p>
            <a:pPr>
              <a:defRPr sz="4500"/>
            </a:pPr>
            <a:r>
              <a:t>Concrete</a:t>
            </a:r>
          </a:p>
          <a:p>
            <a:pPr>
              <a:defRPr sz="4500"/>
            </a:pPr>
            <a:r>
              <a:t>Plastics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arbon Dioxide We’ve Emitted Will Last…"/>
          <p:cNvSpPr txBox="1"/>
          <p:nvPr/>
        </p:nvSpPr>
        <p:spPr>
          <a:xfrm>
            <a:off x="1900039" y="7315199"/>
            <a:ext cx="9204723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Carbon Dioxide We’ve Emitted Will Last </a:t>
            </a:r>
          </a:p>
          <a:p>
            <a:pPr>
              <a:defRPr sz="4000"/>
            </a:pPr>
            <a:r>
              <a:t>Tens of Thousands of Years</a:t>
            </a:r>
          </a:p>
        </p:txBody>
      </p:sp>
      <p:sp>
        <p:nvSpPr>
          <p:cNvPr id="178" name="Rapid Socioeconomic Growth - - 1950s"/>
          <p:cNvSpPr txBox="1"/>
          <p:nvPr/>
        </p:nvSpPr>
        <p:spPr>
          <a:xfrm>
            <a:off x="2098104" y="876299"/>
            <a:ext cx="880859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u="sng"/>
            </a:lvl1pPr>
          </a:lstStyle>
          <a:p>
            <a:r>
              <a:t>Rapid Socioeconomic Growth - - 1950s</a:t>
            </a:r>
          </a:p>
        </p:txBody>
      </p:sp>
      <p:sp>
        <p:nvSpPr>
          <p:cNvPr id="179" name="Atmospheric Circulation Changing"/>
          <p:cNvSpPr txBox="1"/>
          <p:nvPr/>
        </p:nvSpPr>
        <p:spPr>
          <a:xfrm>
            <a:off x="2581547" y="2781299"/>
            <a:ext cx="784170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Atmospheric Circulation Changing</a:t>
            </a:r>
          </a:p>
        </p:txBody>
      </p:sp>
      <p:sp>
        <p:nvSpPr>
          <p:cNvPr id="180" name="Greenhouse Gases Rising - - Temperatures Rising"/>
          <p:cNvSpPr txBox="1"/>
          <p:nvPr/>
        </p:nvSpPr>
        <p:spPr>
          <a:xfrm>
            <a:off x="1010493" y="1828799"/>
            <a:ext cx="1121241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Greenhouse Gases Rising - - Temperatures Rising</a:t>
            </a:r>
          </a:p>
        </p:txBody>
      </p:sp>
      <p:sp>
        <p:nvSpPr>
          <p:cNvPr id="181" name="Nitrogen Accumulating On Land and In Water"/>
          <p:cNvSpPr txBox="1"/>
          <p:nvPr/>
        </p:nvSpPr>
        <p:spPr>
          <a:xfrm>
            <a:off x="1502742" y="3860799"/>
            <a:ext cx="1022791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Nitrogen Accumulating On Land and In Water</a:t>
            </a:r>
          </a:p>
        </p:txBody>
      </p:sp>
      <p:sp>
        <p:nvSpPr>
          <p:cNvPr id="182" name="Oceans Are Acidifying"/>
          <p:cNvSpPr txBox="1"/>
          <p:nvPr/>
        </p:nvSpPr>
        <p:spPr>
          <a:xfrm>
            <a:off x="3890243" y="5048249"/>
            <a:ext cx="522431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Oceans Are Acidifying</a:t>
            </a:r>
          </a:p>
        </p:txBody>
      </p:sp>
      <p:sp>
        <p:nvSpPr>
          <p:cNvPr id="183" name="Species Are Dying"/>
          <p:cNvSpPr txBox="1"/>
          <p:nvPr/>
        </p:nvSpPr>
        <p:spPr>
          <a:xfrm>
            <a:off x="4350866" y="6181724"/>
            <a:ext cx="430306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Species Are Dying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e’ve Altered The Way Our Planet Functions"/>
          <p:cNvSpPr txBox="1"/>
          <p:nvPr/>
        </p:nvSpPr>
        <p:spPr>
          <a:xfrm>
            <a:off x="1411932" y="1181100"/>
            <a:ext cx="1020633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We’ve Altered The Way Our Planet Functions</a:t>
            </a:r>
          </a:p>
        </p:txBody>
      </p:sp>
      <p:pic>
        <p:nvPicPr>
          <p:cNvPr id="186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3583" y="2241972"/>
            <a:ext cx="10023034" cy="5676056"/>
          </a:xfrm>
          <a:prstGeom prst="rect">
            <a:avLst/>
          </a:prstGeom>
        </p:spPr>
      </p:pic>
      <p:sp>
        <p:nvSpPr>
          <p:cNvPr id="187" name="YouTube.com"/>
          <p:cNvSpPr txBox="1"/>
          <p:nvPr/>
        </p:nvSpPr>
        <p:spPr>
          <a:xfrm>
            <a:off x="10337775" y="7785100"/>
            <a:ext cx="124465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YouTube.com</a:t>
            </a:r>
          </a:p>
        </p:txBody>
      </p:sp>
      <p:sp>
        <p:nvSpPr>
          <p:cNvPr id="188" name="Proof?"/>
          <p:cNvSpPr txBox="1"/>
          <p:nvPr/>
        </p:nvSpPr>
        <p:spPr>
          <a:xfrm>
            <a:off x="5676676" y="8191500"/>
            <a:ext cx="165144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Proof?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lden Spike…"/>
          <p:cNvSpPr txBox="1"/>
          <p:nvPr/>
        </p:nvSpPr>
        <p:spPr>
          <a:xfrm>
            <a:off x="1409278" y="2463800"/>
            <a:ext cx="10186244" cy="482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Golden Spike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Marks Transition In The Rocks</a:t>
            </a:r>
          </a:p>
          <a:p>
            <a:pPr>
              <a:defRPr sz="4000"/>
            </a:pPr>
            <a:r>
              <a:t>Global Position</a:t>
            </a:r>
          </a:p>
          <a:p>
            <a:pPr>
              <a:defRPr sz="4000"/>
            </a:pPr>
            <a:r>
              <a:t>Base of Ediacaran Period</a:t>
            </a:r>
          </a:p>
          <a:p>
            <a:pPr>
              <a:defRPr sz="4000"/>
            </a:pPr>
            <a:r>
              <a:t>End Of Cryogenian Period (Snowball Earth)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hosen Place In The World"/>
          <p:cNvSpPr txBox="1"/>
          <p:nvPr/>
        </p:nvSpPr>
        <p:spPr>
          <a:xfrm>
            <a:off x="3421186" y="901699"/>
            <a:ext cx="616242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Chosen Place In The World</a:t>
            </a:r>
          </a:p>
        </p:txBody>
      </p:sp>
      <p:pic>
        <p:nvPicPr>
          <p:cNvPr id="193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9755" y="1738271"/>
            <a:ext cx="9905290" cy="6277058"/>
          </a:xfrm>
          <a:prstGeom prst="rect">
            <a:avLst/>
          </a:prstGeom>
        </p:spPr>
      </p:pic>
      <p:sp>
        <p:nvSpPr>
          <p:cNvPr id="194" name="google.com"/>
          <p:cNvSpPr txBox="1"/>
          <p:nvPr/>
        </p:nvSpPr>
        <p:spPr>
          <a:xfrm>
            <a:off x="10404419" y="7918449"/>
            <a:ext cx="10859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google.com</a:t>
            </a:r>
          </a:p>
        </p:txBody>
      </p:sp>
      <p:sp>
        <p:nvSpPr>
          <p:cNvPr id="195" name="Ediacara, South Australia"/>
          <p:cNvSpPr txBox="1"/>
          <p:nvPr/>
        </p:nvSpPr>
        <p:spPr>
          <a:xfrm>
            <a:off x="3530327" y="8140700"/>
            <a:ext cx="594414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Ediacara, South Australia</a:t>
            </a:r>
          </a:p>
        </p:txBody>
      </p:sp>
      <p:sp>
        <p:nvSpPr>
          <p:cNvPr id="196" name="G…"/>
          <p:cNvSpPr txBox="1"/>
          <p:nvPr/>
        </p:nvSpPr>
        <p:spPr>
          <a:xfrm>
            <a:off x="787561" y="2692399"/>
            <a:ext cx="634678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</a:t>
            </a:r>
          </a:p>
          <a:p>
            <a:r>
              <a:t>L</a:t>
            </a:r>
          </a:p>
          <a:p>
            <a:r>
              <a:t>O</a:t>
            </a:r>
          </a:p>
          <a:p>
            <a:r>
              <a:t>B</a:t>
            </a:r>
          </a:p>
          <a:p>
            <a:r>
              <a:t>A</a:t>
            </a:r>
          </a:p>
          <a:p>
            <a:r>
              <a:t>L</a:t>
            </a:r>
          </a:p>
        </p:txBody>
      </p:sp>
      <p:sp>
        <p:nvSpPr>
          <p:cNvPr id="197" name="C…"/>
          <p:cNvSpPr txBox="1"/>
          <p:nvPr/>
        </p:nvSpPr>
        <p:spPr>
          <a:xfrm>
            <a:off x="11582561" y="2692399"/>
            <a:ext cx="567929" cy="436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</a:t>
            </a:r>
          </a:p>
          <a:p>
            <a:r>
              <a:t>H</a:t>
            </a:r>
          </a:p>
          <a:p>
            <a:r>
              <a:t>A</a:t>
            </a:r>
          </a:p>
          <a:p>
            <a:r>
              <a:t>N</a:t>
            </a:r>
          </a:p>
          <a:p>
            <a:r>
              <a:t>G</a:t>
            </a:r>
          </a:p>
          <a:p>
            <a:r>
              <a:t>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‘Golden Spike’ To Mark Start Of Holocene…"/>
          <p:cNvSpPr txBox="1"/>
          <p:nvPr/>
        </p:nvSpPr>
        <p:spPr>
          <a:xfrm>
            <a:off x="1551161" y="2857499"/>
            <a:ext cx="9902478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‘Golden Spike’ To Mark Start Of Holocene</a:t>
            </a:r>
          </a:p>
          <a:p>
            <a:pPr>
              <a:defRPr sz="4000"/>
            </a:pPr>
            <a:endParaRPr/>
          </a:p>
          <a:p>
            <a:pPr>
              <a:defRPr sz="4000"/>
            </a:pPr>
            <a:r>
              <a:t>Ice Core In Copenhagen</a:t>
            </a:r>
          </a:p>
          <a:p>
            <a:pPr>
              <a:defRPr sz="4000"/>
            </a:pPr>
            <a:r>
              <a:t>Records Abrupt Shift In Climate</a:t>
            </a:r>
          </a:p>
          <a:p>
            <a:pPr>
              <a:defRPr sz="4000"/>
            </a:pPr>
            <a:r>
              <a:t>From Pleistocene to Holocene</a:t>
            </a:r>
          </a:p>
        </p:txBody>
      </p:sp>
      <p:sp>
        <p:nvSpPr>
          <p:cNvPr id="200" name="Proof of ‘NEW’Epoch, Geologic Age?"/>
          <p:cNvSpPr txBox="1"/>
          <p:nvPr/>
        </p:nvSpPr>
        <p:spPr>
          <a:xfrm>
            <a:off x="2165077" y="8369299"/>
            <a:ext cx="867464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Proof of ‘NEW’Epoch, Geologic Age?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eo-Chemical Signals…"/>
          <p:cNvSpPr txBox="1"/>
          <p:nvPr/>
        </p:nvSpPr>
        <p:spPr>
          <a:xfrm>
            <a:off x="638379" y="1416050"/>
            <a:ext cx="11728042" cy="692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Geo-Chemical Signals</a:t>
            </a:r>
          </a:p>
          <a:p>
            <a:pPr>
              <a:defRPr sz="4000"/>
            </a:pPr>
            <a:endParaRPr/>
          </a:p>
          <a:p>
            <a:pPr>
              <a:defRPr sz="3800"/>
            </a:pPr>
            <a:endParaRPr/>
          </a:p>
          <a:p>
            <a:pPr>
              <a:defRPr sz="3800"/>
            </a:pPr>
            <a:r>
              <a:t>Top-Sediments Full of Flash - -Burning of Fossil Fuels</a:t>
            </a:r>
          </a:p>
          <a:p>
            <a:pPr>
              <a:defRPr sz="3800"/>
            </a:pPr>
            <a:r>
              <a:t>Carbon Based Particles That Don’t Degrade</a:t>
            </a:r>
          </a:p>
          <a:p>
            <a:pPr>
              <a:defRPr sz="3800"/>
            </a:pPr>
            <a:endParaRPr/>
          </a:p>
          <a:p>
            <a:pPr>
              <a:defRPr sz="3800"/>
            </a:pPr>
            <a:r>
              <a:t>Lead From Automobile Exhaust</a:t>
            </a:r>
          </a:p>
          <a:p>
            <a:pPr>
              <a:defRPr sz="3800"/>
            </a:pPr>
            <a:endParaRPr/>
          </a:p>
          <a:p>
            <a:pPr>
              <a:defRPr sz="3800"/>
            </a:pPr>
            <a:r>
              <a:t>Increased Dramatically In 1950s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iological Signal"/>
          <p:cNvSpPr txBox="1"/>
          <p:nvPr/>
        </p:nvSpPr>
        <p:spPr>
          <a:xfrm>
            <a:off x="4594820" y="1028699"/>
            <a:ext cx="381516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Biological Signal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200" y="1995989"/>
            <a:ext cx="4784417" cy="287065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Differently Shaped Fossils - - Breeding"/>
          <p:cNvSpPr txBox="1"/>
          <p:nvPr/>
        </p:nvSpPr>
        <p:spPr>
          <a:xfrm>
            <a:off x="1815405" y="7734299"/>
            <a:ext cx="89675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Differently Shaped Fossils - - Breeding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5500" y="2497613"/>
            <a:ext cx="6057329" cy="391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82843" y="5050152"/>
            <a:ext cx="3003131" cy="2252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oral Growth Bends"/>
          <p:cNvSpPr txBox="1"/>
          <p:nvPr/>
        </p:nvSpPr>
        <p:spPr>
          <a:xfrm>
            <a:off x="4144987" y="2108199"/>
            <a:ext cx="471482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Coral Growth Bends</a:t>
            </a:r>
          </a:p>
        </p:txBody>
      </p:sp>
      <p:pic>
        <p:nvPicPr>
          <p:cNvPr id="211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8745" y="3245161"/>
            <a:ext cx="8487310" cy="3263278"/>
          </a:xfrm>
          <a:prstGeom prst="rect">
            <a:avLst/>
          </a:prstGeom>
        </p:spPr>
      </p:pic>
      <p:sp>
        <p:nvSpPr>
          <p:cNvPr id="212" name="Globally Distributed Signal"/>
          <p:cNvSpPr txBox="1"/>
          <p:nvPr/>
        </p:nvSpPr>
        <p:spPr>
          <a:xfrm>
            <a:off x="3711649" y="6756400"/>
            <a:ext cx="558150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Globally Distributed Signal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Have Humans Entered  A “New”  Epoch, Geologic Age?"/>
          <p:cNvSpPr txBox="1">
            <a:spLocks noGrp="1"/>
          </p:cNvSpPr>
          <p:nvPr>
            <p:ph type="title"/>
          </p:nvPr>
        </p:nvSpPr>
        <p:spPr>
          <a:xfrm>
            <a:off x="1270000" y="2754659"/>
            <a:ext cx="10464800" cy="4244282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rPr dirty="0"/>
              <a:t>Have Humans Entered  A “New”  Epoch, Geologic Age?</a:t>
            </a:r>
          </a:p>
        </p:txBody>
      </p:sp>
      <p:sp>
        <p:nvSpPr>
          <p:cNvPr id="123" name="Research Question"/>
          <p:cNvSpPr txBox="1"/>
          <p:nvPr/>
        </p:nvSpPr>
        <p:spPr>
          <a:xfrm>
            <a:off x="4267150" y="685799"/>
            <a:ext cx="447050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Research Question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8404" y="2653315"/>
            <a:ext cx="7827992" cy="4446970"/>
          </a:xfrm>
          <a:prstGeom prst="rect">
            <a:avLst/>
          </a:prstGeom>
        </p:spPr>
      </p:pic>
      <p:sp>
        <p:nvSpPr>
          <p:cNvPr id="215" name="Antarctic Ice Sheet"/>
          <p:cNvSpPr txBox="1"/>
          <p:nvPr/>
        </p:nvSpPr>
        <p:spPr>
          <a:xfrm>
            <a:off x="4291334" y="1282699"/>
            <a:ext cx="442213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Antarctic Ice Sheet</a:t>
            </a:r>
          </a:p>
        </p:txBody>
      </p:sp>
      <p:sp>
        <p:nvSpPr>
          <p:cNvPr id="216" name="Globally Distributed Signal"/>
          <p:cNvSpPr txBox="1"/>
          <p:nvPr/>
        </p:nvSpPr>
        <p:spPr>
          <a:xfrm>
            <a:off x="3711649" y="7581900"/>
            <a:ext cx="558150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Globally Distributed Signal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ariana Trench"/>
          <p:cNvSpPr txBox="1"/>
          <p:nvPr/>
        </p:nvSpPr>
        <p:spPr>
          <a:xfrm>
            <a:off x="4707929" y="1041399"/>
            <a:ext cx="358894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Mariana Trench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232" y="1901659"/>
            <a:ext cx="8256336" cy="3483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2096" y="5577034"/>
            <a:ext cx="3941061" cy="295913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lobally Distributed Signal"/>
          <p:cNvSpPr txBox="1"/>
          <p:nvPr/>
        </p:nvSpPr>
        <p:spPr>
          <a:xfrm>
            <a:off x="5756349" y="6650201"/>
            <a:ext cx="558150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Globally Distributed Signal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Have Humans Entered  A “New”  Epoch, Geologic Age?"/>
          <p:cNvSpPr txBox="1">
            <a:spLocks noGrp="1"/>
          </p:cNvSpPr>
          <p:nvPr>
            <p:ph type="title"/>
          </p:nvPr>
        </p:nvSpPr>
        <p:spPr>
          <a:xfrm>
            <a:off x="1270000" y="2754659"/>
            <a:ext cx="10464800" cy="4244282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r>
              <a:rPr dirty="0" smtClean="0"/>
              <a:t>Humans </a:t>
            </a:r>
            <a:r>
              <a:rPr lang="en-US" dirty="0"/>
              <a:t>Have </a:t>
            </a:r>
            <a:r>
              <a:rPr dirty="0" smtClean="0"/>
              <a:t>Entered  </a:t>
            </a:r>
            <a:r>
              <a:rPr dirty="0"/>
              <a:t>A “New”  Epoch, Geologic </a:t>
            </a:r>
            <a:r>
              <a:rPr dirty="0" smtClean="0"/>
              <a:t>Age</a:t>
            </a:r>
            <a:r>
              <a:rPr lang="en-US" dirty="0" smtClean="0"/>
              <a:t>!</a:t>
            </a:r>
            <a:endParaRPr dirty="0"/>
          </a:p>
        </p:txBody>
      </p:sp>
      <p:sp>
        <p:nvSpPr>
          <p:cNvPr id="224" name="Research Question"/>
          <p:cNvSpPr txBox="1"/>
          <p:nvPr/>
        </p:nvSpPr>
        <p:spPr>
          <a:xfrm>
            <a:off x="5393924" y="771228"/>
            <a:ext cx="221695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lang="en-US" dirty="0" smtClean="0"/>
              <a:t>Summary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e Anthropocene | Has Earth Shifted Out of Its Holocene State?  Retrieved from:https://www.youtube.com/watch?v=ZZ845voIiOE"/>
          <p:cNvSpPr txBox="1"/>
          <p:nvPr/>
        </p:nvSpPr>
        <p:spPr>
          <a:xfrm>
            <a:off x="1245443" y="6437372"/>
            <a:ext cx="1051391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The Anthropocene | Has Earth Shifted Out of Its Holocene State? </a:t>
            </a:r>
            <a:r>
              <a:rPr lang="en-US" dirty="0" smtClean="0"/>
              <a:t> (2019).</a:t>
            </a:r>
            <a:r>
              <a:rPr dirty="0" smtClean="0"/>
              <a:t> </a:t>
            </a:r>
            <a:endParaRPr lang="en-US" dirty="0" smtClean="0"/>
          </a:p>
          <a:p>
            <a:r>
              <a:rPr lang="en-US" dirty="0"/>
              <a:t>	</a:t>
            </a:r>
            <a:r>
              <a:rPr dirty="0" smtClean="0"/>
              <a:t>Retrieved </a:t>
            </a:r>
            <a:r>
              <a:rPr dirty="0" err="1"/>
              <a:t>from:https</a:t>
            </a:r>
            <a:r>
              <a:rPr dirty="0"/>
              <a:t>://www.youtube.com/watch?v=ZZ845voIiOE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9722" y="1934200"/>
            <a:ext cx="108474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French, V. (2020). SCI201 class lecture on </a:t>
            </a:r>
            <a:r>
              <a:rPr lang="en-US" sz="2400" dirty="0" smtClean="0"/>
              <a:t>How the Earth Was Made. </a:t>
            </a:r>
            <a:r>
              <a:rPr lang="en-US" sz="2400" dirty="0"/>
              <a:t>Personal </a:t>
            </a:r>
            <a:r>
              <a:rPr lang="en-US" sz="2400" dirty="0" smtClean="0"/>
              <a:t>Collection </a:t>
            </a:r>
            <a:r>
              <a:rPr lang="en-US" sz="2400" dirty="0"/>
              <a:t>of V. French, Colorado Technical University, Aurora CO.</a:t>
            </a:r>
            <a:endParaRPr lang="en-US" sz="2400" dirty="0"/>
          </a:p>
        </p:txBody>
      </p:sp>
      <p:sp>
        <p:nvSpPr>
          <p:cNvPr id="5" name="References"/>
          <p:cNvSpPr txBox="1"/>
          <p:nvPr/>
        </p:nvSpPr>
        <p:spPr>
          <a:xfrm>
            <a:off x="5170909" y="863599"/>
            <a:ext cx="266298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References</a:t>
            </a:r>
          </a:p>
        </p:txBody>
      </p:sp>
      <p:sp>
        <p:nvSpPr>
          <p:cNvPr id="6" name="Levy, A., (May 15, 2019)“Bomb Carbon” Has Been Found in Deep-Ocean Creatures. Retrieved from: https://www.scientificamerican.com/article/bomb-carbon-has-been-found-in-deep-ocean-creatures/"/>
          <p:cNvSpPr txBox="1"/>
          <p:nvPr/>
        </p:nvSpPr>
        <p:spPr>
          <a:xfrm>
            <a:off x="1245443" y="3164065"/>
            <a:ext cx="1051391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Levy, A., (May 15, 2019</a:t>
            </a:r>
            <a:r>
              <a:rPr dirty="0" smtClean="0"/>
              <a:t>)</a:t>
            </a:r>
            <a:r>
              <a:rPr lang="en-US" dirty="0" smtClean="0"/>
              <a:t>. </a:t>
            </a:r>
            <a:r>
              <a:rPr dirty="0" smtClean="0"/>
              <a:t>“</a:t>
            </a:r>
            <a:r>
              <a:rPr dirty="0"/>
              <a:t>Bomb Carbon” Has Been Found in Deep-Ocean </a:t>
            </a:r>
            <a:endParaRPr lang="en-US" dirty="0" smtClean="0"/>
          </a:p>
          <a:p>
            <a:r>
              <a:rPr lang="en-US" dirty="0"/>
              <a:t>	</a:t>
            </a:r>
            <a:r>
              <a:rPr dirty="0" smtClean="0"/>
              <a:t>Creatures</a:t>
            </a:r>
            <a:r>
              <a:rPr dirty="0"/>
              <a:t>. Retrieved from: https://www.scientificamerican.com/article</a:t>
            </a:r>
            <a:r>
              <a:rPr dirty="0" smtClean="0"/>
              <a:t>/</a:t>
            </a:r>
            <a:endParaRPr lang="en-US" dirty="0" smtClean="0"/>
          </a:p>
          <a:p>
            <a:r>
              <a:rPr lang="en-US" dirty="0"/>
              <a:t>	</a:t>
            </a:r>
            <a:r>
              <a:rPr dirty="0" smtClean="0"/>
              <a:t>bomb-carbon-has-been-found-in-deep-ocean-creatures</a:t>
            </a:r>
            <a:r>
              <a:rPr dirty="0"/>
              <a:t>/</a:t>
            </a:r>
          </a:p>
        </p:txBody>
      </p:sp>
      <p:sp>
        <p:nvSpPr>
          <p:cNvPr id="7" name="Smithsonian Digital Studio.  What Is the Anthropocene?  Retrieved from:https://www.smithsonianmag.com/videos/category/science/what-is-the-anthropocene/"/>
          <p:cNvSpPr txBox="1"/>
          <p:nvPr/>
        </p:nvSpPr>
        <p:spPr>
          <a:xfrm>
            <a:off x="1245443" y="4884916"/>
            <a:ext cx="1051391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/>
            </a:pPr>
            <a:r>
              <a:rPr dirty="0"/>
              <a:t>Smithsonian Digital Studio. </a:t>
            </a:r>
            <a:r>
              <a:rPr lang="en-US" dirty="0" smtClean="0"/>
              <a:t> (2019). </a:t>
            </a:r>
            <a:r>
              <a:rPr dirty="0" smtClean="0"/>
              <a:t> </a:t>
            </a:r>
            <a:r>
              <a:rPr dirty="0"/>
              <a:t>What Is the Anthropocene?  Retrieved </a:t>
            </a:r>
            <a:endParaRPr lang="en-US" dirty="0" smtClean="0"/>
          </a:p>
          <a:p>
            <a:pPr algn="l">
              <a:defRPr sz="2400"/>
            </a:pPr>
            <a:r>
              <a:rPr lang="en-US" dirty="0"/>
              <a:t>	</a:t>
            </a:r>
            <a:r>
              <a:rPr dirty="0" err="1" smtClean="0"/>
              <a:t>from:https</a:t>
            </a:r>
            <a:r>
              <a:rPr dirty="0"/>
              <a:t>://</a:t>
            </a:r>
            <a:r>
              <a:rPr dirty="0" smtClean="0"/>
              <a:t>www.smithsonianmag.com/videos/category/science/what-is-</a:t>
            </a:r>
            <a:endParaRPr lang="en-US" dirty="0" smtClean="0"/>
          </a:p>
          <a:p>
            <a:pPr algn="l">
              <a:defRPr sz="2400"/>
            </a:pPr>
            <a:r>
              <a:rPr lang="en-US" dirty="0"/>
              <a:t>	</a:t>
            </a:r>
            <a:r>
              <a:rPr dirty="0" smtClean="0"/>
              <a:t>the-</a:t>
            </a:r>
            <a:r>
              <a:rPr dirty="0" err="1" smtClean="0"/>
              <a:t>anthropocene</a:t>
            </a:r>
            <a:r>
              <a:rPr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6940589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ferences"/>
          <p:cNvSpPr txBox="1"/>
          <p:nvPr/>
        </p:nvSpPr>
        <p:spPr>
          <a:xfrm>
            <a:off x="5170909" y="863599"/>
            <a:ext cx="266298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References</a:t>
            </a:r>
          </a:p>
        </p:txBody>
      </p:sp>
      <p:sp>
        <p:nvSpPr>
          <p:cNvPr id="229" name="Clipart/Images Retrieved from:  Animaker.com"/>
          <p:cNvSpPr txBox="1"/>
          <p:nvPr/>
        </p:nvSpPr>
        <p:spPr>
          <a:xfrm>
            <a:off x="1245443" y="1860550"/>
            <a:ext cx="1051391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Clipart/Images Retrieved from:  Animaker.com</a:t>
            </a:r>
          </a:p>
        </p:txBody>
      </p:sp>
      <p:sp>
        <p:nvSpPr>
          <p:cNvPr id="230" name="Clipart/Images Retrieved from: https://morphocode.com/global-trends-urbanisation/"/>
          <p:cNvSpPr txBox="1"/>
          <p:nvPr/>
        </p:nvSpPr>
        <p:spPr>
          <a:xfrm>
            <a:off x="1245443" y="2550160"/>
            <a:ext cx="105139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Clipart/Images Retrieved from: https://morphocode.com/global-trends-urbanisation/</a:t>
            </a:r>
          </a:p>
        </p:txBody>
      </p:sp>
      <p:sp>
        <p:nvSpPr>
          <p:cNvPr id="231" name="Clipart/Images Retrieved from:https://www.cam.ac.uk/research/news/industrial-revolution-damaging-psychological-imprint-persists-in-todays-populations"/>
          <p:cNvSpPr txBox="1"/>
          <p:nvPr/>
        </p:nvSpPr>
        <p:spPr>
          <a:xfrm>
            <a:off x="1245443" y="3595370"/>
            <a:ext cx="10513914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Clipart/Images Retrieved </a:t>
            </a:r>
            <a:r>
              <a:rPr dirty="0" err="1"/>
              <a:t>from:https</a:t>
            </a:r>
            <a:r>
              <a:rPr dirty="0"/>
              <a:t>://www.cam.ac.uk/research/news/industrial-revolution-damaging-psychological-imprint-persists-in-todays-populations</a:t>
            </a:r>
          </a:p>
        </p:txBody>
      </p:sp>
      <p:sp>
        <p:nvSpPr>
          <p:cNvPr id="8" name="Clipart/Images Retrieved from:https://www.google.com/search?q=deforestation&amp;source=lnms&amp;tbm=isch&amp;sa=X&amp;ved=0ahUKEwjQ57-Lz8biAhWTvp4KHbfxDmUQ_AUIDigB&amp;biw=1273&amp;bih=1166#imgrc=NShun5K8Z2evbM:"/>
          <p:cNvSpPr txBox="1"/>
          <p:nvPr/>
        </p:nvSpPr>
        <p:spPr>
          <a:xfrm>
            <a:off x="1245443" y="5123180"/>
            <a:ext cx="10513914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rPr dirty="0"/>
              <a:t>Clipart/Images Retrieved </a:t>
            </a:r>
            <a:r>
              <a:rPr dirty="0" err="1"/>
              <a:t>from:https</a:t>
            </a:r>
            <a:r>
              <a:rPr dirty="0"/>
              <a:t>://www.google.com/search?q=deforestation&amp;source=lnms&amp;tbm=isch&amp;sa=X&amp;ved=0ahUKEwjQ57-Lz8biAhWTvp4KHbfxDmUQ_AUIDigB&amp;biw=1273&amp;bih=1166#imgrc=NShun5K8Z2evbM:</a:t>
            </a:r>
          </a:p>
        </p:txBody>
      </p:sp>
      <p:sp>
        <p:nvSpPr>
          <p:cNvPr id="9" name="Clipart/Images Retrieved from:https://www.google.com/search?biw=1273&amp;bih=1166&amp;tbm=isch&amp;sa=1&amp;ei=HmHxXKKrDu3O5gLQrKmIDw&amp;q=the+geological+golden+spike&amp;oq=the+geological+golden+spike&amp;gs_l=img.3...10108.15659..18532...0.0..0.85.750.11......0....1..gws-wiz-img.......0i8i7i30.wDy6m6lkcf0#imgrc=hsdeto1DAMdU9M:"/>
          <p:cNvSpPr txBox="1"/>
          <p:nvPr/>
        </p:nvSpPr>
        <p:spPr>
          <a:xfrm>
            <a:off x="1245443" y="6954520"/>
            <a:ext cx="10513914" cy="245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https://www.google.com/search?biw=1273&amp;bih=1166&amp;tbm=isch&amp;sa=1&amp;ei=HmHxXKKrDu3O5gLQrKmIDw&amp;q=the+geological+golden+spike&amp;oq=the+geological+golden+spike&amp;gs_l=img.3...10108.15659..18532...0.0..0.85.750.11......0....1..gws-wiz-img.......0i8i7i30.wDy6m6lkcf0#imgrc=hsdeto1DAMdU9M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ferences"/>
          <p:cNvSpPr txBox="1"/>
          <p:nvPr/>
        </p:nvSpPr>
        <p:spPr>
          <a:xfrm>
            <a:off x="5170909" y="863600"/>
            <a:ext cx="266298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References</a:t>
            </a:r>
          </a:p>
        </p:txBody>
      </p:sp>
      <p:sp>
        <p:nvSpPr>
          <p:cNvPr id="234" name="Clipart/Images Retrieved from: http://mentalfloss.com/article/20719/nuclear-bomb-vs-dirty-nuclear-bomb-whats-difference"/>
          <p:cNvSpPr txBox="1"/>
          <p:nvPr/>
        </p:nvSpPr>
        <p:spPr>
          <a:xfrm>
            <a:off x="1245443" y="2019300"/>
            <a:ext cx="105139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 http://mentalfloss.com/article/20719/nuclear-bomb-vs-dirty-nuclear-bomb-whats-difference</a:t>
            </a:r>
          </a:p>
        </p:txBody>
      </p:sp>
      <p:sp>
        <p:nvSpPr>
          <p:cNvPr id="235" name="Clipart/Images Retrieved from:https://productgraph.io/blogs/news/what-is-the-fourth-industrial-revolution"/>
          <p:cNvSpPr txBox="1"/>
          <p:nvPr/>
        </p:nvSpPr>
        <p:spPr>
          <a:xfrm>
            <a:off x="1245443" y="3213100"/>
            <a:ext cx="105139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from:https://productgraph.io/blogs/news/what-is-the-fourth-industrial-revolution</a:t>
            </a:r>
          </a:p>
        </p:txBody>
      </p:sp>
      <p:sp>
        <p:nvSpPr>
          <p:cNvPr id="236" name="Clipart/Images Retrieved from:https://www.ucsusa.org/food_and_agriculture/our-failing-food-system/industrial-agriculture/hidden-costs-of-industrial.html"/>
          <p:cNvSpPr txBox="1"/>
          <p:nvPr/>
        </p:nvSpPr>
        <p:spPr>
          <a:xfrm>
            <a:off x="1245443" y="4406900"/>
            <a:ext cx="10513914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from:https://www.ucsusa.org/food_and_agriculture/our-failing-food-system/industrial-agriculture/hidden-costs-of-industrial.html</a:t>
            </a:r>
          </a:p>
        </p:txBody>
      </p:sp>
      <p:sp>
        <p:nvSpPr>
          <p:cNvPr id="237" name="Clipart/Images Retrieved from:http://www.geologyin.com/2016/12/10-interesting-facts-about-geological.html"/>
          <p:cNvSpPr txBox="1"/>
          <p:nvPr/>
        </p:nvSpPr>
        <p:spPr>
          <a:xfrm>
            <a:off x="1245443" y="6070600"/>
            <a:ext cx="105139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from:http://www.geologyin.com/2016/12/10-interesting-facts-about-geological.html</a:t>
            </a:r>
          </a:p>
        </p:txBody>
      </p:sp>
      <p:sp>
        <p:nvSpPr>
          <p:cNvPr id="238" name="Clipart/Images Retrieved from:http://clipart-library.com/clipart/418330.htm"/>
          <p:cNvSpPr txBox="1"/>
          <p:nvPr/>
        </p:nvSpPr>
        <p:spPr>
          <a:xfrm>
            <a:off x="1245443" y="7499350"/>
            <a:ext cx="1051391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Clipart/Images Retrieved from:http://clipart-library.com/clipart/418330.htm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ne Species Alone Is Driving These Changes"/>
          <p:cNvSpPr txBox="1"/>
          <p:nvPr/>
        </p:nvSpPr>
        <p:spPr>
          <a:xfrm>
            <a:off x="1350615" y="3441700"/>
            <a:ext cx="1030357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One Species Alone Is Driving These Changes</a:t>
            </a:r>
          </a:p>
        </p:txBody>
      </p:sp>
      <p:sp>
        <p:nvSpPr>
          <p:cNvPr id="126" name="Post Apocalyptic?"/>
          <p:cNvSpPr txBox="1"/>
          <p:nvPr/>
        </p:nvSpPr>
        <p:spPr>
          <a:xfrm>
            <a:off x="4389933" y="7023099"/>
            <a:ext cx="422493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Post Apocalyptic?</a:t>
            </a:r>
          </a:p>
        </p:txBody>
      </p:sp>
      <p:sp>
        <p:nvSpPr>
          <p:cNvPr id="127" name="My Genealogy Directly Effects This Shift"/>
          <p:cNvSpPr txBox="1"/>
          <p:nvPr/>
        </p:nvSpPr>
        <p:spPr>
          <a:xfrm>
            <a:off x="1784325" y="4635500"/>
            <a:ext cx="943615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My Genealogy Directly Effects This Shift</a:t>
            </a:r>
          </a:p>
        </p:txBody>
      </p:sp>
      <p:sp>
        <p:nvSpPr>
          <p:cNvPr id="128" name="Why This Topic?"/>
          <p:cNvSpPr txBox="1"/>
          <p:nvPr/>
        </p:nvSpPr>
        <p:spPr>
          <a:xfrm>
            <a:off x="4627934" y="685800"/>
            <a:ext cx="374893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Why This Topic?</a:t>
            </a:r>
          </a:p>
        </p:txBody>
      </p:sp>
      <p:sp>
        <p:nvSpPr>
          <p:cNvPr id="129" name="99% Covered In Class"/>
          <p:cNvSpPr txBox="1"/>
          <p:nvPr/>
        </p:nvSpPr>
        <p:spPr>
          <a:xfrm>
            <a:off x="4026296" y="5829299"/>
            <a:ext cx="495220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99% Covered In Class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4217" y="1386147"/>
            <a:ext cx="6716366" cy="6981306"/>
          </a:xfrm>
          <a:prstGeom prst="rect">
            <a:avLst/>
          </a:prstGeom>
        </p:spPr>
      </p:pic>
      <p:sp>
        <p:nvSpPr>
          <p:cNvPr id="132" name="Old Life"/>
          <p:cNvSpPr txBox="1"/>
          <p:nvPr/>
        </p:nvSpPr>
        <p:spPr>
          <a:xfrm>
            <a:off x="995201" y="6131991"/>
            <a:ext cx="1794198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Old Life</a:t>
            </a:r>
          </a:p>
        </p:txBody>
      </p:sp>
      <p:sp>
        <p:nvSpPr>
          <p:cNvPr id="133" name="Middle Life"/>
          <p:cNvSpPr txBox="1"/>
          <p:nvPr/>
        </p:nvSpPr>
        <p:spPr>
          <a:xfrm>
            <a:off x="698400" y="4470400"/>
            <a:ext cx="2387800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Middle Life</a:t>
            </a:r>
          </a:p>
        </p:txBody>
      </p:sp>
      <p:sp>
        <p:nvSpPr>
          <p:cNvPr id="134" name="Recent Life"/>
          <p:cNvSpPr txBox="1"/>
          <p:nvPr/>
        </p:nvSpPr>
        <p:spPr>
          <a:xfrm>
            <a:off x="677862" y="2808808"/>
            <a:ext cx="242887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Recent Life</a:t>
            </a:r>
          </a:p>
        </p:txBody>
      </p:sp>
      <p:sp>
        <p:nvSpPr>
          <p:cNvPr id="135" name="&lt; .01%"/>
          <p:cNvSpPr txBox="1"/>
          <p:nvPr/>
        </p:nvSpPr>
        <p:spPr>
          <a:xfrm>
            <a:off x="10461848" y="4470400"/>
            <a:ext cx="1368922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&lt; .01%</a:t>
            </a:r>
          </a:p>
        </p:txBody>
      </p:sp>
      <p:sp>
        <p:nvSpPr>
          <p:cNvPr id="136" name="Line"/>
          <p:cNvSpPr/>
          <p:nvPr/>
        </p:nvSpPr>
        <p:spPr>
          <a:xfrm>
            <a:off x="777332" y="2120900"/>
            <a:ext cx="11450136" cy="0"/>
          </a:xfrm>
          <a:prstGeom prst="line">
            <a:avLst/>
          </a:prstGeom>
          <a:ln w="254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000"/>
            </a:pPr>
            <a:endParaRPr/>
          </a:p>
        </p:txBody>
      </p:sp>
      <p:sp>
        <p:nvSpPr>
          <p:cNvPr id="137" name="geologyin.com"/>
          <p:cNvSpPr txBox="1"/>
          <p:nvPr/>
        </p:nvSpPr>
        <p:spPr>
          <a:xfrm>
            <a:off x="3077991" y="8324849"/>
            <a:ext cx="13370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geologyin.com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39100" y="929366"/>
            <a:ext cx="4205735" cy="1528085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clipart-library.com"/>
          <p:cNvSpPr txBox="1"/>
          <p:nvPr/>
        </p:nvSpPr>
        <p:spPr>
          <a:xfrm>
            <a:off x="8275730" y="8324849"/>
            <a:ext cx="168574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clipart-library.com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553" y="723900"/>
            <a:ext cx="6803557" cy="3359159"/>
          </a:xfrm>
          <a:prstGeom prst="rect">
            <a:avLst/>
          </a:prstGeom>
        </p:spPr>
      </p:pic>
      <p:sp>
        <p:nvSpPr>
          <p:cNvPr id="142" name="Industrial Revolution"/>
          <p:cNvSpPr txBox="1"/>
          <p:nvPr/>
        </p:nvSpPr>
        <p:spPr>
          <a:xfrm>
            <a:off x="4138910" y="4235597"/>
            <a:ext cx="472698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Industrial Revolution</a:t>
            </a:r>
          </a:p>
        </p:txBody>
      </p:sp>
      <p:pic>
        <p:nvPicPr>
          <p:cNvPr id="143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1555" y="1234828"/>
            <a:ext cx="4399707" cy="2337302"/>
          </a:xfrm>
          <a:prstGeom prst="rect">
            <a:avLst/>
          </a:prstGeom>
        </p:spPr>
      </p:pic>
      <p:pic>
        <p:nvPicPr>
          <p:cNvPr id="144" name="Image" descr="Imag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0158" y="4937086"/>
            <a:ext cx="5003801" cy="3956703"/>
          </a:xfrm>
          <a:prstGeom prst="rect">
            <a:avLst/>
          </a:prstGeom>
        </p:spPr>
      </p:pic>
      <p:pic>
        <p:nvPicPr>
          <p:cNvPr id="145" name="Image" descr="Imag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7000" y="5340637"/>
            <a:ext cx="5003800" cy="3149601"/>
          </a:xfrm>
          <a:prstGeom prst="rect">
            <a:avLst/>
          </a:prstGeom>
        </p:spPr>
      </p:pic>
      <p:sp>
        <p:nvSpPr>
          <p:cNvPr id="146" name="cam.ac.uk"/>
          <p:cNvSpPr txBox="1"/>
          <p:nvPr/>
        </p:nvSpPr>
        <p:spPr>
          <a:xfrm>
            <a:off x="836352" y="4019697"/>
            <a:ext cx="791096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cam.ac.uk</a:t>
            </a:r>
          </a:p>
        </p:txBody>
      </p:sp>
      <p:sp>
        <p:nvSpPr>
          <p:cNvPr id="147" name="Info graph.venngage.com"/>
          <p:cNvSpPr txBox="1"/>
          <p:nvPr/>
        </p:nvSpPr>
        <p:spPr>
          <a:xfrm>
            <a:off x="10348930" y="3511697"/>
            <a:ext cx="1815257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Info graph.venngage.com</a:t>
            </a:r>
          </a:p>
        </p:txBody>
      </p:sp>
      <p:sp>
        <p:nvSpPr>
          <p:cNvPr id="148" name="product graph.io"/>
          <p:cNvSpPr txBox="1"/>
          <p:nvPr/>
        </p:nvSpPr>
        <p:spPr>
          <a:xfrm>
            <a:off x="10625601" y="8845697"/>
            <a:ext cx="1261915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product graph.io</a:t>
            </a:r>
          </a:p>
        </p:txBody>
      </p:sp>
      <p:sp>
        <p:nvSpPr>
          <p:cNvPr id="149" name="asiasociety.org"/>
          <p:cNvSpPr txBox="1"/>
          <p:nvPr/>
        </p:nvSpPr>
        <p:spPr>
          <a:xfrm>
            <a:off x="1309104" y="8401197"/>
            <a:ext cx="114099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asiasociety.org</a:t>
            </a:r>
          </a:p>
        </p:txBody>
      </p:sp>
      <p:sp>
        <p:nvSpPr>
          <p:cNvPr id="150" name="R…"/>
          <p:cNvSpPr txBox="1"/>
          <p:nvPr/>
        </p:nvSpPr>
        <p:spPr>
          <a:xfrm>
            <a:off x="8544" y="1644797"/>
            <a:ext cx="634678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</a:t>
            </a:r>
          </a:p>
          <a:p>
            <a:r>
              <a:t>I</a:t>
            </a:r>
          </a:p>
          <a:p>
            <a:r>
              <a:t>S</a:t>
            </a:r>
          </a:p>
          <a:p>
            <a:r>
              <a:t>E</a:t>
            </a:r>
          </a:p>
          <a:p>
            <a:endParaRPr/>
          </a:p>
          <a:p>
            <a:r>
              <a:t>O</a:t>
            </a:r>
          </a:p>
          <a:p>
            <a:r>
              <a:t>F</a:t>
            </a:r>
          </a:p>
        </p:txBody>
      </p:sp>
      <p:sp>
        <p:nvSpPr>
          <p:cNvPr id="151" name="F…"/>
          <p:cNvSpPr txBox="1"/>
          <p:nvPr/>
        </p:nvSpPr>
        <p:spPr>
          <a:xfrm>
            <a:off x="12361578" y="558799"/>
            <a:ext cx="634678" cy="863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</a:t>
            </a:r>
          </a:p>
          <a:p>
            <a:r>
              <a:t>O</a:t>
            </a:r>
          </a:p>
          <a:p>
            <a:r>
              <a:t>S</a:t>
            </a:r>
          </a:p>
          <a:p>
            <a:r>
              <a:t>S</a:t>
            </a:r>
          </a:p>
          <a:p>
            <a:r>
              <a:t>I</a:t>
            </a:r>
          </a:p>
          <a:p>
            <a:r>
              <a:t>L</a:t>
            </a:r>
          </a:p>
          <a:p>
            <a:endParaRPr/>
          </a:p>
          <a:p>
            <a:r>
              <a:t>F</a:t>
            </a:r>
          </a:p>
          <a:p>
            <a:r>
              <a:t>U</a:t>
            </a:r>
          </a:p>
          <a:p>
            <a:r>
              <a:t>E</a:t>
            </a:r>
          </a:p>
          <a:p>
            <a:r>
              <a:t>L</a:t>
            </a:r>
          </a:p>
          <a:p>
            <a: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100" y="2165350"/>
            <a:ext cx="10668000" cy="4927600"/>
          </a:xfrm>
          <a:prstGeom prst="rect">
            <a:avLst/>
          </a:prstGeom>
        </p:spPr>
      </p:pic>
      <p:sp>
        <p:nvSpPr>
          <p:cNvPr id="154" name="Industrialization of Agriculture"/>
          <p:cNvSpPr txBox="1"/>
          <p:nvPr/>
        </p:nvSpPr>
        <p:spPr>
          <a:xfrm>
            <a:off x="3042592" y="1066800"/>
            <a:ext cx="694501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Industrialization of Agriculture</a:t>
            </a:r>
          </a:p>
        </p:txBody>
      </p:sp>
      <p:sp>
        <p:nvSpPr>
          <p:cNvPr id="155" name="Soil Conservation…"/>
          <p:cNvSpPr txBox="1"/>
          <p:nvPr/>
        </p:nvSpPr>
        <p:spPr>
          <a:xfrm>
            <a:off x="4394075" y="7302500"/>
            <a:ext cx="4242049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Soil Conservation</a:t>
            </a:r>
          </a:p>
          <a:p>
            <a:pPr>
              <a:defRPr sz="4000"/>
            </a:pPr>
            <a:r>
              <a:t>Dust Bowl</a:t>
            </a:r>
          </a:p>
        </p:txBody>
      </p:sp>
      <p:sp>
        <p:nvSpPr>
          <p:cNvPr id="156" name="panna.org"/>
          <p:cNvSpPr txBox="1"/>
          <p:nvPr/>
        </p:nvSpPr>
        <p:spPr>
          <a:xfrm>
            <a:off x="10837183" y="6953249"/>
            <a:ext cx="98243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panna.org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1129325"/>
            <a:ext cx="9855200" cy="5181601"/>
          </a:xfrm>
          <a:prstGeom prst="rect">
            <a:avLst/>
          </a:prstGeom>
        </p:spPr>
      </p:pic>
      <p:sp>
        <p:nvSpPr>
          <p:cNvPr id="159" name="Nuclear Explosions"/>
          <p:cNvSpPr txBox="1">
            <a:spLocks noGrp="1"/>
          </p:cNvSpPr>
          <p:nvPr>
            <p:ph type="title"/>
          </p:nvPr>
        </p:nvSpPr>
        <p:spPr>
          <a:xfrm>
            <a:off x="1270000" y="6438412"/>
            <a:ext cx="10464800" cy="1270001"/>
          </a:xfrm>
          <a:prstGeom prst="rect">
            <a:avLst/>
          </a:prstGeom>
        </p:spPr>
        <p:txBody>
          <a:bodyPr/>
          <a:lstStyle>
            <a:lvl1pPr defTabSz="484886">
              <a:defRPr sz="5976"/>
            </a:lvl1pPr>
          </a:lstStyle>
          <a:p>
            <a:r>
              <a:t>Nuclear Explosions</a:t>
            </a:r>
          </a:p>
        </p:txBody>
      </p:sp>
      <p:sp>
        <p:nvSpPr>
          <p:cNvPr id="160" name="Late 1940s - Mid 1950s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493000"/>
            <a:ext cx="10464800" cy="1460500"/>
          </a:xfrm>
          <a:prstGeom prst="rect">
            <a:avLst/>
          </a:prstGeom>
        </p:spPr>
        <p:txBody>
          <a:bodyPr/>
          <a:lstStyle/>
          <a:p>
            <a:pPr defTabSz="560831">
              <a:defRPr sz="3455"/>
            </a:pPr>
            <a:r>
              <a:t>Late 1940s - Mid 1950s</a:t>
            </a:r>
          </a:p>
          <a:p>
            <a:pPr defTabSz="560831">
              <a:defRPr sz="3455"/>
            </a:pPr>
            <a:r>
              <a:t>Atmospheric Circulation?</a:t>
            </a:r>
          </a:p>
        </p:txBody>
      </p:sp>
      <p:sp>
        <p:nvSpPr>
          <p:cNvPr id="161" name="mental floss.com"/>
          <p:cNvSpPr txBox="1"/>
          <p:nvPr/>
        </p:nvSpPr>
        <p:spPr>
          <a:xfrm>
            <a:off x="10249231" y="6242049"/>
            <a:ext cx="149793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mental floss.com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eforestation"/>
          <p:cNvSpPr txBox="1"/>
          <p:nvPr/>
        </p:nvSpPr>
        <p:spPr>
          <a:xfrm>
            <a:off x="4851796" y="1168400"/>
            <a:ext cx="330120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Deforestation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1973" y="2122052"/>
            <a:ext cx="9620854" cy="502689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1/2 As Many Trees Now Than…"/>
          <p:cNvSpPr txBox="1"/>
          <p:nvPr/>
        </p:nvSpPr>
        <p:spPr>
          <a:xfrm>
            <a:off x="2548309" y="7327899"/>
            <a:ext cx="7908182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1/2 As Many Trees Now Than </a:t>
            </a:r>
          </a:p>
          <a:p>
            <a:pPr>
              <a:defRPr sz="4000"/>
            </a:pPr>
            <a:r>
              <a:t>At The Dawn of Human Civilization</a:t>
            </a:r>
          </a:p>
        </p:txBody>
      </p:sp>
      <p:sp>
        <p:nvSpPr>
          <p:cNvPr id="166" name="google.com"/>
          <p:cNvSpPr txBox="1"/>
          <p:nvPr/>
        </p:nvSpPr>
        <p:spPr>
          <a:xfrm>
            <a:off x="10391719" y="7131049"/>
            <a:ext cx="108596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google.com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5930" y="1646706"/>
            <a:ext cx="8852940" cy="5571188"/>
          </a:xfrm>
          <a:prstGeom prst="rect">
            <a:avLst/>
          </a:prstGeom>
        </p:spPr>
      </p:pic>
      <p:sp>
        <p:nvSpPr>
          <p:cNvPr id="169" name="Urbanization"/>
          <p:cNvSpPr txBox="1"/>
          <p:nvPr/>
        </p:nvSpPr>
        <p:spPr>
          <a:xfrm>
            <a:off x="4976688" y="863359"/>
            <a:ext cx="305142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Urbanization</a:t>
            </a:r>
          </a:p>
        </p:txBody>
      </p:sp>
      <p:sp>
        <p:nvSpPr>
          <p:cNvPr id="170" name="More Than 1/2 Earth’s Population…"/>
          <p:cNvSpPr txBox="1"/>
          <p:nvPr/>
        </p:nvSpPr>
        <p:spPr>
          <a:xfrm>
            <a:off x="2618010" y="7480540"/>
            <a:ext cx="7768780" cy="16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More Than 1/2 Earth’s Population</a:t>
            </a:r>
          </a:p>
          <a:p>
            <a:pPr>
              <a:defRPr sz="4000"/>
            </a:pPr>
            <a:r>
              <a:t>7 Billion</a:t>
            </a:r>
          </a:p>
        </p:txBody>
      </p:sp>
      <p:sp>
        <p:nvSpPr>
          <p:cNvPr id="171" name="morphocode.com"/>
          <p:cNvSpPr txBox="1"/>
          <p:nvPr/>
        </p:nvSpPr>
        <p:spPr>
          <a:xfrm>
            <a:off x="9653134" y="7124700"/>
            <a:ext cx="159793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morphocode.com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514</Words>
  <Application>Microsoft Office PowerPoint</Application>
  <PresentationFormat>Custom</PresentationFormat>
  <Paragraphs>152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Parchment</vt:lpstr>
      <vt:lpstr>ANTHROPOCENE (Human Age)</vt:lpstr>
      <vt:lpstr>Have Humans Entered  A “New”  Epoch, Geologic Age?</vt:lpstr>
      <vt:lpstr>PowerPoint Presentation</vt:lpstr>
      <vt:lpstr>PowerPoint Presentation</vt:lpstr>
      <vt:lpstr>PowerPoint Presentation</vt:lpstr>
      <vt:lpstr>PowerPoint Presentation</vt:lpstr>
      <vt:lpstr>Nuclear Explosions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Humans Have Entered  A “New”  Epoch, Geologic Age!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ANTHROPOCENE (Human Age)</dc:title>
  <dc:creator>FREVIK0216</dc:creator>
  <cp:lastModifiedBy>Owner</cp:lastModifiedBy>
  <cp:revision>3</cp:revision>
  <dcterms:modified xsi:type="dcterms:W3CDTF">2020-04-05T21:32:11Z</dcterms:modified>
</cp:coreProperties>
</file>