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2"/>
  </p:notesMasterIdLst>
  <p:handoutMasterIdLst>
    <p:handoutMasterId r:id="rId133"/>
  </p:handoutMasterIdLst>
  <p:sldIdLst>
    <p:sldId id="814" r:id="rId2"/>
    <p:sldId id="866" r:id="rId3"/>
    <p:sldId id="864" r:id="rId4"/>
    <p:sldId id="865" r:id="rId5"/>
    <p:sldId id="867" r:id="rId6"/>
    <p:sldId id="816" r:id="rId7"/>
    <p:sldId id="817" r:id="rId8"/>
    <p:sldId id="818" r:id="rId9"/>
    <p:sldId id="375" r:id="rId10"/>
    <p:sldId id="819" r:id="rId11"/>
    <p:sldId id="820" r:id="rId12"/>
    <p:sldId id="821" r:id="rId13"/>
    <p:sldId id="822" r:id="rId14"/>
    <p:sldId id="823" r:id="rId15"/>
    <p:sldId id="824" r:id="rId16"/>
    <p:sldId id="825" r:id="rId17"/>
    <p:sldId id="588" r:id="rId18"/>
    <p:sldId id="826" r:id="rId19"/>
    <p:sldId id="868" r:id="rId20"/>
    <p:sldId id="615" r:id="rId21"/>
    <p:sldId id="869" r:id="rId22"/>
    <p:sldId id="870" r:id="rId23"/>
    <p:sldId id="743" r:id="rId24"/>
    <p:sldId id="876" r:id="rId25"/>
    <p:sldId id="744" r:id="rId26"/>
    <p:sldId id="745" r:id="rId27"/>
    <p:sldId id="872" r:id="rId28"/>
    <p:sldId id="877" r:id="rId29"/>
    <p:sldId id="874" r:id="rId30"/>
    <p:sldId id="875" r:id="rId31"/>
    <p:sldId id="878" r:id="rId32"/>
    <p:sldId id="747" r:id="rId33"/>
    <p:sldId id="880" r:id="rId34"/>
    <p:sldId id="881" r:id="rId35"/>
    <p:sldId id="882" r:id="rId36"/>
    <p:sldId id="756" r:id="rId37"/>
    <p:sldId id="883" r:id="rId38"/>
    <p:sldId id="749" r:id="rId39"/>
    <p:sldId id="751" r:id="rId40"/>
    <p:sldId id="752" r:id="rId41"/>
    <p:sldId id="884" r:id="rId42"/>
    <p:sldId id="885" r:id="rId43"/>
    <p:sldId id="886" r:id="rId44"/>
    <p:sldId id="887" r:id="rId45"/>
    <p:sldId id="888" r:id="rId46"/>
    <p:sldId id="889" r:id="rId47"/>
    <p:sldId id="766" r:id="rId48"/>
    <p:sldId id="890" r:id="rId49"/>
    <p:sldId id="754" r:id="rId50"/>
    <p:sldId id="755" r:id="rId51"/>
    <p:sldId id="762" r:id="rId52"/>
    <p:sldId id="757" r:id="rId53"/>
    <p:sldId id="758" r:id="rId54"/>
    <p:sldId id="759" r:id="rId55"/>
    <p:sldId id="760" r:id="rId56"/>
    <p:sldId id="775" r:id="rId57"/>
    <p:sldId id="769" r:id="rId58"/>
    <p:sldId id="894" r:id="rId59"/>
    <p:sldId id="895" r:id="rId60"/>
    <p:sldId id="896" r:id="rId61"/>
    <p:sldId id="897" r:id="rId62"/>
    <p:sldId id="776" r:id="rId63"/>
    <p:sldId id="778" r:id="rId64"/>
    <p:sldId id="779" r:id="rId65"/>
    <p:sldId id="780" r:id="rId66"/>
    <p:sldId id="899" r:id="rId67"/>
    <p:sldId id="898" r:id="rId68"/>
    <p:sldId id="783" r:id="rId69"/>
    <p:sldId id="784" r:id="rId70"/>
    <p:sldId id="785" r:id="rId71"/>
    <p:sldId id="787" r:id="rId72"/>
    <p:sldId id="891" r:id="rId73"/>
    <p:sldId id="788" r:id="rId74"/>
    <p:sldId id="893" r:id="rId75"/>
    <p:sldId id="789" r:id="rId76"/>
    <p:sldId id="900" r:id="rId77"/>
    <p:sldId id="901" r:id="rId78"/>
    <p:sldId id="902" r:id="rId79"/>
    <p:sldId id="793" r:id="rId80"/>
    <p:sldId id="791" r:id="rId81"/>
    <p:sldId id="794" r:id="rId82"/>
    <p:sldId id="903" r:id="rId83"/>
    <p:sldId id="904" r:id="rId84"/>
    <p:sldId id="795" r:id="rId85"/>
    <p:sldId id="808" r:id="rId86"/>
    <p:sldId id="809" r:id="rId87"/>
    <p:sldId id="807" r:id="rId88"/>
    <p:sldId id="797" r:id="rId89"/>
    <p:sldId id="810" r:id="rId90"/>
    <p:sldId id="828" r:id="rId91"/>
    <p:sldId id="841" r:id="rId92"/>
    <p:sldId id="842" r:id="rId93"/>
    <p:sldId id="843" r:id="rId94"/>
    <p:sldId id="844" r:id="rId95"/>
    <p:sldId id="845" r:id="rId96"/>
    <p:sldId id="840" r:id="rId97"/>
    <p:sldId id="846" r:id="rId98"/>
    <p:sldId id="847" r:id="rId99"/>
    <p:sldId id="848" r:id="rId100"/>
    <p:sldId id="849" r:id="rId101"/>
    <p:sldId id="850" r:id="rId102"/>
    <p:sldId id="853" r:id="rId103"/>
    <p:sldId id="829" r:id="rId104"/>
    <p:sldId id="854" r:id="rId105"/>
    <p:sldId id="851" r:id="rId106"/>
    <p:sldId id="852" r:id="rId107"/>
    <p:sldId id="855" r:id="rId108"/>
    <p:sldId id="856" r:id="rId109"/>
    <p:sldId id="857" r:id="rId110"/>
    <p:sldId id="798" r:id="rId111"/>
    <p:sldId id="858" r:id="rId112"/>
    <p:sldId id="861" r:id="rId113"/>
    <p:sldId id="860" r:id="rId114"/>
    <p:sldId id="859" r:id="rId115"/>
    <p:sldId id="862" r:id="rId116"/>
    <p:sldId id="830" r:id="rId117"/>
    <p:sldId id="833" r:id="rId118"/>
    <p:sldId id="834" r:id="rId119"/>
    <p:sldId id="831" r:id="rId120"/>
    <p:sldId id="832" r:id="rId121"/>
    <p:sldId id="638" r:id="rId122"/>
    <p:sldId id="835" r:id="rId123"/>
    <p:sldId id="836" r:id="rId124"/>
    <p:sldId id="837" r:id="rId125"/>
    <p:sldId id="838" r:id="rId126"/>
    <p:sldId id="739" r:id="rId127"/>
    <p:sldId id="741" r:id="rId128"/>
    <p:sldId id="811" r:id="rId129"/>
    <p:sldId id="863" r:id="rId130"/>
    <p:sldId id="839" r:id="rId1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A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39" autoAdjust="0"/>
  </p:normalViewPr>
  <p:slideViewPr>
    <p:cSldViewPr>
      <p:cViewPr varScale="1">
        <p:scale>
          <a:sx n="58" d="100"/>
          <a:sy n="58" d="100"/>
        </p:scale>
        <p:origin x="-84" y="-4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-678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C1E2505-D99C-4667-B20E-6BD8436BEEAA}" type="datetimeFigureOut">
              <a:rPr lang="en-US"/>
              <a:pPr>
                <a:defRPr/>
              </a:pPr>
              <a:t>6/13/2020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4E8396AA-B743-4D8C-B53E-43D4928A7A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2938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8D445-1C1C-444A-97A6-C81984802347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42A6E-CDE3-427F-A36C-2D8D717B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59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42A6E-CDE3-427F-A36C-2D8D717BD5D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40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42A6E-CDE3-427F-A36C-2D8D717BD5DF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41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42A6E-CDE3-427F-A36C-2D8D717BD5DF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86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5700" b="1" i="0" baseline="0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4800" b="1" i="0" baseline="0">
                <a:solidFill>
                  <a:srgbClr val="CCFFFF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302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82296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5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98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>
            <a:lvl1pPr marL="0" indent="0">
              <a:buNone/>
              <a:defRPr/>
            </a:lvl1pPr>
            <a:lvl2pPr marL="1028700" indent="-571500">
              <a:buFont typeface="Arial" pitchFamily="34" charset="0"/>
              <a:buChar char="•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30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308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23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8276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8276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11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34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70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3423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6769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000" b="1" kern="1200">
          <a:solidFill>
            <a:srgbClr val="CC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000" b="1" kern="1200">
          <a:solidFill>
            <a:srgbClr val="CCFFF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000" b="1" kern="1200">
          <a:solidFill>
            <a:srgbClr val="CCFFFF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000" b="1" kern="1200">
          <a:solidFill>
            <a:srgbClr val="CCFFFF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4000" b="1" kern="1200">
          <a:solidFill>
            <a:srgbClr val="CC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dr282zn36sxxg.cloudfront.net/datastreams/f-d:b1c519278fec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cx.aos.ask.com/question/aq/700px-394px/did-triassic-period-begin-end_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6350" y="1038225"/>
            <a:ext cx="91440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FF00"/>
                </a:solidFill>
              </a:rPr>
              <a:t> Welcome to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/>
              <a:t>  </a:t>
            </a:r>
            <a:r>
              <a:rPr lang="en-US" altLang="en-US"/>
              <a:t> </a:t>
            </a:r>
            <a:r>
              <a:rPr lang="en-US" altLang="en-US" sz="7200"/>
              <a:t>SCI 201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/>
              <a:t>Environmental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/>
              <a:t>  </a:t>
            </a:r>
            <a:r>
              <a:rPr lang="en-US" altLang="en-US" sz="3000"/>
              <a:t>   </a:t>
            </a:r>
            <a:r>
              <a:rPr lang="en-US" altLang="en-US" sz="7200"/>
              <a:t>Science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/>
              <a:t>   Week 3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11035"/>
            <a:ext cx="68580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solidFill>
                  <a:srgbClr val="00B0F0"/>
                </a:solidFill>
              </a:rPr>
              <a:t>https://he.kendallhunt.com/product/environmental-science-lab-manual</a:t>
            </a:r>
            <a:endParaRPr lang="en-US" sz="15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4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1"/>
          <p:cNvSpPr>
            <a:spLocks noGrp="1"/>
          </p:cNvSpPr>
          <p:nvPr>
            <p:ph idx="1"/>
          </p:nvPr>
        </p:nvSpPr>
        <p:spPr>
          <a:xfrm>
            <a:off x="152400" y="1219200"/>
            <a:ext cx="8991600" cy="5638800"/>
          </a:xfrm>
        </p:spPr>
        <p:txBody>
          <a:bodyPr/>
          <a:lstStyle/>
          <a:p>
            <a:r>
              <a:rPr lang="en-US" altLang="en-US" smtClean="0"/>
              <a:t>One of our graphs from last week:</a:t>
            </a:r>
          </a:p>
        </p:txBody>
      </p:sp>
      <p:sp>
        <p:nvSpPr>
          <p:cNvPr id="122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Deep Time</a:t>
            </a:r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62200"/>
            <a:ext cx="70104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1"/>
          <p:cNvSpPr>
            <a:spLocks noChangeArrowheads="1"/>
          </p:cNvSpPr>
          <p:nvPr/>
        </p:nvSpPr>
        <p:spPr bwMode="auto">
          <a:xfrm>
            <a:off x="0" y="6629400"/>
            <a:ext cx="685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https://static.skepticalscience.com/images/co2_vs_emissions.gif</a:t>
            </a:r>
          </a:p>
        </p:txBody>
      </p:sp>
    </p:spTree>
    <p:extLst>
      <p:ext uri="{BB962C8B-B14F-4D97-AF65-F5344CB8AC3E}">
        <p14:creationId xmlns:p14="http://schemas.microsoft.com/office/powerpoint/2010/main" val="354573387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6388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fingers of </a:t>
            </a:r>
            <a:r>
              <a:rPr lang="en-US" dirty="0" smtClean="0"/>
              <a:t>australopithecines </a:t>
            </a:r>
            <a:r>
              <a:rPr lang="en-US" dirty="0"/>
              <a:t>are short and straight like human </a:t>
            </a:r>
            <a:r>
              <a:rPr lang="en-US" dirty="0" smtClean="0"/>
              <a:t>fingers</a:t>
            </a:r>
          </a:p>
          <a:p>
            <a:r>
              <a:rPr lang="en-US" dirty="0" smtClean="0"/>
              <a:t>Chimpanzees have </a:t>
            </a:r>
            <a:r>
              <a:rPr lang="en-US" dirty="0"/>
              <a:t>longer, curved </a:t>
            </a:r>
            <a:r>
              <a:rPr lang="en-US" dirty="0" smtClean="0"/>
              <a:t>fingers useful for climbing trees</a:t>
            </a:r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01252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266700"/>
            <a:ext cx="3114675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“Lucy” is an </a:t>
            </a:r>
          </a:p>
          <a:p>
            <a:pPr>
              <a:spcBef>
                <a:spcPts val="0"/>
              </a:spcBef>
            </a:pPr>
            <a:r>
              <a:rPr lang="en-US" i="1" dirty="0" smtClean="0"/>
              <a:t>Australopithecus </a:t>
            </a:r>
          </a:p>
          <a:p>
            <a:pPr>
              <a:spcBef>
                <a:spcPts val="0"/>
              </a:spcBef>
            </a:pPr>
            <a:r>
              <a:rPr lang="en-US" i="1" dirty="0" smtClean="0"/>
              <a:t>Afarensis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(3.7-3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million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years ago)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0" y="66294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500" dirty="0" smtClean="0">
                <a:solidFill>
                  <a:srgbClr val="00B0F0"/>
                </a:solidFill>
              </a:rPr>
              <a:t>https://en.wikipedia.org/wiki/Lucy_(Australopithecus)#/media/File:Reconstruction_of_the_fossil_skeleton_of_%22Lucy%22_the_Australopithecus_afarensis.jpg</a:t>
            </a:r>
            <a:endParaRPr lang="en-US" sz="1500" dirty="0">
              <a:solidFill>
                <a:srgbClr val="00B0F0"/>
              </a:solidFill>
            </a:endParaRPr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634428"/>
            <a:ext cx="1819651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629400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500" dirty="0" smtClean="0">
                <a:solidFill>
                  <a:srgbClr val="00B0F0"/>
                </a:solidFill>
              </a:rPr>
              <a:t>https://www.haaretz.com/archaeology/MAGAZINE-lucy-walked-upright-but-baby-australopithecines-lurked-in-trees-1.6243522</a:t>
            </a:r>
            <a:endParaRPr lang="en-US" sz="15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5520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82000" cy="5638800"/>
          </a:xfrm>
        </p:spPr>
        <p:txBody>
          <a:bodyPr/>
          <a:lstStyle/>
          <a:p>
            <a:r>
              <a:rPr lang="en-US" i="1" dirty="0">
                <a:solidFill>
                  <a:srgbClr val="FFC000"/>
                </a:solidFill>
              </a:rPr>
              <a:t>Australopithecus </a:t>
            </a:r>
            <a:r>
              <a:rPr lang="en-US" i="1" dirty="0" err="1" smtClean="0">
                <a:solidFill>
                  <a:srgbClr val="FFC000"/>
                </a:solidFill>
              </a:rPr>
              <a:t>africanus</a:t>
            </a:r>
            <a:r>
              <a:rPr lang="en-US" i="1" dirty="0" smtClean="0">
                <a:solidFill>
                  <a:srgbClr val="FFC000"/>
                </a:solidFill>
              </a:rPr>
              <a:t> </a:t>
            </a:r>
            <a:r>
              <a:rPr lang="en-US" dirty="0"/>
              <a:t>would have lived in Africa between about </a:t>
            </a:r>
            <a:r>
              <a:rPr lang="en-US" dirty="0" smtClean="0"/>
              <a:t>3 </a:t>
            </a:r>
            <a:r>
              <a:rPr lang="en-US" dirty="0"/>
              <a:t>and </a:t>
            </a:r>
            <a:r>
              <a:rPr lang="en-US" dirty="0" smtClean="0"/>
              <a:t>2 </a:t>
            </a:r>
            <a:r>
              <a:rPr lang="en-US" dirty="0"/>
              <a:t>million years ago</a:t>
            </a:r>
          </a:p>
          <a:p>
            <a:r>
              <a:rPr lang="en-US" b="0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57191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629" y="1371600"/>
            <a:ext cx="3994724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dirty="0" smtClean="0"/>
              <a:t>Humans?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en-US" dirty="0" smtClean="0"/>
              <a:t>The </a:t>
            </a:r>
            <a:r>
              <a:rPr lang="en-US" altLang="en-US" dirty="0" err="1" smtClean="0"/>
              <a:t>Taung</a:t>
            </a:r>
            <a:r>
              <a:rPr lang="en-US" altLang="en-US" dirty="0" smtClean="0"/>
              <a:t> baby</a:t>
            </a:r>
          </a:p>
          <a:p>
            <a:pPr>
              <a:spcBef>
                <a:spcPts val="0"/>
              </a:spcBef>
            </a:pPr>
            <a:r>
              <a:rPr lang="en-US" altLang="en-US" dirty="0" smtClean="0"/>
              <a:t>(2.5 million years </a:t>
            </a:r>
          </a:p>
          <a:p>
            <a:pPr>
              <a:spcBef>
                <a:spcPts val="0"/>
              </a:spcBef>
            </a:pPr>
            <a:r>
              <a:rPr lang="en-US" altLang="en-US" dirty="0" smtClean="0"/>
              <a:t>ago) </a:t>
            </a:r>
          </a:p>
          <a:p>
            <a:endParaRPr lang="en-US" alt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-1" y="6629400"/>
            <a:ext cx="912035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solidFill>
                  <a:srgbClr val="00B0F0"/>
                </a:solidFill>
              </a:rPr>
              <a:t>https://www.the-scientist.com/foundations/the-first-australopithecus-1925-40797</a:t>
            </a:r>
            <a:endParaRPr lang="en-US" sz="15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22390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FFC000"/>
                </a:solidFill>
              </a:rPr>
              <a:t>Homo </a:t>
            </a:r>
            <a:r>
              <a:rPr lang="en-US" i="1" dirty="0" err="1">
                <a:solidFill>
                  <a:srgbClr val="FFC000"/>
                </a:solidFill>
              </a:rPr>
              <a:t>habilis</a:t>
            </a:r>
            <a:r>
              <a:rPr lang="en-US" dirty="0"/>
              <a:t>  would have lived in Africa between about </a:t>
            </a:r>
            <a:r>
              <a:rPr lang="en-US" dirty="0" smtClean="0"/>
              <a:t>2.1 </a:t>
            </a:r>
            <a:r>
              <a:rPr lang="en-US" dirty="0"/>
              <a:t>and 1.5 million years ago 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24" y="3172353"/>
            <a:ext cx="3747376" cy="339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629400"/>
            <a:ext cx="67056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solidFill>
                  <a:srgbClr val="00B0F0"/>
                </a:solidFill>
              </a:rPr>
              <a:t>https://kanisearlyhuman.weebly.com/homo-habilis.html</a:t>
            </a:r>
            <a:endParaRPr lang="en-US" sz="15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92778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FFC000"/>
                </a:solidFill>
              </a:rPr>
              <a:t>Homo erectus </a:t>
            </a:r>
            <a:r>
              <a:rPr lang="en-US" dirty="0"/>
              <a:t>would have lived in Africa between about </a:t>
            </a:r>
            <a:r>
              <a:rPr lang="en-US" dirty="0" smtClean="0"/>
              <a:t>1.9 million to 110,000 </a:t>
            </a:r>
            <a:r>
              <a:rPr lang="en-US" dirty="0"/>
              <a:t>years ago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54585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9896" y="1219200"/>
            <a:ext cx="6306904" cy="5638800"/>
          </a:xfrm>
        </p:spPr>
        <p:txBody>
          <a:bodyPr/>
          <a:lstStyle/>
          <a:p>
            <a:r>
              <a:rPr lang="en-US" dirty="0" smtClean="0"/>
              <a:t>Turkana Boy lived about 1.5-1.6 million years ago</a:t>
            </a:r>
            <a:endParaRPr lang="en-US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3647"/>
            <a:ext cx="2379895" cy="685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0" y="6611035"/>
            <a:ext cx="68580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solidFill>
                  <a:srgbClr val="00B0F0"/>
                </a:solidFill>
              </a:rPr>
              <a:t>https://en.wikipedia.org/wiki/Turkana_Boy#/media/File:Turkana_Boy.jpg</a:t>
            </a:r>
            <a:endParaRPr lang="en-US" sz="15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3745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FFC000"/>
                </a:solidFill>
              </a:rPr>
              <a:t>Homo sapiens </a:t>
            </a:r>
            <a:r>
              <a:rPr lang="en-US" dirty="0" smtClean="0"/>
              <a:t>are dated to about 315,000 years ago </a:t>
            </a:r>
            <a:r>
              <a:rPr lang="en-US" dirty="0"/>
              <a:t>(presently) </a:t>
            </a:r>
          </a:p>
        </p:txBody>
      </p:sp>
    </p:spTree>
    <p:extLst>
      <p:ext uri="{BB962C8B-B14F-4D97-AF65-F5344CB8AC3E}">
        <p14:creationId xmlns:p14="http://schemas.microsoft.com/office/powerpoint/2010/main" val="138724703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120,000 years ago (maybe 200,000 years ago) the first humans travelled northward into Asia but died out 90,000 years ago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35181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Approximately 72,000 years ago humans travelled out of Africa through Saudi Arabia to India</a:t>
            </a:r>
          </a:p>
          <a:p>
            <a:r>
              <a:rPr lang="en-US" dirty="0" smtClean="0"/>
              <a:t>All non-African people are descended from this subgroup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166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Deep Time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534400" cy="5638800"/>
          </a:xfrm>
        </p:spPr>
        <p:txBody>
          <a:bodyPr/>
          <a:lstStyle/>
          <a:p>
            <a:pPr algn="ctr"/>
            <a:r>
              <a:rPr lang="en-US" altLang="en-US" smtClean="0"/>
              <a:t>A graph with a longer time scale: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8375"/>
            <a:ext cx="8780463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2209800"/>
            <a:ext cx="8543925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27920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Humans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Toba super-volcano in Indonesia triggered a nuclear winter thought to have nearly annihilated humans 70,000 years ago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50,000-60,000 years ago the first humans travelled to Australia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58295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46,000 years ago humans entered Europe</a:t>
            </a:r>
          </a:p>
          <a:p>
            <a:r>
              <a:rPr lang="en-US" dirty="0" smtClean="0"/>
              <a:t>European mitochondrial DNA dates to 50,000-13,000 years ago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01140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40,000 years ago, humans came to East Asia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68772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About 15,000 years ago humans came to the Americas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67348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Neanderthals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FFC000"/>
                </a:solidFill>
              </a:rPr>
              <a:t>Homo sapiens </a:t>
            </a:r>
            <a:r>
              <a:rPr lang="en-US" i="1" dirty="0" err="1" smtClean="0">
                <a:solidFill>
                  <a:srgbClr val="FFC000"/>
                </a:solidFill>
              </a:rPr>
              <a:t>neanderthalensis</a:t>
            </a:r>
            <a:r>
              <a:rPr lang="en-US" i="1" dirty="0" smtClean="0">
                <a:solidFill>
                  <a:srgbClr val="FFC000"/>
                </a:solidFill>
              </a:rPr>
              <a:t> </a:t>
            </a:r>
            <a:r>
              <a:rPr lang="en-US" dirty="0" smtClean="0"/>
              <a:t>date to the same time as </a:t>
            </a:r>
            <a:r>
              <a:rPr lang="en-US" i="1" dirty="0" smtClean="0"/>
              <a:t>Homo sapiens </a:t>
            </a:r>
            <a:r>
              <a:rPr lang="en-US" i="1" dirty="0" err="1" smtClean="0"/>
              <a:t>sapiens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6393686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Neanderthals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1438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4763" y="6629400"/>
            <a:ext cx="91392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Neanderthal museum </a:t>
            </a:r>
            <a:r>
              <a:rPr lang="en-US" altLang="en-US" sz="1500" b="0" dirty="0" err="1">
                <a:solidFill>
                  <a:srgbClr val="00B0F0"/>
                </a:solidFill>
              </a:rPr>
              <a:t>Krapina</a:t>
            </a:r>
            <a:r>
              <a:rPr lang="en-US" altLang="en-US" sz="1500" b="0" dirty="0">
                <a:solidFill>
                  <a:srgbClr val="00B0F0"/>
                </a:solidFill>
              </a:rPr>
              <a:t>, Croatia</a:t>
            </a:r>
          </a:p>
        </p:txBody>
      </p:sp>
    </p:spTree>
    <p:extLst>
      <p:ext uri="{BB962C8B-B14F-4D97-AF65-F5344CB8AC3E}">
        <p14:creationId xmlns:p14="http://schemas.microsoft.com/office/powerpoint/2010/main" val="189663001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Are you a Neanderthal?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219200"/>
            <a:ext cx="7553325" cy="565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608802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solidFill>
                  <a:srgbClr val="00B0F0"/>
                </a:solidFill>
              </a:rPr>
              <a:t>https://www.dreamstime.com/royalty-free-stock-image-african-american-businessman-image 5034526#res29250703</a:t>
            </a:r>
            <a:endParaRPr lang="en-US" sz="15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96499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0" y="6629400"/>
            <a:ext cx="9144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https://the-hollywood-gossip-res.cloudinary.com/iu/s--DOEweWc5--/t_full</a:t>
            </a:r>
            <a:r>
              <a:rPr lang="en-US" altLang="en-US" sz="1500" b="0" dirty="0" smtClean="0">
                <a:solidFill>
                  <a:srgbClr val="00B0F0"/>
                </a:solidFill>
              </a:rPr>
              <a:t>/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 smtClean="0">
                <a:solidFill>
                  <a:srgbClr val="00B0F0"/>
                </a:solidFill>
              </a:rPr>
              <a:t>cs_srgb,f_auto,fl_strip_profile.lossy,q_auto:420/v1364526764/donald-trump-profile.jpg</a:t>
            </a:r>
            <a:endParaRPr lang="en-US" altLang="en-US" sz="1500" b="0" dirty="0">
              <a:solidFill>
                <a:srgbClr val="00B0F0"/>
              </a:solidFill>
            </a:endParaRPr>
          </a:p>
        </p:txBody>
      </p:sp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868417"/>
            <a:ext cx="87439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7712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0"/>
            <a:ext cx="6400800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Not Just Neanderthals!</a:t>
            </a:r>
          </a:p>
        </p:txBody>
      </p:sp>
      <p:sp>
        <p:nvSpPr>
          <p:cNvPr id="24580" name="Rectangle 1"/>
          <p:cNvSpPr>
            <a:spLocks noChangeArrowheads="1"/>
          </p:cNvSpPr>
          <p:nvPr/>
        </p:nvSpPr>
        <p:spPr bwMode="auto">
          <a:xfrm>
            <a:off x="0" y="6629400"/>
            <a:ext cx="2590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https://thepaleolithicshelter.files.wordpress.com/2013/10/neandertal.jpg?w=500&amp;h=525</a:t>
            </a:r>
          </a:p>
        </p:txBody>
      </p:sp>
      <p:sp>
        <p:nvSpPr>
          <p:cNvPr id="24581" name="Rectangle 2"/>
          <p:cNvSpPr>
            <a:spLocks noChangeArrowheads="1"/>
          </p:cNvSpPr>
          <p:nvPr/>
        </p:nvSpPr>
        <p:spPr bwMode="auto">
          <a:xfrm>
            <a:off x="6324600" y="6629400"/>
            <a:ext cx="2819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>
                <a:solidFill>
                  <a:srgbClr val="00B0F0"/>
                </a:solidFill>
              </a:rPr>
              <a:t>https://cdn.arstechnica.net/wp-content/uploads/2016/02/A4HHo5R-640x537.jpg</a:t>
            </a:r>
          </a:p>
        </p:txBody>
      </p:sp>
      <p:sp>
        <p:nvSpPr>
          <p:cNvPr id="24582" name="Rectangle 3"/>
          <p:cNvSpPr>
            <a:spLocks noChangeArrowheads="1"/>
          </p:cNvSpPr>
          <p:nvPr/>
        </p:nvSpPr>
        <p:spPr bwMode="auto">
          <a:xfrm>
            <a:off x="2895600" y="6629400"/>
            <a:ext cx="2895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https://pbs.twimg.com/media/CXZdJMEWEAAcz4t.jpg</a:t>
            </a:r>
          </a:p>
        </p:txBody>
      </p:sp>
    </p:spTree>
    <p:extLst>
      <p:ext uri="{BB962C8B-B14F-4D97-AF65-F5344CB8AC3E}">
        <p14:creationId xmlns:p14="http://schemas.microsoft.com/office/powerpoint/2010/main" val="1596865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Deep Time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/>
          <a:lstStyle/>
          <a:p>
            <a:pPr algn="ctr"/>
            <a:r>
              <a:rPr lang="en-US" altLang="en-US" smtClean="0"/>
              <a:t>How much further back it goes: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8375"/>
            <a:ext cx="8780463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24" y="2209799"/>
            <a:ext cx="8543925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694341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Neanderthal Extinction?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4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0" y="6629400"/>
            <a:ext cx="9601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https://upload.wikimedia.org/wikipedia/commons/e/e8/Campanian_Ignimbrite_Eruption_ash_cloud.jpg</a:t>
            </a:r>
          </a:p>
        </p:txBody>
      </p:sp>
    </p:spTree>
    <p:extLst>
      <p:ext uri="{BB962C8B-B14F-4D97-AF65-F5344CB8AC3E}">
        <p14:creationId xmlns:p14="http://schemas.microsoft.com/office/powerpoint/2010/main" val="318610772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Younger Dryas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A rapid return to glacial conditions in the higher latitudes of the Northern Hemisphere between 12,900–11,500 years ago</a:t>
            </a:r>
          </a:p>
          <a:p>
            <a:endParaRPr lang="en-US" alt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Younger Dryas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It has been believed that the transition occurred over a period of a decade or so, but the onset may have been faster</a:t>
            </a:r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1945235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Younger Dryas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Ice core measurements suggest the ending of the Younger Dryas took place around </a:t>
            </a:r>
          </a:p>
          <a:p>
            <a:r>
              <a:rPr lang="en-US" altLang="en-US" smtClean="0"/>
              <a:t>11,550 – 10,000 BP</a:t>
            </a:r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3773050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Younger Dryas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This is also believed to have been caused by a meteor strike</a:t>
            </a:r>
          </a:p>
        </p:txBody>
      </p:sp>
    </p:spTree>
    <p:extLst>
      <p:ext uri="{BB962C8B-B14F-4D97-AF65-F5344CB8AC3E}">
        <p14:creationId xmlns:p14="http://schemas.microsoft.com/office/powerpoint/2010/main" val="100700911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Younger Dryas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610600" cy="5638800"/>
          </a:xfrm>
        </p:spPr>
        <p:txBody>
          <a:bodyPr/>
          <a:lstStyle/>
          <a:p>
            <a:pPr algn="ctr"/>
            <a:r>
              <a:rPr lang="en-US" altLang="en-US" smtClean="0"/>
              <a:t>Impacts:</a:t>
            </a:r>
          </a:p>
          <a:p>
            <a:r>
              <a:rPr lang="en-US" altLang="en-US" smtClean="0"/>
              <a:t>Replacement of forest in  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   Scandinavia with glacial tundra </a:t>
            </a:r>
          </a:p>
          <a:p>
            <a:r>
              <a:rPr lang="en-US" altLang="en-US" smtClean="0"/>
              <a:t>Increased snow in mountain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   ranges around the world</a:t>
            </a:r>
          </a:p>
          <a:p>
            <a:r>
              <a:rPr lang="en-US" altLang="en-US" smtClean="0"/>
              <a:t>More dust in the atmosphere  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   from deserts in Asia</a:t>
            </a:r>
          </a:p>
        </p:txBody>
      </p:sp>
    </p:spTree>
    <p:extLst>
      <p:ext uri="{BB962C8B-B14F-4D97-AF65-F5344CB8AC3E}">
        <p14:creationId xmlns:p14="http://schemas.microsoft.com/office/powerpoint/2010/main" val="106967094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Younger Dryas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mtClean="0"/>
              <a:t>Drought in the Middle East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   motivating the development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   of agriculture</a:t>
            </a:r>
          </a:p>
          <a:p>
            <a:endParaRPr lang="en-US" altLang="en-US" smtClean="0"/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00400"/>
            <a:ext cx="5484813" cy="364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Rectangle 1"/>
          <p:cNvSpPr>
            <a:spLocks noChangeArrowheads="1"/>
          </p:cNvSpPr>
          <p:nvPr/>
        </p:nvSpPr>
        <p:spPr bwMode="auto">
          <a:xfrm>
            <a:off x="0" y="6611035"/>
            <a:ext cx="91440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http://i.kinja-img.com/gawker-media/image/upload/zlh1iknpwenlxpqon60o.jpg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Younger Dryas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mtClean="0"/>
              <a:t>Decline of the Clovis Culture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   and extinction of animal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   species in North America</a:t>
            </a:r>
          </a:p>
          <a:p>
            <a:endParaRPr lang="en-US" altLang="en-US" smtClean="0"/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3200400"/>
            <a:ext cx="535463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6611035"/>
            <a:ext cx="91440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http://i.kinja-img.com/gawker-media/image/upload/zlh1iknpwenlxpqon60o.jpg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Holocene Extinction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As human populations grow and infringe on and change animal habitats, species are becoming extinct at an increasing rate</a:t>
            </a:r>
          </a:p>
          <a:p>
            <a:endParaRPr lang="en-US" altLang="en-US" smtClean="0"/>
          </a:p>
          <a:p>
            <a:r>
              <a:rPr lang="en-US" altLang="en-US" smtClean="0"/>
              <a:t>This is the one we can do something about!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6388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FFC000"/>
                </a:solidFill>
              </a:rPr>
              <a:t>You now have some great tools…</a:t>
            </a:r>
          </a:p>
          <a:p>
            <a:endParaRPr lang="en-US" altLang="en-US" dirty="0" smtClean="0">
              <a:solidFill>
                <a:srgbClr val="FFC000"/>
              </a:solidFill>
            </a:endParaRPr>
          </a:p>
          <a:p>
            <a:r>
              <a:rPr lang="en-US" altLang="en-US" dirty="0" smtClean="0">
                <a:solidFill>
                  <a:srgbClr val="FFC000"/>
                </a:solidFill>
              </a:rPr>
              <a:t>   … go build something wonderful!</a:t>
            </a:r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pPr algn="r"/>
            <a:r>
              <a:rPr lang="en-US" altLang="en-US" sz="2000" dirty="0" err="1" smtClean="0"/>
              <a:t>VFrench</a:t>
            </a:r>
            <a:r>
              <a:rPr lang="en-US" altLang="en-US" sz="2000" dirty="0" smtClean="0"/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2629272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500" smtClean="0"/>
              <a:t>Deep Time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534400" cy="5638800"/>
          </a:xfrm>
        </p:spPr>
        <p:txBody>
          <a:bodyPr/>
          <a:lstStyle/>
          <a:p>
            <a:pPr algn="ctr"/>
            <a:r>
              <a:rPr lang="en-US" altLang="en-US" smtClean="0"/>
              <a:t>A graph with a longer time scale: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88392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77545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848600" cy="581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I’ll be missing you!</a:t>
            </a:r>
          </a:p>
        </p:txBody>
      </p:sp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0" y="6608762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https://s-media-cache-ak0.pinimg.com/originals/64/02/40</a:t>
            </a:r>
            <a:r>
              <a:rPr lang="en-US" altLang="en-US" sz="1500" b="0" dirty="0" smtClean="0">
                <a:solidFill>
                  <a:srgbClr val="00B0F0"/>
                </a:solidFill>
              </a:rPr>
              <a:t>/ 6402400af94ef763ee11ddbe95d3b1b8.jpg</a:t>
            </a:r>
            <a:endParaRPr lang="en-US" altLang="en-US" sz="1500" b="0" dirty="0">
              <a:solidFill>
                <a:srgbClr val="00B0F0"/>
              </a:solidFill>
            </a:endParaRPr>
          </a:p>
        </p:txBody>
      </p:sp>
      <p:sp>
        <p:nvSpPr>
          <p:cNvPr id="35845" name="Content Placeholder 2"/>
          <p:cNvSpPr txBox="1">
            <a:spLocks/>
          </p:cNvSpPr>
          <p:nvPr/>
        </p:nvSpPr>
        <p:spPr bwMode="auto">
          <a:xfrm>
            <a:off x="228600" y="1219200"/>
            <a:ext cx="8763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 typeface="Arial" charset="0"/>
              <a:buNone/>
            </a:pPr>
            <a:r>
              <a:rPr lang="en-US" altLang="en-US">
                <a:solidFill>
                  <a:srgbClr val="FF0000"/>
                </a:solidFill>
              </a:rPr>
              <a:t>Have a 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en-US" altLang="en-US">
                <a:solidFill>
                  <a:srgbClr val="FF0000"/>
                </a:solidFill>
              </a:rPr>
              <a:t>great 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en-US" altLang="en-US">
                <a:solidFill>
                  <a:srgbClr val="FF0000"/>
                </a:solidFill>
              </a:rPr>
              <a:t>BREAK!</a:t>
            </a:r>
          </a:p>
        </p:txBody>
      </p:sp>
    </p:spTree>
    <p:extLst>
      <p:ext uri="{BB962C8B-B14F-4D97-AF65-F5344CB8AC3E}">
        <p14:creationId xmlns:p14="http://schemas.microsoft.com/office/powerpoint/2010/main" val="20829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500" smtClean="0"/>
              <a:t>Deep Time</a:t>
            </a: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47850"/>
            <a:ext cx="88392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/>
          <a:lstStyle/>
          <a:p>
            <a:pPr algn="ctr"/>
            <a:r>
              <a:rPr lang="en-US" altLang="en-US" smtClean="0"/>
              <a:t>How much further back it goes:</a:t>
            </a:r>
          </a:p>
        </p:txBody>
      </p:sp>
    </p:spTree>
    <p:extLst>
      <p:ext uri="{BB962C8B-B14F-4D97-AF65-F5344CB8AC3E}">
        <p14:creationId xmlns:p14="http://schemas.microsoft.com/office/powerpoint/2010/main" val="761550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r>
              <a:rPr lang="en-US" altLang="en-US" sz="2000" smtClean="0"/>
              <a:t>PETM = Paleocene–Eocene Thermal Maximum 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057400"/>
            <a:ext cx="8963025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500" smtClean="0"/>
              <a:t>Deep Time</a:t>
            </a:r>
          </a:p>
        </p:txBody>
      </p:sp>
      <p:sp>
        <p:nvSpPr>
          <p:cNvPr id="17413" name="Content Placeholder 2"/>
          <p:cNvSpPr txBox="1">
            <a:spLocks/>
          </p:cNvSpPr>
          <p:nvPr/>
        </p:nvSpPr>
        <p:spPr bwMode="auto">
          <a:xfrm>
            <a:off x="152400" y="1219200"/>
            <a:ext cx="8534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en-US" altLang="en-US"/>
              <a:t>A graph with a longer time scale:</a:t>
            </a:r>
          </a:p>
        </p:txBody>
      </p:sp>
    </p:spTree>
    <p:extLst>
      <p:ext uri="{BB962C8B-B14F-4D97-AF65-F5344CB8AC3E}">
        <p14:creationId xmlns:p14="http://schemas.microsoft.com/office/powerpoint/2010/main" val="2797323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500" smtClean="0"/>
              <a:t>Deep Time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043113"/>
            <a:ext cx="896302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/>
          <a:lstStyle/>
          <a:p>
            <a:pPr algn="ctr"/>
            <a:r>
              <a:rPr lang="en-US" altLang="en-US" smtClean="0"/>
              <a:t>How much further back it goes:</a:t>
            </a:r>
          </a:p>
        </p:txBody>
      </p:sp>
    </p:spTree>
    <p:extLst>
      <p:ext uri="{BB962C8B-B14F-4D97-AF65-F5344CB8AC3E}">
        <p14:creationId xmlns:p14="http://schemas.microsoft.com/office/powerpoint/2010/main" val="3657396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2279650"/>
            <a:ext cx="8828087" cy="206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500">
                <a:solidFill>
                  <a:srgbClr val="FFFF00"/>
                </a:solidFill>
              </a:rPr>
              <a:t>Deep Time</a:t>
            </a:r>
          </a:p>
        </p:txBody>
      </p:sp>
      <p:sp>
        <p:nvSpPr>
          <p:cNvPr id="4100" name="Content Placeholder 2"/>
          <p:cNvSpPr txBox="1">
            <a:spLocks/>
          </p:cNvSpPr>
          <p:nvPr/>
        </p:nvSpPr>
        <p:spPr bwMode="auto">
          <a:xfrm>
            <a:off x="152400" y="1219200"/>
            <a:ext cx="8534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en-US" altLang="en-US"/>
              <a:t>As far back as it goes on Earth: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500">
                <a:solidFill>
                  <a:srgbClr val="FFFF00"/>
                </a:solidFill>
              </a:rPr>
              <a:t>Deep Time</a:t>
            </a:r>
          </a:p>
        </p:txBody>
      </p:sp>
      <p:sp>
        <p:nvSpPr>
          <p:cNvPr id="20483" name="Content Placeholder 2"/>
          <p:cNvSpPr txBox="1">
            <a:spLocks/>
          </p:cNvSpPr>
          <p:nvPr/>
        </p:nvSpPr>
        <p:spPr bwMode="auto">
          <a:xfrm>
            <a:off x="152400" y="1219200"/>
            <a:ext cx="8534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en-US" altLang="en-US"/>
              <a:t>How much further back it goes:</a:t>
            </a:r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282825"/>
            <a:ext cx="882967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738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"/>
          <a:stretch/>
        </p:blipFill>
        <p:spPr bwMode="auto">
          <a:xfrm>
            <a:off x="3478102" y="2286000"/>
            <a:ext cx="564208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Deep Time</a:t>
            </a:r>
            <a:endParaRPr lang="en-US" altLang="en-US" dirty="0" smtClean="0"/>
          </a:p>
        </p:txBody>
      </p:sp>
      <p:sp>
        <p:nvSpPr>
          <p:cNvPr id="8196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r>
              <a:rPr lang="en-US" altLang="en-US" dirty="0" smtClean="0"/>
              <a:t>The Big Bang indicates the universe began about 13.8 billion years ago</a:t>
            </a:r>
          </a:p>
        </p:txBody>
      </p:sp>
      <p:sp>
        <p:nvSpPr>
          <p:cNvPr id="8198" name="Rectangle 4"/>
          <p:cNvSpPr>
            <a:spLocks noChangeArrowheads="1"/>
          </p:cNvSpPr>
          <p:nvPr/>
        </p:nvSpPr>
        <p:spPr bwMode="auto">
          <a:xfrm>
            <a:off x="3174" y="6608802"/>
            <a:ext cx="91408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https://</a:t>
            </a:r>
            <a:r>
              <a:rPr lang="en-US" altLang="en-US" sz="1500" b="0" dirty="0" smtClean="0">
                <a:solidFill>
                  <a:srgbClr val="00B0F0"/>
                </a:solidFill>
              </a:rPr>
              <a:t>en.wikipedia.org/wiki/Chronology_of_the_universe</a:t>
            </a:r>
            <a:r>
              <a:rPr lang="en-US" altLang="en-US" sz="1500" b="0" dirty="0">
                <a:solidFill>
                  <a:srgbClr val="00B0F0"/>
                </a:solidFill>
              </a:rPr>
              <a:t>#/</a:t>
            </a:r>
            <a:r>
              <a:rPr lang="en-US" altLang="en-US" sz="1500" b="0" dirty="0" smtClean="0">
                <a:solidFill>
                  <a:srgbClr val="00B0F0"/>
                </a:solidFill>
              </a:rPr>
              <a:t>media/File:CMB_Timeline300_no_WMAP.jpg</a:t>
            </a:r>
            <a:endParaRPr lang="en-US" altLang="en-US" sz="1500" b="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10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8" name="Rectangle 1"/>
          <p:cNvSpPr>
            <a:spLocks noChangeArrowheads="1"/>
          </p:cNvSpPr>
          <p:nvPr/>
        </p:nvSpPr>
        <p:spPr bwMode="auto">
          <a:xfrm>
            <a:off x="0" y="6629400"/>
            <a:ext cx="9144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http://</a:t>
            </a:r>
            <a:r>
              <a:rPr lang="en-US" altLang="en-US" sz="1500" b="0" dirty="0" smtClean="0">
                <a:solidFill>
                  <a:srgbClr val="00B0F0"/>
                </a:solidFill>
              </a:rPr>
              <a:t>www.ngdir.ir/sitelinks/kids/html/water-mafahim_Alodegi%20hava_FF_8kontorol%20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 smtClean="0">
                <a:solidFill>
                  <a:srgbClr val="00B0F0"/>
                </a:solidFill>
              </a:rPr>
              <a:t>alodegi%20hava.htm</a:t>
            </a:r>
            <a:endParaRPr lang="en-US" altLang="en-US" sz="1500" b="0" dirty="0">
              <a:solidFill>
                <a:srgbClr val="00B0F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r>
              <a:rPr lang="en-US" altLang="en-US" sz="4300" dirty="0" smtClean="0"/>
              <a:t>Problems from Greenhouse </a:t>
            </a:r>
            <a:r>
              <a:rPr lang="en-US" altLang="en-US" sz="4300" dirty="0" smtClean="0"/>
              <a:t>Gases</a:t>
            </a:r>
          </a:p>
        </p:txBody>
      </p:sp>
    </p:spTree>
    <p:extLst>
      <p:ext uri="{BB962C8B-B14F-4D97-AF65-F5344CB8AC3E}">
        <p14:creationId xmlns:p14="http://schemas.microsoft.com/office/powerpoint/2010/main" val="151740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2971800"/>
            <a:ext cx="70961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Deep Time</a:t>
            </a:r>
            <a:endParaRPr lang="en-US" altLang="en-US" dirty="0" smtClean="0"/>
          </a:p>
        </p:txBody>
      </p:sp>
      <p:sp>
        <p:nvSpPr>
          <p:cNvPr id="5124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638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The Solar System began several star generations </a:t>
            </a:r>
            <a:r>
              <a:rPr lang="en-US" altLang="en-US" dirty="0" smtClean="0"/>
              <a:t>later</a:t>
            </a:r>
            <a:endParaRPr lang="en-US" altLang="en-US" dirty="0"/>
          </a:p>
        </p:txBody>
      </p:sp>
      <p:sp>
        <p:nvSpPr>
          <p:cNvPr id="5125" name="Rectangle 3"/>
          <p:cNvSpPr>
            <a:spLocks noChangeArrowheads="1"/>
          </p:cNvSpPr>
          <p:nvPr/>
        </p:nvSpPr>
        <p:spPr bwMode="auto">
          <a:xfrm>
            <a:off x="0" y="6629400"/>
            <a:ext cx="91440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http://www.theseventhearth.com/images/large_diagrams/core_accretion.jpg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Deep Time</a:t>
            </a:r>
            <a:endParaRPr lang="en-US" altLang="en-US" dirty="0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33387" y="1241685"/>
            <a:ext cx="8229600" cy="5638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mtClean="0"/>
              <a:t>Initially, the Earth was shapeless and empty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mtClean="0"/>
          </a:p>
        </p:txBody>
      </p:sp>
      <p:pic>
        <p:nvPicPr>
          <p:cNvPr id="1024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63825"/>
            <a:ext cx="2859088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Rectangle 1"/>
          <p:cNvSpPr>
            <a:spLocks noChangeArrowheads="1"/>
          </p:cNvSpPr>
          <p:nvPr/>
        </p:nvSpPr>
        <p:spPr bwMode="auto">
          <a:xfrm>
            <a:off x="0" y="6629400"/>
            <a:ext cx="90963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 smtClean="0">
                <a:solidFill>
                  <a:srgbClr val="00B0F0"/>
                </a:solidFill>
              </a:rPr>
              <a:t>French, 2015</a:t>
            </a:r>
            <a:endParaRPr lang="en-US" altLang="en-US" sz="1500" b="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7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2"/>
          <p:cNvSpPr>
            <a:spLocks noGrp="1"/>
          </p:cNvSpPr>
          <p:nvPr>
            <p:ph idx="1"/>
          </p:nvPr>
        </p:nvSpPr>
        <p:spPr>
          <a:xfrm>
            <a:off x="433387" y="1268412"/>
            <a:ext cx="8229600" cy="5638800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dirty="0" smtClean="0"/>
              <a:t>The Earth “coagulated” about </a:t>
            </a:r>
            <a:r>
              <a:rPr lang="en-US" altLang="en-US" dirty="0" smtClean="0"/>
              <a:t>4.6 </a:t>
            </a:r>
            <a:r>
              <a:rPr lang="en-US" altLang="en-US" dirty="0" smtClean="0"/>
              <a:t>billion years ago</a:t>
            </a:r>
          </a:p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pic>
        <p:nvPicPr>
          <p:cNvPr id="1126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743200"/>
            <a:ext cx="2971800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8" name="Rectangle 1"/>
          <p:cNvSpPr>
            <a:spLocks noChangeArrowheads="1"/>
          </p:cNvSpPr>
          <p:nvPr/>
        </p:nvSpPr>
        <p:spPr bwMode="auto">
          <a:xfrm>
            <a:off x="0" y="6611035"/>
            <a:ext cx="90963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 smtClean="0">
                <a:solidFill>
                  <a:srgbClr val="00B0F0"/>
                </a:solidFill>
              </a:rPr>
              <a:t>French, 2015</a:t>
            </a:r>
            <a:endParaRPr lang="en-US" altLang="en-US" sz="1500" b="0" dirty="0">
              <a:solidFill>
                <a:srgbClr val="00B0F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dirty="0" smtClean="0"/>
              <a:t>Hadean </a:t>
            </a:r>
            <a:r>
              <a:rPr lang="en-US" altLang="en-US" dirty="0" smtClean="0"/>
              <a:t>Period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60632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Hadean </a:t>
            </a:r>
            <a:r>
              <a:rPr lang="en-US" altLang="en-US" dirty="0" smtClean="0"/>
              <a:t>Period</a:t>
            </a:r>
            <a:endParaRPr lang="en-US" altLang="en-US" dirty="0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638800"/>
          </a:xfrm>
        </p:spPr>
        <p:txBody>
          <a:bodyPr/>
          <a:lstStyle/>
          <a:p>
            <a:r>
              <a:rPr lang="en-US" altLang="en-US" dirty="0" smtClean="0"/>
              <a:t>Earth was initially molten due to extreme </a:t>
            </a:r>
            <a:r>
              <a:rPr lang="en-US" altLang="en-US" dirty="0" smtClean="0"/>
              <a:t>volcanism</a:t>
            </a:r>
            <a:endParaRPr lang="en-US" altLang="en-US" dirty="0" smtClean="0"/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216275"/>
            <a:ext cx="5638800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3"/>
          <p:cNvSpPr>
            <a:spLocks noChangeArrowheads="1"/>
          </p:cNvSpPr>
          <p:nvPr/>
        </p:nvSpPr>
        <p:spPr bwMode="auto">
          <a:xfrm>
            <a:off x="0" y="6629400"/>
            <a:ext cx="91440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>
                <a:solidFill>
                  <a:srgbClr val="00B0F0"/>
                </a:solidFill>
              </a:rPr>
              <a:t>https://planethunters.files.wordpress.com/2014/01/accretion-nature.jpg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4763"/>
            <a:ext cx="9096375" cy="558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5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6000" dirty="0"/>
              <a:t>Hadean </a:t>
            </a:r>
            <a:r>
              <a:rPr lang="en-US" altLang="en-US" sz="6000" dirty="0" smtClean="0"/>
              <a:t>Period</a:t>
            </a:r>
            <a:endParaRPr lang="en-US" altLang="en-US" sz="6000" dirty="0" smtClean="0"/>
          </a:p>
        </p:txBody>
      </p:sp>
      <p:sp>
        <p:nvSpPr>
          <p:cNvPr id="14340" name="Content Placeholder 6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229600" cy="56388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smtClean="0"/>
              <a:t>Meteors bombarded the surface</a:t>
            </a:r>
          </a:p>
          <a:p>
            <a:pPr marL="0" indent="0">
              <a:buFont typeface="Arial" charset="0"/>
              <a:buNone/>
            </a:pPr>
            <a:endParaRPr lang="en-US" altLang="en-US" smtClean="0"/>
          </a:p>
        </p:txBody>
      </p:sp>
      <p:sp>
        <p:nvSpPr>
          <p:cNvPr id="14341" name="Rectangle 1"/>
          <p:cNvSpPr>
            <a:spLocks noChangeArrowheads="1"/>
          </p:cNvSpPr>
          <p:nvPr/>
        </p:nvSpPr>
        <p:spPr bwMode="auto">
          <a:xfrm>
            <a:off x="0" y="6640513"/>
            <a:ext cx="90963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How the Earth Was Made, Pioneer Productions,  2007</a:t>
            </a:r>
          </a:p>
        </p:txBody>
      </p:sp>
    </p:spTree>
    <p:extLst>
      <p:ext uri="{BB962C8B-B14F-4D97-AF65-F5344CB8AC3E}">
        <p14:creationId xmlns:p14="http://schemas.microsoft.com/office/powerpoint/2010/main" val="373702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Hadean </a:t>
            </a:r>
            <a:r>
              <a:rPr lang="en-US" altLang="en-US" dirty="0" smtClean="0"/>
              <a:t>Period</a:t>
            </a:r>
            <a:endParaRPr lang="en-US" altLang="en-US" dirty="0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Eventually, the outer layer of the planet cooled to form a solid crust </a:t>
            </a:r>
            <a:r>
              <a:rPr lang="en-US" altLang="en-US" dirty="0" smtClean="0"/>
              <a:t>made of a dark volcanic rock </a:t>
            </a:r>
          </a:p>
          <a:p>
            <a:r>
              <a:rPr lang="en-US" altLang="en-US" dirty="0" smtClean="0"/>
              <a:t>called basalt</a:t>
            </a:r>
          </a:p>
          <a:p>
            <a:endParaRPr lang="en-US" altLang="en-US" dirty="0"/>
          </a:p>
          <a:p>
            <a:endParaRPr lang="en-US" altLang="en-US" dirty="0" smtClean="0"/>
          </a:p>
          <a:p>
            <a:endParaRPr lang="en-US" altLang="en-US" sz="2000" dirty="0" smtClean="0">
              <a:solidFill>
                <a:srgbClr val="FFC000"/>
              </a:solidFill>
            </a:endParaRPr>
          </a:p>
          <a:p>
            <a:r>
              <a:rPr lang="en-US" altLang="en-US" sz="2000" dirty="0" smtClean="0">
                <a:solidFill>
                  <a:srgbClr val="FFC000"/>
                </a:solidFill>
              </a:rPr>
              <a:t>About 4.4 billion years ago</a:t>
            </a:r>
            <a:endParaRPr lang="en-US" altLang="en-US" sz="2000" dirty="0" smtClean="0">
              <a:solidFill>
                <a:srgbClr val="FFC000"/>
              </a:solidFill>
            </a:endParaRPr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0" y="6640513"/>
            <a:ext cx="68580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http://www.orionsarm.com/im_store/protoplanet2.jpg</a:t>
            </a:r>
          </a:p>
        </p:txBody>
      </p:sp>
      <p:pic>
        <p:nvPicPr>
          <p:cNvPr id="717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8"/>
          <a:stretch/>
        </p:blipFill>
        <p:spPr bwMode="auto">
          <a:xfrm>
            <a:off x="4241801" y="3249613"/>
            <a:ext cx="4902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r="10506"/>
          <a:stretch/>
        </p:blipFill>
        <p:spPr bwMode="auto">
          <a:xfrm>
            <a:off x="181303" y="2769476"/>
            <a:ext cx="8962697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Hadean </a:t>
            </a:r>
            <a:r>
              <a:rPr lang="en-US" altLang="en-US" dirty="0" smtClean="0"/>
              <a:t>Period</a:t>
            </a:r>
            <a:endParaRPr lang="en-US" altLang="en-US" dirty="0" smtClean="0"/>
          </a:p>
        </p:txBody>
      </p:sp>
      <p:sp>
        <p:nvSpPr>
          <p:cNvPr id="819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Outgassing and volcanic activity produced the primordial atmosphere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8100" y="6629400"/>
            <a:ext cx="55245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500" b="0" dirty="0" smtClean="0">
                <a:solidFill>
                  <a:srgbClr val="00B0F0"/>
                </a:solidFill>
              </a:rPr>
              <a:t>https://i.ytimg.com/vi/2f5Fsy6WY1s/hqdefault.jpg</a:t>
            </a:r>
            <a:endParaRPr lang="en-US" altLang="en-US" sz="1500" b="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096963"/>
            <a:ext cx="9075737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Hadean </a:t>
            </a:r>
            <a:r>
              <a:rPr lang="en-US" altLang="en-US" dirty="0" smtClean="0"/>
              <a:t>Period</a:t>
            </a:r>
            <a:endParaRPr lang="en-US" altLang="en-US" dirty="0" smtClean="0"/>
          </a:p>
        </p:txBody>
      </p:sp>
      <p:sp>
        <p:nvSpPr>
          <p:cNvPr id="15364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638800"/>
          </a:xfrm>
        </p:spPr>
        <p:txBody>
          <a:bodyPr/>
          <a:lstStyle/>
          <a:p>
            <a:r>
              <a:rPr lang="en-US" altLang="en-US" smtClean="0"/>
              <a:t>Water began to form almost immediately – possibly from the meteors</a:t>
            </a:r>
          </a:p>
          <a:p>
            <a:endParaRPr lang="en-US" altLang="en-US" smtClean="0"/>
          </a:p>
        </p:txBody>
      </p:sp>
      <p:sp>
        <p:nvSpPr>
          <p:cNvPr id="15365" name="Rectangle 1"/>
          <p:cNvSpPr>
            <a:spLocks noChangeArrowheads="1"/>
          </p:cNvSpPr>
          <p:nvPr/>
        </p:nvSpPr>
        <p:spPr bwMode="auto">
          <a:xfrm>
            <a:off x="0" y="6629400"/>
            <a:ext cx="90963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How the Earth Was Made, Pioneer Productions,  2007</a:t>
            </a:r>
          </a:p>
        </p:txBody>
      </p:sp>
    </p:spTree>
    <p:extLst>
      <p:ext uri="{BB962C8B-B14F-4D97-AF65-F5344CB8AC3E}">
        <p14:creationId xmlns:p14="http://schemas.microsoft.com/office/powerpoint/2010/main" val="4292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2"/>
          <a:stretch/>
        </p:blipFill>
        <p:spPr bwMode="auto">
          <a:xfrm>
            <a:off x="2971800" y="1143000"/>
            <a:ext cx="6172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Hadean Period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229600" cy="5638800"/>
          </a:xfrm>
        </p:spPr>
        <p:txBody>
          <a:bodyPr/>
          <a:lstStyle/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en-US" altLang="en-US" dirty="0" smtClean="0"/>
              <a:t>Evaporation from </a:t>
            </a:r>
            <a:endParaRPr lang="en-US" altLang="en-US" dirty="0" smtClean="0"/>
          </a:p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en-US" altLang="en-US" dirty="0" smtClean="0"/>
              <a:t>the </a:t>
            </a:r>
            <a:r>
              <a:rPr lang="en-US" altLang="en-US" dirty="0" smtClean="0"/>
              <a:t>hot </a:t>
            </a:r>
            <a:endParaRPr lang="en-US" altLang="en-US" dirty="0" smtClean="0"/>
          </a:p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en-US" altLang="en-US" dirty="0" smtClean="0"/>
              <a:t>surface </a:t>
            </a:r>
          </a:p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en-US" altLang="en-US" dirty="0" smtClean="0"/>
              <a:t>formed </a:t>
            </a:r>
          </a:p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en-US" altLang="en-US" dirty="0" smtClean="0"/>
              <a:t>thick </a:t>
            </a:r>
            <a:r>
              <a:rPr lang="en-US" altLang="en-US" dirty="0" smtClean="0"/>
              <a:t>clouds</a:t>
            </a:r>
          </a:p>
          <a:p>
            <a:pPr marL="0" indent="0">
              <a:buFont typeface="Arial" charset="0"/>
              <a:buNone/>
            </a:pPr>
            <a:endParaRPr lang="en-US" altLang="en-US" dirty="0" smtClean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6611035"/>
            <a:ext cx="90963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How the Earth Was Made, Pioneer Productions,  2007</a:t>
            </a:r>
          </a:p>
        </p:txBody>
      </p:sp>
    </p:spTree>
    <p:extLst>
      <p:ext uri="{BB962C8B-B14F-4D97-AF65-F5344CB8AC3E}">
        <p14:creationId xmlns:p14="http://schemas.microsoft.com/office/powerpoint/2010/main" val="1144921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6000" dirty="0"/>
              <a:t>Hadean </a:t>
            </a:r>
            <a:r>
              <a:rPr lang="en-US" sz="6000" dirty="0" smtClean="0"/>
              <a:t>Period</a:t>
            </a:r>
            <a:endParaRPr lang="en-US" altLang="en-US" sz="6000" dirty="0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229600" cy="56388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smtClean="0"/>
              <a:t>When the clouds reached saturation, it began to rain …</a:t>
            </a:r>
          </a:p>
          <a:p>
            <a:pPr marL="0" indent="0">
              <a:buFont typeface="Arial" charset="0"/>
              <a:buNone/>
            </a:pPr>
            <a:endParaRPr lang="en-US" altLang="en-US" smtClean="0"/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9200"/>
            <a:ext cx="9202738" cy="43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Rectangle 1"/>
          <p:cNvSpPr>
            <a:spLocks noChangeArrowheads="1"/>
          </p:cNvSpPr>
          <p:nvPr/>
        </p:nvSpPr>
        <p:spPr bwMode="auto">
          <a:xfrm>
            <a:off x="0" y="6611035"/>
            <a:ext cx="90963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chemeClr val="bg1"/>
                </a:solidFill>
              </a:rPr>
              <a:t>How the Earth Was Made, Pioneer Productions,  2007</a:t>
            </a:r>
          </a:p>
        </p:txBody>
      </p:sp>
    </p:spTree>
    <p:extLst>
      <p:ext uri="{BB962C8B-B14F-4D97-AF65-F5344CB8AC3E}">
        <p14:creationId xmlns:p14="http://schemas.microsoft.com/office/powerpoint/2010/main" val="420794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809625"/>
            <a:ext cx="8610600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6"/>
          <p:cNvSpPr>
            <a:spLocks noChangeArrowheads="1"/>
          </p:cNvSpPr>
          <p:nvPr/>
        </p:nvSpPr>
        <p:spPr bwMode="auto">
          <a:xfrm>
            <a:off x="0" y="6629400"/>
            <a:ext cx="6172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http://ozonewatch.gsfc.nasa.gov/monthly/SH.html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9144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4300" dirty="0" smtClean="0">
                <a:solidFill>
                  <a:srgbClr val="FFFF00"/>
                </a:solidFill>
              </a:rPr>
              <a:t>The </a:t>
            </a:r>
            <a:r>
              <a:rPr lang="en-US" sz="4300" dirty="0">
                <a:solidFill>
                  <a:srgbClr val="FFFF00"/>
                </a:solidFill>
              </a:rPr>
              <a:t>"ozone </a:t>
            </a:r>
            <a:r>
              <a:rPr lang="en-US" sz="4300" dirty="0" smtClean="0">
                <a:solidFill>
                  <a:srgbClr val="FFFF00"/>
                </a:solidFill>
              </a:rPr>
              <a:t>hole"</a:t>
            </a:r>
            <a:endParaRPr lang="en-US" altLang="en-US" sz="43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26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6000" dirty="0"/>
              <a:t>Hadean </a:t>
            </a:r>
            <a:r>
              <a:rPr lang="en-US" sz="6000" dirty="0" smtClean="0"/>
              <a:t>Period</a:t>
            </a:r>
            <a:endParaRPr lang="en-US" altLang="en-US" sz="6000" dirty="0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229600" cy="5638800"/>
          </a:xfrm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smtClean="0"/>
              <a:t>… and kept raining for about 100 million years …</a:t>
            </a: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5725"/>
            <a:ext cx="9186863" cy="423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Rectangle 1"/>
          <p:cNvSpPr>
            <a:spLocks noChangeArrowheads="1"/>
          </p:cNvSpPr>
          <p:nvPr/>
        </p:nvSpPr>
        <p:spPr bwMode="auto">
          <a:xfrm>
            <a:off x="0" y="6611035"/>
            <a:ext cx="90963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FFC000"/>
                </a:solidFill>
              </a:rPr>
              <a:t>How the Earth Was Made, Pioneer Productions,  2007</a:t>
            </a:r>
          </a:p>
        </p:txBody>
      </p:sp>
    </p:spTree>
    <p:extLst>
      <p:ext uri="{BB962C8B-B14F-4D97-AF65-F5344CB8AC3E}">
        <p14:creationId xmlns:p14="http://schemas.microsoft.com/office/powerpoint/2010/main" val="407527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45"/>
          <a:stretch/>
        </p:blipFill>
        <p:spPr bwMode="auto">
          <a:xfrm>
            <a:off x="1768930" y="1087695"/>
            <a:ext cx="7327446" cy="57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229600" cy="56388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dirty="0" smtClean="0"/>
              <a:t>… making Earth </a:t>
            </a: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r>
              <a:rPr lang="en-US" altLang="en-US" dirty="0" smtClean="0"/>
              <a:t>a </a:t>
            </a:r>
            <a:r>
              <a:rPr lang="en-US" altLang="en-US" dirty="0" smtClean="0"/>
              <a:t>water-world</a:t>
            </a: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endParaRPr lang="en-US" altLang="en-US" dirty="0"/>
          </a:p>
          <a:p>
            <a:pPr marL="0" indent="0">
              <a:spcBef>
                <a:spcPct val="0"/>
              </a:spcBef>
              <a:buFont typeface="Arial" charset="0"/>
              <a:buNone/>
            </a:pPr>
            <a:endParaRPr lang="en-US" altLang="en-US" dirty="0" smtClean="0"/>
          </a:p>
          <a:p>
            <a:pPr marL="0" indent="0">
              <a:spcBef>
                <a:spcPct val="0"/>
              </a:spcBef>
              <a:buFont typeface="Arial" charset="0"/>
              <a:buNone/>
            </a:pPr>
            <a:endParaRPr lang="en-US" altLang="en-US" dirty="0"/>
          </a:p>
          <a:p>
            <a:pPr marL="0" indent="0">
              <a:spcBef>
                <a:spcPct val="0"/>
              </a:spcBef>
              <a:buFont typeface="Arial" charset="0"/>
              <a:buNone/>
            </a:pPr>
            <a:endParaRPr lang="en-US" altLang="en-US" dirty="0" smtClean="0"/>
          </a:p>
          <a:p>
            <a:pPr marL="0" indent="0">
              <a:spcBef>
                <a:spcPct val="0"/>
              </a:spcBef>
              <a:buFont typeface="Arial" charset="0"/>
              <a:buNone/>
            </a:pPr>
            <a:endParaRPr lang="en-US" altLang="en-US" dirty="0"/>
          </a:p>
          <a:p>
            <a:pPr marL="0" indent="0">
              <a:spcBef>
                <a:spcPct val="0"/>
              </a:spcBef>
              <a:buFont typeface="Arial" charset="0"/>
              <a:buNone/>
            </a:pPr>
            <a:endParaRPr lang="en-US" altLang="en-US" dirty="0" smtClean="0"/>
          </a:p>
          <a:p>
            <a:pPr marL="0" indent="0">
              <a:spcBef>
                <a:spcPct val="0"/>
              </a:spcBef>
              <a:buFont typeface="Arial" charset="0"/>
              <a:buNone/>
            </a:pPr>
            <a:endParaRPr lang="en-US" altLang="en-US" sz="2000" dirty="0" smtClean="0">
              <a:solidFill>
                <a:srgbClr val="FFC000"/>
              </a:solidFill>
            </a:endParaRP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r>
              <a:rPr lang="en-US" altLang="en-US" sz="2000" dirty="0" smtClean="0">
                <a:solidFill>
                  <a:srgbClr val="FFC000"/>
                </a:solidFill>
              </a:rPr>
              <a:t>About 4.2 billion years ago</a:t>
            </a:r>
            <a:endParaRPr lang="en-US" altLang="en-US" sz="2000" dirty="0" smtClean="0">
              <a:solidFill>
                <a:srgbClr val="FFC000"/>
              </a:solidFill>
            </a:endParaRPr>
          </a:p>
          <a:p>
            <a:pPr marL="0" indent="0">
              <a:buFont typeface="Arial" charset="0"/>
              <a:buNone/>
            </a:pPr>
            <a:endParaRPr lang="en-US" altLang="en-US" dirty="0" smtClean="0"/>
          </a:p>
        </p:txBody>
      </p:sp>
      <p:sp>
        <p:nvSpPr>
          <p:cNvPr id="19460" name="Rectangle 1"/>
          <p:cNvSpPr>
            <a:spLocks noChangeArrowheads="1"/>
          </p:cNvSpPr>
          <p:nvPr/>
        </p:nvSpPr>
        <p:spPr bwMode="auto">
          <a:xfrm>
            <a:off x="0" y="6629400"/>
            <a:ext cx="90963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How the Earth Was Made, Pioneer Productions,  2007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r>
              <a:rPr lang="en-US" sz="6000" dirty="0" smtClean="0"/>
              <a:t>Hadean Period</a:t>
            </a:r>
            <a:endParaRPr lang="en-US" altLang="en-US" sz="6000" dirty="0" smtClean="0"/>
          </a:p>
        </p:txBody>
      </p:sp>
    </p:spTree>
    <p:extLst>
      <p:ext uri="{BB962C8B-B14F-4D97-AF65-F5344CB8AC3E}">
        <p14:creationId xmlns:p14="http://schemas.microsoft.com/office/powerpoint/2010/main" val="279872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13" y="2438400"/>
            <a:ext cx="6211887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Hadean </a:t>
            </a:r>
            <a:r>
              <a:rPr lang="en-US" altLang="en-US" dirty="0" smtClean="0"/>
              <a:t>Period</a:t>
            </a:r>
            <a:endParaRPr lang="en-US" altLang="en-US" dirty="0" smtClean="0"/>
          </a:p>
        </p:txBody>
      </p:sp>
      <p:sp>
        <p:nvSpPr>
          <p:cNvPr id="11268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r>
              <a:rPr lang="en-US" altLang="en-US" dirty="0" smtClean="0"/>
              <a:t>Iron-rich ocean waters appeared green </a:t>
            </a:r>
            <a:endParaRPr lang="en-US" altLang="en-US" dirty="0"/>
          </a:p>
          <a:p>
            <a:endParaRPr lang="en-US" altLang="en-US" dirty="0" smtClean="0"/>
          </a:p>
          <a:p>
            <a:endParaRPr lang="en-US" altLang="en-US" dirty="0"/>
          </a:p>
        </p:txBody>
      </p:sp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38100" y="6629400"/>
            <a:ext cx="45720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>
                <a:solidFill>
                  <a:srgbClr val="00B0F0"/>
                </a:solidFill>
              </a:rPr>
              <a:t>How the Earth Was Made video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059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6000" dirty="0"/>
              <a:t>Hadean </a:t>
            </a:r>
            <a:r>
              <a:rPr lang="en-US" altLang="en-US" sz="6000" dirty="0" smtClean="0"/>
              <a:t>Period</a:t>
            </a:r>
            <a:endParaRPr lang="en-US" altLang="en-US" sz="6000" dirty="0" smtClean="0"/>
          </a:p>
        </p:txBody>
      </p:sp>
      <p:sp>
        <p:nvSpPr>
          <p:cNvPr id="23556" name="Content Placeholder 2"/>
          <p:cNvSpPr>
            <a:spLocks noGrp="1"/>
          </p:cNvSpPr>
          <p:nvPr>
            <p:ph idx="4294967295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dirty="0" smtClean="0"/>
              <a:t>The CO2-rich atmosphere was </a:t>
            </a:r>
            <a:r>
              <a:rPr lang="en-US" altLang="en-US" dirty="0" smtClean="0">
                <a:solidFill>
                  <a:srgbClr val="FF5050"/>
                </a:solidFill>
              </a:rPr>
              <a:t>red</a:t>
            </a:r>
          </a:p>
          <a:p>
            <a:pPr marL="0" indent="0">
              <a:buFont typeface="Arial" charset="0"/>
              <a:buNone/>
            </a:pPr>
            <a:endParaRPr lang="en-US" altLang="en-US" dirty="0" smtClean="0"/>
          </a:p>
          <a:p>
            <a:pPr marL="0" indent="0">
              <a:buFont typeface="Arial" charset="0"/>
              <a:buNone/>
            </a:pPr>
            <a:endParaRPr lang="en-US" altLang="en-US" dirty="0" smtClean="0"/>
          </a:p>
        </p:txBody>
      </p:sp>
      <p:sp>
        <p:nvSpPr>
          <p:cNvPr id="23557" name="Rectangle 1"/>
          <p:cNvSpPr>
            <a:spLocks noChangeArrowheads="1"/>
          </p:cNvSpPr>
          <p:nvPr/>
        </p:nvSpPr>
        <p:spPr bwMode="auto">
          <a:xfrm>
            <a:off x="0" y="6629400"/>
            <a:ext cx="90963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How the Earth Was Made, Pioneer Productions,  2007</a:t>
            </a:r>
          </a:p>
        </p:txBody>
      </p:sp>
    </p:spTree>
    <p:extLst>
      <p:ext uri="{BB962C8B-B14F-4D97-AF65-F5344CB8AC3E}">
        <p14:creationId xmlns:p14="http://schemas.microsoft.com/office/powerpoint/2010/main" val="171853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059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6000" dirty="0"/>
              <a:t>Hadean </a:t>
            </a:r>
            <a:r>
              <a:rPr lang="en-US" altLang="en-US" sz="6000" dirty="0" smtClean="0"/>
              <a:t>Period</a:t>
            </a:r>
            <a:endParaRPr lang="en-US" altLang="en-US" sz="6000" dirty="0" smtClean="0"/>
          </a:p>
        </p:txBody>
      </p:sp>
      <p:sp>
        <p:nvSpPr>
          <p:cNvPr id="24580" name="Content Placeholder 2"/>
          <p:cNvSpPr>
            <a:spLocks noGrp="1"/>
          </p:cNvSpPr>
          <p:nvPr>
            <p:ph idx="4294967295"/>
          </p:nvPr>
        </p:nvSpPr>
        <p:spPr>
          <a:xfrm>
            <a:off x="457200" y="914400"/>
            <a:ext cx="8229600" cy="56388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smtClean="0"/>
              <a:t>The dense atmosphere would squish you </a:t>
            </a:r>
            <a:r>
              <a:rPr lang="en-US" altLang="en-US" b="0" i="1" smtClean="0"/>
              <a:t>flat</a:t>
            </a:r>
          </a:p>
          <a:p>
            <a:pPr marL="0" indent="0">
              <a:buFont typeface="Arial" charset="0"/>
              <a:buNone/>
            </a:pPr>
            <a:endParaRPr lang="en-US" altLang="en-US" smtClean="0">
              <a:solidFill>
                <a:srgbClr val="FF5050"/>
              </a:solidFill>
            </a:endParaRPr>
          </a:p>
          <a:p>
            <a:pPr marL="0" indent="0">
              <a:buFont typeface="Arial" charset="0"/>
              <a:buNone/>
            </a:pPr>
            <a:endParaRPr lang="en-US" altLang="en-US" smtClean="0"/>
          </a:p>
          <a:p>
            <a:pPr marL="0" indent="0">
              <a:buFont typeface="Arial" charset="0"/>
              <a:buNone/>
            </a:pPr>
            <a:endParaRPr lang="en-US" altLang="en-US" smtClean="0"/>
          </a:p>
        </p:txBody>
      </p:sp>
      <p:sp>
        <p:nvSpPr>
          <p:cNvPr id="24581" name="Rectangle 1"/>
          <p:cNvSpPr>
            <a:spLocks noChangeArrowheads="1"/>
          </p:cNvSpPr>
          <p:nvPr/>
        </p:nvSpPr>
        <p:spPr bwMode="auto">
          <a:xfrm>
            <a:off x="0" y="6629400"/>
            <a:ext cx="90963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How the Earth Was Made, Pioneer Productions,  2007</a:t>
            </a:r>
          </a:p>
        </p:txBody>
      </p:sp>
    </p:spTree>
    <p:extLst>
      <p:ext uri="{BB962C8B-B14F-4D97-AF65-F5344CB8AC3E}">
        <p14:creationId xmlns:p14="http://schemas.microsoft.com/office/powerpoint/2010/main" val="300920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059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6000" dirty="0"/>
              <a:t>Hadean </a:t>
            </a:r>
            <a:r>
              <a:rPr lang="en-US" altLang="en-US" sz="6000" dirty="0" smtClean="0"/>
              <a:t>Period</a:t>
            </a:r>
            <a:endParaRPr lang="en-US" altLang="en-US" sz="6000" dirty="0" smtClean="0"/>
          </a:p>
        </p:txBody>
      </p:sp>
      <p:sp>
        <p:nvSpPr>
          <p:cNvPr id="25604" name="Content Placeholder 2"/>
          <p:cNvSpPr>
            <a:spLocks noGrp="1"/>
          </p:cNvSpPr>
          <p:nvPr>
            <p:ph idx="4294967295"/>
          </p:nvPr>
        </p:nvSpPr>
        <p:spPr>
          <a:xfrm>
            <a:off x="457200" y="914400"/>
            <a:ext cx="8229600" cy="56388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smtClean="0"/>
              <a:t>The air temperature was above </a:t>
            </a:r>
            <a:r>
              <a:rPr lang="en-US" altLang="en-US" smtClean="0">
                <a:solidFill>
                  <a:srgbClr val="FFCC99"/>
                </a:solidFill>
              </a:rPr>
              <a:t>200 degrees F</a:t>
            </a:r>
            <a:endParaRPr lang="en-US" altLang="en-US" b="0" i="1" smtClean="0">
              <a:solidFill>
                <a:srgbClr val="FFCC99"/>
              </a:solidFill>
            </a:endParaRPr>
          </a:p>
          <a:p>
            <a:pPr marL="0" indent="0">
              <a:buFont typeface="Arial" charset="0"/>
              <a:buNone/>
            </a:pPr>
            <a:endParaRPr lang="en-US" altLang="en-US" smtClean="0">
              <a:solidFill>
                <a:srgbClr val="FF5050"/>
              </a:solidFill>
            </a:endParaRPr>
          </a:p>
          <a:p>
            <a:pPr marL="0" indent="0">
              <a:buFont typeface="Arial" charset="0"/>
              <a:buNone/>
            </a:pPr>
            <a:endParaRPr lang="en-US" altLang="en-US" smtClean="0"/>
          </a:p>
          <a:p>
            <a:pPr marL="0" indent="0">
              <a:buFont typeface="Arial" charset="0"/>
              <a:buNone/>
            </a:pPr>
            <a:endParaRPr lang="en-US" altLang="en-US" smtClean="0"/>
          </a:p>
        </p:txBody>
      </p:sp>
      <p:sp>
        <p:nvSpPr>
          <p:cNvPr id="25605" name="Rectangle 1"/>
          <p:cNvSpPr>
            <a:spLocks noChangeArrowheads="1"/>
          </p:cNvSpPr>
          <p:nvPr/>
        </p:nvSpPr>
        <p:spPr bwMode="auto">
          <a:xfrm>
            <a:off x="0" y="6629400"/>
            <a:ext cx="90963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How the Earth Was Made, Pioneer Productions,  2007</a:t>
            </a:r>
          </a:p>
        </p:txBody>
      </p:sp>
    </p:spTree>
    <p:extLst>
      <p:ext uri="{BB962C8B-B14F-4D97-AF65-F5344CB8AC3E}">
        <p14:creationId xmlns:p14="http://schemas.microsoft.com/office/powerpoint/2010/main" val="31550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943600"/>
          </a:xfrm>
        </p:spPr>
        <p:txBody>
          <a:bodyPr/>
          <a:lstStyle/>
          <a:p>
            <a:r>
              <a:rPr lang="en-US" altLang="en-US" dirty="0" smtClean="0"/>
              <a:t>The first life, one-celled bacteria, formed around warm volcanic vents in the deep </a:t>
            </a:r>
            <a:r>
              <a:rPr lang="en-US" altLang="en-US" dirty="0" smtClean="0"/>
              <a:t>waters</a:t>
            </a:r>
          </a:p>
          <a:p>
            <a:endParaRPr lang="en-US" altLang="en-US" dirty="0"/>
          </a:p>
          <a:p>
            <a:endParaRPr lang="en-US" altLang="en-US" dirty="0" smtClean="0"/>
          </a:p>
          <a:p>
            <a:endParaRPr lang="en-US" altLang="en-US" dirty="0"/>
          </a:p>
          <a:p>
            <a:endParaRPr lang="en-US" altLang="en-US" sz="2000" dirty="0" smtClean="0">
              <a:solidFill>
                <a:srgbClr val="FFC000"/>
              </a:solidFill>
            </a:endParaRPr>
          </a:p>
          <a:p>
            <a:endParaRPr lang="en-US" altLang="en-US" sz="2000" dirty="0" smtClean="0">
              <a:solidFill>
                <a:srgbClr val="FFC000"/>
              </a:solidFill>
            </a:endParaRPr>
          </a:p>
          <a:p>
            <a:r>
              <a:rPr lang="en-US" altLang="en-US" sz="2000" dirty="0" smtClean="0">
                <a:solidFill>
                  <a:srgbClr val="FFC000"/>
                </a:solidFill>
              </a:rPr>
              <a:t>About 4 billion years ago</a:t>
            </a:r>
            <a:endParaRPr lang="en-US" altLang="en-US" sz="2000" dirty="0" smtClean="0">
              <a:solidFill>
                <a:srgbClr val="FFC000"/>
              </a:solidFill>
            </a:endParaRP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48000"/>
            <a:ext cx="5029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3"/>
          <p:cNvSpPr>
            <a:spLocks noChangeArrowheads="1"/>
          </p:cNvSpPr>
          <p:nvPr/>
        </p:nvSpPr>
        <p:spPr bwMode="auto">
          <a:xfrm>
            <a:off x="0" y="6629400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https://www.google.com/</a:t>
            </a:r>
            <a:r>
              <a:rPr lang="en-US" altLang="en-US" sz="1500" b="0" dirty="0" err="1">
                <a:solidFill>
                  <a:srgbClr val="00B0F0"/>
                </a:solidFill>
              </a:rPr>
              <a:t>search?hl</a:t>
            </a:r>
            <a:r>
              <a:rPr lang="en-US" altLang="en-US" sz="1500" b="0" dirty="0">
                <a:solidFill>
                  <a:srgbClr val="00B0F0"/>
                </a:solidFill>
              </a:rPr>
              <a:t>=</a:t>
            </a:r>
            <a:r>
              <a:rPr lang="en-US" altLang="en-US" sz="1500" b="0" dirty="0" err="1">
                <a:solidFill>
                  <a:srgbClr val="00B0F0"/>
                </a:solidFill>
              </a:rPr>
              <a:t>en&amp;site</a:t>
            </a:r>
            <a:r>
              <a:rPr lang="en-US" altLang="en-US" sz="1500" b="0" dirty="0">
                <a:solidFill>
                  <a:srgbClr val="00B0F0"/>
                </a:solidFill>
              </a:rPr>
              <a:t>=</a:t>
            </a:r>
            <a:r>
              <a:rPr lang="en-US" altLang="en-US" sz="1500" b="0" dirty="0" err="1">
                <a:solidFill>
                  <a:srgbClr val="00B0F0"/>
                </a:solidFill>
              </a:rPr>
              <a:t>imghp&amp;tbm</a:t>
            </a:r>
            <a:r>
              <a:rPr lang="en-US" altLang="en-US" sz="1500" b="0" dirty="0">
                <a:solidFill>
                  <a:srgbClr val="00B0F0"/>
                </a:solidFill>
              </a:rPr>
              <a:t>=</a:t>
            </a:r>
            <a:r>
              <a:rPr lang="en-US" altLang="en-US" sz="1500" b="0" dirty="0" err="1">
                <a:solidFill>
                  <a:srgbClr val="00B0F0"/>
                </a:solidFill>
              </a:rPr>
              <a:t>isch&amp;source</a:t>
            </a:r>
            <a:r>
              <a:rPr lang="en-US" altLang="en-US" sz="1500" b="0" dirty="0">
                <a:solidFill>
                  <a:srgbClr val="00B0F0"/>
                </a:solidFill>
              </a:rPr>
              <a:t>=</a:t>
            </a:r>
            <a:r>
              <a:rPr lang="en-US" altLang="en-US" sz="1500" b="0" dirty="0" err="1">
                <a:solidFill>
                  <a:srgbClr val="00B0F0"/>
                </a:solidFill>
              </a:rPr>
              <a:t>hp&amp;biw</a:t>
            </a:r>
            <a:r>
              <a:rPr lang="en-US" altLang="en-US" sz="1500" b="0" dirty="0">
                <a:solidFill>
                  <a:srgbClr val="00B0F0"/>
                </a:solidFill>
              </a:rPr>
              <a:t>=1169&amp;bih=901&amp;q=</a:t>
            </a:r>
            <a:r>
              <a:rPr lang="en-US" altLang="en-US" sz="1500" b="0" dirty="0" err="1">
                <a:solidFill>
                  <a:srgbClr val="00B0F0"/>
                </a:solidFill>
              </a:rPr>
              <a:t>accretion+of+the+earth&amp;oq</a:t>
            </a:r>
            <a:r>
              <a:rPr lang="en-US" altLang="en-US" sz="1500" b="0" dirty="0">
                <a:solidFill>
                  <a:srgbClr val="00B0F0"/>
                </a:solidFill>
              </a:rPr>
              <a:t>=</a:t>
            </a:r>
            <a:r>
              <a:rPr lang="en-US" altLang="en-US" sz="1500" b="0" dirty="0" err="1">
                <a:solidFill>
                  <a:srgbClr val="00B0F0"/>
                </a:solidFill>
              </a:rPr>
              <a:t>accretion+of+the+earth&amp;gs_l</a:t>
            </a:r>
            <a:r>
              <a:rPr lang="en-US" altLang="en-US" sz="1500" b="0" dirty="0">
                <a:solidFill>
                  <a:srgbClr val="00B0F0"/>
                </a:solidFill>
              </a:rPr>
              <a:t>=img.3..0i30.3827.8352.0.8665.22.14.0.8.8.0.187.2091.0j14.14.0....0...1ac.1.64.img..1.21.2003.V5s_Ph91ipk#hl=</a:t>
            </a:r>
            <a:r>
              <a:rPr lang="en-US" altLang="en-US" sz="1500" b="0" dirty="0" err="1">
                <a:solidFill>
                  <a:srgbClr val="00B0F0"/>
                </a:solidFill>
              </a:rPr>
              <a:t>en&amp;tbm</a:t>
            </a:r>
            <a:r>
              <a:rPr lang="en-US" altLang="en-US" sz="1500" b="0" dirty="0">
                <a:solidFill>
                  <a:srgbClr val="00B0F0"/>
                </a:solidFill>
              </a:rPr>
              <a:t>=</a:t>
            </a:r>
            <a:r>
              <a:rPr lang="en-US" altLang="en-US" sz="1500" b="0" dirty="0" err="1">
                <a:solidFill>
                  <a:srgbClr val="00B0F0"/>
                </a:solidFill>
              </a:rPr>
              <a:t>isch&amp;q</a:t>
            </a:r>
            <a:r>
              <a:rPr lang="en-US" altLang="en-US" sz="1500" b="0" dirty="0">
                <a:solidFill>
                  <a:srgbClr val="00B0F0"/>
                </a:solidFill>
              </a:rPr>
              <a:t>=</a:t>
            </a:r>
            <a:r>
              <a:rPr lang="en-US" altLang="en-US" sz="1500" b="0" dirty="0" err="1">
                <a:solidFill>
                  <a:srgbClr val="00B0F0"/>
                </a:solidFill>
              </a:rPr>
              <a:t>underwater+volcanic+vent&amp;imgrc</a:t>
            </a:r>
            <a:r>
              <a:rPr lang="en-US" altLang="en-US" sz="1500" b="0" dirty="0">
                <a:solidFill>
                  <a:srgbClr val="00B0F0"/>
                </a:solidFill>
              </a:rPr>
              <a:t>=utw9oqqiS0NnnM%3A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How the Earth Was Made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</a:t>
            </a:r>
            <a:r>
              <a:rPr lang="en-US" altLang="en-US" sz="2400" dirty="0" smtClean="0">
                <a:solidFill>
                  <a:schemeClr val="bg1"/>
                </a:solidFill>
              </a:rPr>
              <a:t>QUESTIONS 1,2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90311"/>
            <a:ext cx="2938463" cy="499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Hadean Period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This is when Mars is believed to have lost its magnetosphere making surface life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impossible there</a:t>
            </a:r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608802"/>
            <a:ext cx="9144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http://img12.deviantart.net/3ebb/i/2013/149/9/0/marvin_the_martian_emperor_by_g_chris-d6704j7.jpg</a:t>
            </a:r>
          </a:p>
        </p:txBody>
      </p:sp>
    </p:spTree>
    <p:extLst>
      <p:ext uri="{BB962C8B-B14F-4D97-AF65-F5344CB8AC3E}">
        <p14:creationId xmlns:p14="http://schemas.microsoft.com/office/powerpoint/2010/main" val="40104436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Archean </a:t>
            </a:r>
            <a:r>
              <a:rPr lang="en-US" altLang="en-US" dirty="0" smtClean="0"/>
              <a:t>Period</a:t>
            </a:r>
            <a:endParaRPr lang="en-US" altLang="en-US" dirty="0" smtClean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During the Archean Earth (4,000 to 2,500 million years ago) the Earth's crust cooled enough that rocks and continental plates began to form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Archean </a:t>
            </a:r>
            <a:r>
              <a:rPr lang="en-US" altLang="en-US" dirty="0" smtClean="0"/>
              <a:t>Period</a:t>
            </a:r>
            <a:endParaRPr lang="en-US" altLang="en-US" dirty="0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first continents formed from strong, light granitic rocks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2743200"/>
            <a:ext cx="49815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3"/>
          <p:cNvSpPr>
            <a:spLocks noChangeArrowheads="1"/>
          </p:cNvSpPr>
          <p:nvPr/>
        </p:nvSpPr>
        <p:spPr bwMode="auto">
          <a:xfrm>
            <a:off x="0" y="6592888"/>
            <a:ext cx="9144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http://www.pitt.edu/~cejones/GeoImages/2IgneousRocks/IgneousCompositions/6Granite/GraniteSml.jpg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9429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259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altLang="en-US" sz="4300" dirty="0" smtClean="0"/>
              <a:t>The Rising Tropopause</a:t>
            </a:r>
            <a:endParaRPr lang="en-US" altLang="en-US" sz="4300" dirty="0" smtClean="0"/>
          </a:p>
        </p:txBody>
      </p:sp>
      <p:sp>
        <p:nvSpPr>
          <p:cNvPr id="96260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34290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en-US" dirty="0" smtClean="0">
                <a:solidFill>
                  <a:schemeClr val="bg1"/>
                </a:solidFill>
              </a:rPr>
              <a:t>Increasing the height of the tropopause allows more space for big </a:t>
            </a:r>
          </a:p>
          <a:p>
            <a:pPr>
              <a:spcBef>
                <a:spcPts val="0"/>
              </a:spcBef>
            </a:pPr>
            <a:r>
              <a:rPr lang="en-US" altLang="en-US" dirty="0" smtClean="0">
                <a:solidFill>
                  <a:schemeClr val="bg1"/>
                </a:solidFill>
              </a:rPr>
              <a:t>storms </a:t>
            </a:r>
          </a:p>
          <a:p>
            <a:pPr>
              <a:spcBef>
                <a:spcPts val="0"/>
              </a:spcBef>
            </a:pPr>
            <a:r>
              <a:rPr lang="en-US" altLang="en-US" dirty="0" smtClean="0">
                <a:solidFill>
                  <a:schemeClr val="bg1"/>
                </a:solidFill>
              </a:rPr>
              <a:t>to brew</a:t>
            </a:r>
          </a:p>
        </p:txBody>
      </p:sp>
      <p:sp>
        <p:nvSpPr>
          <p:cNvPr id="96261" name="Rectangle 1"/>
          <p:cNvSpPr>
            <a:spLocks noChangeArrowheads="1"/>
          </p:cNvSpPr>
          <p:nvPr/>
        </p:nvSpPr>
        <p:spPr bwMode="auto">
          <a:xfrm>
            <a:off x="-142875" y="6610350"/>
            <a:ext cx="30210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p/3516/widok-z-orbity-czesc-5</a:t>
            </a:r>
          </a:p>
        </p:txBody>
      </p:sp>
    </p:spTree>
    <p:extLst>
      <p:ext uri="{BB962C8B-B14F-4D97-AF65-F5344CB8AC3E}">
        <p14:creationId xmlns:p14="http://schemas.microsoft.com/office/powerpoint/2010/main" val="297207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541713"/>
            <a:ext cx="6096000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Archean </a:t>
            </a:r>
            <a:r>
              <a:rPr lang="en-US" altLang="en-US" dirty="0" smtClean="0"/>
              <a:t>Period</a:t>
            </a:r>
            <a:endParaRPr lang="en-US" altLang="en-US" dirty="0" smtClean="0"/>
          </a:p>
        </p:txBody>
      </p:sp>
      <p:sp>
        <p:nvSpPr>
          <p:cNvPr id="16388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638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 smtClean="0"/>
              <a:t>3.5 billion years ago, the Earth's magnetic field strengthened, damaging gamma and cosmic rays were blocked, and </a:t>
            </a:r>
            <a:r>
              <a:rPr lang="en-US" altLang="en-US" dirty="0" smtClean="0"/>
              <a:t>surface</a:t>
            </a:r>
          </a:p>
          <a:p>
            <a:pPr>
              <a:spcBef>
                <a:spcPct val="0"/>
              </a:spcBef>
            </a:pPr>
            <a:r>
              <a:rPr lang="en-US" altLang="en-US" dirty="0" smtClean="0"/>
              <a:t>life could </a:t>
            </a:r>
            <a:endParaRPr lang="en-US" altLang="en-US" dirty="0" smtClean="0"/>
          </a:p>
          <a:p>
            <a:pPr>
              <a:spcBef>
                <a:spcPct val="0"/>
              </a:spcBef>
            </a:pPr>
            <a:r>
              <a:rPr lang="en-US" altLang="en-US" dirty="0" smtClean="0"/>
              <a:t>begin</a:t>
            </a:r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0" y="6640513"/>
            <a:ext cx="92964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https://upload.wikimedia.org/wikipedia/commons/f/f3/Magnetosphere_rendition.jpg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Archean </a:t>
            </a:r>
            <a:r>
              <a:rPr lang="en-US" altLang="en-US" dirty="0" smtClean="0"/>
              <a:t>Period</a:t>
            </a:r>
            <a:endParaRPr lang="en-US" altLang="en-US" dirty="0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638800"/>
          </a:xfrm>
        </p:spPr>
        <p:txBody>
          <a:bodyPr/>
          <a:lstStyle/>
          <a:p>
            <a:r>
              <a:rPr lang="en-US" altLang="en-US" smtClean="0"/>
              <a:t>Chemical “fossils” date from this time – methylhopanes from cyano-bacteria </a:t>
            </a:r>
          </a:p>
          <a:p>
            <a:endParaRPr lang="en-US" altLang="en-US" smtClean="0"/>
          </a:p>
        </p:txBody>
      </p:sp>
      <p:pic>
        <p:nvPicPr>
          <p:cNvPr id="3584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00"/>
            <a:ext cx="9144000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5" name="Rectangle 1"/>
          <p:cNvSpPr>
            <a:spLocks noChangeArrowheads="1"/>
          </p:cNvSpPr>
          <p:nvPr/>
        </p:nvSpPr>
        <p:spPr bwMode="auto">
          <a:xfrm>
            <a:off x="0" y="6629400"/>
            <a:ext cx="90963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How the Earth Was Made, Pioneer Productions,  2007</a:t>
            </a:r>
          </a:p>
        </p:txBody>
      </p:sp>
    </p:spTree>
    <p:extLst>
      <p:ext uri="{BB962C8B-B14F-4D97-AF65-F5344CB8AC3E}">
        <p14:creationId xmlns:p14="http://schemas.microsoft.com/office/powerpoint/2010/main" val="104693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6000" dirty="0"/>
              <a:t>Archean </a:t>
            </a:r>
            <a:r>
              <a:rPr lang="en-US" altLang="en-US" sz="6000" dirty="0" smtClean="0"/>
              <a:t>Period</a:t>
            </a:r>
            <a:endParaRPr lang="en-US" altLang="en-US" sz="6000" dirty="0" smtClean="0"/>
          </a:p>
        </p:txBody>
      </p:sp>
      <p:sp>
        <p:nvSpPr>
          <p:cNvPr id="36867" name="Content Placeholder 2"/>
          <p:cNvSpPr>
            <a:spLocks noGrp="1"/>
          </p:cNvSpPr>
          <p:nvPr>
            <p:ph idx="4294967295"/>
          </p:nvPr>
        </p:nvSpPr>
        <p:spPr>
          <a:xfrm>
            <a:off x="457200" y="914400"/>
            <a:ext cx="8458200" cy="56388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dirty="0" smtClean="0"/>
              <a:t>Poop from these bacteria formed deposits called “stromatolites” in the shallow waters around the continents</a:t>
            </a:r>
          </a:p>
          <a:p>
            <a:pPr marL="0" indent="0">
              <a:buFont typeface="Arial" charset="0"/>
              <a:buNone/>
            </a:pPr>
            <a:endParaRPr lang="en-US" altLang="en-US" dirty="0" smtClean="0"/>
          </a:p>
        </p:txBody>
      </p:sp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65438"/>
            <a:ext cx="3962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9" name="Rectangle 1"/>
          <p:cNvSpPr>
            <a:spLocks noChangeArrowheads="1"/>
          </p:cNvSpPr>
          <p:nvPr/>
        </p:nvSpPr>
        <p:spPr bwMode="auto">
          <a:xfrm>
            <a:off x="0" y="6629400"/>
            <a:ext cx="90963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How the Earth Was Made, Pioneer Productions,  2007</a:t>
            </a:r>
          </a:p>
        </p:txBody>
      </p:sp>
    </p:spTree>
    <p:extLst>
      <p:ext uri="{BB962C8B-B14F-4D97-AF65-F5344CB8AC3E}">
        <p14:creationId xmlns:p14="http://schemas.microsoft.com/office/powerpoint/2010/main" val="262197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165225"/>
            <a:ext cx="9123362" cy="56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6000" dirty="0"/>
              <a:t>Archean </a:t>
            </a:r>
            <a:r>
              <a:rPr lang="en-US" altLang="en-US" sz="6000" dirty="0" smtClean="0"/>
              <a:t>Period</a:t>
            </a:r>
            <a:endParaRPr lang="en-US" altLang="en-US" sz="6000" dirty="0" smtClean="0"/>
          </a:p>
        </p:txBody>
      </p:sp>
      <p:sp>
        <p:nvSpPr>
          <p:cNvPr id="37892" name="Content Placeholder 2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458200" cy="5638800"/>
          </a:xfrm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smtClean="0"/>
              <a:t>In the Big Bang Theory theme song, the “drooling autotrophs” are stromatolites</a:t>
            </a:r>
          </a:p>
        </p:txBody>
      </p:sp>
      <p:sp>
        <p:nvSpPr>
          <p:cNvPr id="37893" name="Rectangle 1"/>
          <p:cNvSpPr>
            <a:spLocks noChangeArrowheads="1"/>
          </p:cNvSpPr>
          <p:nvPr/>
        </p:nvSpPr>
        <p:spPr bwMode="auto">
          <a:xfrm>
            <a:off x="0" y="6629400"/>
            <a:ext cx="90963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How the Earth Was Made, Pioneer Productions,  2007</a:t>
            </a:r>
          </a:p>
        </p:txBody>
      </p:sp>
    </p:spTree>
    <p:extLst>
      <p:ext uri="{BB962C8B-B14F-4D97-AF65-F5344CB8AC3E}">
        <p14:creationId xmlns:p14="http://schemas.microsoft.com/office/powerpoint/2010/main" val="320644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1100"/>
            <a:ext cx="91440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6000" dirty="0"/>
              <a:t>Archean </a:t>
            </a:r>
            <a:r>
              <a:rPr lang="en-US" altLang="en-US" sz="6000" dirty="0" smtClean="0"/>
              <a:t>Period</a:t>
            </a:r>
            <a:endParaRPr lang="en-US" altLang="en-US" sz="6000" dirty="0" smtClean="0"/>
          </a:p>
        </p:txBody>
      </p:sp>
      <p:sp>
        <p:nvSpPr>
          <p:cNvPr id="38916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458200" cy="56388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dirty="0" smtClean="0">
                <a:solidFill>
                  <a:srgbClr val="FFEACC"/>
                </a:solidFill>
              </a:rPr>
              <a:t>These now-rare bacterial algae created so much oxygen over a thousand-year period that they rusted the iron from the oceans making them blue</a:t>
            </a:r>
          </a:p>
          <a:p>
            <a:pPr marL="0" indent="0">
              <a:buFont typeface="Arial" charset="0"/>
              <a:buNone/>
            </a:pPr>
            <a:endParaRPr lang="en-US" altLang="en-US" dirty="0" smtClean="0">
              <a:solidFill>
                <a:schemeClr val="bg1"/>
              </a:solidFill>
            </a:endParaRPr>
          </a:p>
          <a:p>
            <a:pPr marL="0" indent="0">
              <a:buFont typeface="Arial" charset="0"/>
              <a:buNone/>
            </a:pPr>
            <a:endParaRPr lang="en-US" altLang="en-US" dirty="0" smtClean="0"/>
          </a:p>
        </p:txBody>
      </p:sp>
      <p:sp>
        <p:nvSpPr>
          <p:cNvPr id="38917" name="Rectangle 1"/>
          <p:cNvSpPr>
            <a:spLocks noChangeArrowheads="1"/>
          </p:cNvSpPr>
          <p:nvPr/>
        </p:nvSpPr>
        <p:spPr bwMode="auto">
          <a:xfrm>
            <a:off x="0" y="6629400"/>
            <a:ext cx="90963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chemeClr val="bg1"/>
                </a:solidFill>
              </a:rPr>
              <a:t>How the Earth Was Made, Pioneer Productions,  2007</a:t>
            </a:r>
          </a:p>
        </p:txBody>
      </p:sp>
    </p:spTree>
    <p:extLst>
      <p:ext uri="{BB962C8B-B14F-4D97-AF65-F5344CB8AC3E}">
        <p14:creationId xmlns:p14="http://schemas.microsoft.com/office/powerpoint/2010/main" val="380732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Archean </a:t>
            </a:r>
            <a:r>
              <a:rPr lang="en-US" altLang="en-US" dirty="0" smtClean="0"/>
              <a:t>Period</a:t>
            </a:r>
            <a:endParaRPr lang="en-US" altLang="en-US" dirty="0" smtClean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r>
              <a:rPr lang="en-US" altLang="en-US" smtClean="0"/>
              <a:t>Then the oxygen created by the bacterial algae cleared the atmosphere</a:t>
            </a:r>
          </a:p>
          <a:p>
            <a:endParaRPr lang="en-US" altLang="en-US" smtClean="0"/>
          </a:p>
        </p:txBody>
      </p:sp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6263"/>
            <a:ext cx="9144000" cy="374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1" name="Rectangle 1"/>
          <p:cNvSpPr>
            <a:spLocks noChangeArrowheads="1"/>
          </p:cNvSpPr>
          <p:nvPr/>
        </p:nvSpPr>
        <p:spPr bwMode="auto">
          <a:xfrm>
            <a:off x="0" y="6629400"/>
            <a:ext cx="90963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chemeClr val="bg1"/>
                </a:solidFill>
              </a:rPr>
              <a:t>How the Earth Was Made, Pioneer Productions,  2007</a:t>
            </a:r>
          </a:p>
        </p:txBody>
      </p:sp>
    </p:spTree>
    <p:extLst>
      <p:ext uri="{BB962C8B-B14F-4D97-AF65-F5344CB8AC3E}">
        <p14:creationId xmlns:p14="http://schemas.microsoft.com/office/powerpoint/2010/main" val="359032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3"/>
          <a:stretch/>
        </p:blipFill>
        <p:spPr bwMode="auto">
          <a:xfrm>
            <a:off x="2895601" y="1815167"/>
            <a:ext cx="6248400" cy="504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r>
              <a:rPr lang="en-US" altLang="en-US" dirty="0" smtClean="0"/>
              <a:t>So we got our blue oceans and blue sky</a:t>
            </a:r>
            <a:r>
              <a:rPr lang="en-US" altLang="en-US" dirty="0" smtClean="0"/>
              <a:t>!</a:t>
            </a:r>
          </a:p>
          <a:p>
            <a:r>
              <a:rPr lang="en-US" altLang="en-US" dirty="0"/>
              <a:t>(called the </a:t>
            </a:r>
            <a:endParaRPr lang="en-US" altLang="en-US" dirty="0" smtClean="0"/>
          </a:p>
          <a:p>
            <a:r>
              <a:rPr lang="en-US" altLang="en-US" dirty="0" smtClean="0"/>
              <a:t>Great</a:t>
            </a:r>
            <a:endParaRPr lang="en-US" altLang="en-US" dirty="0"/>
          </a:p>
          <a:p>
            <a:pPr>
              <a:spcBef>
                <a:spcPts val="0"/>
              </a:spcBef>
            </a:pPr>
            <a:r>
              <a:rPr lang="en-US" altLang="en-US" dirty="0"/>
              <a:t>Oxygenation </a:t>
            </a:r>
            <a:endParaRPr lang="en-US" altLang="en-US" dirty="0" smtClean="0"/>
          </a:p>
          <a:p>
            <a:pPr>
              <a:spcBef>
                <a:spcPts val="0"/>
              </a:spcBef>
            </a:pPr>
            <a:r>
              <a:rPr lang="en-US" altLang="en-US" dirty="0" smtClean="0"/>
              <a:t>Event</a:t>
            </a:r>
            <a:r>
              <a:rPr lang="en-US" altLang="en-US" dirty="0"/>
              <a:t>)</a:t>
            </a:r>
          </a:p>
          <a:p>
            <a:endParaRPr lang="en-US" altLang="en-US" dirty="0"/>
          </a:p>
          <a:p>
            <a:endParaRPr lang="en-US" altLang="en-US" sz="2000" dirty="0" smtClean="0">
              <a:solidFill>
                <a:srgbClr val="FFC000"/>
              </a:solidFill>
            </a:endParaRPr>
          </a:p>
          <a:p>
            <a:r>
              <a:rPr lang="en-US" altLang="en-US" sz="2000" dirty="0" smtClean="0">
                <a:solidFill>
                  <a:srgbClr val="FFC000"/>
                </a:solidFill>
              </a:rPr>
              <a:t>About 2.4 billion years ago</a:t>
            </a:r>
          </a:p>
        </p:txBody>
      </p:sp>
      <p:sp>
        <p:nvSpPr>
          <p:cNvPr id="40964" name="Rectangle 1"/>
          <p:cNvSpPr>
            <a:spLocks noChangeArrowheads="1"/>
          </p:cNvSpPr>
          <p:nvPr/>
        </p:nvSpPr>
        <p:spPr bwMode="auto">
          <a:xfrm>
            <a:off x="0" y="6629400"/>
            <a:ext cx="90963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500" b="0" dirty="0">
                <a:solidFill>
                  <a:srgbClr val="00B0F0"/>
                </a:solidFill>
              </a:rPr>
              <a:t>https://www.timetoast.com/timelines/geological-timeline-d08f854d-1a8d-4414-9017-a0a6e87d8029</a:t>
            </a:r>
            <a:endParaRPr lang="en-US" altLang="en-US" sz="1500" b="0" dirty="0">
              <a:solidFill>
                <a:srgbClr val="00B0F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dirty="0"/>
              <a:t>Archean </a:t>
            </a:r>
            <a:r>
              <a:rPr lang="en-US" altLang="en-US" dirty="0" smtClean="0"/>
              <a:t>Period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1057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57"/>
          <a:stretch/>
        </p:blipFill>
        <p:spPr bwMode="auto">
          <a:xfrm>
            <a:off x="4506069" y="2743200"/>
            <a:ext cx="4637932" cy="39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638800"/>
          </a:xfrm>
        </p:spPr>
        <p:txBody>
          <a:bodyPr/>
          <a:lstStyle/>
          <a:p>
            <a:r>
              <a:rPr lang="en-US" altLang="en-US" dirty="0" smtClean="0"/>
              <a:t>This </a:t>
            </a:r>
            <a:r>
              <a:rPr lang="en-US" altLang="en-US" dirty="0" smtClean="0"/>
              <a:t>probably caused the extinction of earlier life forms as new life forms took over</a:t>
            </a:r>
            <a:endParaRPr lang="en-US" altLang="en-US" dirty="0" smtClean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6629400"/>
            <a:ext cx="90963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500" b="0" dirty="0">
                <a:solidFill>
                  <a:srgbClr val="00B0F0"/>
                </a:solidFill>
              </a:rPr>
              <a:t>https://www.timetoast.com/timelines/geological-timeline-d08f854d-1a8d-4414-9017-a0a6e87d8029</a:t>
            </a:r>
            <a:endParaRPr lang="en-US" altLang="en-US" sz="1500" b="0" dirty="0">
              <a:solidFill>
                <a:srgbClr val="00B0F0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How the Earth Was Made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</a:t>
            </a:r>
            <a:r>
              <a:rPr lang="en-US" altLang="en-US" sz="2400" dirty="0" smtClean="0">
                <a:solidFill>
                  <a:schemeClr val="bg1"/>
                </a:solidFill>
              </a:rPr>
              <a:t>QUESTION 3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Proterozoic </a:t>
            </a:r>
            <a:r>
              <a:rPr lang="en-US" altLang="en-US" dirty="0" smtClean="0"/>
              <a:t>Period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638800"/>
          </a:xfrm>
        </p:spPr>
        <p:txBody>
          <a:bodyPr/>
          <a:lstStyle/>
          <a:p>
            <a:r>
              <a:rPr lang="en-US" dirty="0" smtClean="0"/>
              <a:t>“Ediacaran” life took over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" y="1905000"/>
            <a:ext cx="851376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611035"/>
            <a:ext cx="68580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https://allyouneedisbiology.wordpress.com/2019/04/14/ediacaran-fauna/</a:t>
            </a:r>
          </a:p>
        </p:txBody>
      </p:sp>
    </p:spTree>
    <p:extLst>
      <p:ext uri="{BB962C8B-B14F-4D97-AF65-F5344CB8AC3E}">
        <p14:creationId xmlns:p14="http://schemas.microsoft.com/office/powerpoint/2010/main" val="28090393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Proterozoic </a:t>
            </a:r>
            <a:r>
              <a:rPr lang="en-US" altLang="en-US" dirty="0" smtClean="0"/>
              <a:t>Period</a:t>
            </a:r>
            <a:endParaRPr lang="en-US" altLang="en-US" dirty="0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Granitic continents drifted into two supercontinents (called Pannotia and Rodinia) which blocked oceanic circulation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300" dirty="0" smtClean="0"/>
              <a:t>Long-Term Climate Change</a:t>
            </a:r>
            <a:endParaRPr lang="en-US" altLang="en-US" sz="4300" dirty="0" smtClean="0"/>
          </a:p>
        </p:txBody>
      </p:sp>
      <p:pic>
        <p:nvPicPr>
          <p:cNvPr id="1116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498600"/>
            <a:ext cx="8963025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21" name="Rectangle 1"/>
          <p:cNvSpPr>
            <a:spLocks noChangeArrowheads="1"/>
          </p:cNvSpPr>
          <p:nvPr/>
        </p:nvSpPr>
        <p:spPr bwMode="auto">
          <a:xfrm>
            <a:off x="0" y="661035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https://docsgreen.blogspot.com/2010/09/storms-of-my-grandchildren-james-hanson.html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6172200"/>
            <a:ext cx="8229600" cy="381000"/>
          </a:xfrm>
        </p:spPr>
        <p:txBody>
          <a:bodyPr/>
          <a:lstStyle/>
          <a:p>
            <a:r>
              <a:rPr lang="en-US" altLang="en-US" sz="2000" dirty="0" smtClean="0"/>
              <a:t>PETM </a:t>
            </a:r>
            <a:r>
              <a:rPr lang="en-US" altLang="en-US" sz="2000" dirty="0" smtClean="0"/>
              <a:t>= Paleocene–Eocene Thermal Maximum </a:t>
            </a:r>
          </a:p>
        </p:txBody>
      </p:sp>
    </p:spTree>
    <p:extLst>
      <p:ext uri="{BB962C8B-B14F-4D97-AF65-F5344CB8AC3E}">
        <p14:creationId xmlns:p14="http://schemas.microsoft.com/office/powerpoint/2010/main" val="65073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68"/>
          <a:stretch/>
        </p:blipFill>
        <p:spPr bwMode="auto">
          <a:xfrm>
            <a:off x="3581401" y="2514600"/>
            <a:ext cx="5562600" cy="39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Proterozoic </a:t>
            </a:r>
            <a:r>
              <a:rPr lang="en-US" altLang="en-US" dirty="0" smtClean="0"/>
              <a:t>Period</a:t>
            </a:r>
            <a:endParaRPr lang="en-US" altLang="en-US" dirty="0" smtClean="0"/>
          </a:p>
        </p:txBody>
      </p:sp>
      <p:sp>
        <p:nvSpPr>
          <p:cNvPr id="2253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This blockage climaxed with the </a:t>
            </a:r>
            <a:r>
              <a:rPr lang="en-US" altLang="en-US" dirty="0" smtClean="0"/>
              <a:t>“</a:t>
            </a:r>
            <a:r>
              <a:rPr lang="en-US" altLang="en-US" dirty="0" smtClean="0"/>
              <a:t>Snowball Earth”</a:t>
            </a:r>
          </a:p>
          <a:p>
            <a:endParaRPr lang="en-US" altLang="en-US" dirty="0" smtClean="0"/>
          </a:p>
        </p:txBody>
      </p:sp>
      <p:sp>
        <p:nvSpPr>
          <p:cNvPr id="22533" name="Rectangle 3"/>
          <p:cNvSpPr>
            <a:spLocks noChangeArrowheads="1"/>
          </p:cNvSpPr>
          <p:nvPr/>
        </p:nvSpPr>
        <p:spPr bwMode="auto">
          <a:xfrm>
            <a:off x="0" y="6619875"/>
            <a:ext cx="9144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http://2.bp.blogspot.com/-</a:t>
            </a:r>
            <a:r>
              <a:rPr lang="en-US" altLang="en-US" sz="1500" b="0" dirty="0" smtClean="0">
                <a:solidFill>
                  <a:srgbClr val="00B0F0"/>
                </a:solidFill>
              </a:rPr>
              <a:t>tfKzNgekBTQ/VFVRm63A6wI/AAAAAAAACJY/ GCOEreusz6U/s1600/ Snowball%2BEarth_20141102.jpg</a:t>
            </a:r>
            <a:endParaRPr lang="en-US" altLang="en-US" sz="1500" b="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r>
              <a:rPr lang="en-US" altLang="en-US" dirty="0" smtClean="0"/>
              <a:t>The mile-deep global snow layer blocked light and heat </a:t>
            </a:r>
            <a:endParaRPr lang="en-US" altLang="en-US" dirty="0" smtClean="0"/>
          </a:p>
          <a:p>
            <a:r>
              <a:rPr lang="en-US" altLang="en-US" dirty="0" smtClean="0"/>
              <a:t>This</a:t>
            </a:r>
            <a:r>
              <a:rPr lang="en-US" altLang="en-US" dirty="0" smtClean="0"/>
              <a:t> </a:t>
            </a:r>
            <a:r>
              <a:rPr lang="en-US" altLang="en-US" dirty="0" smtClean="0"/>
              <a:t>caused the extinction of almost all life on </a:t>
            </a:r>
            <a:r>
              <a:rPr lang="en-US" altLang="en-US" dirty="0" smtClean="0"/>
              <a:t>Earth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How the Earth Was Made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</a:t>
            </a:r>
            <a:r>
              <a:rPr lang="en-US" altLang="en-US" sz="2400" dirty="0" smtClean="0">
                <a:solidFill>
                  <a:schemeClr val="bg1"/>
                </a:solidFill>
              </a:rPr>
              <a:t>QUESTION 4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Proterozoic </a:t>
            </a:r>
            <a:r>
              <a:rPr lang="en-US" altLang="en-US" dirty="0" smtClean="0"/>
              <a:t>Period</a:t>
            </a:r>
            <a:endParaRPr lang="en-US" altLang="en-US" dirty="0" smtClean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638800"/>
          </a:xfrm>
        </p:spPr>
        <p:txBody>
          <a:bodyPr/>
          <a:lstStyle/>
          <a:p>
            <a:r>
              <a:rPr lang="en-US" altLang="en-US" smtClean="0"/>
              <a:t>Happily, the insulating snow blanket caused the Earth to rebel – volcanic activity split the supercontinents </a:t>
            </a:r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3429000"/>
            <a:ext cx="6197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38100" y="6629400"/>
            <a:ext cx="45720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How the Earth Was Made video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Proterozoic </a:t>
            </a:r>
            <a:r>
              <a:rPr lang="en-US" altLang="en-US" dirty="0" smtClean="0"/>
              <a:t>Period</a:t>
            </a:r>
            <a:endParaRPr lang="en-US" altLang="en-US" dirty="0" smtClean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CO2 from the eruptions caused a greenhouse effect, warming the Earth and melting the snowball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51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Cambrian Period</a:t>
            </a:r>
          </a:p>
        </p:txBody>
      </p:sp>
      <p:sp>
        <p:nvSpPr>
          <p:cNvPr id="266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melting of the snowball led to an explosion of new life </a:t>
            </a:r>
            <a:r>
              <a:rPr lang="en-US" altLang="en-US" dirty="0" smtClean="0"/>
              <a:t>forms</a:t>
            </a:r>
            <a:endParaRPr lang="en-US" altLang="en-US" dirty="0" smtClean="0"/>
          </a:p>
        </p:txBody>
      </p:sp>
      <p:sp>
        <p:nvSpPr>
          <p:cNvPr id="26629" name="Rectangle 3"/>
          <p:cNvSpPr>
            <a:spLocks noChangeArrowheads="1"/>
          </p:cNvSpPr>
          <p:nvPr/>
        </p:nvSpPr>
        <p:spPr bwMode="auto">
          <a:xfrm>
            <a:off x="-7938" y="6640513"/>
            <a:ext cx="915193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http://www.rttscience.com/fieldmuseumchicago_fullsize_story2.jpg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Ordovician Period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High levels of oxygen in the atmosphere allowed the formation of an ozone layer</a:t>
            </a:r>
          </a:p>
          <a:p>
            <a:r>
              <a:rPr lang="en-US" altLang="en-US" smtClean="0"/>
              <a:t>which blocked UV radiation allowing life to move from the oceans to the land about 400 million years ago</a:t>
            </a:r>
          </a:p>
          <a:p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Ordovician Period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229600" cy="5638800"/>
          </a:xfrm>
        </p:spPr>
        <p:txBody>
          <a:bodyPr/>
          <a:lstStyle/>
          <a:p>
            <a:r>
              <a:rPr lang="en-US" altLang="en-US" smtClean="0"/>
              <a:t>The first land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plants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(nonvascular)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occur in this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period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66800"/>
            <a:ext cx="5105400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3"/>
          <p:cNvSpPr>
            <a:spLocks noChangeArrowheads="1"/>
          </p:cNvSpPr>
          <p:nvPr/>
        </p:nvSpPr>
        <p:spPr bwMode="auto">
          <a:xfrm>
            <a:off x="0" y="6629400"/>
            <a:ext cx="9144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  <a:hlinkClick r:id="rId3"/>
              </a:rPr>
              <a:t>https://</a:t>
            </a:r>
            <a:r>
              <a:rPr lang="en-US" altLang="en-US" sz="1500" b="0" dirty="0" smtClean="0">
                <a:solidFill>
                  <a:srgbClr val="00B0F0"/>
                </a:solidFill>
                <a:hlinkClick r:id="rId3"/>
              </a:rPr>
              <a:t>dr282zn36sxxg.cloudfront.net/datastreams/f-d%3Ab1c519278fec</a:t>
            </a:r>
            <a:r>
              <a:rPr lang="en-US" altLang="en-US" sz="1500" b="0" dirty="0" smtClean="0">
                <a:solidFill>
                  <a:srgbClr val="00B0F0"/>
                </a:solidFill>
              </a:rPr>
              <a:t>0849a145cf1a518def4fc 202353c002c19dbda258d59%2BIMAGE%2BIMAGE.1</a:t>
            </a:r>
            <a:endParaRPr lang="en-US" altLang="en-US" sz="1500" b="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Ordovician Period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638800"/>
          </a:xfrm>
        </p:spPr>
        <p:txBody>
          <a:bodyPr/>
          <a:lstStyle/>
          <a:p>
            <a:r>
              <a:rPr lang="en-US" altLang="en-US" smtClean="0"/>
              <a:t>This period also saw the first vertebrates - fish with skeletons rather than exoskeletons </a:t>
            </a: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3200400"/>
            <a:ext cx="50673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3"/>
          <p:cNvSpPr>
            <a:spLocks noChangeArrowheads="1"/>
          </p:cNvSpPr>
          <p:nvPr/>
        </p:nvSpPr>
        <p:spPr bwMode="auto">
          <a:xfrm>
            <a:off x="0" y="6611035"/>
            <a:ext cx="93726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http://jawlessfishfacts.weebly.com/uploads/2/8/3/4/28346827/5478725.jpeg?405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Ordovician Period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“first Great Extinction” occurred to end the Ordovician Period </a:t>
            </a:r>
            <a:r>
              <a:rPr lang="en-US" dirty="0"/>
              <a:t>443 million years </a:t>
            </a:r>
            <a:r>
              <a:rPr lang="en-US" dirty="0" smtClean="0"/>
              <a:t>ago – it killed 60-70% of all species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4952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r>
              <a:rPr lang="en-US" dirty="0" smtClean="0"/>
              <a:t>There was a glaciation (ice age) that possibly caused the extinctions</a:t>
            </a:r>
            <a:endParaRPr lang="en-US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How the Earth Was Made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</a:t>
            </a:r>
            <a:r>
              <a:rPr lang="en-US" altLang="en-US" sz="2400" dirty="0" smtClean="0">
                <a:solidFill>
                  <a:schemeClr val="bg1"/>
                </a:solidFill>
              </a:rPr>
              <a:t>QUESTION 5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250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763"/>
            <a:ext cx="2819400" cy="296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8" y="3267075"/>
            <a:ext cx="251460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76200" y="228600"/>
            <a:ext cx="89916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FF00"/>
                </a:solidFill>
              </a:rPr>
              <a:t>Questions?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6000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FF00"/>
                </a:solidFill>
              </a:rPr>
              <a:t> </a:t>
            </a:r>
            <a:r>
              <a:rPr lang="en-US" altLang="en-US" sz="6000" dirty="0" smtClean="0">
                <a:solidFill>
                  <a:srgbClr val="FFFF00"/>
                </a:solidFill>
              </a:rPr>
              <a:t>Discussion Board!</a:t>
            </a:r>
            <a:endParaRPr lang="en-US" altLang="en-US" sz="6000" dirty="0">
              <a:solidFill>
                <a:srgbClr val="FFFF00"/>
              </a:solidFill>
            </a:endParaRPr>
          </a:p>
        </p:txBody>
      </p:sp>
      <p:sp>
        <p:nvSpPr>
          <p:cNvPr id="11269" name="Rectangle 1"/>
          <p:cNvSpPr>
            <a:spLocks noChangeArrowheads="1"/>
          </p:cNvSpPr>
          <p:nvPr/>
        </p:nvSpPr>
        <p:spPr bwMode="auto">
          <a:xfrm>
            <a:off x="0" y="6534835"/>
            <a:ext cx="121379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lol-rofl.com</a:t>
            </a:r>
          </a:p>
        </p:txBody>
      </p:sp>
    </p:spTree>
    <p:extLst>
      <p:ext uri="{BB962C8B-B14F-4D97-AF65-F5344CB8AC3E}">
        <p14:creationId xmlns:p14="http://schemas.microsoft.com/office/powerpoint/2010/main" val="552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r>
              <a:rPr lang="en-US" dirty="0"/>
              <a:t>Some scientists have suggested that the </a:t>
            </a:r>
            <a:r>
              <a:rPr lang="en-US" dirty="0" smtClean="0"/>
              <a:t>extinctions </a:t>
            </a:r>
            <a:r>
              <a:rPr lang="en-US" dirty="0"/>
              <a:t>could have been caused by a gamma-ray burst originating from a </a:t>
            </a:r>
            <a:r>
              <a:rPr lang="en-US" dirty="0" err="1"/>
              <a:t>hypernova</a:t>
            </a:r>
            <a:r>
              <a:rPr lang="en-US" dirty="0"/>
              <a:t> </a:t>
            </a:r>
            <a:endParaRPr lang="en-US" dirty="0" smtClean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How the Earth Was Made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</a:t>
            </a:r>
            <a:r>
              <a:rPr lang="en-US" altLang="en-US" sz="2400" dirty="0" smtClean="0">
                <a:solidFill>
                  <a:schemeClr val="bg1"/>
                </a:solidFill>
              </a:rPr>
              <a:t>QUESTION 5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340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dirty="0"/>
              <a:t>ten-second burst would have stripped the Earth's atmosphere of half of its </a:t>
            </a:r>
            <a:r>
              <a:rPr lang="en-US" dirty="0" smtClean="0"/>
              <a:t>ozone </a:t>
            </a:r>
            <a:r>
              <a:rPr lang="en-US" dirty="0"/>
              <a:t>exposing surface-dwelling </a:t>
            </a:r>
            <a:r>
              <a:rPr lang="en-US" dirty="0" smtClean="0"/>
              <a:t>organisms to </a:t>
            </a:r>
            <a:r>
              <a:rPr lang="en-US" dirty="0"/>
              <a:t>high levels of extreme ultraviolet radiation</a:t>
            </a:r>
            <a:endParaRPr lang="en-US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How the Earth Was Made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</a:t>
            </a:r>
            <a:r>
              <a:rPr lang="en-US" altLang="en-US" sz="2400" dirty="0" smtClean="0">
                <a:solidFill>
                  <a:schemeClr val="bg1"/>
                </a:solidFill>
              </a:rPr>
              <a:t>QUESTION 5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3197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Silurian Period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638800"/>
          </a:xfrm>
        </p:spPr>
        <p:txBody>
          <a:bodyPr/>
          <a:lstStyle/>
          <a:p>
            <a:r>
              <a:rPr lang="en-US" altLang="en-US" smtClean="0"/>
              <a:t>At this time the first air-breathing animals (arthropods) appear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2362200"/>
            <a:ext cx="56261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3"/>
          <p:cNvSpPr>
            <a:spLocks noChangeArrowheads="1"/>
          </p:cNvSpPr>
          <p:nvPr/>
        </p:nvSpPr>
        <p:spPr bwMode="auto">
          <a:xfrm>
            <a:off x="0" y="6640513"/>
            <a:ext cx="68580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http://www.earlyearthcentral.com/images/arthropod.jpg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Devonian Period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first seed plants and amphibians appear</a:t>
            </a: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05200"/>
            <a:ext cx="4495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3"/>
          <p:cNvSpPr>
            <a:spLocks noChangeArrowheads="1"/>
          </p:cNvSpPr>
          <p:nvPr/>
        </p:nvSpPr>
        <p:spPr bwMode="auto">
          <a:xfrm>
            <a:off x="-19050" y="6629400"/>
            <a:ext cx="91630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http://i.livescience.com/images/i/000/062/902/iFF/tiktaalik.jpg?1393058866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Devonian Period</a:t>
            </a:r>
          </a:p>
        </p:txBody>
      </p:sp>
      <p:sp>
        <p:nvSpPr>
          <p:cNvPr id="3277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This period is called the “Age of Fish”</a:t>
            </a:r>
          </a:p>
          <a:p>
            <a:endParaRPr lang="en-US" altLang="en-US" smtClean="0"/>
          </a:p>
        </p:txBody>
      </p:sp>
      <p:sp>
        <p:nvSpPr>
          <p:cNvPr id="32773" name="Rectangle 3"/>
          <p:cNvSpPr>
            <a:spLocks noChangeArrowheads="1"/>
          </p:cNvSpPr>
          <p:nvPr/>
        </p:nvSpPr>
        <p:spPr bwMode="auto">
          <a:xfrm>
            <a:off x="0" y="6629400"/>
            <a:ext cx="68580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https://universe-review.ca/I10-30-fish.jpg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Devonian Period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229600" cy="5638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mtClean="0"/>
              <a:t>Dunkleosteus, one of the largest armored fish to ever roam the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planet,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lived during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the late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Devonian</a:t>
            </a: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33650"/>
            <a:ext cx="57912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3"/>
          <p:cNvSpPr>
            <a:spLocks noChangeArrowheads="1"/>
          </p:cNvSpPr>
          <p:nvPr/>
        </p:nvSpPr>
        <p:spPr bwMode="auto">
          <a:xfrm>
            <a:off x="0" y="6629400"/>
            <a:ext cx="91440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http://www.corzakinteractive.com/earth-life-history/assets/scenes/414a_devonian.jpg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Devonian Period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Second Great Extinction ended the Devonian Period</a:t>
            </a:r>
          </a:p>
          <a:p>
            <a:endParaRPr lang="en-US" sz="2000" dirty="0"/>
          </a:p>
          <a:p>
            <a:r>
              <a:rPr lang="en-US" dirty="0" smtClean="0"/>
              <a:t>It lasted about 20 million years</a:t>
            </a:r>
          </a:p>
          <a:p>
            <a:endParaRPr lang="en-US" sz="2000" dirty="0"/>
          </a:p>
          <a:p>
            <a:r>
              <a:rPr lang="en-US" dirty="0" smtClean="0"/>
              <a:t>Extinction only affected marine life - especially the reefs</a:t>
            </a:r>
          </a:p>
          <a:p>
            <a:endParaRPr lang="en-US" sz="2000" dirty="0"/>
          </a:p>
          <a:p>
            <a:r>
              <a:rPr lang="en-US" dirty="0" smtClean="0"/>
              <a:t>At least 75% of species 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1152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r>
              <a:rPr lang="en-US" dirty="0" smtClean="0"/>
              <a:t>We don’t know what caused it, but oceanic volcanism could have led to anoxia (lack of oxygen) </a:t>
            </a:r>
            <a:endParaRPr lang="en-US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How the Earth Was Made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</a:t>
            </a:r>
            <a:r>
              <a:rPr lang="en-US" altLang="en-US" sz="2400" dirty="0" smtClean="0">
                <a:solidFill>
                  <a:schemeClr val="bg1"/>
                </a:solidFill>
              </a:rPr>
              <a:t>QUESTION 6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673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38100"/>
            <a:ext cx="1048385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C00000"/>
                </a:solidFill>
              </a:rPr>
              <a:t>Carboniferous Period</a:t>
            </a:r>
          </a:p>
        </p:txBody>
      </p:sp>
      <p:sp>
        <p:nvSpPr>
          <p:cNvPr id="3482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</a:rPr>
              <a:t>This is the age of amphibians and tropical coal forests</a:t>
            </a:r>
          </a:p>
        </p:txBody>
      </p:sp>
      <p:sp>
        <p:nvSpPr>
          <p:cNvPr id="34821" name="Rectangle 3"/>
          <p:cNvSpPr>
            <a:spLocks noChangeArrowheads="1"/>
          </p:cNvSpPr>
          <p:nvPr/>
        </p:nvSpPr>
        <p:spPr bwMode="auto">
          <a:xfrm>
            <a:off x="-323850" y="6564313"/>
            <a:ext cx="71818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http://i.ytimg.com/vi/KJdCytwAigU/maxresdefault.jpg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Carboniferous Period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These forests form the main source of our modern coal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2324100"/>
            <a:ext cx="30988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Note:</a:t>
            </a:r>
          </a:p>
        </p:txBody>
      </p:sp>
      <p:sp>
        <p:nvSpPr>
          <p:cNvPr id="410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altLang="en-US" smtClean="0"/>
              <a:t>What if I have a 58.5% </a:t>
            </a:r>
          </a:p>
          <a:p>
            <a:pPr algn="ctr"/>
            <a:r>
              <a:rPr lang="en-US" altLang="en-US" smtClean="0"/>
              <a:t>in the class????</a:t>
            </a:r>
          </a:p>
        </p:txBody>
      </p:sp>
      <p:sp>
        <p:nvSpPr>
          <p:cNvPr id="4101" name="Rectangle 1"/>
          <p:cNvSpPr>
            <a:spLocks noChangeArrowheads="1"/>
          </p:cNvSpPr>
          <p:nvPr/>
        </p:nvSpPr>
        <p:spPr bwMode="auto">
          <a:xfrm>
            <a:off x="0" y="66294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http://newsfeed.time.com/2011/08/22/coming-to-an-in-flight-movie-near-you-weep-warnings/</a:t>
            </a:r>
          </a:p>
        </p:txBody>
      </p:sp>
    </p:spTree>
    <p:extLst>
      <p:ext uri="{BB962C8B-B14F-4D97-AF65-F5344CB8AC3E}">
        <p14:creationId xmlns:p14="http://schemas.microsoft.com/office/powerpoint/2010/main" val="155829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Carboniferous Period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638800"/>
          </a:xfrm>
        </p:spPr>
        <p:txBody>
          <a:bodyPr/>
          <a:lstStyle/>
          <a:p>
            <a:r>
              <a:rPr lang="en-US" altLang="en-US" smtClean="0"/>
              <a:t>A drop in sea level caused a large marine extinction, especially crinoids and ammonites 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45116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3"/>
          <p:cNvSpPr>
            <a:spLocks noChangeArrowheads="1"/>
          </p:cNvSpPr>
          <p:nvPr/>
        </p:nvSpPr>
        <p:spPr bwMode="auto">
          <a:xfrm>
            <a:off x="76200" y="6629400"/>
            <a:ext cx="4572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http://www.fossilmall.com/Pangaea/pfossils/pf40/pfo430b.JPG</a:t>
            </a:r>
          </a:p>
        </p:txBody>
      </p:sp>
      <p:pic>
        <p:nvPicPr>
          <p:cNvPr id="3687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38" y="3276600"/>
            <a:ext cx="441166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Rectangle 4"/>
          <p:cNvSpPr>
            <a:spLocks noChangeArrowheads="1"/>
          </p:cNvSpPr>
          <p:nvPr/>
        </p:nvSpPr>
        <p:spPr bwMode="auto">
          <a:xfrm>
            <a:off x="4648200" y="6629400"/>
            <a:ext cx="4572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http://www.fossilmuseum.net/Fossil_Galleries/Ammonites/Pleuroceras/Pleuroceras-orig.jpg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Permian Period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638800"/>
          </a:xfrm>
        </p:spPr>
        <p:txBody>
          <a:bodyPr/>
          <a:lstStyle/>
          <a:p>
            <a:r>
              <a:rPr lang="en-US" altLang="en-US" smtClean="0"/>
              <a:t>About 300 million years ago</a:t>
            </a:r>
          </a:p>
          <a:p>
            <a:r>
              <a:rPr lang="en-US" altLang="en-US" smtClean="0"/>
              <a:t>all the Earth's major land masses, except portions of East Asia, were collected into a single supercontinent known as Pangaea which straddled the equator effected ocean currents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Permian Period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supercontinent didn’t cause a snowball, but it did lead to volcanic activity!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7547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4988" y="0"/>
            <a:ext cx="10948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Permian Period</a:t>
            </a:r>
          </a:p>
        </p:txBody>
      </p:sp>
      <p:sp>
        <p:nvSpPr>
          <p:cNvPr id="38916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3276600"/>
          </a:xfrm>
        </p:spPr>
        <p:txBody>
          <a:bodyPr/>
          <a:lstStyle/>
          <a:p>
            <a:r>
              <a:rPr lang="en-US" altLang="en-US" dirty="0" smtClean="0"/>
              <a:t>About 250 million years ago, a </a:t>
            </a:r>
            <a:r>
              <a:rPr lang="en-US" altLang="en-US" dirty="0" smtClean="0">
                <a:solidFill>
                  <a:schemeClr val="tx1"/>
                </a:solidFill>
              </a:rPr>
              <a:t>mantle plume eruption </a:t>
            </a:r>
            <a:r>
              <a:rPr lang="en-US" altLang="en-US" dirty="0" smtClean="0"/>
              <a:t>lasting about 1 million </a:t>
            </a:r>
            <a:r>
              <a:rPr lang="en-US" altLang="en-US" dirty="0" smtClean="0"/>
              <a:t>years</a:t>
            </a:r>
            <a:endParaRPr lang="en-US" altLang="en-US" dirty="0" smtClean="0"/>
          </a:p>
        </p:txBody>
      </p:sp>
      <p:sp>
        <p:nvSpPr>
          <p:cNvPr id="38917" name="Rectangle 3"/>
          <p:cNvSpPr>
            <a:spLocks noChangeArrowheads="1"/>
          </p:cNvSpPr>
          <p:nvPr/>
        </p:nvSpPr>
        <p:spPr bwMode="auto">
          <a:xfrm>
            <a:off x="500063" y="6629400"/>
            <a:ext cx="86629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http://www.astrobio.net/wp-content/uploads/2014/08/unnamed.jpg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r>
              <a:rPr lang="en-US" altLang="en-US" dirty="0" smtClean="0"/>
              <a:t>This caused </a:t>
            </a:r>
            <a:r>
              <a:rPr lang="en-US" altLang="en-US" dirty="0"/>
              <a:t>Earth's largest extinction </a:t>
            </a:r>
            <a:endParaRPr lang="en-US" altLang="en-US" dirty="0" smtClean="0"/>
          </a:p>
          <a:p>
            <a:r>
              <a:rPr lang="en-US" altLang="en-US" dirty="0" smtClean="0"/>
              <a:t>It killed </a:t>
            </a:r>
            <a:r>
              <a:rPr lang="en-US" altLang="en-US" dirty="0"/>
              <a:t>90-96% of all species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How the Earth Was Made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</a:t>
            </a:r>
            <a:r>
              <a:rPr lang="en-US" altLang="en-US" sz="2400" dirty="0" smtClean="0">
                <a:solidFill>
                  <a:schemeClr val="bg1"/>
                </a:solidFill>
              </a:rPr>
              <a:t>QUESTION 7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96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Triassic Period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3388"/>
            <a:ext cx="9144000" cy="51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5638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mtClean="0"/>
              <a:t>Starting about 252 million years </a:t>
            </a:r>
            <a:r>
              <a:rPr lang="en-US" altLang="en-US" smtClean="0">
                <a:solidFill>
                  <a:schemeClr val="bg1"/>
                </a:solidFill>
              </a:rPr>
              <a:t>ago, steamy temperatures </a:t>
            </a:r>
          </a:p>
          <a:p>
            <a:pPr>
              <a:spcBef>
                <a:spcPct val="0"/>
              </a:spcBef>
            </a:pPr>
            <a:r>
              <a:rPr lang="en-US" altLang="en-US" smtClean="0">
                <a:solidFill>
                  <a:schemeClr val="bg1"/>
                </a:solidFill>
              </a:rPr>
              <a:t>encourage reptiles such as </a:t>
            </a:r>
          </a:p>
          <a:p>
            <a:pPr>
              <a:spcBef>
                <a:spcPct val="0"/>
              </a:spcBef>
            </a:pPr>
            <a:r>
              <a:rPr lang="en-US" altLang="en-US" smtClean="0">
                <a:solidFill>
                  <a:schemeClr val="bg1"/>
                </a:solidFill>
              </a:rPr>
              <a:t>alligators and      turtles</a:t>
            </a:r>
          </a:p>
          <a:p>
            <a:pPr>
              <a:spcBef>
                <a:spcPct val="0"/>
              </a:spcBef>
            </a:pPr>
            <a:endParaRPr lang="en-US" altLang="en-US" sz="150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mtClean="0">
                <a:solidFill>
                  <a:schemeClr val="bg1"/>
                </a:solidFill>
              </a:rPr>
              <a:t>      </a:t>
            </a:r>
            <a:endParaRPr lang="en-US" altLang="en-US" smtClean="0"/>
          </a:p>
        </p:txBody>
      </p:sp>
      <p:sp>
        <p:nvSpPr>
          <p:cNvPr id="39941" name="Rectangle 3"/>
          <p:cNvSpPr>
            <a:spLocks noChangeArrowheads="1"/>
          </p:cNvSpPr>
          <p:nvPr/>
        </p:nvSpPr>
        <p:spPr bwMode="auto">
          <a:xfrm>
            <a:off x="0" y="6629400"/>
            <a:ext cx="9144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  <a:hlinkClick r:id="rId3"/>
              </a:rPr>
              <a:t>http://</a:t>
            </a:r>
            <a:r>
              <a:rPr lang="en-US" altLang="en-US" sz="1500" b="0" dirty="0" smtClean="0">
                <a:solidFill>
                  <a:srgbClr val="00B0F0"/>
                </a:solidFill>
                <a:hlinkClick r:id="rId3"/>
              </a:rPr>
              <a:t>cx.aos.ask.com/question/aq/700px-394px/did-triassic-period-begin-end_</a:t>
            </a:r>
            <a:r>
              <a:rPr lang="en-US" altLang="en-US" sz="1500" b="0" dirty="0" smtClean="0">
                <a:solidFill>
                  <a:srgbClr val="00B0F0"/>
                </a:solidFill>
              </a:rPr>
              <a:t> d337631bc25c8716.jpg</a:t>
            </a:r>
            <a:endParaRPr lang="en-US" altLang="en-US" sz="1500" b="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Triassic Period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638800"/>
          </a:xfrm>
        </p:spPr>
        <p:txBody>
          <a:bodyPr/>
          <a:lstStyle/>
          <a:p>
            <a:r>
              <a:rPr lang="en-US" dirty="0" smtClean="0"/>
              <a:t>The Great End-Triassic Extinction killed 76% </a:t>
            </a:r>
            <a:r>
              <a:rPr lang="en-US" dirty="0"/>
              <a:t>of all marine and terrestrial </a:t>
            </a:r>
            <a:r>
              <a:rPr lang="en-US" dirty="0" smtClean="0"/>
              <a:t>species</a:t>
            </a:r>
          </a:p>
          <a:p>
            <a:r>
              <a:rPr lang="en-US" dirty="0" smtClean="0"/>
              <a:t>This allowed </a:t>
            </a:r>
            <a:r>
              <a:rPr lang="en-US" dirty="0"/>
              <a:t>dinosaurs to become the dominant land animals on </a:t>
            </a:r>
            <a:r>
              <a:rPr lang="en-US" dirty="0" smtClean="0"/>
              <a:t>Earth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1645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r>
              <a:rPr lang="en-US" altLang="en-US" dirty="0"/>
              <a:t>The </a:t>
            </a:r>
            <a:r>
              <a:rPr lang="en-US" altLang="en-US" dirty="0" smtClean="0"/>
              <a:t>supercontinent Pangea split causing widespread volcanic activity</a:t>
            </a:r>
          </a:p>
          <a:p>
            <a:r>
              <a:rPr lang="en-US" altLang="en-US" dirty="0" smtClean="0"/>
              <a:t>This released </a:t>
            </a:r>
            <a:r>
              <a:rPr lang="en-US" altLang="en-US" dirty="0"/>
              <a:t>carbon dioxide </a:t>
            </a:r>
            <a:r>
              <a:rPr lang="en-US" altLang="en-US" dirty="0" smtClean="0"/>
              <a:t>causing a </a:t>
            </a:r>
            <a:r>
              <a:rPr lang="en-US" altLang="en-US" dirty="0"/>
              <a:t>global greenhouse </a:t>
            </a:r>
            <a:r>
              <a:rPr lang="en-US" altLang="en-US" dirty="0" smtClean="0"/>
              <a:t>effect raising air temperatures and causing acidification of the oceans</a:t>
            </a:r>
            <a:endParaRPr lang="en-US" altLang="en-US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How the Earth Was Made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</a:t>
            </a:r>
            <a:r>
              <a:rPr lang="en-US" altLang="en-US" sz="2400" dirty="0" smtClean="0">
                <a:solidFill>
                  <a:schemeClr val="bg1"/>
                </a:solidFill>
              </a:rPr>
              <a:t>QUESTION 8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42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" b="2958"/>
          <a:stretch/>
        </p:blipFill>
        <p:spPr bwMode="auto">
          <a:xfrm>
            <a:off x="86818" y="2286000"/>
            <a:ext cx="9057182" cy="382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Jurassic Period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Dinosaurs dominate for 55 million years</a:t>
            </a:r>
          </a:p>
          <a:p>
            <a:endParaRPr lang="en-US" altLang="en-US" smtClean="0"/>
          </a:p>
        </p:txBody>
      </p:sp>
      <p:sp>
        <p:nvSpPr>
          <p:cNvPr id="2" name="Rectangle 1"/>
          <p:cNvSpPr/>
          <p:nvPr/>
        </p:nvSpPr>
        <p:spPr>
          <a:xfrm>
            <a:off x="0" y="6611035"/>
            <a:ext cx="68580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https://earthandourecosystem.files.wordpress.com/2014/06/dinmjko.jpg</a:t>
            </a:r>
          </a:p>
        </p:txBody>
      </p:sp>
    </p:spTree>
    <p:extLst>
      <p:ext uri="{BB962C8B-B14F-4D97-AF65-F5344CB8AC3E}">
        <p14:creationId xmlns:p14="http://schemas.microsoft.com/office/powerpoint/2010/main" val="65120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920115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Cretaceous </a:t>
            </a:r>
            <a:r>
              <a:rPr lang="en-US" altLang="en-US" dirty="0" smtClean="0"/>
              <a:t>Period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Dinosaurs dominate for 55 million years</a:t>
            </a:r>
          </a:p>
          <a:p>
            <a:endParaRPr lang="en-US" alt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6611035"/>
            <a:ext cx="68580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https://earthandourecosystem.files.wordpress.com/2014/06/dinmjko.jpg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8713"/>
            <a:ext cx="9144000" cy="571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1219200"/>
            <a:ext cx="8763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endParaRPr lang="en-US" altLang="en-US" sz="2000" dirty="0" smtClean="0">
              <a:solidFill>
                <a:schemeClr val="bg1"/>
              </a:solidFill>
            </a:endParaRPr>
          </a:p>
          <a:p>
            <a:pPr marL="0" indent="0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dirty="0" smtClean="0">
                <a:solidFill>
                  <a:schemeClr val="bg1"/>
                </a:solidFill>
              </a:rPr>
              <a:t>Be sure to turn in all assignments to me </a:t>
            </a:r>
            <a:r>
              <a:rPr lang="en-US" altLang="en-US" dirty="0" smtClean="0">
                <a:solidFill>
                  <a:schemeClr val="bg1"/>
                </a:solidFill>
              </a:rPr>
              <a:t>by Friday</a:t>
            </a:r>
            <a:endParaRPr lang="en-US" altLang="en-US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en-US" altLang="en-US" sz="2000" dirty="0" smtClean="0"/>
          </a:p>
          <a:p>
            <a:pPr>
              <a:spcBef>
                <a:spcPct val="0"/>
              </a:spcBef>
              <a:defRPr/>
            </a:pPr>
            <a:endParaRPr lang="en-US" altLang="en-US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defRPr/>
            </a:pPr>
            <a:endParaRPr lang="en-US" altLang="en-US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defRPr/>
            </a:pPr>
            <a:endParaRPr lang="en-US" altLang="en-US" dirty="0" smtClean="0">
              <a:solidFill>
                <a:schemeClr val="bg1"/>
              </a:solidFill>
            </a:endParaRPr>
          </a:p>
          <a:p>
            <a:pPr marL="0" indent="0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dirty="0" smtClean="0">
                <a:solidFill>
                  <a:schemeClr val="bg1"/>
                </a:solidFill>
              </a:rPr>
              <a:t>Have a great </a:t>
            </a:r>
          </a:p>
          <a:p>
            <a:pPr marL="0" indent="0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dirty="0" smtClean="0">
                <a:solidFill>
                  <a:schemeClr val="bg1"/>
                </a:solidFill>
              </a:rPr>
              <a:t>BREAK!</a:t>
            </a:r>
          </a:p>
        </p:txBody>
      </p:sp>
      <p:sp>
        <p:nvSpPr>
          <p:cNvPr id="5124" name="Content Placeholder 2"/>
          <p:cNvSpPr txBox="1">
            <a:spLocks/>
          </p:cNvSpPr>
          <p:nvPr/>
        </p:nvSpPr>
        <p:spPr bwMode="auto">
          <a:xfrm>
            <a:off x="914400" y="623570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1028700" indent="-5715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buFont typeface="Arial" charset="0"/>
              <a:buNone/>
            </a:pPr>
            <a:endParaRPr lang="en-US" altLang="en-US" sz="2000">
              <a:solidFill>
                <a:schemeClr val="bg1"/>
              </a:solidFill>
            </a:endParaRPr>
          </a:p>
          <a:p>
            <a:pPr algn="r">
              <a:spcBef>
                <a:spcPct val="0"/>
              </a:spcBef>
              <a:buFont typeface="Arial" charset="0"/>
              <a:buNone/>
            </a:pPr>
            <a:r>
              <a:rPr lang="en-US" altLang="en-US" sz="1200">
                <a:solidFill>
                  <a:srgbClr val="00B0F0"/>
                </a:solidFill>
              </a:rPr>
              <a:t>www.playbuzz.com</a:t>
            </a:r>
          </a:p>
        </p:txBody>
      </p:sp>
    </p:spTree>
    <p:extLst>
      <p:ext uri="{BB962C8B-B14F-4D97-AF65-F5344CB8AC3E}">
        <p14:creationId xmlns:p14="http://schemas.microsoft.com/office/powerpoint/2010/main" val="201544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100" y="0"/>
            <a:ext cx="9417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8229600" cy="5638800"/>
          </a:xfrm>
        </p:spPr>
        <p:txBody>
          <a:bodyPr/>
          <a:lstStyle/>
          <a:p>
            <a:r>
              <a:rPr lang="en-US" altLang="en-US" smtClean="0"/>
              <a:t>Then, 66 million years ago in Chicxulub, Mexico…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-292100" y="6629400"/>
            <a:ext cx="94361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solidFill>
                  <a:srgbClr val="00B0F0"/>
                </a:solidFill>
              </a:rPr>
              <a:t>http://loggiaonfire.com/wp-content/uploads/2016/09/Chicxulub-impact-2-300x218.png</a:t>
            </a:r>
            <a:endParaRPr lang="en-US" sz="15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Cretaceous Period</a:t>
            </a:r>
          </a:p>
        </p:txBody>
      </p:sp>
      <p:sp>
        <p:nvSpPr>
          <p:cNvPr id="4301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resulting “nuclear winter” caused cooling and loss of food supplies that the dinosaurs could not survive</a:t>
            </a:r>
          </a:p>
        </p:txBody>
      </p:sp>
      <p:sp>
        <p:nvSpPr>
          <p:cNvPr id="43013" name="Rectangle 3"/>
          <p:cNvSpPr>
            <a:spLocks noChangeArrowheads="1"/>
          </p:cNvSpPr>
          <p:nvPr/>
        </p:nvSpPr>
        <p:spPr bwMode="auto">
          <a:xfrm>
            <a:off x="0" y="6673850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B0F0"/>
                </a:solidFill>
              </a:rPr>
              <a:t>http://news.nationalgeographic.com/content/dam/news/photos/000/641/64137.jpg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r>
              <a:rPr lang="en-US" altLang="en-US" dirty="0" smtClean="0"/>
              <a:t>75% of species died during the Great End-Cretaceous mass extinction</a:t>
            </a:r>
            <a:endParaRPr lang="en-US" altLang="en-US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How the Earth Was Made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</a:t>
            </a:r>
            <a:r>
              <a:rPr lang="en-US" altLang="en-US" sz="2400" dirty="0" smtClean="0">
                <a:solidFill>
                  <a:schemeClr val="bg1"/>
                </a:solidFill>
              </a:rPr>
              <a:t>QUESTION 9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9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Cretaceous </a:t>
            </a:r>
            <a:r>
              <a:rPr lang="en-US" altLang="en-US" dirty="0" smtClean="0"/>
              <a:t>Period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Luis and Walter </a:t>
            </a:r>
          </a:p>
          <a:p>
            <a:r>
              <a:rPr lang="en-US" dirty="0" smtClean="0"/>
              <a:t>Alvarez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051" y="1046053"/>
            <a:ext cx="4310063" cy="580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611035"/>
            <a:ext cx="913311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https://en.wikipedia.org/wiki/Alvarez_hypothesis#/media/File:LWA_with_Walt.JPG</a:t>
            </a:r>
          </a:p>
        </p:txBody>
      </p:sp>
    </p:spTree>
    <p:extLst>
      <p:ext uri="{BB962C8B-B14F-4D97-AF65-F5344CB8AC3E}">
        <p14:creationId xmlns:p14="http://schemas.microsoft.com/office/powerpoint/2010/main" val="34238285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Cenozoic Era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This started about 66 million years ago and extends to the present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Tertiary Period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Mammals began to be dominant</a:t>
            </a:r>
            <a:endParaRPr lang="en-US" altLang="en-US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Tertiary Period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earliest humanoid fossils date from about 4 million years ago</a:t>
            </a:r>
          </a:p>
          <a:p>
            <a:r>
              <a:rPr lang="en-US" altLang="en-US" smtClean="0"/>
              <a:t>The earliest Homo erectus fossils date from about 1.9 million years ago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Pleistocene Epoch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Began about 2,580,000 years ago</a:t>
            </a:r>
          </a:p>
          <a:p>
            <a:r>
              <a:rPr lang="en-US" altLang="en-US" smtClean="0"/>
              <a:t>This is the age of the large mammals including mammoths and mastodons and sabre-tooth cats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Pleistocene Epoch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During the ice ages, various extinction events occurred due to climate change</a:t>
            </a:r>
          </a:p>
          <a:p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Pleistocene Epoch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640,000 years ago the Yellowstone Caldera </a:t>
            </a:r>
            <a:r>
              <a:rPr lang="en-US" altLang="en-US" dirty="0" err="1" smtClean="0"/>
              <a:t>supereruption</a:t>
            </a:r>
            <a:r>
              <a:rPr lang="en-US" altLang="en-US" dirty="0" smtClean="0"/>
              <a:t> caused climate change and extinctions globally  </a:t>
            </a:r>
          </a:p>
          <a:p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Deep Time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447800"/>
            <a:ext cx="907732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1"/>
          <p:cNvSpPr>
            <a:spLocks noChangeArrowheads="1"/>
          </p:cNvSpPr>
          <p:nvPr/>
        </p:nvSpPr>
        <p:spPr bwMode="auto">
          <a:xfrm>
            <a:off x="0" y="6611035"/>
            <a:ext cx="90963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http://nature.pagannewswirecollective.com/files/2011/10/deep-time1.jpg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Questions?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97000"/>
            <a:ext cx="38608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6901078" y="6534835"/>
            <a:ext cx="224292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www.career.gatech.edu</a:t>
            </a:r>
          </a:p>
        </p:txBody>
      </p:sp>
    </p:spTree>
    <p:extLst>
      <p:ext uri="{BB962C8B-B14F-4D97-AF65-F5344CB8AC3E}">
        <p14:creationId xmlns:p14="http://schemas.microsoft.com/office/powerpoint/2010/main" val="426316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Hominin</a:t>
            </a:r>
            <a:r>
              <a:rPr lang="en-US" b="0" dirty="0">
                <a:solidFill>
                  <a:srgbClr val="FFC000"/>
                </a:solidFill>
              </a:rPr>
              <a:t> </a:t>
            </a:r>
            <a:r>
              <a:rPr lang="en-US" dirty="0"/>
              <a:t>is a term that refers to modern humans and their immediate </a:t>
            </a:r>
            <a:r>
              <a:rPr lang="en-US" dirty="0" smtClean="0"/>
              <a:t>ancestors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6785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main defining trait of all hominins is </a:t>
            </a:r>
            <a:r>
              <a:rPr lang="en-US" dirty="0" smtClean="0">
                <a:solidFill>
                  <a:srgbClr val="FFC000"/>
                </a:solidFill>
              </a:rPr>
              <a:t>bipedalism</a:t>
            </a:r>
            <a:r>
              <a:rPr lang="en-US" dirty="0"/>
              <a:t> (walking on two legs)</a:t>
            </a:r>
          </a:p>
        </p:txBody>
      </p:sp>
    </p:spTree>
    <p:extLst>
      <p:ext uri="{BB962C8B-B14F-4D97-AF65-F5344CB8AC3E}">
        <p14:creationId xmlns:p14="http://schemas.microsoft.com/office/powerpoint/2010/main" val="22942584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r>
              <a:rPr lang="en-US" i="1" dirty="0" err="1">
                <a:solidFill>
                  <a:srgbClr val="FFC000"/>
                </a:solidFill>
              </a:rPr>
              <a:t>Ardipithecus</a:t>
            </a:r>
            <a:r>
              <a:rPr lang="en-US" i="1" dirty="0"/>
              <a:t> </a:t>
            </a:r>
            <a:r>
              <a:rPr lang="en-US" dirty="0"/>
              <a:t>lived from about 5.8 to 4.4 million years ago in East Africa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971800"/>
            <a:ext cx="54959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608802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solidFill>
                  <a:srgbClr val="00B0F0"/>
                </a:solidFill>
              </a:rPr>
              <a:t>http://www.sci-news.com/othersciences/anthropology/science-ardipithecus-ramidus-human-lineage-01675.html</a:t>
            </a:r>
            <a:endParaRPr lang="en-US" sz="15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45539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Ardipithecus</a:t>
            </a:r>
            <a:r>
              <a:rPr lang="en-US" dirty="0" smtClean="0"/>
              <a:t> teeth are transitional </a:t>
            </a:r>
            <a:r>
              <a:rPr lang="en-US" dirty="0"/>
              <a:t>between those of chimpanzees and the earliest </a:t>
            </a:r>
            <a:r>
              <a:rPr lang="en-US" dirty="0" err="1" smtClean="0"/>
              <a:t>australopithecus</a:t>
            </a:r>
            <a:r>
              <a:rPr lang="en-US" dirty="0" smtClean="0"/>
              <a:t> species</a:t>
            </a:r>
          </a:p>
        </p:txBody>
      </p:sp>
    </p:spTree>
    <p:extLst>
      <p:ext uri="{BB962C8B-B14F-4D97-AF65-F5344CB8AC3E}">
        <p14:creationId xmlns:p14="http://schemas.microsoft.com/office/powerpoint/2010/main" val="356308341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shape of its pelvis </a:t>
            </a:r>
            <a:r>
              <a:rPr lang="en-US" dirty="0" smtClean="0"/>
              <a:t>is similar </a:t>
            </a:r>
            <a:r>
              <a:rPr lang="en-US" dirty="0"/>
              <a:t>to later bipedal </a:t>
            </a:r>
            <a:r>
              <a:rPr lang="en-US" dirty="0" smtClean="0"/>
              <a:t>hominins </a:t>
            </a:r>
          </a:p>
          <a:p>
            <a:endParaRPr lang="en-US" sz="2000" dirty="0" smtClean="0"/>
          </a:p>
          <a:p>
            <a:r>
              <a:rPr lang="en-US" dirty="0" smtClean="0"/>
              <a:t>The </a:t>
            </a:r>
            <a:r>
              <a:rPr lang="en-US" dirty="0"/>
              <a:t>skeleton also retains traits of tree-climbing </a:t>
            </a:r>
            <a:r>
              <a:rPr lang="en-US" dirty="0" smtClean="0"/>
              <a:t>apes </a:t>
            </a:r>
            <a:r>
              <a:rPr lang="en-US" dirty="0"/>
              <a:t>such as a divergent big toe that allows the foot to be used for grasping</a:t>
            </a:r>
          </a:p>
        </p:txBody>
      </p:sp>
    </p:spTree>
    <p:extLst>
      <p:ext uri="{BB962C8B-B14F-4D97-AF65-F5344CB8AC3E}">
        <p14:creationId xmlns:p14="http://schemas.microsoft.com/office/powerpoint/2010/main" val="125829956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r>
              <a:rPr lang="en-US" i="1" dirty="0" smtClean="0">
                <a:solidFill>
                  <a:srgbClr val="FFC000"/>
                </a:solidFill>
              </a:rPr>
              <a:t>Australopithecines</a:t>
            </a:r>
            <a:r>
              <a:rPr lang="en-US" dirty="0" smtClean="0"/>
              <a:t> </a:t>
            </a:r>
            <a:r>
              <a:rPr lang="en-US" dirty="0"/>
              <a:t>would have lived in Africa between about 4.2 and 2.5 million years ago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955718"/>
            <a:ext cx="6629400" cy="366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608802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solidFill>
                  <a:srgbClr val="00B0F0"/>
                </a:solidFill>
              </a:rPr>
              <a:t>https://flexbooks.ck12.org/cbook/ck-12-college-human-biology-flexbook-2.0/section/7.4/primary/ lesson/early-hominin-evolution-</a:t>
            </a:r>
            <a:r>
              <a:rPr lang="en-US" sz="1500" dirty="0" err="1" smtClean="0">
                <a:solidFill>
                  <a:srgbClr val="00B0F0"/>
                </a:solidFill>
              </a:rPr>
              <a:t>chumbio</a:t>
            </a:r>
            <a:endParaRPr lang="en-US" sz="15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5325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Like modern humans, the legs of australopithecines were longer than their arms, and their feet had arches for better support of the </a:t>
            </a:r>
            <a:r>
              <a:rPr lang="en-US" dirty="0" smtClean="0"/>
              <a:t>body</a:t>
            </a:r>
          </a:p>
          <a:p>
            <a:r>
              <a:rPr lang="en-US" dirty="0" smtClean="0"/>
              <a:t>In </a:t>
            </a:r>
            <a:r>
              <a:rPr lang="en-US" dirty="0"/>
              <a:t>contrast, </a:t>
            </a:r>
            <a:r>
              <a:rPr lang="en-US" dirty="0" smtClean="0"/>
              <a:t>chimpanzee arms </a:t>
            </a:r>
            <a:r>
              <a:rPr lang="en-US" dirty="0"/>
              <a:t>are longer and the feet lack </a:t>
            </a:r>
            <a:r>
              <a:rPr lang="en-US" dirty="0" smtClean="0"/>
              <a:t>arches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014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australopithecine pelvis is short and wide, like that of modern </a:t>
            </a:r>
            <a:r>
              <a:rPr lang="en-US" dirty="0" smtClean="0"/>
              <a:t>humans</a:t>
            </a:r>
          </a:p>
          <a:p>
            <a:r>
              <a:rPr lang="en-US" dirty="0" smtClean="0"/>
              <a:t>The </a:t>
            </a:r>
            <a:r>
              <a:rPr lang="en-US" dirty="0"/>
              <a:t>chimpanzee pelvis, in contrast, is tall and narrow, </a:t>
            </a:r>
            <a:r>
              <a:rPr lang="en-US" dirty="0" smtClean="0"/>
              <a:t>more </a:t>
            </a:r>
            <a:r>
              <a:rPr lang="en-US" dirty="0"/>
              <a:t>suited for </a:t>
            </a:r>
            <a:r>
              <a:rPr lang="en-US" dirty="0" err="1" smtClean="0"/>
              <a:t>quadrupedalism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79168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Like </a:t>
            </a:r>
            <a:r>
              <a:rPr lang="en-US" dirty="0"/>
              <a:t>the human big toe, the australopithecine big toe is not </a:t>
            </a:r>
            <a:r>
              <a:rPr lang="en-US" dirty="0" smtClean="0"/>
              <a:t>divergent</a:t>
            </a:r>
          </a:p>
          <a:p>
            <a:r>
              <a:rPr lang="en-US" dirty="0" smtClean="0"/>
              <a:t>A </a:t>
            </a:r>
            <a:r>
              <a:rPr lang="en-US" dirty="0"/>
              <a:t>divergent big toe, which allows the feet to be used for grasping branches, is not well suited for long-distance </a:t>
            </a:r>
            <a:r>
              <a:rPr lang="en-US" dirty="0" smtClean="0"/>
              <a:t>walking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825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kkiDk">
      <a:dk1>
        <a:srgbClr val="FFFFFF"/>
      </a:dk1>
      <a:lt1>
        <a:srgbClr val="000000"/>
      </a:lt1>
      <a:dk2>
        <a:srgbClr val="000000"/>
      </a:dk2>
      <a:lt2>
        <a:srgbClr val="000000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Vikki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3225</TotalTime>
  <Words>2401</Words>
  <Application>Microsoft Office PowerPoint</Application>
  <PresentationFormat>On-screen Show (4:3)</PresentationFormat>
  <Paragraphs>461</Paragraphs>
  <Slides>130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1" baseType="lpstr">
      <vt:lpstr>Office Theme</vt:lpstr>
      <vt:lpstr>PowerPoint Presentation</vt:lpstr>
      <vt:lpstr>Problems from Greenhouse Gases</vt:lpstr>
      <vt:lpstr>PowerPoint Presentation</vt:lpstr>
      <vt:lpstr>The Rising Tropopause</vt:lpstr>
      <vt:lpstr>Long-Term Climate Change</vt:lpstr>
      <vt:lpstr>PowerPoint Presentation</vt:lpstr>
      <vt:lpstr>Note:</vt:lpstr>
      <vt:lpstr>PowerPoint Presentation</vt:lpstr>
      <vt:lpstr>Deep Time</vt:lpstr>
      <vt:lpstr>Deep Time</vt:lpstr>
      <vt:lpstr>Deep Time</vt:lpstr>
      <vt:lpstr>Deep Time</vt:lpstr>
      <vt:lpstr>Deep Time</vt:lpstr>
      <vt:lpstr>Deep Time</vt:lpstr>
      <vt:lpstr>Deep Time</vt:lpstr>
      <vt:lpstr>Deep Time</vt:lpstr>
      <vt:lpstr>PowerPoint Presentation</vt:lpstr>
      <vt:lpstr>PowerPoint Presentation</vt:lpstr>
      <vt:lpstr>Deep Time</vt:lpstr>
      <vt:lpstr>Deep Time</vt:lpstr>
      <vt:lpstr>Deep Time</vt:lpstr>
      <vt:lpstr>Hadean Period</vt:lpstr>
      <vt:lpstr>Hadean Period</vt:lpstr>
      <vt:lpstr>Hadean Period</vt:lpstr>
      <vt:lpstr>Hadean Period</vt:lpstr>
      <vt:lpstr>Hadean Period</vt:lpstr>
      <vt:lpstr>Hadean Period</vt:lpstr>
      <vt:lpstr>Hadean Period</vt:lpstr>
      <vt:lpstr>Hadean Period</vt:lpstr>
      <vt:lpstr>Hadean Period</vt:lpstr>
      <vt:lpstr>PowerPoint Presentation</vt:lpstr>
      <vt:lpstr>Hadean Period</vt:lpstr>
      <vt:lpstr>Hadean Period</vt:lpstr>
      <vt:lpstr>Hadean Period</vt:lpstr>
      <vt:lpstr>Hadean Period</vt:lpstr>
      <vt:lpstr>PowerPoint Presentation</vt:lpstr>
      <vt:lpstr>Hadean Period</vt:lpstr>
      <vt:lpstr>Archean Period</vt:lpstr>
      <vt:lpstr>Archean Period</vt:lpstr>
      <vt:lpstr>Archean Period</vt:lpstr>
      <vt:lpstr>Archean Period</vt:lpstr>
      <vt:lpstr>Archean Period</vt:lpstr>
      <vt:lpstr>Archean Period</vt:lpstr>
      <vt:lpstr>Archean Period</vt:lpstr>
      <vt:lpstr>Archean Period</vt:lpstr>
      <vt:lpstr>Archean Period</vt:lpstr>
      <vt:lpstr>PowerPoint Presentation</vt:lpstr>
      <vt:lpstr>Proterozoic Period</vt:lpstr>
      <vt:lpstr>Proterozoic Period</vt:lpstr>
      <vt:lpstr>Proterozoic Period</vt:lpstr>
      <vt:lpstr>PowerPoint Presentation</vt:lpstr>
      <vt:lpstr>Proterozoic Period</vt:lpstr>
      <vt:lpstr>Proterozoic Period</vt:lpstr>
      <vt:lpstr>Cambrian Period</vt:lpstr>
      <vt:lpstr>Ordovician Period</vt:lpstr>
      <vt:lpstr>Ordovician Period</vt:lpstr>
      <vt:lpstr>Ordovician Period</vt:lpstr>
      <vt:lpstr>Ordovician Period</vt:lpstr>
      <vt:lpstr>PowerPoint Presentation</vt:lpstr>
      <vt:lpstr>PowerPoint Presentation</vt:lpstr>
      <vt:lpstr>PowerPoint Presentation</vt:lpstr>
      <vt:lpstr>Silurian Period</vt:lpstr>
      <vt:lpstr>Devonian Period</vt:lpstr>
      <vt:lpstr>Devonian Period</vt:lpstr>
      <vt:lpstr>Devonian Period</vt:lpstr>
      <vt:lpstr>Devonian Period</vt:lpstr>
      <vt:lpstr>PowerPoint Presentation</vt:lpstr>
      <vt:lpstr>Carboniferous Period</vt:lpstr>
      <vt:lpstr>Carboniferous Period</vt:lpstr>
      <vt:lpstr>Carboniferous Period</vt:lpstr>
      <vt:lpstr>Permian Period</vt:lpstr>
      <vt:lpstr>Permian Period</vt:lpstr>
      <vt:lpstr>Permian Period</vt:lpstr>
      <vt:lpstr>PowerPoint Presentation</vt:lpstr>
      <vt:lpstr>Triassic Period</vt:lpstr>
      <vt:lpstr>Triassic Period</vt:lpstr>
      <vt:lpstr>PowerPoint Presentation</vt:lpstr>
      <vt:lpstr>Jurassic Period</vt:lpstr>
      <vt:lpstr>Cretaceous Period</vt:lpstr>
      <vt:lpstr>PowerPoint Presentation</vt:lpstr>
      <vt:lpstr>Cretaceous Period</vt:lpstr>
      <vt:lpstr>PowerPoint Presentation</vt:lpstr>
      <vt:lpstr>Cretaceous Period</vt:lpstr>
      <vt:lpstr>Cenozoic Era</vt:lpstr>
      <vt:lpstr>Tertiary Period</vt:lpstr>
      <vt:lpstr>Tertiary Period</vt:lpstr>
      <vt:lpstr>Pleistocene Epoch</vt:lpstr>
      <vt:lpstr>Pleistocene Epoch</vt:lpstr>
      <vt:lpstr>Pleistocene Epoch</vt:lpstr>
      <vt:lpstr>Questions?</vt:lpstr>
      <vt:lpstr>Humans</vt:lpstr>
      <vt:lpstr>Humans</vt:lpstr>
      <vt:lpstr>Humans?</vt:lpstr>
      <vt:lpstr>Humans?</vt:lpstr>
      <vt:lpstr>Humans?</vt:lpstr>
      <vt:lpstr>Humans?</vt:lpstr>
      <vt:lpstr>Humans?</vt:lpstr>
      <vt:lpstr>Humans?</vt:lpstr>
      <vt:lpstr>Humans?</vt:lpstr>
      <vt:lpstr>Humans?</vt:lpstr>
      <vt:lpstr>Humans?</vt:lpstr>
      <vt:lpstr>Humans?</vt:lpstr>
      <vt:lpstr>Humans?</vt:lpstr>
      <vt:lpstr>Humans?</vt:lpstr>
      <vt:lpstr>Humans?</vt:lpstr>
      <vt:lpstr>Humans?</vt:lpstr>
      <vt:lpstr>Humans!</vt:lpstr>
      <vt:lpstr>Humans</vt:lpstr>
      <vt:lpstr>Humans</vt:lpstr>
      <vt:lpstr>Humans</vt:lpstr>
      <vt:lpstr>Humans</vt:lpstr>
      <vt:lpstr>Humans</vt:lpstr>
      <vt:lpstr>Humans</vt:lpstr>
      <vt:lpstr>Humans</vt:lpstr>
      <vt:lpstr>Neanderthals</vt:lpstr>
      <vt:lpstr>Neanderthals</vt:lpstr>
      <vt:lpstr>Are you a Neanderthal?</vt:lpstr>
      <vt:lpstr>PowerPoint Presentation</vt:lpstr>
      <vt:lpstr>Not Just Neanderthals!</vt:lpstr>
      <vt:lpstr>Neanderthal Extinction?</vt:lpstr>
      <vt:lpstr>The Younger Dryas</vt:lpstr>
      <vt:lpstr>The Younger Dryas</vt:lpstr>
      <vt:lpstr>The Younger Dryas</vt:lpstr>
      <vt:lpstr>The Younger Dryas</vt:lpstr>
      <vt:lpstr>The Younger Dryas</vt:lpstr>
      <vt:lpstr>The Younger Dryas</vt:lpstr>
      <vt:lpstr>The Younger Dryas</vt:lpstr>
      <vt:lpstr>Holocene Extinction</vt:lpstr>
      <vt:lpstr>PowerPoint Presentation</vt:lpstr>
      <vt:lpstr>I’ll be missing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Vikki French at 049</dc:creator>
  <cp:lastModifiedBy>Owner</cp:lastModifiedBy>
  <cp:revision>321</cp:revision>
  <dcterms:created xsi:type="dcterms:W3CDTF">2012-09-06T22:30:26Z</dcterms:created>
  <dcterms:modified xsi:type="dcterms:W3CDTF">2020-06-14T00:11:33Z</dcterms:modified>
</cp:coreProperties>
</file>