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7"/>
  </p:notesMasterIdLst>
  <p:handoutMasterIdLst>
    <p:handoutMasterId r:id="rId148"/>
  </p:handoutMasterIdLst>
  <p:sldIdLst>
    <p:sldId id="496" r:id="rId2"/>
    <p:sldId id="497" r:id="rId3"/>
    <p:sldId id="498" r:id="rId4"/>
    <p:sldId id="499" r:id="rId5"/>
    <p:sldId id="502" r:id="rId6"/>
    <p:sldId id="503" r:id="rId7"/>
    <p:sldId id="504" r:id="rId8"/>
    <p:sldId id="506" r:id="rId9"/>
    <p:sldId id="612" r:id="rId10"/>
    <p:sldId id="505" r:id="rId11"/>
    <p:sldId id="613" r:id="rId12"/>
    <p:sldId id="513" r:id="rId13"/>
    <p:sldId id="514" r:id="rId14"/>
    <p:sldId id="501" r:id="rId15"/>
    <p:sldId id="457" r:id="rId16"/>
    <p:sldId id="431" r:id="rId17"/>
    <p:sldId id="458" r:id="rId18"/>
    <p:sldId id="459" r:id="rId19"/>
    <p:sldId id="460" r:id="rId20"/>
    <p:sldId id="465" r:id="rId21"/>
    <p:sldId id="461" r:id="rId22"/>
    <p:sldId id="471" r:id="rId23"/>
    <p:sldId id="462" r:id="rId24"/>
    <p:sldId id="463" r:id="rId25"/>
    <p:sldId id="464" r:id="rId26"/>
    <p:sldId id="466" r:id="rId27"/>
    <p:sldId id="467" r:id="rId28"/>
    <p:sldId id="468" r:id="rId29"/>
    <p:sldId id="543" r:id="rId30"/>
    <p:sldId id="547" r:id="rId31"/>
    <p:sldId id="548" r:id="rId32"/>
    <p:sldId id="541" r:id="rId33"/>
    <p:sldId id="549" r:id="rId34"/>
    <p:sldId id="542" r:id="rId35"/>
    <p:sldId id="469" r:id="rId36"/>
    <p:sldId id="550" r:id="rId37"/>
    <p:sldId id="551" r:id="rId38"/>
    <p:sldId id="552" r:id="rId39"/>
    <p:sldId id="553" r:id="rId40"/>
    <p:sldId id="557" r:id="rId41"/>
    <p:sldId id="558" r:id="rId42"/>
    <p:sldId id="554" r:id="rId43"/>
    <p:sldId id="555" r:id="rId44"/>
    <p:sldId id="470" r:id="rId45"/>
    <p:sldId id="556" r:id="rId46"/>
    <p:sldId id="540" r:id="rId47"/>
    <p:sldId id="544" r:id="rId48"/>
    <p:sldId id="546" r:id="rId49"/>
    <p:sldId id="545" r:id="rId50"/>
    <p:sldId id="472" r:id="rId51"/>
    <p:sldId id="473" r:id="rId52"/>
    <p:sldId id="474" r:id="rId53"/>
    <p:sldId id="583" r:id="rId54"/>
    <p:sldId id="475" r:id="rId55"/>
    <p:sldId id="476" r:id="rId56"/>
    <p:sldId id="559" r:id="rId57"/>
    <p:sldId id="479" r:id="rId58"/>
    <p:sldId id="560" r:id="rId59"/>
    <p:sldId id="515" r:id="rId60"/>
    <p:sldId id="561" r:id="rId61"/>
    <p:sldId id="517" r:id="rId62"/>
    <p:sldId id="614" r:id="rId63"/>
    <p:sldId id="615" r:id="rId64"/>
    <p:sldId id="616" r:id="rId65"/>
    <p:sldId id="617" r:id="rId66"/>
    <p:sldId id="626" r:id="rId67"/>
    <p:sldId id="627" r:id="rId68"/>
    <p:sldId id="628" r:id="rId69"/>
    <p:sldId id="436" r:id="rId70"/>
    <p:sldId id="433" r:id="rId71"/>
    <p:sldId id="564" r:id="rId72"/>
    <p:sldId id="566" r:id="rId73"/>
    <p:sldId id="565" r:id="rId74"/>
    <p:sldId id="563" r:id="rId75"/>
    <p:sldId id="567" r:id="rId76"/>
    <p:sldId id="584" r:id="rId77"/>
    <p:sldId id="569" r:id="rId78"/>
    <p:sldId id="482" r:id="rId79"/>
    <p:sldId id="571" r:id="rId80"/>
    <p:sldId id="572" r:id="rId81"/>
    <p:sldId id="574" r:id="rId82"/>
    <p:sldId id="575" r:id="rId83"/>
    <p:sldId id="577" r:id="rId84"/>
    <p:sldId id="578" r:id="rId85"/>
    <p:sldId id="579" r:id="rId86"/>
    <p:sldId id="570" r:id="rId87"/>
    <p:sldId id="629" r:id="rId88"/>
    <p:sldId id="630" r:id="rId89"/>
    <p:sldId id="631" r:id="rId90"/>
    <p:sldId id="581" r:id="rId91"/>
    <p:sldId id="582" r:id="rId92"/>
    <p:sldId id="484" r:id="rId93"/>
    <p:sldId id="485" r:id="rId94"/>
    <p:sldId id="486" r:id="rId95"/>
    <p:sldId id="488" r:id="rId96"/>
    <p:sldId id="489" r:id="rId97"/>
    <p:sldId id="490" r:id="rId98"/>
    <p:sldId id="491" r:id="rId99"/>
    <p:sldId id="492" r:id="rId100"/>
    <p:sldId id="493" r:id="rId101"/>
    <p:sldId id="625" r:id="rId102"/>
    <p:sldId id="538" r:id="rId103"/>
    <p:sldId id="594" r:id="rId104"/>
    <p:sldId id="595" r:id="rId105"/>
    <p:sldId id="596" r:id="rId106"/>
    <p:sldId id="597" r:id="rId107"/>
    <p:sldId id="598" r:id="rId108"/>
    <p:sldId id="599" r:id="rId109"/>
    <p:sldId id="600" r:id="rId110"/>
    <p:sldId id="601" r:id="rId111"/>
    <p:sldId id="602" r:id="rId112"/>
    <p:sldId id="603" r:id="rId113"/>
    <p:sldId id="604" r:id="rId114"/>
    <p:sldId id="605" r:id="rId115"/>
    <p:sldId id="606" r:id="rId116"/>
    <p:sldId id="607" r:id="rId117"/>
    <p:sldId id="608" r:id="rId118"/>
    <p:sldId id="609" r:id="rId119"/>
    <p:sldId id="610" r:id="rId120"/>
    <p:sldId id="611" r:id="rId121"/>
    <p:sldId id="586" r:id="rId122"/>
    <p:sldId id="619" r:id="rId123"/>
    <p:sldId id="620" r:id="rId124"/>
    <p:sldId id="621" r:id="rId125"/>
    <p:sldId id="622" r:id="rId126"/>
    <p:sldId id="623" r:id="rId127"/>
    <p:sldId id="624" r:id="rId128"/>
    <p:sldId id="618" r:id="rId129"/>
    <p:sldId id="520" r:id="rId130"/>
    <p:sldId id="521" r:id="rId131"/>
    <p:sldId id="522" r:id="rId132"/>
    <p:sldId id="523" r:id="rId133"/>
    <p:sldId id="524" r:id="rId134"/>
    <p:sldId id="525" r:id="rId135"/>
    <p:sldId id="526" r:id="rId136"/>
    <p:sldId id="528" r:id="rId137"/>
    <p:sldId id="529" r:id="rId138"/>
    <p:sldId id="530" r:id="rId139"/>
    <p:sldId id="531" r:id="rId140"/>
    <p:sldId id="532" r:id="rId141"/>
    <p:sldId id="533" r:id="rId142"/>
    <p:sldId id="534" r:id="rId143"/>
    <p:sldId id="535" r:id="rId144"/>
    <p:sldId id="537" r:id="rId145"/>
    <p:sldId id="519" r:id="rId1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3" autoAdjust="0"/>
    <p:restoredTop sz="94660"/>
  </p:normalViewPr>
  <p:slideViewPr>
    <p:cSldViewPr>
      <p:cViewPr varScale="1">
        <p:scale>
          <a:sx n="60" d="100"/>
          <a:sy n="60" d="100"/>
        </p:scale>
        <p:origin x="-84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handoutMaster" Target="handoutMasters/handoutMaster1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AE10B-D808-4F82-85EE-D2679401308A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8673A-90F7-4296-91BF-86FA1175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9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8673A-90F7-4296-91BF-86FA1175B6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1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8673A-90F7-4296-91BF-86FA1175B692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9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26"/>
            <a:ext cx="9126557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17443" y="1140291"/>
            <a:ext cx="9144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000" b="1" dirty="0" smtClean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sz="5000" b="1" dirty="0">
                <a:solidFill>
                  <a:srgbClr val="FFFF00"/>
                </a:solidFill>
              </a:rPr>
              <a:t> </a:t>
            </a:r>
            <a:r>
              <a:rPr lang="en-US" sz="5000" b="1" dirty="0" smtClean="0">
                <a:solidFill>
                  <a:srgbClr val="FFFF00"/>
                </a:solidFill>
              </a:rPr>
              <a:t>     Week 8!</a:t>
            </a:r>
            <a:endParaRPr lang="en-US" sz="5000" b="1" dirty="0">
              <a:solidFill>
                <a:srgbClr val="FFFF00"/>
              </a:solidFill>
            </a:endParaRPr>
          </a:p>
          <a:p>
            <a:pPr eaLnBrk="1" hangingPunct="1"/>
            <a:endParaRPr lang="en-US" sz="30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4000" b="1" dirty="0" smtClean="0">
                <a:solidFill>
                  <a:srgbClr val="0070C0"/>
                </a:solidFill>
              </a:rPr>
              <a:t>Analytic Trigonometry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11035"/>
            <a:ext cx="91494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http://www.lab-initio.com/images/fullsize/nz211.jpg</a:t>
            </a:r>
          </a:p>
        </p:txBody>
      </p:sp>
    </p:spTree>
    <p:extLst>
      <p:ext uri="{BB962C8B-B14F-4D97-AF65-F5344CB8AC3E}">
        <p14:creationId xmlns:p14="http://schemas.microsoft.com/office/powerpoint/2010/main" val="41008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Don’t leave any exponents of </a:t>
            </a:r>
            <a:r>
              <a:rPr lang="en-US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dirty="0">
                <a:solidFill>
                  <a:srgbClr val="FFC000"/>
                </a:solidFill>
              </a:rPr>
              <a:t>in a formula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26" y="2819400"/>
            <a:ext cx="52705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http://scottsauls.com/wp-content/uploads/2015/06/Shame.jpg</a:t>
            </a:r>
          </a:p>
        </p:txBody>
      </p:sp>
    </p:spTree>
    <p:extLst>
      <p:ext uri="{BB962C8B-B14F-4D97-AF65-F5344CB8AC3E}">
        <p14:creationId xmlns:p14="http://schemas.microsoft.com/office/powerpoint/2010/main" val="15514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371599"/>
            <a:ext cx="9131300" cy="40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B0F0"/>
                </a:solidFill>
              </a:rPr>
              <a:t>batmanpolar.jpg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smtClean="0"/>
              <a:t>www.geogebra.org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086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7221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Polar form of a complex number: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z </a:t>
                </a:r>
                <a:r>
                  <a:rPr lang="en-US" dirty="0"/>
                  <a:t>= a + b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/>
                  <a:t>    </a:t>
                </a:r>
                <a:r>
                  <a:rPr lang="en-US" dirty="0" smtClean="0"/>
                  <a:t>becomes: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z </a:t>
                </a:r>
                <a:r>
                  <a:rPr lang="en-US" dirty="0"/>
                  <a:t>= </a:t>
                </a:r>
                <a:r>
                  <a:rPr lang="en-US" i="1" dirty="0"/>
                  <a:t>r </a:t>
                </a:r>
                <a:r>
                  <a:rPr lang="en-US" dirty="0"/>
                  <a:t>(cos </a:t>
                </a:r>
                <a:r>
                  <a:rPr lang="en-US" i="1" dirty="0"/>
                  <a:t>θ</a:t>
                </a:r>
                <a:r>
                  <a:rPr lang="en-US" dirty="0"/>
                  <a:t> +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/>
                  <a:t> sin </a:t>
                </a:r>
                <a:r>
                  <a:rPr lang="en-US" i="1" dirty="0" smtClean="0"/>
                  <a:t>θ </a:t>
                </a:r>
                <a:r>
                  <a:rPr lang="en-US" dirty="0" smtClean="0"/>
                  <a:t>) 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where 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a </a:t>
                </a:r>
                <a:r>
                  <a:rPr lang="en-US" dirty="0"/>
                  <a:t>= </a:t>
                </a:r>
                <a:r>
                  <a:rPr lang="en-US" i="1" dirty="0"/>
                  <a:t>r</a:t>
                </a:r>
                <a:r>
                  <a:rPr lang="en-US" dirty="0"/>
                  <a:t> cos </a:t>
                </a:r>
                <a:r>
                  <a:rPr lang="en-US" i="1" dirty="0"/>
                  <a:t>θ</a:t>
                </a:r>
                <a:r>
                  <a:rPr lang="en-US" dirty="0"/>
                  <a:t>	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	b </a:t>
                </a:r>
                <a:r>
                  <a:rPr lang="en-US" dirty="0"/>
                  <a:t>= </a:t>
                </a:r>
                <a:r>
                  <a:rPr lang="en-US" i="1" dirty="0"/>
                  <a:t>r</a:t>
                </a:r>
                <a:r>
                  <a:rPr lang="en-US" dirty="0"/>
                  <a:t> sin </a:t>
                </a:r>
                <a:r>
                  <a:rPr lang="en-US" i="1" dirty="0"/>
                  <a:t>θ</a:t>
                </a:r>
                <a:r>
                  <a:rPr lang="en-US" dirty="0"/>
                  <a:t> 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i="1" dirty="0" smtClean="0"/>
                  <a:t>		r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 smtClean="0"/>
                              <m:t>a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b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	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r>
                  <a:rPr lang="en-US" i="1" dirty="0" smtClean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err="1" smtClean="0"/>
                  <a:t>arctan</a:t>
                </a:r>
                <a:r>
                  <a:rPr lang="en-US" dirty="0" smtClean="0"/>
                  <a:t>(b/a)</a:t>
                </a:r>
                <a:endParaRPr lang="en-US" dirty="0"/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 rotWithShape="1">
                <a:blip r:embed="rId2"/>
                <a:stretch>
                  <a:fillRect l="-2593" t="-1946" b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Polar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Polar Form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r </a:t>
            </a:r>
            <a:r>
              <a:rPr lang="en-US" dirty="0"/>
              <a:t>is called the </a:t>
            </a:r>
            <a:r>
              <a:rPr lang="en-US" dirty="0">
                <a:solidFill>
                  <a:srgbClr val="FFC000"/>
                </a:solidFill>
              </a:rPr>
              <a:t>modulus</a:t>
            </a:r>
            <a:r>
              <a:rPr lang="en-US" dirty="0"/>
              <a:t>		</a:t>
            </a:r>
            <a:endParaRPr lang="en-US" dirty="0" smtClean="0"/>
          </a:p>
          <a:p>
            <a:r>
              <a:rPr lang="en-US" i="1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is called the </a:t>
            </a:r>
            <a:r>
              <a:rPr lang="en-US" dirty="0">
                <a:solidFill>
                  <a:srgbClr val="FFC000"/>
                </a:solidFill>
              </a:rPr>
              <a:t>argument</a:t>
            </a:r>
          </a:p>
          <a:p>
            <a:r>
              <a:rPr lang="en-US" dirty="0"/>
              <a:t>   </a:t>
            </a:r>
          </a:p>
        </p:txBody>
      </p:sp>
    </p:spTree>
    <p:extLst>
      <p:ext uri="{BB962C8B-B14F-4D97-AF65-F5344CB8AC3E}">
        <p14:creationId xmlns:p14="http://schemas.microsoft.com/office/powerpoint/2010/main" val="40887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</a:t>
            </a:r>
            <a:r>
              <a:rPr lang="en-US" i="1" dirty="0" smtClean="0">
                <a:solidFill>
                  <a:schemeClr val="tx1"/>
                </a:solidFill>
              </a:rPr>
              <a:t>plot</a:t>
            </a:r>
            <a:r>
              <a:rPr lang="en-US" dirty="0" smtClean="0"/>
              <a:t> these first or you may end up in the wrong quadrant!</a:t>
            </a:r>
          </a:p>
          <a:p>
            <a:endParaRPr lang="en-US" dirty="0"/>
          </a:p>
          <a:p>
            <a:r>
              <a:rPr lang="en-US" dirty="0" smtClean="0"/>
              <a:t>(This is because of the tan)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Plot z = -2 – 2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in the complex plane then write z in polar form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POLAR FORM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z = -2 – </a:t>
            </a:r>
            <a:r>
              <a:rPr lang="en-US" dirty="0" smtClean="0"/>
              <a:t>2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r>
              <a:rPr lang="en-US" dirty="0" smtClean="0"/>
              <a:t>	z </a:t>
            </a:r>
            <a:r>
              <a:rPr lang="en-US" dirty="0"/>
              <a:t>= </a:t>
            </a:r>
            <a:r>
              <a:rPr lang="en-US" dirty="0" smtClean="0"/>
              <a:t>a + b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r>
              <a:rPr lang="en-US" dirty="0"/>
              <a:t>	</a:t>
            </a:r>
            <a:r>
              <a:rPr lang="en-US" dirty="0" smtClean="0"/>
              <a:t>a = ?</a:t>
            </a:r>
          </a:p>
          <a:p>
            <a:r>
              <a:rPr lang="en-US" dirty="0"/>
              <a:t>	</a:t>
            </a:r>
            <a:r>
              <a:rPr lang="en-US" dirty="0" smtClean="0"/>
              <a:t>b = ?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POLAR FORM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z = -2 – </a:t>
            </a:r>
            <a:r>
              <a:rPr lang="en-US" dirty="0" smtClean="0"/>
              <a:t>2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r>
              <a:rPr lang="en-US" dirty="0" smtClean="0"/>
              <a:t>	z </a:t>
            </a:r>
            <a:r>
              <a:rPr lang="en-US" dirty="0"/>
              <a:t>= </a:t>
            </a:r>
            <a:r>
              <a:rPr lang="en-US" dirty="0" smtClean="0"/>
              <a:t>a + b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r>
              <a:rPr lang="en-US" dirty="0"/>
              <a:t>	</a:t>
            </a:r>
            <a:r>
              <a:rPr lang="en-US" dirty="0" smtClean="0"/>
              <a:t>a = -2</a:t>
            </a:r>
          </a:p>
          <a:p>
            <a:r>
              <a:rPr lang="en-US" dirty="0"/>
              <a:t>	</a:t>
            </a:r>
            <a:r>
              <a:rPr lang="en-US" dirty="0" smtClean="0"/>
              <a:t>b = -2</a:t>
            </a:r>
          </a:p>
          <a:p>
            <a:r>
              <a:rPr lang="en-US" dirty="0" smtClean="0"/>
              <a:t>Plot?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POLAR FORM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38367" y="2667000"/>
            <a:ext cx="4029433" cy="3975456"/>
            <a:chOff x="5038367" y="2667000"/>
            <a:chExt cx="4029433" cy="3975456"/>
          </a:xfrm>
        </p:grpSpPr>
        <p:grpSp>
          <p:nvGrpSpPr>
            <p:cNvPr id="10" name="Group 9"/>
            <p:cNvGrpSpPr/>
            <p:nvPr/>
          </p:nvGrpSpPr>
          <p:grpSpPr>
            <a:xfrm>
              <a:off x="5242910" y="2819400"/>
              <a:ext cx="3824890" cy="3823056"/>
              <a:chOff x="5166710" y="2806344"/>
              <a:chExt cx="3824890" cy="3823056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166710" y="2806344"/>
                <a:ext cx="3672493" cy="3670656"/>
                <a:chOff x="5166710" y="2806344"/>
                <a:chExt cx="3672493" cy="367065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5181600" y="2806344"/>
                  <a:ext cx="3657602" cy="3670656"/>
                  <a:chOff x="5181600" y="2806344"/>
                  <a:chExt cx="3657602" cy="3670656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181600" y="2806344"/>
                    <a:ext cx="3657602" cy="3670656"/>
                    <a:chOff x="5181600" y="2806344"/>
                    <a:chExt cx="3657602" cy="3670656"/>
                  </a:xfrm>
                </p:grpSpPr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5181600" y="2806344"/>
                      <a:ext cx="3657602" cy="3670656"/>
                      <a:chOff x="5181600" y="2817231"/>
                      <a:chExt cx="3657602" cy="3670656"/>
                    </a:xfrm>
                  </p:grpSpPr>
                  <p:grpSp>
                    <p:nvGrpSpPr>
                      <p:cNvPr id="35" name="Group 34"/>
                      <p:cNvGrpSpPr/>
                      <p:nvPr/>
                    </p:nvGrpSpPr>
                    <p:grpSpPr>
                      <a:xfrm rot="16200000">
                        <a:off x="5181604" y="2830288"/>
                        <a:ext cx="3657600" cy="3657597"/>
                        <a:chOff x="5181600" y="2514600"/>
                        <a:chExt cx="3657600" cy="4124299"/>
                      </a:xfrm>
                    </p:grpSpPr>
                    <p:cxnSp>
                      <p:nvCxnSpPr>
                        <p:cNvPr id="54" name="Straight Connector 53"/>
                        <p:cNvCxnSpPr/>
                        <p:nvPr/>
                      </p:nvCxnSpPr>
                      <p:spPr>
                        <a:xfrm>
                          <a:off x="7467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Straight Connector 54"/>
                        <p:cNvCxnSpPr/>
                        <p:nvPr/>
                      </p:nvCxnSpPr>
                      <p:spPr>
                        <a:xfrm>
                          <a:off x="7010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" name="Straight Connector 55"/>
                        <p:cNvCxnSpPr/>
                        <p:nvPr/>
                      </p:nvCxnSpPr>
                      <p:spPr>
                        <a:xfrm>
                          <a:off x="7924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" name="Straight Connector 56"/>
                        <p:cNvCxnSpPr/>
                        <p:nvPr/>
                      </p:nvCxnSpPr>
                      <p:spPr>
                        <a:xfrm>
                          <a:off x="8382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" name="Straight Connector 57"/>
                        <p:cNvCxnSpPr/>
                        <p:nvPr/>
                      </p:nvCxnSpPr>
                      <p:spPr>
                        <a:xfrm>
                          <a:off x="8839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Straight Connector 58"/>
                        <p:cNvCxnSpPr/>
                        <p:nvPr/>
                      </p:nvCxnSpPr>
                      <p:spPr>
                        <a:xfrm>
                          <a:off x="7696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" name="Straight Connector 59"/>
                        <p:cNvCxnSpPr/>
                        <p:nvPr/>
                      </p:nvCxnSpPr>
                      <p:spPr>
                        <a:xfrm>
                          <a:off x="8153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" name="Straight Connector 60"/>
                        <p:cNvCxnSpPr/>
                        <p:nvPr/>
                      </p:nvCxnSpPr>
                      <p:spPr>
                        <a:xfrm>
                          <a:off x="8610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" name="Straight Connector 61"/>
                        <p:cNvCxnSpPr/>
                        <p:nvPr/>
                      </p:nvCxnSpPr>
                      <p:spPr>
                        <a:xfrm>
                          <a:off x="7239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" name="Straight Connector 62"/>
                        <p:cNvCxnSpPr/>
                        <p:nvPr/>
                      </p:nvCxnSpPr>
                      <p:spPr>
                        <a:xfrm>
                          <a:off x="5410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" name="Straight Connector 63"/>
                        <p:cNvCxnSpPr/>
                        <p:nvPr/>
                      </p:nvCxnSpPr>
                      <p:spPr>
                        <a:xfrm>
                          <a:off x="5867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" name="Straight Connector 64"/>
                        <p:cNvCxnSpPr/>
                        <p:nvPr/>
                      </p:nvCxnSpPr>
                      <p:spPr>
                        <a:xfrm>
                          <a:off x="6324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" name="Straight Connector 65"/>
                        <p:cNvCxnSpPr/>
                        <p:nvPr/>
                      </p:nvCxnSpPr>
                      <p:spPr>
                        <a:xfrm>
                          <a:off x="6781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" name="Straight Connector 66"/>
                        <p:cNvCxnSpPr/>
                        <p:nvPr/>
                      </p:nvCxnSpPr>
                      <p:spPr>
                        <a:xfrm>
                          <a:off x="5638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" name="Straight Connector 67"/>
                        <p:cNvCxnSpPr/>
                        <p:nvPr/>
                      </p:nvCxnSpPr>
                      <p:spPr>
                        <a:xfrm>
                          <a:off x="6096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" name="Straight Connector 68"/>
                        <p:cNvCxnSpPr/>
                        <p:nvPr/>
                      </p:nvCxnSpPr>
                      <p:spPr>
                        <a:xfrm>
                          <a:off x="6553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" name="Straight Connector 69"/>
                        <p:cNvCxnSpPr/>
                        <p:nvPr/>
                      </p:nvCxnSpPr>
                      <p:spPr>
                        <a:xfrm>
                          <a:off x="5181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6" name="Group 35"/>
                      <p:cNvGrpSpPr/>
                      <p:nvPr/>
                    </p:nvGrpSpPr>
                    <p:grpSpPr>
                      <a:xfrm>
                        <a:off x="5181600" y="2817231"/>
                        <a:ext cx="3657600" cy="3670656"/>
                        <a:chOff x="5181600" y="2514600"/>
                        <a:chExt cx="3657600" cy="4124299"/>
                      </a:xfrm>
                    </p:grpSpPr>
                    <p:cxnSp>
                      <p:nvCxnSpPr>
                        <p:cNvPr id="37" name="Straight Connector 36"/>
                        <p:cNvCxnSpPr/>
                        <p:nvPr/>
                      </p:nvCxnSpPr>
                      <p:spPr>
                        <a:xfrm>
                          <a:off x="7467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>
                          <a:off x="7010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" name="Straight Connector 38"/>
                        <p:cNvCxnSpPr/>
                        <p:nvPr/>
                      </p:nvCxnSpPr>
                      <p:spPr>
                        <a:xfrm>
                          <a:off x="7924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" name="Straight Connector 39"/>
                        <p:cNvCxnSpPr/>
                        <p:nvPr/>
                      </p:nvCxnSpPr>
                      <p:spPr>
                        <a:xfrm>
                          <a:off x="8382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" name="Straight Connector 40"/>
                        <p:cNvCxnSpPr/>
                        <p:nvPr/>
                      </p:nvCxnSpPr>
                      <p:spPr>
                        <a:xfrm>
                          <a:off x="8839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" name="Straight Connector 41"/>
                        <p:cNvCxnSpPr/>
                        <p:nvPr/>
                      </p:nvCxnSpPr>
                      <p:spPr>
                        <a:xfrm>
                          <a:off x="7696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" name="Straight Connector 42"/>
                        <p:cNvCxnSpPr/>
                        <p:nvPr/>
                      </p:nvCxnSpPr>
                      <p:spPr>
                        <a:xfrm>
                          <a:off x="8153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Straight Connector 43"/>
                        <p:cNvCxnSpPr/>
                        <p:nvPr/>
                      </p:nvCxnSpPr>
                      <p:spPr>
                        <a:xfrm>
                          <a:off x="8610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Straight Connector 44"/>
                        <p:cNvCxnSpPr/>
                        <p:nvPr/>
                      </p:nvCxnSpPr>
                      <p:spPr>
                        <a:xfrm>
                          <a:off x="7239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" name="Straight Connector 45"/>
                        <p:cNvCxnSpPr/>
                        <p:nvPr/>
                      </p:nvCxnSpPr>
                      <p:spPr>
                        <a:xfrm>
                          <a:off x="5410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Straight Connector 46"/>
                        <p:cNvCxnSpPr/>
                        <p:nvPr/>
                      </p:nvCxnSpPr>
                      <p:spPr>
                        <a:xfrm>
                          <a:off x="5867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" name="Straight Connector 47"/>
                        <p:cNvCxnSpPr/>
                        <p:nvPr/>
                      </p:nvCxnSpPr>
                      <p:spPr>
                        <a:xfrm>
                          <a:off x="6324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" name="Straight Connector 48"/>
                        <p:cNvCxnSpPr/>
                        <p:nvPr/>
                      </p:nvCxnSpPr>
                      <p:spPr>
                        <a:xfrm>
                          <a:off x="6781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Straight Connector 49"/>
                        <p:cNvCxnSpPr/>
                        <p:nvPr/>
                      </p:nvCxnSpPr>
                      <p:spPr>
                        <a:xfrm>
                          <a:off x="5638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Straight Connector 50"/>
                        <p:cNvCxnSpPr/>
                        <p:nvPr/>
                      </p:nvCxnSpPr>
                      <p:spPr>
                        <a:xfrm>
                          <a:off x="6096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" name="Straight Connector 51"/>
                        <p:cNvCxnSpPr/>
                        <p:nvPr/>
                      </p:nvCxnSpPr>
                      <p:spPr>
                        <a:xfrm>
                          <a:off x="6553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" name="Straight Connector 52"/>
                        <p:cNvCxnSpPr/>
                        <p:nvPr/>
                      </p:nvCxnSpPr>
                      <p:spPr>
                        <a:xfrm>
                          <a:off x="5181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5458314" y="4623958"/>
                      <a:ext cx="3058219" cy="353943"/>
                      <a:chOff x="5458314" y="4623958"/>
                      <a:chExt cx="3058219" cy="353943"/>
                    </a:xfrm>
                  </p:grpSpPr>
                  <p:sp>
                    <p:nvSpPr>
                      <p:cNvPr id="29" name="Rectangle 28"/>
                      <p:cNvSpPr/>
                      <p:nvPr/>
                    </p:nvSpPr>
                    <p:spPr>
                      <a:xfrm>
                        <a:off x="7315200" y="4623958"/>
                        <a:ext cx="255083" cy="32904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1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0" name="Rectangle 29"/>
                      <p:cNvSpPr/>
                      <p:nvPr/>
                    </p:nvSpPr>
                    <p:spPr>
                      <a:xfrm>
                        <a:off x="7772400" y="4623958"/>
                        <a:ext cx="286933" cy="32904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/>
                          <a:t>2</a:t>
                        </a:r>
                      </a:p>
                    </p:txBody>
                  </p:sp>
                  <p:sp>
                    <p:nvSpPr>
                      <p:cNvPr id="31" name="Rectangle 30"/>
                      <p:cNvSpPr/>
                      <p:nvPr/>
                    </p:nvSpPr>
                    <p:spPr>
                      <a:xfrm>
                        <a:off x="8229600" y="4623958"/>
                        <a:ext cx="286933" cy="32904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3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2" name="Rectangle 31"/>
                      <p:cNvSpPr/>
                      <p:nvPr/>
                    </p:nvSpPr>
                    <p:spPr>
                      <a:xfrm>
                        <a:off x="6366290" y="4623958"/>
                        <a:ext cx="373820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-1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3" name="Rectangle 32"/>
                      <p:cNvSpPr/>
                      <p:nvPr/>
                    </p:nvSpPr>
                    <p:spPr>
                      <a:xfrm>
                        <a:off x="5915514" y="4623958"/>
                        <a:ext cx="40908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-2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4" name="Rectangle 33"/>
                      <p:cNvSpPr/>
                      <p:nvPr/>
                    </p:nvSpPr>
                    <p:spPr>
                      <a:xfrm>
                        <a:off x="5458314" y="4623958"/>
                        <a:ext cx="40908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-3</a:t>
                        </a:r>
                        <a:endParaRPr lang="en-US" sz="1700" dirty="0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6644792" y="3104352"/>
                      <a:ext cx="409086" cy="3109619"/>
                      <a:chOff x="6644792" y="3104352"/>
                      <a:chExt cx="409086" cy="3109619"/>
                    </a:xfrm>
                  </p:grpSpPr>
                  <p:sp>
                    <p:nvSpPr>
                      <p:cNvPr id="23" name="Rectangle 22"/>
                      <p:cNvSpPr/>
                      <p:nvPr/>
                    </p:nvSpPr>
                    <p:spPr>
                      <a:xfrm>
                        <a:off x="6771428" y="4008649"/>
                        <a:ext cx="282450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1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24" name="Rectangle 23"/>
                      <p:cNvSpPr/>
                      <p:nvPr/>
                    </p:nvSpPr>
                    <p:spPr>
                      <a:xfrm>
                        <a:off x="6736162" y="3581400"/>
                        <a:ext cx="31771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/>
                          <a:t>2</a:t>
                        </a:r>
                      </a:p>
                    </p:txBody>
                  </p:sp>
                  <p:sp>
                    <p:nvSpPr>
                      <p:cNvPr id="25" name="Rectangle 24"/>
                      <p:cNvSpPr/>
                      <p:nvPr/>
                    </p:nvSpPr>
                    <p:spPr>
                      <a:xfrm>
                        <a:off x="6736162" y="3104352"/>
                        <a:ext cx="31771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3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26" name="Rectangle 25"/>
                      <p:cNvSpPr/>
                      <p:nvPr/>
                    </p:nvSpPr>
                    <p:spPr>
                      <a:xfrm>
                        <a:off x="6680058" y="4940879"/>
                        <a:ext cx="373820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-1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27" name="Rectangle 26"/>
                      <p:cNvSpPr/>
                      <p:nvPr/>
                    </p:nvSpPr>
                    <p:spPr>
                      <a:xfrm>
                        <a:off x="6644792" y="5412240"/>
                        <a:ext cx="40908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-2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28" name="Rectangle 27"/>
                      <p:cNvSpPr/>
                      <p:nvPr/>
                    </p:nvSpPr>
                    <p:spPr>
                      <a:xfrm>
                        <a:off x="6644792" y="5860028"/>
                        <a:ext cx="40908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-3</a:t>
                        </a:r>
                        <a:endParaRPr lang="en-US" sz="1700" dirty="0"/>
                      </a:p>
                    </p:txBody>
                  </p:sp>
                </p:grpSp>
              </p:grpSp>
              <p:sp>
                <p:nvSpPr>
                  <p:cNvPr id="19" name="Rectangle 18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</p:grp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5166710" y="4648200"/>
                  <a:ext cx="367249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Rectangle 13"/>
              <p:cNvSpPr/>
              <p:nvPr/>
            </p:nvSpPr>
            <p:spPr>
              <a:xfrm>
                <a:off x="8673884" y="4623958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4</a:t>
                </a:r>
                <a:endParaRPr lang="en-US" sz="17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662425" y="6275457"/>
                <a:ext cx="40908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-4</a:t>
                </a:r>
                <a:endParaRPr lang="en-US" sz="1700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5038367" y="4645064"/>
              <a:ext cx="40908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-4</a:t>
              </a:r>
              <a:endParaRPr lang="en-US" sz="17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45084" y="2667000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4</a:t>
              </a:r>
              <a:endParaRPr 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64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z = -2 – 2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r>
              <a:rPr lang="en-US" dirty="0" smtClean="0"/>
              <a:t>So it’s in quadrant 3</a:t>
            </a:r>
          </a:p>
          <a:p>
            <a:endParaRPr lang="en-US" sz="2000" dirty="0" smtClean="0"/>
          </a:p>
          <a:p>
            <a:r>
              <a:rPr lang="en-US" dirty="0" smtClean="0"/>
              <a:t>r = 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POLAR FORM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38367" y="2667000"/>
            <a:ext cx="4029433" cy="3975456"/>
            <a:chOff x="5038367" y="2667000"/>
            <a:chExt cx="4029433" cy="3975456"/>
          </a:xfrm>
        </p:grpSpPr>
        <p:grpSp>
          <p:nvGrpSpPr>
            <p:cNvPr id="7" name="Group 6"/>
            <p:cNvGrpSpPr/>
            <p:nvPr/>
          </p:nvGrpSpPr>
          <p:grpSpPr>
            <a:xfrm>
              <a:off x="5242910" y="2819400"/>
              <a:ext cx="3824890" cy="3823056"/>
              <a:chOff x="5166710" y="2806344"/>
              <a:chExt cx="3824890" cy="382305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166710" y="2806344"/>
                <a:ext cx="3672493" cy="3670656"/>
                <a:chOff x="5166710" y="2806344"/>
                <a:chExt cx="3672493" cy="367065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5181600" y="2806344"/>
                  <a:ext cx="3657602" cy="3670656"/>
                  <a:chOff x="5181600" y="2806344"/>
                  <a:chExt cx="3657602" cy="3670656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5181600" y="2806344"/>
                    <a:ext cx="3657602" cy="3670656"/>
                    <a:chOff x="5181600" y="2806344"/>
                    <a:chExt cx="3657602" cy="3670656"/>
                  </a:xfrm>
                </p:grpSpPr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5181600" y="2806344"/>
                      <a:ext cx="3657602" cy="3670656"/>
                      <a:chOff x="5181600" y="2817231"/>
                      <a:chExt cx="3657602" cy="3670656"/>
                    </a:xfrm>
                  </p:grpSpPr>
                  <p:grpSp>
                    <p:nvGrpSpPr>
                      <p:cNvPr id="32" name="Group 31"/>
                      <p:cNvGrpSpPr/>
                      <p:nvPr/>
                    </p:nvGrpSpPr>
                    <p:grpSpPr>
                      <a:xfrm rot="16200000">
                        <a:off x="5181604" y="2830288"/>
                        <a:ext cx="3657600" cy="3657597"/>
                        <a:chOff x="5181600" y="2514600"/>
                        <a:chExt cx="3657600" cy="4124299"/>
                      </a:xfrm>
                    </p:grpSpPr>
                    <p:cxnSp>
                      <p:nvCxnSpPr>
                        <p:cNvPr id="51" name="Straight Connector 50"/>
                        <p:cNvCxnSpPr/>
                        <p:nvPr/>
                      </p:nvCxnSpPr>
                      <p:spPr>
                        <a:xfrm>
                          <a:off x="7467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" name="Straight Connector 51"/>
                        <p:cNvCxnSpPr/>
                        <p:nvPr/>
                      </p:nvCxnSpPr>
                      <p:spPr>
                        <a:xfrm>
                          <a:off x="7010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" name="Straight Connector 52"/>
                        <p:cNvCxnSpPr/>
                        <p:nvPr/>
                      </p:nvCxnSpPr>
                      <p:spPr>
                        <a:xfrm>
                          <a:off x="7924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" name="Straight Connector 53"/>
                        <p:cNvCxnSpPr/>
                        <p:nvPr/>
                      </p:nvCxnSpPr>
                      <p:spPr>
                        <a:xfrm>
                          <a:off x="8382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Straight Connector 54"/>
                        <p:cNvCxnSpPr/>
                        <p:nvPr/>
                      </p:nvCxnSpPr>
                      <p:spPr>
                        <a:xfrm>
                          <a:off x="8839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" name="Straight Connector 55"/>
                        <p:cNvCxnSpPr/>
                        <p:nvPr/>
                      </p:nvCxnSpPr>
                      <p:spPr>
                        <a:xfrm>
                          <a:off x="7696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" name="Straight Connector 56"/>
                        <p:cNvCxnSpPr/>
                        <p:nvPr/>
                      </p:nvCxnSpPr>
                      <p:spPr>
                        <a:xfrm>
                          <a:off x="8153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" name="Straight Connector 57"/>
                        <p:cNvCxnSpPr/>
                        <p:nvPr/>
                      </p:nvCxnSpPr>
                      <p:spPr>
                        <a:xfrm>
                          <a:off x="8610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Straight Connector 58"/>
                        <p:cNvCxnSpPr/>
                        <p:nvPr/>
                      </p:nvCxnSpPr>
                      <p:spPr>
                        <a:xfrm>
                          <a:off x="7239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" name="Straight Connector 59"/>
                        <p:cNvCxnSpPr/>
                        <p:nvPr/>
                      </p:nvCxnSpPr>
                      <p:spPr>
                        <a:xfrm>
                          <a:off x="5410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" name="Straight Connector 60"/>
                        <p:cNvCxnSpPr/>
                        <p:nvPr/>
                      </p:nvCxnSpPr>
                      <p:spPr>
                        <a:xfrm>
                          <a:off x="5867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" name="Straight Connector 61"/>
                        <p:cNvCxnSpPr/>
                        <p:nvPr/>
                      </p:nvCxnSpPr>
                      <p:spPr>
                        <a:xfrm>
                          <a:off x="6324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" name="Straight Connector 62"/>
                        <p:cNvCxnSpPr/>
                        <p:nvPr/>
                      </p:nvCxnSpPr>
                      <p:spPr>
                        <a:xfrm>
                          <a:off x="6781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" name="Straight Connector 63"/>
                        <p:cNvCxnSpPr/>
                        <p:nvPr/>
                      </p:nvCxnSpPr>
                      <p:spPr>
                        <a:xfrm>
                          <a:off x="5638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" name="Straight Connector 64"/>
                        <p:cNvCxnSpPr/>
                        <p:nvPr/>
                      </p:nvCxnSpPr>
                      <p:spPr>
                        <a:xfrm>
                          <a:off x="6096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" name="Straight Connector 65"/>
                        <p:cNvCxnSpPr/>
                        <p:nvPr/>
                      </p:nvCxnSpPr>
                      <p:spPr>
                        <a:xfrm>
                          <a:off x="6553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" name="Straight Connector 66"/>
                        <p:cNvCxnSpPr/>
                        <p:nvPr/>
                      </p:nvCxnSpPr>
                      <p:spPr>
                        <a:xfrm>
                          <a:off x="5181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3" name="Group 32"/>
                      <p:cNvGrpSpPr/>
                      <p:nvPr/>
                    </p:nvGrpSpPr>
                    <p:grpSpPr>
                      <a:xfrm>
                        <a:off x="5181600" y="2817231"/>
                        <a:ext cx="3657600" cy="3670656"/>
                        <a:chOff x="5181600" y="2514600"/>
                        <a:chExt cx="3657600" cy="4124299"/>
                      </a:xfrm>
                    </p:grpSpPr>
                    <p:cxnSp>
                      <p:nvCxnSpPr>
                        <p:cNvPr id="34" name="Straight Connector 33"/>
                        <p:cNvCxnSpPr/>
                        <p:nvPr/>
                      </p:nvCxnSpPr>
                      <p:spPr>
                        <a:xfrm>
                          <a:off x="7467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" name="Straight Connector 34"/>
                        <p:cNvCxnSpPr/>
                        <p:nvPr/>
                      </p:nvCxnSpPr>
                      <p:spPr>
                        <a:xfrm>
                          <a:off x="7010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" name="Straight Connector 35"/>
                        <p:cNvCxnSpPr/>
                        <p:nvPr/>
                      </p:nvCxnSpPr>
                      <p:spPr>
                        <a:xfrm>
                          <a:off x="7924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" name="Straight Connector 36"/>
                        <p:cNvCxnSpPr/>
                        <p:nvPr/>
                      </p:nvCxnSpPr>
                      <p:spPr>
                        <a:xfrm>
                          <a:off x="8382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" name="Straight Connector 37"/>
                        <p:cNvCxnSpPr/>
                        <p:nvPr/>
                      </p:nvCxnSpPr>
                      <p:spPr>
                        <a:xfrm>
                          <a:off x="8839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" name="Straight Connector 38"/>
                        <p:cNvCxnSpPr/>
                        <p:nvPr/>
                      </p:nvCxnSpPr>
                      <p:spPr>
                        <a:xfrm>
                          <a:off x="7696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" name="Straight Connector 39"/>
                        <p:cNvCxnSpPr/>
                        <p:nvPr/>
                      </p:nvCxnSpPr>
                      <p:spPr>
                        <a:xfrm>
                          <a:off x="8153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" name="Straight Connector 40"/>
                        <p:cNvCxnSpPr/>
                        <p:nvPr/>
                      </p:nvCxnSpPr>
                      <p:spPr>
                        <a:xfrm>
                          <a:off x="8610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" name="Straight Connector 41"/>
                        <p:cNvCxnSpPr/>
                        <p:nvPr/>
                      </p:nvCxnSpPr>
                      <p:spPr>
                        <a:xfrm>
                          <a:off x="7239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" name="Straight Connector 42"/>
                        <p:cNvCxnSpPr/>
                        <p:nvPr/>
                      </p:nvCxnSpPr>
                      <p:spPr>
                        <a:xfrm>
                          <a:off x="5410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Straight Connector 43"/>
                        <p:cNvCxnSpPr/>
                        <p:nvPr/>
                      </p:nvCxnSpPr>
                      <p:spPr>
                        <a:xfrm>
                          <a:off x="5867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Straight Connector 44"/>
                        <p:cNvCxnSpPr/>
                        <p:nvPr/>
                      </p:nvCxnSpPr>
                      <p:spPr>
                        <a:xfrm>
                          <a:off x="6324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" name="Straight Connector 45"/>
                        <p:cNvCxnSpPr/>
                        <p:nvPr/>
                      </p:nvCxnSpPr>
                      <p:spPr>
                        <a:xfrm>
                          <a:off x="6781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Straight Connector 46"/>
                        <p:cNvCxnSpPr/>
                        <p:nvPr/>
                      </p:nvCxnSpPr>
                      <p:spPr>
                        <a:xfrm>
                          <a:off x="5638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" name="Straight Connector 47"/>
                        <p:cNvCxnSpPr/>
                        <p:nvPr/>
                      </p:nvCxnSpPr>
                      <p:spPr>
                        <a:xfrm>
                          <a:off x="6096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" name="Straight Connector 48"/>
                        <p:cNvCxnSpPr/>
                        <p:nvPr/>
                      </p:nvCxnSpPr>
                      <p:spPr>
                        <a:xfrm>
                          <a:off x="6553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Straight Connector 49"/>
                        <p:cNvCxnSpPr/>
                        <p:nvPr/>
                      </p:nvCxnSpPr>
                      <p:spPr>
                        <a:xfrm>
                          <a:off x="5181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5458314" y="4623958"/>
                      <a:ext cx="3058219" cy="353943"/>
                      <a:chOff x="5458314" y="4623958"/>
                      <a:chExt cx="3058219" cy="353943"/>
                    </a:xfrm>
                  </p:grpSpPr>
                  <p:sp>
                    <p:nvSpPr>
                      <p:cNvPr id="26" name="Rectangle 25"/>
                      <p:cNvSpPr/>
                      <p:nvPr/>
                    </p:nvSpPr>
                    <p:spPr>
                      <a:xfrm>
                        <a:off x="7315200" y="4623958"/>
                        <a:ext cx="255083" cy="32904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1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27" name="Rectangle 26"/>
                      <p:cNvSpPr/>
                      <p:nvPr/>
                    </p:nvSpPr>
                    <p:spPr>
                      <a:xfrm>
                        <a:off x="7772400" y="4623958"/>
                        <a:ext cx="286933" cy="32904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/>
                          <a:t>2</a:t>
                        </a:r>
                      </a:p>
                    </p:txBody>
                  </p:sp>
                  <p:sp>
                    <p:nvSpPr>
                      <p:cNvPr id="28" name="Rectangle 27"/>
                      <p:cNvSpPr/>
                      <p:nvPr/>
                    </p:nvSpPr>
                    <p:spPr>
                      <a:xfrm>
                        <a:off x="8229600" y="4623958"/>
                        <a:ext cx="286933" cy="32904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3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29" name="Rectangle 28"/>
                      <p:cNvSpPr/>
                      <p:nvPr/>
                    </p:nvSpPr>
                    <p:spPr>
                      <a:xfrm>
                        <a:off x="6366290" y="4623958"/>
                        <a:ext cx="373820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-1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0" name="Rectangle 29"/>
                      <p:cNvSpPr/>
                      <p:nvPr/>
                    </p:nvSpPr>
                    <p:spPr>
                      <a:xfrm>
                        <a:off x="5915514" y="4623958"/>
                        <a:ext cx="40908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-2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1" name="Rectangle 30"/>
                      <p:cNvSpPr/>
                      <p:nvPr/>
                    </p:nvSpPr>
                    <p:spPr>
                      <a:xfrm>
                        <a:off x="5458314" y="4623958"/>
                        <a:ext cx="40908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-3</a:t>
                        </a:r>
                        <a:endParaRPr lang="en-US" sz="1700" dirty="0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6644792" y="3104352"/>
                      <a:ext cx="409086" cy="3109619"/>
                      <a:chOff x="6644792" y="3104352"/>
                      <a:chExt cx="409086" cy="3109619"/>
                    </a:xfrm>
                  </p:grpSpPr>
                  <p:sp>
                    <p:nvSpPr>
                      <p:cNvPr id="20" name="Rectangle 19"/>
                      <p:cNvSpPr/>
                      <p:nvPr/>
                    </p:nvSpPr>
                    <p:spPr>
                      <a:xfrm>
                        <a:off x="6771428" y="4008649"/>
                        <a:ext cx="282450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1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21" name="Rectangle 20"/>
                      <p:cNvSpPr/>
                      <p:nvPr/>
                    </p:nvSpPr>
                    <p:spPr>
                      <a:xfrm>
                        <a:off x="6736162" y="3581400"/>
                        <a:ext cx="31771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/>
                          <a:t>2</a:t>
                        </a:r>
                      </a:p>
                    </p:txBody>
                  </p:sp>
                  <p:sp>
                    <p:nvSpPr>
                      <p:cNvPr id="22" name="Rectangle 21"/>
                      <p:cNvSpPr/>
                      <p:nvPr/>
                    </p:nvSpPr>
                    <p:spPr>
                      <a:xfrm>
                        <a:off x="6736162" y="3104352"/>
                        <a:ext cx="31771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3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23" name="Rectangle 22"/>
                      <p:cNvSpPr/>
                      <p:nvPr/>
                    </p:nvSpPr>
                    <p:spPr>
                      <a:xfrm>
                        <a:off x="6680058" y="4940879"/>
                        <a:ext cx="373820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-1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24" name="Rectangle 23"/>
                      <p:cNvSpPr/>
                      <p:nvPr/>
                    </p:nvSpPr>
                    <p:spPr>
                      <a:xfrm>
                        <a:off x="6644792" y="5412240"/>
                        <a:ext cx="40908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-2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25" name="Rectangle 24"/>
                      <p:cNvSpPr/>
                      <p:nvPr/>
                    </p:nvSpPr>
                    <p:spPr>
                      <a:xfrm>
                        <a:off x="6644792" y="5860028"/>
                        <a:ext cx="40908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-3</a:t>
                        </a:r>
                        <a:endParaRPr lang="en-US" sz="1700" dirty="0"/>
                      </a:p>
                    </p:txBody>
                  </p:sp>
                </p:grpSp>
              </p:grpSp>
              <p:sp>
                <p:nvSpPr>
                  <p:cNvPr id="16" name="Rectangle 15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</p:grp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166710" y="4648200"/>
                  <a:ext cx="367249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Rectangle 10"/>
              <p:cNvSpPr/>
              <p:nvPr/>
            </p:nvSpPr>
            <p:spPr>
              <a:xfrm>
                <a:off x="8673884" y="4623958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4</a:t>
                </a:r>
                <a:endParaRPr lang="en-US" sz="17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662425" y="6275457"/>
                <a:ext cx="40908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-4</a:t>
                </a:r>
                <a:endParaRPr lang="en-US" sz="1700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5038367" y="4645064"/>
              <a:ext cx="40908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-4</a:t>
              </a:r>
              <a:endParaRPr lang="en-US" sz="17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45084" y="2667000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4</a:t>
              </a:r>
              <a:endParaRPr lang="en-US" sz="1700" dirty="0"/>
            </a:p>
          </p:txBody>
        </p:sp>
      </p:grpSp>
      <p:sp>
        <p:nvSpPr>
          <p:cNvPr id="68" name="Oval 67"/>
          <p:cNvSpPr/>
          <p:nvPr/>
        </p:nvSpPr>
        <p:spPr>
          <a:xfrm>
            <a:off x="6057900" y="5461355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34200" y="232583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915400" cy="5638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9</m:t>
                        </m:r>
                      </m:e>
                    </m:rad>
                  </m:oMath>
                </a14:m>
                <a:r>
                  <a:rPr lang="en-US" dirty="0"/>
                  <a:t>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36 </m:t>
                        </m:r>
                      </m:e>
                    </m:rad>
                  </m:oMath>
                </a14:m>
                <a:r>
                  <a:rPr lang="en-US" dirty="0"/>
                  <a:t> 	= 3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en-US" dirty="0"/>
                  <a:t>× 6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  <a:p>
                <a:r>
                  <a:rPr lang="en-US" dirty="0"/>
                  <a:t>				= 18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30000" dirty="0"/>
                  <a:t>2</a:t>
                </a:r>
              </a:p>
              <a:p>
                <a:r>
                  <a:rPr lang="en-US" dirty="0"/>
                  <a:t>				= -18</a:t>
                </a:r>
              </a:p>
              <a:p>
                <a:r>
                  <a:rPr lang="en-US" dirty="0" smtClean="0"/>
                  <a:t>You need to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take out the “</a:t>
                </a:r>
                <a:r>
                  <a:rPr lang="en-US" i="1" dirty="0" err="1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” first</a:t>
                </a:r>
              </a:p>
              <a:p>
                <a:r>
                  <a:rPr lang="en-US" dirty="0" smtClean="0"/>
                  <a:t>(If you don’t, you’ll get the wrong answer)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915400" cy="5638800"/>
              </a:xfrm>
              <a:blipFill rotWithShape="1">
                <a:blip r:embed="rId2"/>
                <a:stretch>
                  <a:fillRect l="-2462" t="-757" r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4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z = -2 – 2</a:t>
                </a:r>
                <a:r>
                  <a:rPr lang="en-US" sz="5000" i="1" dirty="0" smtClean="0">
                    <a:latin typeface="Times New Roman" pitchFamily="18" charset="0"/>
                    <a:cs typeface="Times New Roman" pitchFamily="18" charset="0"/>
                  </a:rPr>
                  <a:t>i    </a:t>
                </a:r>
                <a:r>
                  <a:rPr lang="en-US" dirty="0" smtClean="0"/>
                  <a:t>in </a:t>
                </a:r>
                <a:r>
                  <a:rPr lang="en-US" dirty="0"/>
                  <a:t>quadrant 3</a:t>
                </a:r>
              </a:p>
              <a:p>
                <a:r>
                  <a:rPr lang="en-US" dirty="0"/>
                  <a:t>	a = -</a:t>
                </a:r>
                <a:r>
                  <a:rPr lang="en-US" dirty="0" smtClean="0"/>
                  <a:t>2</a:t>
                </a:r>
                <a:endParaRPr lang="en-US" baseline="30000" dirty="0"/>
              </a:p>
              <a:p>
                <a:r>
                  <a:rPr lang="en-US" dirty="0"/>
                  <a:t>	b = -2</a:t>
                </a:r>
              </a:p>
              <a:p>
                <a:r>
                  <a:rPr lang="en-US" dirty="0" smtClean="0"/>
                  <a:t>r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2 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b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2 </m:t>
                        </m:r>
                      </m:e>
                    </m:ra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2 </m:t>
                        </m:r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−2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8</m:t>
                        </m:r>
                      </m:e>
                    </m:ra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≈</a:t>
                </a:r>
                <a:r>
                  <a:rPr lang="en-US" sz="1500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2.8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i="1" dirty="0"/>
                  <a:t>θ </a:t>
                </a:r>
                <a:r>
                  <a:rPr lang="en-US" dirty="0"/>
                  <a:t>= 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POLAR FORM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z = -2 – 2</a:t>
                </a:r>
                <a:r>
                  <a:rPr lang="en-US" sz="5000" i="1" dirty="0" smtClean="0">
                    <a:latin typeface="Times New Roman" pitchFamily="18" charset="0"/>
                    <a:cs typeface="Times New Roman" pitchFamily="18" charset="0"/>
                  </a:rPr>
                  <a:t>i    </a:t>
                </a:r>
                <a:r>
                  <a:rPr lang="en-US" dirty="0" smtClean="0"/>
                  <a:t>in </a:t>
                </a:r>
                <a:r>
                  <a:rPr lang="en-US" dirty="0"/>
                  <a:t>quadrant 3</a:t>
                </a:r>
              </a:p>
              <a:p>
                <a:r>
                  <a:rPr lang="en-US" dirty="0"/>
                  <a:t>	a = -2</a:t>
                </a:r>
              </a:p>
              <a:p>
                <a:r>
                  <a:rPr lang="en-US" dirty="0"/>
                  <a:t>	b = -2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r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≈</a:t>
                </a:r>
                <a:r>
                  <a:rPr lang="en-US" sz="1500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2.8</a:t>
                </a:r>
                <a:r>
                  <a:rPr lang="en-US" dirty="0"/>
                  <a:t> </a:t>
                </a:r>
              </a:p>
              <a:p>
                <a:r>
                  <a:rPr lang="en-US" i="1" dirty="0" smtClean="0"/>
                  <a:t>θ </a:t>
                </a:r>
                <a:r>
                  <a:rPr lang="en-US" dirty="0"/>
                  <a:t>= </a:t>
                </a:r>
                <a:r>
                  <a:rPr lang="en-US" dirty="0" err="1" smtClean="0"/>
                  <a:t>arctan</a:t>
                </a:r>
                <a:r>
                  <a:rPr lang="en-US" dirty="0" smtClean="0"/>
                  <a:t>(b/a) = -2/-2</a:t>
                </a:r>
              </a:p>
              <a:p>
                <a:r>
                  <a:rPr lang="en-US" dirty="0" smtClean="0"/>
                  <a:t>So tan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(1) = </a:t>
                </a:r>
                <a:r>
                  <a:rPr lang="en-US" i="1" dirty="0"/>
                  <a:t>θ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POLAR FORM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z = -2 – 2</a:t>
                </a:r>
                <a:r>
                  <a:rPr lang="en-US" sz="5000" i="1" dirty="0" smtClean="0">
                    <a:latin typeface="Times New Roman" pitchFamily="18" charset="0"/>
                    <a:cs typeface="Times New Roman" pitchFamily="18" charset="0"/>
                  </a:rPr>
                  <a:t>i    </a:t>
                </a:r>
                <a:r>
                  <a:rPr lang="en-US" dirty="0" smtClean="0"/>
                  <a:t>in </a:t>
                </a:r>
                <a:r>
                  <a:rPr lang="en-US" dirty="0"/>
                  <a:t>quadrant 3</a:t>
                </a:r>
              </a:p>
              <a:p>
                <a:r>
                  <a:rPr lang="en-US" dirty="0"/>
                  <a:t>	a = -2</a:t>
                </a:r>
              </a:p>
              <a:p>
                <a:r>
                  <a:rPr lang="en-US" dirty="0"/>
                  <a:t>	b = -2</a:t>
                </a:r>
              </a:p>
              <a:p>
                <a:endParaRPr lang="en-US" sz="2000" dirty="0"/>
              </a:p>
              <a:p>
                <a:pPr>
                  <a:lnSpc>
                    <a:spcPts val="4800"/>
                  </a:lnSpc>
                  <a:spcBef>
                    <a:spcPts val="0"/>
                  </a:spcBef>
                </a:pPr>
                <a:r>
                  <a:rPr lang="en-US" sz="3000" dirty="0"/>
                  <a:t> </a:t>
                </a:r>
                <a:r>
                  <a:rPr lang="en-US" dirty="0"/>
                  <a:t>r </a:t>
                </a:r>
                <a:r>
                  <a:rPr lang="en-US" dirty="0" smtClean="0"/>
                  <a:t>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≈</a:t>
                </a:r>
                <a:r>
                  <a:rPr lang="en-US" sz="1500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2.8</a:t>
                </a:r>
                <a:r>
                  <a:rPr lang="en-US" dirty="0"/>
                  <a:t> </a:t>
                </a:r>
              </a:p>
              <a:p>
                <a:r>
                  <a:rPr lang="en-US" dirty="0" smtClean="0"/>
                  <a:t>If tan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(1) = </a:t>
                </a:r>
                <a:r>
                  <a:rPr lang="en-US" i="1" dirty="0"/>
                  <a:t>θ </a:t>
                </a:r>
                <a:r>
                  <a:rPr lang="en-US" i="1" dirty="0" smtClean="0"/>
                  <a:t>(use your table!)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then</a:t>
                </a:r>
                <a:r>
                  <a:rPr lang="en-US" i="1" dirty="0" smtClean="0"/>
                  <a:t> </a:t>
                </a:r>
                <a:r>
                  <a:rPr lang="en-US" i="1" dirty="0"/>
                  <a:t>θ </a:t>
                </a:r>
                <a:r>
                  <a:rPr lang="en-US" dirty="0" smtClean="0"/>
                  <a:t>= </a:t>
                </a:r>
                <a:r>
                  <a:rPr lang="en-US" b="0" i="1" dirty="0" smtClean="0"/>
                  <a:t>π</a:t>
                </a:r>
                <a:r>
                  <a:rPr lang="en-US" dirty="0" smtClean="0"/>
                  <a:t>/4 or 5</a:t>
                </a:r>
                <a:r>
                  <a:rPr lang="en-US" b="0" i="1" dirty="0" smtClean="0"/>
                  <a:t>π</a:t>
                </a:r>
                <a:r>
                  <a:rPr lang="en-US" dirty="0" smtClean="0"/>
                  <a:t>/4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Which?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POLAR FORM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z = -2 – 2</a:t>
                </a:r>
                <a:r>
                  <a:rPr lang="en-US" sz="5000" i="1" dirty="0" smtClean="0">
                    <a:latin typeface="Times New Roman" pitchFamily="18" charset="0"/>
                    <a:cs typeface="Times New Roman" pitchFamily="18" charset="0"/>
                  </a:rPr>
                  <a:t>i    </a:t>
                </a:r>
                <a:r>
                  <a:rPr lang="en-US" dirty="0" smtClean="0"/>
                  <a:t>in </a:t>
                </a:r>
                <a:r>
                  <a:rPr lang="en-US" dirty="0"/>
                  <a:t>quadrant 3</a:t>
                </a:r>
              </a:p>
              <a:p>
                <a:r>
                  <a:rPr lang="en-US" dirty="0"/>
                  <a:t>	a = -2</a:t>
                </a:r>
              </a:p>
              <a:p>
                <a:r>
                  <a:rPr lang="en-US" dirty="0"/>
                  <a:t>	b = -2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r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≈</a:t>
                </a:r>
                <a:r>
                  <a:rPr lang="en-US" sz="1500" dirty="0"/>
                  <a:t> </a:t>
                </a:r>
                <a:r>
                  <a:rPr lang="en-US" dirty="0"/>
                  <a:t>2.8 </a:t>
                </a:r>
              </a:p>
              <a:p>
                <a:r>
                  <a:rPr lang="en-US" i="1" dirty="0"/>
                  <a:t>θ </a:t>
                </a:r>
                <a:r>
                  <a:rPr lang="en-US" dirty="0" smtClean="0"/>
                  <a:t>= 5</a:t>
                </a:r>
                <a:r>
                  <a:rPr lang="en-US" b="0" i="1" dirty="0" smtClean="0"/>
                  <a:t>π</a:t>
                </a:r>
                <a:r>
                  <a:rPr lang="en-US" dirty="0" smtClean="0"/>
                  <a:t>/4   (in quadrant 3)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POLAR FORM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z = -2 – 2</a:t>
                </a:r>
                <a:r>
                  <a:rPr lang="en-US" sz="5000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dirty="0"/>
              </a:p>
              <a:p>
                <a:r>
                  <a:rPr lang="en-US" dirty="0" smtClean="0"/>
                  <a:t>r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≈</a:t>
                </a:r>
                <a:r>
                  <a:rPr lang="en-US" sz="1500" dirty="0"/>
                  <a:t> </a:t>
                </a:r>
                <a:r>
                  <a:rPr lang="en-US" dirty="0"/>
                  <a:t>2.8 </a:t>
                </a:r>
              </a:p>
              <a:p>
                <a:r>
                  <a:rPr lang="en-US" i="1" dirty="0"/>
                  <a:t>θ </a:t>
                </a:r>
                <a:r>
                  <a:rPr lang="en-US" dirty="0" smtClean="0"/>
                  <a:t>= 5</a:t>
                </a:r>
                <a:r>
                  <a:rPr lang="en-US" b="0" i="1" dirty="0" smtClean="0"/>
                  <a:t>π</a:t>
                </a:r>
                <a:r>
                  <a:rPr lang="en-US" dirty="0" smtClean="0"/>
                  <a:t>/4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SO  what is:</a:t>
                </a:r>
              </a:p>
              <a:p>
                <a:pPr algn="ctr"/>
                <a:r>
                  <a:rPr lang="en-US" dirty="0"/>
                  <a:t>z = </a:t>
                </a:r>
                <a:r>
                  <a:rPr lang="en-US" i="1" dirty="0"/>
                  <a:t>r </a:t>
                </a:r>
                <a:r>
                  <a:rPr lang="en-US" dirty="0"/>
                  <a:t>(</a:t>
                </a:r>
                <a:r>
                  <a:rPr lang="en-US" dirty="0" err="1" smtClean="0"/>
                  <a:t>cos</a:t>
                </a:r>
                <a:r>
                  <a:rPr lang="en-US" i="1" dirty="0" err="1" smtClean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+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/>
                  <a:t> </a:t>
                </a:r>
                <a:r>
                  <a:rPr lang="en-US" dirty="0" err="1" smtClean="0"/>
                  <a:t>sin</a:t>
                </a:r>
                <a:r>
                  <a:rPr lang="en-US" i="1" dirty="0" err="1" smtClean="0"/>
                  <a:t>θ</a:t>
                </a:r>
                <a:r>
                  <a:rPr lang="en-US" dirty="0"/>
                  <a:t>) 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POLAR FORM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z = -2 – 2</a:t>
                </a:r>
                <a:r>
                  <a:rPr lang="en-US" sz="5000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dirty="0"/>
              </a:p>
              <a:p>
                <a:r>
                  <a:rPr lang="en-US" dirty="0" smtClean="0"/>
                  <a:t>r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≈</a:t>
                </a:r>
                <a:r>
                  <a:rPr lang="en-US" sz="1500" dirty="0"/>
                  <a:t> </a:t>
                </a:r>
                <a:r>
                  <a:rPr lang="en-US" dirty="0"/>
                  <a:t>2.8 </a:t>
                </a:r>
              </a:p>
              <a:p>
                <a:r>
                  <a:rPr lang="en-US" i="1" dirty="0"/>
                  <a:t>θ </a:t>
                </a:r>
                <a:r>
                  <a:rPr lang="en-US" dirty="0" smtClean="0"/>
                  <a:t>= 5</a:t>
                </a:r>
                <a:r>
                  <a:rPr lang="en-US" b="0" i="1" dirty="0" smtClean="0"/>
                  <a:t>π</a:t>
                </a:r>
                <a:r>
                  <a:rPr lang="en-US" dirty="0" smtClean="0"/>
                  <a:t>/4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SO:</a:t>
                </a:r>
              </a:p>
              <a:p>
                <a:r>
                  <a:rPr lang="en-US" dirty="0" smtClean="0"/>
                  <a:t> z </a:t>
                </a:r>
                <a:r>
                  <a:rPr lang="en-US" dirty="0"/>
                  <a:t>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(cos</a:t>
                </a:r>
                <a:r>
                  <a:rPr lang="en-US" sz="2000" dirty="0"/>
                  <a:t> </a:t>
                </a:r>
                <a:r>
                  <a:rPr lang="en-US" dirty="0" smtClean="0"/>
                  <a:t>5</a:t>
                </a:r>
                <a:r>
                  <a:rPr lang="en-US" i="1" dirty="0" smtClean="0"/>
                  <a:t>π</a:t>
                </a:r>
                <a:r>
                  <a:rPr lang="en-US" dirty="0" smtClean="0"/>
                  <a:t>/4 </a:t>
                </a:r>
                <a:r>
                  <a:rPr lang="en-US" dirty="0"/>
                  <a:t>+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/>
                  <a:t> </a:t>
                </a:r>
                <a:r>
                  <a:rPr lang="en-US" dirty="0"/>
                  <a:t>sin</a:t>
                </a:r>
                <a:r>
                  <a:rPr lang="en-US" sz="2000" dirty="0"/>
                  <a:t> </a:t>
                </a:r>
                <a:r>
                  <a:rPr lang="en-US" dirty="0" smtClean="0"/>
                  <a:t>5</a:t>
                </a:r>
                <a:r>
                  <a:rPr lang="en-US" i="1" dirty="0" smtClean="0"/>
                  <a:t>π</a:t>
                </a:r>
                <a:r>
                  <a:rPr lang="en-US" dirty="0" smtClean="0"/>
                  <a:t>/4) 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POLAR FORM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768783"/>
            <a:ext cx="5594350" cy="540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https://intuitturbotax.files.wordpress.com/2013/04/istock_000020645672xsmall.jpg</a:t>
            </a:r>
          </a:p>
        </p:txBody>
      </p:sp>
    </p:spTree>
    <p:extLst>
      <p:ext uri="{BB962C8B-B14F-4D97-AF65-F5344CB8AC3E}">
        <p14:creationId xmlns:p14="http://schemas.microsoft.com/office/powerpoint/2010/main" val="35835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Rectangular form of a complex number</a:t>
            </a:r>
          </a:p>
          <a:p>
            <a:endParaRPr lang="en-US" dirty="0"/>
          </a:p>
          <a:p>
            <a:r>
              <a:rPr lang="en-US" dirty="0" smtClean="0"/>
              <a:t>(You don’t have to plot these first!)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Write </a:t>
            </a:r>
          </a:p>
          <a:p>
            <a:pPr algn="ctr"/>
            <a:r>
              <a:rPr lang="en-US" dirty="0" smtClean="0"/>
              <a:t>z </a:t>
            </a:r>
            <a:r>
              <a:rPr lang="en-US" dirty="0"/>
              <a:t>= 2(cos(60</a:t>
            </a:r>
            <a:r>
              <a:rPr lang="en-US" baseline="30000" dirty="0"/>
              <a:t>o</a:t>
            </a:r>
            <a:r>
              <a:rPr lang="en-US" dirty="0"/>
              <a:t>) + 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/>
              <a:t> </a:t>
            </a:r>
            <a:r>
              <a:rPr lang="en-US" dirty="0"/>
              <a:t>sin(60</a:t>
            </a:r>
            <a:r>
              <a:rPr lang="en-US" baseline="30000" dirty="0"/>
              <a:t>o</a:t>
            </a:r>
            <a:r>
              <a:rPr lang="en-US" dirty="0" smtClean="0"/>
              <a:t>))</a:t>
            </a:r>
          </a:p>
          <a:p>
            <a:r>
              <a:rPr lang="en-US" dirty="0" smtClean="0"/>
              <a:t>in </a:t>
            </a:r>
            <a:r>
              <a:rPr lang="en-US" dirty="0"/>
              <a:t>rectangular </a:t>
            </a:r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RECTANGULAR FORM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z = 2(cos(60</a:t>
            </a:r>
            <a:r>
              <a:rPr lang="en-US" baseline="30000" dirty="0"/>
              <a:t>o</a:t>
            </a:r>
            <a:r>
              <a:rPr lang="en-US" dirty="0"/>
              <a:t>) + 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 sin(60</a:t>
            </a:r>
            <a:r>
              <a:rPr lang="en-US" baseline="30000" dirty="0"/>
              <a:t>o</a:t>
            </a:r>
            <a:r>
              <a:rPr lang="en-US" dirty="0" smtClean="0"/>
              <a:t>))</a:t>
            </a:r>
            <a:endParaRPr lang="en-US" dirty="0"/>
          </a:p>
          <a:p>
            <a:r>
              <a:rPr lang="en-US" dirty="0" smtClean="0"/>
              <a:t>would mean:</a:t>
            </a:r>
          </a:p>
          <a:p>
            <a:r>
              <a:rPr lang="en-US" dirty="0" smtClean="0"/>
              <a:t>	r </a:t>
            </a:r>
            <a:r>
              <a:rPr lang="en-US" dirty="0"/>
              <a:t>= 2 </a:t>
            </a:r>
            <a:r>
              <a:rPr lang="en-US" dirty="0" smtClean="0"/>
              <a:t>		</a:t>
            </a:r>
            <a:r>
              <a:rPr lang="en-US" i="1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= 60</a:t>
            </a:r>
            <a:r>
              <a:rPr lang="en-US" baseline="30000" dirty="0"/>
              <a:t> o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RECTANGULAR FORM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Sine-shaped </a:t>
            </a:r>
            <a:r>
              <a:rPr lang="en-US" dirty="0"/>
              <a:t>waves all with the same frequency but with different amplitudes and </a:t>
            </a:r>
            <a:r>
              <a:rPr lang="en-US" dirty="0" smtClean="0"/>
              <a:t>phases are </a:t>
            </a:r>
            <a:r>
              <a:rPr lang="en-US" dirty="0"/>
              <a:t>represented by a real multiplier for frequency and time and a complex multiplier for </a:t>
            </a:r>
            <a:r>
              <a:rPr lang="en-US" dirty="0" smtClean="0"/>
              <a:t>amplitude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phasor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Write </a:t>
                </a:r>
              </a:p>
              <a:p>
                <a:r>
                  <a:rPr lang="en-US" dirty="0" smtClean="0"/>
                  <a:t>z = 2(cos(60</a:t>
                </a:r>
                <a:r>
                  <a:rPr lang="en-US" baseline="30000" dirty="0"/>
                  <a:t>o</a:t>
                </a:r>
                <a:r>
                  <a:rPr lang="en-US" dirty="0"/>
                  <a:t>) +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/>
                  <a:t> sin(60</a:t>
                </a:r>
                <a:r>
                  <a:rPr lang="en-US" baseline="30000" dirty="0"/>
                  <a:t>o</a:t>
                </a:r>
                <a:r>
                  <a:rPr lang="en-US" dirty="0" smtClean="0"/>
                  <a:t>)) </a:t>
                </a:r>
                <a:endParaRPr lang="en-US" dirty="0"/>
              </a:p>
              <a:p>
                <a:pPr algn="ctr"/>
                <a:r>
                  <a:rPr lang="en-US" dirty="0" smtClean="0"/>
                  <a:t>r </a:t>
                </a:r>
                <a:r>
                  <a:rPr lang="en-US" dirty="0"/>
                  <a:t>= 2 </a:t>
                </a:r>
                <a:r>
                  <a:rPr lang="en-US" dirty="0" smtClean="0"/>
                  <a:t>		</a:t>
                </a:r>
                <a:r>
                  <a:rPr lang="en-US" i="1" dirty="0" smtClean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= 60</a:t>
                </a:r>
                <a:r>
                  <a:rPr lang="en-US" baseline="30000" dirty="0"/>
                  <a:t> o</a:t>
                </a:r>
                <a:endParaRPr lang="en-US" dirty="0"/>
              </a:p>
              <a:p>
                <a:r>
                  <a:rPr lang="en-US" dirty="0"/>
                  <a:t>z = </a:t>
                </a:r>
                <a:r>
                  <a:rPr lang="en-US" dirty="0" smtClean="0"/>
                  <a:t>2(1/2 </a:t>
                </a:r>
                <a:r>
                  <a:rPr lang="en-US" dirty="0"/>
                  <a:t>+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dirty="0" smtClean="0"/>
                  <a:t>/2</a:t>
                </a:r>
                <a:r>
                  <a:rPr lang="en-US" dirty="0"/>
                  <a:t>)  </a:t>
                </a:r>
                <a:endParaRPr lang="en-US" dirty="0" smtClean="0"/>
              </a:p>
              <a:p>
                <a:r>
                  <a:rPr lang="en-US" dirty="0"/>
                  <a:t>z = </a:t>
                </a:r>
                <a:r>
                  <a:rPr lang="en-US" dirty="0" smtClean="0"/>
                  <a:t>1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5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000" i="1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sz="5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RECTANGULAR FORM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3013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Values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Absolute Value </a:t>
                </a:r>
                <a:r>
                  <a:rPr lang="en-US" dirty="0" smtClean="0"/>
                  <a:t>of a complex number:</a:t>
                </a:r>
                <a:endParaRPr lang="en-US" dirty="0"/>
              </a:p>
              <a:p>
                <a:pPr algn="ctr"/>
                <a:r>
                  <a:rPr lang="en-US" dirty="0"/>
                  <a:t>|a + b</a:t>
                </a:r>
                <a:r>
                  <a:rPr lang="en-US" i="1" dirty="0"/>
                  <a:t>i</a:t>
                </a:r>
                <a:r>
                  <a:rPr lang="en-US" dirty="0"/>
                  <a:t>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2 </m:t>
                        </m:r>
                      </m:e>
                    </m:ra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Find </a:t>
            </a:r>
            <a:r>
              <a:rPr lang="en-US" dirty="0"/>
              <a:t>the absolute value of the complex </a:t>
            </a:r>
            <a:r>
              <a:rPr lang="en-US" dirty="0" smtClean="0"/>
              <a:t>number:   </a:t>
            </a:r>
            <a:r>
              <a:rPr lang="en-US" dirty="0"/>
              <a:t>z = 2 + 5</a:t>
            </a:r>
            <a:r>
              <a:rPr lang="en-US" i="1" dirty="0"/>
              <a:t>i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ABSOLUTE VALUE OF A COMPLEX NUMBER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Find </a:t>
            </a:r>
            <a:r>
              <a:rPr lang="en-US" dirty="0"/>
              <a:t>the absolute value of the complex </a:t>
            </a:r>
            <a:r>
              <a:rPr lang="en-US" dirty="0" smtClean="0"/>
              <a:t>number:   </a:t>
            </a:r>
            <a:r>
              <a:rPr lang="en-US" dirty="0"/>
              <a:t>z = 2 + </a:t>
            </a:r>
            <a:r>
              <a:rPr lang="en-US" dirty="0" smtClean="0"/>
              <a:t>5</a:t>
            </a:r>
            <a:r>
              <a:rPr lang="en-US" i="1" dirty="0" smtClean="0"/>
              <a:t>i</a:t>
            </a:r>
          </a:p>
          <a:p>
            <a:endParaRPr lang="en-US" sz="2000" dirty="0"/>
          </a:p>
          <a:p>
            <a:r>
              <a:rPr lang="en-US" dirty="0" smtClean="0"/>
              <a:t>What’s a?</a:t>
            </a:r>
          </a:p>
          <a:p>
            <a:r>
              <a:rPr lang="en-US" dirty="0" smtClean="0"/>
              <a:t>What’s b?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ABSOLUTE VALUE OF A COMPLEX NUMBER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Find </a:t>
                </a:r>
                <a:r>
                  <a:rPr lang="en-US" dirty="0"/>
                  <a:t>the absolute value of the complex </a:t>
                </a:r>
                <a:r>
                  <a:rPr lang="en-US" dirty="0" smtClean="0"/>
                  <a:t>number:   </a:t>
                </a:r>
                <a:r>
                  <a:rPr lang="en-US" dirty="0"/>
                  <a:t>z = 2 + </a:t>
                </a:r>
                <a:r>
                  <a:rPr lang="en-US" dirty="0" smtClean="0"/>
                  <a:t>5</a:t>
                </a:r>
                <a:r>
                  <a:rPr lang="en-US" i="1" dirty="0" smtClean="0"/>
                  <a:t>i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What’s a?  2</a:t>
                </a:r>
              </a:p>
              <a:p>
                <a:r>
                  <a:rPr lang="en-US" dirty="0" smtClean="0"/>
                  <a:t>What’s b?  5</a:t>
                </a:r>
              </a:p>
              <a:p>
                <a:pPr algn="ctr"/>
                <a:r>
                  <a:rPr lang="en-US" dirty="0"/>
                  <a:t>|a + b</a:t>
                </a:r>
                <a:r>
                  <a:rPr lang="en-US" i="1" dirty="0"/>
                  <a:t>i</a:t>
                </a:r>
                <a:r>
                  <a:rPr lang="en-US" dirty="0"/>
                  <a:t>|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2 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ABSOLUTE VALUE OF A COMPLEX NUMBER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Find </a:t>
                </a:r>
                <a:r>
                  <a:rPr lang="en-US" dirty="0"/>
                  <a:t>the absolute value of the complex </a:t>
                </a:r>
                <a:r>
                  <a:rPr lang="en-US" dirty="0" smtClean="0"/>
                  <a:t>number:   </a:t>
                </a:r>
                <a:r>
                  <a:rPr lang="en-US" dirty="0"/>
                  <a:t>z = 2 + </a:t>
                </a:r>
                <a:r>
                  <a:rPr lang="en-US" dirty="0" smtClean="0"/>
                  <a:t>5</a:t>
                </a:r>
                <a:r>
                  <a:rPr lang="en-US" i="1" dirty="0" smtClean="0"/>
                  <a:t>i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What’s a?  2</a:t>
                </a:r>
              </a:p>
              <a:p>
                <a:r>
                  <a:rPr lang="en-US" dirty="0" smtClean="0"/>
                  <a:t>What’s b?  5</a:t>
                </a:r>
              </a:p>
              <a:p>
                <a:pPr algn="ctr"/>
                <a:r>
                  <a:rPr lang="en-US" dirty="0"/>
                  <a:t>|a + b</a:t>
                </a:r>
                <a:r>
                  <a:rPr lang="en-US" i="1" dirty="0"/>
                  <a:t>i</a:t>
                </a:r>
                <a:r>
                  <a:rPr lang="en-US" dirty="0"/>
                  <a:t>|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2 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ABSOLUTE VALUE OF A COMPLEX NUMBER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7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Find </a:t>
                </a:r>
                <a:r>
                  <a:rPr lang="en-US" dirty="0"/>
                  <a:t>the absolute value of the complex </a:t>
                </a:r>
                <a:r>
                  <a:rPr lang="en-US" dirty="0" smtClean="0"/>
                  <a:t>number:   </a:t>
                </a:r>
                <a:r>
                  <a:rPr lang="en-US" dirty="0"/>
                  <a:t>z = 2 + </a:t>
                </a:r>
                <a:r>
                  <a:rPr lang="en-US" dirty="0" smtClean="0"/>
                  <a:t>5</a:t>
                </a:r>
                <a:r>
                  <a:rPr lang="en-US" i="1" dirty="0" smtClean="0"/>
                  <a:t>i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What’s a?  2</a:t>
                </a:r>
              </a:p>
              <a:p>
                <a:r>
                  <a:rPr lang="en-US" dirty="0" smtClean="0"/>
                  <a:t>What’s b?  5</a:t>
                </a:r>
              </a:p>
              <a:p>
                <a:pPr algn="ctr"/>
                <a:r>
                  <a:rPr lang="en-US" dirty="0"/>
                  <a:t>|a + b</a:t>
                </a:r>
                <a:r>
                  <a:rPr lang="en-US" i="1" dirty="0"/>
                  <a:t>i</a:t>
                </a:r>
                <a:r>
                  <a:rPr lang="en-US" dirty="0"/>
                  <a:t>|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2 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FF00"/>
                            </a:solidFill>
                          </a:rPr>
                          <m:t>9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algn="ctr"/>
                <a:r>
                  <a:rPr lang="en-US" dirty="0" smtClean="0">
                    <a:solidFill>
                      <a:srgbClr val="FFFF00"/>
                    </a:solidFill>
                  </a:rPr>
                  <a:t>≈ 5.4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ABSOLUTE VALUE OF A COMPLEX NUMBER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3167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DeMoivre’s</a:t>
            </a:r>
            <a:r>
              <a:rPr lang="en-US" dirty="0"/>
              <a:t>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Powers of complex numbers in polar form</a:t>
            </a:r>
          </a:p>
        </p:txBody>
      </p:sp>
    </p:spTree>
    <p:extLst>
      <p:ext uri="{BB962C8B-B14F-4D97-AF65-F5344CB8AC3E}">
        <p14:creationId xmlns:p14="http://schemas.microsoft.com/office/powerpoint/2010/main" val="1776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Combining </a:t>
            </a:r>
            <a:r>
              <a:rPr lang="en-US" dirty="0"/>
              <a:t>these phasors is called </a:t>
            </a:r>
            <a:r>
              <a:rPr lang="en-US" dirty="0">
                <a:solidFill>
                  <a:srgbClr val="FFC000"/>
                </a:solidFill>
              </a:rPr>
              <a:t>phasor arithmetic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DeMoivre’s</a:t>
            </a:r>
            <a:r>
              <a:rPr lang="en-US" dirty="0"/>
              <a:t>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the power of a complex </a:t>
            </a:r>
            <a:r>
              <a:rPr lang="en-US" dirty="0" smtClean="0"/>
              <a:t>number</a:t>
            </a:r>
            <a:endParaRPr lang="en-US" dirty="0"/>
          </a:p>
          <a:p>
            <a:pPr algn="ctr">
              <a:lnSpc>
                <a:spcPts val="5000"/>
              </a:lnSpc>
              <a:spcBef>
                <a:spcPts val="0"/>
              </a:spcBef>
            </a:pPr>
            <a:r>
              <a:rPr lang="en-US" dirty="0"/>
              <a:t>z = </a:t>
            </a:r>
            <a:r>
              <a:rPr lang="en-US" i="1" dirty="0"/>
              <a:t>r</a:t>
            </a:r>
            <a:r>
              <a:rPr lang="en-US" dirty="0"/>
              <a:t> (cos </a:t>
            </a:r>
            <a:r>
              <a:rPr lang="en-US" i="1" dirty="0"/>
              <a:t>θ</a:t>
            </a:r>
            <a:r>
              <a:rPr lang="en-US" dirty="0"/>
              <a:t> + 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/>
              <a:t> </a:t>
            </a:r>
            <a:r>
              <a:rPr lang="en-US" dirty="0"/>
              <a:t>sin </a:t>
            </a:r>
            <a:r>
              <a:rPr lang="en-US" i="1" dirty="0" smtClean="0"/>
              <a:t>θ</a:t>
            </a:r>
            <a:r>
              <a:rPr lang="en-US" sz="2000" i="1" dirty="0" smtClean="0"/>
              <a:t> 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n&gt;0</a:t>
            </a:r>
          </a:p>
          <a:p>
            <a:pPr algn="ctr">
              <a:lnSpc>
                <a:spcPts val="5000"/>
              </a:lnSpc>
              <a:spcBef>
                <a:spcPts val="0"/>
              </a:spcBef>
            </a:pPr>
            <a:r>
              <a:rPr lang="en-US" dirty="0" smtClean="0"/>
              <a:t>z</a:t>
            </a:r>
            <a:r>
              <a:rPr lang="en-US" baseline="30000" dirty="0" smtClean="0"/>
              <a:t>n</a:t>
            </a:r>
            <a:r>
              <a:rPr lang="en-US" dirty="0" smtClean="0"/>
              <a:t> = [</a:t>
            </a:r>
            <a:r>
              <a:rPr lang="en-US" i="1" dirty="0" smtClean="0"/>
              <a:t>r</a:t>
            </a:r>
            <a:r>
              <a:rPr lang="en-US" dirty="0" smtClean="0"/>
              <a:t> (cos </a:t>
            </a:r>
            <a:r>
              <a:rPr lang="en-US" i="1" dirty="0" smtClean="0"/>
              <a:t>θ</a:t>
            </a:r>
            <a:r>
              <a:rPr lang="en-US" dirty="0" smtClean="0"/>
              <a:t> + </a:t>
            </a:r>
            <a:r>
              <a:rPr lang="en-US" sz="5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/>
              <a:t> </a:t>
            </a:r>
            <a:r>
              <a:rPr lang="en-US" dirty="0" smtClean="0"/>
              <a:t>sin </a:t>
            </a:r>
            <a:r>
              <a:rPr lang="en-US" i="1" dirty="0" smtClean="0"/>
              <a:t>θ</a:t>
            </a:r>
            <a:r>
              <a:rPr lang="en-US" sz="2000" i="1" dirty="0" smtClean="0"/>
              <a:t> </a:t>
            </a:r>
            <a:r>
              <a:rPr lang="en-US" dirty="0" smtClean="0"/>
              <a:t>)]</a:t>
            </a:r>
            <a:r>
              <a:rPr lang="en-US" sz="2000" baseline="30000" dirty="0" smtClean="0"/>
              <a:t> 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dirty="0" smtClean="0"/>
              <a:t>	    = </a:t>
            </a:r>
            <a:r>
              <a:rPr lang="en-US" dirty="0" err="1" smtClean="0"/>
              <a:t>r</a:t>
            </a:r>
            <a:r>
              <a:rPr lang="en-US" baseline="30000" dirty="0" err="1" smtClean="0"/>
              <a:t>n</a:t>
            </a:r>
            <a:r>
              <a:rPr lang="en-US" dirty="0" smtClean="0"/>
              <a:t>(cos </a:t>
            </a:r>
            <a:r>
              <a:rPr lang="en-US" dirty="0" err="1" smtClean="0"/>
              <a:t>n</a:t>
            </a:r>
            <a:r>
              <a:rPr lang="en-US" i="1" dirty="0" err="1" smtClean="0"/>
              <a:t>θ</a:t>
            </a:r>
            <a:r>
              <a:rPr lang="en-US" dirty="0" smtClean="0"/>
              <a:t> + </a:t>
            </a:r>
            <a:r>
              <a:rPr lang="en-US" sz="5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/>
              <a:t> </a:t>
            </a:r>
            <a:r>
              <a:rPr lang="en-US" dirty="0" smtClean="0"/>
              <a:t>sin </a:t>
            </a:r>
            <a:r>
              <a:rPr lang="en-US" dirty="0" err="1" smtClean="0"/>
              <a:t>n</a:t>
            </a:r>
            <a:r>
              <a:rPr lang="en-US" i="1" dirty="0" err="1" smtClean="0"/>
              <a:t>θ</a:t>
            </a:r>
            <a:r>
              <a:rPr lang="en-US" sz="2000" i="1" dirty="0" smtClean="0"/>
              <a:t> </a:t>
            </a:r>
            <a:r>
              <a:rPr lang="en-US" dirty="0" smtClean="0"/>
              <a:t>) 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Find </a:t>
            </a:r>
            <a:r>
              <a:rPr lang="en-US" dirty="0"/>
              <a:t>[2(cos 20° + 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</a:t>
            </a:r>
            <a:r>
              <a:rPr lang="en-US" dirty="0"/>
              <a:t>sin 20°)]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 MOIVRE’S THEOREM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[2(cos 20° + 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 sin 20°)]</a:t>
            </a:r>
            <a:r>
              <a:rPr lang="en-US" baseline="30000" dirty="0"/>
              <a:t>6</a:t>
            </a:r>
            <a:endParaRPr lang="en-US" dirty="0"/>
          </a:p>
          <a:p>
            <a:r>
              <a:rPr lang="en-US" dirty="0" err="1" smtClean="0"/>
              <a:t>z</a:t>
            </a:r>
            <a:r>
              <a:rPr lang="en-US" baseline="30000" dirty="0" err="1" smtClean="0"/>
              <a:t>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sz="1000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/>
              <a:t>(cos </a:t>
            </a:r>
            <a:r>
              <a:rPr lang="en-US" i="1" dirty="0"/>
              <a:t>θ</a:t>
            </a:r>
            <a:r>
              <a:rPr lang="en-US" dirty="0"/>
              <a:t> + </a:t>
            </a:r>
            <a:r>
              <a:rPr lang="en-US" sz="5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/>
              <a:t> </a:t>
            </a:r>
            <a:r>
              <a:rPr lang="en-US" dirty="0"/>
              <a:t>sin </a:t>
            </a:r>
            <a:r>
              <a:rPr lang="en-US" i="1" dirty="0"/>
              <a:t>θ</a:t>
            </a:r>
            <a:r>
              <a:rPr lang="en-US" sz="2000" i="1" dirty="0"/>
              <a:t> </a:t>
            </a:r>
            <a:r>
              <a:rPr lang="en-US" dirty="0"/>
              <a:t>)]</a:t>
            </a:r>
            <a:r>
              <a:rPr lang="en-US" sz="2000" baseline="30000" dirty="0"/>
              <a:t> </a:t>
            </a:r>
            <a:r>
              <a:rPr lang="en-US" baseline="30000" dirty="0" smtClean="0"/>
              <a:t>n</a:t>
            </a:r>
          </a:p>
          <a:p>
            <a:endParaRPr lang="en-US" baseline="30000" dirty="0"/>
          </a:p>
          <a:p>
            <a:pPr>
              <a:spcBef>
                <a:spcPts val="0"/>
              </a:spcBef>
            </a:pPr>
            <a:r>
              <a:rPr lang="en-US" dirty="0" smtClean="0"/>
              <a:t>So, what is n?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What is r?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What is </a:t>
            </a:r>
            <a:r>
              <a:rPr lang="en-US" i="1" dirty="0"/>
              <a:t>θ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 MOIVRE’S THEOREM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[2(cos 20° + 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 sin 20°)]</a:t>
            </a:r>
            <a:r>
              <a:rPr lang="en-US" baseline="30000" dirty="0"/>
              <a:t>6</a:t>
            </a:r>
            <a:endParaRPr lang="en-US" dirty="0"/>
          </a:p>
          <a:p>
            <a:r>
              <a:rPr lang="en-US" dirty="0" err="1" smtClean="0"/>
              <a:t>z</a:t>
            </a:r>
            <a:r>
              <a:rPr lang="en-US" baseline="30000" dirty="0" err="1" smtClean="0"/>
              <a:t>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sz="1000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/>
              <a:t>(cos </a:t>
            </a:r>
            <a:r>
              <a:rPr lang="en-US" i="1" dirty="0"/>
              <a:t>θ</a:t>
            </a:r>
            <a:r>
              <a:rPr lang="en-US" dirty="0"/>
              <a:t> + </a:t>
            </a:r>
            <a:r>
              <a:rPr lang="en-US" sz="5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/>
              <a:t> </a:t>
            </a:r>
            <a:r>
              <a:rPr lang="en-US" dirty="0"/>
              <a:t>sin </a:t>
            </a:r>
            <a:r>
              <a:rPr lang="en-US" i="1" dirty="0"/>
              <a:t>θ</a:t>
            </a:r>
            <a:r>
              <a:rPr lang="en-US" sz="2000" i="1" dirty="0"/>
              <a:t> </a:t>
            </a:r>
            <a:r>
              <a:rPr lang="en-US" dirty="0"/>
              <a:t>)]</a:t>
            </a:r>
            <a:r>
              <a:rPr lang="en-US" sz="2000" baseline="30000" dirty="0"/>
              <a:t> </a:t>
            </a:r>
            <a:r>
              <a:rPr lang="en-US" baseline="30000" dirty="0" smtClean="0"/>
              <a:t>n</a:t>
            </a:r>
          </a:p>
          <a:p>
            <a:endParaRPr lang="en-US" baseline="30000" dirty="0"/>
          </a:p>
          <a:p>
            <a:pPr>
              <a:spcBef>
                <a:spcPts val="0"/>
              </a:spcBef>
            </a:pPr>
            <a:r>
              <a:rPr lang="en-US" dirty="0" smtClean="0"/>
              <a:t>n = 6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 = 2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θ</a:t>
            </a:r>
            <a:r>
              <a:rPr lang="en-US" dirty="0" smtClean="0"/>
              <a:t> = 20</a:t>
            </a:r>
            <a:r>
              <a:rPr lang="en-US" dirty="0"/>
              <a:t>°</a:t>
            </a:r>
            <a:r>
              <a:rPr lang="en-US" dirty="0" smtClean="0"/>
              <a:t>   yay! No radians!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 MOIVRE’S THEOREM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n = 6</a:t>
            </a:r>
          </a:p>
          <a:p>
            <a:pPr>
              <a:spcBef>
                <a:spcPts val="0"/>
              </a:spcBef>
            </a:pPr>
            <a:r>
              <a:rPr lang="en-US" dirty="0"/>
              <a:t>r = 2</a:t>
            </a:r>
          </a:p>
          <a:p>
            <a:pPr>
              <a:spcBef>
                <a:spcPts val="0"/>
              </a:spcBef>
            </a:pPr>
            <a:r>
              <a:rPr lang="en-US" i="1" dirty="0"/>
              <a:t>θ</a:t>
            </a:r>
            <a:r>
              <a:rPr lang="en-US" dirty="0"/>
              <a:t> = 20°</a:t>
            </a:r>
            <a:endParaRPr lang="en-US" dirty="0" smtClean="0"/>
          </a:p>
          <a:p>
            <a:r>
              <a:rPr lang="en-US" dirty="0" smtClean="0"/>
              <a:t>z</a:t>
            </a:r>
            <a:r>
              <a:rPr lang="en-US" baseline="30000" dirty="0" smtClean="0"/>
              <a:t>n</a:t>
            </a:r>
            <a:r>
              <a:rPr lang="en-US" dirty="0" smtClean="0"/>
              <a:t> = </a:t>
            </a:r>
            <a:r>
              <a:rPr lang="en-US" dirty="0" err="1"/>
              <a:t>r</a:t>
            </a:r>
            <a:r>
              <a:rPr lang="en-US" baseline="30000" dirty="0" err="1"/>
              <a:t>n</a:t>
            </a:r>
            <a:r>
              <a:rPr lang="en-US" dirty="0"/>
              <a:t>(cos </a:t>
            </a:r>
            <a:r>
              <a:rPr lang="en-US" dirty="0" err="1"/>
              <a:t>n</a:t>
            </a:r>
            <a:r>
              <a:rPr lang="en-US" i="1" dirty="0" err="1"/>
              <a:t>θ</a:t>
            </a:r>
            <a:r>
              <a:rPr lang="en-US" dirty="0"/>
              <a:t> + 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/>
              <a:t> </a:t>
            </a:r>
            <a:r>
              <a:rPr lang="en-US" dirty="0"/>
              <a:t>sin </a:t>
            </a:r>
            <a:r>
              <a:rPr lang="en-US" dirty="0" err="1"/>
              <a:t>n</a:t>
            </a:r>
            <a:r>
              <a:rPr lang="en-US" i="1" dirty="0" err="1"/>
              <a:t>θ</a:t>
            </a:r>
            <a:r>
              <a:rPr lang="en-US" sz="2000" i="1" dirty="0"/>
              <a:t> 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= 2</a:t>
            </a:r>
            <a:r>
              <a:rPr lang="en-US" baseline="30000" dirty="0" smtClean="0"/>
              <a:t>6</a:t>
            </a:r>
            <a:r>
              <a:rPr lang="en-US" dirty="0" smtClean="0"/>
              <a:t>(cos 6(</a:t>
            </a:r>
            <a:r>
              <a:rPr lang="en-US" dirty="0"/>
              <a:t>20°</a:t>
            </a:r>
            <a:r>
              <a:rPr lang="en-US" dirty="0" smtClean="0"/>
              <a:t>) + 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/>
              <a:t> </a:t>
            </a:r>
            <a:r>
              <a:rPr lang="en-US" dirty="0" smtClean="0"/>
              <a:t>sin 6(</a:t>
            </a:r>
            <a:r>
              <a:rPr lang="en-US" dirty="0"/>
              <a:t>20°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 MOIVRE’S THEOREM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>
                  <a:lnSpc>
                    <a:spcPts val="5000"/>
                  </a:lnSpc>
                </a:pPr>
                <a:r>
                  <a:rPr lang="en-US" dirty="0" smtClean="0"/>
                  <a:t>Z</a:t>
                </a:r>
                <a:r>
                  <a:rPr lang="en-US" dirty="0"/>
                  <a:t>	= 64 (cos 120° +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/>
                  <a:t> </a:t>
                </a:r>
                <a:r>
                  <a:rPr lang="en-US" dirty="0"/>
                  <a:t>sin 120°)</a:t>
                </a:r>
              </a:p>
              <a:p>
                <a:pPr>
                  <a:lnSpc>
                    <a:spcPts val="5000"/>
                  </a:lnSpc>
                </a:pPr>
                <a:r>
                  <a:rPr lang="en-US" dirty="0"/>
                  <a:t>	= 64(-1/2 +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r>
                  <a:rPr lang="en-US" dirty="0"/>
                  <a:t>/2)</a:t>
                </a:r>
              </a:p>
              <a:p>
                <a:pPr>
                  <a:lnSpc>
                    <a:spcPts val="5000"/>
                  </a:lnSpc>
                </a:pPr>
                <a:r>
                  <a:rPr lang="en-US" dirty="0"/>
                  <a:t>	=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-32 + 32 </a:t>
                </a:r>
                <a:r>
                  <a:rPr lang="en-US" sz="5000" i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3</m:t>
                        </m:r>
                      </m:e>
                    </m:rad>
                  </m:oMath>
                </a14:m>
                <a:endParaRPr lang="en-US" dirty="0"/>
              </a:p>
              <a:p>
                <a:pPr>
                  <a:lnSpc>
                    <a:spcPts val="5000"/>
                  </a:lnSpc>
                </a:pPr>
                <a:r>
                  <a:rPr lang="en-US" dirty="0" smtClean="0"/>
                  <a:t>	</a:t>
                </a:r>
                <a:r>
                  <a:rPr lang="en-US" dirty="0">
                    <a:solidFill>
                      <a:srgbClr val="FFFF00"/>
                    </a:solidFill>
                  </a:rPr>
                  <a:t>≈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-32 + 55.4</a:t>
                </a:r>
                <a:r>
                  <a:rPr lang="en-US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000" i="1" dirty="0" err="1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sz="5000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ts val="5000"/>
                  </a:lnSpc>
                </a:pPr>
                <a:r>
                  <a:rPr lang="en-US" dirty="0" smtClean="0"/>
                  <a:t>Z   = </a:t>
                </a:r>
                <a:r>
                  <a:rPr lang="en-US" dirty="0"/>
                  <a:t>-32 + </a:t>
                </a:r>
                <a:r>
                  <a:rPr lang="en-US" i="1" dirty="0"/>
                  <a:t>j</a:t>
                </a:r>
                <a:r>
                  <a:rPr lang="en-US" dirty="0"/>
                  <a:t>·55.4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 MOIVRE’S THEOREM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Find </a:t>
            </a:r>
            <a:r>
              <a:rPr lang="en-US" dirty="0"/>
              <a:t>(1 + 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)</a:t>
            </a:r>
            <a:r>
              <a:rPr lang="en-US" baseline="30000" dirty="0" smtClean="0"/>
              <a:t>8</a:t>
            </a: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dirty="0" smtClean="0"/>
              <a:t>	z </a:t>
            </a:r>
            <a:r>
              <a:rPr lang="en-US" dirty="0"/>
              <a:t>= </a:t>
            </a:r>
            <a:r>
              <a:rPr lang="en-US" dirty="0" smtClean="0"/>
              <a:t>a + b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    </a:t>
            </a:r>
            <a:r>
              <a:rPr lang="en-US" dirty="0"/>
              <a:t>	</a:t>
            </a:r>
            <a:endParaRPr lang="en-US" dirty="0" smtClean="0"/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dirty="0" smtClean="0"/>
              <a:t>	a </a:t>
            </a:r>
            <a:r>
              <a:rPr lang="en-US" dirty="0"/>
              <a:t>= </a:t>
            </a:r>
            <a:r>
              <a:rPr lang="en-US" dirty="0" smtClean="0"/>
              <a:t>?</a:t>
            </a:r>
            <a:endParaRPr lang="en-US" dirty="0"/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dirty="0" smtClean="0"/>
              <a:t>	b </a:t>
            </a:r>
            <a:r>
              <a:rPr lang="en-US" dirty="0"/>
              <a:t>= 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 MOIVRE’S THEOREM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Find </a:t>
            </a:r>
            <a:r>
              <a:rPr lang="en-US" dirty="0"/>
              <a:t>(1 + 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)</a:t>
            </a:r>
            <a:r>
              <a:rPr lang="en-US" baseline="30000" dirty="0" smtClean="0"/>
              <a:t>8</a:t>
            </a: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dirty="0" smtClean="0"/>
              <a:t>	z </a:t>
            </a:r>
            <a:r>
              <a:rPr lang="en-US" dirty="0"/>
              <a:t>= </a:t>
            </a:r>
            <a:r>
              <a:rPr lang="en-US" dirty="0" smtClean="0"/>
              <a:t>a + b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    </a:t>
            </a:r>
            <a:r>
              <a:rPr lang="en-US" dirty="0"/>
              <a:t>	</a:t>
            </a:r>
            <a:endParaRPr lang="en-US" dirty="0" smtClean="0"/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dirty="0" smtClean="0"/>
              <a:t>	a </a:t>
            </a:r>
            <a:r>
              <a:rPr lang="en-US" dirty="0"/>
              <a:t>= </a:t>
            </a:r>
            <a:r>
              <a:rPr lang="en-US" dirty="0" smtClean="0"/>
              <a:t>1</a:t>
            </a:r>
            <a:endParaRPr lang="en-US" dirty="0"/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dirty="0" smtClean="0"/>
              <a:t>	b </a:t>
            </a:r>
            <a:r>
              <a:rPr lang="en-US" dirty="0"/>
              <a:t>= </a:t>
            </a:r>
            <a:r>
              <a:rPr lang="en-US" dirty="0" smtClean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 MOIVRE’S THEOREM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Find (1 + 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</a:t>
            </a:r>
            <a:r>
              <a:rPr lang="en-US" baseline="30000" dirty="0"/>
              <a:t>8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a </a:t>
            </a:r>
            <a:r>
              <a:rPr lang="en-US" dirty="0"/>
              <a:t>= 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b </a:t>
            </a:r>
            <a:r>
              <a:rPr lang="en-US" dirty="0"/>
              <a:t>= 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Which quadrant?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 MOIVRE’S THEOREM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(1 +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8     </a:t>
                </a:r>
                <a:r>
                  <a:rPr lang="en-US" dirty="0" smtClean="0"/>
                  <a:t>Quadrant 1</a:t>
                </a:r>
                <a:endParaRPr lang="en-US" baseline="30000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	a </a:t>
                </a:r>
                <a:r>
                  <a:rPr lang="en-US" dirty="0"/>
                  <a:t>=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	b </a:t>
                </a:r>
                <a:r>
                  <a:rPr lang="en-US" dirty="0"/>
                  <a:t>=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r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a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b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 = ?</a:t>
                </a:r>
                <a:endParaRPr lang="en-US" dirty="0"/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 MOIVRE’S THEOREM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2"/>
            <a:ext cx="2819400" cy="2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3267075"/>
            <a:ext cx="25146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6200" y="152400"/>
            <a:ext cx="8991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0" y="6534835"/>
            <a:ext cx="12137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lol-rofl.com</a:t>
            </a:r>
          </a:p>
        </p:txBody>
      </p:sp>
    </p:spTree>
    <p:extLst>
      <p:ext uri="{BB962C8B-B14F-4D97-AF65-F5344CB8AC3E}">
        <p14:creationId xmlns:p14="http://schemas.microsoft.com/office/powerpoint/2010/main" val="15495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(1 +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8</a:t>
                </a:r>
                <a:r>
                  <a:rPr lang="en-US" baseline="30000" dirty="0"/>
                  <a:t> </a:t>
                </a:r>
                <a:r>
                  <a:rPr lang="en-US" baseline="30000" dirty="0" smtClean="0"/>
                  <a:t>    </a:t>
                </a:r>
                <a:r>
                  <a:rPr lang="en-US" dirty="0" smtClean="0"/>
                  <a:t>Quadrant </a:t>
                </a:r>
                <a:r>
                  <a:rPr lang="en-US" dirty="0"/>
                  <a:t>1</a:t>
                </a:r>
                <a:endParaRPr lang="en-US" baseline="30000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	a </a:t>
                </a:r>
                <a:r>
                  <a:rPr lang="en-US" dirty="0"/>
                  <a:t>=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	b </a:t>
                </a:r>
                <a:r>
                  <a:rPr lang="en-US" dirty="0"/>
                  <a:t>=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r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a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b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i="1" dirty="0" smtClean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err="1" smtClean="0"/>
                  <a:t>arctan</a:t>
                </a:r>
                <a:r>
                  <a:rPr lang="en-US" dirty="0" smtClean="0"/>
                  <a:t> (b/a) </a:t>
                </a:r>
                <a:r>
                  <a:rPr lang="en-US" dirty="0"/>
                  <a:t>= </a:t>
                </a:r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 MOIVRE’S THEOREM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(1 +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8</a:t>
                </a:r>
                <a:r>
                  <a:rPr lang="en-US" baseline="30000" dirty="0"/>
                  <a:t> </a:t>
                </a:r>
                <a:r>
                  <a:rPr lang="en-US" baseline="30000" dirty="0" smtClean="0"/>
                  <a:t>    </a:t>
                </a:r>
                <a:r>
                  <a:rPr lang="en-US" dirty="0" smtClean="0"/>
                  <a:t>Quadrant </a:t>
                </a:r>
                <a:r>
                  <a:rPr lang="en-US" dirty="0"/>
                  <a:t>1</a:t>
                </a:r>
                <a:endParaRPr lang="en-US" baseline="30000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	a </a:t>
                </a:r>
                <a:r>
                  <a:rPr lang="en-US" dirty="0"/>
                  <a:t>=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	b </a:t>
                </a:r>
                <a:r>
                  <a:rPr lang="en-US" dirty="0"/>
                  <a:t>=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r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a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b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tan </a:t>
                </a:r>
                <a:r>
                  <a:rPr lang="el-GR" i="1" dirty="0" smtClean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= b/a = 1/1 = 1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and </a:t>
                </a:r>
                <a:r>
                  <a:rPr lang="el-GR" i="1" dirty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sz="5000" b="0" dirty="0"/>
                  <a:t>π</a:t>
                </a:r>
                <a:r>
                  <a:rPr lang="en-US" dirty="0"/>
                  <a:t>/4 or 45°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because </a:t>
                </a:r>
                <a:r>
                  <a:rPr lang="el-GR" i="1" dirty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is in </a:t>
                </a:r>
                <a:r>
                  <a:rPr lang="en-US" dirty="0" smtClean="0"/>
                  <a:t>Quadrant 1</a:t>
                </a:r>
                <a:endParaRPr lang="en-US" dirty="0"/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 MOIVRE’S THEOREM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(1 + </a:t>
                </a:r>
                <a:r>
                  <a:rPr lang="en-US" sz="5000" i="1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8</a:t>
                </a:r>
                <a:endParaRPr lang="en-US" baseline="30000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r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a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b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l-GR" i="1" dirty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sz="5000" b="0" dirty="0"/>
                  <a:t>π</a:t>
                </a:r>
                <a:r>
                  <a:rPr lang="en-US" dirty="0"/>
                  <a:t>/4 or 45°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1 +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 smtClean="0"/>
                  <a:t> = r(cos </a:t>
                </a:r>
                <a:r>
                  <a:rPr lang="el-GR" i="1" dirty="0"/>
                  <a:t>θ</a:t>
                </a:r>
                <a:r>
                  <a:rPr lang="en-US" dirty="0" smtClean="0"/>
                  <a:t> +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sin </a:t>
                </a:r>
                <a:r>
                  <a:rPr lang="el-GR" i="1" dirty="0"/>
                  <a:t>θ</a:t>
                </a:r>
                <a:r>
                  <a:rPr lang="en-US" dirty="0" smtClean="0"/>
                  <a:t>)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en-US" dirty="0" smtClean="0"/>
                  <a:t>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(cos </a:t>
                </a:r>
                <a:r>
                  <a:rPr lang="en-US" sz="5000" b="0" dirty="0" smtClean="0"/>
                  <a:t>π</a:t>
                </a:r>
                <a:r>
                  <a:rPr lang="en-US" dirty="0" smtClean="0"/>
                  <a:t>/4 +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sin </a:t>
                </a:r>
                <a:r>
                  <a:rPr lang="en-US" sz="5000" b="0" dirty="0" smtClean="0"/>
                  <a:t>π</a:t>
                </a:r>
                <a:r>
                  <a:rPr lang="en-US" dirty="0" smtClean="0"/>
                  <a:t>/4)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2595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 MOIVRE’S THEOREM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r>
                  <a:rPr lang="en-US" dirty="0"/>
                  <a:t>Use </a:t>
                </a:r>
                <a:r>
                  <a:rPr lang="en-US" dirty="0" err="1"/>
                  <a:t>DeMoivre</a:t>
                </a:r>
                <a:r>
                  <a:rPr lang="en-US" dirty="0"/>
                  <a:t> to raise it to the power 8:</a:t>
                </a:r>
              </a:p>
              <a:p>
                <a:r>
                  <a:rPr lang="en-US" dirty="0" smtClean="0"/>
                  <a:t>(</a:t>
                </a:r>
                <a:r>
                  <a:rPr lang="en-US" dirty="0"/>
                  <a:t>1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8</a:t>
                </a:r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dirty="0"/>
                  <a:t>(cos</a:t>
                </a:r>
                <a:r>
                  <a:rPr lang="en-US" sz="2000" dirty="0"/>
                  <a:t> </a:t>
                </a:r>
                <a:r>
                  <a:rPr lang="en-US" sz="5000" b="0" dirty="0"/>
                  <a:t>π</a:t>
                </a:r>
                <a:r>
                  <a:rPr lang="en-US" dirty="0"/>
                  <a:t>/4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/>
                  <a:t> </a:t>
                </a:r>
                <a:r>
                  <a:rPr lang="en-US" dirty="0"/>
                  <a:t>sin</a:t>
                </a:r>
                <a:r>
                  <a:rPr lang="en-US" sz="2000" dirty="0"/>
                  <a:t> </a:t>
                </a:r>
                <a:r>
                  <a:rPr lang="en-US" sz="5000" b="0" dirty="0"/>
                  <a:t>π</a:t>
                </a:r>
                <a:r>
                  <a:rPr lang="en-US" dirty="0"/>
                  <a:t>/4)]</a:t>
                </a:r>
                <a:r>
                  <a:rPr lang="en-US" baseline="30000" dirty="0"/>
                  <a:t>8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en-US" dirty="0" smtClean="0"/>
                  <a:t>  =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r>
                  <a:rPr lang="en-US" baseline="30000" dirty="0"/>
                  <a:t>8</a:t>
                </a:r>
                <a:r>
                  <a:rPr lang="en-US" dirty="0"/>
                  <a:t>(cos</a:t>
                </a:r>
                <a:r>
                  <a:rPr lang="en-US" sz="2000" dirty="0"/>
                  <a:t> </a:t>
                </a:r>
                <a:r>
                  <a:rPr lang="en-US" dirty="0" smtClean="0"/>
                  <a:t>8</a:t>
                </a:r>
                <a:r>
                  <a:rPr lang="en-US" sz="5000" b="0" dirty="0" smtClean="0"/>
                  <a:t>π</a:t>
                </a:r>
                <a:r>
                  <a:rPr lang="en-US" dirty="0" smtClean="0"/>
                  <a:t>/4</a:t>
                </a:r>
                <a:r>
                  <a:rPr lang="en-US" sz="2000" dirty="0" smtClean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/>
                  <a:t> </a:t>
                </a:r>
                <a:r>
                  <a:rPr lang="en-US" dirty="0"/>
                  <a:t>sin</a:t>
                </a:r>
                <a:r>
                  <a:rPr lang="en-US" sz="2000" dirty="0"/>
                  <a:t> </a:t>
                </a:r>
                <a:r>
                  <a:rPr lang="en-US" dirty="0" smtClean="0"/>
                  <a:t>8</a:t>
                </a:r>
                <a:r>
                  <a:rPr lang="en-US" sz="5000" b="0" dirty="0" smtClean="0"/>
                  <a:t>π</a:t>
                </a:r>
                <a:r>
                  <a:rPr lang="en-US" dirty="0" smtClean="0"/>
                  <a:t>/4</a:t>
                </a:r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en-US" dirty="0" smtClean="0"/>
                  <a:t>  = </a:t>
                </a:r>
                <a:r>
                  <a:rPr lang="en-US" dirty="0"/>
                  <a:t>16(cos 2</a:t>
                </a:r>
                <a:r>
                  <a:rPr lang="en-US" sz="5000" b="0" dirty="0"/>
                  <a:t>π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dirty="0"/>
                  <a:t> </a:t>
                </a:r>
                <a:r>
                  <a:rPr lang="en-US" dirty="0"/>
                  <a:t>sin 2</a:t>
                </a:r>
                <a:r>
                  <a:rPr lang="en-US" sz="5000" b="0" dirty="0"/>
                  <a:t>π</a:t>
                </a:r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en-US" dirty="0" smtClean="0"/>
                  <a:t>  = </a:t>
                </a:r>
                <a:r>
                  <a:rPr lang="en-US" dirty="0"/>
                  <a:t>16(1</a:t>
                </a:r>
                <a:r>
                  <a:rPr lang="en-US" sz="2000" dirty="0"/>
                  <a:t> </a:t>
                </a:r>
                <a:r>
                  <a:rPr lang="en-US" dirty="0"/>
                  <a:t>+ </a:t>
                </a:r>
                <a:r>
                  <a:rPr lang="en-US" dirty="0" smtClean="0"/>
                  <a:t>0</a:t>
                </a:r>
                <a:r>
                  <a:rPr lang="en-US" sz="2000" dirty="0" smtClean="0"/>
                  <a:t> </a:t>
                </a:r>
                <a:r>
                  <a:rPr lang="en-US" sz="5000" i="1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en-US" dirty="0" smtClean="0"/>
                  <a:t>  = </a:t>
                </a:r>
                <a:r>
                  <a:rPr lang="en-US" dirty="0"/>
                  <a:t>16</a:t>
                </a:r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 smtClean="0"/>
                  <a:t>0</a:t>
                </a:r>
                <a:r>
                  <a:rPr lang="en-US" sz="2000" dirty="0" smtClean="0"/>
                  <a:t> </a:t>
                </a:r>
                <a:r>
                  <a:rPr lang="en-US" sz="5000" i="1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 smtClean="0"/>
                  <a:t> or </a:t>
                </a:r>
                <a:r>
                  <a:rPr lang="en-US" dirty="0"/>
                  <a:t>16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 rotWithShape="1">
                <a:blip r:embed="rId2"/>
                <a:stretch>
                  <a:fillRect l="-2414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DE MOIVRE’S THEOREM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3352800" cy="352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954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41035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Don’t forget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your Homework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due next week!</a:t>
            </a: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Have a great rest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of the week!</a:t>
            </a:r>
          </a:p>
          <a:p>
            <a:pPr algn="r">
              <a:spcBef>
                <a:spcPct val="0"/>
              </a:spcBef>
            </a:pPr>
            <a:r>
              <a:rPr lang="en-US" altLang="en-US" sz="1200" dirty="0" smtClean="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11172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about square graph paper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1186"/>
            <a:ext cx="6217920" cy="480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648200" cy="478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we’re going to learn about  circular graph paper!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700s and 800s AD, Arabic astronomers </a:t>
            </a:r>
            <a:r>
              <a:rPr lang="en-US" dirty="0"/>
              <a:t>developed methods for </a:t>
            </a:r>
            <a:r>
              <a:rPr lang="en-US" dirty="0" smtClean="0"/>
              <a:t>calculating </a:t>
            </a:r>
            <a:r>
              <a:rPr lang="en-US" dirty="0"/>
              <a:t>the direction </a:t>
            </a:r>
            <a:r>
              <a:rPr lang="en-US" dirty="0" smtClean="0"/>
              <a:t>and distance to Mecca from any point on Earth</a:t>
            </a:r>
          </a:p>
        </p:txBody>
      </p:sp>
    </p:spTree>
    <p:extLst>
      <p:ext uri="{BB962C8B-B14F-4D97-AF65-F5344CB8AC3E}">
        <p14:creationId xmlns:p14="http://schemas.microsoft.com/office/powerpoint/2010/main" val="25363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</a:t>
            </a:r>
            <a:r>
              <a:rPr lang="en-US" dirty="0"/>
              <a:t>were using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spherical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trigonometry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to do this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648200" cy="478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34200" y="4171623"/>
            <a:ext cx="13468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Mecca</a:t>
            </a:r>
          </a:p>
        </p:txBody>
      </p:sp>
    </p:spTree>
    <p:extLst>
      <p:ext uri="{BB962C8B-B14F-4D97-AF65-F5344CB8AC3E}">
        <p14:creationId xmlns:p14="http://schemas.microsoft.com/office/powerpoint/2010/main" val="7234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52" y="3571874"/>
            <a:ext cx="3280048" cy="31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US" dirty="0" smtClean="0"/>
              <a:t>Just like with square graph paper, polar graph paper has a starting point</a:t>
            </a:r>
          </a:p>
          <a:p>
            <a:endParaRPr lang="en-US" sz="10000" dirty="0">
              <a:solidFill>
                <a:schemeClr val="tx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95" y="3471255"/>
            <a:ext cx="3273805" cy="33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7071360" y="5090160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18360" y="5090160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we will be going over:</a:t>
            </a:r>
          </a:p>
          <a:p>
            <a:endParaRPr lang="en-US" sz="1500" dirty="0" smtClean="0"/>
          </a:p>
          <a:p>
            <a:r>
              <a:rPr lang="en-US" dirty="0" smtClean="0"/>
              <a:t>	Review of complex numbers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and phasor arithmetic</a:t>
            </a:r>
          </a:p>
          <a:p>
            <a:r>
              <a:rPr lang="en-US" dirty="0" smtClean="0"/>
              <a:t>	Polar coordinates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71874"/>
            <a:ext cx="3280048" cy="31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53000"/>
          </a:xfrm>
        </p:spPr>
        <p:txBody>
          <a:bodyPr/>
          <a:lstStyle/>
          <a:p>
            <a:r>
              <a:rPr lang="en-US" dirty="0" smtClean="0"/>
              <a:t>For square graph paper, this point is called the </a:t>
            </a:r>
            <a:r>
              <a:rPr lang="en-US" dirty="0" smtClean="0">
                <a:solidFill>
                  <a:srgbClr val="FFC000"/>
                </a:solidFill>
              </a:rPr>
              <a:t>origin</a:t>
            </a:r>
          </a:p>
          <a:p>
            <a:r>
              <a:rPr lang="en-US" dirty="0" smtClean="0"/>
              <a:t>For polar graph paper, it is called the </a:t>
            </a:r>
            <a:r>
              <a:rPr lang="en-US" dirty="0" smtClean="0">
                <a:solidFill>
                  <a:srgbClr val="FFC000"/>
                </a:solidFill>
              </a:rPr>
              <a:t>pole</a:t>
            </a:r>
            <a:endParaRPr lang="en-US" sz="3500" dirty="0">
              <a:solidFill>
                <a:srgbClr val="FFC000"/>
              </a:solidFill>
            </a:endParaRPr>
          </a:p>
          <a:p>
            <a:endParaRPr lang="en-US" sz="3500" dirty="0" smtClean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95" y="3471255"/>
            <a:ext cx="3273805" cy="33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071360" y="5090160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18360" y="5090160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square graph paper, the starting position is the right horizontal line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95" y="3471255"/>
            <a:ext cx="3273805" cy="33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71874"/>
            <a:ext cx="3280048" cy="31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173424" y="5138737"/>
            <a:ext cx="1865176" cy="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126424" y="5138737"/>
            <a:ext cx="1865176" cy="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called the “</a:t>
            </a:r>
            <a:r>
              <a:rPr lang="en-US" dirty="0" smtClean="0">
                <a:solidFill>
                  <a:srgbClr val="FFC000"/>
                </a:solidFill>
              </a:rPr>
              <a:t>polar axis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95" y="3471255"/>
            <a:ext cx="3273805" cy="33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126424" y="5138737"/>
            <a:ext cx="1865176" cy="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95" y="3471255"/>
            <a:ext cx="3273805" cy="33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71874"/>
            <a:ext cx="3280048" cy="31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029200"/>
          </a:xfrm>
        </p:spPr>
        <p:txBody>
          <a:bodyPr/>
          <a:lstStyle/>
          <a:p>
            <a:r>
              <a:rPr lang="en-US" dirty="0" smtClean="0"/>
              <a:t>The rotation for both square and polar graphs is counterclockwise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smtClean="0"/>
              <a:t>II      I</a:t>
            </a:r>
          </a:p>
          <a:p>
            <a:endParaRPr lang="en-US" sz="1500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III      IV</a:t>
            </a:r>
            <a:endParaRPr lang="en-US" dirty="0"/>
          </a:p>
        </p:txBody>
      </p:sp>
      <p:sp>
        <p:nvSpPr>
          <p:cNvPr id="7" name="Arc 6"/>
          <p:cNvSpPr/>
          <p:nvPr/>
        </p:nvSpPr>
        <p:spPr>
          <a:xfrm>
            <a:off x="6096000" y="4114800"/>
            <a:ext cx="2057400" cy="2057400"/>
          </a:xfrm>
          <a:prstGeom prst="arc">
            <a:avLst>
              <a:gd name="adj1" fmla="val 16398340"/>
              <a:gd name="adj2" fmla="val 0"/>
            </a:avLst>
          </a:prstGeom>
          <a:noFill/>
          <a:ln w="63500">
            <a:solidFill>
              <a:srgbClr val="FFC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for (</a:t>
            </a:r>
            <a:r>
              <a:rPr lang="en-US" dirty="0" err="1" smtClean="0"/>
              <a:t>x,y</a:t>
            </a:r>
            <a:r>
              <a:rPr lang="en-US" dirty="0" smtClean="0"/>
              <a:t>) coordinates, there are a pair of polar coordinates (r,</a:t>
            </a:r>
            <a:r>
              <a:rPr lang="el-GR" dirty="0" smtClean="0"/>
              <a:t>θ</a:t>
            </a:r>
            <a:r>
              <a:rPr lang="en-US" dirty="0" smtClean="0"/>
              <a:t>)</a:t>
            </a:r>
          </a:p>
          <a:p>
            <a:endParaRPr lang="en-US" sz="2000" dirty="0"/>
          </a:p>
          <a:p>
            <a:r>
              <a:rPr lang="en-US" dirty="0" smtClean="0"/>
              <a:t>These are called the “</a:t>
            </a:r>
            <a:r>
              <a:rPr lang="en-US" dirty="0" smtClean="0">
                <a:solidFill>
                  <a:srgbClr val="FFC000"/>
                </a:solidFill>
              </a:rPr>
              <a:t>polar coordinates</a:t>
            </a:r>
            <a:r>
              <a:rPr lang="en-US" dirty="0" smtClean="0"/>
              <a:t>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72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is the distance from the pole 	(the radius)</a:t>
            </a:r>
          </a:p>
          <a:p>
            <a:r>
              <a:rPr lang="el-GR" dirty="0"/>
              <a:t>θ</a:t>
            </a:r>
            <a:r>
              <a:rPr lang="en-US" dirty="0"/>
              <a:t> is the angle around the circle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02803"/>
            <a:ext cx="4826000" cy="354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Angles in polar notation </a:t>
            </a:r>
            <a:r>
              <a:rPr lang="en-US" dirty="0" smtClean="0"/>
              <a:t>can be </a:t>
            </a:r>
            <a:r>
              <a:rPr lang="en-US" dirty="0"/>
              <a:t>expressed in either degrees or </a:t>
            </a:r>
            <a:r>
              <a:rPr lang="en-US" dirty="0" smtClean="0"/>
              <a:t>radians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04335" y="3363354"/>
            <a:ext cx="4111920" cy="3418446"/>
            <a:chOff x="104335" y="3363354"/>
            <a:chExt cx="4111920" cy="3418446"/>
          </a:xfrm>
        </p:grpSpPr>
        <p:grpSp>
          <p:nvGrpSpPr>
            <p:cNvPr id="7" name="Group 6"/>
            <p:cNvGrpSpPr/>
            <p:nvPr/>
          </p:nvGrpSpPr>
          <p:grpSpPr>
            <a:xfrm>
              <a:off x="104335" y="3363354"/>
              <a:ext cx="4111920" cy="3418446"/>
              <a:chOff x="2097740" y="942143"/>
              <a:chExt cx="7052204" cy="588736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7641612" y="2942923"/>
                <a:ext cx="715356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15º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794013" y="3590033"/>
                <a:ext cx="1355931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0º, 360º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392547" y="2313742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30º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011546" y="1761232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4</a:t>
                </a:r>
                <a:r>
                  <a:rPr lang="en-US" sz="1200" dirty="0" smtClean="0"/>
                  <a:t>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437008" y="1304033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60º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55339" y="1021645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7</a:t>
                </a:r>
                <a:r>
                  <a:rPr lang="en-US" sz="1200" dirty="0" smtClean="0"/>
                  <a:t>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069540" y="942143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90º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263652" y="1039573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105º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533967" y="1304033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120º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935940" y="1761232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135º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475195" y="2342288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150º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250141" y="2923342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165º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097740" y="3590033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180º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222410" y="4275832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195º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434853" y="4904542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210º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833614" y="5565045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225º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499880" y="5959074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240º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140492" y="6221216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255º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907776" y="6352450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270º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679139" y="6221216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285º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486138" y="5902454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300º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965174" y="5472621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315º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348536" y="4904544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330º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699681" y="4233840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345º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09600" y="3630412"/>
              <a:ext cx="2843510" cy="2840520"/>
              <a:chOff x="609600" y="3630412"/>
              <a:chExt cx="2843510" cy="284052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609600" y="3630412"/>
                <a:ext cx="2843510" cy="2840520"/>
                <a:chOff x="609600" y="3630412"/>
                <a:chExt cx="2843510" cy="284052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609600" y="3630412"/>
                  <a:ext cx="2843510" cy="2831671"/>
                  <a:chOff x="2971800" y="1402080"/>
                  <a:chExt cx="4876800" cy="4876800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971800" y="3838141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rot="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rot="18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27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rot="36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rot="4500000">
                    <a:off x="2971800" y="3840480"/>
                    <a:ext cx="4876800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rot="54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63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72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81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90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9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Oval 10"/>
                <p:cNvSpPr/>
                <p:nvPr/>
              </p:nvSpPr>
              <p:spPr>
                <a:xfrm>
                  <a:off x="1098598" y="4111206"/>
                  <a:ext cx="1894321" cy="1887781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857164" y="3875234"/>
                  <a:ext cx="2367901" cy="2359726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572178" y="4583151"/>
                  <a:ext cx="947160" cy="943890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808968" y="4819124"/>
                  <a:ext cx="473580" cy="471945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609600" y="3639261"/>
                  <a:ext cx="2841481" cy="2831671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1335388" y="4347179"/>
                <a:ext cx="1420740" cy="1415836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292291" y="5026223"/>
              <a:ext cx="2648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65823" y="5026223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22746" y="5026223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800600" y="3410300"/>
            <a:ext cx="4038600" cy="3340464"/>
            <a:chOff x="4800600" y="3410300"/>
            <a:chExt cx="4038600" cy="3340464"/>
          </a:xfrm>
        </p:grpSpPr>
        <p:grpSp>
          <p:nvGrpSpPr>
            <p:cNvPr id="81" name="Group 80"/>
            <p:cNvGrpSpPr/>
            <p:nvPr/>
          </p:nvGrpSpPr>
          <p:grpSpPr>
            <a:xfrm>
              <a:off x="4800600" y="3410300"/>
              <a:ext cx="4038600" cy="3340464"/>
              <a:chOff x="2460973" y="971490"/>
              <a:chExt cx="6865917" cy="576511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8178830" y="2914709"/>
                <a:ext cx="888968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/12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8237830" y="3581400"/>
                <a:ext cx="951649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0, 2</a:t>
                </a:r>
                <a:r>
                  <a:rPr lang="en-US" sz="1200" i="1" dirty="0" smtClean="0"/>
                  <a:t>π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907380" y="2305110"/>
                <a:ext cx="77178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/6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18743" y="1752600"/>
                <a:ext cx="77178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/4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000560" y="1352490"/>
                <a:ext cx="77178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/3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333950" y="1051743"/>
                <a:ext cx="1049756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5</a:t>
                </a:r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/12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5491516" y="971490"/>
                <a:ext cx="77178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 smtClean="0"/>
                  <a:t>π</a:t>
                </a:r>
                <a:r>
                  <a:rPr lang="en-US" sz="1200" dirty="0" smtClean="0"/>
                  <a:t>/2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423713" y="1003763"/>
                <a:ext cx="1146354" cy="478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/>
                  <a:t>7</a:t>
                </a:r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/12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885975" y="1266781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2</a:t>
                </a:r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/3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342040" y="1792818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3</a:t>
                </a:r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/4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953403" y="2305110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5</a:t>
                </a:r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/6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460973" y="2914709"/>
                <a:ext cx="1123337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11</a:t>
                </a:r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/12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19879" y="3581400"/>
                <a:ext cx="477459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 smtClean="0"/>
                  <a:t>π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460973" y="4267199"/>
                <a:ext cx="1166941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13</a:t>
                </a:r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/12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953403" y="4865507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7</a:t>
                </a:r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/6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342040" y="5463989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5</a:t>
                </a:r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/4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891316" y="5924490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4</a:t>
                </a:r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/3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274611" y="6180598"/>
                <a:ext cx="1166941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17</a:t>
                </a:r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/12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339116" y="6258544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3</a:t>
                </a:r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/2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101116" y="6180598"/>
                <a:ext cx="1166941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19</a:t>
                </a:r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/12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872127" y="5924490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5</a:t>
                </a:r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/3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396516" y="5543490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7</a:t>
                </a:r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/4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853715" y="4953000"/>
                <a:ext cx="1006153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11</a:t>
                </a:r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/6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8116346" y="4267199"/>
                <a:ext cx="1210544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23</a:t>
                </a:r>
                <a:r>
                  <a:rPr lang="en-US" sz="1200" i="1" dirty="0" smtClean="0"/>
                  <a:t>π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/12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375427" y="3636480"/>
              <a:ext cx="2854173" cy="2840520"/>
              <a:chOff x="5398984" y="3636480"/>
              <a:chExt cx="2854173" cy="2840520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5409647" y="3636480"/>
                <a:ext cx="2843510" cy="2831671"/>
                <a:chOff x="2971800" y="1402080"/>
                <a:chExt cx="4876800" cy="4876800"/>
              </a:xfrm>
            </p:grpSpPr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5398984" y="3645329"/>
                <a:ext cx="2841481" cy="2831671"/>
                <a:chOff x="5398984" y="3645329"/>
                <a:chExt cx="2841481" cy="2831671"/>
              </a:xfrm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5887982" y="4117274"/>
                  <a:ext cx="1894321" cy="1887781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6124772" y="4353247"/>
                  <a:ext cx="1420740" cy="1415836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5646548" y="3881302"/>
                  <a:ext cx="2367901" cy="2359726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6361562" y="4589219"/>
                  <a:ext cx="947160" cy="943890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6598352" y="4825192"/>
                  <a:ext cx="473580" cy="471945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5398984" y="3645329"/>
                  <a:ext cx="2841481" cy="2831671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9" name="Rectangle 138"/>
            <p:cNvSpPr/>
            <p:nvPr/>
          </p:nvSpPr>
          <p:spPr>
            <a:xfrm>
              <a:off x="7081675" y="5032291"/>
              <a:ext cx="2648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555207" y="5032291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012130" y="5032291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65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Degrees are traditionally used in navigation, surveying, and many applied </a:t>
            </a:r>
            <a:r>
              <a:rPr lang="en-US" dirty="0" smtClean="0"/>
              <a:t>disciplines</a:t>
            </a:r>
          </a:p>
          <a:p>
            <a:endParaRPr lang="en-US" sz="2000" dirty="0" smtClean="0"/>
          </a:p>
          <a:p>
            <a:r>
              <a:rPr lang="en-US" dirty="0" smtClean="0"/>
              <a:t>Radians </a:t>
            </a:r>
            <a:r>
              <a:rPr lang="en-US" dirty="0"/>
              <a:t>are more common in mathematics and mathematical physics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P = (</a:t>
            </a:r>
            <a:r>
              <a:rPr lang="en-US" dirty="0" err="1" smtClean="0"/>
              <a:t>r,</a:t>
            </a:r>
            <a:r>
              <a:rPr lang="en-US" i="1" dirty="0" err="1" smtClean="0"/>
              <a:t>θ</a:t>
            </a:r>
            <a:r>
              <a:rPr lang="en-US" dirty="0" smtClean="0"/>
              <a:t>)</a:t>
            </a:r>
          </a:p>
          <a:p>
            <a:endParaRPr lang="en-US" sz="2000" dirty="0"/>
          </a:p>
          <a:p>
            <a:r>
              <a:rPr lang="en-US" dirty="0" smtClean="0"/>
              <a:t>r </a:t>
            </a:r>
            <a:r>
              <a:rPr lang="en-US" dirty="0"/>
              <a:t>is </a:t>
            </a:r>
            <a:r>
              <a:rPr lang="en-US" dirty="0" smtClean="0"/>
              <a:t>the distance </a:t>
            </a:r>
            <a:r>
              <a:rPr lang="en-US" dirty="0"/>
              <a:t>(radius) from the pole to P</a:t>
            </a:r>
            <a:r>
              <a:rPr lang="en-US" i="1" dirty="0"/>
              <a:t> </a:t>
            </a:r>
            <a:r>
              <a:rPr lang="en-US" dirty="0"/>
              <a:t>(+,- or 0</a:t>
            </a:r>
            <a:r>
              <a:rPr lang="en-US" dirty="0" smtClean="0"/>
              <a:t>)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i="1" dirty="0" smtClean="0"/>
              <a:t>θ </a:t>
            </a:r>
            <a:r>
              <a:rPr lang="en-US" dirty="0"/>
              <a:t>is </a:t>
            </a:r>
            <a:r>
              <a:rPr lang="en-US" dirty="0" smtClean="0"/>
              <a:t>the </a:t>
            </a:r>
            <a:r>
              <a:rPr lang="en-US" dirty="0"/>
              <a:t>angle from the polar axis to the </a:t>
            </a:r>
            <a:r>
              <a:rPr lang="en-US" dirty="0" smtClean="0"/>
              <a:t>terminal side of the angle (degrees </a:t>
            </a:r>
            <a:r>
              <a:rPr lang="en-US" dirty="0"/>
              <a:t>or </a:t>
            </a:r>
            <a:r>
              <a:rPr lang="en-US" dirty="0" smtClean="0"/>
              <a:t>radians)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P = (</a:t>
            </a:r>
            <a:r>
              <a:rPr lang="en-US" dirty="0" err="1" smtClean="0"/>
              <a:t>r,</a:t>
            </a:r>
            <a:r>
              <a:rPr lang="en-US" i="1" dirty="0" err="1" smtClean="0"/>
              <a:t>θ</a:t>
            </a:r>
            <a:r>
              <a:rPr lang="en-US" dirty="0" smtClean="0"/>
              <a:t>)</a:t>
            </a:r>
          </a:p>
          <a:p>
            <a:endParaRPr lang="en-US" sz="2000" dirty="0"/>
          </a:p>
          <a:p>
            <a:r>
              <a:rPr lang="en-US" dirty="0" smtClean="0"/>
              <a:t>Hint: plot the </a:t>
            </a:r>
            <a:r>
              <a:rPr lang="en-US" dirty="0"/>
              <a:t>angle </a:t>
            </a:r>
            <a:r>
              <a:rPr lang="en-US" i="1" dirty="0" smtClean="0"/>
              <a:t>θ</a:t>
            </a:r>
            <a:r>
              <a:rPr lang="en-US" dirty="0" smtClean="0"/>
              <a:t> first</a:t>
            </a:r>
          </a:p>
          <a:p>
            <a:r>
              <a:rPr lang="en-US" dirty="0" smtClean="0"/>
              <a:t>Then the “r”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 lvl="0"/>
            <a:r>
              <a:rPr lang="en-US" sz="3200" dirty="0" err="1" smtClean="0"/>
              <a:t>Obj</a:t>
            </a:r>
            <a:r>
              <a:rPr lang="en-US" sz="3200" dirty="0" smtClean="0"/>
              <a:t> 6) </a:t>
            </a:r>
            <a:r>
              <a:rPr lang="en-US" sz="3200" dirty="0"/>
              <a:t>Perform computations with complex numbers in rectangular and </a:t>
            </a:r>
            <a:r>
              <a:rPr lang="en-US" sz="3200" dirty="0">
                <a:solidFill>
                  <a:srgbClr val="FFC000"/>
                </a:solidFill>
              </a:rPr>
              <a:t>polar form </a:t>
            </a:r>
            <a:r>
              <a:rPr lang="en-US" sz="3200" dirty="0"/>
              <a:t>including the operations of powers and roots, both by "hand" and with technology. </a:t>
            </a:r>
          </a:p>
          <a:p>
            <a:r>
              <a:rPr lang="en-US" sz="3200" dirty="0" err="1" smtClean="0"/>
              <a:t>Obj</a:t>
            </a:r>
            <a:r>
              <a:rPr lang="en-US" sz="3200" dirty="0" smtClean="0"/>
              <a:t> 7) Convert </a:t>
            </a:r>
            <a:r>
              <a:rPr lang="en-US" sz="3200" dirty="0"/>
              <a:t>points and equations between </a:t>
            </a:r>
            <a:r>
              <a:rPr lang="en-US" sz="3200" dirty="0">
                <a:solidFill>
                  <a:srgbClr val="FFC000"/>
                </a:solidFill>
              </a:rPr>
              <a:t>rectangular and polar coordinates</a:t>
            </a:r>
            <a:r>
              <a:rPr lang="en-US" sz="3200" dirty="0"/>
              <a:t>.</a:t>
            </a:r>
            <a:endParaRPr lang="en-US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029200"/>
          </a:xfrm>
        </p:spPr>
        <p:txBody>
          <a:bodyPr/>
          <a:lstStyle/>
          <a:p>
            <a:r>
              <a:rPr lang="en-US" dirty="0" smtClean="0"/>
              <a:t>Plot </a:t>
            </a:r>
            <a:r>
              <a:rPr lang="en-US" dirty="0"/>
              <a:t>(</a:t>
            </a:r>
            <a:r>
              <a:rPr lang="en-US" dirty="0" smtClean="0"/>
              <a:t>2,135º) </a:t>
            </a:r>
          </a:p>
          <a:p>
            <a:pPr>
              <a:spcBef>
                <a:spcPts val="0"/>
              </a:spcBef>
            </a:pPr>
            <a:r>
              <a:rPr lang="en-US" sz="3000" dirty="0" smtClean="0"/>
              <a:t>(move the green dot)</a:t>
            </a:r>
            <a:r>
              <a:rPr lang="en-US" sz="3000" dirty="0"/>
              <a:t>	</a:t>
            </a:r>
            <a:endParaRPr lang="en-US" sz="3000" dirty="0" smtClean="0"/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56" name="Group 55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8" name="Rectangle 107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57" name="Oval 56"/>
          <p:cNvSpPr/>
          <p:nvPr/>
        </p:nvSpPr>
        <p:spPr>
          <a:xfrm flipH="1" flipV="1">
            <a:off x="4202041" y="1066800"/>
            <a:ext cx="182880" cy="18288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029200"/>
          </a:xfrm>
        </p:spPr>
        <p:txBody>
          <a:bodyPr/>
          <a:lstStyle/>
          <a:p>
            <a:r>
              <a:rPr lang="en-US" dirty="0" smtClean="0"/>
              <a:t>Plot </a:t>
            </a:r>
            <a:r>
              <a:rPr lang="en-US" dirty="0"/>
              <a:t>(</a:t>
            </a:r>
            <a:r>
              <a:rPr lang="en-US" dirty="0" smtClean="0"/>
              <a:t>2,135º</a:t>
            </a:r>
            <a:r>
              <a:rPr lang="en-US" dirty="0"/>
              <a:t>)	</a:t>
            </a:r>
            <a:endParaRPr lang="en-US" dirty="0" smtClean="0"/>
          </a:p>
          <a:p>
            <a:endParaRPr lang="en-US" sz="2000" dirty="0"/>
          </a:p>
          <a:p>
            <a:r>
              <a:rPr lang="en-US" dirty="0" smtClean="0"/>
              <a:t>Begin </a:t>
            </a:r>
            <a:r>
              <a:rPr lang="en-US" dirty="0"/>
              <a:t>with the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angle </a:t>
            </a:r>
            <a:r>
              <a:rPr lang="en-US" i="1" dirty="0" smtClean="0"/>
              <a:t>θ</a:t>
            </a:r>
            <a:r>
              <a:rPr lang="en-US" dirty="0" smtClean="0"/>
              <a:t>=135º</a:t>
            </a:r>
            <a:endParaRPr lang="en-US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56" name="Group 55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8" name="Rectangle 107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76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57" name="Group 56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Group 112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9" name="Rectangle 108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029200"/>
          </a:xfrm>
        </p:spPr>
        <p:txBody>
          <a:bodyPr/>
          <a:lstStyle/>
          <a:p>
            <a:r>
              <a:rPr lang="en-US" dirty="0" smtClean="0"/>
              <a:t>Plot </a:t>
            </a:r>
            <a:r>
              <a:rPr lang="en-US" dirty="0"/>
              <a:t>(</a:t>
            </a:r>
            <a:r>
              <a:rPr lang="en-US" dirty="0" smtClean="0"/>
              <a:t>2,135º</a:t>
            </a:r>
            <a:r>
              <a:rPr lang="en-US" dirty="0"/>
              <a:t>)	</a:t>
            </a:r>
            <a:endParaRPr lang="en-US" dirty="0" smtClean="0"/>
          </a:p>
          <a:p>
            <a:endParaRPr lang="en-US" sz="2000" dirty="0"/>
          </a:p>
          <a:p>
            <a:r>
              <a:rPr lang="en-US" dirty="0" smtClean="0"/>
              <a:t>Begin </a:t>
            </a:r>
            <a:r>
              <a:rPr lang="en-US" dirty="0"/>
              <a:t>with the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angle </a:t>
            </a:r>
            <a:r>
              <a:rPr lang="en-US" i="1" dirty="0" smtClean="0"/>
              <a:t>θ</a:t>
            </a:r>
            <a:r>
              <a:rPr lang="en-US" dirty="0" smtClean="0"/>
              <a:t>=135º</a:t>
            </a:r>
            <a:endParaRPr lang="en-US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4835260" y="2971130"/>
            <a:ext cx="1413140" cy="1409306"/>
          </a:xfrm>
          <a:prstGeom prst="line">
            <a:avLst/>
          </a:prstGeom>
          <a:ln w="984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7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108" name="Group 107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113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0" name="Rectangle 109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029200"/>
          </a:xfrm>
        </p:spPr>
        <p:txBody>
          <a:bodyPr/>
          <a:lstStyle/>
          <a:p>
            <a:r>
              <a:rPr lang="en-US" dirty="0" smtClean="0"/>
              <a:t>Plot </a:t>
            </a:r>
            <a:r>
              <a:rPr lang="en-US" dirty="0"/>
              <a:t>(</a:t>
            </a:r>
            <a:r>
              <a:rPr lang="en-US" dirty="0" smtClean="0"/>
              <a:t>2,135º</a:t>
            </a:r>
            <a:r>
              <a:rPr lang="en-US" dirty="0"/>
              <a:t>)	</a:t>
            </a:r>
            <a:endParaRPr lang="en-US" dirty="0" smtClean="0"/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smtClean="0"/>
              <a:t>Now find the point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on the line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corresponding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to the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radius “r”</a:t>
            </a:r>
            <a:endParaRPr lang="en-US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H="1" flipV="1">
            <a:off x="4835260" y="2971130"/>
            <a:ext cx="1413140" cy="1409306"/>
          </a:xfrm>
          <a:prstGeom prst="line">
            <a:avLst/>
          </a:prstGeom>
          <a:ln w="984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0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59" name="Group 58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116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3" name="Rectangle 112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Plot (2,135º)	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smtClean="0"/>
              <a:t>Because the radius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is positive, the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point will be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along this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line - it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will be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r=2 radii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from the pole</a:t>
            </a:r>
            <a:endParaRPr lang="en-US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 flipH="1" flipV="1">
            <a:off x="4800074" y="2971130"/>
            <a:ext cx="1413140" cy="1409306"/>
          </a:xfrm>
          <a:prstGeom prst="line">
            <a:avLst/>
          </a:prstGeom>
          <a:ln w="9842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5165036" y="33528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5018690" y="2875746"/>
            <a:ext cx="13821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92D050"/>
                </a:solidFill>
              </a:rPr>
              <a:t>(2,135º)</a:t>
            </a:r>
            <a:endParaRPr lang="en-US" sz="25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82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 angles </a:t>
            </a:r>
            <a:r>
              <a:rPr lang="en-US" dirty="0" smtClean="0"/>
              <a:t>are measured </a:t>
            </a:r>
            <a:r>
              <a:rPr lang="en-US" dirty="0"/>
              <a:t>counterclockwise from </a:t>
            </a:r>
            <a:r>
              <a:rPr lang="en-US" dirty="0" smtClean="0"/>
              <a:t>the polar axis</a:t>
            </a:r>
          </a:p>
          <a:p>
            <a:endParaRPr lang="en-US" sz="2000" dirty="0"/>
          </a:p>
          <a:p>
            <a:r>
              <a:rPr lang="en-US" dirty="0"/>
              <a:t>Negative angles </a:t>
            </a:r>
            <a:r>
              <a:rPr lang="en-US" dirty="0" smtClean="0"/>
              <a:t>are measured </a:t>
            </a:r>
            <a:r>
              <a:rPr lang="en-US" dirty="0"/>
              <a:t>clockwise from </a:t>
            </a:r>
            <a:r>
              <a:rPr lang="en-US" dirty="0" smtClean="0"/>
              <a:t>the polar </a:t>
            </a:r>
            <a:r>
              <a:rPr lang="en-US" dirty="0"/>
              <a:t>axis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48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angle is negative, just rotate it in a clockwise direction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60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029200"/>
          </a:xfrm>
        </p:spPr>
        <p:txBody>
          <a:bodyPr/>
          <a:lstStyle/>
          <a:p>
            <a:r>
              <a:rPr lang="en-US" dirty="0" smtClean="0"/>
              <a:t>Plot (1.5,-45º</a:t>
            </a:r>
            <a:r>
              <a:rPr lang="en-US" dirty="0"/>
              <a:t>)	</a:t>
            </a:r>
            <a:endParaRPr lang="en-US" dirty="0" smtClean="0"/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56" name="Group 55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8" name="Rectangle 107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57" name="Oval 56"/>
          <p:cNvSpPr/>
          <p:nvPr/>
        </p:nvSpPr>
        <p:spPr>
          <a:xfrm flipH="1" flipV="1">
            <a:off x="4409482" y="1143000"/>
            <a:ext cx="182880" cy="18288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88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029200"/>
          </a:xfrm>
        </p:spPr>
        <p:txBody>
          <a:bodyPr/>
          <a:lstStyle/>
          <a:p>
            <a:r>
              <a:rPr lang="en-US" dirty="0" smtClean="0"/>
              <a:t>Plot (1.5,-45º</a:t>
            </a:r>
            <a:r>
              <a:rPr lang="en-US" dirty="0"/>
              <a:t>)	</a:t>
            </a:r>
            <a:endParaRPr lang="en-US" dirty="0" smtClean="0"/>
          </a:p>
          <a:p>
            <a:endParaRPr lang="en-US" sz="2000" dirty="0"/>
          </a:p>
          <a:p>
            <a:r>
              <a:rPr lang="en-US" dirty="0" smtClean="0"/>
              <a:t>Begin </a:t>
            </a:r>
            <a:r>
              <a:rPr lang="en-US" dirty="0"/>
              <a:t>with the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angle </a:t>
            </a:r>
            <a:r>
              <a:rPr lang="en-US" i="1" dirty="0" smtClean="0"/>
              <a:t>θ</a:t>
            </a:r>
            <a:r>
              <a:rPr lang="en-US" dirty="0" smtClean="0"/>
              <a:t>=-45º</a:t>
            </a:r>
            <a:endParaRPr lang="en-US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56" name="Group 55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8" name="Rectangle 107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2863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107" name="Group 106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Group 112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9" name="Rectangle 108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029200"/>
          </a:xfrm>
        </p:spPr>
        <p:txBody>
          <a:bodyPr/>
          <a:lstStyle/>
          <a:p>
            <a:r>
              <a:rPr lang="en-US" dirty="0" smtClean="0"/>
              <a:t>Plot (1.5,-45º</a:t>
            </a:r>
            <a:r>
              <a:rPr lang="en-US" dirty="0"/>
              <a:t>)	</a:t>
            </a:r>
            <a:endParaRPr lang="en-US" dirty="0" smtClean="0"/>
          </a:p>
          <a:p>
            <a:endParaRPr lang="en-US" sz="2000" dirty="0"/>
          </a:p>
          <a:p>
            <a:r>
              <a:rPr lang="en-US" dirty="0" smtClean="0"/>
              <a:t>Positive 45º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would be:</a:t>
            </a:r>
            <a:endParaRPr lang="en-US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159718" y="3019135"/>
            <a:ext cx="1384082" cy="1361301"/>
          </a:xfrm>
          <a:prstGeom prst="line">
            <a:avLst/>
          </a:prstGeom>
          <a:ln w="984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33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Review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15283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110" name="Group 109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15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2" name="Rectangle 111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029200"/>
          </a:xfrm>
        </p:spPr>
        <p:txBody>
          <a:bodyPr/>
          <a:lstStyle/>
          <a:p>
            <a:r>
              <a:rPr lang="en-US" dirty="0" smtClean="0"/>
              <a:t>Plot (1.5,-45º</a:t>
            </a:r>
            <a:r>
              <a:rPr lang="en-US" dirty="0"/>
              <a:t>)	</a:t>
            </a:r>
            <a:endParaRPr lang="en-US" dirty="0" smtClean="0"/>
          </a:p>
          <a:p>
            <a:endParaRPr lang="en-US" sz="2000" dirty="0"/>
          </a:p>
          <a:p>
            <a:r>
              <a:rPr lang="en-US" dirty="0" smtClean="0"/>
              <a:t>-45º rotates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clockwise:</a:t>
            </a:r>
            <a:endParaRPr lang="en-US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05081" y="5867400"/>
            <a:ext cx="8531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92D050"/>
                </a:solidFill>
              </a:rPr>
              <a:t>-45º</a:t>
            </a:r>
            <a:endParaRPr lang="en-US" sz="2500" dirty="0">
              <a:solidFill>
                <a:srgbClr val="92D050"/>
              </a:solidFill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flipV="1">
            <a:off x="6155456" y="3019135"/>
            <a:ext cx="1384082" cy="1361301"/>
          </a:xfrm>
          <a:prstGeom prst="line">
            <a:avLst/>
          </a:prstGeom>
          <a:ln w="9842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158236" y="4359031"/>
            <a:ext cx="1381302" cy="1382705"/>
          </a:xfrm>
          <a:prstGeom prst="line">
            <a:avLst/>
          </a:prstGeom>
          <a:ln w="984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096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112" name="Group 111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029200"/>
          </a:xfrm>
        </p:spPr>
        <p:txBody>
          <a:bodyPr/>
          <a:lstStyle/>
          <a:p>
            <a:r>
              <a:rPr lang="en-US" dirty="0" smtClean="0"/>
              <a:t>Plot (1.5,-45º</a:t>
            </a:r>
            <a:r>
              <a:rPr lang="en-US" dirty="0"/>
              <a:t>)	</a:t>
            </a:r>
            <a:endParaRPr lang="en-US" dirty="0" smtClean="0"/>
          </a:p>
          <a:p>
            <a:endParaRPr lang="en-US" sz="2000" dirty="0"/>
          </a:p>
          <a:p>
            <a:r>
              <a:rPr lang="en-US" dirty="0" smtClean="0"/>
              <a:t>You can calculate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it using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360 + </a:t>
            </a:r>
            <a:r>
              <a:rPr lang="en-US" i="1" dirty="0" smtClean="0"/>
              <a:t>θ</a:t>
            </a:r>
            <a:r>
              <a:rPr lang="en-US" dirty="0" smtClean="0"/>
              <a:t>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360+(-45)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  = 315</a:t>
            </a:r>
            <a:r>
              <a:rPr lang="en-US" dirty="0"/>
              <a:t>º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05081" y="5867400"/>
            <a:ext cx="8531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92D050"/>
                </a:solidFill>
              </a:rPr>
              <a:t>-45º</a:t>
            </a:r>
            <a:endParaRPr lang="en-US" sz="2500" dirty="0">
              <a:solidFill>
                <a:srgbClr val="92D050"/>
              </a:solidFill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 flipV="1">
            <a:off x="6155456" y="3019135"/>
            <a:ext cx="1384082" cy="1361301"/>
          </a:xfrm>
          <a:prstGeom prst="line">
            <a:avLst/>
          </a:prstGeom>
          <a:ln w="9842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6158236" y="4359031"/>
            <a:ext cx="1381302" cy="1382705"/>
          </a:xfrm>
          <a:prstGeom prst="line">
            <a:avLst/>
          </a:prstGeom>
          <a:ln w="984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1328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112" name="Group 111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029200"/>
          </a:xfrm>
        </p:spPr>
        <p:txBody>
          <a:bodyPr/>
          <a:lstStyle/>
          <a:p>
            <a:r>
              <a:rPr lang="en-US" dirty="0" smtClean="0"/>
              <a:t>Plot (1.5,-45º</a:t>
            </a:r>
            <a:r>
              <a:rPr lang="en-US" dirty="0"/>
              <a:t>)	</a:t>
            </a:r>
            <a:endParaRPr lang="en-US" dirty="0" smtClean="0"/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smtClean="0"/>
              <a:t>Now find the point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on the line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corresponding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to the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radius “r”</a:t>
            </a:r>
            <a:endParaRPr lang="en-US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605081" y="5867400"/>
            <a:ext cx="8531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92D050"/>
                </a:solidFill>
              </a:rPr>
              <a:t>-45º</a:t>
            </a:r>
            <a:endParaRPr lang="en-US" sz="2500" dirty="0">
              <a:solidFill>
                <a:srgbClr val="92D050"/>
              </a:solidFill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 flipV="1">
            <a:off x="6155456" y="3019135"/>
            <a:ext cx="1384082" cy="1361301"/>
          </a:xfrm>
          <a:prstGeom prst="line">
            <a:avLst/>
          </a:prstGeom>
          <a:ln w="9842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6158236" y="4359031"/>
            <a:ext cx="1381302" cy="1382705"/>
          </a:xfrm>
          <a:prstGeom prst="line">
            <a:avLst/>
          </a:prstGeom>
          <a:ln w="984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1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60" name="Group 59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6" name="Rectangle 115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638800"/>
          </a:xfrm>
        </p:spPr>
        <p:txBody>
          <a:bodyPr/>
          <a:lstStyle/>
          <a:p>
            <a:r>
              <a:rPr lang="en-US" dirty="0"/>
              <a:t>Plot </a:t>
            </a:r>
            <a:r>
              <a:rPr lang="en-US" dirty="0" smtClean="0"/>
              <a:t>(1.5,-45º</a:t>
            </a:r>
            <a:r>
              <a:rPr lang="en-US" dirty="0"/>
              <a:t>)	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err="1" smtClean="0"/>
              <a:t>Tah</a:t>
            </a:r>
            <a:r>
              <a:rPr lang="en-US" dirty="0" smtClean="0"/>
              <a:t>-dah!</a:t>
            </a:r>
            <a:endParaRPr lang="en-US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39091" y="4678969"/>
            <a:ext cx="159530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92D050"/>
                </a:solidFill>
              </a:rPr>
              <a:t>(1.5,-45º)</a:t>
            </a:r>
            <a:endParaRPr lang="en-US" sz="2500" dirty="0">
              <a:solidFill>
                <a:srgbClr val="92D050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V="1">
            <a:off x="6185532" y="3019135"/>
            <a:ext cx="1384082" cy="1361301"/>
          </a:xfrm>
          <a:prstGeom prst="line">
            <a:avLst/>
          </a:prstGeom>
          <a:ln w="9842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188312" y="4359031"/>
            <a:ext cx="1381302" cy="1382705"/>
          </a:xfrm>
          <a:prstGeom prst="line">
            <a:avLst/>
          </a:prstGeom>
          <a:ln w="9842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764663" y="49530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(</a:t>
            </a:r>
            <a:r>
              <a:rPr lang="en-US" dirty="0" err="1" smtClean="0"/>
              <a:t>r,</a:t>
            </a:r>
            <a:r>
              <a:rPr lang="en-US" i="1" dirty="0" err="1" smtClean="0"/>
              <a:t>θ</a:t>
            </a:r>
            <a:r>
              <a:rPr lang="en-US" sz="2000" i="1" dirty="0" smtClean="0"/>
              <a:t> </a:t>
            </a:r>
            <a:r>
              <a:rPr lang="en-US" dirty="0" smtClean="0"/>
              <a:t>) </a:t>
            </a:r>
            <a:r>
              <a:rPr lang="en-US" dirty="0"/>
              <a:t>is located |</a:t>
            </a:r>
            <a:r>
              <a:rPr lang="en-US" sz="2000" dirty="0"/>
              <a:t> </a:t>
            </a:r>
            <a:r>
              <a:rPr lang="en-US" dirty="0"/>
              <a:t>r</a:t>
            </a:r>
            <a:r>
              <a:rPr lang="en-US" sz="2000" dirty="0"/>
              <a:t> </a:t>
            </a:r>
            <a:r>
              <a:rPr lang="en-US" dirty="0"/>
              <a:t>| units from the pole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51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radius “r” is negative, it’s a little more complicated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 smtClean="0"/>
              <a:t>Remember, when you “</a:t>
            </a:r>
            <a:r>
              <a:rPr lang="en-US" dirty="0" err="1" smtClean="0"/>
              <a:t>negativize</a:t>
            </a:r>
            <a:r>
              <a:rPr lang="en-US" dirty="0" smtClean="0"/>
              <a:t>” a number, it’s graph mirrors across 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9600" y="3200400"/>
            <a:ext cx="8001000" cy="2139566"/>
            <a:chOff x="609600" y="4338918"/>
            <a:chExt cx="8001000" cy="213956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5791200"/>
              <a:ext cx="800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820296" y="5924486"/>
              <a:ext cx="41870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>
                  <a:solidFill>
                    <a:srgbClr val="92D050"/>
                  </a:solidFill>
                </a:rPr>
                <a:t>3</a:t>
              </a:r>
              <a:endParaRPr lang="en-US" sz="3000" dirty="0">
                <a:solidFill>
                  <a:srgbClr val="92D05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5924486"/>
              <a:ext cx="57900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>
                  <a:solidFill>
                    <a:srgbClr val="FFC000"/>
                  </a:solidFill>
                </a:rPr>
                <a:t>-3</a:t>
              </a:r>
              <a:endParaRPr lang="en-US" sz="3000" dirty="0">
                <a:solidFill>
                  <a:srgbClr val="FFC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5924486"/>
              <a:ext cx="41870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>
                  <a:solidFill>
                    <a:srgbClr val="CCFFFF"/>
                  </a:solidFill>
                </a:rPr>
                <a:t>0</a:t>
              </a:r>
              <a:endParaRPr lang="en-US" sz="3000" dirty="0">
                <a:solidFill>
                  <a:srgbClr val="CCFFFF"/>
                </a:solidFill>
              </a:endParaRPr>
            </a:p>
          </p:txBody>
        </p:sp>
        <p:sp>
          <p:nvSpPr>
            <p:cNvPr id="11" name="Arc 10"/>
            <p:cNvSpPr/>
            <p:nvPr/>
          </p:nvSpPr>
          <p:spPr>
            <a:xfrm>
              <a:off x="2080632" y="4338918"/>
              <a:ext cx="4949016" cy="1981200"/>
            </a:xfrm>
            <a:prstGeom prst="arc">
              <a:avLst>
                <a:gd name="adj1" fmla="val 10884060"/>
                <a:gd name="adj2" fmla="val 0"/>
              </a:avLst>
            </a:prstGeom>
            <a:ln w="635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34200" y="44958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27802" y="4538382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4610100" y="3048000"/>
            <a:ext cx="0" cy="3198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ordered pair, the “</a:t>
            </a:r>
            <a:r>
              <a:rPr lang="en-US" dirty="0" err="1" smtClean="0"/>
              <a:t>negativized</a:t>
            </a:r>
            <a:r>
              <a:rPr lang="en-US" dirty="0" smtClean="0"/>
              <a:t>” number mirrors across it’s 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9600" y="3200400"/>
            <a:ext cx="8001000" cy="3048000"/>
            <a:chOff x="609600" y="3430484"/>
            <a:chExt cx="8001000" cy="3048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5791200"/>
              <a:ext cx="800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820296" y="5924486"/>
              <a:ext cx="41870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>
                  <a:solidFill>
                    <a:srgbClr val="CCFFFF"/>
                  </a:solidFill>
                </a:rPr>
                <a:t>3</a:t>
              </a:r>
              <a:endParaRPr lang="en-US" sz="3000" dirty="0">
                <a:solidFill>
                  <a:srgbClr val="CC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5924486"/>
              <a:ext cx="57900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>
                  <a:solidFill>
                    <a:srgbClr val="CCFFFF"/>
                  </a:solidFill>
                </a:rPr>
                <a:t>-3</a:t>
              </a:r>
              <a:endParaRPr lang="en-US" sz="3000" dirty="0">
                <a:solidFill>
                  <a:srgbClr val="CC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00748" y="5924486"/>
              <a:ext cx="41870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>
                  <a:solidFill>
                    <a:srgbClr val="CCFFFF"/>
                  </a:solidFill>
                </a:rPr>
                <a:t>0</a:t>
              </a:r>
              <a:endParaRPr lang="en-US" sz="3000" dirty="0">
                <a:solidFill>
                  <a:srgbClr val="CCFFFF"/>
                </a:solidFill>
              </a:endParaRPr>
            </a:p>
          </p:txBody>
        </p:sp>
        <p:sp>
          <p:nvSpPr>
            <p:cNvPr id="11" name="Arc 10"/>
            <p:cNvSpPr/>
            <p:nvPr/>
          </p:nvSpPr>
          <p:spPr>
            <a:xfrm>
              <a:off x="2080632" y="3430484"/>
              <a:ext cx="4949016" cy="1981200"/>
            </a:xfrm>
            <a:prstGeom prst="arc">
              <a:avLst>
                <a:gd name="adj1" fmla="val 10884060"/>
                <a:gd name="adj2" fmla="val 0"/>
              </a:avLst>
            </a:prstGeom>
            <a:ln w="635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4800" y="5313402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CCFFFF"/>
                </a:solidFill>
              </a:rPr>
              <a:t>0</a:t>
            </a:r>
            <a:endParaRPr lang="en-US" sz="3000" dirty="0">
              <a:solidFill>
                <a:srgbClr val="CC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38010" y="4475202"/>
            <a:ext cx="3577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CCFFFF"/>
                </a:solidFill>
              </a:rPr>
              <a:t>1</a:t>
            </a:r>
            <a:endParaRPr lang="en-US" sz="3000" dirty="0">
              <a:solidFill>
                <a:srgbClr val="CC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85464" y="4475202"/>
            <a:ext cx="979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</a:rPr>
              <a:t>(3,1)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8744" y="4475202"/>
            <a:ext cx="11400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C000"/>
                </a:solidFill>
              </a:rPr>
              <a:t>(-3,1)</a:t>
            </a:r>
            <a:endParaRPr lang="en-US" sz="3000" dirty="0">
              <a:solidFill>
                <a:srgbClr val="FFC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934200" y="4605618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27802" y="46482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4610100" y="3048000"/>
            <a:ext cx="0" cy="3198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ordered pair, the “</a:t>
            </a:r>
            <a:r>
              <a:rPr lang="en-US" dirty="0" err="1" smtClean="0"/>
              <a:t>negativized</a:t>
            </a:r>
            <a:r>
              <a:rPr lang="en-US" dirty="0" smtClean="0"/>
              <a:t>” number mirrors across it’s 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46482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20296" y="4648200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CCFFFF"/>
                </a:solidFill>
              </a:rPr>
              <a:t>3</a:t>
            </a:r>
            <a:endParaRPr lang="en-US" sz="3000" dirty="0">
              <a:solidFill>
                <a:srgbClr val="CC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4648200"/>
            <a:ext cx="5790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CCFFFF"/>
                </a:solidFill>
              </a:rPr>
              <a:t>-3</a:t>
            </a:r>
            <a:endParaRPr lang="en-US" sz="3000" dirty="0">
              <a:solidFill>
                <a:srgbClr val="CC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2989" y="4703802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CCFFFF"/>
                </a:solidFill>
              </a:rPr>
              <a:t>0</a:t>
            </a:r>
            <a:endParaRPr lang="en-US" sz="3000" dirty="0">
              <a:solidFill>
                <a:srgbClr val="CCFFFF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16200000">
            <a:off x="5961914" y="3763885"/>
            <a:ext cx="1905000" cy="1941628"/>
          </a:xfrm>
          <a:prstGeom prst="arc">
            <a:avLst>
              <a:gd name="adj1" fmla="val 11385637"/>
              <a:gd name="adj2" fmla="val 20743997"/>
            </a:avLst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4800" y="4399002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CCFFFF"/>
                </a:solidFill>
              </a:rPr>
              <a:t>0</a:t>
            </a:r>
            <a:endParaRPr lang="en-US" sz="3000" dirty="0">
              <a:solidFill>
                <a:srgbClr val="CC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38010" y="3505200"/>
            <a:ext cx="3577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CCFFFF"/>
                </a:solidFill>
              </a:rPr>
              <a:t>1</a:t>
            </a:r>
            <a:endParaRPr lang="en-US" sz="3000" dirty="0">
              <a:solidFill>
                <a:srgbClr val="CC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85464" y="3505200"/>
            <a:ext cx="979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</a:rPr>
              <a:t>(3,1)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15200" y="5334000"/>
            <a:ext cx="11400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C000"/>
                </a:solidFill>
              </a:rPr>
              <a:t>(3,-1)</a:t>
            </a:r>
            <a:endParaRPr lang="en-US" sz="3000" dirty="0">
              <a:solidFill>
                <a:srgbClr val="FFC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77709" y="5410200"/>
            <a:ext cx="5180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CCFFFF"/>
                </a:solidFill>
              </a:rPr>
              <a:t>-1</a:t>
            </a:r>
            <a:endParaRPr lang="en-US" sz="3000" dirty="0">
              <a:solidFill>
                <a:srgbClr val="CC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911398" y="37338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11398" y="5572899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4610100" y="3048000"/>
            <a:ext cx="0" cy="3198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ordered pair, the “</a:t>
            </a:r>
            <a:r>
              <a:rPr lang="en-US" dirty="0" err="1" smtClean="0"/>
              <a:t>negativized</a:t>
            </a:r>
            <a:r>
              <a:rPr lang="en-US" dirty="0" smtClean="0"/>
              <a:t>” numbers mirror across both 0s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46482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20296" y="4648200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CCFFFF"/>
                </a:solidFill>
              </a:rPr>
              <a:t>3</a:t>
            </a:r>
            <a:endParaRPr lang="en-US" sz="3000" dirty="0">
              <a:solidFill>
                <a:srgbClr val="CC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4648200"/>
            <a:ext cx="5790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CCFFFF"/>
                </a:solidFill>
              </a:rPr>
              <a:t>-3</a:t>
            </a:r>
            <a:endParaRPr lang="en-US" sz="3000" dirty="0">
              <a:solidFill>
                <a:srgbClr val="CCFFFF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4800" y="4399002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CCFFFF"/>
                </a:solidFill>
              </a:rPr>
              <a:t>0</a:t>
            </a:r>
            <a:endParaRPr lang="en-US" sz="3000" dirty="0">
              <a:solidFill>
                <a:srgbClr val="CC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38010" y="3505200"/>
            <a:ext cx="3577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CCFFFF"/>
                </a:solidFill>
              </a:rPr>
              <a:t>1</a:t>
            </a:r>
            <a:endParaRPr lang="en-US" sz="3000" dirty="0">
              <a:solidFill>
                <a:srgbClr val="CC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85464" y="3505200"/>
            <a:ext cx="979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92D050"/>
                </a:solidFill>
              </a:rPr>
              <a:t>(3,1)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5410200"/>
            <a:ext cx="13003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FFC000"/>
                </a:solidFill>
              </a:rPr>
              <a:t>(-3,-1)</a:t>
            </a:r>
            <a:endParaRPr lang="en-US" sz="3000" dirty="0">
              <a:solidFill>
                <a:srgbClr val="FFC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02989" y="4703802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CCFFFF"/>
                </a:solidFill>
              </a:rPr>
              <a:t>0</a:t>
            </a:r>
            <a:endParaRPr lang="en-US" sz="3000" dirty="0">
              <a:solidFill>
                <a:srgbClr val="CC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77709" y="5410200"/>
            <a:ext cx="5180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CCFFFF"/>
                </a:solidFill>
              </a:rPr>
              <a:t>-1</a:t>
            </a:r>
            <a:endParaRPr lang="en-US" sz="3000" dirty="0">
              <a:solidFill>
                <a:srgbClr val="CCFFFF"/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>
            <a:off x="2080632" y="3200400"/>
            <a:ext cx="4949016" cy="1981200"/>
          </a:xfrm>
          <a:prstGeom prst="arc">
            <a:avLst>
              <a:gd name="adj1" fmla="val 11178609"/>
              <a:gd name="adj2" fmla="val 20800005"/>
            </a:avLst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6200000">
            <a:off x="1162954" y="3841724"/>
            <a:ext cx="1749321" cy="1941628"/>
          </a:xfrm>
          <a:prstGeom prst="arc">
            <a:avLst>
              <a:gd name="adj1" fmla="val 11385637"/>
              <a:gd name="adj2" fmla="val 20743997"/>
            </a:avLst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27802" y="55626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11398" y="37338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Complex numbers include the "imaginary" unit:</a:t>
                </a:r>
              </a:p>
              <a:p>
                <a:pPr algn="ctr"/>
                <a:r>
                  <a:rPr lang="en-US" dirty="0" smtClean="0"/>
                  <a:t> </a:t>
                </a:r>
                <a:r>
                  <a:rPr lang="en-US" sz="5000" i="1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dirty="0" smtClean="0"/>
                  <a:t> </a:t>
                </a:r>
                <a:r>
                  <a:rPr lang="en-US" dirty="0"/>
                  <a:t>≡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0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 &gt; 0 – the point lies on the terminal side of </a:t>
            </a:r>
            <a:r>
              <a:rPr lang="en-US" i="1" dirty="0" smtClean="0"/>
              <a:t>θ</a:t>
            </a:r>
          </a:p>
          <a:p>
            <a:endParaRPr lang="en-US" sz="2000" dirty="0"/>
          </a:p>
          <a:p>
            <a:r>
              <a:rPr lang="en-US" dirty="0" smtClean="0"/>
              <a:t>r </a:t>
            </a:r>
            <a:r>
              <a:rPr lang="en-US" dirty="0"/>
              <a:t>&lt; 0 - point lies along the ray </a:t>
            </a:r>
            <a:r>
              <a:rPr lang="en-US" dirty="0">
                <a:solidFill>
                  <a:schemeClr val="tx1"/>
                </a:solidFill>
              </a:rPr>
              <a:t>opposite</a:t>
            </a:r>
            <a:r>
              <a:rPr lang="en-US" dirty="0"/>
              <a:t> the terminal side of </a:t>
            </a:r>
            <a:r>
              <a:rPr lang="en-US" i="1" dirty="0"/>
              <a:t>θ</a:t>
            </a:r>
          </a:p>
          <a:p>
            <a:endParaRPr lang="en-US" sz="2000" dirty="0" smtClean="0"/>
          </a:p>
          <a:p>
            <a:r>
              <a:rPr lang="en-US" dirty="0" smtClean="0"/>
              <a:t>r </a:t>
            </a:r>
            <a:r>
              <a:rPr lang="en-US" dirty="0"/>
              <a:t>= 0 </a:t>
            </a:r>
            <a:r>
              <a:rPr lang="en-US" dirty="0" smtClean="0"/>
              <a:t>the point </a:t>
            </a:r>
            <a:r>
              <a:rPr lang="en-US" dirty="0"/>
              <a:t>lies on the pole </a:t>
            </a:r>
            <a:r>
              <a:rPr lang="en-US" dirty="0" smtClean="0"/>
              <a:t>no matter what the </a:t>
            </a:r>
            <a:r>
              <a:rPr lang="en-US" dirty="0"/>
              <a:t>value of </a:t>
            </a:r>
            <a:r>
              <a:rPr lang="en-US" i="1" dirty="0" smtClean="0"/>
              <a:t>θ</a:t>
            </a:r>
            <a:r>
              <a:rPr lang="en-US" dirty="0" smtClean="0"/>
              <a:t> is!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 smtClean="0"/>
              <a:t>			  As usual, it’s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		easier to DO it 				than to explain 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  it!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188"/>
            <a:ext cx="379095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8915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http://ahungryrunner.files.wordpress.com/2013/07/confused-baby.png</a:t>
            </a:r>
          </a:p>
        </p:txBody>
      </p:sp>
    </p:spTree>
    <p:extLst>
      <p:ext uri="{BB962C8B-B14F-4D97-AF65-F5344CB8AC3E}">
        <p14:creationId xmlns:p14="http://schemas.microsoft.com/office/powerpoint/2010/main" val="27375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Plot (-3,270º)</a:t>
            </a:r>
          </a:p>
          <a:p>
            <a:endParaRPr lang="en-US" sz="2000" dirty="0"/>
          </a:p>
          <a:p>
            <a:r>
              <a:rPr lang="en-US" dirty="0" smtClean="0"/>
              <a:t>Plot the angle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260160" y="2080104"/>
            <a:ext cx="5655240" cy="4625496"/>
            <a:chOff x="3260160" y="2080104"/>
            <a:chExt cx="5655240" cy="4625496"/>
          </a:xfrm>
        </p:grpSpPr>
        <p:grpSp>
          <p:nvGrpSpPr>
            <p:cNvPr id="57" name="Group 56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Rectangle 58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106" name="Oval 105"/>
          <p:cNvSpPr/>
          <p:nvPr/>
        </p:nvSpPr>
        <p:spPr>
          <a:xfrm flipH="1" flipV="1">
            <a:off x="4409482" y="1143000"/>
            <a:ext cx="182880" cy="18288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3260160" y="2080104"/>
            <a:ext cx="5655240" cy="4625496"/>
            <a:chOff x="3260160" y="2080104"/>
            <a:chExt cx="5655240" cy="4625496"/>
          </a:xfrm>
        </p:grpSpPr>
        <p:grpSp>
          <p:nvGrpSpPr>
            <p:cNvPr id="57" name="Group 56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Rectangle 58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Plot (-</a:t>
            </a:r>
            <a:r>
              <a:rPr lang="en-US" dirty="0" smtClean="0"/>
              <a:t>3,270º)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smtClean="0"/>
              <a:t>Next mirror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angle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cxnSp>
        <p:nvCxnSpPr>
          <p:cNvPr id="18" name="Straight Connector 17"/>
          <p:cNvCxnSpPr>
            <a:endCxn id="87" idx="4"/>
          </p:cNvCxnSpPr>
          <p:nvPr/>
        </p:nvCxnSpPr>
        <p:spPr>
          <a:xfrm flipH="1">
            <a:off x="5868538" y="4380435"/>
            <a:ext cx="7356" cy="1925170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3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3260160" y="2080104"/>
            <a:ext cx="5655240" cy="4625496"/>
            <a:chOff x="3260160" y="2080104"/>
            <a:chExt cx="5655240" cy="4625496"/>
          </a:xfrm>
        </p:grpSpPr>
        <p:grpSp>
          <p:nvGrpSpPr>
            <p:cNvPr id="58" name="Group 57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0" name="Rectangle 59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Plot (-</a:t>
            </a:r>
            <a:r>
              <a:rPr lang="en-US" dirty="0" smtClean="0"/>
              <a:t>3,270º)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 smtClean="0"/>
              <a:t>Now plot the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</a:t>
            </a:r>
            <a:r>
              <a:rPr lang="en-US" dirty="0" err="1" smtClean="0"/>
              <a:t>positiv-ized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point value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on the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mirrored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line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cxnSp>
        <p:nvCxnSpPr>
          <p:cNvPr id="18" name="Straight Connector 17"/>
          <p:cNvCxnSpPr>
            <a:endCxn id="87" idx="4"/>
          </p:cNvCxnSpPr>
          <p:nvPr/>
        </p:nvCxnSpPr>
        <p:spPr>
          <a:xfrm flipH="1">
            <a:off x="5868538" y="4380435"/>
            <a:ext cx="7356" cy="1925170"/>
          </a:xfrm>
          <a:prstGeom prst="line">
            <a:avLst/>
          </a:prstGeom>
          <a:ln w="1270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5867400" y="2438400"/>
            <a:ext cx="7356" cy="1925170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0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/>
          <p:cNvGrpSpPr/>
          <p:nvPr/>
        </p:nvGrpSpPr>
        <p:grpSpPr>
          <a:xfrm>
            <a:off x="3260160" y="2080104"/>
            <a:ext cx="5655240" cy="4625496"/>
            <a:chOff x="3260160" y="2080104"/>
            <a:chExt cx="5655240" cy="4625496"/>
          </a:xfrm>
        </p:grpSpPr>
        <p:grpSp>
          <p:nvGrpSpPr>
            <p:cNvPr id="163" name="Group 162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88" name="Rectangle 187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70" name="Oval 169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5" name="Rectangle 164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Plot (-</a:t>
            </a:r>
            <a:r>
              <a:rPr lang="en-US" dirty="0" smtClean="0"/>
              <a:t>3,270º)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74756" y="1665819"/>
            <a:ext cx="156645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92D050"/>
                </a:solidFill>
              </a:rPr>
              <a:t>(-3,270º)</a:t>
            </a:r>
          </a:p>
        </p:txBody>
      </p:sp>
      <p:cxnSp>
        <p:nvCxnSpPr>
          <p:cNvPr id="125" name="Straight Connector 124"/>
          <p:cNvCxnSpPr>
            <a:endCxn id="85" idx="4"/>
          </p:cNvCxnSpPr>
          <p:nvPr/>
        </p:nvCxnSpPr>
        <p:spPr>
          <a:xfrm flipH="1">
            <a:off x="5868538" y="4380435"/>
            <a:ext cx="7356" cy="1925170"/>
          </a:xfrm>
          <a:prstGeom prst="line">
            <a:avLst/>
          </a:prstGeom>
          <a:ln w="1270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5867400" y="2438400"/>
            <a:ext cx="7356" cy="1925170"/>
          </a:xfrm>
          <a:prstGeom prst="line">
            <a:avLst/>
          </a:prstGeom>
          <a:ln w="1270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5763869" y="2365824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Plot </a:t>
            </a:r>
            <a:r>
              <a:rPr lang="en-US" dirty="0"/>
              <a:t>(-1</a:t>
            </a:r>
            <a:r>
              <a:rPr lang="en-US" dirty="0" smtClean="0"/>
              <a:t>,-30º)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260160" y="2080104"/>
            <a:ext cx="5655240" cy="4625496"/>
            <a:chOff x="3260160" y="2080104"/>
            <a:chExt cx="5655240" cy="4625496"/>
          </a:xfrm>
        </p:grpSpPr>
        <p:grpSp>
          <p:nvGrpSpPr>
            <p:cNvPr id="58" name="Group 57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0" name="Rectangle 59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55" name="Oval 54"/>
          <p:cNvSpPr/>
          <p:nvPr/>
        </p:nvSpPr>
        <p:spPr>
          <a:xfrm flipH="1" flipV="1">
            <a:off x="4409482" y="1143000"/>
            <a:ext cx="182880" cy="18288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Plot </a:t>
            </a:r>
            <a:r>
              <a:rPr lang="en-US" dirty="0"/>
              <a:t>(-1</a:t>
            </a:r>
            <a:r>
              <a:rPr lang="en-US" dirty="0" smtClean="0"/>
              <a:t>,-30º)</a:t>
            </a:r>
          </a:p>
          <a:p>
            <a:endParaRPr lang="en-US" sz="2000" dirty="0"/>
          </a:p>
          <a:p>
            <a:r>
              <a:rPr lang="en-US" dirty="0" smtClean="0"/>
              <a:t>Did you get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it right?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3260160" y="2080104"/>
            <a:ext cx="5655240" cy="4625496"/>
            <a:chOff x="3260160" y="2080104"/>
            <a:chExt cx="5655240" cy="4625496"/>
          </a:xfrm>
        </p:grpSpPr>
        <p:grpSp>
          <p:nvGrpSpPr>
            <p:cNvPr id="8" name="Group 7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</a:t>
                </a:r>
                <a:r>
                  <a:rPr lang="en-US" sz="1700" dirty="0" smtClean="0"/>
                  <a:t>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" name="Group 1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" name="Rectangle 17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5875894" y="4380435"/>
            <a:ext cx="1807391" cy="1005039"/>
          </a:xfrm>
          <a:prstGeom prst="line">
            <a:avLst/>
          </a:prstGeom>
          <a:ln w="1270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5" idx="1"/>
          </p:cNvCxnSpPr>
          <p:nvPr/>
        </p:nvCxnSpPr>
        <p:spPr>
          <a:xfrm flipH="1">
            <a:off x="5867400" y="3339983"/>
            <a:ext cx="1683591" cy="1023587"/>
          </a:xfrm>
          <a:prstGeom prst="line">
            <a:avLst/>
          </a:prstGeom>
          <a:ln w="1270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35345" y="3380382"/>
            <a:ext cx="1807391" cy="1005039"/>
          </a:xfrm>
          <a:prstGeom prst="line">
            <a:avLst/>
          </a:prstGeom>
          <a:ln w="1270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5224248" y="39624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It works the same for radians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Plot </a:t>
            </a:r>
            <a:r>
              <a:rPr lang="en-US" dirty="0"/>
              <a:t>the </a:t>
            </a:r>
            <a:r>
              <a:rPr lang="en-US" dirty="0" smtClean="0"/>
              <a:t>point:</a:t>
            </a:r>
            <a:endParaRPr lang="en-US" dirty="0"/>
          </a:p>
          <a:p>
            <a:r>
              <a:rPr lang="en-US" dirty="0" smtClean="0"/>
              <a:t>(2.5,7</a:t>
            </a:r>
            <a:r>
              <a:rPr lang="en-US" b="0" i="1" dirty="0" smtClean="0"/>
              <a:t>π</a:t>
            </a:r>
            <a:r>
              <a:rPr lang="en-US" dirty="0" smtClean="0"/>
              <a:t>/12)</a:t>
            </a:r>
            <a:r>
              <a:rPr lang="en-US" dirty="0"/>
              <a:t>			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657600" y="2154668"/>
            <a:ext cx="5276088" cy="4627132"/>
            <a:chOff x="152400" y="2592969"/>
            <a:chExt cx="4874560" cy="4341231"/>
          </a:xfrm>
        </p:grpSpPr>
        <p:grpSp>
          <p:nvGrpSpPr>
            <p:cNvPr id="56" name="Group 55"/>
            <p:cNvGrpSpPr/>
            <p:nvPr/>
          </p:nvGrpSpPr>
          <p:grpSpPr>
            <a:xfrm>
              <a:off x="152400" y="2592969"/>
              <a:ext cx="4874560" cy="4341231"/>
              <a:chOff x="152400" y="2592969"/>
              <a:chExt cx="4874560" cy="4341231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904903" y="2962559"/>
                <a:ext cx="3582549" cy="3590641"/>
                <a:chOff x="904903" y="2984843"/>
                <a:chExt cx="3582549" cy="3590641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918287" y="2984843"/>
                  <a:ext cx="3569165" cy="3579455"/>
                  <a:chOff x="2971800" y="1402080"/>
                  <a:chExt cx="4876800" cy="4876800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2971800" y="3838141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 rot="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rot="18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rot="27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rot="36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4500000">
                    <a:off x="2971800" y="3840480"/>
                    <a:ext cx="4876800" cy="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54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63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72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81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90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rot="9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904903" y="2996029"/>
                  <a:ext cx="3566618" cy="3579455"/>
                  <a:chOff x="904903" y="2996029"/>
                  <a:chExt cx="3566618" cy="3579455"/>
                </a:xfrm>
              </p:grpSpPr>
              <p:sp>
                <p:nvSpPr>
                  <p:cNvPr id="89" name="Oval 88"/>
                  <p:cNvSpPr/>
                  <p:nvPr/>
                </p:nvSpPr>
                <p:spPr>
                  <a:xfrm>
                    <a:off x="1518691" y="3592605"/>
                    <a:ext cx="2377746" cy="2386303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1815910" y="3890893"/>
                    <a:ext cx="1783309" cy="178972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1215645" y="3294317"/>
                    <a:ext cx="2972182" cy="2982879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2113128" y="4189181"/>
                    <a:ext cx="1188873" cy="1193152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2410346" y="4487469"/>
                    <a:ext cx="594436" cy="59657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904903" y="2996029"/>
                    <a:ext cx="3566618" cy="3579455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" name="Group 61"/>
              <p:cNvGrpSpPr/>
              <p:nvPr/>
            </p:nvGrpSpPr>
            <p:grpSpPr>
              <a:xfrm>
                <a:off x="152400" y="2592969"/>
                <a:ext cx="4874560" cy="4341231"/>
                <a:chOff x="2509598" y="1021273"/>
                <a:chExt cx="6558202" cy="5739561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8134673" y="2914710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8308914" y="3581400"/>
                  <a:ext cx="6896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0, 2</a:t>
                  </a:r>
                  <a:r>
                    <a:rPr lang="en-US" sz="2000" i="1" dirty="0" smtClean="0"/>
                    <a:t>π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7885607" y="2305110"/>
                  <a:ext cx="55976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/6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7504607" y="1752600"/>
                  <a:ext cx="55976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/4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6984031" y="1352490"/>
                  <a:ext cx="55976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/3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6247049" y="1122017"/>
                  <a:ext cx="76335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5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562600" y="1021273"/>
                  <a:ext cx="55976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/>
                    <a:t>π</a:t>
                  </a:r>
                  <a:r>
                    <a:rPr lang="en-US" sz="1500" dirty="0" smtClean="0"/>
                    <a:t>/2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4724400" y="1131100"/>
                  <a:ext cx="1024194" cy="4917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500" dirty="0" smtClean="0"/>
                    <a:t>7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4047612" y="135249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2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/3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3514212" y="175260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3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/4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3057012" y="230511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5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/6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2509598" y="2914710"/>
                  <a:ext cx="81945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11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2931634" y="3581400"/>
                  <a:ext cx="34496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/>
                    <a:t>π</a:t>
                  </a:r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2655287" y="4267200"/>
                  <a:ext cx="8499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13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3057012" y="489591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7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/6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3438012" y="5463988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5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/4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962400" y="592449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4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/3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572000" y="6172200"/>
                  <a:ext cx="8499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17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5523494" y="6360724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3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6172200" y="6140353"/>
                  <a:ext cx="8499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19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6943212" y="592449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5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/3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7467600" y="554349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7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/4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7924800" y="4953000"/>
                  <a:ext cx="7328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11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/6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8187431" y="4267200"/>
                  <a:ext cx="88036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23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</p:grpSp>
        </p:grpSp>
        <p:sp>
          <p:nvSpPr>
            <p:cNvPr id="57" name="Rectangle 56"/>
            <p:cNvSpPr/>
            <p:nvPr/>
          </p:nvSpPr>
          <p:spPr>
            <a:xfrm>
              <a:off x="3159222" y="4749258"/>
              <a:ext cx="255083" cy="3290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53598" y="4749258"/>
              <a:ext cx="286933" cy="3290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327126" y="4749258"/>
              <a:ext cx="286933" cy="3290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96" name="Oval 95"/>
          <p:cNvSpPr/>
          <p:nvPr/>
        </p:nvSpPr>
        <p:spPr>
          <a:xfrm flipH="1" flipV="1">
            <a:off x="4409482" y="1143000"/>
            <a:ext cx="182880" cy="18288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Complex numbers are written:</a:t>
            </a:r>
          </a:p>
          <a:p>
            <a:endParaRPr lang="en-US" sz="1000" dirty="0"/>
          </a:p>
          <a:p>
            <a:pPr algn="ctr">
              <a:lnSpc>
                <a:spcPts val="4000"/>
              </a:lnSpc>
            </a:pPr>
            <a:r>
              <a:rPr lang="en-US" dirty="0" smtClean="0"/>
              <a:t>a + 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>
              <a:lnSpc>
                <a:spcPts val="4000"/>
              </a:lnSpc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dirty="0" smtClean="0"/>
              <a:t>          real       imaginary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         part         </a:t>
            </a:r>
            <a:r>
              <a:rPr lang="en-US" dirty="0" err="1" smtClean="0"/>
              <a:t>part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581400" y="2667000"/>
            <a:ext cx="304800" cy="5334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105400" y="2667000"/>
            <a:ext cx="228600" cy="5334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6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211"/>
          <p:cNvGrpSpPr/>
          <p:nvPr/>
        </p:nvGrpSpPr>
        <p:grpSpPr>
          <a:xfrm>
            <a:off x="3657600" y="2154668"/>
            <a:ext cx="5276088" cy="4627132"/>
            <a:chOff x="152400" y="2592969"/>
            <a:chExt cx="4874560" cy="4341231"/>
          </a:xfrm>
        </p:grpSpPr>
        <p:grpSp>
          <p:nvGrpSpPr>
            <p:cNvPr id="213" name="Group 212"/>
            <p:cNvGrpSpPr/>
            <p:nvPr/>
          </p:nvGrpSpPr>
          <p:grpSpPr>
            <a:xfrm>
              <a:off x="152400" y="2592969"/>
              <a:ext cx="4874560" cy="4341231"/>
              <a:chOff x="152400" y="2592969"/>
              <a:chExt cx="4874560" cy="4341231"/>
            </a:xfrm>
          </p:grpSpPr>
          <p:grpSp>
            <p:nvGrpSpPr>
              <p:cNvPr id="217" name="Group 216"/>
              <p:cNvGrpSpPr/>
              <p:nvPr/>
            </p:nvGrpSpPr>
            <p:grpSpPr>
              <a:xfrm>
                <a:off x="904903" y="2962559"/>
                <a:ext cx="3582549" cy="3590641"/>
                <a:chOff x="904903" y="2984843"/>
                <a:chExt cx="3582549" cy="3590641"/>
              </a:xfrm>
            </p:grpSpPr>
            <p:grpSp>
              <p:nvGrpSpPr>
                <p:cNvPr id="243" name="Group 242"/>
                <p:cNvGrpSpPr/>
                <p:nvPr/>
              </p:nvGrpSpPr>
              <p:grpSpPr>
                <a:xfrm>
                  <a:off x="918287" y="2984843"/>
                  <a:ext cx="3569165" cy="3579455"/>
                  <a:chOff x="2971800" y="1402080"/>
                  <a:chExt cx="4876800" cy="4876800"/>
                </a:xfrm>
              </p:grpSpPr>
              <p:cxnSp>
                <p:nvCxnSpPr>
                  <p:cNvPr id="251" name="Straight Connector 250"/>
                  <p:cNvCxnSpPr/>
                  <p:nvPr/>
                </p:nvCxnSpPr>
                <p:spPr>
                  <a:xfrm>
                    <a:off x="2971800" y="3838141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/>
                  <p:cNvCxnSpPr/>
                  <p:nvPr/>
                </p:nvCxnSpPr>
                <p:spPr>
                  <a:xfrm rot="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>
                  <a:xfrm rot="18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/>
                  <p:cNvCxnSpPr/>
                  <p:nvPr/>
                </p:nvCxnSpPr>
                <p:spPr>
                  <a:xfrm rot="27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/>
                  <p:cNvCxnSpPr/>
                  <p:nvPr/>
                </p:nvCxnSpPr>
                <p:spPr>
                  <a:xfrm rot="36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/>
                  <p:cNvCxnSpPr/>
                  <p:nvPr/>
                </p:nvCxnSpPr>
                <p:spPr>
                  <a:xfrm rot="4500000">
                    <a:off x="2971800" y="3840480"/>
                    <a:ext cx="4876800" cy="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/>
                  <p:cNvCxnSpPr/>
                  <p:nvPr/>
                </p:nvCxnSpPr>
                <p:spPr>
                  <a:xfrm rot="54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/>
                  <p:cNvCxnSpPr/>
                  <p:nvPr/>
                </p:nvCxnSpPr>
                <p:spPr>
                  <a:xfrm rot="63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/>
                  <p:cNvCxnSpPr/>
                  <p:nvPr/>
                </p:nvCxnSpPr>
                <p:spPr>
                  <a:xfrm rot="72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>
                  <a:xfrm rot="81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/>
                  <p:cNvCxnSpPr/>
                  <p:nvPr/>
                </p:nvCxnSpPr>
                <p:spPr>
                  <a:xfrm rot="90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/>
                  <p:cNvCxnSpPr/>
                  <p:nvPr/>
                </p:nvCxnSpPr>
                <p:spPr>
                  <a:xfrm rot="9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4" name="Group 243"/>
                <p:cNvGrpSpPr/>
                <p:nvPr/>
              </p:nvGrpSpPr>
              <p:grpSpPr>
                <a:xfrm>
                  <a:off x="904903" y="2996029"/>
                  <a:ext cx="3566618" cy="3579455"/>
                  <a:chOff x="904903" y="2996029"/>
                  <a:chExt cx="3566618" cy="3579455"/>
                </a:xfrm>
              </p:grpSpPr>
              <p:sp>
                <p:nvSpPr>
                  <p:cNvPr id="245" name="Oval 244"/>
                  <p:cNvSpPr/>
                  <p:nvPr/>
                </p:nvSpPr>
                <p:spPr>
                  <a:xfrm>
                    <a:off x="1518691" y="3592605"/>
                    <a:ext cx="2377746" cy="2386303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1815910" y="3890893"/>
                    <a:ext cx="1783309" cy="178972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>
                  <a:xfrm>
                    <a:off x="1215645" y="3294317"/>
                    <a:ext cx="2972182" cy="2982879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Oval 247"/>
                  <p:cNvSpPr/>
                  <p:nvPr/>
                </p:nvSpPr>
                <p:spPr>
                  <a:xfrm>
                    <a:off x="2113128" y="4189181"/>
                    <a:ext cx="1188873" cy="1193152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Oval 248"/>
                  <p:cNvSpPr/>
                  <p:nvPr/>
                </p:nvSpPr>
                <p:spPr>
                  <a:xfrm>
                    <a:off x="2410346" y="4487469"/>
                    <a:ext cx="594436" cy="59657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Oval 249"/>
                  <p:cNvSpPr/>
                  <p:nvPr/>
                </p:nvSpPr>
                <p:spPr>
                  <a:xfrm>
                    <a:off x="904903" y="2996029"/>
                    <a:ext cx="3566618" cy="3579455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8" name="Group 217"/>
              <p:cNvGrpSpPr/>
              <p:nvPr/>
            </p:nvGrpSpPr>
            <p:grpSpPr>
              <a:xfrm>
                <a:off x="152400" y="2592969"/>
                <a:ext cx="4874560" cy="4341231"/>
                <a:chOff x="2509598" y="1021273"/>
                <a:chExt cx="6558202" cy="5739561"/>
              </a:xfrm>
            </p:grpSpPr>
            <p:sp>
              <p:nvSpPr>
                <p:cNvPr id="219" name="Rectangle 218"/>
                <p:cNvSpPr/>
                <p:nvPr/>
              </p:nvSpPr>
              <p:spPr>
                <a:xfrm>
                  <a:off x="8134673" y="2914710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8308914" y="3581400"/>
                  <a:ext cx="6896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0, 2</a:t>
                  </a:r>
                  <a:r>
                    <a:rPr lang="en-US" sz="2000" i="1" dirty="0" smtClean="0"/>
                    <a:t>π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7885607" y="2305110"/>
                  <a:ext cx="55976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/6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7504607" y="1752600"/>
                  <a:ext cx="55976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/4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6984031" y="1352490"/>
                  <a:ext cx="55976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/3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6247049" y="1122017"/>
                  <a:ext cx="76335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5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5562600" y="1021273"/>
                  <a:ext cx="55976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/>
                    <a:t>π</a:t>
                  </a:r>
                  <a:r>
                    <a:rPr lang="en-US" sz="1500" dirty="0" smtClean="0"/>
                    <a:t>/2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4724400" y="1131100"/>
                  <a:ext cx="1024194" cy="4917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500" dirty="0" smtClean="0"/>
                    <a:t>7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4047612" y="135249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2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/3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3514212" y="175260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3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/4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3057012" y="230511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5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/6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2509598" y="2914710"/>
                  <a:ext cx="81945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11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2931634" y="3581400"/>
                  <a:ext cx="34496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/>
                    <a:t>π</a:t>
                  </a:r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2655287" y="4267200"/>
                  <a:ext cx="8499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13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3057012" y="489591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7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/6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3438012" y="5463988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5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/4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3962400" y="592449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4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/3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572000" y="6172200"/>
                  <a:ext cx="8499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17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5523494" y="6360724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3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6172200" y="6140353"/>
                  <a:ext cx="8499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19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943212" y="592449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5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/3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>
                  <a:off x="7467600" y="554349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7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/4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7924800" y="4953000"/>
                  <a:ext cx="7328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11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/6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8187431" y="4267200"/>
                  <a:ext cx="88036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23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</p:grpSp>
        </p:grpSp>
        <p:sp>
          <p:nvSpPr>
            <p:cNvPr id="214" name="Rectangle 213"/>
            <p:cNvSpPr/>
            <p:nvPr/>
          </p:nvSpPr>
          <p:spPr>
            <a:xfrm>
              <a:off x="3159222" y="4749258"/>
              <a:ext cx="255083" cy="3290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753598" y="4749258"/>
              <a:ext cx="286933" cy="3290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4327126" y="4749258"/>
              <a:ext cx="286933" cy="3290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Plot </a:t>
            </a:r>
            <a:r>
              <a:rPr lang="en-US" dirty="0"/>
              <a:t>the </a:t>
            </a:r>
            <a:r>
              <a:rPr lang="en-US" dirty="0" smtClean="0"/>
              <a:t>point:</a:t>
            </a:r>
            <a:r>
              <a:rPr lang="en-US" dirty="0"/>
              <a:t>		</a:t>
            </a:r>
            <a:endParaRPr lang="en-US" dirty="0" smtClean="0"/>
          </a:p>
          <a:p>
            <a:r>
              <a:rPr lang="en-US" dirty="0" smtClean="0"/>
              <a:t>(2.5,7</a:t>
            </a:r>
            <a:r>
              <a:rPr lang="en-US" b="0" i="1" dirty="0" smtClean="0"/>
              <a:t>π</a:t>
            </a:r>
            <a:r>
              <a:rPr lang="en-US" dirty="0" smtClean="0"/>
              <a:t>/12)</a:t>
            </a:r>
          </a:p>
          <a:p>
            <a:endParaRPr lang="en-US" dirty="0"/>
          </a:p>
          <a:p>
            <a:r>
              <a:rPr lang="en-US" dirty="0" smtClean="0"/>
              <a:t>Did you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get it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right?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5919897" y="2606101"/>
            <a:ext cx="493123" cy="1877451"/>
          </a:xfrm>
          <a:prstGeom prst="line">
            <a:avLst/>
          </a:prstGeom>
          <a:ln w="1270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5867400" y="28194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7662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to Rectangular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Originally, polar graph paper was designed to graph complex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to Rectangular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way you would always know just by looking at the graph paper whether you were looking at a real number or a complex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to Rectangular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people noticed you could plop rectangular graph paper right on top of the polar graph and get an easier-to-use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to Rectangular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they needed a way to convert from polar to rectangular in a mathematically accurate way (not just by plopping rectangular graph paper over polar graphs!)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to Rectangular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week we showed 3 + 4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could be graphed: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694122" y="2373868"/>
            <a:ext cx="4425514" cy="4484132"/>
            <a:chOff x="4694122" y="2373868"/>
            <a:chExt cx="4425514" cy="4484132"/>
          </a:xfrm>
        </p:grpSpPr>
        <p:grpSp>
          <p:nvGrpSpPr>
            <p:cNvPr id="27" name="Group 26"/>
            <p:cNvGrpSpPr/>
            <p:nvPr/>
          </p:nvGrpSpPr>
          <p:grpSpPr>
            <a:xfrm>
              <a:off x="4694122" y="2733701"/>
              <a:ext cx="4129690" cy="4124299"/>
              <a:chOff x="4694122" y="2762927"/>
              <a:chExt cx="4129690" cy="4124299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757195" y="2772426"/>
                <a:ext cx="4052714" cy="3876701"/>
                <a:chOff x="5015086" y="2741031"/>
                <a:chExt cx="4052714" cy="3876701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5203335" y="2741031"/>
                  <a:ext cx="3821060" cy="3742500"/>
                  <a:chOff x="5203335" y="2741031"/>
                  <a:chExt cx="3821060" cy="3742500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5203335" y="2741031"/>
                    <a:ext cx="3821060" cy="3742500"/>
                    <a:chOff x="5203335" y="2741031"/>
                    <a:chExt cx="3821060" cy="3742500"/>
                  </a:xfrm>
                </p:grpSpPr>
                <p:pic>
                  <p:nvPicPr>
                    <p:cNvPr id="1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03335" y="2832927"/>
                      <a:ext cx="3821060" cy="36506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15" name="Rectangle 14"/>
                    <p:cNvSpPr/>
                    <p:nvPr/>
                  </p:nvSpPr>
                  <p:spPr>
                    <a:xfrm>
                      <a:off x="7424195" y="4648200"/>
                      <a:ext cx="28886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7924800" y="4648200"/>
                      <a:ext cx="286933" cy="32904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/>
                        <a:t>2</a:t>
                      </a:r>
                    </a:p>
                  </p:txBody>
                </p:sp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8382000" y="4648200"/>
                      <a:ext cx="286933" cy="32904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 smtClean="0"/>
                        <a:t>3</a:t>
                      </a:r>
                      <a:endParaRPr lang="en-US" sz="1700" dirty="0"/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6404135" y="4648200"/>
                      <a:ext cx="3850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-1</a:t>
                      </a:r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5976395" y="4648200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-2</a:t>
                      </a:r>
                    </a:p>
                  </p:txBody>
                </p:sp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5551296" y="4648200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-3</a:t>
                      </a:r>
                    </a:p>
                  </p:txBody>
                </p:sp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6955007" y="46482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6864312" y="4038600"/>
                      <a:ext cx="28886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6814595" y="35814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6814595" y="2741031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6814595" y="3151257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3</a:t>
                      </a:r>
                    </a:p>
                  </p:txBody>
                </p:sp>
              </p:grpSp>
              <p:sp>
                <p:nvSpPr>
                  <p:cNvPr id="12" name="Rectangle 11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6753017" y="4903857"/>
                    <a:ext cx="373820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-1</a:t>
                    </a:r>
                    <a:endParaRPr lang="en-US" sz="1700" dirty="0"/>
                  </a:p>
                </p:txBody>
              </p:sp>
            </p:grpSp>
            <p:sp>
              <p:nvSpPr>
                <p:cNvPr id="6" name="Rectangle 5"/>
                <p:cNvSpPr/>
                <p:nvPr/>
              </p:nvSpPr>
              <p:spPr>
                <a:xfrm>
                  <a:off x="501508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740890" y="5791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6740890" y="62484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-4</a:t>
                  </a:r>
                  <a:endParaRPr lang="en-US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6719331" y="5369059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8742070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</p:grpSp>
          <p:sp>
            <p:nvSpPr>
              <p:cNvPr id="26" name="Oval 25"/>
              <p:cNvSpPr/>
              <p:nvPr/>
            </p:nvSpPr>
            <p:spPr>
              <a:xfrm>
                <a:off x="8137825" y="2772426"/>
                <a:ext cx="228600" cy="2286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4694122" y="4677426"/>
                <a:ext cx="412969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855974" y="2762927"/>
                <a:ext cx="0" cy="41242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/>
            <p:cNvSpPr/>
            <p:nvPr/>
          </p:nvSpPr>
          <p:spPr>
            <a:xfrm>
              <a:off x="6682036" y="2373868"/>
              <a:ext cx="248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832378" y="4482580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996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to Rectangular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electrical engineering, this way of graphing complex numbers is called an Argand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https://www.electronics-tutorials.ws/accircuits/complex-numbers.html</a:t>
            </a:r>
          </a:p>
        </p:txBody>
      </p:sp>
    </p:spTree>
    <p:extLst>
      <p:ext uri="{BB962C8B-B14F-4D97-AF65-F5344CB8AC3E}">
        <p14:creationId xmlns:p14="http://schemas.microsoft.com/office/powerpoint/2010/main" val="29904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to Rectangular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 smtClean="0"/>
              <a:t>But, it’s not the same as a true polar graph!</a:t>
            </a:r>
          </a:p>
          <a:p>
            <a:r>
              <a:rPr lang="en-US" dirty="0" smtClean="0"/>
              <a:t>How would you graph 30º or 2</a:t>
            </a:r>
            <a:r>
              <a:rPr lang="el-GR" b="0" dirty="0" smtClean="0">
                <a:latin typeface="Comic Sans MS"/>
              </a:rPr>
              <a:t>π</a:t>
            </a:r>
            <a:r>
              <a:rPr lang="en-US" dirty="0" smtClean="0">
                <a:latin typeface="Comic Sans MS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Polar to Rectangular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Polar to rectangular </a:t>
            </a:r>
            <a:r>
              <a:rPr lang="en-US" dirty="0" smtClean="0"/>
              <a:t>conversion</a:t>
            </a:r>
          </a:p>
          <a:p>
            <a:r>
              <a:rPr lang="en-US" dirty="0" smtClean="0"/>
              <a:t>If you have a polar point:</a:t>
            </a:r>
          </a:p>
          <a:p>
            <a:pPr algn="ctr"/>
            <a:r>
              <a:rPr lang="en-US" dirty="0" smtClean="0"/>
              <a:t>P = (</a:t>
            </a:r>
            <a:r>
              <a:rPr lang="en-US" dirty="0" err="1" smtClean="0"/>
              <a:t>r,</a:t>
            </a:r>
            <a:r>
              <a:rPr lang="en-US" i="1" dirty="0" err="1" smtClean="0"/>
              <a:t>θ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 convert to (</a:t>
            </a:r>
            <a:r>
              <a:rPr lang="en-US" dirty="0" err="1" smtClean="0"/>
              <a:t>x,y</a:t>
            </a:r>
            <a:r>
              <a:rPr lang="en-US" dirty="0" smtClean="0"/>
              <a:t>) coordinates:</a:t>
            </a:r>
          </a:p>
          <a:p>
            <a:pPr algn="ctr"/>
            <a:r>
              <a:rPr lang="en-US" dirty="0" smtClean="0"/>
              <a:t>x </a:t>
            </a:r>
            <a:r>
              <a:rPr lang="en-US" dirty="0"/>
              <a:t>= r cos </a:t>
            </a:r>
            <a:r>
              <a:rPr lang="en-US" i="1" dirty="0" smtClean="0"/>
              <a:t>θ</a:t>
            </a:r>
          </a:p>
          <a:p>
            <a:pPr algn="ctr"/>
            <a:r>
              <a:rPr lang="en-US" dirty="0" smtClean="0"/>
              <a:t>y </a:t>
            </a:r>
            <a:r>
              <a:rPr lang="en-US" dirty="0"/>
              <a:t>= r sin </a:t>
            </a:r>
            <a:r>
              <a:rPr lang="en-US" i="1" dirty="0"/>
              <a:t>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numbers are usually </a:t>
            </a:r>
            <a:r>
              <a:rPr lang="en-US" dirty="0"/>
              <a:t>designated "</a:t>
            </a:r>
            <a:r>
              <a:rPr lang="en-US" dirty="0" smtClean="0"/>
              <a:t>z“</a:t>
            </a:r>
          </a:p>
          <a:p>
            <a:endParaRPr lang="en-US" sz="2000" dirty="0"/>
          </a:p>
          <a:p>
            <a:pPr algn="ctr"/>
            <a:r>
              <a:rPr lang="en-US" dirty="0" smtClean="0"/>
              <a:t>z = </a:t>
            </a:r>
            <a:r>
              <a:rPr lang="en-US" dirty="0"/>
              <a:t>a + 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algn="ctr"/>
            <a:r>
              <a:rPr lang="en-US" dirty="0"/>
              <a:t>x = r</a:t>
            </a:r>
            <a:r>
              <a:rPr lang="en-US" sz="2000" dirty="0"/>
              <a:t> </a:t>
            </a:r>
            <a:r>
              <a:rPr lang="en-US" dirty="0" err="1" smtClean="0"/>
              <a:t>cos</a:t>
            </a:r>
            <a:r>
              <a:rPr lang="en-US" i="1" dirty="0" err="1" smtClean="0"/>
              <a:t>θ</a:t>
            </a:r>
            <a:endParaRPr lang="en-US" i="1" dirty="0"/>
          </a:p>
          <a:p>
            <a:pPr algn="ctr"/>
            <a:r>
              <a:rPr lang="en-US" dirty="0"/>
              <a:t>y = r</a:t>
            </a:r>
            <a:r>
              <a:rPr lang="en-US" sz="2000" dirty="0"/>
              <a:t> </a:t>
            </a:r>
            <a:r>
              <a:rPr lang="en-US" dirty="0" err="1" smtClean="0"/>
              <a:t>sin</a:t>
            </a:r>
            <a:r>
              <a:rPr lang="en-US" i="1" dirty="0" err="1" smtClean="0"/>
              <a:t>θ</a:t>
            </a:r>
            <a:endParaRPr lang="en-US" i="1" dirty="0"/>
          </a:p>
          <a:p>
            <a:r>
              <a:rPr lang="en-US" dirty="0" smtClean="0"/>
              <a:t>Find </a:t>
            </a:r>
            <a:r>
              <a:rPr lang="en-US" dirty="0"/>
              <a:t>the rectangular </a:t>
            </a:r>
            <a:r>
              <a:rPr lang="en-US" dirty="0" smtClean="0"/>
              <a:t>coordinates: </a:t>
            </a:r>
            <a:endParaRPr lang="en-US" dirty="0"/>
          </a:p>
          <a:p>
            <a:r>
              <a:rPr lang="en-US" dirty="0" smtClean="0"/>
              <a:t>	P = (3,</a:t>
            </a:r>
            <a:r>
              <a:rPr lang="en-US" b="0" i="1" dirty="0" smtClean="0"/>
              <a:t>π</a:t>
            </a:r>
            <a:r>
              <a:rPr lang="en-US" dirty="0" smtClean="0"/>
              <a:t>/3)   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	</a:t>
            </a:r>
            <a:endParaRPr lang="en-US" dirty="0" smtClean="0"/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POLAR TO RECTANGULAR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ctr"/>
                <a:r>
                  <a:rPr lang="en-US" dirty="0"/>
                  <a:t>x = r</a:t>
                </a:r>
                <a:r>
                  <a:rPr lang="en-US" sz="2000" dirty="0"/>
                  <a:t> </a:t>
                </a:r>
                <a:r>
                  <a:rPr lang="en-US" dirty="0" err="1" smtClean="0"/>
                  <a:t>cos</a:t>
                </a:r>
                <a:r>
                  <a:rPr lang="en-US" i="1" dirty="0" err="1" smtClean="0"/>
                  <a:t>θ</a:t>
                </a:r>
                <a:endParaRPr lang="en-US" i="1" dirty="0"/>
              </a:p>
              <a:p>
                <a:pPr algn="ctr"/>
                <a:r>
                  <a:rPr lang="en-US" dirty="0"/>
                  <a:t>y = r</a:t>
                </a:r>
                <a:r>
                  <a:rPr lang="en-US" sz="2000" dirty="0"/>
                  <a:t> </a:t>
                </a:r>
                <a:r>
                  <a:rPr lang="en-US" dirty="0" err="1" smtClean="0"/>
                  <a:t>sin</a:t>
                </a:r>
                <a:r>
                  <a:rPr lang="en-US" i="1" dirty="0" err="1" smtClean="0"/>
                  <a:t>θ</a:t>
                </a:r>
                <a:endParaRPr lang="en-US" i="1" dirty="0"/>
              </a:p>
              <a:p>
                <a:r>
                  <a:rPr lang="en-US" dirty="0" smtClean="0"/>
                  <a:t>Find </a:t>
                </a:r>
                <a:r>
                  <a:rPr lang="en-US" dirty="0"/>
                  <a:t>the rectangular </a:t>
                </a:r>
                <a:r>
                  <a:rPr lang="en-US" dirty="0" smtClean="0"/>
                  <a:t>coordinates: </a:t>
                </a:r>
                <a:endParaRPr lang="en-US" dirty="0"/>
              </a:p>
              <a:p>
                <a:r>
                  <a:rPr lang="en-US" dirty="0" smtClean="0"/>
                  <a:t>	P = (3,</a:t>
                </a:r>
                <a:r>
                  <a:rPr lang="en-US" b="0" i="1" dirty="0" smtClean="0"/>
                  <a:t>π</a:t>
                </a:r>
                <a:r>
                  <a:rPr lang="en-US" dirty="0"/>
                  <a:t>/3)   	</a:t>
                </a:r>
              </a:p>
              <a:p>
                <a:r>
                  <a:rPr lang="en-US" dirty="0" smtClean="0"/>
                  <a:t>x</a:t>
                </a:r>
                <a:r>
                  <a:rPr lang="en-US" sz="1500" dirty="0" smtClean="0"/>
                  <a:t> </a:t>
                </a:r>
                <a:r>
                  <a:rPr lang="en-US" dirty="0" smtClean="0"/>
                  <a:t>=</a:t>
                </a:r>
                <a:r>
                  <a:rPr lang="en-US" sz="2000" dirty="0"/>
                  <a:t> </a:t>
                </a:r>
                <a:r>
                  <a:rPr lang="en-US" dirty="0" err="1" smtClean="0"/>
                  <a:t>rcos</a:t>
                </a:r>
                <a:r>
                  <a:rPr lang="en-US" i="1" dirty="0" err="1" smtClean="0"/>
                  <a:t>θ</a:t>
                </a:r>
                <a:r>
                  <a:rPr lang="en-US" sz="2000" dirty="0"/>
                  <a:t> </a:t>
                </a:r>
                <a:r>
                  <a:rPr lang="en-US" dirty="0" smtClean="0"/>
                  <a:t>=</a:t>
                </a:r>
                <a:r>
                  <a:rPr lang="en-US" sz="2000" dirty="0"/>
                  <a:t> </a:t>
                </a:r>
                <a:r>
                  <a:rPr lang="en-US" dirty="0" smtClean="0"/>
                  <a:t>3cos(</a:t>
                </a:r>
                <a:r>
                  <a:rPr lang="en-US" b="0" i="1" dirty="0" smtClean="0"/>
                  <a:t>π</a:t>
                </a:r>
                <a:r>
                  <a:rPr lang="en-US" dirty="0"/>
                  <a:t>/3</a:t>
                </a:r>
                <a:r>
                  <a:rPr lang="en-US" dirty="0" smtClean="0"/>
                  <a:t>)</a:t>
                </a:r>
                <a:r>
                  <a:rPr lang="en-US" sz="2000" dirty="0"/>
                  <a:t> </a:t>
                </a:r>
                <a:r>
                  <a:rPr lang="en-US" dirty="0" smtClean="0"/>
                  <a:t>=</a:t>
                </a:r>
                <a:r>
                  <a:rPr lang="en-US" sz="2000" dirty="0"/>
                  <a:t> </a:t>
                </a:r>
                <a:r>
                  <a:rPr lang="en-US" dirty="0" smtClean="0"/>
                  <a:t>3(1/2)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=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1.5</a:t>
                </a:r>
              </a:p>
              <a:p>
                <a:r>
                  <a:rPr lang="en-US" dirty="0" smtClean="0"/>
                  <a:t>y</a:t>
                </a:r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 err="1" smtClean="0"/>
                  <a:t>rsin</a:t>
                </a:r>
                <a:r>
                  <a:rPr lang="en-US" i="1" dirty="0" err="1" smtClean="0"/>
                  <a:t>θ</a:t>
                </a:r>
                <a:r>
                  <a:rPr lang="en-US" sz="2000" dirty="0"/>
                  <a:t> </a:t>
                </a:r>
                <a:r>
                  <a:rPr lang="en-US" dirty="0" smtClean="0"/>
                  <a:t>=</a:t>
                </a:r>
                <a:r>
                  <a:rPr lang="en-US" sz="2000" dirty="0"/>
                  <a:t> </a:t>
                </a:r>
                <a:r>
                  <a:rPr lang="en-US" dirty="0" smtClean="0"/>
                  <a:t>3sin(</a:t>
                </a:r>
                <a:r>
                  <a:rPr lang="en-US" b="0" i="1" dirty="0" smtClean="0"/>
                  <a:t>π</a:t>
                </a:r>
                <a:r>
                  <a:rPr lang="en-US" dirty="0"/>
                  <a:t>/3</a:t>
                </a:r>
                <a:r>
                  <a:rPr lang="en-US" dirty="0" smtClean="0"/>
                  <a:t>)</a:t>
                </a:r>
                <a:r>
                  <a:rPr lang="en-US" sz="2000" dirty="0"/>
                  <a:t> </a:t>
                </a:r>
                <a:r>
                  <a:rPr lang="en-US" dirty="0" smtClean="0"/>
                  <a:t>=</a:t>
                </a:r>
                <a:r>
                  <a:rPr lang="en-US" sz="2000" dirty="0"/>
                  <a:t> </a:t>
                </a:r>
                <a:r>
                  <a:rPr lang="en-US" dirty="0" smtClean="0"/>
                  <a:t>3(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r>
                  <a:rPr lang="en-US" dirty="0"/>
                  <a:t>/</a:t>
                </a:r>
                <a:r>
                  <a:rPr lang="en-US" dirty="0" smtClean="0"/>
                  <a:t>2)</a:t>
                </a:r>
                <a:r>
                  <a:rPr lang="en-US" sz="1500" dirty="0" smtClean="0"/>
                  <a:t> </a:t>
                </a:r>
                <a:r>
                  <a:rPr lang="en-US" dirty="0" smtClean="0"/>
                  <a:t>≈</a:t>
                </a:r>
                <a:r>
                  <a:rPr lang="en-US" sz="1500" dirty="0" smtClean="0"/>
                  <a:t> </a:t>
                </a:r>
                <a:r>
                  <a:rPr lang="en-US" dirty="0" smtClean="0"/>
                  <a:t>2.6</a:t>
                </a:r>
                <a:endParaRPr lang="en-US" dirty="0"/>
              </a:p>
              <a:p>
                <a:r>
                  <a:rPr lang="en-US" dirty="0" smtClean="0"/>
                  <a:t>P </a:t>
                </a:r>
                <a:r>
                  <a:rPr lang="en-US" dirty="0"/>
                  <a:t>= (</a:t>
                </a:r>
                <a:r>
                  <a:rPr lang="en-US" dirty="0" smtClean="0"/>
                  <a:t>3,</a:t>
                </a:r>
                <a:r>
                  <a:rPr lang="en-US" b="0" i="1" dirty="0" smtClean="0"/>
                  <a:t>π</a:t>
                </a:r>
                <a:r>
                  <a:rPr lang="en-US" dirty="0"/>
                  <a:t>/3</a:t>
                </a:r>
                <a:r>
                  <a:rPr lang="en-US" dirty="0" smtClean="0"/>
                  <a:t>) in polar coordinates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FFFF00"/>
                    </a:solidFill>
                  </a:rPr>
                  <a:t>x,y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) = (1.5,2.6)</a:t>
                </a:r>
                <a:r>
                  <a:rPr lang="en-US" dirty="0" smtClean="0"/>
                  <a:t> in rectangular</a:t>
                </a:r>
                <a:endParaRPr lang="en-US" dirty="0"/>
              </a:p>
              <a:p>
                <a:r>
                  <a:rPr lang="en-US" dirty="0" smtClean="0"/>
                  <a:t>	</a:t>
                </a:r>
                <a:endParaRPr lang="en-US" dirty="0"/>
              </a:p>
              <a:p>
                <a:r>
                  <a:rPr lang="en-US" dirty="0" smtClean="0"/>
                  <a:t> </a:t>
                </a:r>
                <a:r>
                  <a:rPr lang="en-US" dirty="0"/>
                  <a:t>	</a:t>
                </a:r>
                <a:endParaRPr lang="en-US" dirty="0" smtClean="0"/>
              </a:p>
              <a:p>
                <a:endParaRPr lang="en-US" sz="2000" dirty="0"/>
              </a:p>
              <a:p>
                <a:endParaRPr lang="en-US" baseline="50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1946" r="-2596" b="-7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TO RECTANGULAR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to Rectangular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Is P</a:t>
            </a:r>
            <a:r>
              <a:rPr lang="en-US" sz="2000" dirty="0" smtClean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(</a:t>
            </a:r>
            <a:r>
              <a:rPr lang="en-US" dirty="0" smtClean="0"/>
              <a:t>3,</a:t>
            </a:r>
            <a:r>
              <a:rPr lang="en-US" b="0" i="1" dirty="0" smtClean="0"/>
              <a:t>π</a:t>
            </a:r>
            <a:r>
              <a:rPr lang="en-US" dirty="0"/>
              <a:t>/3</a:t>
            </a:r>
            <a:r>
              <a:rPr lang="en-US" dirty="0" smtClean="0"/>
              <a:t>) </a:t>
            </a:r>
            <a:r>
              <a:rPr lang="en-US" dirty="0"/>
              <a:t>in polar coordinates (</a:t>
            </a:r>
            <a:r>
              <a:rPr lang="en-US" dirty="0" err="1"/>
              <a:t>x,y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(</a:t>
            </a:r>
            <a:r>
              <a:rPr lang="en-US" dirty="0" smtClean="0"/>
              <a:t>1.5,2.6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rectangular?</a:t>
            </a:r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10744200" y="7162800"/>
            <a:ext cx="1828800" cy="1828800"/>
          </a:xfrm>
          <a:prstGeom prst="ellipse">
            <a:avLst/>
          </a:prstGeom>
          <a:noFill/>
          <a:ln w="190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6200" y="2438400"/>
            <a:ext cx="4874560" cy="4341231"/>
            <a:chOff x="76200" y="2438400"/>
            <a:chExt cx="4874560" cy="4341231"/>
          </a:xfrm>
        </p:grpSpPr>
        <p:grpSp>
          <p:nvGrpSpPr>
            <p:cNvPr id="13" name="Group 12"/>
            <p:cNvGrpSpPr/>
            <p:nvPr/>
          </p:nvGrpSpPr>
          <p:grpSpPr>
            <a:xfrm>
              <a:off x="838200" y="2819400"/>
              <a:ext cx="3657600" cy="3657600"/>
              <a:chOff x="838200" y="2743200"/>
              <a:chExt cx="3657600" cy="36576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838200" y="2743200"/>
                <a:ext cx="3657600" cy="3657600"/>
                <a:chOff x="797869" y="2743200"/>
                <a:chExt cx="3657600" cy="3657600"/>
              </a:xfrm>
            </p:grpSpPr>
            <p:sp>
              <p:nvSpPr>
                <p:cNvPr id="134" name="Oval 133"/>
                <p:cNvSpPr/>
                <p:nvPr/>
              </p:nvSpPr>
              <p:spPr>
                <a:xfrm>
                  <a:off x="1712269" y="3662349"/>
                  <a:ext cx="1828800" cy="182880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2169469" y="4119549"/>
                  <a:ext cx="914400" cy="91440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797869" y="2743200"/>
                  <a:ext cx="3657600" cy="365760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1255069" y="3205149"/>
                  <a:ext cx="2743200" cy="274320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38200" y="2743200"/>
                <a:ext cx="3657600" cy="3657600"/>
                <a:chOff x="838200" y="2743200"/>
                <a:chExt cx="3657600" cy="3657600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54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9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18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27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36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45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63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72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81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90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99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7" name="Group 106"/>
            <p:cNvGrpSpPr/>
            <p:nvPr/>
          </p:nvGrpSpPr>
          <p:grpSpPr>
            <a:xfrm>
              <a:off x="76200" y="2438400"/>
              <a:ext cx="4874560" cy="4341231"/>
              <a:chOff x="2509598" y="1021273"/>
              <a:chExt cx="6558202" cy="5739561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8134673" y="2914710"/>
                <a:ext cx="646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/12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8308914" y="3581400"/>
                <a:ext cx="6896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0, 2</a:t>
                </a:r>
                <a:r>
                  <a:rPr lang="en-US" sz="2000" i="1" dirty="0" smtClean="0"/>
                  <a:t>π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885607" y="2305110"/>
                <a:ext cx="5597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/6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04607" y="1752600"/>
                <a:ext cx="5597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/4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984031" y="1352490"/>
                <a:ext cx="5597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/3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6247049" y="1122017"/>
                <a:ext cx="7633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5</a:t>
                </a:r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/12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562600" y="1021273"/>
                <a:ext cx="5597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/>
                  <a:t>π</a:t>
                </a:r>
                <a:r>
                  <a:rPr lang="en-US" sz="1500" dirty="0" smtClean="0"/>
                  <a:t>/2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724400" y="1131100"/>
                <a:ext cx="1024194" cy="491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500" dirty="0" smtClean="0"/>
                  <a:t>7</a:t>
                </a:r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/12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047612" y="135249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2</a:t>
                </a:r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/3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514212" y="175260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3</a:t>
                </a:r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/4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57012" y="230511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5</a:t>
                </a:r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/6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509598" y="2914710"/>
                <a:ext cx="8194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11</a:t>
                </a:r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/12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931634" y="3581400"/>
                <a:ext cx="3449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/>
                  <a:t>π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655287" y="4267200"/>
                <a:ext cx="8499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13</a:t>
                </a:r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/12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057012" y="489591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7</a:t>
                </a:r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/6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438012" y="5463988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5</a:t>
                </a:r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/4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3962400" y="592449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4</a:t>
                </a:r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/3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2000" y="6172200"/>
                <a:ext cx="8499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17</a:t>
                </a:r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/12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523494" y="6360724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3</a:t>
                </a:r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/2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172200" y="6140353"/>
                <a:ext cx="8499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19</a:t>
                </a:r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/12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943212" y="592449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5</a:t>
                </a:r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/3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467600" y="554349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7</a:t>
                </a:r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/4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924800" y="4953000"/>
                <a:ext cx="7328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11</a:t>
                </a:r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/6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8187431" y="4267200"/>
                <a:ext cx="8803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23</a:t>
                </a:r>
                <a:r>
                  <a:rPr lang="en-US" sz="2000" i="1" dirty="0" smtClean="0"/>
                  <a:t>π</a:t>
                </a:r>
                <a:r>
                  <a:rPr lang="en-US" sz="1500" dirty="0" smtClean="0">
                    <a:solidFill>
                      <a:srgbClr val="FFFF00"/>
                    </a:solidFill>
                  </a:rPr>
                  <a:t>/12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40" name="Rectangle 139"/>
            <p:cNvSpPr/>
            <p:nvPr/>
          </p:nvSpPr>
          <p:spPr>
            <a:xfrm>
              <a:off x="2971800" y="4572000"/>
              <a:ext cx="255083" cy="3290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429000" y="4572000"/>
              <a:ext cx="286933" cy="3290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886200" y="4572000"/>
              <a:ext cx="286933" cy="3290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166" name="Oval 165"/>
          <p:cNvSpPr/>
          <p:nvPr/>
        </p:nvSpPr>
        <p:spPr>
          <a:xfrm>
            <a:off x="3256367" y="33528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166710" y="2806344"/>
            <a:ext cx="3672493" cy="3670656"/>
            <a:chOff x="5166710" y="2806344"/>
            <a:chExt cx="3672493" cy="3670656"/>
          </a:xfrm>
        </p:grpSpPr>
        <p:grpSp>
          <p:nvGrpSpPr>
            <p:cNvPr id="19" name="Group 18"/>
            <p:cNvGrpSpPr/>
            <p:nvPr/>
          </p:nvGrpSpPr>
          <p:grpSpPr>
            <a:xfrm>
              <a:off x="5181600" y="2806344"/>
              <a:ext cx="3657602" cy="3670656"/>
              <a:chOff x="5181600" y="2806344"/>
              <a:chExt cx="3657602" cy="367065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181600" y="2806344"/>
                <a:ext cx="3657602" cy="3670656"/>
                <a:chOff x="5181600" y="2806344"/>
                <a:chExt cx="3657602" cy="3670656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5181600" y="2806344"/>
                  <a:ext cx="3657602" cy="3670656"/>
                  <a:chOff x="5181600" y="2817231"/>
                  <a:chExt cx="3657602" cy="3670656"/>
                </a:xfrm>
              </p:grpSpPr>
              <p:grpSp>
                <p:nvGrpSpPr>
                  <p:cNvPr id="197" name="Group 196"/>
                  <p:cNvGrpSpPr/>
                  <p:nvPr/>
                </p:nvGrpSpPr>
                <p:grpSpPr>
                  <a:xfrm rot="16200000">
                    <a:off x="5181604" y="2830288"/>
                    <a:ext cx="3657600" cy="3657597"/>
                    <a:chOff x="5181600" y="2514600"/>
                    <a:chExt cx="3657600" cy="4124299"/>
                  </a:xfrm>
                </p:grpSpPr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>
                      <a:off x="7467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>
                      <a:off x="7010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>
                      <a:off x="7924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>
                      <a:off x="8382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>
                      <a:off x="8839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/>
                    <p:nvPr/>
                  </p:nvCxnSpPr>
                  <p:spPr>
                    <a:xfrm>
                      <a:off x="7696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/>
                    <p:cNvCxnSpPr/>
                    <p:nvPr/>
                  </p:nvCxnSpPr>
                  <p:spPr>
                    <a:xfrm>
                      <a:off x="8153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>
                      <a:off x="8610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/>
                    <p:nvPr/>
                  </p:nvCxnSpPr>
                  <p:spPr>
                    <a:xfrm>
                      <a:off x="7239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>
                      <a:off x="5410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>
                      <a:off x="5867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>
                      <a:off x="6324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/>
                    <p:nvPr/>
                  </p:nvCxnSpPr>
                  <p:spPr>
                    <a:xfrm>
                      <a:off x="6781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Straight Connector 210"/>
                    <p:cNvCxnSpPr/>
                    <p:nvPr/>
                  </p:nvCxnSpPr>
                  <p:spPr>
                    <a:xfrm>
                      <a:off x="5638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Straight Connector 211"/>
                    <p:cNvCxnSpPr/>
                    <p:nvPr/>
                  </p:nvCxnSpPr>
                  <p:spPr>
                    <a:xfrm>
                      <a:off x="6096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Straight Connector 212"/>
                    <p:cNvCxnSpPr/>
                    <p:nvPr/>
                  </p:nvCxnSpPr>
                  <p:spPr>
                    <a:xfrm>
                      <a:off x="6553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" name="Straight Connector 213"/>
                    <p:cNvCxnSpPr/>
                    <p:nvPr/>
                  </p:nvCxnSpPr>
                  <p:spPr>
                    <a:xfrm>
                      <a:off x="5181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5181600" y="2817231"/>
                    <a:ext cx="3657600" cy="3670656"/>
                    <a:chOff x="5181600" y="2514600"/>
                    <a:chExt cx="3657600" cy="4124299"/>
                  </a:xfrm>
                </p:grpSpPr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>
                      <a:off x="7467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>
                      <a:off x="7010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>
                      <a:off x="7924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182"/>
                    <p:cNvCxnSpPr/>
                    <p:nvPr/>
                  </p:nvCxnSpPr>
                  <p:spPr>
                    <a:xfrm>
                      <a:off x="8382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/>
                    <p:cNvCxnSpPr/>
                    <p:nvPr/>
                  </p:nvCxnSpPr>
                  <p:spPr>
                    <a:xfrm>
                      <a:off x="8839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Straight Connector 184"/>
                    <p:cNvCxnSpPr/>
                    <p:nvPr/>
                  </p:nvCxnSpPr>
                  <p:spPr>
                    <a:xfrm>
                      <a:off x="7696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Straight Connector 185"/>
                    <p:cNvCxnSpPr/>
                    <p:nvPr/>
                  </p:nvCxnSpPr>
                  <p:spPr>
                    <a:xfrm>
                      <a:off x="8153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8610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7239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>
                      <a:off x="5410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>
                      <a:off x="5867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>
                      <a:off x="6324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>
                      <a:off x="6781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>
                      <a:off x="5638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>
                      <a:off x="6096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>
                      <a:off x="6553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>
                      <a:off x="5181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5458314" y="4623958"/>
                  <a:ext cx="3050002" cy="353943"/>
                  <a:chOff x="5458314" y="4623958"/>
                  <a:chExt cx="3050002" cy="353943"/>
                </a:xfrm>
              </p:grpSpPr>
              <p:sp>
                <p:nvSpPr>
                  <p:cNvPr id="215" name="Rectangle 214"/>
                  <p:cNvSpPr/>
                  <p:nvPr/>
                </p:nvSpPr>
                <p:spPr>
                  <a:xfrm>
                    <a:off x="7315200" y="4623958"/>
                    <a:ext cx="255083" cy="32904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1</a:t>
                    </a:r>
                    <a:endParaRPr lang="en-US" sz="1700" dirty="0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7782050" y="4623958"/>
                    <a:ext cx="286933" cy="32904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2</a:t>
                    </a: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8221383" y="4623958"/>
                    <a:ext cx="286933" cy="32904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3</a:t>
                    </a:r>
                    <a:endParaRPr lang="en-US" sz="1700" dirty="0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6366290" y="4623958"/>
                    <a:ext cx="373820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-1</a:t>
                    </a:r>
                    <a:endParaRPr lang="en-US" sz="1700" dirty="0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5915514" y="4623958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-2</a:t>
                    </a:r>
                    <a:endParaRPr lang="en-US" sz="1700" dirty="0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5458314" y="4623958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-3</a:t>
                    </a:r>
                    <a:endParaRPr lang="en-US" sz="1700" dirty="0"/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6644792" y="3104352"/>
                  <a:ext cx="409086" cy="3109619"/>
                  <a:chOff x="6644792" y="3104352"/>
                  <a:chExt cx="409086" cy="3109619"/>
                </a:xfrm>
              </p:grpSpPr>
              <p:sp>
                <p:nvSpPr>
                  <p:cNvPr id="221" name="Rectangle 220"/>
                  <p:cNvSpPr/>
                  <p:nvPr/>
                </p:nvSpPr>
                <p:spPr>
                  <a:xfrm>
                    <a:off x="6771428" y="4008649"/>
                    <a:ext cx="282450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 smtClean="0"/>
                      <a:t>1</a:t>
                    </a:r>
                    <a:endParaRPr lang="en-US" sz="1700" dirty="0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6736162" y="35814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/>
                      <a:t>2</a:t>
                    </a:r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6736162" y="3104352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 smtClean="0"/>
                      <a:t>3</a:t>
                    </a:r>
                    <a:endParaRPr lang="en-US" sz="1700" dirty="0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6680058" y="4940879"/>
                    <a:ext cx="373820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 smtClean="0"/>
                      <a:t>-1</a:t>
                    </a:r>
                    <a:endParaRPr lang="en-US" sz="1700" dirty="0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6644792" y="5412240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 smtClean="0"/>
                      <a:t>-2</a:t>
                    </a:r>
                    <a:endParaRPr lang="en-US" sz="1700" dirty="0"/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6644792" y="5860028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 smtClean="0"/>
                      <a:t>-3</a:t>
                    </a:r>
                    <a:endParaRPr lang="en-US" sz="1700" dirty="0"/>
                  </a:p>
                </p:txBody>
              </p:sp>
            </p:grpSp>
          </p:grpSp>
          <p:sp>
            <p:nvSpPr>
              <p:cNvPr id="168" name="Rectangle 167"/>
              <p:cNvSpPr/>
              <p:nvPr/>
            </p:nvSpPr>
            <p:spPr>
              <a:xfrm>
                <a:off x="6858000" y="4495800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</a:t>
                </a:r>
              </a:p>
            </p:txBody>
          </p:sp>
        </p:grpSp>
        <p:cxnSp>
          <p:nvCxnSpPr>
            <p:cNvPr id="94" name="Straight Connector 93"/>
            <p:cNvCxnSpPr/>
            <p:nvPr/>
          </p:nvCxnSpPr>
          <p:spPr>
            <a:xfrm>
              <a:off x="5166710" y="4648200"/>
              <a:ext cx="36724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Oval 166"/>
          <p:cNvSpPr/>
          <p:nvPr/>
        </p:nvSpPr>
        <p:spPr>
          <a:xfrm>
            <a:off x="7600426" y="3355043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/>
        </p:nvGrpSpPr>
        <p:grpSpPr>
          <a:xfrm>
            <a:off x="5166710" y="2806344"/>
            <a:ext cx="3672493" cy="3670656"/>
            <a:chOff x="5166710" y="2806344"/>
            <a:chExt cx="3672493" cy="3670656"/>
          </a:xfrm>
        </p:grpSpPr>
        <p:grpSp>
          <p:nvGrpSpPr>
            <p:cNvPr id="254" name="Group 253"/>
            <p:cNvGrpSpPr/>
            <p:nvPr/>
          </p:nvGrpSpPr>
          <p:grpSpPr>
            <a:xfrm>
              <a:off x="5181600" y="2806344"/>
              <a:ext cx="3657602" cy="3670656"/>
              <a:chOff x="5181600" y="2806344"/>
              <a:chExt cx="3657602" cy="3670656"/>
            </a:xfrm>
          </p:grpSpPr>
          <p:grpSp>
            <p:nvGrpSpPr>
              <p:cNvPr id="256" name="Group 255"/>
              <p:cNvGrpSpPr/>
              <p:nvPr/>
            </p:nvGrpSpPr>
            <p:grpSpPr>
              <a:xfrm>
                <a:off x="5181600" y="2806344"/>
                <a:ext cx="3657602" cy="3670656"/>
                <a:chOff x="5181600" y="2806344"/>
                <a:chExt cx="3657602" cy="3670656"/>
              </a:xfrm>
            </p:grpSpPr>
            <p:grpSp>
              <p:nvGrpSpPr>
                <p:cNvPr id="258" name="Group 257"/>
                <p:cNvGrpSpPr/>
                <p:nvPr/>
              </p:nvGrpSpPr>
              <p:grpSpPr>
                <a:xfrm>
                  <a:off x="5181600" y="2806344"/>
                  <a:ext cx="3657602" cy="3670656"/>
                  <a:chOff x="5181600" y="2817231"/>
                  <a:chExt cx="3657602" cy="3670656"/>
                </a:xfrm>
              </p:grpSpPr>
              <p:grpSp>
                <p:nvGrpSpPr>
                  <p:cNvPr id="273" name="Group 272"/>
                  <p:cNvGrpSpPr/>
                  <p:nvPr/>
                </p:nvGrpSpPr>
                <p:grpSpPr>
                  <a:xfrm rot="16200000">
                    <a:off x="5181604" y="2830288"/>
                    <a:ext cx="3657600" cy="3657597"/>
                    <a:chOff x="5181600" y="2514600"/>
                    <a:chExt cx="3657600" cy="4124299"/>
                  </a:xfrm>
                </p:grpSpPr>
                <p:cxnSp>
                  <p:nvCxnSpPr>
                    <p:cNvPr id="292" name="Straight Connector 291"/>
                    <p:cNvCxnSpPr/>
                    <p:nvPr/>
                  </p:nvCxnSpPr>
                  <p:spPr>
                    <a:xfrm>
                      <a:off x="7467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3" name="Straight Connector 292"/>
                    <p:cNvCxnSpPr/>
                    <p:nvPr/>
                  </p:nvCxnSpPr>
                  <p:spPr>
                    <a:xfrm>
                      <a:off x="7010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" name="Straight Connector 293"/>
                    <p:cNvCxnSpPr/>
                    <p:nvPr/>
                  </p:nvCxnSpPr>
                  <p:spPr>
                    <a:xfrm>
                      <a:off x="7924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" name="Straight Connector 294"/>
                    <p:cNvCxnSpPr/>
                    <p:nvPr/>
                  </p:nvCxnSpPr>
                  <p:spPr>
                    <a:xfrm>
                      <a:off x="8382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Straight Connector 295"/>
                    <p:cNvCxnSpPr/>
                    <p:nvPr/>
                  </p:nvCxnSpPr>
                  <p:spPr>
                    <a:xfrm>
                      <a:off x="8839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Straight Connector 296"/>
                    <p:cNvCxnSpPr/>
                    <p:nvPr/>
                  </p:nvCxnSpPr>
                  <p:spPr>
                    <a:xfrm>
                      <a:off x="7696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8" name="Straight Connector 297"/>
                    <p:cNvCxnSpPr/>
                    <p:nvPr/>
                  </p:nvCxnSpPr>
                  <p:spPr>
                    <a:xfrm>
                      <a:off x="8153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Straight Connector 298"/>
                    <p:cNvCxnSpPr/>
                    <p:nvPr/>
                  </p:nvCxnSpPr>
                  <p:spPr>
                    <a:xfrm>
                      <a:off x="8610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Straight Connector 299"/>
                    <p:cNvCxnSpPr/>
                    <p:nvPr/>
                  </p:nvCxnSpPr>
                  <p:spPr>
                    <a:xfrm>
                      <a:off x="7239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1" name="Straight Connector 300"/>
                    <p:cNvCxnSpPr/>
                    <p:nvPr/>
                  </p:nvCxnSpPr>
                  <p:spPr>
                    <a:xfrm>
                      <a:off x="5410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2" name="Straight Connector 301"/>
                    <p:cNvCxnSpPr/>
                    <p:nvPr/>
                  </p:nvCxnSpPr>
                  <p:spPr>
                    <a:xfrm>
                      <a:off x="5867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3" name="Straight Connector 302"/>
                    <p:cNvCxnSpPr/>
                    <p:nvPr/>
                  </p:nvCxnSpPr>
                  <p:spPr>
                    <a:xfrm>
                      <a:off x="6324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4" name="Straight Connector 303"/>
                    <p:cNvCxnSpPr/>
                    <p:nvPr/>
                  </p:nvCxnSpPr>
                  <p:spPr>
                    <a:xfrm>
                      <a:off x="6781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5" name="Straight Connector 304"/>
                    <p:cNvCxnSpPr/>
                    <p:nvPr/>
                  </p:nvCxnSpPr>
                  <p:spPr>
                    <a:xfrm>
                      <a:off x="5638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6" name="Straight Connector 305"/>
                    <p:cNvCxnSpPr/>
                    <p:nvPr/>
                  </p:nvCxnSpPr>
                  <p:spPr>
                    <a:xfrm>
                      <a:off x="6096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7" name="Straight Connector 306"/>
                    <p:cNvCxnSpPr/>
                    <p:nvPr/>
                  </p:nvCxnSpPr>
                  <p:spPr>
                    <a:xfrm>
                      <a:off x="6553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8" name="Straight Connector 307"/>
                    <p:cNvCxnSpPr/>
                    <p:nvPr/>
                  </p:nvCxnSpPr>
                  <p:spPr>
                    <a:xfrm>
                      <a:off x="5181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4" name="Group 273"/>
                  <p:cNvGrpSpPr/>
                  <p:nvPr/>
                </p:nvGrpSpPr>
                <p:grpSpPr>
                  <a:xfrm>
                    <a:off x="5181600" y="2817231"/>
                    <a:ext cx="3657600" cy="3670656"/>
                    <a:chOff x="5181600" y="2514600"/>
                    <a:chExt cx="3657600" cy="4124299"/>
                  </a:xfrm>
                </p:grpSpPr>
                <p:cxnSp>
                  <p:nvCxnSpPr>
                    <p:cNvPr id="275" name="Straight Connector 274"/>
                    <p:cNvCxnSpPr/>
                    <p:nvPr/>
                  </p:nvCxnSpPr>
                  <p:spPr>
                    <a:xfrm>
                      <a:off x="7467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Straight Connector 275"/>
                    <p:cNvCxnSpPr/>
                    <p:nvPr/>
                  </p:nvCxnSpPr>
                  <p:spPr>
                    <a:xfrm>
                      <a:off x="7010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7" name="Straight Connector 276"/>
                    <p:cNvCxnSpPr/>
                    <p:nvPr/>
                  </p:nvCxnSpPr>
                  <p:spPr>
                    <a:xfrm>
                      <a:off x="7924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Straight Connector 277"/>
                    <p:cNvCxnSpPr/>
                    <p:nvPr/>
                  </p:nvCxnSpPr>
                  <p:spPr>
                    <a:xfrm>
                      <a:off x="8382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78"/>
                    <p:cNvCxnSpPr/>
                    <p:nvPr/>
                  </p:nvCxnSpPr>
                  <p:spPr>
                    <a:xfrm>
                      <a:off x="8839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0" name="Straight Connector 279"/>
                    <p:cNvCxnSpPr/>
                    <p:nvPr/>
                  </p:nvCxnSpPr>
                  <p:spPr>
                    <a:xfrm>
                      <a:off x="7696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1" name="Straight Connector 280"/>
                    <p:cNvCxnSpPr/>
                    <p:nvPr/>
                  </p:nvCxnSpPr>
                  <p:spPr>
                    <a:xfrm>
                      <a:off x="8153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" name="Straight Connector 281"/>
                    <p:cNvCxnSpPr/>
                    <p:nvPr/>
                  </p:nvCxnSpPr>
                  <p:spPr>
                    <a:xfrm>
                      <a:off x="8610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" name="Straight Connector 282"/>
                    <p:cNvCxnSpPr/>
                    <p:nvPr/>
                  </p:nvCxnSpPr>
                  <p:spPr>
                    <a:xfrm>
                      <a:off x="7239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4" name="Straight Connector 283"/>
                    <p:cNvCxnSpPr/>
                    <p:nvPr/>
                  </p:nvCxnSpPr>
                  <p:spPr>
                    <a:xfrm>
                      <a:off x="5410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5" name="Straight Connector 284"/>
                    <p:cNvCxnSpPr/>
                    <p:nvPr/>
                  </p:nvCxnSpPr>
                  <p:spPr>
                    <a:xfrm>
                      <a:off x="5867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Straight Connector 285"/>
                    <p:cNvCxnSpPr/>
                    <p:nvPr/>
                  </p:nvCxnSpPr>
                  <p:spPr>
                    <a:xfrm>
                      <a:off x="6324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7" name="Straight Connector 286"/>
                    <p:cNvCxnSpPr/>
                    <p:nvPr/>
                  </p:nvCxnSpPr>
                  <p:spPr>
                    <a:xfrm>
                      <a:off x="6781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" name="Straight Connector 287"/>
                    <p:cNvCxnSpPr/>
                    <p:nvPr/>
                  </p:nvCxnSpPr>
                  <p:spPr>
                    <a:xfrm>
                      <a:off x="5638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" name="Straight Connector 288"/>
                    <p:cNvCxnSpPr/>
                    <p:nvPr/>
                  </p:nvCxnSpPr>
                  <p:spPr>
                    <a:xfrm>
                      <a:off x="6096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" name="Straight Connector 289"/>
                    <p:cNvCxnSpPr/>
                    <p:nvPr/>
                  </p:nvCxnSpPr>
                  <p:spPr>
                    <a:xfrm>
                      <a:off x="6553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1" name="Straight Connector 290"/>
                    <p:cNvCxnSpPr/>
                    <p:nvPr/>
                  </p:nvCxnSpPr>
                  <p:spPr>
                    <a:xfrm>
                      <a:off x="5181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9" name="Group 258"/>
                <p:cNvGrpSpPr/>
                <p:nvPr/>
              </p:nvGrpSpPr>
              <p:grpSpPr>
                <a:xfrm>
                  <a:off x="5458314" y="4623958"/>
                  <a:ext cx="3050002" cy="353943"/>
                  <a:chOff x="5458314" y="4623958"/>
                  <a:chExt cx="3050002" cy="353943"/>
                </a:xfrm>
              </p:grpSpPr>
              <p:sp>
                <p:nvSpPr>
                  <p:cNvPr id="267" name="Rectangle 266"/>
                  <p:cNvSpPr/>
                  <p:nvPr/>
                </p:nvSpPr>
                <p:spPr>
                  <a:xfrm>
                    <a:off x="7315200" y="4623958"/>
                    <a:ext cx="255083" cy="32904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1</a:t>
                    </a:r>
                    <a:endParaRPr lang="en-US" sz="1700" dirty="0"/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>
                  <a:xfrm>
                    <a:off x="7782050" y="4623958"/>
                    <a:ext cx="286933" cy="32904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2</a:t>
                    </a:r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>
                  <a:xfrm>
                    <a:off x="8221383" y="4623958"/>
                    <a:ext cx="286933" cy="32904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3</a:t>
                    </a:r>
                    <a:endParaRPr lang="en-US" sz="1700" dirty="0"/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>
                  <a:xfrm>
                    <a:off x="6366290" y="4623958"/>
                    <a:ext cx="373820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-1</a:t>
                    </a:r>
                    <a:endParaRPr lang="en-US" sz="1700" dirty="0"/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>
                  <a:xfrm>
                    <a:off x="5915514" y="4623958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-2</a:t>
                    </a:r>
                    <a:endParaRPr lang="en-US" sz="1700" dirty="0"/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5458314" y="4623958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 smtClean="0"/>
                      <a:t>-3</a:t>
                    </a:r>
                    <a:endParaRPr lang="en-US" sz="1700" dirty="0"/>
                  </a:p>
                </p:txBody>
              </p:sp>
            </p:grpSp>
            <p:grpSp>
              <p:nvGrpSpPr>
                <p:cNvPr id="260" name="Group 259"/>
                <p:cNvGrpSpPr/>
                <p:nvPr/>
              </p:nvGrpSpPr>
              <p:grpSpPr>
                <a:xfrm>
                  <a:off x="6644792" y="3104352"/>
                  <a:ext cx="409086" cy="3109619"/>
                  <a:chOff x="6644792" y="3104352"/>
                  <a:chExt cx="409086" cy="3109619"/>
                </a:xfrm>
              </p:grpSpPr>
              <p:sp>
                <p:nvSpPr>
                  <p:cNvPr id="261" name="Rectangle 260"/>
                  <p:cNvSpPr/>
                  <p:nvPr/>
                </p:nvSpPr>
                <p:spPr>
                  <a:xfrm>
                    <a:off x="6771428" y="4008649"/>
                    <a:ext cx="282450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 smtClean="0"/>
                      <a:t>1</a:t>
                    </a:r>
                    <a:endParaRPr lang="en-US" sz="1700" dirty="0"/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6736162" y="35814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/>
                      <a:t>2</a:t>
                    </a: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6736162" y="3104352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 smtClean="0"/>
                      <a:t>3</a:t>
                    </a:r>
                    <a:endParaRPr lang="en-US" sz="1700" dirty="0"/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>
                    <a:off x="6680058" y="4940879"/>
                    <a:ext cx="373820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 smtClean="0"/>
                      <a:t>-1</a:t>
                    </a:r>
                    <a:endParaRPr lang="en-US" sz="1700" dirty="0"/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6644792" y="5412240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 smtClean="0"/>
                      <a:t>-2</a:t>
                    </a:r>
                    <a:endParaRPr lang="en-US" sz="1700" dirty="0"/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>
                  <a:xfrm>
                    <a:off x="6644792" y="5860028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 smtClean="0"/>
                      <a:t>-3</a:t>
                    </a:r>
                    <a:endParaRPr lang="en-US" sz="1700" dirty="0"/>
                  </a:p>
                </p:txBody>
              </p:sp>
            </p:grpSp>
          </p:grpSp>
          <p:sp>
            <p:nvSpPr>
              <p:cNvPr id="257" name="Rectangle 256"/>
              <p:cNvSpPr/>
              <p:nvPr/>
            </p:nvSpPr>
            <p:spPr>
              <a:xfrm>
                <a:off x="6858000" y="4495800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</a:t>
                </a:r>
              </a:p>
            </p:txBody>
          </p:sp>
        </p:grpSp>
        <p:cxnSp>
          <p:nvCxnSpPr>
            <p:cNvPr id="255" name="Straight Connector 254"/>
            <p:cNvCxnSpPr/>
            <p:nvPr/>
          </p:nvCxnSpPr>
          <p:spPr>
            <a:xfrm>
              <a:off x="5166710" y="4648200"/>
              <a:ext cx="36724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What quadrant is it in?</a:t>
            </a:r>
            <a:endParaRPr lang="en-US" dirty="0"/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TO RECTANGULAR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838200" y="2819400"/>
            <a:ext cx="3657600" cy="3657600"/>
            <a:chOff x="838200" y="2743200"/>
            <a:chExt cx="3657600" cy="3657600"/>
          </a:xfrm>
        </p:grpSpPr>
        <p:grpSp>
          <p:nvGrpSpPr>
            <p:cNvPr id="203" name="Group 202"/>
            <p:cNvGrpSpPr/>
            <p:nvPr/>
          </p:nvGrpSpPr>
          <p:grpSpPr>
            <a:xfrm>
              <a:off x="838200" y="2743200"/>
              <a:ext cx="3657600" cy="3657600"/>
              <a:chOff x="797869" y="2743200"/>
              <a:chExt cx="3657600" cy="3657600"/>
            </a:xfrm>
          </p:grpSpPr>
          <p:sp>
            <p:nvSpPr>
              <p:cNvPr id="217" name="Oval 216"/>
              <p:cNvSpPr/>
              <p:nvPr/>
            </p:nvSpPr>
            <p:spPr>
              <a:xfrm>
                <a:off x="1712269" y="3662349"/>
                <a:ext cx="1828800" cy="18288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2169469" y="4119549"/>
                <a:ext cx="914400" cy="9144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797869" y="2743200"/>
                <a:ext cx="3657600" cy="36576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1255069" y="3205149"/>
                <a:ext cx="2743200" cy="27432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838200" y="2743200"/>
              <a:ext cx="3657600" cy="3657600"/>
              <a:chOff x="838200" y="2743200"/>
              <a:chExt cx="3657600" cy="3657600"/>
            </a:xfrm>
          </p:grpSpPr>
          <p:cxnSp>
            <p:nvCxnSpPr>
              <p:cNvPr id="205" name="Straight Connector 204"/>
              <p:cNvCxnSpPr/>
              <p:nvPr/>
            </p:nvCxnSpPr>
            <p:spPr>
              <a:xfrm>
                <a:off x="838200" y="4572000"/>
                <a:ext cx="3657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5400000">
                <a:off x="838200" y="4572000"/>
                <a:ext cx="3657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900000">
                <a:off x="838200" y="4572000"/>
                <a:ext cx="3657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800000">
                <a:off x="838200" y="4572000"/>
                <a:ext cx="3657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2700000">
                <a:off x="838200" y="4572000"/>
                <a:ext cx="3657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3600000">
                <a:off x="838200" y="4572000"/>
                <a:ext cx="3657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4500000">
                <a:off x="838200" y="4572000"/>
                <a:ext cx="3657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6300000">
                <a:off x="838200" y="4572000"/>
                <a:ext cx="3657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7200000">
                <a:off x="838200" y="4572000"/>
                <a:ext cx="3657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8100000">
                <a:off x="838200" y="4572000"/>
                <a:ext cx="3657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9000000">
                <a:off x="838200" y="4572000"/>
                <a:ext cx="3657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9900000">
                <a:off x="838200" y="4572000"/>
                <a:ext cx="3657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1" name="Group 220"/>
          <p:cNvGrpSpPr/>
          <p:nvPr/>
        </p:nvGrpSpPr>
        <p:grpSpPr>
          <a:xfrm>
            <a:off x="76200" y="2438400"/>
            <a:ext cx="4874560" cy="4341231"/>
            <a:chOff x="2509598" y="1021273"/>
            <a:chExt cx="6558202" cy="5739561"/>
          </a:xfrm>
        </p:grpSpPr>
        <p:sp>
          <p:nvSpPr>
            <p:cNvPr id="222" name="Rectangle 221"/>
            <p:cNvSpPr/>
            <p:nvPr/>
          </p:nvSpPr>
          <p:spPr>
            <a:xfrm>
              <a:off x="8134673" y="2914710"/>
              <a:ext cx="6463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/12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8308914" y="3581400"/>
              <a:ext cx="6896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smtClean="0"/>
                <a:t>0, 2</a:t>
              </a:r>
              <a:r>
                <a:rPr lang="en-US" sz="2000" i="1" dirty="0" smtClean="0"/>
                <a:t>π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7885607" y="2305110"/>
              <a:ext cx="5597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/6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7504607" y="1752600"/>
              <a:ext cx="5597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/4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6984031" y="1352490"/>
              <a:ext cx="5597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/3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247049" y="1122017"/>
              <a:ext cx="7633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smtClean="0"/>
                <a:t>5</a:t>
              </a:r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/12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562600" y="1021273"/>
              <a:ext cx="5597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/>
                <a:t>π</a:t>
              </a:r>
              <a:r>
                <a:rPr lang="en-US" sz="1500" dirty="0" smtClean="0"/>
                <a:t>/2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724400" y="1131100"/>
              <a:ext cx="1024194" cy="491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 smtClean="0"/>
                <a:t>7</a:t>
              </a:r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/12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047612" y="1352490"/>
              <a:ext cx="6767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smtClean="0"/>
                <a:t>2</a:t>
              </a:r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/3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3514212" y="1752600"/>
              <a:ext cx="6767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smtClean="0"/>
                <a:t>3</a:t>
              </a:r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/4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057012" y="2305110"/>
              <a:ext cx="6767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smtClean="0"/>
                <a:t>5</a:t>
              </a:r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/6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2509598" y="2914710"/>
              <a:ext cx="8194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smtClean="0"/>
                <a:t>11</a:t>
              </a:r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/12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2931634" y="3581400"/>
              <a:ext cx="3449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/>
                <a:t>π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2655287" y="4267200"/>
              <a:ext cx="8499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smtClean="0"/>
                <a:t>13</a:t>
              </a:r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/12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057012" y="4895910"/>
              <a:ext cx="6767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smtClean="0"/>
                <a:t>7</a:t>
              </a:r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/6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3438012" y="5463988"/>
              <a:ext cx="6767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smtClean="0"/>
                <a:t>5</a:t>
              </a:r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/4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962400" y="5924490"/>
              <a:ext cx="6767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smtClean="0"/>
                <a:t>4</a:t>
              </a:r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/3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572000" y="6172200"/>
              <a:ext cx="8499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smtClean="0"/>
                <a:t>17</a:t>
              </a:r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/12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5523494" y="6360724"/>
              <a:ext cx="6767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smtClean="0"/>
                <a:t>3</a:t>
              </a:r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/2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6172200" y="6140353"/>
              <a:ext cx="8499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smtClean="0"/>
                <a:t>19</a:t>
              </a:r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/12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6943212" y="5924490"/>
              <a:ext cx="6767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smtClean="0"/>
                <a:t>5</a:t>
              </a:r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/3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467600" y="5543490"/>
              <a:ext cx="6767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smtClean="0"/>
                <a:t>7</a:t>
              </a:r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/4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7924800" y="4953000"/>
              <a:ext cx="7328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smtClean="0"/>
                <a:t>11</a:t>
              </a:r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/6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8187431" y="4267200"/>
              <a:ext cx="8803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smtClean="0"/>
                <a:t>23</a:t>
              </a:r>
              <a:r>
                <a:rPr lang="en-US" sz="2000" i="1" dirty="0" smtClean="0"/>
                <a:t>π</a:t>
              </a:r>
              <a:r>
                <a:rPr lang="en-US" sz="1500" dirty="0" smtClean="0">
                  <a:solidFill>
                    <a:srgbClr val="FFFF00"/>
                  </a:solidFill>
                </a:rPr>
                <a:t>/12</a:t>
              </a:r>
              <a:endParaRPr lang="en-US" sz="15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46" name="Oval 245"/>
          <p:cNvSpPr/>
          <p:nvPr/>
        </p:nvSpPr>
        <p:spPr>
          <a:xfrm>
            <a:off x="7600426" y="3355043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3256367" y="33528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2971800" y="4572000"/>
            <a:ext cx="255083" cy="329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1</a:t>
            </a:r>
            <a:endParaRPr lang="en-US" sz="1700" dirty="0"/>
          </a:p>
        </p:txBody>
      </p:sp>
      <p:sp>
        <p:nvSpPr>
          <p:cNvPr id="250" name="Rectangle 249"/>
          <p:cNvSpPr/>
          <p:nvPr/>
        </p:nvSpPr>
        <p:spPr>
          <a:xfrm>
            <a:off x="3429000" y="4572000"/>
            <a:ext cx="286933" cy="329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2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3886200" y="4572000"/>
            <a:ext cx="286933" cy="329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/>
              <a:t>3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019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algn="ctr"/>
            <a:r>
              <a:rPr lang="en-US" dirty="0"/>
              <a:t>x = r</a:t>
            </a:r>
            <a:r>
              <a:rPr lang="en-US" sz="2000" dirty="0"/>
              <a:t> </a:t>
            </a:r>
            <a:r>
              <a:rPr lang="en-US" dirty="0" err="1"/>
              <a:t>cos</a:t>
            </a:r>
            <a:r>
              <a:rPr lang="en-US" i="1" dirty="0" err="1"/>
              <a:t>θ</a:t>
            </a:r>
            <a:endParaRPr lang="en-US" i="1" dirty="0"/>
          </a:p>
          <a:p>
            <a:pPr algn="ctr"/>
            <a:r>
              <a:rPr lang="en-US" dirty="0"/>
              <a:t>y = r</a:t>
            </a:r>
            <a:r>
              <a:rPr lang="en-US" sz="2000" dirty="0"/>
              <a:t> </a:t>
            </a:r>
            <a:r>
              <a:rPr lang="en-US" dirty="0" err="1"/>
              <a:t>sin</a:t>
            </a:r>
            <a:r>
              <a:rPr lang="en-US" i="1" dirty="0" err="1"/>
              <a:t>θ</a:t>
            </a:r>
            <a:endParaRPr lang="en-US" i="1" dirty="0"/>
          </a:p>
          <a:p>
            <a:r>
              <a:rPr lang="en-US" dirty="0" smtClean="0"/>
              <a:t>Find </a:t>
            </a:r>
            <a:r>
              <a:rPr lang="en-US" dirty="0"/>
              <a:t>the rectangular </a:t>
            </a:r>
            <a:r>
              <a:rPr lang="en-US" dirty="0" smtClean="0"/>
              <a:t>coordinates: </a:t>
            </a:r>
            <a:endParaRPr lang="en-US" dirty="0"/>
          </a:p>
          <a:p>
            <a:r>
              <a:rPr lang="en-US" dirty="0" smtClean="0"/>
              <a:t>	P = (-4,</a:t>
            </a:r>
            <a:r>
              <a:rPr lang="en-US" b="0" i="1" dirty="0" smtClean="0"/>
              <a:t>π</a:t>
            </a:r>
            <a:r>
              <a:rPr lang="en-US" dirty="0" smtClean="0"/>
              <a:t>/4)   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	</a:t>
            </a:r>
            <a:endParaRPr lang="en-US" dirty="0" smtClean="0"/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TO RECTANGULAR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x = r</a:t>
                </a:r>
                <a:r>
                  <a:rPr lang="en-US" sz="2000" dirty="0" smtClean="0"/>
                  <a:t> </a:t>
                </a:r>
                <a:r>
                  <a:rPr lang="en-US" dirty="0" err="1" smtClean="0"/>
                  <a:t>cos</a:t>
                </a:r>
                <a:r>
                  <a:rPr lang="en-US" i="1" dirty="0" err="1" smtClean="0"/>
                  <a:t>θ</a:t>
                </a:r>
                <a:endParaRPr lang="en-US" i="1" dirty="0" smtClean="0"/>
              </a:p>
              <a:p>
                <a:pPr algn="ctr"/>
                <a:r>
                  <a:rPr lang="en-US" dirty="0" smtClean="0"/>
                  <a:t>y = r</a:t>
                </a:r>
                <a:r>
                  <a:rPr lang="en-US" sz="2000" dirty="0" smtClean="0"/>
                  <a:t> </a:t>
                </a:r>
                <a:r>
                  <a:rPr lang="en-US" dirty="0" err="1" smtClean="0"/>
                  <a:t>sin</a:t>
                </a:r>
                <a:r>
                  <a:rPr lang="en-US" i="1" dirty="0" err="1" smtClean="0"/>
                  <a:t>θ</a:t>
                </a:r>
                <a:endParaRPr lang="en-US" i="1" dirty="0" smtClean="0"/>
              </a:p>
              <a:p>
                <a:r>
                  <a:rPr lang="en-US" dirty="0" smtClean="0"/>
                  <a:t>Find </a:t>
                </a:r>
                <a:r>
                  <a:rPr lang="en-US" dirty="0"/>
                  <a:t>the rectangular </a:t>
                </a:r>
                <a:r>
                  <a:rPr lang="en-US" dirty="0" smtClean="0"/>
                  <a:t>coordinates: </a:t>
                </a:r>
                <a:endParaRPr lang="en-US" dirty="0"/>
              </a:p>
              <a:p>
                <a:r>
                  <a:rPr lang="en-US" dirty="0" smtClean="0"/>
                  <a:t>	P = (-4,</a:t>
                </a:r>
                <a:r>
                  <a:rPr lang="en-US" b="0" i="1" dirty="0" smtClean="0"/>
                  <a:t>π</a:t>
                </a:r>
                <a:r>
                  <a:rPr lang="en-US" dirty="0" smtClean="0"/>
                  <a:t>/4) </a:t>
                </a:r>
              </a:p>
              <a:p>
                <a:r>
                  <a:rPr lang="en-US" dirty="0" smtClean="0"/>
                  <a:t>x</a:t>
                </a:r>
                <a:r>
                  <a:rPr lang="en-US" sz="1500" dirty="0" smtClean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:r>
                  <a:rPr lang="en-US" dirty="0" err="1" smtClean="0"/>
                  <a:t>rcos</a:t>
                </a:r>
                <a:r>
                  <a:rPr lang="en-US" i="1" dirty="0" err="1" smtClean="0"/>
                  <a:t>θ</a:t>
                </a:r>
                <a:r>
                  <a:rPr lang="en-US" sz="1500" dirty="0"/>
                  <a:t> </a:t>
                </a:r>
                <a:r>
                  <a:rPr lang="en-US" dirty="0" smtClean="0"/>
                  <a:t>=</a:t>
                </a:r>
                <a:r>
                  <a:rPr lang="en-US" sz="1500" dirty="0"/>
                  <a:t> </a:t>
                </a:r>
                <a:r>
                  <a:rPr lang="en-US" dirty="0" smtClean="0"/>
                  <a:t>-4(cos(</a:t>
                </a:r>
                <a:r>
                  <a:rPr lang="en-US" b="0" i="1" dirty="0" smtClean="0"/>
                  <a:t>π</a:t>
                </a:r>
                <a:r>
                  <a:rPr lang="en-US" dirty="0" smtClean="0"/>
                  <a:t>/4)</a:t>
                </a:r>
                <a:r>
                  <a:rPr lang="en-US" sz="1500" dirty="0"/>
                  <a:t> </a:t>
                </a:r>
                <a:r>
                  <a:rPr lang="en-US" dirty="0" smtClean="0"/>
                  <a:t>=</a:t>
                </a:r>
                <a:r>
                  <a:rPr lang="en-US" sz="1500" dirty="0"/>
                  <a:t> </a:t>
                </a:r>
                <a:r>
                  <a:rPr lang="en-US" dirty="0" smtClean="0"/>
                  <a:t>-4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dirty="0"/>
                  <a:t>/</a:t>
                </a:r>
                <a:r>
                  <a:rPr lang="en-US" dirty="0" smtClean="0"/>
                  <a:t>2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	≈</a:t>
                </a:r>
                <a:r>
                  <a:rPr lang="en-US" sz="1500" dirty="0" smtClean="0"/>
                  <a:t> </a:t>
                </a:r>
                <a:r>
                  <a:rPr lang="en-US" dirty="0" smtClean="0"/>
                  <a:t>-2.8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y</a:t>
                </a:r>
                <a:r>
                  <a:rPr lang="en-US" sz="1500" dirty="0" smtClean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:r>
                  <a:rPr lang="en-US" dirty="0" err="1" smtClean="0"/>
                  <a:t>rsin</a:t>
                </a:r>
                <a:r>
                  <a:rPr lang="en-US" i="1" dirty="0" err="1" smtClean="0"/>
                  <a:t>θ</a:t>
                </a:r>
                <a:r>
                  <a:rPr lang="en-US" sz="1500" dirty="0"/>
                  <a:t> </a:t>
                </a:r>
                <a:r>
                  <a:rPr lang="en-US" dirty="0" smtClean="0"/>
                  <a:t>=</a:t>
                </a:r>
                <a:r>
                  <a:rPr lang="en-US" sz="1500" dirty="0"/>
                  <a:t> </a:t>
                </a:r>
                <a:r>
                  <a:rPr lang="en-US" dirty="0" smtClean="0"/>
                  <a:t>-4sin(</a:t>
                </a:r>
                <a:r>
                  <a:rPr lang="en-US" b="0" i="1" dirty="0" smtClean="0"/>
                  <a:t>π</a:t>
                </a:r>
                <a:r>
                  <a:rPr lang="en-US" dirty="0" smtClean="0"/>
                  <a:t>/4)</a:t>
                </a:r>
                <a:r>
                  <a:rPr lang="en-US" sz="1500" dirty="0"/>
                  <a:t> </a:t>
                </a:r>
                <a:r>
                  <a:rPr lang="en-US" dirty="0" smtClean="0"/>
                  <a:t>=</a:t>
                </a:r>
                <a:r>
                  <a:rPr lang="en-US" sz="1500" dirty="0"/>
                  <a:t> </a:t>
                </a:r>
                <a:r>
                  <a:rPr lang="en-US" dirty="0" smtClean="0"/>
                  <a:t>-4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2</m:t>
                        </m:r>
                      </m:e>
                    </m:rad>
                  </m:oMath>
                </a14:m>
                <a:r>
                  <a:rPr lang="en-US" dirty="0"/>
                  <a:t>/2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≈</a:t>
                </a:r>
                <a:r>
                  <a:rPr lang="en-US" sz="1500" dirty="0"/>
                  <a:t> </a:t>
                </a:r>
                <a:r>
                  <a:rPr lang="en-US" dirty="0" smtClean="0"/>
                  <a:t>-2.8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t="-1946" r="-2596" b="-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TO RECTANGULAR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2440569"/>
            <a:ext cx="4874560" cy="4341231"/>
            <a:chOff x="76200" y="2440569"/>
            <a:chExt cx="4874560" cy="4341231"/>
          </a:xfrm>
        </p:grpSpPr>
        <p:grpSp>
          <p:nvGrpSpPr>
            <p:cNvPr id="254" name="Group 253"/>
            <p:cNvGrpSpPr/>
            <p:nvPr/>
          </p:nvGrpSpPr>
          <p:grpSpPr>
            <a:xfrm>
              <a:off x="76200" y="2440569"/>
              <a:ext cx="4874560" cy="4341231"/>
              <a:chOff x="76200" y="2438400"/>
              <a:chExt cx="4874560" cy="4341231"/>
            </a:xfrm>
          </p:grpSpPr>
          <p:grpSp>
            <p:nvGrpSpPr>
              <p:cNvPr id="255" name="Group 254"/>
              <p:cNvGrpSpPr/>
              <p:nvPr/>
            </p:nvGrpSpPr>
            <p:grpSpPr>
              <a:xfrm>
                <a:off x="838200" y="2819400"/>
                <a:ext cx="3657600" cy="3657600"/>
                <a:chOff x="838200" y="2743200"/>
                <a:chExt cx="3657600" cy="3657600"/>
              </a:xfrm>
            </p:grpSpPr>
            <p:grpSp>
              <p:nvGrpSpPr>
                <p:cNvPr id="284" name="Group 283"/>
                <p:cNvGrpSpPr/>
                <p:nvPr/>
              </p:nvGrpSpPr>
              <p:grpSpPr>
                <a:xfrm>
                  <a:off x="838200" y="2743200"/>
                  <a:ext cx="3657600" cy="3657600"/>
                  <a:chOff x="797869" y="2743200"/>
                  <a:chExt cx="3657600" cy="3657600"/>
                </a:xfrm>
              </p:grpSpPr>
              <p:sp>
                <p:nvSpPr>
                  <p:cNvPr id="298" name="Oval 297"/>
                  <p:cNvSpPr/>
                  <p:nvPr/>
                </p:nvSpPr>
                <p:spPr>
                  <a:xfrm>
                    <a:off x="1712269" y="3662349"/>
                    <a:ext cx="1828800" cy="1828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Oval 298"/>
                  <p:cNvSpPr/>
                  <p:nvPr/>
                </p:nvSpPr>
                <p:spPr>
                  <a:xfrm>
                    <a:off x="2169469" y="4119549"/>
                    <a:ext cx="914400" cy="9144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Oval 299"/>
                  <p:cNvSpPr/>
                  <p:nvPr/>
                </p:nvSpPr>
                <p:spPr>
                  <a:xfrm>
                    <a:off x="797869" y="2743200"/>
                    <a:ext cx="3657600" cy="36576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Oval 300"/>
                  <p:cNvSpPr/>
                  <p:nvPr/>
                </p:nvSpPr>
                <p:spPr>
                  <a:xfrm>
                    <a:off x="1255069" y="3205149"/>
                    <a:ext cx="2743200" cy="27432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5" name="Group 284"/>
                <p:cNvGrpSpPr/>
                <p:nvPr/>
              </p:nvGrpSpPr>
              <p:grpSpPr>
                <a:xfrm>
                  <a:off x="838200" y="2743200"/>
                  <a:ext cx="3657600" cy="3657600"/>
                  <a:chOff x="838200" y="2743200"/>
                  <a:chExt cx="3657600" cy="3657600"/>
                </a:xfrm>
              </p:grpSpPr>
              <p:cxnSp>
                <p:nvCxnSpPr>
                  <p:cNvPr id="286" name="Straight Connector 285"/>
                  <p:cNvCxnSpPr/>
                  <p:nvPr/>
                </p:nvCxnSpPr>
                <p:spPr>
                  <a:xfrm>
                    <a:off x="838200" y="4572000"/>
                    <a:ext cx="36576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Straight Connector 286"/>
                  <p:cNvCxnSpPr/>
                  <p:nvPr/>
                </p:nvCxnSpPr>
                <p:spPr>
                  <a:xfrm rot="5400000">
                    <a:off x="838200" y="4572000"/>
                    <a:ext cx="36576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/>
                  <p:cNvCxnSpPr/>
                  <p:nvPr/>
                </p:nvCxnSpPr>
                <p:spPr>
                  <a:xfrm rot="900000">
                    <a:off x="838200" y="4572000"/>
                    <a:ext cx="36576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/>
                  <p:cNvCxnSpPr/>
                  <p:nvPr/>
                </p:nvCxnSpPr>
                <p:spPr>
                  <a:xfrm rot="1800000">
                    <a:off x="838200" y="4572000"/>
                    <a:ext cx="36576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/>
                  <p:cNvCxnSpPr/>
                  <p:nvPr/>
                </p:nvCxnSpPr>
                <p:spPr>
                  <a:xfrm rot="2700000">
                    <a:off x="838200" y="4572000"/>
                    <a:ext cx="36576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 rot="3600000">
                    <a:off x="838200" y="4572000"/>
                    <a:ext cx="36576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/>
                  <p:cNvCxnSpPr/>
                  <p:nvPr/>
                </p:nvCxnSpPr>
                <p:spPr>
                  <a:xfrm rot="4500000">
                    <a:off x="838200" y="4572000"/>
                    <a:ext cx="36576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/>
                  <p:cNvCxnSpPr/>
                  <p:nvPr/>
                </p:nvCxnSpPr>
                <p:spPr>
                  <a:xfrm rot="6300000">
                    <a:off x="838200" y="4572000"/>
                    <a:ext cx="36576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>
                  <a:xfrm rot="7200000">
                    <a:off x="838200" y="4572000"/>
                    <a:ext cx="36576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/>
                  <p:cNvCxnSpPr/>
                  <p:nvPr/>
                </p:nvCxnSpPr>
                <p:spPr>
                  <a:xfrm rot="8100000">
                    <a:off x="838200" y="4572000"/>
                    <a:ext cx="36576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/>
                  <p:cNvCxnSpPr/>
                  <p:nvPr/>
                </p:nvCxnSpPr>
                <p:spPr>
                  <a:xfrm rot="9000000">
                    <a:off x="838200" y="4572000"/>
                    <a:ext cx="36576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/>
                  <p:cNvCxnSpPr/>
                  <p:nvPr/>
                </p:nvCxnSpPr>
                <p:spPr>
                  <a:xfrm rot="9900000">
                    <a:off x="838200" y="4572000"/>
                    <a:ext cx="36576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6" name="Group 255"/>
              <p:cNvGrpSpPr/>
              <p:nvPr/>
            </p:nvGrpSpPr>
            <p:grpSpPr>
              <a:xfrm>
                <a:off x="76200" y="2438400"/>
                <a:ext cx="4874560" cy="4341231"/>
                <a:chOff x="2509598" y="1021273"/>
                <a:chExt cx="6558202" cy="5739561"/>
              </a:xfrm>
            </p:grpSpPr>
            <p:sp>
              <p:nvSpPr>
                <p:cNvPr id="260" name="Rectangle 259"/>
                <p:cNvSpPr/>
                <p:nvPr/>
              </p:nvSpPr>
              <p:spPr>
                <a:xfrm>
                  <a:off x="8134673" y="2914710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8308914" y="3581400"/>
                  <a:ext cx="6896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0, 2</a:t>
                  </a:r>
                  <a:r>
                    <a:rPr lang="en-US" sz="2000" i="1" dirty="0" smtClean="0"/>
                    <a:t>π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7885607" y="2305110"/>
                  <a:ext cx="55976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/6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7504607" y="1752600"/>
                  <a:ext cx="55976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/4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6984031" y="1352490"/>
                  <a:ext cx="55976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/3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247049" y="1122017"/>
                  <a:ext cx="76335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5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5562600" y="1021273"/>
                  <a:ext cx="55976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/>
                    <a:t>π</a:t>
                  </a:r>
                  <a:r>
                    <a:rPr lang="en-US" sz="1500" dirty="0" smtClean="0"/>
                    <a:t>/2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4724400" y="1131100"/>
                  <a:ext cx="1024194" cy="4917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500" dirty="0" smtClean="0"/>
                    <a:t>7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4047612" y="135249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2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/3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3514212" y="175260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3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/4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3057012" y="230511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5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/6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2509598" y="2914710"/>
                  <a:ext cx="81945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11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2931634" y="3581400"/>
                  <a:ext cx="34496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/>
                    <a:t>π</a:t>
                  </a:r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2655287" y="4267200"/>
                  <a:ext cx="8499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13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3057012" y="489591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7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/6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3438012" y="5463988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5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/4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3962400" y="592449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4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/3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4572000" y="6172200"/>
                  <a:ext cx="8499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17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5523494" y="6360724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3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6172200" y="6140353"/>
                  <a:ext cx="8499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19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6943212" y="592449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5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/3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7467600" y="5543490"/>
                  <a:ext cx="67678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7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/4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7924800" y="4953000"/>
                  <a:ext cx="7328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11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/6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8187431" y="4267200"/>
                  <a:ext cx="88036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/>
                    <a:t>23</a:t>
                  </a:r>
                  <a:r>
                    <a:rPr lang="en-US" sz="2000" i="1" dirty="0" smtClean="0"/>
                    <a:t>π</a:t>
                  </a:r>
                  <a:r>
                    <a:rPr lang="en-US" sz="1500" dirty="0" smtClean="0">
                      <a:solidFill>
                        <a:srgbClr val="FFFF00"/>
                      </a:solidFill>
                    </a:rPr>
                    <a:t>/12</a:t>
                  </a:r>
                  <a:endParaRPr lang="en-US" sz="1500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257" name="Rectangle 256"/>
              <p:cNvSpPr/>
              <p:nvPr/>
            </p:nvSpPr>
            <p:spPr>
              <a:xfrm>
                <a:off x="2971800" y="4572000"/>
                <a:ext cx="255083" cy="329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1</a:t>
                </a:r>
                <a:endParaRPr lang="en-US" sz="1700" dirty="0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3429000" y="4572000"/>
                <a:ext cx="286933" cy="329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</a:t>
                </a: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3886200" y="4572000"/>
                <a:ext cx="286933" cy="329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3</a:t>
                </a:r>
                <a:endParaRPr lang="en-US" sz="1700" dirty="0"/>
              </a:p>
            </p:txBody>
          </p:sp>
        </p:grpSp>
        <p:sp>
          <p:nvSpPr>
            <p:cNvPr id="361" name="Rectangle 360"/>
            <p:cNvSpPr/>
            <p:nvPr/>
          </p:nvSpPr>
          <p:spPr>
            <a:xfrm>
              <a:off x="4330484" y="4572000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4</a:t>
              </a:r>
              <a:endParaRPr lang="en-US" sz="17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8367" y="2667000"/>
            <a:ext cx="4029433" cy="3975456"/>
            <a:chOff x="5038367" y="2667000"/>
            <a:chExt cx="4029433" cy="3975456"/>
          </a:xfrm>
        </p:grpSpPr>
        <p:grpSp>
          <p:nvGrpSpPr>
            <p:cNvPr id="4" name="Group 3"/>
            <p:cNvGrpSpPr/>
            <p:nvPr/>
          </p:nvGrpSpPr>
          <p:grpSpPr>
            <a:xfrm>
              <a:off x="5242910" y="2819400"/>
              <a:ext cx="3824890" cy="3823056"/>
              <a:chOff x="5166710" y="2806344"/>
              <a:chExt cx="3824890" cy="3823056"/>
            </a:xfrm>
          </p:grpSpPr>
          <p:grpSp>
            <p:nvGrpSpPr>
              <p:cNvPr id="302" name="Group 301"/>
              <p:cNvGrpSpPr/>
              <p:nvPr/>
            </p:nvGrpSpPr>
            <p:grpSpPr>
              <a:xfrm>
                <a:off x="5166710" y="2806344"/>
                <a:ext cx="3672493" cy="3670656"/>
                <a:chOff x="5166710" y="2806344"/>
                <a:chExt cx="3672493" cy="3670656"/>
              </a:xfrm>
            </p:grpSpPr>
            <p:grpSp>
              <p:nvGrpSpPr>
                <p:cNvPr id="303" name="Group 302"/>
                <p:cNvGrpSpPr/>
                <p:nvPr/>
              </p:nvGrpSpPr>
              <p:grpSpPr>
                <a:xfrm>
                  <a:off x="5181600" y="2806344"/>
                  <a:ext cx="3657602" cy="3670656"/>
                  <a:chOff x="5181600" y="2806344"/>
                  <a:chExt cx="3657602" cy="3670656"/>
                </a:xfrm>
              </p:grpSpPr>
              <p:grpSp>
                <p:nvGrpSpPr>
                  <p:cNvPr id="305" name="Group 304"/>
                  <p:cNvGrpSpPr/>
                  <p:nvPr/>
                </p:nvGrpSpPr>
                <p:grpSpPr>
                  <a:xfrm>
                    <a:off x="5181600" y="2806344"/>
                    <a:ext cx="3657602" cy="3670656"/>
                    <a:chOff x="5181600" y="2806344"/>
                    <a:chExt cx="3657602" cy="3670656"/>
                  </a:xfrm>
                </p:grpSpPr>
                <p:grpSp>
                  <p:nvGrpSpPr>
                    <p:cNvPr id="307" name="Group 306"/>
                    <p:cNvGrpSpPr/>
                    <p:nvPr/>
                  </p:nvGrpSpPr>
                  <p:grpSpPr>
                    <a:xfrm>
                      <a:off x="5181600" y="2806344"/>
                      <a:ext cx="3657602" cy="3670656"/>
                      <a:chOff x="5181600" y="2817231"/>
                      <a:chExt cx="3657602" cy="3670656"/>
                    </a:xfrm>
                  </p:grpSpPr>
                  <p:grpSp>
                    <p:nvGrpSpPr>
                      <p:cNvPr id="322" name="Group 321"/>
                      <p:cNvGrpSpPr/>
                      <p:nvPr/>
                    </p:nvGrpSpPr>
                    <p:grpSpPr>
                      <a:xfrm rot="16200000">
                        <a:off x="5181604" y="2830288"/>
                        <a:ext cx="3657600" cy="3657597"/>
                        <a:chOff x="5181600" y="2514600"/>
                        <a:chExt cx="3657600" cy="4124299"/>
                      </a:xfrm>
                    </p:grpSpPr>
                    <p:cxnSp>
                      <p:nvCxnSpPr>
                        <p:cNvPr id="341" name="Straight Connector 340"/>
                        <p:cNvCxnSpPr/>
                        <p:nvPr/>
                      </p:nvCxnSpPr>
                      <p:spPr>
                        <a:xfrm>
                          <a:off x="7467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2" name="Straight Connector 341"/>
                        <p:cNvCxnSpPr/>
                        <p:nvPr/>
                      </p:nvCxnSpPr>
                      <p:spPr>
                        <a:xfrm>
                          <a:off x="7010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3" name="Straight Connector 342"/>
                        <p:cNvCxnSpPr/>
                        <p:nvPr/>
                      </p:nvCxnSpPr>
                      <p:spPr>
                        <a:xfrm>
                          <a:off x="7924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4" name="Straight Connector 343"/>
                        <p:cNvCxnSpPr/>
                        <p:nvPr/>
                      </p:nvCxnSpPr>
                      <p:spPr>
                        <a:xfrm>
                          <a:off x="8382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5" name="Straight Connector 344"/>
                        <p:cNvCxnSpPr/>
                        <p:nvPr/>
                      </p:nvCxnSpPr>
                      <p:spPr>
                        <a:xfrm>
                          <a:off x="8839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6" name="Straight Connector 345"/>
                        <p:cNvCxnSpPr/>
                        <p:nvPr/>
                      </p:nvCxnSpPr>
                      <p:spPr>
                        <a:xfrm>
                          <a:off x="7696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7" name="Straight Connector 346"/>
                        <p:cNvCxnSpPr/>
                        <p:nvPr/>
                      </p:nvCxnSpPr>
                      <p:spPr>
                        <a:xfrm>
                          <a:off x="8153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8" name="Straight Connector 347"/>
                        <p:cNvCxnSpPr/>
                        <p:nvPr/>
                      </p:nvCxnSpPr>
                      <p:spPr>
                        <a:xfrm>
                          <a:off x="8610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9" name="Straight Connector 348"/>
                        <p:cNvCxnSpPr/>
                        <p:nvPr/>
                      </p:nvCxnSpPr>
                      <p:spPr>
                        <a:xfrm>
                          <a:off x="7239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0" name="Straight Connector 349"/>
                        <p:cNvCxnSpPr/>
                        <p:nvPr/>
                      </p:nvCxnSpPr>
                      <p:spPr>
                        <a:xfrm>
                          <a:off x="5410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1" name="Straight Connector 350"/>
                        <p:cNvCxnSpPr/>
                        <p:nvPr/>
                      </p:nvCxnSpPr>
                      <p:spPr>
                        <a:xfrm>
                          <a:off x="5867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2" name="Straight Connector 351"/>
                        <p:cNvCxnSpPr/>
                        <p:nvPr/>
                      </p:nvCxnSpPr>
                      <p:spPr>
                        <a:xfrm>
                          <a:off x="6324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3" name="Straight Connector 352"/>
                        <p:cNvCxnSpPr/>
                        <p:nvPr/>
                      </p:nvCxnSpPr>
                      <p:spPr>
                        <a:xfrm>
                          <a:off x="6781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4" name="Straight Connector 353"/>
                        <p:cNvCxnSpPr/>
                        <p:nvPr/>
                      </p:nvCxnSpPr>
                      <p:spPr>
                        <a:xfrm>
                          <a:off x="5638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5" name="Straight Connector 354"/>
                        <p:cNvCxnSpPr/>
                        <p:nvPr/>
                      </p:nvCxnSpPr>
                      <p:spPr>
                        <a:xfrm>
                          <a:off x="6096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6" name="Straight Connector 355"/>
                        <p:cNvCxnSpPr/>
                        <p:nvPr/>
                      </p:nvCxnSpPr>
                      <p:spPr>
                        <a:xfrm>
                          <a:off x="6553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7" name="Straight Connector 356"/>
                        <p:cNvCxnSpPr/>
                        <p:nvPr/>
                      </p:nvCxnSpPr>
                      <p:spPr>
                        <a:xfrm>
                          <a:off x="5181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23" name="Group 322"/>
                      <p:cNvGrpSpPr/>
                      <p:nvPr/>
                    </p:nvGrpSpPr>
                    <p:grpSpPr>
                      <a:xfrm>
                        <a:off x="5181600" y="2817231"/>
                        <a:ext cx="3657600" cy="3670656"/>
                        <a:chOff x="5181600" y="2514600"/>
                        <a:chExt cx="3657600" cy="4124299"/>
                      </a:xfrm>
                    </p:grpSpPr>
                    <p:cxnSp>
                      <p:nvCxnSpPr>
                        <p:cNvPr id="324" name="Straight Connector 323"/>
                        <p:cNvCxnSpPr/>
                        <p:nvPr/>
                      </p:nvCxnSpPr>
                      <p:spPr>
                        <a:xfrm>
                          <a:off x="7467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5" name="Straight Connector 324"/>
                        <p:cNvCxnSpPr/>
                        <p:nvPr/>
                      </p:nvCxnSpPr>
                      <p:spPr>
                        <a:xfrm>
                          <a:off x="7010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6" name="Straight Connector 325"/>
                        <p:cNvCxnSpPr/>
                        <p:nvPr/>
                      </p:nvCxnSpPr>
                      <p:spPr>
                        <a:xfrm>
                          <a:off x="7924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7" name="Straight Connector 326"/>
                        <p:cNvCxnSpPr/>
                        <p:nvPr/>
                      </p:nvCxnSpPr>
                      <p:spPr>
                        <a:xfrm>
                          <a:off x="8382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8" name="Straight Connector 327"/>
                        <p:cNvCxnSpPr/>
                        <p:nvPr/>
                      </p:nvCxnSpPr>
                      <p:spPr>
                        <a:xfrm>
                          <a:off x="8839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9" name="Straight Connector 328"/>
                        <p:cNvCxnSpPr/>
                        <p:nvPr/>
                      </p:nvCxnSpPr>
                      <p:spPr>
                        <a:xfrm>
                          <a:off x="7696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0" name="Straight Connector 329"/>
                        <p:cNvCxnSpPr/>
                        <p:nvPr/>
                      </p:nvCxnSpPr>
                      <p:spPr>
                        <a:xfrm>
                          <a:off x="8153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1" name="Straight Connector 330"/>
                        <p:cNvCxnSpPr/>
                        <p:nvPr/>
                      </p:nvCxnSpPr>
                      <p:spPr>
                        <a:xfrm>
                          <a:off x="8610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2" name="Straight Connector 331"/>
                        <p:cNvCxnSpPr/>
                        <p:nvPr/>
                      </p:nvCxnSpPr>
                      <p:spPr>
                        <a:xfrm>
                          <a:off x="7239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3" name="Straight Connector 332"/>
                        <p:cNvCxnSpPr/>
                        <p:nvPr/>
                      </p:nvCxnSpPr>
                      <p:spPr>
                        <a:xfrm>
                          <a:off x="5410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4" name="Straight Connector 333"/>
                        <p:cNvCxnSpPr/>
                        <p:nvPr/>
                      </p:nvCxnSpPr>
                      <p:spPr>
                        <a:xfrm>
                          <a:off x="5867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5" name="Straight Connector 334"/>
                        <p:cNvCxnSpPr/>
                        <p:nvPr/>
                      </p:nvCxnSpPr>
                      <p:spPr>
                        <a:xfrm>
                          <a:off x="6324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6" name="Straight Connector 335"/>
                        <p:cNvCxnSpPr/>
                        <p:nvPr/>
                      </p:nvCxnSpPr>
                      <p:spPr>
                        <a:xfrm>
                          <a:off x="6781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7" name="Straight Connector 336"/>
                        <p:cNvCxnSpPr/>
                        <p:nvPr/>
                      </p:nvCxnSpPr>
                      <p:spPr>
                        <a:xfrm>
                          <a:off x="5638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8" name="Straight Connector 337"/>
                        <p:cNvCxnSpPr/>
                        <p:nvPr/>
                      </p:nvCxnSpPr>
                      <p:spPr>
                        <a:xfrm>
                          <a:off x="6096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9" name="Straight Connector 338"/>
                        <p:cNvCxnSpPr/>
                        <p:nvPr/>
                      </p:nvCxnSpPr>
                      <p:spPr>
                        <a:xfrm>
                          <a:off x="6553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0" name="Straight Connector 339"/>
                        <p:cNvCxnSpPr/>
                        <p:nvPr/>
                      </p:nvCxnSpPr>
                      <p:spPr>
                        <a:xfrm>
                          <a:off x="5181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308" name="Group 307"/>
                    <p:cNvGrpSpPr/>
                    <p:nvPr/>
                  </p:nvGrpSpPr>
                  <p:grpSpPr>
                    <a:xfrm>
                      <a:off x="5458314" y="4623958"/>
                      <a:ext cx="3058219" cy="353943"/>
                      <a:chOff x="5458314" y="4623958"/>
                      <a:chExt cx="3058219" cy="353943"/>
                    </a:xfrm>
                  </p:grpSpPr>
                  <p:sp>
                    <p:nvSpPr>
                      <p:cNvPr id="316" name="Rectangle 315"/>
                      <p:cNvSpPr/>
                      <p:nvPr/>
                    </p:nvSpPr>
                    <p:spPr>
                      <a:xfrm>
                        <a:off x="7315200" y="4623958"/>
                        <a:ext cx="255083" cy="32904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1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17" name="Rectangle 316"/>
                      <p:cNvSpPr/>
                      <p:nvPr/>
                    </p:nvSpPr>
                    <p:spPr>
                      <a:xfrm>
                        <a:off x="7772400" y="4623958"/>
                        <a:ext cx="286933" cy="32904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/>
                          <a:t>2</a:t>
                        </a:r>
                      </a:p>
                    </p:txBody>
                  </p:sp>
                  <p:sp>
                    <p:nvSpPr>
                      <p:cNvPr id="318" name="Rectangle 317"/>
                      <p:cNvSpPr/>
                      <p:nvPr/>
                    </p:nvSpPr>
                    <p:spPr>
                      <a:xfrm>
                        <a:off x="8229600" y="4623958"/>
                        <a:ext cx="286933" cy="32904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3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19" name="Rectangle 318"/>
                      <p:cNvSpPr/>
                      <p:nvPr/>
                    </p:nvSpPr>
                    <p:spPr>
                      <a:xfrm>
                        <a:off x="6366290" y="4623958"/>
                        <a:ext cx="373820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-1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20" name="Rectangle 319"/>
                      <p:cNvSpPr/>
                      <p:nvPr/>
                    </p:nvSpPr>
                    <p:spPr>
                      <a:xfrm>
                        <a:off x="5915514" y="4623958"/>
                        <a:ext cx="40908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-2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21" name="Rectangle 320"/>
                      <p:cNvSpPr/>
                      <p:nvPr/>
                    </p:nvSpPr>
                    <p:spPr>
                      <a:xfrm>
                        <a:off x="5458314" y="4623958"/>
                        <a:ext cx="40908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-3</a:t>
                        </a:r>
                        <a:endParaRPr lang="en-US" sz="1700" dirty="0"/>
                      </a:p>
                    </p:txBody>
                  </p:sp>
                </p:grpSp>
                <p:grpSp>
                  <p:nvGrpSpPr>
                    <p:cNvPr id="309" name="Group 308"/>
                    <p:cNvGrpSpPr/>
                    <p:nvPr/>
                  </p:nvGrpSpPr>
                  <p:grpSpPr>
                    <a:xfrm>
                      <a:off x="6644792" y="3104352"/>
                      <a:ext cx="409086" cy="3109619"/>
                      <a:chOff x="6644792" y="3104352"/>
                      <a:chExt cx="409086" cy="3109619"/>
                    </a:xfrm>
                  </p:grpSpPr>
                  <p:sp>
                    <p:nvSpPr>
                      <p:cNvPr id="310" name="Rectangle 309"/>
                      <p:cNvSpPr/>
                      <p:nvPr/>
                    </p:nvSpPr>
                    <p:spPr>
                      <a:xfrm>
                        <a:off x="6771428" y="4008649"/>
                        <a:ext cx="282450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1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11" name="Rectangle 310"/>
                      <p:cNvSpPr/>
                      <p:nvPr/>
                    </p:nvSpPr>
                    <p:spPr>
                      <a:xfrm>
                        <a:off x="6736162" y="3581400"/>
                        <a:ext cx="31771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/>
                          <a:t>2</a:t>
                        </a:r>
                      </a:p>
                    </p:txBody>
                  </p:sp>
                  <p:sp>
                    <p:nvSpPr>
                      <p:cNvPr id="312" name="Rectangle 311"/>
                      <p:cNvSpPr/>
                      <p:nvPr/>
                    </p:nvSpPr>
                    <p:spPr>
                      <a:xfrm>
                        <a:off x="6736162" y="3104352"/>
                        <a:ext cx="31771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3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13" name="Rectangle 312"/>
                      <p:cNvSpPr/>
                      <p:nvPr/>
                    </p:nvSpPr>
                    <p:spPr>
                      <a:xfrm>
                        <a:off x="6680058" y="4940879"/>
                        <a:ext cx="373820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-1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14" name="Rectangle 313"/>
                      <p:cNvSpPr/>
                      <p:nvPr/>
                    </p:nvSpPr>
                    <p:spPr>
                      <a:xfrm>
                        <a:off x="6644792" y="5412240"/>
                        <a:ext cx="40908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-2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15" name="Rectangle 314"/>
                      <p:cNvSpPr/>
                      <p:nvPr/>
                    </p:nvSpPr>
                    <p:spPr>
                      <a:xfrm>
                        <a:off x="6644792" y="5860028"/>
                        <a:ext cx="40908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-3</a:t>
                        </a:r>
                        <a:endParaRPr lang="en-US" sz="1700" dirty="0"/>
                      </a:p>
                    </p:txBody>
                  </p:sp>
                </p:grpSp>
              </p:grpSp>
              <p:sp>
                <p:nvSpPr>
                  <p:cNvPr id="306" name="Rectangle 305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</p:grpSp>
            <p:cxnSp>
              <p:nvCxnSpPr>
                <p:cNvPr id="304" name="Straight Connector 303"/>
                <p:cNvCxnSpPr/>
                <p:nvPr/>
              </p:nvCxnSpPr>
              <p:spPr>
                <a:xfrm>
                  <a:off x="5166710" y="4648200"/>
                  <a:ext cx="367249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8" name="Rectangle 357"/>
              <p:cNvSpPr/>
              <p:nvPr/>
            </p:nvSpPr>
            <p:spPr>
              <a:xfrm>
                <a:off x="8673884" y="4623958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4</a:t>
                </a:r>
                <a:endParaRPr lang="en-US" sz="1700" dirty="0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6662425" y="6275457"/>
                <a:ext cx="40908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-4</a:t>
                </a:r>
                <a:endParaRPr lang="en-US" sz="1700" dirty="0"/>
              </a:p>
            </p:txBody>
          </p:sp>
        </p:grpSp>
        <p:sp>
          <p:nvSpPr>
            <p:cNvPr id="363" name="Rectangle 362"/>
            <p:cNvSpPr/>
            <p:nvPr/>
          </p:nvSpPr>
          <p:spPr>
            <a:xfrm>
              <a:off x="5038367" y="4645064"/>
              <a:ext cx="40908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-4</a:t>
              </a:r>
              <a:endParaRPr lang="en-US" sz="1700" dirty="0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6845084" y="2667000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4</a:t>
              </a:r>
              <a:endParaRPr lang="en-US" sz="17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 = </a:t>
            </a:r>
            <a:r>
              <a:rPr lang="en-US" dirty="0" smtClean="0"/>
              <a:t>(-4,</a:t>
            </a:r>
            <a:r>
              <a:rPr lang="en-US" b="0" i="1" dirty="0" smtClean="0"/>
              <a:t>π</a:t>
            </a:r>
            <a:r>
              <a:rPr lang="en-US" dirty="0" smtClean="0"/>
              <a:t>/4)   (</a:t>
            </a:r>
            <a:r>
              <a:rPr lang="en-US" dirty="0" err="1"/>
              <a:t>x,y</a:t>
            </a:r>
            <a:r>
              <a:rPr lang="en-US" dirty="0"/>
              <a:t>)</a:t>
            </a:r>
            <a:r>
              <a:rPr lang="en-US" sz="1500" dirty="0"/>
              <a:t> </a:t>
            </a:r>
            <a:r>
              <a:rPr lang="en-US" dirty="0"/>
              <a:t>≈</a:t>
            </a:r>
            <a:r>
              <a:rPr lang="en-US" sz="1500" dirty="0"/>
              <a:t> </a:t>
            </a:r>
            <a:r>
              <a:rPr lang="en-US" dirty="0" smtClean="0"/>
              <a:t>(-2.8,-2.8)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What quadrant is it in?</a:t>
            </a:r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1238898" y="5810642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TO RECTANGULAR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9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5715000" y="578904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9395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to Polar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 as easy…</a:t>
                </a:r>
              </a:p>
              <a:p>
                <a:pPr algn="ctr"/>
                <a:r>
                  <a:rPr lang="en-US" dirty="0" smtClean="0"/>
                  <a:t>r </a:t>
                </a:r>
                <a:r>
                  <a:rPr lang="en-US" dirty="0"/>
                  <a:t>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y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:pPr algn="ctr"/>
                <a:r>
                  <a:rPr lang="en-US" i="1" dirty="0" smtClean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err="1"/>
                  <a:t>arctan</a:t>
                </a:r>
                <a:r>
                  <a:rPr lang="en-US" dirty="0"/>
                  <a:t> (y</a:t>
                </a:r>
                <a:r>
                  <a:rPr lang="en-US" i="1" dirty="0"/>
                  <a:t>/</a:t>
                </a:r>
                <a:r>
                  <a:rPr lang="en-US" dirty="0"/>
                  <a:t>x)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9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r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 smtClean="0"/>
                              <m:t>y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 	</a:t>
                </a:r>
              </a:p>
              <a:p>
                <a:pPr algn="ctr"/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:r>
                  <a:rPr lang="en-US" dirty="0" err="1"/>
                  <a:t>arctan</a:t>
                </a:r>
                <a:r>
                  <a:rPr lang="en-US" dirty="0"/>
                  <a:t> (</a:t>
                </a:r>
                <a:r>
                  <a:rPr lang="en-US" dirty="0" smtClean="0"/>
                  <a:t>y/x)</a:t>
                </a:r>
              </a:p>
              <a:p>
                <a:r>
                  <a:rPr lang="en-US" dirty="0" smtClean="0"/>
                  <a:t>Find </a:t>
                </a:r>
                <a:r>
                  <a:rPr lang="en-US" dirty="0"/>
                  <a:t>the polar </a:t>
                </a:r>
                <a:r>
                  <a:rPr lang="en-US" dirty="0" smtClean="0"/>
                  <a:t>coordinates </a:t>
                </a:r>
                <a:r>
                  <a:rPr lang="en-US" dirty="0"/>
                  <a:t>of</a:t>
                </a:r>
                <a:r>
                  <a:rPr lang="en-US" dirty="0" smtClean="0"/>
                  <a:t>:</a:t>
                </a:r>
              </a:p>
              <a:p>
                <a:pPr>
                  <a:lnSpc>
                    <a:spcPts val="4800"/>
                  </a:lnSpc>
                  <a:spcBef>
                    <a:spcPts val="0"/>
                  </a:spcBef>
                </a:pPr>
                <a:r>
                  <a:rPr lang="en-US" dirty="0" smtClean="0"/>
                  <a:t>	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 = (1</a:t>
                </a:r>
                <a:r>
                  <a:rPr lang="en-US" dirty="0"/>
                  <a:t>,–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endParaRPr lang="en-US" sz="2000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RECTANGULAR TO POLAR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Arithmetic with complex numbers:</a:t>
            </a:r>
          </a:p>
          <a:p>
            <a:endParaRPr lang="en-US" sz="2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 smtClean="0"/>
              <a:t>a+b</a:t>
            </a:r>
            <a:r>
              <a:rPr lang="en-US" sz="5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) + (</a:t>
            </a:r>
            <a:r>
              <a:rPr lang="en-US" dirty="0" err="1" smtClean="0"/>
              <a:t>c+d</a:t>
            </a:r>
            <a:r>
              <a:rPr lang="en-US" sz="5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) </a:t>
            </a:r>
            <a:r>
              <a:rPr lang="en-US" dirty="0"/>
              <a:t>= (</a:t>
            </a:r>
            <a:r>
              <a:rPr lang="en-US" dirty="0" err="1" smtClean="0"/>
              <a:t>a+c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+ (</a:t>
            </a:r>
            <a:r>
              <a:rPr lang="en-US" dirty="0" err="1" smtClean="0"/>
              <a:t>b+d</a:t>
            </a:r>
            <a:r>
              <a:rPr lang="en-US" dirty="0" smtClean="0"/>
              <a:t>)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5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/>
              <a:t>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a+b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</a:t>
            </a:r>
            <a:r>
              <a:rPr lang="en-US" dirty="0" smtClean="0"/>
              <a:t>- </a:t>
            </a:r>
            <a:r>
              <a:rPr lang="en-US" dirty="0"/>
              <a:t>(</a:t>
            </a:r>
            <a:r>
              <a:rPr lang="en-US" dirty="0" err="1"/>
              <a:t>c+d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= (</a:t>
            </a:r>
            <a:r>
              <a:rPr lang="en-US" dirty="0" smtClean="0"/>
              <a:t>a-c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 smtClean="0"/>
              <a:t>+ </a:t>
            </a:r>
            <a:r>
              <a:rPr lang="en-US" dirty="0"/>
              <a:t>(</a:t>
            </a:r>
            <a:r>
              <a:rPr lang="en-US" dirty="0" smtClean="0"/>
              <a:t>b-d)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50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r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 smtClean="0"/>
                              <m:t>y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 	</a:t>
                </a:r>
              </a:p>
              <a:p>
                <a:pPr algn="ctr"/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:r>
                  <a:rPr lang="en-US" dirty="0" err="1"/>
                  <a:t>arctan</a:t>
                </a:r>
                <a:r>
                  <a:rPr lang="en-US" dirty="0"/>
                  <a:t> (</a:t>
                </a:r>
                <a:r>
                  <a:rPr lang="en-US" dirty="0" smtClean="0"/>
                  <a:t>y/x)</a:t>
                </a:r>
              </a:p>
              <a:p>
                <a:r>
                  <a:rPr lang="en-US" dirty="0" smtClean="0"/>
                  <a:t>Find </a:t>
                </a:r>
                <a:r>
                  <a:rPr lang="en-US" dirty="0"/>
                  <a:t>the polar </a:t>
                </a:r>
                <a:r>
                  <a:rPr lang="en-US" dirty="0" smtClean="0"/>
                  <a:t>coordinates </a:t>
                </a:r>
                <a:r>
                  <a:rPr lang="en-US" dirty="0"/>
                  <a:t>of</a:t>
                </a:r>
                <a:r>
                  <a:rPr lang="en-US" dirty="0" smtClean="0"/>
                  <a:t>:</a:t>
                </a:r>
              </a:p>
              <a:p>
                <a:pPr>
                  <a:lnSpc>
                    <a:spcPts val="4800"/>
                  </a:lnSpc>
                  <a:spcBef>
                    <a:spcPts val="0"/>
                  </a:spcBef>
                </a:pPr>
                <a:r>
                  <a:rPr lang="en-US" dirty="0" smtClean="0"/>
                  <a:t>	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 = (1</a:t>
                </a:r>
                <a:r>
                  <a:rPr lang="en-US" dirty="0"/>
                  <a:t>,–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r</a:t>
                </a:r>
                <a:r>
                  <a:rPr lang="en-US" sz="1500" dirty="0" smtClean="0"/>
                  <a:t> </a:t>
                </a:r>
                <a:r>
                  <a:rPr lang="en-US" dirty="0" smtClean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–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en-US" b="1" i="0" dirty="0" smtClean="0"/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500" dirty="0"/>
                  <a:t> </a:t>
                </a:r>
                <a:r>
                  <a:rPr lang="en-US" dirty="0" smtClean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</m:e>
                    </m:rad>
                  </m:oMath>
                </a14:m>
                <a:r>
                  <a:rPr lang="en-US" sz="1500" dirty="0"/>
                  <a:t> </a:t>
                </a:r>
                <a:r>
                  <a:rPr lang="en-US" dirty="0" smtClean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e>
                    </m:rad>
                  </m:oMath>
                </a14:m>
                <a:r>
                  <a:rPr lang="en-US" sz="2000" dirty="0" smtClean="0"/>
                  <a:t> </a:t>
                </a:r>
                <a:r>
                  <a:rPr lang="en-US" dirty="0" smtClean="0"/>
                  <a:t>=</a:t>
                </a:r>
                <a:r>
                  <a:rPr lang="en-US" sz="1500" dirty="0"/>
                  <a:t> </a:t>
                </a:r>
                <a:r>
                  <a:rPr lang="en-US" dirty="0" smtClean="0"/>
                  <a:t>2</a:t>
                </a:r>
              </a:p>
              <a:p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:r>
                  <a:rPr lang="en-US" dirty="0" smtClean="0"/>
                  <a:t>tan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</a:t>
                </a:r>
                <a:r>
                  <a:rPr lang="en-US" dirty="0"/>
                  <a:t>(–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dirty="0"/>
                  <a:t>/</a:t>
                </a:r>
                <a:r>
                  <a:rPr lang="en-US" dirty="0" smtClean="0"/>
                  <a:t>1) = 120°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or 2</a:t>
                </a:r>
                <a:r>
                  <a:rPr lang="en-US" b="0" dirty="0" smtClean="0"/>
                  <a:t>π</a:t>
                </a:r>
                <a:r>
                  <a:rPr lang="en-US" dirty="0" smtClean="0"/>
                  <a:t>/3 rad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b="-3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RECTANGULAR TO POLAR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76200" y="2828899"/>
            <a:ext cx="4052714" cy="3876701"/>
            <a:chOff x="5015086" y="2741031"/>
            <a:chExt cx="4052714" cy="3876701"/>
          </a:xfrm>
        </p:grpSpPr>
        <p:grpSp>
          <p:nvGrpSpPr>
            <p:cNvPr id="75" name="Group 74"/>
            <p:cNvGrpSpPr/>
            <p:nvPr/>
          </p:nvGrpSpPr>
          <p:grpSpPr>
            <a:xfrm>
              <a:off x="5203335" y="2741031"/>
              <a:ext cx="3821060" cy="3742500"/>
              <a:chOff x="5203335" y="2741031"/>
              <a:chExt cx="3821060" cy="3742500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5203335" y="2741031"/>
                <a:ext cx="3821060" cy="3742500"/>
                <a:chOff x="5203335" y="2741031"/>
                <a:chExt cx="3821060" cy="3742500"/>
              </a:xfrm>
            </p:grpSpPr>
            <p:pic>
              <p:nvPicPr>
                <p:cNvPr id="84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3335" y="2832927"/>
                  <a:ext cx="3821060" cy="36506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5" name="Rectangle 84"/>
                <p:cNvSpPr/>
                <p:nvPr/>
              </p:nvSpPr>
              <p:spPr>
                <a:xfrm>
                  <a:off x="7424195" y="46482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79248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</a:t>
                  </a: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83820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</a:t>
                  </a:r>
                  <a:endParaRPr lang="en-US" sz="1700" dirty="0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6404135" y="4648200"/>
                  <a:ext cx="3850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-1</a:t>
                  </a: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5976395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555129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955007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6864312" y="40386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814595" y="35814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6814595" y="2741031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814595" y="3151257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82" name="Rectangle 81"/>
              <p:cNvSpPr/>
              <p:nvPr/>
            </p:nvSpPr>
            <p:spPr>
              <a:xfrm>
                <a:off x="6858000" y="4495800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753017" y="4903857"/>
                <a:ext cx="37382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-1</a:t>
                </a:r>
                <a:endParaRPr lang="en-US" sz="1700" dirty="0"/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5015086" y="4648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-4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740890" y="5791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740890" y="62484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-4</a:t>
              </a:r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719331" y="5369059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742070" y="464820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Rectangular to Polar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But… is it? Is (</a:t>
                </a:r>
                <a:r>
                  <a:rPr lang="en-US" dirty="0" err="1"/>
                  <a:t>x,y</a:t>
                </a:r>
                <a:r>
                  <a:rPr lang="en-US" dirty="0"/>
                  <a:t>) = (1,–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the same as P = (2,120°)?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93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Oval 145"/>
          <p:cNvSpPr/>
          <p:nvPr/>
        </p:nvSpPr>
        <p:spPr>
          <a:xfrm>
            <a:off x="2514600" y="5421868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/>
          <p:cNvGrpSpPr/>
          <p:nvPr/>
        </p:nvGrpSpPr>
        <p:grpSpPr>
          <a:xfrm>
            <a:off x="4038600" y="2590800"/>
            <a:ext cx="4989923" cy="4114799"/>
            <a:chOff x="213411" y="2590800"/>
            <a:chExt cx="4989923" cy="4114799"/>
          </a:xfrm>
        </p:grpSpPr>
        <p:grpSp>
          <p:nvGrpSpPr>
            <p:cNvPr id="148" name="Group 147"/>
            <p:cNvGrpSpPr/>
            <p:nvPr/>
          </p:nvGrpSpPr>
          <p:grpSpPr>
            <a:xfrm>
              <a:off x="213411" y="2590800"/>
              <a:ext cx="4989923" cy="4114799"/>
              <a:chOff x="213411" y="2590800"/>
              <a:chExt cx="4989923" cy="4114799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213411" y="2590800"/>
                <a:ext cx="4989923" cy="4114799"/>
                <a:chOff x="2097740" y="942143"/>
                <a:chExt cx="6978462" cy="5858608"/>
              </a:xfrm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7641612" y="2942923"/>
                  <a:ext cx="633380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7794013" y="3590033"/>
                  <a:ext cx="1282189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0º, 360º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7392546" y="2313742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7011546" y="1761232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4</a:t>
                  </a:r>
                  <a:r>
                    <a:rPr lang="en-US" sz="1700" dirty="0" smtClean="0"/>
                    <a:t>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6437008" y="1304033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60º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5755339" y="1021646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7</a:t>
                  </a:r>
                  <a:r>
                    <a:rPr lang="en-US" sz="1700" dirty="0" smtClean="0"/>
                    <a:t>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5069540" y="942143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90º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4263653" y="103957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105º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3533967" y="130403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120º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2935940" y="176123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135º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2475195" y="2342287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150º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2250140" y="292334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165º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2097740" y="359003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180º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2222410" y="427583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195º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2434853" y="490454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210º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2833614" y="5565045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225º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3499880" y="5959073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240º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4140493" y="6221216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255º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4907776" y="6352450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270º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5679140" y="6221216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285º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486138" y="5902454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300º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6965173" y="5472621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315º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7348536" y="4904543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330º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7699682" y="4233840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345º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762000" y="2913837"/>
                <a:ext cx="3494602" cy="3435930"/>
                <a:chOff x="772598" y="2913837"/>
                <a:chExt cx="3494602" cy="3435930"/>
              </a:xfrm>
            </p:grpSpPr>
            <p:grpSp>
              <p:nvGrpSpPr>
                <p:cNvPr id="154" name="Group 153"/>
                <p:cNvGrpSpPr/>
                <p:nvPr/>
              </p:nvGrpSpPr>
              <p:grpSpPr>
                <a:xfrm>
                  <a:off x="780061" y="2913837"/>
                  <a:ext cx="3487139" cy="3425226"/>
                  <a:chOff x="2971800" y="1402080"/>
                  <a:chExt cx="4876800" cy="4876800"/>
                </a:xfrm>
              </p:grpSpPr>
              <p:cxnSp>
                <p:nvCxnSpPr>
                  <p:cNvPr id="161" name="Straight Connector 160"/>
                  <p:cNvCxnSpPr/>
                  <p:nvPr/>
                </p:nvCxnSpPr>
                <p:spPr>
                  <a:xfrm>
                    <a:off x="2971800" y="3838141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 rot="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 rot="18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/>
                  <p:nvPr/>
                </p:nvCxnSpPr>
                <p:spPr>
                  <a:xfrm rot="27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 rot="36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 rot="4500000">
                    <a:off x="2971800" y="3840480"/>
                    <a:ext cx="4876800" cy="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/>
                  <p:cNvCxnSpPr/>
                  <p:nvPr/>
                </p:nvCxnSpPr>
                <p:spPr>
                  <a:xfrm rot="54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/>
                  <p:cNvCxnSpPr/>
                  <p:nvPr/>
                </p:nvCxnSpPr>
                <p:spPr>
                  <a:xfrm rot="63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/>
                  <p:cNvCxnSpPr/>
                  <p:nvPr/>
                </p:nvCxnSpPr>
                <p:spPr>
                  <a:xfrm rot="72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 rot="81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 rot="90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 rot="9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5" name="Oval 154"/>
                <p:cNvSpPr/>
                <p:nvPr/>
              </p:nvSpPr>
              <p:spPr>
                <a:xfrm>
                  <a:off x="1372280" y="3495412"/>
                  <a:ext cx="2323100" cy="2283484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1662668" y="3780848"/>
                  <a:ext cx="1742325" cy="171261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1076198" y="3209977"/>
                  <a:ext cx="2903875" cy="2854355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1953055" y="4066283"/>
                  <a:ext cx="1161550" cy="1141742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2243443" y="4351719"/>
                  <a:ext cx="580775" cy="570871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772598" y="2924541"/>
                  <a:ext cx="3484650" cy="342522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9" name="Rectangle 148"/>
            <p:cNvSpPr/>
            <p:nvPr/>
          </p:nvSpPr>
          <p:spPr>
            <a:xfrm>
              <a:off x="2975108" y="4602228"/>
              <a:ext cx="249221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555824" y="4602228"/>
              <a:ext cx="280338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116172" y="4602228"/>
              <a:ext cx="280338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197" name="Oval 196"/>
          <p:cNvSpPr/>
          <p:nvPr/>
        </p:nvSpPr>
        <p:spPr>
          <a:xfrm>
            <a:off x="5638800" y="3520589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Rectangular to Polar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567195" cy="5638800"/>
          </a:xfrm>
        </p:spPr>
        <p:txBody>
          <a:bodyPr/>
          <a:lstStyle/>
          <a:p>
            <a:r>
              <a:rPr lang="en-US" dirty="0" smtClean="0"/>
              <a:t>Oops! It’s in the wrong quadrant!</a:t>
            </a:r>
            <a:endParaRPr lang="en-US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4038600" y="2590800"/>
            <a:ext cx="4989923" cy="4114799"/>
            <a:chOff x="213411" y="2590800"/>
            <a:chExt cx="4989923" cy="4114799"/>
          </a:xfrm>
        </p:grpSpPr>
        <p:grpSp>
          <p:nvGrpSpPr>
            <p:cNvPr id="125" name="Group 124"/>
            <p:cNvGrpSpPr/>
            <p:nvPr/>
          </p:nvGrpSpPr>
          <p:grpSpPr>
            <a:xfrm>
              <a:off x="213411" y="2590800"/>
              <a:ext cx="4989923" cy="4114799"/>
              <a:chOff x="213411" y="2590800"/>
              <a:chExt cx="4989923" cy="4114799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213411" y="2590800"/>
                <a:ext cx="4989923" cy="4114799"/>
                <a:chOff x="2097740" y="942143"/>
                <a:chExt cx="6978462" cy="5858608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7641612" y="2942923"/>
                  <a:ext cx="633380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7794013" y="3590033"/>
                  <a:ext cx="1282189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0º, 360º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7392546" y="2313742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7011546" y="1761232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4</a:t>
                  </a:r>
                  <a:r>
                    <a:rPr lang="en-US" sz="1700" dirty="0" smtClean="0"/>
                    <a:t>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437008" y="1304033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60º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5755339" y="1021646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7</a:t>
                  </a:r>
                  <a:r>
                    <a:rPr lang="en-US" sz="1700" dirty="0" smtClean="0"/>
                    <a:t>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5069540" y="942143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90º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263653" y="103957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105º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3533967" y="130403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120º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2935940" y="176123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135º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475195" y="2342287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150º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2250140" y="292334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165º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2097740" y="359003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180º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22410" y="427583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195º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2434853" y="490454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210º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833614" y="5565045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225º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3499880" y="5959073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240º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4140493" y="6221216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255º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4907776" y="6352450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270º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79140" y="6221216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285º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486138" y="5902454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300º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965173" y="5472621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315º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7348536" y="4904543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330º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7699682" y="4233840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345º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762000" y="2913837"/>
                <a:ext cx="3494602" cy="3435930"/>
                <a:chOff x="772598" y="2913837"/>
                <a:chExt cx="3494602" cy="3435930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780061" y="2913837"/>
                  <a:ext cx="3487139" cy="3425226"/>
                  <a:chOff x="2971800" y="1402080"/>
                  <a:chExt cx="4876800" cy="4876800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2971800" y="3838141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8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27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36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4500000">
                    <a:off x="2971800" y="3840480"/>
                    <a:ext cx="4876800" cy="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54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63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rot="72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81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 rot="90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rot="9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" name="Oval 77"/>
                <p:cNvSpPr/>
                <p:nvPr/>
              </p:nvSpPr>
              <p:spPr>
                <a:xfrm>
                  <a:off x="1372280" y="3495412"/>
                  <a:ext cx="2323100" cy="2283484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662668" y="3780848"/>
                  <a:ext cx="1742325" cy="171261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1076198" y="3209977"/>
                  <a:ext cx="2903875" cy="2854355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953055" y="4066283"/>
                  <a:ext cx="1161550" cy="1141742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243443" y="4351719"/>
                  <a:ext cx="580775" cy="570871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772598" y="2924541"/>
                  <a:ext cx="3484650" cy="342522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4" name="Rectangle 83"/>
            <p:cNvSpPr/>
            <p:nvPr/>
          </p:nvSpPr>
          <p:spPr>
            <a:xfrm>
              <a:off x="2975108" y="4602228"/>
              <a:ext cx="249221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555824" y="4602228"/>
              <a:ext cx="280338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116172" y="4602228"/>
              <a:ext cx="280338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75" name="Oval 74"/>
          <p:cNvSpPr/>
          <p:nvPr/>
        </p:nvSpPr>
        <p:spPr>
          <a:xfrm>
            <a:off x="5638800" y="3520589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76200" y="2828899"/>
            <a:ext cx="4052714" cy="3876701"/>
            <a:chOff x="5015086" y="2741031"/>
            <a:chExt cx="4052714" cy="3876701"/>
          </a:xfrm>
        </p:grpSpPr>
        <p:grpSp>
          <p:nvGrpSpPr>
            <p:cNvPr id="123" name="Group 122"/>
            <p:cNvGrpSpPr/>
            <p:nvPr/>
          </p:nvGrpSpPr>
          <p:grpSpPr>
            <a:xfrm>
              <a:off x="5203335" y="2741031"/>
              <a:ext cx="3821060" cy="3742500"/>
              <a:chOff x="5203335" y="2741031"/>
              <a:chExt cx="3821060" cy="3742500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5203335" y="2741031"/>
                <a:ext cx="3821060" cy="3742500"/>
                <a:chOff x="5203335" y="2741031"/>
                <a:chExt cx="3821060" cy="3742500"/>
              </a:xfrm>
            </p:grpSpPr>
            <p:pic>
              <p:nvPicPr>
                <p:cNvPr id="136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3335" y="2832927"/>
                  <a:ext cx="3821060" cy="36506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7" name="Rectangle 136"/>
                <p:cNvSpPr/>
                <p:nvPr/>
              </p:nvSpPr>
              <p:spPr>
                <a:xfrm>
                  <a:off x="7424195" y="46482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79248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</a:t>
                  </a:r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83820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</a:t>
                  </a:r>
                  <a:endParaRPr lang="en-US" sz="1700" dirty="0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6404135" y="4648200"/>
                  <a:ext cx="3850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-1</a:t>
                  </a:r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5976395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555129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955007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6864312" y="40386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814595" y="35814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6814595" y="2741031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814595" y="3151257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34" name="Rectangle 133"/>
              <p:cNvSpPr/>
              <p:nvPr/>
            </p:nvSpPr>
            <p:spPr>
              <a:xfrm>
                <a:off x="6858000" y="4495800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</a:t>
                </a: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6753017" y="4903857"/>
                <a:ext cx="37382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-1</a:t>
                </a:r>
                <a:endParaRPr lang="en-US" sz="1700" dirty="0"/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5015086" y="4648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-4</a:t>
              </a:r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740890" y="5791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740890" y="62484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-4</a:t>
              </a:r>
              <a:endParaRPr lang="en-US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719331" y="5369059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8742070" y="464820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148" name="Oval 147"/>
          <p:cNvSpPr/>
          <p:nvPr/>
        </p:nvSpPr>
        <p:spPr>
          <a:xfrm>
            <a:off x="2514600" y="5421868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Rectangular to Polar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19200"/>
                <a:ext cx="8567195" cy="5638800"/>
              </a:xfrm>
            </p:spPr>
            <p:txBody>
              <a:bodyPr/>
              <a:lstStyle/>
              <a:p>
                <a:r>
                  <a:rPr lang="en-US" dirty="0" smtClean="0"/>
                  <a:t>It should be the other tan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=</a:t>
                </a:r>
                <a:r>
                  <a:rPr lang="en-US" dirty="0"/>
                  <a:t>–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 smtClean="0"/>
                  <a:t> = 300° or 5</a:t>
                </a:r>
                <a:r>
                  <a:rPr lang="en-US" b="0" dirty="0"/>
                  <a:t>π</a:t>
                </a:r>
                <a:r>
                  <a:rPr lang="en-US" dirty="0" smtClean="0"/>
                  <a:t>/3 rad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19200"/>
                <a:ext cx="8567195" cy="5638800"/>
              </a:xfrm>
              <a:blipFill rotWithShape="1">
                <a:blip r:embed="rId3"/>
                <a:stretch>
                  <a:fillRect l="-2491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/>
          <p:cNvGrpSpPr/>
          <p:nvPr/>
        </p:nvGrpSpPr>
        <p:grpSpPr>
          <a:xfrm>
            <a:off x="4038600" y="2590800"/>
            <a:ext cx="4989923" cy="4114799"/>
            <a:chOff x="213411" y="2590800"/>
            <a:chExt cx="4989923" cy="4114799"/>
          </a:xfrm>
        </p:grpSpPr>
        <p:grpSp>
          <p:nvGrpSpPr>
            <p:cNvPr id="125" name="Group 124"/>
            <p:cNvGrpSpPr/>
            <p:nvPr/>
          </p:nvGrpSpPr>
          <p:grpSpPr>
            <a:xfrm>
              <a:off x="213411" y="2590800"/>
              <a:ext cx="4989923" cy="4114799"/>
              <a:chOff x="213411" y="2590800"/>
              <a:chExt cx="4989923" cy="4114799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213411" y="2590800"/>
                <a:ext cx="4989923" cy="4114799"/>
                <a:chOff x="2097740" y="942143"/>
                <a:chExt cx="6978462" cy="5858608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7641612" y="2942923"/>
                  <a:ext cx="633380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7794013" y="3590033"/>
                  <a:ext cx="1282189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0º, 360º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7392546" y="2313742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7011546" y="1761232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4</a:t>
                  </a:r>
                  <a:r>
                    <a:rPr lang="en-US" sz="1700" dirty="0" smtClean="0"/>
                    <a:t>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437008" y="1304033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60º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5755339" y="1021646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7</a:t>
                  </a:r>
                  <a:r>
                    <a:rPr lang="en-US" sz="1700" dirty="0" smtClean="0"/>
                    <a:t>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5069540" y="942143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90º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263653" y="103957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105º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3533967" y="130403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120º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2935940" y="176123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135º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475195" y="2342287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150º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2250140" y="292334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165º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2097740" y="359003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180º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22410" y="427583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195º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2434853" y="490454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210º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833614" y="5565045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225º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3499880" y="5959073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240º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4140493" y="6221216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255º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4907776" y="6352450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270º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79140" y="6221216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285º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486138" y="5902454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300º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965173" y="5472621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315º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7348536" y="4904543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330º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7699682" y="4233840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345º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762000" y="2913837"/>
                <a:ext cx="3494602" cy="3435930"/>
                <a:chOff x="772598" y="2913837"/>
                <a:chExt cx="3494602" cy="3435930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780061" y="2913837"/>
                  <a:ext cx="3487139" cy="3425226"/>
                  <a:chOff x="2971800" y="1402080"/>
                  <a:chExt cx="4876800" cy="4876800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2971800" y="3838141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8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27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36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4500000">
                    <a:off x="2971800" y="3840480"/>
                    <a:ext cx="4876800" cy="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54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63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rot="72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81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 rot="90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rot="9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" name="Oval 77"/>
                <p:cNvSpPr/>
                <p:nvPr/>
              </p:nvSpPr>
              <p:spPr>
                <a:xfrm>
                  <a:off x="1372280" y="3495412"/>
                  <a:ext cx="2323100" cy="2283484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662668" y="3780848"/>
                  <a:ext cx="1742325" cy="171261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1076198" y="3209977"/>
                  <a:ext cx="2903875" cy="2854355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953055" y="4066283"/>
                  <a:ext cx="1161550" cy="1141742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243443" y="4351719"/>
                  <a:ext cx="580775" cy="570871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772598" y="2924541"/>
                  <a:ext cx="3484650" cy="342522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4" name="Rectangle 83"/>
            <p:cNvSpPr/>
            <p:nvPr/>
          </p:nvSpPr>
          <p:spPr>
            <a:xfrm>
              <a:off x="2975108" y="4602228"/>
              <a:ext cx="249221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1</a:t>
              </a:r>
              <a:endParaRPr lang="en-US" sz="17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555824" y="4602228"/>
              <a:ext cx="280338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116172" y="4602228"/>
              <a:ext cx="280338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3</a:t>
              </a:r>
              <a:endParaRPr lang="en-US" sz="1700" dirty="0"/>
            </a:p>
          </p:txBody>
        </p:sp>
      </p:grpSp>
      <p:sp>
        <p:nvSpPr>
          <p:cNvPr id="75" name="Oval 74"/>
          <p:cNvSpPr/>
          <p:nvPr/>
        </p:nvSpPr>
        <p:spPr>
          <a:xfrm>
            <a:off x="5638800" y="3520589"/>
            <a:ext cx="228600" cy="2286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800297" y="5499551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76200" y="2828899"/>
            <a:ext cx="4052714" cy="3876701"/>
            <a:chOff x="5015086" y="2741031"/>
            <a:chExt cx="4052714" cy="3876701"/>
          </a:xfrm>
        </p:grpSpPr>
        <p:grpSp>
          <p:nvGrpSpPr>
            <p:cNvPr id="128" name="Group 127"/>
            <p:cNvGrpSpPr/>
            <p:nvPr/>
          </p:nvGrpSpPr>
          <p:grpSpPr>
            <a:xfrm>
              <a:off x="5203335" y="2741031"/>
              <a:ext cx="3821060" cy="3742500"/>
              <a:chOff x="5203335" y="2741031"/>
              <a:chExt cx="3821060" cy="3742500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5203335" y="2741031"/>
                <a:ext cx="3821060" cy="3742500"/>
                <a:chOff x="5203335" y="2741031"/>
                <a:chExt cx="3821060" cy="3742500"/>
              </a:xfrm>
            </p:grpSpPr>
            <p:pic>
              <p:nvPicPr>
                <p:cNvPr id="137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3335" y="2832927"/>
                  <a:ext cx="3821060" cy="36506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8" name="Rectangle 137"/>
                <p:cNvSpPr/>
                <p:nvPr/>
              </p:nvSpPr>
              <p:spPr>
                <a:xfrm>
                  <a:off x="7424195" y="46482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79248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</a:t>
                  </a:r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83820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</a:t>
                  </a:r>
                  <a:endParaRPr lang="en-US" sz="1700" dirty="0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404135" y="4648200"/>
                  <a:ext cx="3850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-1</a:t>
                  </a: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5976395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555129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6955007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864312" y="40386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6814595" y="35814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814595" y="2741031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6814595" y="3151257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35" name="Rectangle 134"/>
              <p:cNvSpPr/>
              <p:nvPr/>
            </p:nvSpPr>
            <p:spPr>
              <a:xfrm>
                <a:off x="6858000" y="4495800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753017" y="4903857"/>
                <a:ext cx="37382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-1</a:t>
                </a:r>
                <a:endParaRPr lang="en-US" sz="1700" dirty="0"/>
              </a:p>
            </p:txBody>
          </p:sp>
        </p:grpSp>
        <p:sp>
          <p:nvSpPr>
            <p:cNvPr id="129" name="Rectangle 128"/>
            <p:cNvSpPr/>
            <p:nvPr/>
          </p:nvSpPr>
          <p:spPr>
            <a:xfrm>
              <a:off x="5015086" y="4648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-4</a:t>
              </a:r>
              <a:endParaRPr lang="en-US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740890" y="5791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740890" y="62484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-4</a:t>
              </a:r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719331" y="5369059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8742070" y="464820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149" name="Oval 148"/>
          <p:cNvSpPr/>
          <p:nvPr/>
        </p:nvSpPr>
        <p:spPr>
          <a:xfrm>
            <a:off x="2514600" y="5421868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r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 smtClean="0"/>
                              <m:t>y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 	</a:t>
                </a:r>
              </a:p>
              <a:p>
                <a:pPr algn="ctr"/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:r>
                  <a:rPr lang="en-US" dirty="0" err="1"/>
                  <a:t>arctan</a:t>
                </a:r>
                <a:r>
                  <a:rPr lang="en-US" dirty="0"/>
                  <a:t> (</a:t>
                </a:r>
                <a:r>
                  <a:rPr lang="en-US" dirty="0" smtClean="0"/>
                  <a:t>y/x)</a:t>
                </a:r>
              </a:p>
              <a:p>
                <a:r>
                  <a:rPr lang="en-US" dirty="0" smtClean="0"/>
                  <a:t>Find </a:t>
                </a:r>
                <a:r>
                  <a:rPr lang="en-US" dirty="0"/>
                  <a:t>the polar </a:t>
                </a:r>
                <a:r>
                  <a:rPr lang="en-US" dirty="0" smtClean="0"/>
                  <a:t>coordinates </a:t>
                </a:r>
                <a:r>
                  <a:rPr lang="en-US" dirty="0"/>
                  <a:t>of</a:t>
                </a:r>
                <a:r>
                  <a:rPr lang="en-US" dirty="0" smtClean="0"/>
                  <a:t>:</a:t>
                </a:r>
              </a:p>
              <a:p>
                <a:pPr>
                  <a:lnSpc>
                    <a:spcPts val="4800"/>
                  </a:lnSpc>
                  <a:spcBef>
                    <a:spcPts val="0"/>
                  </a:spcBef>
                </a:pPr>
                <a:r>
                  <a:rPr lang="en-US" dirty="0" smtClean="0"/>
                  <a:t>	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 = (1</a:t>
                </a:r>
                <a:r>
                  <a:rPr lang="en-US" dirty="0"/>
                  <a:t>,–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r</a:t>
                </a:r>
                <a:r>
                  <a:rPr lang="en-US" sz="1500" dirty="0" smtClean="0"/>
                  <a:t> </a:t>
                </a:r>
                <a:r>
                  <a:rPr lang="en-US" dirty="0" smtClean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–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en-US" b="1" i="0" dirty="0" smtClean="0"/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500" dirty="0"/>
                  <a:t> </a:t>
                </a:r>
                <a:r>
                  <a:rPr lang="en-US" dirty="0" smtClean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</m:e>
                    </m:rad>
                  </m:oMath>
                </a14:m>
                <a:r>
                  <a:rPr lang="en-US" sz="1500" dirty="0"/>
                  <a:t> </a:t>
                </a:r>
                <a:r>
                  <a:rPr lang="en-US" dirty="0" smtClean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e>
                    </m:rad>
                  </m:oMath>
                </a14:m>
                <a:r>
                  <a:rPr lang="en-US" sz="2000" dirty="0" smtClean="0"/>
                  <a:t> </a:t>
                </a:r>
                <a:r>
                  <a:rPr lang="en-US" dirty="0" smtClean="0"/>
                  <a:t>=</a:t>
                </a:r>
                <a:r>
                  <a:rPr lang="en-US" sz="1500" dirty="0"/>
                  <a:t> </a:t>
                </a:r>
                <a:r>
                  <a:rPr lang="en-US" dirty="0" smtClean="0"/>
                  <a:t>2</a:t>
                </a:r>
              </a:p>
              <a:p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:r>
                  <a:rPr lang="en-US" dirty="0" smtClean="0"/>
                  <a:t>tan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</a:t>
                </a:r>
                <a:r>
                  <a:rPr lang="en-US" dirty="0"/>
                  <a:t>(–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dirty="0"/>
                  <a:t>/</a:t>
                </a:r>
                <a:r>
                  <a:rPr lang="en-US" dirty="0" smtClean="0"/>
                  <a:t>1) = 300°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or 5</a:t>
                </a:r>
                <a:r>
                  <a:rPr lang="en-US" b="0" dirty="0" smtClean="0"/>
                  <a:t>π</a:t>
                </a:r>
                <a:r>
                  <a:rPr lang="en-US" dirty="0" smtClean="0"/>
                  <a:t>/3 rad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b="-3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RECTANGULAR TO POLAR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229601" cy="5638800"/>
          </a:xfrm>
        </p:spPr>
        <p:txBody>
          <a:bodyPr/>
          <a:lstStyle/>
          <a:p>
            <a:r>
              <a:rPr lang="en-US" dirty="0" smtClean="0"/>
              <a:t>You have to be VERY careful with these conversions to get the right quadrant!</a:t>
            </a:r>
          </a:p>
          <a:p>
            <a:endParaRPr lang="en-US" sz="2000" dirty="0"/>
          </a:p>
          <a:p>
            <a:r>
              <a:rPr lang="en-US" dirty="0" smtClean="0"/>
              <a:t>(You see why we’ve been emphasizing quadrants?)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Rectangular to Polar</a:t>
            </a:r>
          </a:p>
        </p:txBody>
      </p:sp>
    </p:spTree>
    <p:extLst>
      <p:ext uri="{BB962C8B-B14F-4D97-AF65-F5344CB8AC3E}">
        <p14:creationId xmlns:p14="http://schemas.microsoft.com/office/powerpoint/2010/main" val="26285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ctr"/>
                <a:r>
                  <a:rPr lang="en-US" dirty="0"/>
                  <a:t>r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y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 	</a:t>
                </a:r>
              </a:p>
              <a:p>
                <a:pPr algn="ctr"/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:r>
                  <a:rPr lang="en-US" dirty="0" err="1"/>
                  <a:t>arctan</a:t>
                </a:r>
                <a:r>
                  <a:rPr lang="en-US" dirty="0"/>
                  <a:t> (y/x)</a:t>
                </a:r>
              </a:p>
              <a:p>
                <a:r>
                  <a:rPr lang="en-US" dirty="0"/>
                  <a:t>Find the polar coordinates of: 	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 = (0,–4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RECTANGULAR TO POLAR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r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y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 	</a:t>
                </a:r>
              </a:p>
              <a:p>
                <a:pPr algn="ctr"/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:r>
                  <a:rPr lang="en-US" dirty="0" err="1"/>
                  <a:t>arctan</a:t>
                </a:r>
                <a:r>
                  <a:rPr lang="en-US" dirty="0"/>
                  <a:t> (y/x)</a:t>
                </a:r>
              </a:p>
              <a:p>
                <a:r>
                  <a:rPr lang="en-US" dirty="0"/>
                  <a:t>Find the polar coordinates of: 	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 = (0,–4)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r</a:t>
                </a:r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(–4)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16</m:t>
                        </m:r>
                      </m:e>
                    </m:rad>
                  </m:oMath>
                </a14:m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16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:r>
                  <a:rPr lang="en-US" dirty="0" smtClean="0"/>
                  <a:t>4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i="1" dirty="0"/>
                  <a:t>θ</a:t>
                </a:r>
                <a:r>
                  <a:rPr lang="en-US" dirty="0"/>
                  <a:t> = tan</a:t>
                </a:r>
                <a:r>
                  <a:rPr lang="en-US" baseline="30000" dirty="0"/>
                  <a:t>-1</a:t>
                </a:r>
                <a:r>
                  <a:rPr lang="en-US" dirty="0"/>
                  <a:t> </a:t>
                </a:r>
                <a:r>
                  <a:rPr lang="en-US" dirty="0" smtClean="0"/>
                  <a:t>(–4/0) </a:t>
                </a:r>
                <a:r>
                  <a:rPr lang="en-US" dirty="0"/>
                  <a:t>= </a:t>
                </a:r>
                <a:r>
                  <a:rPr lang="en-US" dirty="0" smtClean="0"/>
                  <a:t>90</a:t>
                </a:r>
                <a:r>
                  <a:rPr lang="en-US" dirty="0"/>
                  <a:t>°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or </a:t>
                </a:r>
                <a:r>
                  <a:rPr lang="en-US" b="0" dirty="0" smtClean="0"/>
                  <a:t>π</a:t>
                </a:r>
                <a:r>
                  <a:rPr lang="en-US" dirty="0" smtClean="0"/>
                  <a:t>/2 </a:t>
                </a:r>
                <a:r>
                  <a:rPr lang="en-US" dirty="0"/>
                  <a:t>rad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RECTANGULAR TO POLAR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r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y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 	</a:t>
                </a:r>
              </a:p>
              <a:p>
                <a:pPr algn="ctr"/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:r>
                  <a:rPr lang="en-US" dirty="0" err="1"/>
                  <a:t>arctan</a:t>
                </a:r>
                <a:r>
                  <a:rPr lang="en-US" dirty="0"/>
                  <a:t> (y/x)</a:t>
                </a:r>
              </a:p>
              <a:p>
                <a:r>
                  <a:rPr lang="en-US" dirty="0"/>
                  <a:t>Find the polar coordinates of: 	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 = (0,–4)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r</a:t>
                </a:r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(–4)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16</m:t>
                        </m:r>
                      </m:e>
                    </m:rad>
                  </m:oMath>
                </a14:m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16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:r>
                  <a:rPr lang="en-US" dirty="0" smtClean="0"/>
                  <a:t>4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i="1" dirty="0"/>
                  <a:t>θ</a:t>
                </a:r>
                <a:r>
                  <a:rPr lang="en-US" dirty="0"/>
                  <a:t> = tan</a:t>
                </a:r>
                <a:r>
                  <a:rPr lang="en-US" baseline="30000" dirty="0"/>
                  <a:t>-1</a:t>
                </a:r>
                <a:r>
                  <a:rPr lang="en-US" dirty="0"/>
                  <a:t> </a:t>
                </a:r>
                <a:r>
                  <a:rPr lang="en-US" dirty="0" smtClean="0"/>
                  <a:t>(–4/0) </a:t>
                </a:r>
                <a:r>
                  <a:rPr lang="en-US" dirty="0"/>
                  <a:t>= </a:t>
                </a:r>
                <a:r>
                  <a:rPr lang="en-US" dirty="0" smtClean="0"/>
                  <a:t>90</a:t>
                </a:r>
                <a:r>
                  <a:rPr lang="en-US" dirty="0"/>
                  <a:t>°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endParaRPr lang="en-US" sz="10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Is </a:t>
                </a:r>
                <a:r>
                  <a:rPr lang="en-US" dirty="0"/>
                  <a:t>this the right quadrant?</a:t>
                </a:r>
              </a:p>
              <a:p>
                <a:pPr algn="r">
                  <a:spcBef>
                    <a:spcPts val="0"/>
                  </a:spcBef>
                </a:pPr>
                <a:r>
                  <a:rPr lang="en-US" sz="2500" dirty="0"/>
                  <a:t>(ok… it’s </a:t>
                </a:r>
                <a:r>
                  <a:rPr lang="en-US" sz="2500" dirty="0" err="1"/>
                  <a:t>interquadrantal</a:t>
                </a:r>
                <a:r>
                  <a:rPr lang="en-US" sz="2500" dirty="0"/>
                  <a:t>!)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r="-1123" b="-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RECTANGULAR TO POLAR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to Polar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567195" cy="5638800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= (0,–4)</a:t>
            </a:r>
          </a:p>
          <a:p>
            <a:endParaRPr lang="en-US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4038600" y="2590800"/>
            <a:ext cx="4989923" cy="4114799"/>
            <a:chOff x="213411" y="2590800"/>
            <a:chExt cx="4989923" cy="4114799"/>
          </a:xfrm>
        </p:grpSpPr>
        <p:grpSp>
          <p:nvGrpSpPr>
            <p:cNvPr id="125" name="Group 124"/>
            <p:cNvGrpSpPr/>
            <p:nvPr/>
          </p:nvGrpSpPr>
          <p:grpSpPr>
            <a:xfrm>
              <a:off x="213411" y="2590800"/>
              <a:ext cx="4989923" cy="4114799"/>
              <a:chOff x="213411" y="2590800"/>
              <a:chExt cx="4989923" cy="4114799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213411" y="2590800"/>
                <a:ext cx="4989923" cy="4114799"/>
                <a:chOff x="2097740" y="942143"/>
                <a:chExt cx="6978462" cy="5858608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7641612" y="2942923"/>
                  <a:ext cx="633380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7794013" y="3590033"/>
                  <a:ext cx="1282189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0º, 360º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7392546" y="2313742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7011546" y="1761232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4</a:t>
                  </a:r>
                  <a:r>
                    <a:rPr lang="en-US" sz="1700" dirty="0" smtClean="0"/>
                    <a:t>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437008" y="1304033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60º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5755339" y="1021646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7</a:t>
                  </a:r>
                  <a:r>
                    <a:rPr lang="en-US" sz="1700" dirty="0" smtClean="0"/>
                    <a:t>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5069540" y="942143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90º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263653" y="103957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105º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3533967" y="130403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120º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2935940" y="176123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135º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475195" y="2342287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150º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2250140" y="292334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165º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2097740" y="359003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180º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22410" y="427583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195º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2434853" y="490454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210º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833614" y="5565045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225º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3499880" y="5959073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240º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4140493" y="6221216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255º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4907776" y="6352450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270º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79140" y="6221216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285º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486138" y="5902454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300º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965173" y="5472621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315º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7348536" y="4904543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330º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7699682" y="4233840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345º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762000" y="2913837"/>
                <a:ext cx="3494602" cy="3435930"/>
                <a:chOff x="772598" y="2913837"/>
                <a:chExt cx="3494602" cy="3435930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780061" y="2913837"/>
                  <a:ext cx="3487139" cy="3425226"/>
                  <a:chOff x="2971800" y="1402080"/>
                  <a:chExt cx="4876800" cy="4876800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2971800" y="3838141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8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27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36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4500000">
                    <a:off x="2971800" y="3840480"/>
                    <a:ext cx="4876800" cy="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54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63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rot="72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81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 rot="90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rot="9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" name="Oval 77"/>
                <p:cNvSpPr/>
                <p:nvPr/>
              </p:nvSpPr>
              <p:spPr>
                <a:xfrm>
                  <a:off x="1372280" y="3495412"/>
                  <a:ext cx="2323100" cy="2283484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662668" y="3780848"/>
                  <a:ext cx="1742325" cy="171261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1076198" y="3209977"/>
                  <a:ext cx="2903875" cy="2854355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953055" y="4066283"/>
                  <a:ext cx="1161550" cy="1141742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243443" y="4351719"/>
                  <a:ext cx="580775" cy="570871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772598" y="2924541"/>
                  <a:ext cx="3484650" cy="342522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5" name="Rectangle 84"/>
            <p:cNvSpPr/>
            <p:nvPr/>
          </p:nvSpPr>
          <p:spPr>
            <a:xfrm>
              <a:off x="3209673" y="4602228"/>
              <a:ext cx="280338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116172" y="4602228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4</a:t>
              </a:r>
              <a:endParaRPr lang="en-US" sz="1700" dirty="0"/>
            </a:p>
          </p:txBody>
        </p:sp>
      </p:grpSp>
      <p:sp>
        <p:nvSpPr>
          <p:cNvPr id="75" name="Oval 74"/>
          <p:cNvSpPr/>
          <p:nvPr/>
        </p:nvSpPr>
        <p:spPr>
          <a:xfrm>
            <a:off x="6223921" y="2810241"/>
            <a:ext cx="228600" cy="2286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4121" y="6235467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76200" y="2828899"/>
            <a:ext cx="4052714" cy="3876701"/>
            <a:chOff x="5015086" y="2741031"/>
            <a:chExt cx="4052714" cy="3876701"/>
          </a:xfrm>
        </p:grpSpPr>
        <p:grpSp>
          <p:nvGrpSpPr>
            <p:cNvPr id="128" name="Group 127"/>
            <p:cNvGrpSpPr/>
            <p:nvPr/>
          </p:nvGrpSpPr>
          <p:grpSpPr>
            <a:xfrm>
              <a:off x="5203335" y="2741031"/>
              <a:ext cx="3821060" cy="3742500"/>
              <a:chOff x="5203335" y="2741031"/>
              <a:chExt cx="3821060" cy="3742500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5203335" y="2741031"/>
                <a:ext cx="3821060" cy="3742500"/>
                <a:chOff x="5203335" y="2741031"/>
                <a:chExt cx="3821060" cy="3742500"/>
              </a:xfrm>
            </p:grpSpPr>
            <p:pic>
              <p:nvPicPr>
                <p:cNvPr id="137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3335" y="2832927"/>
                  <a:ext cx="3821060" cy="36506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8" name="Rectangle 137"/>
                <p:cNvSpPr/>
                <p:nvPr/>
              </p:nvSpPr>
              <p:spPr>
                <a:xfrm>
                  <a:off x="7424195" y="46482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79248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</a:t>
                  </a:r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83820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 smtClean="0"/>
                    <a:t>3</a:t>
                  </a:r>
                  <a:endParaRPr lang="en-US" sz="1700" dirty="0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404135" y="4648200"/>
                  <a:ext cx="3850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-1</a:t>
                  </a: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5976395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555129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6955007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864312" y="40386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6814595" y="35814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814595" y="2741031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6814595" y="3151257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35" name="Rectangle 134"/>
              <p:cNvSpPr/>
              <p:nvPr/>
            </p:nvSpPr>
            <p:spPr>
              <a:xfrm>
                <a:off x="6858000" y="4495800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753017" y="4903857"/>
                <a:ext cx="37382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-1</a:t>
                </a:r>
                <a:endParaRPr lang="en-US" sz="1700" dirty="0"/>
              </a:p>
            </p:txBody>
          </p:sp>
        </p:grpSp>
        <p:sp>
          <p:nvSpPr>
            <p:cNvPr id="129" name="Rectangle 128"/>
            <p:cNvSpPr/>
            <p:nvPr/>
          </p:nvSpPr>
          <p:spPr>
            <a:xfrm>
              <a:off x="5015086" y="4648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-4</a:t>
              </a:r>
              <a:endParaRPr lang="en-US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740890" y="5791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740890" y="62484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-4</a:t>
              </a:r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719331" y="5369059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8742070" y="464820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149" name="Oval 148"/>
          <p:cNvSpPr/>
          <p:nvPr/>
        </p:nvSpPr>
        <p:spPr>
          <a:xfrm>
            <a:off x="2038574" y="6400251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Multiplying:</a:t>
            </a:r>
          </a:p>
          <a:p>
            <a:endParaRPr lang="en-US" sz="2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a+b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</a:t>
            </a:r>
            <a:r>
              <a:rPr lang="en-US" dirty="0" smtClean="0">
                <a:latin typeface="Comic Sans MS"/>
              </a:rPr>
              <a:t>×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c+d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= </a:t>
            </a:r>
            <a:endParaRPr lang="en-US" dirty="0" smtClean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sz="1000" dirty="0" smtClean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a×c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dirty="0" smtClean="0"/>
              <a:t>(</a:t>
            </a:r>
            <a:r>
              <a:rPr lang="en-US" dirty="0" err="1" smtClean="0"/>
              <a:t>a×d+b</a:t>
            </a:r>
            <a:r>
              <a:rPr lang="en-US" dirty="0" err="1"/>
              <a:t>×c</a:t>
            </a:r>
            <a:r>
              <a:rPr lang="en-US" dirty="0"/>
              <a:t>)</a:t>
            </a:r>
            <a:r>
              <a:rPr lang="en-US" sz="5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+ (</a:t>
            </a:r>
            <a:r>
              <a:rPr lang="en-US" dirty="0" err="1"/>
              <a:t>b×d</a:t>
            </a:r>
            <a:r>
              <a:rPr lang="en-US" dirty="0"/>
              <a:t>)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30000" dirty="0" smtClean="0"/>
              <a:t>2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sz="5400" baseline="30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   = ac + (</a:t>
            </a:r>
            <a:r>
              <a:rPr lang="en-US" dirty="0" err="1"/>
              <a:t>ad+bc</a:t>
            </a:r>
            <a:r>
              <a:rPr lang="en-US" dirty="0"/>
              <a:t>)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+ </a:t>
            </a:r>
            <a:r>
              <a:rPr lang="en-US" dirty="0" err="1"/>
              <a:t>bd</a:t>
            </a:r>
            <a:r>
              <a:rPr lang="en-US" dirty="0"/>
              <a:t>(-1)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   = (ac-</a:t>
            </a:r>
            <a:r>
              <a:rPr lang="en-US" dirty="0" err="1"/>
              <a:t>bd</a:t>
            </a:r>
            <a:r>
              <a:rPr lang="en-US" dirty="0"/>
              <a:t>) + (</a:t>
            </a:r>
            <a:r>
              <a:rPr lang="en-US" dirty="0" err="1"/>
              <a:t>ad+bc</a:t>
            </a:r>
            <a:r>
              <a:rPr lang="en-US" dirty="0"/>
              <a:t>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 </a:t>
            </a:r>
            <a:endParaRPr lang="en-US" baseline="30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Arc 1"/>
          <p:cNvSpPr/>
          <p:nvPr/>
        </p:nvSpPr>
        <p:spPr>
          <a:xfrm rot="5400000">
            <a:off x="6705600" y="3124200"/>
            <a:ext cx="1409700" cy="1409700"/>
          </a:xfrm>
          <a:prstGeom prst="arc">
            <a:avLst>
              <a:gd name="adj1" fmla="val 15984299"/>
              <a:gd name="adj2" fmla="val 0"/>
            </a:avLst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r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y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 	</a:t>
                </a:r>
              </a:p>
              <a:p>
                <a:pPr algn="ctr"/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:r>
                  <a:rPr lang="en-US" dirty="0" err="1"/>
                  <a:t>arctan</a:t>
                </a:r>
                <a:r>
                  <a:rPr lang="en-US" dirty="0"/>
                  <a:t> (y/x)</a:t>
                </a:r>
              </a:p>
              <a:p>
                <a:r>
                  <a:rPr lang="en-US" dirty="0"/>
                  <a:t>Find the polar coordinates of: 	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 = (0,–4)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r</a:t>
                </a:r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(–4)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16</m:t>
                        </m:r>
                      </m:e>
                    </m:rad>
                  </m:oMath>
                </a14:m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16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:r>
                  <a:rPr lang="en-US" dirty="0" smtClean="0"/>
                  <a:t>4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i="1" dirty="0"/>
                  <a:t>θ</a:t>
                </a:r>
                <a:r>
                  <a:rPr lang="en-US" dirty="0"/>
                  <a:t> = tan</a:t>
                </a:r>
                <a:r>
                  <a:rPr lang="en-US" baseline="30000" dirty="0"/>
                  <a:t>-1</a:t>
                </a:r>
                <a:r>
                  <a:rPr lang="en-US" dirty="0"/>
                  <a:t> </a:t>
                </a:r>
                <a:r>
                  <a:rPr lang="en-US" dirty="0" smtClean="0"/>
                  <a:t>(–4/0) </a:t>
                </a:r>
                <a:r>
                  <a:rPr lang="en-US" dirty="0"/>
                  <a:t>= </a:t>
                </a:r>
                <a:r>
                  <a:rPr lang="en-US" dirty="0" smtClean="0"/>
                  <a:t>270</a:t>
                </a:r>
                <a:r>
                  <a:rPr lang="en-US" dirty="0"/>
                  <a:t>°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or 3</a:t>
                </a:r>
                <a:r>
                  <a:rPr lang="en-US" b="0" dirty="0" smtClean="0"/>
                  <a:t>π</a:t>
                </a:r>
                <a:r>
                  <a:rPr lang="en-US" dirty="0" smtClean="0"/>
                  <a:t>/2 </a:t>
                </a:r>
                <a:r>
                  <a:rPr lang="en-US" dirty="0"/>
                  <a:t>rad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RECTANGULAR TO POLAR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1512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  <a:p>
            <a:r>
              <a:rPr lang="en-US" dirty="0"/>
              <a:t>	have variables r and </a:t>
            </a:r>
            <a:r>
              <a:rPr lang="en-US" i="1" dirty="0" smtClean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</a:t>
            </a:r>
            <a:r>
              <a:rPr lang="en-US" dirty="0"/>
              <a:t>rectangular equations to polar </a:t>
            </a:r>
            <a:r>
              <a:rPr lang="en-US" dirty="0" smtClean="0"/>
              <a:t>equations, replace:   </a:t>
            </a:r>
          </a:p>
          <a:p>
            <a:r>
              <a:rPr lang="en-US" i="1" dirty="0" smtClean="0"/>
              <a:t>	</a:t>
            </a:r>
            <a:r>
              <a:rPr lang="en-US" dirty="0" smtClean="0"/>
              <a:t>x </a:t>
            </a:r>
            <a:r>
              <a:rPr lang="en-US" dirty="0"/>
              <a:t>with </a:t>
            </a:r>
            <a:r>
              <a:rPr lang="en-US" dirty="0" smtClean="0"/>
              <a:t>r</a:t>
            </a:r>
            <a:r>
              <a:rPr lang="en-US" sz="2000" i="1" dirty="0" smtClean="0"/>
              <a:t> </a:t>
            </a:r>
            <a:r>
              <a:rPr lang="en-US" dirty="0" err="1" smtClean="0"/>
              <a:t>cos</a:t>
            </a:r>
            <a:r>
              <a:rPr lang="en-US" i="1" dirty="0" err="1" smtClean="0"/>
              <a:t>θ</a:t>
            </a:r>
            <a:r>
              <a:rPr lang="en-US" dirty="0" smtClean="0"/>
              <a:t>   </a:t>
            </a:r>
            <a:r>
              <a:rPr lang="en-US" dirty="0"/>
              <a:t>and   </a:t>
            </a:r>
            <a:endParaRPr lang="en-US" dirty="0" smtClean="0"/>
          </a:p>
          <a:p>
            <a:r>
              <a:rPr lang="en-US" i="1" dirty="0" smtClean="0"/>
              <a:t>	</a:t>
            </a:r>
            <a:r>
              <a:rPr lang="en-US" dirty="0" smtClean="0"/>
              <a:t>y </a:t>
            </a:r>
            <a:r>
              <a:rPr lang="en-US" dirty="0"/>
              <a:t>with </a:t>
            </a:r>
            <a:r>
              <a:rPr lang="en-US" dirty="0" smtClean="0"/>
              <a:t>r</a:t>
            </a:r>
            <a:r>
              <a:rPr lang="en-US" sz="2000" i="1" dirty="0"/>
              <a:t> </a:t>
            </a:r>
            <a:r>
              <a:rPr lang="en-US" dirty="0" err="1" smtClean="0"/>
              <a:t>sin</a:t>
            </a:r>
            <a:r>
              <a:rPr lang="en-US" i="1" dirty="0" err="1" smtClean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Converting </a:t>
            </a:r>
            <a:r>
              <a:rPr lang="en-US" dirty="0"/>
              <a:t>polar </a:t>
            </a:r>
            <a:r>
              <a:rPr lang="en-US" dirty="0" smtClean="0"/>
              <a:t>equations </a:t>
            </a:r>
            <a:r>
              <a:rPr lang="en-US" dirty="0"/>
              <a:t>to rectangular </a:t>
            </a:r>
            <a:r>
              <a:rPr lang="en-US" dirty="0" smtClean="0"/>
              <a:t>equations:</a:t>
            </a:r>
            <a:endParaRPr lang="en-US" dirty="0"/>
          </a:p>
          <a:p>
            <a:r>
              <a:rPr lang="en-US" dirty="0"/>
              <a:t>NOT EASY</a:t>
            </a:r>
            <a:r>
              <a:rPr lang="en-US" dirty="0" smtClean="0"/>
              <a:t>! </a:t>
            </a:r>
          </a:p>
          <a:p>
            <a:r>
              <a:rPr lang="en-US" dirty="0"/>
              <a:t>you may have to square both sides, </a:t>
            </a:r>
          </a:p>
          <a:p>
            <a:r>
              <a:rPr lang="en-US" dirty="0"/>
              <a:t>take the tangent of both sides, </a:t>
            </a:r>
          </a:p>
          <a:p>
            <a:r>
              <a:rPr lang="en-US" dirty="0"/>
              <a:t>multiply both sides by r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693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</a:t>
            </a:r>
            <a:r>
              <a:rPr lang="en-US" dirty="0"/>
              <a:t>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actually use polar equations for real work…</a:t>
            </a:r>
          </a:p>
          <a:p>
            <a:endParaRPr lang="en-US" sz="2000" dirty="0"/>
          </a:p>
          <a:p>
            <a:r>
              <a:rPr lang="en-US" dirty="0" smtClean="0"/>
              <a:t>But mostly you graph them because they change a ho-hum rectangular graph to a really interesting polar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Polar Equations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066800"/>
            <a:ext cx="52482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B0F0"/>
                </a:solidFill>
              </a:rPr>
              <a:t>14590966_346732725686454_3523543190558736384_n.jpg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Polar Equations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104900"/>
            <a:ext cx="61722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B0F0"/>
                </a:solidFill>
              </a:rPr>
              <a:t>14590966_346732725686454_3523543190558736384_q.jpg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r>
              <a:rPr lang="en-US" dirty="0" smtClean="0"/>
              <a:t>Spiral of Archimedes</a:t>
            </a:r>
          </a:p>
          <a:p>
            <a:r>
              <a:rPr lang="en-US" dirty="0"/>
              <a:t>	</a:t>
            </a:r>
            <a:r>
              <a:rPr lang="en-US" dirty="0" smtClean="0"/>
              <a:t>				r = </a:t>
            </a:r>
            <a:r>
              <a:rPr lang="en-US" dirty="0" err="1" smtClean="0"/>
              <a:t>a</a:t>
            </a:r>
            <a:r>
              <a:rPr lang="en-US" dirty="0" err="1"/>
              <a:t>θ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92142"/>
            <a:ext cx="3830758" cy="302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5" y="2068909"/>
            <a:ext cx="4423445" cy="334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B0F0"/>
                </a:solidFill>
              </a:rPr>
              <a:t>Archimedes Spiral.jpg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3566"/>
            <a:ext cx="6553200" cy="644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B0F0"/>
                </a:solidFill>
              </a:rPr>
              <a:t>polarheart.jpg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3852</Words>
  <Application>Microsoft Office PowerPoint</Application>
  <PresentationFormat>On-screen Show (4:3)</PresentationFormat>
  <Paragraphs>1788</Paragraphs>
  <Slides>145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145</vt:i4>
      </vt:variant>
    </vt:vector>
  </HeadingPairs>
  <TitlesOfParts>
    <vt:vector size="146" baseType="lpstr">
      <vt:lpstr>Office Theme</vt:lpstr>
      <vt:lpstr>PowerPoint Presentation</vt:lpstr>
      <vt:lpstr>What’s Up?</vt:lpstr>
      <vt:lpstr>What’s Up?</vt:lpstr>
      <vt:lpstr>Review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Phasor Arithmetic</vt:lpstr>
      <vt:lpstr>Phasor Arithmetic</vt:lpstr>
      <vt:lpstr>PowerPoint Presentation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Polar Coordinates</vt:lpstr>
      <vt:lpstr>Polar Coordinates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Polar Coordinates</vt:lpstr>
      <vt:lpstr>PowerPoint Presentation</vt:lpstr>
      <vt:lpstr>PowerPoint Presentation</vt:lpstr>
      <vt:lpstr>PowerPoint Presentation</vt:lpstr>
      <vt:lpstr>Polar to Rectangular</vt:lpstr>
      <vt:lpstr>Polar to Rectangular</vt:lpstr>
      <vt:lpstr>Polar to Rectangular</vt:lpstr>
      <vt:lpstr>Polar to Rectangular</vt:lpstr>
      <vt:lpstr>Polar to Rectangular</vt:lpstr>
      <vt:lpstr>Polar to Rectangular</vt:lpstr>
      <vt:lpstr>Polar to Rectangular</vt:lpstr>
      <vt:lpstr>Polar to Rectangular</vt:lpstr>
      <vt:lpstr>PowerPoint Presentation</vt:lpstr>
      <vt:lpstr>PowerPoint Presentation</vt:lpstr>
      <vt:lpstr>Polar to Rectangular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Rectangular to Polar</vt:lpstr>
      <vt:lpstr>PowerPoint Presentation</vt:lpstr>
      <vt:lpstr>PowerPoint Presentation</vt:lpstr>
      <vt:lpstr>Rectangular to Polar</vt:lpstr>
      <vt:lpstr>Rectangular to Polar</vt:lpstr>
      <vt:lpstr>Rectangular to Polar</vt:lpstr>
      <vt:lpstr>PowerPoint Presentation</vt:lpstr>
      <vt:lpstr>Rectangular to Polar</vt:lpstr>
      <vt:lpstr>PowerPoint Presentation</vt:lpstr>
      <vt:lpstr>PowerPoint Presentation</vt:lpstr>
      <vt:lpstr>PowerPoint Presentation</vt:lpstr>
      <vt:lpstr>Rectangular to Polar</vt:lpstr>
      <vt:lpstr>PowerPoint Presentation</vt:lpstr>
      <vt:lpstr>PowerPoint Presentation</vt:lpstr>
      <vt:lpstr>Polar Equations</vt:lpstr>
      <vt:lpstr>Polar Equations</vt:lpstr>
      <vt:lpstr>Polar Equations</vt:lpstr>
      <vt:lpstr>Polar Equations</vt:lpstr>
      <vt:lpstr>Polar Equations</vt:lpstr>
      <vt:lpstr>Polar Equations</vt:lpstr>
      <vt:lpstr>Polar Equations</vt:lpstr>
      <vt:lpstr>Polar Equations</vt:lpstr>
      <vt:lpstr>Polar Equations</vt:lpstr>
      <vt:lpstr>Polar Equations</vt:lpstr>
      <vt:lpstr>PowerPoint Presentation</vt:lpstr>
      <vt:lpstr>Polar Form</vt:lpstr>
      <vt:lpstr>Polar Form</vt:lpstr>
      <vt:lpstr>Polar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Rectangular Form</vt:lpstr>
      <vt:lpstr>PowerPoint Presentation</vt:lpstr>
      <vt:lpstr>PowerPoint Presentation</vt:lpstr>
      <vt:lpstr>PowerPoint Presentation</vt:lpstr>
      <vt:lpstr>PowerPoint Presentation</vt:lpstr>
      <vt:lpstr>Absolute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DeMoivre’s Theorem</vt:lpstr>
      <vt:lpstr>DeMoivre’s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Owner</cp:lastModifiedBy>
  <cp:revision>284</cp:revision>
  <dcterms:created xsi:type="dcterms:W3CDTF">2012-09-06T22:30:26Z</dcterms:created>
  <dcterms:modified xsi:type="dcterms:W3CDTF">2020-09-27T22:06:06Z</dcterms:modified>
</cp:coreProperties>
</file>