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9"/>
  </p:notesMasterIdLst>
  <p:handoutMasterIdLst>
    <p:handoutMasterId r:id="rId140"/>
  </p:handoutMasterIdLst>
  <p:sldIdLst>
    <p:sldId id="1030" r:id="rId2"/>
    <p:sldId id="1033" r:id="rId3"/>
    <p:sldId id="1034" r:id="rId4"/>
    <p:sldId id="662" r:id="rId5"/>
    <p:sldId id="1035" r:id="rId6"/>
    <p:sldId id="1039" r:id="rId7"/>
    <p:sldId id="1036" r:id="rId8"/>
    <p:sldId id="1037" r:id="rId9"/>
    <p:sldId id="1040" r:id="rId10"/>
    <p:sldId id="1041" r:id="rId11"/>
    <p:sldId id="1079" r:id="rId12"/>
    <p:sldId id="1081" r:id="rId13"/>
    <p:sldId id="1241" r:id="rId14"/>
    <p:sldId id="1217" r:id="rId15"/>
    <p:sldId id="1218" r:id="rId16"/>
    <p:sldId id="1042" r:id="rId17"/>
    <p:sldId id="1211" r:id="rId18"/>
    <p:sldId id="1221" r:id="rId19"/>
    <p:sldId id="1100" r:id="rId20"/>
    <p:sldId id="1101" r:id="rId21"/>
    <p:sldId id="1103" r:id="rId22"/>
    <p:sldId id="1108" r:id="rId23"/>
    <p:sldId id="1109" r:id="rId24"/>
    <p:sldId id="1110" r:id="rId25"/>
    <p:sldId id="1115" r:id="rId26"/>
    <p:sldId id="1128" r:id="rId27"/>
    <p:sldId id="1129" r:id="rId28"/>
    <p:sldId id="1131" r:id="rId29"/>
    <p:sldId id="1148" r:id="rId30"/>
    <p:sldId id="1231" r:id="rId31"/>
    <p:sldId id="1236" r:id="rId32"/>
    <p:sldId id="1167" r:id="rId33"/>
    <p:sldId id="1168" r:id="rId34"/>
    <p:sldId id="1178" r:id="rId35"/>
    <p:sldId id="1342" r:id="rId36"/>
    <p:sldId id="1344" r:id="rId37"/>
    <p:sldId id="1345" r:id="rId38"/>
    <p:sldId id="1346" r:id="rId39"/>
    <p:sldId id="1347" r:id="rId40"/>
    <p:sldId id="1348" r:id="rId41"/>
    <p:sldId id="1349" r:id="rId42"/>
    <p:sldId id="1350" r:id="rId43"/>
    <p:sldId id="1351" r:id="rId44"/>
    <p:sldId id="1352" r:id="rId45"/>
    <p:sldId id="1353" r:id="rId46"/>
    <p:sldId id="1354" r:id="rId47"/>
    <p:sldId id="1355" r:id="rId48"/>
    <p:sldId id="1356" r:id="rId49"/>
    <p:sldId id="1336" r:id="rId50"/>
    <p:sldId id="1258" r:id="rId51"/>
    <p:sldId id="1270" r:id="rId52"/>
    <p:sldId id="1337" r:id="rId53"/>
    <p:sldId id="1265" r:id="rId54"/>
    <p:sldId id="1264" r:id="rId55"/>
    <p:sldId id="1266" r:id="rId56"/>
    <p:sldId id="1267" r:id="rId57"/>
    <p:sldId id="1268" r:id="rId58"/>
    <p:sldId id="1269" r:id="rId59"/>
    <p:sldId id="1271" r:id="rId60"/>
    <p:sldId id="1257" r:id="rId61"/>
    <p:sldId id="1272" r:id="rId62"/>
    <p:sldId id="1273" r:id="rId63"/>
    <p:sldId id="1274" r:id="rId64"/>
    <p:sldId id="1275" r:id="rId65"/>
    <p:sldId id="1276" r:id="rId66"/>
    <p:sldId id="1277" r:id="rId67"/>
    <p:sldId id="1278" r:id="rId68"/>
    <p:sldId id="1280" r:id="rId69"/>
    <p:sldId id="1288" r:id="rId70"/>
    <p:sldId id="1289" r:id="rId71"/>
    <p:sldId id="1290" r:id="rId72"/>
    <p:sldId id="1291" r:id="rId73"/>
    <p:sldId id="1292" r:id="rId74"/>
    <p:sldId id="1293" r:id="rId75"/>
    <p:sldId id="1281" r:id="rId76"/>
    <p:sldId id="1294" r:id="rId77"/>
    <p:sldId id="1295" r:id="rId78"/>
    <p:sldId id="1296" r:id="rId79"/>
    <p:sldId id="1297" r:id="rId80"/>
    <p:sldId id="1298" r:id="rId81"/>
    <p:sldId id="1282" r:id="rId82"/>
    <p:sldId id="1299" r:id="rId83"/>
    <p:sldId id="1300" r:id="rId84"/>
    <p:sldId id="1301" r:id="rId85"/>
    <p:sldId id="1302" r:id="rId86"/>
    <p:sldId id="1283" r:id="rId87"/>
    <p:sldId id="1303" r:id="rId88"/>
    <p:sldId id="1304" r:id="rId89"/>
    <p:sldId id="1305" r:id="rId90"/>
    <p:sldId id="1338" r:id="rId91"/>
    <p:sldId id="1339" r:id="rId92"/>
    <p:sldId id="1306" r:id="rId93"/>
    <p:sldId id="1307" r:id="rId94"/>
    <p:sldId id="1308" r:id="rId95"/>
    <p:sldId id="1309" r:id="rId96"/>
    <p:sldId id="1310" r:id="rId97"/>
    <p:sldId id="1311" r:id="rId98"/>
    <p:sldId id="1312" r:id="rId99"/>
    <p:sldId id="1313" r:id="rId100"/>
    <p:sldId id="1314" r:id="rId101"/>
    <p:sldId id="1315" r:id="rId102"/>
    <p:sldId id="1316" r:id="rId103"/>
    <p:sldId id="1317" r:id="rId104"/>
    <p:sldId id="1284" r:id="rId105"/>
    <p:sldId id="1318" r:id="rId106"/>
    <p:sldId id="1319" r:id="rId107"/>
    <p:sldId id="1320" r:id="rId108"/>
    <p:sldId id="1321" r:id="rId109"/>
    <p:sldId id="1322" r:id="rId110"/>
    <p:sldId id="1340" r:id="rId111"/>
    <p:sldId id="1323" r:id="rId112"/>
    <p:sldId id="1324" r:id="rId113"/>
    <p:sldId id="1325" r:id="rId114"/>
    <p:sldId id="1326" r:id="rId115"/>
    <p:sldId id="1341" r:id="rId116"/>
    <p:sldId id="1285" r:id="rId117"/>
    <p:sldId id="1327" r:id="rId118"/>
    <p:sldId id="1328" r:id="rId119"/>
    <p:sldId id="1329" r:id="rId120"/>
    <p:sldId id="1330" r:id="rId121"/>
    <p:sldId id="1331" r:id="rId122"/>
    <p:sldId id="1332" r:id="rId123"/>
    <p:sldId id="1333" r:id="rId124"/>
    <p:sldId id="1334" r:id="rId125"/>
    <p:sldId id="1335" r:id="rId126"/>
    <p:sldId id="1286" r:id="rId127"/>
    <p:sldId id="1248" r:id="rId128"/>
    <p:sldId id="1249" r:id="rId129"/>
    <p:sldId id="1250" r:id="rId130"/>
    <p:sldId id="1251" r:id="rId131"/>
    <p:sldId id="1252" r:id="rId132"/>
    <p:sldId id="1253" r:id="rId133"/>
    <p:sldId id="1254" r:id="rId134"/>
    <p:sldId id="1255" r:id="rId135"/>
    <p:sldId id="1256" r:id="rId136"/>
    <p:sldId id="1031" r:id="rId137"/>
    <p:sldId id="1032" r:id="rId1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FF66FF"/>
    <a:srgbClr val="33FD2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4614" autoAdjust="0"/>
  </p:normalViewPr>
  <p:slideViewPr>
    <p:cSldViewPr>
      <p:cViewPr varScale="1">
        <p:scale>
          <a:sx n="61" d="100"/>
          <a:sy n="61" d="100"/>
        </p:scale>
        <p:origin x="-78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719D-C4C7-4F2A-B545-0894EF1668F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CC1A2-1B64-43D8-BE1B-726ABB0A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3953-14AE-435A-A188-F0755CB1077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626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</a:t>
            </a:r>
            <a:r>
              <a:rPr lang="en-US" sz="5000" b="1" dirty="0" smtClean="0">
                <a:solidFill>
                  <a:srgbClr val="FFFF00"/>
                </a:solidFill>
              </a:rPr>
              <a:t>10!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  <p:extLst>
      <p:ext uri="{BB962C8B-B14F-4D97-AF65-F5344CB8AC3E}">
        <p14:creationId xmlns:p14="http://schemas.microsoft.com/office/powerpoint/2010/main" val="38136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Direction</a:t>
                </a:r>
                <a:r>
                  <a:rPr lang="en-US" dirty="0"/>
                  <a:t> can be shown by </a:t>
                </a:r>
                <a:r>
                  <a:rPr lang="en-US" dirty="0" smtClean="0"/>
                  <a:t>slope:</a:t>
                </a:r>
              </a:p>
              <a:p>
                <a:pPr algn="ctr"/>
                <a:r>
                  <a:rPr lang="en-US" dirty="0" smtClean="0"/>
                  <a:t>m </a:t>
                </a:r>
                <a:r>
                  <a:rPr lang="en-US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y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i="1" dirty="0"/>
                          <m:t>y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b="1" i="0" baseline="-25000" dirty="0" smtClean="0"/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 	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x</m:t>
                    </m:r>
                    <m:r>
                      <m:rPr>
                        <m:nor/>
                      </m:rPr>
                      <a:rPr lang="en-US" b="1" i="0" baseline="-25000" dirty="0" smtClean="0"/>
                      <m:t>2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i="1" dirty="0"/>
                      <m:t>x</m:t>
                    </m:r>
                    <m:r>
                      <m:rPr>
                        <m:nor/>
                      </m:rPr>
                      <a:rPr lang="en-US" b="1" i="0" baseline="-25000" dirty="0" smtClean="0"/>
                      <m:t>1</m:t>
                    </m:r>
                  </m:oMath>
                </a14:m>
                <a:r>
                  <a:rPr lang="en-US" dirty="0"/>
                  <a:t>≠0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6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Do not contain a right angle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453063" cy="483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All the angles of a triangle </a:t>
            </a:r>
          </a:p>
          <a:p>
            <a:pPr algn="ctr"/>
            <a:r>
              <a:rPr lang="en-US" dirty="0" smtClean="0"/>
              <a:t>add up to 180°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4191000" cy="330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Area of a Triangle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Area = ½ </a:t>
            </a:r>
            <a:r>
              <a:rPr lang="en-US" dirty="0" err="1" smtClean="0"/>
              <a:t>cb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dirty="0" smtClean="0"/>
              <a:t> = ½ ac </a:t>
            </a:r>
            <a:r>
              <a:rPr lang="en-US" dirty="0" err="1" smtClean="0"/>
              <a:t>sinB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	 </a:t>
            </a:r>
            <a:r>
              <a:rPr lang="en-US" dirty="0" smtClean="0"/>
              <a:t> = ½ ab </a:t>
            </a:r>
            <a:r>
              <a:rPr lang="en-US" dirty="0" err="1" smtClean="0"/>
              <a:t>sinC</a:t>
            </a:r>
            <a:r>
              <a:rPr lang="en-US" dirty="0" smtClean="0"/>
              <a:t> </a:t>
            </a:r>
            <a:endParaRPr lang="en-US" dirty="0"/>
          </a:p>
          <a:p>
            <a:endParaRPr lang="en-US" sz="2500" dirty="0" smtClean="0"/>
          </a:p>
          <a:p>
            <a:r>
              <a:rPr lang="en-US" dirty="0" smtClean="0"/>
              <a:t>Note</a:t>
            </a:r>
            <a:r>
              <a:rPr lang="en-US" dirty="0"/>
              <a:t>: </a:t>
            </a:r>
            <a:r>
              <a:rPr lang="en-US" dirty="0" smtClean="0"/>
              <a:t>You need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two </a:t>
            </a:r>
            <a:r>
              <a:rPr lang="en-US" dirty="0"/>
              <a:t>sides </a:t>
            </a:r>
            <a:r>
              <a:rPr lang="en-US" dirty="0" smtClean="0"/>
              <a:t>and </a:t>
            </a:r>
            <a:r>
              <a:rPr lang="en-US" dirty="0"/>
              <a:t>the angle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between </a:t>
            </a:r>
            <a:r>
              <a:rPr lang="en-US" dirty="0"/>
              <a:t>them (the “included” angle</a:t>
            </a:r>
            <a:r>
              <a:rPr lang="en-US" dirty="0" smtClean="0"/>
              <a:t>) OR you need two “little” letters and the other “big”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Heron’s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When you have all 3 sides and no angles</a:t>
                </a:r>
              </a:p>
              <a:p>
                <a:endParaRPr lang="en-US" sz="2000" dirty="0" smtClean="0"/>
              </a:p>
              <a:p>
                <a:r>
                  <a:rPr lang="en-US" dirty="0" smtClean="0"/>
                  <a:t>First find: </a:t>
                </a:r>
              </a:p>
              <a:p>
                <a:pPr algn="ctr"/>
                <a:r>
                  <a:rPr lang="en-US" dirty="0" smtClean="0"/>
                  <a:t>s = ½ (</a:t>
                </a:r>
                <a:r>
                  <a:rPr lang="en-US" dirty="0"/>
                  <a:t>a + b + c)</a:t>
                </a:r>
                <a:endParaRPr lang="en-US" dirty="0" smtClean="0"/>
              </a:p>
              <a:p>
                <a:r>
                  <a:rPr lang="en-US" dirty="0" smtClean="0"/>
                  <a:t>Then: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area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)(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)(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2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74514"/>
            <a:ext cx="4724399" cy="37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If you have measurements of some of the sides and some of the angles, it is usually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possible to figure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out </a:t>
            </a:r>
            <a:r>
              <a:rPr lang="en-US" dirty="0" smtClean="0">
                <a:solidFill>
                  <a:schemeClr val="tx1"/>
                </a:solidFill>
              </a:rPr>
              <a:t>all</a:t>
            </a:r>
            <a:r>
              <a:rPr lang="en-US" dirty="0" smtClean="0"/>
              <a:t> of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measurements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of a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dirty="0" smtClean="0"/>
                  <a:t>or</a:t>
                </a:r>
                <a:endParaRPr lang="en-US" sz="1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a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c</m:t>
                        </m:r>
                      </m:den>
                    </m:f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3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calculate using the Law of </a:t>
            </a:r>
            <a:r>
              <a:rPr lang="en-US" dirty="0" err="1" smtClean="0"/>
              <a:t>Sines</a:t>
            </a:r>
            <a:r>
              <a:rPr lang="en-US" dirty="0" smtClean="0"/>
              <a:t> you need a “big” and a “little”:</a:t>
            </a:r>
          </a:p>
          <a:p>
            <a:endParaRPr lang="en-US" sz="2000" dirty="0"/>
          </a:p>
          <a:p>
            <a:r>
              <a:rPr lang="en-US" dirty="0" smtClean="0"/>
              <a:t>		A and a   or    </a:t>
            </a:r>
          </a:p>
          <a:p>
            <a:r>
              <a:rPr lang="en-US" dirty="0" smtClean="0"/>
              <a:t>		B and b   or</a:t>
            </a:r>
          </a:p>
          <a:p>
            <a:r>
              <a:rPr lang="en-US" dirty="0" smtClean="0"/>
              <a:t>		C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b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c</a:t>
            </a:r>
            <a:r>
              <a:rPr lang="en-US" baseline="30000" dirty="0" smtClean="0"/>
              <a:t>2</a:t>
            </a:r>
            <a:r>
              <a:rPr lang="en-US" dirty="0" smtClean="0"/>
              <a:t> - 2bc </a:t>
            </a:r>
            <a:r>
              <a:rPr lang="en-US" dirty="0" err="1" smtClean="0"/>
              <a:t>cosA</a:t>
            </a:r>
            <a:r>
              <a:rPr lang="en-US" dirty="0" smtClean="0"/>
              <a:t>  </a:t>
            </a:r>
            <a:r>
              <a:rPr lang="en-US" sz="2000" dirty="0" smtClean="0"/>
              <a:t> </a:t>
            </a:r>
            <a:r>
              <a:rPr lang="en-US" dirty="0" smtClean="0"/>
              <a:t>or</a:t>
            </a:r>
            <a:endParaRPr lang="en-US" dirty="0"/>
          </a:p>
          <a:p>
            <a:r>
              <a:rPr lang="en-US" dirty="0" smtClean="0"/>
              <a:t>   b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c</a:t>
            </a:r>
            <a:r>
              <a:rPr lang="en-US" baseline="30000" dirty="0" smtClean="0"/>
              <a:t>2</a:t>
            </a:r>
            <a:r>
              <a:rPr lang="en-US" dirty="0" smtClean="0"/>
              <a:t> - 2ac </a:t>
            </a:r>
            <a:r>
              <a:rPr lang="en-US" dirty="0" err="1" smtClean="0"/>
              <a:t>cosB</a:t>
            </a:r>
            <a:r>
              <a:rPr lang="en-US" dirty="0" smtClean="0"/>
              <a:t>   or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a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+ b</a:t>
            </a:r>
            <a:r>
              <a:rPr lang="en-US" baseline="30000" dirty="0" smtClean="0"/>
              <a:t>2</a:t>
            </a:r>
            <a:r>
              <a:rPr lang="en-US" dirty="0" smtClean="0"/>
              <a:t> - 2ab </a:t>
            </a:r>
            <a:r>
              <a:rPr lang="en-US" dirty="0" err="1"/>
              <a:t>cosC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use Law of Cosines when you don’t have a big and a little of the same letter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Interesting point…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because </a:t>
            </a:r>
            <a:r>
              <a:rPr lang="en-US" dirty="0"/>
              <a:t>vectors are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designated </a:t>
            </a:r>
            <a:r>
              <a:rPr lang="en-US" dirty="0"/>
              <a:t>by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only their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magnitude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and </a:t>
            </a:r>
            <a:r>
              <a:rPr lang="en-US" dirty="0"/>
              <a:t>direction…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these are all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same vector!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00601" y="2438400"/>
            <a:ext cx="4190999" cy="4267200"/>
            <a:chOff x="4724400" y="2150616"/>
            <a:chExt cx="4209363" cy="402158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150616"/>
              <a:ext cx="4209363" cy="402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5800381" y="2631440"/>
              <a:ext cx="2057400" cy="873760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181600" y="3724528"/>
              <a:ext cx="2057400" cy="873760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477000" y="4953000"/>
              <a:ext cx="2057400" cy="873760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Law of Cosines is used a lot to find angles:</a:t>
            </a:r>
          </a:p>
          <a:p>
            <a:r>
              <a:rPr lang="en-US" dirty="0" smtClean="0"/>
              <a:t>A = </a:t>
            </a:r>
            <a:r>
              <a:rPr lang="en-US" dirty="0" err="1" smtClean="0"/>
              <a:t>arccos</a:t>
            </a:r>
            <a:r>
              <a:rPr lang="en-US" dirty="0" smtClean="0"/>
              <a:t>((a</a:t>
            </a:r>
            <a:r>
              <a:rPr lang="en-US" baseline="30000" dirty="0" smtClean="0"/>
              <a:t>2</a:t>
            </a:r>
            <a:r>
              <a:rPr lang="en-US" dirty="0" smtClean="0"/>
              <a:t>-b</a:t>
            </a:r>
            <a:r>
              <a:rPr lang="en-US" baseline="30000" dirty="0" smtClean="0"/>
              <a:t>2</a:t>
            </a:r>
            <a:r>
              <a:rPr lang="en-US" dirty="0" smtClean="0"/>
              <a:t>-c</a:t>
            </a:r>
            <a:r>
              <a:rPr lang="en-US" baseline="30000" dirty="0" smtClean="0"/>
              <a:t>2</a:t>
            </a:r>
            <a:r>
              <a:rPr lang="en-US" dirty="0" smtClean="0"/>
              <a:t>)/(-2bc)) </a:t>
            </a:r>
          </a:p>
          <a:p>
            <a:r>
              <a:rPr lang="en-US" dirty="0" smtClean="0"/>
              <a:t>B = </a:t>
            </a:r>
            <a:r>
              <a:rPr lang="en-US" dirty="0" err="1" smtClean="0"/>
              <a:t>arccos</a:t>
            </a:r>
            <a:r>
              <a:rPr lang="en-US" dirty="0" smtClean="0"/>
              <a:t>((b</a:t>
            </a:r>
            <a:r>
              <a:rPr lang="en-US" baseline="30000" dirty="0" smtClean="0"/>
              <a:t>2</a:t>
            </a:r>
            <a:r>
              <a:rPr lang="en-US" dirty="0" smtClean="0"/>
              <a:t>-a</a:t>
            </a:r>
            <a:r>
              <a:rPr lang="en-US" baseline="30000" dirty="0" smtClean="0"/>
              <a:t>2</a:t>
            </a:r>
            <a:r>
              <a:rPr lang="en-US" dirty="0" smtClean="0"/>
              <a:t>-c</a:t>
            </a:r>
            <a:r>
              <a:rPr lang="en-US" baseline="30000" dirty="0" smtClean="0"/>
              <a:t>2</a:t>
            </a:r>
            <a:r>
              <a:rPr lang="en-US" dirty="0" smtClean="0"/>
              <a:t>)/(-2ac)) </a:t>
            </a:r>
          </a:p>
          <a:p>
            <a:r>
              <a:rPr lang="en-US" dirty="0" smtClean="0"/>
              <a:t>C = </a:t>
            </a:r>
            <a:r>
              <a:rPr lang="en-US" dirty="0" err="1" smtClean="0"/>
              <a:t>arccos</a:t>
            </a:r>
            <a:r>
              <a:rPr lang="en-US" dirty="0" smtClean="0"/>
              <a:t>((c</a:t>
            </a:r>
            <a:r>
              <a:rPr lang="en-US" baseline="30000" dirty="0" smtClean="0"/>
              <a:t>2</a:t>
            </a:r>
            <a:r>
              <a:rPr lang="en-US" dirty="0" smtClean="0"/>
              <a:t>-a</a:t>
            </a:r>
            <a:r>
              <a:rPr lang="en-US" baseline="30000" dirty="0" smtClean="0"/>
              <a:t>2</a:t>
            </a:r>
            <a:r>
              <a:rPr lang="en-US" dirty="0" smtClean="0"/>
              <a:t>-b</a:t>
            </a:r>
            <a:r>
              <a:rPr lang="en-US" baseline="30000" dirty="0" smtClean="0"/>
              <a:t>2</a:t>
            </a:r>
            <a:r>
              <a:rPr lang="en-US" dirty="0" smtClean="0"/>
              <a:t>)/(-2ab))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 for oblique triangles can be used to find out whether a certain set of measurements describes a real triangle or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 describe a triangle that is unique:</a:t>
            </a:r>
            <a:r>
              <a:rPr lang="en-US" b="0" dirty="0" smtClean="0"/>
              <a:t> </a:t>
            </a:r>
            <a:endParaRPr lang="en-US" b="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87892"/>
            <a:ext cx="6019800" cy="358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</p:spTree>
    <p:extLst>
      <p:ext uri="{BB962C8B-B14F-4D97-AF65-F5344CB8AC3E}">
        <p14:creationId xmlns:p14="http://schemas.microsoft.com/office/powerpoint/2010/main" val="28039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50067"/>
            <a:ext cx="3962400" cy="35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Triangles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cannot possibly describe a real triangle: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Sometimes the measurements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describe two possible triangles: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500" dirty="0" smtClean="0"/>
              <a:t>This is called the “ambiguous case”</a:t>
            </a:r>
            <a:endParaRPr lang="en-US" sz="3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239000" cy="284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How Many Triangles</a:t>
            </a:r>
          </a:p>
        </p:txBody>
      </p:sp>
    </p:spTree>
    <p:extLst>
      <p:ext uri="{BB962C8B-B14F-4D97-AF65-F5344CB8AC3E}">
        <p14:creationId xmlns:p14="http://schemas.microsoft.com/office/powerpoint/2010/main" val="31214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sz="3600" dirty="0"/>
              <a:t>h = b </a:t>
            </a:r>
            <a:r>
              <a:rPr lang="en-US" sz="3600" dirty="0" err="1" smtClean="0"/>
              <a:t>sinA</a:t>
            </a:r>
            <a:endParaRPr lang="en-US" sz="3600" dirty="0" smtClean="0"/>
          </a:p>
          <a:p>
            <a:endParaRPr lang="en-US" sz="1400" dirty="0"/>
          </a:p>
          <a:p>
            <a:r>
              <a:rPr lang="en-US" sz="3600" dirty="0"/>
              <a:t>If a&gt;h and a&gt;b there is only one 	</a:t>
            </a:r>
            <a:r>
              <a:rPr lang="en-US" sz="3600" dirty="0" smtClean="0"/>
              <a:t>triangle</a:t>
            </a:r>
            <a:endParaRPr lang="en-US" sz="3600" dirty="0"/>
          </a:p>
          <a:p>
            <a:endParaRPr lang="en-US" sz="1400" dirty="0"/>
          </a:p>
          <a:p>
            <a:r>
              <a:rPr lang="en-US" sz="3600" dirty="0"/>
              <a:t>If a=h – it’s a right triangle!</a:t>
            </a:r>
          </a:p>
          <a:p>
            <a:endParaRPr lang="en-US" sz="1400" dirty="0"/>
          </a:p>
          <a:p>
            <a:r>
              <a:rPr lang="en-US" sz="3600" dirty="0"/>
              <a:t>If a&lt;h there is no triangle</a:t>
            </a:r>
          </a:p>
          <a:p>
            <a:endParaRPr lang="en-US" sz="1400" dirty="0"/>
          </a:p>
          <a:p>
            <a:r>
              <a:rPr lang="en-US" sz="3600" dirty="0"/>
              <a:t>If a&gt;h and a&lt;b there are two </a:t>
            </a:r>
            <a:r>
              <a:rPr lang="en-US" sz="3600" dirty="0" smtClean="0"/>
              <a:t>	triangles</a:t>
            </a:r>
            <a:endParaRPr lang="en-US" sz="3600" dirty="0"/>
          </a:p>
          <a:p>
            <a:endParaRPr lang="en-US" sz="3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How Many Triangles</a:t>
            </a:r>
          </a:p>
        </p:txBody>
      </p:sp>
    </p:spTree>
    <p:extLst>
      <p:ext uri="{BB962C8B-B14F-4D97-AF65-F5344CB8AC3E}">
        <p14:creationId xmlns:p14="http://schemas.microsoft.com/office/powerpoint/2010/main" val="13561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Complex numbers include the "imaginary" unit:</a:t>
                </a:r>
              </a:p>
              <a:p>
                <a:pPr algn="ctr"/>
                <a:r>
                  <a:rPr lang="en-US" dirty="0" smtClean="0"/>
                  <a:t> </a:t>
                </a:r>
                <a:r>
                  <a:rPr lang="en-US" sz="50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 smtClean="0"/>
                  <a:t> </a:t>
                </a:r>
                <a:r>
                  <a:rPr lang="en-US" dirty="0"/>
                  <a:t>≡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1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7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Complex numbers are written:</a:t>
            </a:r>
          </a:p>
          <a:p>
            <a:endParaRPr lang="en-US" sz="1000" dirty="0"/>
          </a:p>
          <a:p>
            <a:pPr algn="ctr">
              <a:lnSpc>
                <a:spcPts val="4000"/>
              </a:lnSpc>
            </a:pPr>
            <a:r>
              <a:rPr lang="en-US" dirty="0" smtClean="0"/>
              <a:t>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>
              <a:lnSpc>
                <a:spcPts val="4000"/>
              </a:lnSpc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 smtClean="0"/>
              <a:t>          real       imaginary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    part         </a:t>
            </a:r>
            <a:r>
              <a:rPr lang="en-US" dirty="0" err="1" smtClean="0"/>
              <a:t>part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81400" y="2667000"/>
            <a:ext cx="3048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105400" y="2667000"/>
            <a:ext cx="228600" cy="5334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0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numbers are usually </a:t>
            </a:r>
            <a:r>
              <a:rPr lang="en-US" dirty="0"/>
              <a:t>designated "</a:t>
            </a:r>
            <a:r>
              <a:rPr lang="en-US" dirty="0" smtClean="0"/>
              <a:t>z“</a:t>
            </a:r>
          </a:p>
          <a:p>
            <a:endParaRPr lang="en-US" sz="2000" dirty="0"/>
          </a:p>
          <a:p>
            <a:pPr algn="ctr"/>
            <a:r>
              <a:rPr lang="en-US" dirty="0" smtClean="0"/>
              <a:t>z = </a:t>
            </a:r>
            <a:r>
              <a:rPr lang="en-US" dirty="0"/>
              <a:t>a + 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We usually start vectors at (0,0)</a:t>
            </a:r>
          </a:p>
          <a:p>
            <a:pPr>
              <a:spcBef>
                <a:spcPts val="0"/>
              </a:spcBef>
            </a:pPr>
            <a:r>
              <a:rPr lang="en-US" dirty="0"/>
              <a:t>called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>
                <a:solidFill>
                  <a:srgbClr val="FFC000"/>
                </a:solidFill>
              </a:rPr>
              <a:t>standard 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position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990881" y="3346832"/>
            <a:ext cx="2057400" cy="8737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 smtClean="0">
                <a:solidFill>
                  <a:srgbClr val="00B0F0"/>
                </a:solidFill>
              </a:rPr>
              <a:t>VFrench</a:t>
            </a:r>
            <a:r>
              <a:rPr lang="en-US" sz="1500" b="1" dirty="0" smtClean="0">
                <a:solidFill>
                  <a:srgbClr val="00B0F0"/>
                </a:solidFill>
              </a:rPr>
              <a:t> 2020</a:t>
            </a:r>
            <a:endParaRPr lang="en-US" sz="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Arithmetic with complex numbers: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 smtClean="0"/>
              <a:t>a+b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+ (</a:t>
            </a:r>
            <a:r>
              <a:rPr lang="en-US" dirty="0" err="1" smtClean="0"/>
              <a:t>c+d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) </a:t>
            </a:r>
            <a:r>
              <a:rPr lang="en-US" dirty="0"/>
              <a:t>= (</a:t>
            </a:r>
            <a:r>
              <a:rPr lang="en-US" dirty="0" err="1" smtClean="0"/>
              <a:t>a+c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dirty="0" err="1" smtClean="0"/>
              <a:t>b+d</a:t>
            </a:r>
            <a:r>
              <a:rPr lang="en-US" dirty="0" smtClean="0"/>
              <a:t>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/>
              <a:t>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dirty="0" smtClean="0"/>
              <a:t>- </a:t>
            </a:r>
            <a:r>
              <a:rPr lang="en-US" dirty="0"/>
              <a:t>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(</a:t>
            </a:r>
            <a:r>
              <a:rPr lang="en-US" dirty="0" smtClean="0"/>
              <a:t>a-c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 smtClean="0"/>
              <a:t>+ </a:t>
            </a:r>
            <a:r>
              <a:rPr lang="en-US" dirty="0"/>
              <a:t>(</a:t>
            </a:r>
            <a:r>
              <a:rPr lang="en-US" dirty="0" smtClean="0"/>
              <a:t>b-d)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5000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Multiplying:</a:t>
            </a:r>
          </a:p>
          <a:p>
            <a:endParaRPr lang="en-US" sz="2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(</a:t>
            </a:r>
            <a:r>
              <a:rPr lang="en-US" dirty="0" err="1"/>
              <a:t>a+b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</a:t>
            </a:r>
            <a:r>
              <a:rPr lang="en-US" dirty="0" smtClean="0">
                <a:latin typeface="Comic Sans MS"/>
              </a:rPr>
              <a:t>×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c+d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) = </a:t>
            </a:r>
            <a:endParaRPr lang="en-US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1000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a×c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dirty="0" smtClean="0"/>
              <a:t>(</a:t>
            </a:r>
            <a:r>
              <a:rPr lang="en-US" dirty="0" err="1" smtClean="0"/>
              <a:t>a×d+b</a:t>
            </a:r>
            <a:r>
              <a:rPr lang="en-US" dirty="0" err="1"/>
              <a:t>×c</a:t>
            </a:r>
            <a:r>
              <a:rPr lang="en-US" dirty="0"/>
              <a:t>)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+ (</a:t>
            </a:r>
            <a:r>
              <a:rPr lang="en-US" dirty="0" err="1"/>
              <a:t>b×d</a:t>
            </a:r>
            <a:r>
              <a:rPr lang="en-US" dirty="0"/>
              <a:t>)</a:t>
            </a:r>
            <a:r>
              <a:rPr lang="en-US" sz="5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smtClean="0"/>
              <a:t>2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sz="5400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   = ac + (</a:t>
            </a:r>
            <a:r>
              <a:rPr lang="en-US" dirty="0" err="1"/>
              <a:t>ad+bc</a:t>
            </a:r>
            <a:r>
              <a:rPr lang="en-US" dirty="0"/>
              <a:t>)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5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+ </a:t>
            </a:r>
            <a:r>
              <a:rPr lang="en-US" dirty="0" err="1"/>
              <a:t>bd</a:t>
            </a:r>
            <a:r>
              <a:rPr lang="en-US" dirty="0"/>
              <a:t>(-1)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   = (ac-</a:t>
            </a:r>
            <a:r>
              <a:rPr lang="en-US" dirty="0" err="1"/>
              <a:t>bd</a:t>
            </a:r>
            <a:r>
              <a:rPr lang="en-US" dirty="0"/>
              <a:t>) + (</a:t>
            </a:r>
            <a:r>
              <a:rPr lang="en-US" dirty="0" err="1"/>
              <a:t>ad+bc</a:t>
            </a:r>
            <a:r>
              <a:rPr lang="en-US" dirty="0"/>
              <a:t>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</a:t>
            </a:r>
            <a:endParaRPr lang="en-US" baseline="30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Arc 1"/>
          <p:cNvSpPr/>
          <p:nvPr/>
        </p:nvSpPr>
        <p:spPr>
          <a:xfrm rot="5400000">
            <a:off x="6705600" y="3124200"/>
            <a:ext cx="1409700" cy="1409700"/>
          </a:xfrm>
          <a:prstGeom prst="arc">
            <a:avLst>
              <a:gd name="adj1" fmla="val 15984299"/>
              <a:gd name="adj2" fmla="val 0"/>
            </a:avLst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Complex Numbers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Don’t leave any exponents of </a:t>
            </a:r>
            <a:r>
              <a:rPr lang="en-US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dirty="0">
                <a:solidFill>
                  <a:srgbClr val="FFC000"/>
                </a:solidFill>
              </a:rPr>
              <a:t>in a formula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26" y="2819400"/>
            <a:ext cx="5270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http://scottsauls.com/wp-content/uploads/2015/06/Shame.jpg</a:t>
            </a:r>
          </a:p>
        </p:txBody>
      </p:sp>
    </p:spTree>
    <p:extLst>
      <p:ext uri="{BB962C8B-B14F-4D97-AF65-F5344CB8AC3E}">
        <p14:creationId xmlns:p14="http://schemas.microsoft.com/office/powerpoint/2010/main" val="22802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36 </m:t>
                        </m:r>
                      </m:e>
                    </m:rad>
                  </m:oMath>
                </a14:m>
                <a:r>
                  <a:rPr lang="en-US" dirty="0"/>
                  <a:t> 	= 3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dirty="0"/>
                  <a:t>× 6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  <a:p>
                <a:r>
                  <a:rPr lang="en-US" dirty="0"/>
                  <a:t>				= 18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				= -18</a:t>
                </a:r>
              </a:p>
              <a:p>
                <a:r>
                  <a:rPr lang="en-US" dirty="0" smtClean="0"/>
                  <a:t>You need to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take out the “</a:t>
                </a:r>
                <a:r>
                  <a:rPr lang="en-US" i="1" dirty="0" err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” first</a:t>
                </a:r>
              </a:p>
              <a:p>
                <a:r>
                  <a:rPr lang="en-US" dirty="0" smtClean="0"/>
                  <a:t>(If you don’t, you’ll get the wrong answer)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915400" cy="5638800"/>
              </a:xfrm>
              <a:blipFill rotWithShape="1">
                <a:blip r:embed="rId2"/>
                <a:stretch>
                  <a:fillRect l="-2462" t="-757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Sine-shaped </a:t>
            </a:r>
            <a:r>
              <a:rPr lang="en-US" dirty="0"/>
              <a:t>waves all with the same frequency but with different amplitudes and </a:t>
            </a:r>
            <a:r>
              <a:rPr lang="en-US" dirty="0" smtClean="0"/>
              <a:t>phases are </a:t>
            </a:r>
            <a:r>
              <a:rPr lang="en-US" dirty="0"/>
              <a:t>represented by a real multiplier for frequency and time and a complex multiplier for </a:t>
            </a:r>
            <a:r>
              <a:rPr lang="en-US" dirty="0" smtClean="0"/>
              <a:t>amplitude </a:t>
            </a:r>
            <a:r>
              <a:rPr lang="en-US" dirty="0"/>
              <a:t>(</a:t>
            </a:r>
            <a:r>
              <a:rPr lang="en-US" dirty="0">
                <a:solidFill>
                  <a:srgbClr val="FFC000"/>
                </a:solidFill>
              </a:rPr>
              <a:t>phasor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Phasor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</a:t>
            </a:r>
            <a:r>
              <a:rPr lang="en-US" dirty="0"/>
              <a:t>these phasors is called </a:t>
            </a:r>
            <a:r>
              <a:rPr lang="en-US" dirty="0">
                <a:solidFill>
                  <a:srgbClr val="FFC000"/>
                </a:solidFill>
              </a:rPr>
              <a:t>phasor arithmetic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Circular graph paper!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0" y="2057400"/>
            <a:ext cx="4648200" cy="4782444"/>
            <a:chOff x="2286000" y="2057400"/>
            <a:chExt cx="4648200" cy="47824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057400"/>
              <a:ext cx="4648200" cy="478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572000" y="4227867"/>
              <a:ext cx="2249424" cy="400110"/>
              <a:chOff x="6788852" y="4189065"/>
              <a:chExt cx="2249424" cy="40011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6788852" y="4407408"/>
                <a:ext cx="2249424" cy="0"/>
              </a:xfrm>
              <a:prstGeom prst="straightConnector1">
                <a:avLst/>
              </a:prstGeom>
              <a:ln w="1651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/>
              <p:cNvSpPr/>
              <p:nvPr/>
            </p:nvSpPr>
            <p:spPr>
              <a:xfrm>
                <a:off x="7260336" y="4189065"/>
                <a:ext cx="13388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</a:rPr>
                  <a:t>polar axis</a:t>
                </a:r>
              </a:p>
            </p:txBody>
          </p:sp>
        </p:grpSp>
        <p:sp>
          <p:nvSpPr>
            <p:cNvPr id="14" name="Arc 13"/>
            <p:cNvSpPr/>
            <p:nvPr/>
          </p:nvSpPr>
          <p:spPr>
            <a:xfrm>
              <a:off x="3962400" y="3200400"/>
              <a:ext cx="2057400" cy="2057400"/>
            </a:xfrm>
            <a:prstGeom prst="arc">
              <a:avLst>
                <a:gd name="adj1" fmla="val 16398340"/>
                <a:gd name="adj2" fmla="val 248453"/>
              </a:avLst>
            </a:prstGeom>
            <a:noFill/>
            <a:ln w="63500">
              <a:solidFill>
                <a:srgbClr val="FFC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2982451">
              <a:off x="4907353" y="3150416"/>
              <a:ext cx="22445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C000"/>
                  </a:solidFill>
                </a:rPr>
                <a:t>angle of rotation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P = (</a:t>
            </a:r>
            <a:r>
              <a:rPr lang="en-US" dirty="0" err="1" smtClean="0"/>
              <a:t>r,</a:t>
            </a:r>
            <a:r>
              <a:rPr lang="en-US" i="1" dirty="0" err="1" smtClean="0"/>
              <a:t>θ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r>
              <a:rPr lang="en-US" dirty="0" smtClean="0"/>
              <a:t>r </a:t>
            </a:r>
            <a:r>
              <a:rPr lang="en-US" dirty="0"/>
              <a:t>is </a:t>
            </a:r>
            <a:r>
              <a:rPr lang="en-US" dirty="0" smtClean="0"/>
              <a:t>the distance </a:t>
            </a:r>
            <a:r>
              <a:rPr lang="en-US" dirty="0"/>
              <a:t>(radius) from the pole to P</a:t>
            </a:r>
            <a:r>
              <a:rPr lang="en-US" i="1" dirty="0"/>
              <a:t> </a:t>
            </a:r>
            <a:r>
              <a:rPr lang="en-US" dirty="0"/>
              <a:t>(+,- or 0</a:t>
            </a:r>
            <a:r>
              <a:rPr lang="en-US" dirty="0" smtClean="0"/>
              <a:t>)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i="1" dirty="0" smtClean="0"/>
              <a:t>θ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dirty="0"/>
              <a:t>angle from the polar axis to the </a:t>
            </a:r>
            <a:r>
              <a:rPr lang="en-US" dirty="0" smtClean="0"/>
              <a:t>terminal side of the angle (degrees </a:t>
            </a:r>
            <a:r>
              <a:rPr lang="en-US" dirty="0"/>
              <a:t>or </a:t>
            </a:r>
            <a:r>
              <a:rPr lang="en-US" dirty="0" smtClean="0"/>
              <a:t>radians)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Polar to Rectangular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Polar to rectangular </a:t>
            </a:r>
            <a:r>
              <a:rPr lang="en-US" dirty="0" smtClean="0"/>
              <a:t>conversion</a:t>
            </a:r>
          </a:p>
          <a:p>
            <a:r>
              <a:rPr lang="en-US" dirty="0" smtClean="0"/>
              <a:t>If you have a polar point:</a:t>
            </a:r>
          </a:p>
          <a:p>
            <a:pPr algn="ctr"/>
            <a:r>
              <a:rPr lang="en-US" dirty="0" smtClean="0"/>
              <a:t>P = (</a:t>
            </a:r>
            <a:r>
              <a:rPr lang="en-US" dirty="0" err="1" smtClean="0"/>
              <a:t>r,</a:t>
            </a:r>
            <a:r>
              <a:rPr lang="en-US" i="1" dirty="0" err="1" smtClean="0"/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convert to (</a:t>
            </a:r>
            <a:r>
              <a:rPr lang="en-US" dirty="0" err="1" smtClean="0"/>
              <a:t>x,y</a:t>
            </a:r>
            <a:r>
              <a:rPr lang="en-US" dirty="0" smtClean="0"/>
              <a:t>) coordinates:</a:t>
            </a:r>
          </a:p>
          <a:p>
            <a:pPr algn="ctr"/>
            <a:r>
              <a:rPr lang="en-US" dirty="0" smtClean="0"/>
              <a:t>x </a:t>
            </a:r>
            <a:r>
              <a:rPr lang="en-US" dirty="0"/>
              <a:t>= r cos </a:t>
            </a:r>
            <a:r>
              <a:rPr lang="en-US" i="1" dirty="0" smtClean="0"/>
              <a:t>θ</a:t>
            </a:r>
          </a:p>
          <a:p>
            <a:pPr algn="ctr"/>
            <a:r>
              <a:rPr lang="en-US" dirty="0" smtClean="0"/>
              <a:t>y </a:t>
            </a:r>
            <a:r>
              <a:rPr lang="en-US" dirty="0"/>
              <a:t>= r sin </a:t>
            </a:r>
            <a:r>
              <a:rPr lang="en-US" i="1" dirty="0"/>
              <a:t>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Because a vector’s location does not matter, we can make them all standard (initial point (0,0)) and write the vector using only the terminal point:</a:t>
                </a:r>
              </a:p>
              <a:p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amount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horizontal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displacement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amount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vertical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3000" dirty="0"/>
                                  <m:t>displacement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7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to Polar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 as easy…</a:t>
                </a:r>
              </a:p>
              <a:p>
                <a:pPr algn="ctr"/>
                <a:r>
                  <a:rPr lang="en-US" dirty="0" smtClean="0"/>
                  <a:t>r </a:t>
                </a:r>
                <a:r>
                  <a:rPr lang="en-US" dirty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y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algn="ctr"/>
                <a:r>
                  <a:rPr lang="en-US" i="1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arctan</a:t>
                </a:r>
                <a:r>
                  <a:rPr lang="en-US" dirty="0"/>
                  <a:t> (</a:t>
                </a:r>
                <a:r>
                  <a:rPr lang="en-US" dirty="0" smtClean="0"/>
                  <a:t>y</a:t>
                </a:r>
                <a:r>
                  <a:rPr lang="en-US" i="1" dirty="0"/>
                  <a:t>/</a:t>
                </a:r>
                <a:r>
                  <a:rPr lang="en-US" dirty="0" smtClean="0"/>
                  <a:t>x)</a:t>
                </a:r>
              </a:p>
              <a:p>
                <a:r>
                  <a:rPr lang="en-US" dirty="0" smtClean="0"/>
                  <a:t>AND…</a:t>
                </a:r>
              </a:p>
              <a:p>
                <a:r>
                  <a:rPr lang="en-US" dirty="0"/>
                  <a:t>You have to be VERY careful with these </a:t>
                </a:r>
                <a:r>
                  <a:rPr lang="en-US" dirty="0" smtClean="0"/>
                  <a:t>to </a:t>
                </a:r>
                <a:r>
                  <a:rPr lang="en-US" dirty="0"/>
                  <a:t>get the right quadrant!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  <a:p>
            <a:r>
              <a:rPr lang="en-US" dirty="0"/>
              <a:t>	have variables r and </a:t>
            </a:r>
            <a:r>
              <a:rPr lang="en-US" i="1" dirty="0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convert </a:t>
            </a:r>
            <a:r>
              <a:rPr lang="en-US" dirty="0"/>
              <a:t>rectangular equations to polar </a:t>
            </a:r>
            <a:r>
              <a:rPr lang="en-US" dirty="0" smtClean="0"/>
              <a:t>equations,</a:t>
            </a:r>
            <a:endParaRPr lang="en-US" dirty="0"/>
          </a:p>
          <a:p>
            <a:r>
              <a:rPr lang="en-US" dirty="0" smtClean="0"/>
              <a:t>replace:  </a:t>
            </a:r>
          </a:p>
          <a:p>
            <a:r>
              <a:rPr lang="en-US" i="1" dirty="0" smtClean="0"/>
              <a:t>	</a:t>
            </a:r>
            <a:r>
              <a:rPr lang="en-US" dirty="0" smtClean="0"/>
              <a:t>x </a:t>
            </a:r>
            <a:r>
              <a:rPr lang="en-US" dirty="0"/>
              <a:t>with </a:t>
            </a:r>
            <a:r>
              <a:rPr lang="en-US" dirty="0" smtClean="0"/>
              <a:t>r</a:t>
            </a:r>
            <a:r>
              <a:rPr lang="en-US" sz="2000" i="1" dirty="0" smtClean="0"/>
              <a:t> </a:t>
            </a:r>
            <a:r>
              <a:rPr lang="en-US" dirty="0" err="1" smtClean="0"/>
              <a:t>cos</a:t>
            </a:r>
            <a:r>
              <a:rPr lang="en-US" i="1" dirty="0" err="1" smtClean="0"/>
              <a:t>θ</a:t>
            </a:r>
            <a:r>
              <a:rPr lang="en-US" dirty="0" smtClean="0"/>
              <a:t>   </a:t>
            </a:r>
            <a:r>
              <a:rPr lang="en-US" dirty="0"/>
              <a:t>and   </a:t>
            </a:r>
            <a:endParaRPr lang="en-US" dirty="0" smtClean="0"/>
          </a:p>
          <a:p>
            <a:r>
              <a:rPr lang="en-US" i="1" dirty="0" smtClean="0"/>
              <a:t>	</a:t>
            </a:r>
            <a:r>
              <a:rPr lang="en-US" dirty="0" smtClean="0"/>
              <a:t>y </a:t>
            </a:r>
            <a:r>
              <a:rPr lang="en-US" dirty="0"/>
              <a:t>with </a:t>
            </a:r>
            <a:r>
              <a:rPr lang="en-US" dirty="0" smtClean="0"/>
              <a:t>r</a:t>
            </a:r>
            <a:r>
              <a:rPr lang="en-US" sz="2000" i="1" dirty="0"/>
              <a:t> </a:t>
            </a:r>
            <a:r>
              <a:rPr lang="en-US" dirty="0" err="1" smtClean="0"/>
              <a:t>sin</a:t>
            </a:r>
            <a:r>
              <a:rPr lang="en-US" i="1" dirty="0" err="1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Polar form of a complex number: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z </a:t>
                </a:r>
                <a:r>
                  <a:rPr lang="en-US" dirty="0"/>
                  <a:t>= a + b</a:t>
                </a:r>
                <a:r>
                  <a:rPr lang="en-US" sz="50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   </a:t>
                </a:r>
                <a:r>
                  <a:rPr lang="en-US" dirty="0" smtClean="0"/>
                  <a:t>becomes: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z </a:t>
                </a:r>
                <a:r>
                  <a:rPr lang="en-US" dirty="0"/>
                  <a:t>= </a:t>
                </a:r>
                <a:r>
                  <a:rPr lang="en-US" i="1" dirty="0"/>
                  <a:t>r </a:t>
                </a:r>
                <a:r>
                  <a:rPr lang="en-US" dirty="0"/>
                  <a:t>(cos </a:t>
                </a:r>
                <a:r>
                  <a:rPr lang="en-US" i="1" dirty="0"/>
                  <a:t>θ</a:t>
                </a:r>
                <a:r>
                  <a:rPr lang="en-US" dirty="0"/>
                  <a:t> + </a:t>
                </a:r>
                <a:r>
                  <a:rPr lang="en-US" sz="5000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dirty="0"/>
                  <a:t> sin </a:t>
                </a:r>
                <a:r>
                  <a:rPr lang="en-US" i="1" dirty="0" smtClean="0"/>
                  <a:t>θ </a:t>
                </a:r>
                <a:r>
                  <a:rPr lang="en-US" dirty="0" smtClean="0"/>
                  <a:t>)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where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= </a:t>
                </a:r>
                <a:r>
                  <a:rPr lang="en-US" i="1" dirty="0"/>
                  <a:t>r</a:t>
                </a:r>
                <a:r>
                  <a:rPr lang="en-US" dirty="0"/>
                  <a:t> cos </a:t>
                </a:r>
                <a:r>
                  <a:rPr lang="en-US" i="1" dirty="0"/>
                  <a:t>θ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b </a:t>
                </a:r>
                <a:r>
                  <a:rPr lang="en-US" dirty="0"/>
                  <a:t>= </a:t>
                </a:r>
                <a:r>
                  <a:rPr lang="en-US" i="1" dirty="0"/>
                  <a:t>r</a:t>
                </a:r>
                <a:r>
                  <a:rPr lang="en-US" dirty="0"/>
                  <a:t> sin </a:t>
                </a:r>
                <a:r>
                  <a:rPr lang="en-US" i="1" dirty="0"/>
                  <a:t>θ</a:t>
                </a:r>
                <a:r>
                  <a:rPr lang="en-US" dirty="0"/>
                  <a:t> 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i="1" dirty="0" smtClean="0"/>
                  <a:t>		r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 smtClean="0"/>
                              <m:t>a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b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	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</a:t>
                </a:r>
                <a:r>
                  <a:rPr lang="en-US" dirty="0" smtClean="0"/>
                  <a:t>	tan </a:t>
                </a:r>
                <a:r>
                  <a:rPr lang="en-US" i="1" dirty="0"/>
                  <a:t>θ</a:t>
                </a:r>
                <a:r>
                  <a:rPr lang="en-US" dirty="0"/>
                  <a:t> = b/a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638800"/>
              </a:xfrm>
              <a:blipFill rotWithShape="1">
                <a:blip r:embed="rId2"/>
                <a:stretch>
                  <a:fillRect l="-2593" t="-19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Polar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</a:t>
            </a:r>
            <a:r>
              <a:rPr lang="en-US" i="1" dirty="0" smtClean="0">
                <a:solidFill>
                  <a:schemeClr val="tx1"/>
                </a:solidFill>
              </a:rPr>
              <a:t>plot</a:t>
            </a:r>
            <a:r>
              <a:rPr lang="en-US" dirty="0" smtClean="0"/>
              <a:t> these first or you may end up in the wrong quadrant!</a:t>
            </a:r>
          </a:p>
          <a:p>
            <a:endParaRPr lang="en-US" dirty="0"/>
          </a:p>
          <a:p>
            <a:r>
              <a:rPr lang="en-US" dirty="0" smtClean="0"/>
              <a:t>(This is because of the tan)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DeMoivre’s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power of a complex </a:t>
            </a:r>
            <a:r>
              <a:rPr lang="en-US" dirty="0" smtClean="0"/>
              <a:t>number</a:t>
            </a:r>
            <a:endParaRPr lang="en-US" dirty="0"/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/>
              <a:t>z = </a:t>
            </a:r>
            <a:r>
              <a:rPr lang="en-US" i="1" dirty="0"/>
              <a:t>r</a:t>
            </a:r>
            <a:r>
              <a:rPr lang="en-US" dirty="0"/>
              <a:t> (cos </a:t>
            </a:r>
            <a:r>
              <a:rPr lang="en-US" i="1" dirty="0"/>
              <a:t>θ</a:t>
            </a:r>
            <a:r>
              <a:rPr lang="en-US" dirty="0"/>
              <a:t> + </a:t>
            </a:r>
            <a:r>
              <a:rPr lang="en-US" sz="5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/>
              <a:t> </a:t>
            </a:r>
            <a:r>
              <a:rPr lang="en-US" dirty="0"/>
              <a:t>sin </a:t>
            </a:r>
            <a:r>
              <a:rPr lang="en-US" i="1" dirty="0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n&gt;0</a:t>
            </a:r>
          </a:p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z</a:t>
            </a:r>
            <a:r>
              <a:rPr lang="en-US" baseline="30000" dirty="0" smtClean="0"/>
              <a:t>n</a:t>
            </a:r>
            <a:r>
              <a:rPr lang="en-US" dirty="0" smtClean="0"/>
              <a:t> = [</a:t>
            </a:r>
            <a:r>
              <a:rPr lang="en-US" i="1" dirty="0" smtClean="0"/>
              <a:t>r</a:t>
            </a:r>
            <a:r>
              <a:rPr lang="en-US" dirty="0" smtClean="0"/>
              <a:t> (cos </a:t>
            </a:r>
            <a:r>
              <a:rPr lang="en-US" i="1" dirty="0" smtClean="0"/>
              <a:t>θ</a:t>
            </a:r>
            <a:r>
              <a:rPr lang="en-US" dirty="0" smtClean="0"/>
              <a:t> +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 smtClean="0"/>
              <a:t>sin </a:t>
            </a:r>
            <a:r>
              <a:rPr lang="en-US" i="1" dirty="0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)]</a:t>
            </a:r>
            <a:r>
              <a:rPr lang="en-US" sz="2000" baseline="30000" dirty="0" smtClean="0"/>
              <a:t> 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n-US" dirty="0" smtClean="0"/>
              <a:t>	    =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dirty="0" smtClean="0"/>
              <a:t>(cos </a:t>
            </a:r>
            <a:r>
              <a:rPr lang="en-US" dirty="0" err="1" smtClean="0"/>
              <a:t>n</a:t>
            </a:r>
            <a:r>
              <a:rPr lang="en-US" i="1" dirty="0" err="1" smtClean="0"/>
              <a:t>θ</a:t>
            </a:r>
            <a:r>
              <a:rPr lang="en-US" dirty="0" smtClean="0"/>
              <a:t> + </a:t>
            </a:r>
            <a:r>
              <a:rPr lang="en-US" sz="5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/>
              <a:t> </a:t>
            </a:r>
            <a:r>
              <a:rPr lang="en-US" dirty="0" smtClean="0"/>
              <a:t>sin </a:t>
            </a:r>
            <a:r>
              <a:rPr lang="en-US" dirty="0" err="1" smtClean="0"/>
              <a:t>n</a:t>
            </a:r>
            <a:r>
              <a:rPr lang="en-US" i="1" dirty="0" err="1" smtClean="0"/>
              <a:t>θ</a:t>
            </a:r>
            <a:r>
              <a:rPr lang="en-US" sz="2000" i="1" dirty="0" smtClean="0"/>
              <a:t> </a:t>
            </a:r>
            <a:r>
              <a:rPr lang="en-US" dirty="0" smtClean="0"/>
              <a:t>)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5187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break!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3372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Multiplying a vector by a constant is called “</a:t>
            </a:r>
            <a:r>
              <a:rPr lang="en-US" dirty="0" smtClean="0">
                <a:solidFill>
                  <a:srgbClr val="FFC000"/>
                </a:solidFill>
              </a:rPr>
              <a:t>scalar multiplication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</p:spPr>
            <p:txBody>
              <a:bodyPr/>
              <a:lstStyle/>
              <a:p>
                <a:r>
                  <a:rPr lang="en-US" dirty="0" smtClean="0"/>
                  <a:t>Just multiply the constant times the horizontal displacement for the new magnitude and the vertical displacement for its new magnitude:</a:t>
                </a:r>
              </a:p>
              <a:p>
                <a:pPr algn="ctr"/>
                <a:r>
                  <a:rPr lang="en-US" dirty="0" smtClean="0"/>
                  <a:t>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v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h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/>
                                <m:t>v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86800" cy="5638800"/>
              </a:xfrm>
              <a:blipFill rotWithShape="1">
                <a:blip r:embed="rId3"/>
                <a:stretch>
                  <a:fillRect l="-2456" t="-1946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5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Scalar multiplication </a:t>
            </a:r>
            <a:r>
              <a:rPr lang="en-US" dirty="0" err="1">
                <a:solidFill>
                  <a:schemeClr val="tx1"/>
                </a:solidFill>
              </a:rPr>
              <a:t>kv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Multiplying a vector by a positive </a:t>
            </a:r>
            <a:r>
              <a:rPr lang="en-US" dirty="0"/>
              <a:t>real number changes the </a:t>
            </a:r>
            <a:r>
              <a:rPr lang="en-US" dirty="0" smtClean="0"/>
              <a:t>magnitude but </a:t>
            </a:r>
            <a:r>
              <a:rPr lang="en-US" dirty="0"/>
              <a:t>not the </a:t>
            </a:r>
            <a:r>
              <a:rPr lang="en-US" dirty="0" smtClean="0"/>
              <a:t>direction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Scalar multiplication </a:t>
            </a:r>
            <a:r>
              <a:rPr lang="en-US" dirty="0" err="1">
                <a:solidFill>
                  <a:schemeClr val="tx1"/>
                </a:solidFill>
              </a:rPr>
              <a:t>kv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A negative scalar points the vector </a:t>
            </a:r>
            <a:r>
              <a:rPr lang="en-US" dirty="0"/>
              <a:t>in the opposite direction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To add two vectors: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a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b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c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d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add the corresponding values: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CCFFFF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CFFFF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c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92D050"/>
                                  </a:solidFill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1" i="0" dirty="0" smtClean="0">
                                  <a:solidFill>
                                    <a:srgbClr val="FFC000"/>
                                  </a:solidFill>
                                </a:rPr>
                                <m:t>d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endParaRPr lang="en-US" sz="2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The sum of two vectors is called the </a:t>
                </a:r>
                <a:r>
                  <a:rPr lang="en-US" dirty="0">
                    <a:solidFill>
                      <a:srgbClr val="FFC000"/>
                    </a:solidFill>
                  </a:rPr>
                  <a:t>resultant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addition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F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FFFF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                            </a:t>
                </a:r>
                <a:r>
                  <a:rPr lang="en-US" b="0" dirty="0" smtClean="0"/>
                  <a:t>the              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 </a:t>
                </a:r>
                <a:r>
                  <a:rPr lang="en-US" b="0" dirty="0" smtClean="0"/>
                  <a:t>                                   </a:t>
                </a:r>
                <a:r>
                  <a:rPr lang="en-US" b="0" dirty="0" smtClean="0">
                    <a:solidFill>
                      <a:srgbClr val="FFC000"/>
                    </a:solidFill>
                  </a:rPr>
                  <a:t>resultant</a:t>
                </a:r>
                <a:endParaRPr lang="en-US" b="0" dirty="0">
                  <a:solidFill>
                    <a:srgbClr val="FFC000"/>
                  </a:solidFill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838" r="-2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3400" y="2955982"/>
            <a:ext cx="2060476" cy="1956747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86000" y="3429000"/>
            <a:ext cx="1978124" cy="101071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343400" y="1945271"/>
            <a:ext cx="4038600" cy="2967458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9600" y="3108382"/>
            <a:ext cx="2060476" cy="1956747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03876" y="1961089"/>
            <a:ext cx="1978124" cy="101071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vectors!</a:t>
            </a:r>
          </a:p>
          <a:p>
            <a:r>
              <a:rPr lang="en-US" dirty="0"/>
              <a:t>	</a:t>
            </a:r>
            <a:r>
              <a:rPr lang="en-US" dirty="0" smtClean="0"/>
              <a:t>Angle between two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Vector subtraction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B0F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endParaRPr lang="en-US" sz="2000" dirty="0" smtClean="0"/>
              </a:p>
              <a:p>
                <a:r>
                  <a:rPr lang="en-US" dirty="0" smtClean="0"/>
                  <a:t>                         </a:t>
                </a:r>
                <a:r>
                  <a:rPr lang="en-US" b="0" dirty="0" smtClean="0"/>
                  <a:t>flip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                     </a:t>
                </a:r>
                <a:r>
                  <a:rPr lang="en-US" b="0" dirty="0" smtClean="0"/>
                  <a:t>the</a:t>
                </a:r>
                <a:r>
                  <a:rPr lang="en-US" dirty="0" smtClean="0"/>
                  <a:t>               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                </a:t>
                </a:r>
                <a:r>
                  <a:rPr lang="en-US" dirty="0" smtClean="0"/>
                  <a:t> </a:t>
                </a:r>
                <a:r>
                  <a:rPr lang="en-US" b="0" dirty="0" smtClean="0">
                    <a:solidFill>
                      <a:srgbClr val="FFC000"/>
                    </a:solidFill>
                  </a:rPr>
                  <a:t>resultant</a:t>
                </a:r>
                <a:endParaRPr lang="en-US" b="0" dirty="0">
                  <a:solidFill>
                    <a:srgbClr val="FFC000"/>
                  </a:solidFill>
                </a:endParaRPr>
              </a:p>
              <a:p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894442" y="2817789"/>
            <a:ext cx="1411357" cy="809131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6934200" y="3572209"/>
            <a:ext cx="0" cy="741374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8627" y="2484783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10000" y="2514600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1" y="2848468"/>
            <a:ext cx="1411357" cy="809131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34200" y="2819400"/>
            <a:ext cx="1398103" cy="14941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953000" y="2915478"/>
            <a:ext cx="1411357" cy="809131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/>
                  <a:t>Plotting vectors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C0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unit vector whose </a:t>
                </a:r>
                <a:r>
                  <a:rPr lang="en-US" dirty="0" smtClean="0"/>
                  <a:t>direction </a:t>
                </a:r>
                <a:r>
                  <a:rPr lang="en-US" dirty="0"/>
                  <a:t>is along the </a:t>
                </a:r>
                <a:r>
                  <a:rPr lang="en-US" dirty="0" smtClean="0"/>
                  <a:t>positive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-axis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C0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the unit vector whose </a:t>
                </a:r>
                <a:r>
                  <a:rPr lang="en-US" dirty="0" smtClean="0"/>
                  <a:t>direction </a:t>
                </a:r>
                <a:r>
                  <a:rPr lang="en-US" dirty="0"/>
                  <a:t>is along the </a:t>
                </a:r>
                <a:r>
                  <a:rPr lang="en-US" dirty="0" smtClean="0"/>
                  <a:t>positive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-axis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So we can write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from (0,0) to (</a:t>
                </a:r>
                <a:r>
                  <a:rPr lang="en-US" dirty="0" err="1"/>
                  <a:t>a,b</a:t>
                </a:r>
                <a:r>
                  <a:rPr lang="en-US" dirty="0" smtClean="0"/>
                  <a:t>) as: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 </a:t>
                </a:r>
                <a:r>
                  <a:rPr lang="en-US" dirty="0"/>
                  <a:t>and b are the </a:t>
                </a:r>
                <a:r>
                  <a:rPr lang="en-US" dirty="0">
                    <a:solidFill>
                      <a:srgbClr val="FFC000"/>
                    </a:solidFill>
                  </a:rPr>
                  <a:t>scalar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     components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a </a:t>
                </a:r>
                <a:r>
                  <a:rPr lang="en-US" dirty="0"/>
                  <a:t>is the horizontal </a:t>
                </a:r>
                <a:r>
                  <a:rPr lang="en-US" dirty="0" smtClean="0"/>
                  <a:t>component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 </a:t>
                </a:r>
                <a:r>
                  <a:rPr lang="en-US" dirty="0"/>
                  <a:t>is the vertical </a:t>
                </a:r>
                <a:r>
                  <a:rPr lang="en-US" dirty="0" smtClean="0"/>
                  <a:t>component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 rotWithShape="1">
                <a:blip r:embed="rId2"/>
                <a:stretch>
                  <a:fillRect l="-2568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4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</p:spPr>
            <p:txBody>
              <a:bodyPr/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is called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component form  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or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C000"/>
                    </a:solidFill>
                  </a:rPr>
                  <a:t>“</a:t>
                </a:r>
                <a:r>
                  <a:rPr lang="en-US" dirty="0" err="1" smtClean="0">
                    <a:solidFill>
                      <a:srgbClr val="FFC000"/>
                    </a:solidFill>
                  </a:rPr>
                  <a:t>ai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+ </a:t>
                </a:r>
                <a:r>
                  <a:rPr lang="en-US" dirty="0" err="1" smtClean="0">
                    <a:solidFill>
                      <a:srgbClr val="FFC000"/>
                    </a:solidFill>
                  </a:rPr>
                  <a:t>bj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form”</a:t>
                </a:r>
                <a:endParaRPr lang="en-US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0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05800" cy="5638800"/>
              </a:xfrm>
              <a:blipFill rotWithShape="1">
                <a:blip r:embed="rId2"/>
                <a:stretch>
                  <a:fillRect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5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Vector </a:t>
                </a:r>
                <a:r>
                  <a:rPr lang="en-US" dirty="0" smtClean="0"/>
                  <a:t>Operations</a:t>
                </a:r>
              </a:p>
              <a:p>
                <a:r>
                  <a:rPr lang="en-US" dirty="0" smtClean="0"/>
                  <a:t>Scalar multiplication:</a:t>
                </a:r>
                <a:endParaRPr lang="en-US" dirty="0"/>
              </a:p>
              <a:p>
                <a:pPr algn="ctr"/>
                <a:r>
                  <a:rPr lang="en-US" dirty="0" smtClean="0"/>
                  <a:t>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ka</a:t>
                </a:r>
                <a:r>
                  <a:rPr lang="en-US" dirty="0" smtClean="0"/>
                  <a:t>)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(kb)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2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Vector </a:t>
                </a:r>
                <a:r>
                  <a:rPr lang="en-US" dirty="0" smtClean="0"/>
                  <a:t>Operations</a:t>
                </a:r>
              </a:p>
              <a:p>
                <a:r>
                  <a:rPr lang="en-US" dirty="0" smtClean="0"/>
                  <a:t>Vector addition:</a:t>
                </a:r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w</m:t>
                        </m:r>
                      </m:e>
                    </m:acc>
                  </m:oMath>
                </a14:m>
                <a:r>
                  <a:rPr lang="en-US" dirty="0" smtClean="0"/>
                  <a:t> = (a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+a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(b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+b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0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component form describes lines in 2-D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can easily do 3-D “lines” (planes):</a:t>
                </a:r>
              </a:p>
              <a:p>
                <a:endParaRPr lang="en-US" sz="100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+ </a:t>
                </a:r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k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:endParaRPr lang="en-US" sz="2000" dirty="0"/>
              </a:p>
              <a:p>
                <a:r>
                  <a:rPr lang="en-US" dirty="0"/>
                  <a:t>You can write lines (planes… whatever) in n-D!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9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magnitude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:r>
                  <a:rPr lang="en-US" dirty="0"/>
                  <a:t>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a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dirty="0" smtClean="0"/>
                              <m:t>b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3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</a:rPr>
                  <a:t>Position 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Vector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doesn't start at (0,0</a:t>
                </a:r>
                <a:r>
                  <a:rPr lang="en-US" dirty="0" smtClean="0"/>
                  <a:t>):</a:t>
                </a:r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(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-x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(</a:t>
                </a:r>
                <a:r>
                  <a:rPr lang="en-US" dirty="0" smtClean="0"/>
                  <a:t>y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-y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0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sz="3200" dirty="0" err="1" smtClean="0"/>
              <a:t>Obj</a:t>
            </a:r>
            <a:r>
              <a:rPr lang="en-US" sz="3200" dirty="0" smtClean="0"/>
              <a:t> 8) Perform </a:t>
            </a:r>
            <a:r>
              <a:rPr lang="en-US" sz="3200" dirty="0">
                <a:solidFill>
                  <a:srgbClr val="FFC000"/>
                </a:solidFill>
              </a:rPr>
              <a:t>vector operations </a:t>
            </a:r>
            <a:r>
              <a:rPr lang="en-US" sz="3200" dirty="0"/>
              <a:t>and solve problems using vector magnitude, direction, components, dot product and angle between two vectors. </a:t>
            </a:r>
          </a:p>
        </p:txBody>
      </p:sp>
    </p:spTree>
    <p:extLst>
      <p:ext uri="{BB962C8B-B14F-4D97-AF65-F5344CB8AC3E}">
        <p14:creationId xmlns:p14="http://schemas.microsoft.com/office/powerpoint/2010/main" val="24458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 “</a:t>
            </a:r>
            <a:r>
              <a:rPr lang="en-US" dirty="0" smtClean="0">
                <a:solidFill>
                  <a:srgbClr val="FFC000"/>
                </a:solidFill>
              </a:rPr>
              <a:t>unit vector</a:t>
            </a:r>
            <a:r>
              <a:rPr lang="en-US" dirty="0" smtClean="0"/>
              <a:t>” has a magnitude of 1</a:t>
            </a:r>
          </a:p>
          <a:p>
            <a:endParaRPr lang="en-US" sz="2000" dirty="0"/>
          </a:p>
          <a:p>
            <a:r>
              <a:rPr lang="en-US" dirty="0" smtClean="0"/>
              <a:t>Sometimes it is </a:t>
            </a:r>
            <a:r>
              <a:rPr lang="en-US" dirty="0"/>
              <a:t>called a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C000"/>
                </a:solidFill>
              </a:rPr>
              <a:t>direction</a:t>
            </a:r>
            <a:r>
              <a:rPr lang="en-US" dirty="0">
                <a:solidFill>
                  <a:srgbClr val="FFC000"/>
                </a:solidFill>
              </a:rPr>
              <a:t> </a:t>
            </a:r>
            <a:r>
              <a:rPr lang="en-US" dirty="0" smtClean="0">
                <a:solidFill>
                  <a:srgbClr val="FFC000"/>
                </a:solidFill>
              </a:rPr>
              <a:t>vector</a:t>
            </a:r>
            <a:r>
              <a:rPr lang="en-US" dirty="0" smtClean="0"/>
              <a:t>”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writing a vector in terms of its magnitude and </a:t>
                </a:r>
                <a:r>
                  <a:rPr lang="en-US" dirty="0" smtClean="0"/>
                  <a:t>direction:</a:t>
                </a:r>
              </a:p>
              <a:p>
                <a:endParaRPr lang="en-US" sz="2000" dirty="0"/>
              </a:p>
              <a:p>
                <a:pPr algn="ctr"/>
                <a:r>
                  <a:rPr lang="en-US" dirty="0"/>
                  <a:t>	magnitude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          	direction angle </a:t>
                </a:r>
                <a:r>
                  <a:rPr lang="en-US" i="1" dirty="0"/>
                  <a:t>θ</a:t>
                </a:r>
                <a:endParaRPr lang="en-US" dirty="0"/>
              </a:p>
              <a:p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||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|| (</a:t>
                </a:r>
                <a:r>
                  <a:rPr lang="en-US" dirty="0" err="1" smtClean="0"/>
                  <a:t>cos</a:t>
                </a:r>
                <a:r>
                  <a:rPr lang="en-US" i="1" dirty="0" err="1" smtClean="0"/>
                  <a:t>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err="1" smtClean="0"/>
                  <a:t>sin</a:t>
                </a:r>
                <a:r>
                  <a:rPr lang="en-US" i="1" dirty="0" err="1" smtClean="0"/>
                  <a:t>θ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)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 r="-1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2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Dot Product </a:t>
                </a:r>
                <a:r>
                  <a:rPr lang="en-US" dirty="0" smtClean="0"/>
                  <a:t>- Multiplying two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             vectors</a:t>
                </a:r>
                <a:endParaRPr lang="en-US" dirty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b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b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</m:t>
                        </m:r>
                      </m:e>
                    </m:acc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●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w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+ 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2</a:t>
                </a:r>
              </a:p>
              <a:p>
                <a:r>
                  <a:rPr lang="en-US" dirty="0" smtClean="0"/>
                  <a:t>Note: there are no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’s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’s – only a number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b="-4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dot </a:t>
            </a:r>
            <a:r>
              <a:rPr lang="en-US" dirty="0"/>
              <a:t>p</a:t>
            </a:r>
            <a:r>
              <a:rPr lang="en-US" dirty="0" smtClean="0"/>
              <a:t>roduct is sometimes called the “</a:t>
            </a:r>
            <a:r>
              <a:rPr lang="en-US" dirty="0" smtClean="0">
                <a:solidFill>
                  <a:srgbClr val="FFC000"/>
                </a:solidFill>
              </a:rPr>
              <a:t>inner product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/>
              <a:t>You can think of the dot product as directional multiplication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dot product </a:t>
            </a:r>
            <a:r>
              <a:rPr lang="en-US" dirty="0" smtClean="0"/>
              <a:t>result can </a:t>
            </a:r>
            <a:r>
              <a:rPr lang="en-US" dirty="0"/>
              <a:t>be:</a:t>
            </a:r>
          </a:p>
          <a:p>
            <a:r>
              <a:rPr lang="en-US" dirty="0" smtClean="0"/>
              <a:t>zero</a:t>
            </a:r>
            <a:r>
              <a:rPr lang="en-US" dirty="0"/>
              <a:t>: we don't have any growth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in </a:t>
            </a:r>
            <a:r>
              <a:rPr lang="en-US" dirty="0"/>
              <a:t>the original direction</a:t>
            </a:r>
          </a:p>
          <a:p>
            <a:r>
              <a:rPr lang="en-US" dirty="0" smtClean="0"/>
              <a:t>positive: </a:t>
            </a:r>
            <a:r>
              <a:rPr lang="en-US" dirty="0"/>
              <a:t>we have </a:t>
            </a:r>
            <a:r>
              <a:rPr lang="en-US" dirty="0" smtClean="0"/>
              <a:t>growth </a:t>
            </a:r>
            <a:r>
              <a:rPr lang="en-US" dirty="0"/>
              <a:t>in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original </a:t>
            </a:r>
            <a:r>
              <a:rPr lang="en-US" dirty="0"/>
              <a:t>direction</a:t>
            </a:r>
          </a:p>
          <a:p>
            <a:r>
              <a:rPr lang="en-US" dirty="0" smtClean="0"/>
              <a:t>negative </a:t>
            </a:r>
            <a:r>
              <a:rPr lang="en-US" dirty="0"/>
              <a:t>number: we have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reverse </a:t>
            </a:r>
            <a:r>
              <a:rPr lang="en-US" dirty="0"/>
              <a:t>growth in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original </a:t>
            </a:r>
            <a:r>
              <a:rPr lang="en-US" dirty="0"/>
              <a:t>direction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2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28213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Current </a:t>
            </a:r>
            <a:r>
              <a:rPr lang="en-US" dirty="0" smtClean="0"/>
              <a:t>(DC) flows </a:t>
            </a:r>
            <a:r>
              <a:rPr lang="en-US" dirty="0"/>
              <a:t>around an electrical circuit in one direction </a:t>
            </a:r>
            <a:r>
              <a:rPr lang="en-US" dirty="0" smtClean="0"/>
              <a:t>only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“</a:t>
            </a:r>
            <a:r>
              <a:rPr lang="en-US" dirty="0" err="1" smtClean="0"/>
              <a:t>Uni</a:t>
            </a:r>
            <a:r>
              <a:rPr lang="en-US" dirty="0" smtClean="0"/>
              <a:t>-directional</a:t>
            </a:r>
            <a:r>
              <a:rPr lang="en-US" dirty="0"/>
              <a:t>” </a:t>
            </a:r>
            <a:r>
              <a:rPr lang="en-US" dirty="0" smtClean="0"/>
              <a:t>waveform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4065721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has </a:t>
            </a:r>
            <a:r>
              <a:rPr lang="en-US" dirty="0"/>
              <a:t>a fixed magnitude (amplitude) and a definite direction associated with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For </a:t>
            </a:r>
            <a:r>
              <a:rPr lang="en-US" dirty="0"/>
              <a:t>example, +12V represents 12 volts in the positive direction, or -5V represents 5 volts in the negative </a:t>
            </a:r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418982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does </a:t>
            </a:r>
            <a:r>
              <a:rPr lang="en-US" dirty="0"/>
              <a:t>not change </a:t>
            </a:r>
            <a:r>
              <a:rPr lang="en-US" dirty="0" smtClean="0"/>
              <a:t>value over time; it has a constant </a:t>
            </a:r>
            <a:r>
              <a:rPr lang="en-US" dirty="0"/>
              <a:t>value flowing in a continuous steady state </a:t>
            </a:r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418982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alternating function or AC Waveform on the other hand </a:t>
            </a:r>
            <a:r>
              <a:rPr lang="en-US" dirty="0" smtClean="0"/>
              <a:t>varies </a:t>
            </a:r>
            <a:r>
              <a:rPr lang="en-US" dirty="0"/>
              <a:t>in both magnitude and direction in more or less an even manner </a:t>
            </a:r>
            <a:r>
              <a:rPr lang="en-US" dirty="0" smtClean="0"/>
              <a:t>over time: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 “Bi-directional</a:t>
            </a:r>
            <a:r>
              <a:rPr lang="en-US" dirty="0"/>
              <a:t>” </a:t>
            </a:r>
            <a:r>
              <a:rPr lang="en-US" dirty="0" smtClean="0"/>
              <a:t>waveform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41898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7579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shape of an </a:t>
            </a:r>
            <a:r>
              <a:rPr lang="en-US" dirty="0" smtClean="0"/>
              <a:t>AC waveform</a:t>
            </a:r>
            <a:r>
              <a:rPr lang="en-US" dirty="0"/>
              <a:t> 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is generally a </a:t>
            </a:r>
            <a:r>
              <a:rPr lang="en-US" dirty="0"/>
              <a:t>mathematical </a:t>
            </a:r>
            <a:r>
              <a:rPr lang="en-US" dirty="0" smtClean="0"/>
              <a:t>sine function: </a:t>
            </a:r>
          </a:p>
          <a:p>
            <a:pPr algn="ctr"/>
            <a:r>
              <a:rPr lang="en-US" dirty="0" smtClean="0"/>
              <a:t>A(t</a:t>
            </a:r>
            <a:r>
              <a:rPr lang="en-US" dirty="0"/>
              <a:t>) = 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max</a:t>
            </a:r>
            <a:r>
              <a:rPr lang="en-US" dirty="0" err="1" smtClean="0">
                <a:latin typeface="Arial"/>
                <a:cs typeface="Arial"/>
              </a:rPr>
              <a:t>×</a:t>
            </a:r>
            <a:r>
              <a:rPr lang="en-US" dirty="0" err="1" smtClean="0"/>
              <a:t>sin</a:t>
            </a:r>
            <a:r>
              <a:rPr lang="en-US" dirty="0" smtClean="0"/>
              <a:t>(2π</a:t>
            </a:r>
            <a:r>
              <a:rPr lang="en-US" dirty="0" err="1" smtClean="0"/>
              <a:t>ƒt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 = period of the cycle in 	degrees or radians</a:t>
            </a:r>
          </a:p>
          <a:p>
            <a:r>
              <a:rPr lang="en-US" dirty="0" smtClean="0"/>
              <a:t>ƒ = frequency per second in Hz</a:t>
            </a:r>
            <a:endParaRPr lang="en-US" dirty="0"/>
          </a:p>
          <a:p>
            <a:r>
              <a:rPr lang="en-US" dirty="0" smtClean="0"/>
              <a:t>A =</a:t>
            </a:r>
            <a:r>
              <a:rPr lang="en-US" dirty="0"/>
              <a:t> </a:t>
            </a:r>
            <a:r>
              <a:rPr lang="en-US" dirty="0" smtClean="0"/>
              <a:t>amplitude in </a:t>
            </a:r>
            <a:r>
              <a:rPr lang="en-US" dirty="0"/>
              <a:t>volts or </a:t>
            </a:r>
            <a:r>
              <a:rPr lang="en-US" dirty="0" smtClean="0"/>
              <a:t>amps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2766426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all </a:t>
            </a:r>
            <a:r>
              <a:rPr lang="en-US" dirty="0" smtClean="0"/>
              <a:t>sine waves </a:t>
            </a:r>
            <a:r>
              <a:rPr lang="en-US" dirty="0"/>
              <a:t>will pass exactly through the zero axis point at the same time, but may be “shifted” to the right or </a:t>
            </a:r>
            <a:r>
              <a:rPr lang="en-US" dirty="0" smtClean="0"/>
              <a:t>the </a:t>
            </a:r>
            <a:r>
              <a:rPr lang="en-US" dirty="0"/>
              <a:t>left </a:t>
            </a:r>
            <a:r>
              <a:rPr lang="en-US" dirty="0" smtClean="0"/>
              <a:t>compared </a:t>
            </a:r>
            <a:r>
              <a:rPr lang="en-US" dirty="0"/>
              <a:t>to another sine </a:t>
            </a:r>
            <a:r>
              <a:rPr lang="en-US" dirty="0" smtClean="0"/>
              <a:t>wave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2766426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sine wave that does not pass through zero at t = 0 has a </a:t>
            </a:r>
            <a:r>
              <a:rPr lang="en-US" dirty="0">
                <a:solidFill>
                  <a:srgbClr val="FFC000"/>
                </a:solidFill>
              </a:rPr>
              <a:t>phase </a:t>
            </a:r>
            <a:r>
              <a:rPr lang="en-US" dirty="0" smtClean="0">
                <a:solidFill>
                  <a:srgbClr val="FFC000"/>
                </a:solidFill>
              </a:rPr>
              <a:t>shift</a:t>
            </a:r>
          </a:p>
          <a:p>
            <a:r>
              <a:rPr lang="en-US" dirty="0" smtClean="0"/>
              <a:t>Sometimes called a </a:t>
            </a:r>
            <a:r>
              <a:rPr lang="en-US" dirty="0" smtClean="0">
                <a:solidFill>
                  <a:srgbClr val="FFC000"/>
                </a:solidFill>
              </a:rPr>
              <a:t>phase difference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2766426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 phase shift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dirty="0" smtClean="0"/>
              <a:t>sine wave </a:t>
            </a:r>
            <a:r>
              <a:rPr lang="en-US" dirty="0"/>
              <a:t>is the angle Φ (Greek letter Phi), in degrees or radians that the waveform has shifted from a certain reference point along the horizontal zero axis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44186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Sine waves </a:t>
            </a:r>
            <a:r>
              <a:rPr lang="en-US" dirty="0"/>
              <a:t>of the same frequency can have a phase </a:t>
            </a:r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44186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equation for the instantaneous value of a sinusoidal voltage or current waveform </a:t>
            </a:r>
            <a:r>
              <a:rPr lang="en-US" dirty="0" smtClean="0"/>
              <a:t>becomes</a:t>
            </a:r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r>
              <a:rPr lang="en-US" dirty="0" smtClean="0"/>
              <a:t> = A</a:t>
            </a:r>
            <a:r>
              <a:rPr lang="en-US" baseline="-25000" dirty="0" smtClean="0"/>
              <a:t>max </a:t>
            </a:r>
            <a:r>
              <a:rPr lang="en-US" dirty="0" smtClean="0">
                <a:latin typeface="Arial"/>
                <a:cs typeface="Arial"/>
              </a:rPr>
              <a:t>× </a:t>
            </a:r>
            <a:r>
              <a:rPr lang="en-US" dirty="0" smtClean="0"/>
              <a:t>sine(</a:t>
            </a:r>
            <a:r>
              <a:rPr lang="en-US" dirty="0" err="1" smtClean="0"/>
              <a:t>ωt</a:t>
            </a:r>
            <a:r>
              <a:rPr lang="en-US" dirty="0" smtClean="0"/>
              <a:t> ± Φ)</a:t>
            </a:r>
            <a:endParaRPr lang="en-US" dirty="0"/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3700" dirty="0" smtClean="0"/>
              <a:t>A</a:t>
            </a:r>
            <a:r>
              <a:rPr lang="en-US" sz="3700" baseline="-25000" dirty="0" smtClean="0"/>
              <a:t>max</a:t>
            </a:r>
            <a:r>
              <a:rPr lang="en-US" sz="3700" dirty="0"/>
              <a:t> </a:t>
            </a:r>
            <a:r>
              <a:rPr lang="en-US" sz="3700" dirty="0" smtClean="0"/>
              <a:t>=</a:t>
            </a:r>
            <a:r>
              <a:rPr lang="en-US" sz="3700" dirty="0"/>
              <a:t> </a:t>
            </a:r>
            <a:r>
              <a:rPr lang="en-US" sz="3700" dirty="0" smtClean="0"/>
              <a:t>amplitude</a:t>
            </a:r>
          </a:p>
          <a:p>
            <a:pPr>
              <a:spcBef>
                <a:spcPts val="0"/>
              </a:spcBef>
            </a:pPr>
            <a:r>
              <a:rPr lang="en-US" sz="3700" dirty="0" err="1" smtClean="0"/>
              <a:t>ωt</a:t>
            </a:r>
            <a:r>
              <a:rPr lang="en-US" sz="3700" dirty="0"/>
              <a:t> </a:t>
            </a:r>
            <a:r>
              <a:rPr lang="en-US" sz="3700" dirty="0" smtClean="0"/>
              <a:t>=</a:t>
            </a:r>
            <a:r>
              <a:rPr lang="en-US" sz="3700" dirty="0"/>
              <a:t> </a:t>
            </a:r>
            <a:r>
              <a:rPr lang="en-US" sz="3700" dirty="0" smtClean="0"/>
              <a:t>angular </a:t>
            </a:r>
            <a:r>
              <a:rPr lang="en-US" sz="3700" dirty="0"/>
              <a:t>frequency </a:t>
            </a:r>
            <a:r>
              <a:rPr lang="en-US" sz="3700" dirty="0" smtClean="0"/>
              <a:t>in rad/sec</a:t>
            </a:r>
            <a:endParaRPr lang="en-US" sz="3700" dirty="0"/>
          </a:p>
          <a:p>
            <a:pPr>
              <a:spcBef>
                <a:spcPts val="0"/>
              </a:spcBef>
            </a:pPr>
            <a:r>
              <a:rPr lang="en-US" sz="3700" dirty="0" smtClean="0"/>
              <a:t>Φ</a:t>
            </a:r>
            <a:r>
              <a:rPr lang="en-US" sz="3700" dirty="0"/>
              <a:t> (phi) = </a:t>
            </a:r>
            <a:r>
              <a:rPr lang="en-US" sz="3700" dirty="0" smtClean="0"/>
              <a:t>phase shift </a:t>
            </a:r>
            <a:r>
              <a:rPr lang="en-US" sz="3700" dirty="0"/>
              <a:t>in </a:t>
            </a:r>
            <a:r>
              <a:rPr lang="en-US" sz="3700" dirty="0" err="1" smtClean="0"/>
              <a:t>deg</a:t>
            </a:r>
            <a:r>
              <a:rPr lang="en-US" sz="3700" dirty="0" smtClean="0"/>
              <a:t> or rad</a:t>
            </a:r>
            <a:endParaRPr lang="en-US" sz="3700" dirty="0"/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</a:t>
            </a:r>
            <a:r>
              <a:rPr lang="en-US" sz="1500" dirty="0" smtClean="0">
                <a:solidFill>
                  <a:srgbClr val="00B0F0"/>
                </a:solidFill>
              </a:rPr>
              <a:t>www.electronics-tutorials.ws/accircuits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6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5" y="1371600"/>
            <a:ext cx="917658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86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4" y="1219200"/>
            <a:ext cx="485590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06" y="3543300"/>
            <a:ext cx="5088194" cy="29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44186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21139"/>
            <a:ext cx="4152900" cy="283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phasor diagram </a:t>
            </a:r>
            <a:r>
              <a:rPr lang="en-US" dirty="0" smtClean="0"/>
              <a:t>is </a:t>
            </a:r>
            <a:r>
              <a:rPr lang="en-US" dirty="0"/>
              <a:t>a graphical way of representing the magnitude and directional relationship between two or more alternating quantities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4835"/>
            <a:ext cx="716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https://www.electronics-tutorials.ws/accircuits</a:t>
            </a:r>
          </a:p>
        </p:txBody>
      </p:sp>
    </p:spTree>
    <p:extLst>
      <p:ext uri="{BB962C8B-B14F-4D97-AF65-F5344CB8AC3E}">
        <p14:creationId xmlns:p14="http://schemas.microsoft.com/office/powerpoint/2010/main" val="4032435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28081" y="1905000"/>
            <a:ext cx="5239720" cy="4813656"/>
            <a:chOff x="5038367" y="2667000"/>
            <a:chExt cx="4029433" cy="3975456"/>
          </a:xfrm>
        </p:grpSpPr>
        <p:grpSp>
          <p:nvGrpSpPr>
            <p:cNvPr id="13" name="Group 12"/>
            <p:cNvGrpSpPr/>
            <p:nvPr/>
          </p:nvGrpSpPr>
          <p:grpSpPr>
            <a:xfrm>
              <a:off x="5242910" y="2819400"/>
              <a:ext cx="3824890" cy="3823056"/>
              <a:chOff x="5166710" y="2806344"/>
              <a:chExt cx="3824890" cy="382305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166710" y="2806344"/>
                <a:ext cx="3672493" cy="3670656"/>
                <a:chOff x="5166710" y="2806344"/>
                <a:chExt cx="3672493" cy="367065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181600" y="2806344"/>
                  <a:ext cx="3657602" cy="3670656"/>
                  <a:chOff x="5181600" y="2806344"/>
                  <a:chExt cx="3657602" cy="3670656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181600" y="2806344"/>
                    <a:ext cx="3657602" cy="3670656"/>
                    <a:chOff x="5181600" y="2806344"/>
                    <a:chExt cx="3657602" cy="3670656"/>
                  </a:xfrm>
                </p:grpSpPr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5181600" y="2806344"/>
                      <a:ext cx="3657602" cy="3670656"/>
                      <a:chOff x="5181600" y="2817231"/>
                      <a:chExt cx="3657602" cy="3670656"/>
                    </a:xfrm>
                  </p:grpSpPr>
                  <p:grpSp>
                    <p:nvGrpSpPr>
                      <p:cNvPr id="38" name="Group 37"/>
                      <p:cNvGrpSpPr/>
                      <p:nvPr/>
                    </p:nvGrpSpPr>
                    <p:grpSpPr>
                      <a:xfrm rot="16200000">
                        <a:off x="5181604" y="2830288"/>
                        <a:ext cx="3657600" cy="3657597"/>
                        <a:chOff x="5181600" y="2514600"/>
                        <a:chExt cx="3657600" cy="4124299"/>
                      </a:xfrm>
                    </p:grpSpPr>
                    <p:cxnSp>
                      <p:nvCxnSpPr>
                        <p:cNvPr id="57" name="Straight Connector 56"/>
                        <p:cNvCxnSpPr/>
                        <p:nvPr/>
                      </p:nvCxnSpPr>
                      <p:spPr>
                        <a:xfrm>
                          <a:off x="7467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Straight Connector 57"/>
                        <p:cNvCxnSpPr/>
                        <p:nvPr/>
                      </p:nvCxnSpPr>
                      <p:spPr>
                        <a:xfrm>
                          <a:off x="7010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/>
                        <p:cNvCxnSpPr/>
                        <p:nvPr/>
                      </p:nvCxnSpPr>
                      <p:spPr>
                        <a:xfrm>
                          <a:off x="7924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Straight Connector 59"/>
                        <p:cNvCxnSpPr/>
                        <p:nvPr/>
                      </p:nvCxnSpPr>
                      <p:spPr>
                        <a:xfrm>
                          <a:off x="8382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Connector 60"/>
                        <p:cNvCxnSpPr/>
                        <p:nvPr/>
                      </p:nvCxnSpPr>
                      <p:spPr>
                        <a:xfrm>
                          <a:off x="8839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Connector 61"/>
                        <p:cNvCxnSpPr/>
                        <p:nvPr/>
                      </p:nvCxnSpPr>
                      <p:spPr>
                        <a:xfrm>
                          <a:off x="7696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Straight Connector 62"/>
                        <p:cNvCxnSpPr/>
                        <p:nvPr/>
                      </p:nvCxnSpPr>
                      <p:spPr>
                        <a:xfrm>
                          <a:off x="8153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4" name="Straight Connector 63"/>
                        <p:cNvCxnSpPr/>
                        <p:nvPr/>
                      </p:nvCxnSpPr>
                      <p:spPr>
                        <a:xfrm>
                          <a:off x="8610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Straight Connector 64"/>
                        <p:cNvCxnSpPr/>
                        <p:nvPr/>
                      </p:nvCxnSpPr>
                      <p:spPr>
                        <a:xfrm>
                          <a:off x="7239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Straight Connector 65"/>
                        <p:cNvCxnSpPr/>
                        <p:nvPr/>
                      </p:nvCxnSpPr>
                      <p:spPr>
                        <a:xfrm>
                          <a:off x="5410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Straight Connector 66"/>
                        <p:cNvCxnSpPr/>
                        <p:nvPr/>
                      </p:nvCxnSpPr>
                      <p:spPr>
                        <a:xfrm>
                          <a:off x="5867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8" name="Straight Connector 67"/>
                        <p:cNvCxnSpPr/>
                        <p:nvPr/>
                      </p:nvCxnSpPr>
                      <p:spPr>
                        <a:xfrm>
                          <a:off x="6324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/>
                        <p:cNvCxnSpPr/>
                        <p:nvPr/>
                      </p:nvCxnSpPr>
                      <p:spPr>
                        <a:xfrm>
                          <a:off x="6781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Straight Connector 69"/>
                        <p:cNvCxnSpPr/>
                        <p:nvPr/>
                      </p:nvCxnSpPr>
                      <p:spPr>
                        <a:xfrm>
                          <a:off x="5638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Straight Connector 70"/>
                        <p:cNvCxnSpPr/>
                        <p:nvPr/>
                      </p:nvCxnSpPr>
                      <p:spPr>
                        <a:xfrm>
                          <a:off x="6096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Straight Connector 71"/>
                        <p:cNvCxnSpPr/>
                        <p:nvPr/>
                      </p:nvCxnSpPr>
                      <p:spPr>
                        <a:xfrm>
                          <a:off x="6553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" name="Straight Connector 72"/>
                        <p:cNvCxnSpPr/>
                        <p:nvPr/>
                      </p:nvCxnSpPr>
                      <p:spPr>
                        <a:xfrm>
                          <a:off x="5181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5181600" y="2817231"/>
                        <a:ext cx="3657600" cy="3670656"/>
                        <a:chOff x="5181600" y="2514600"/>
                        <a:chExt cx="3657600" cy="4124299"/>
                      </a:xfrm>
                    </p:grpSpPr>
                    <p:cxnSp>
                      <p:nvCxnSpPr>
                        <p:cNvPr id="40" name="Straight Connector 39"/>
                        <p:cNvCxnSpPr/>
                        <p:nvPr/>
                      </p:nvCxnSpPr>
                      <p:spPr>
                        <a:xfrm>
                          <a:off x="7467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Straight Connector 40"/>
                        <p:cNvCxnSpPr/>
                        <p:nvPr/>
                      </p:nvCxnSpPr>
                      <p:spPr>
                        <a:xfrm>
                          <a:off x="7010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" name="Straight Connector 41"/>
                        <p:cNvCxnSpPr/>
                        <p:nvPr/>
                      </p:nvCxnSpPr>
                      <p:spPr>
                        <a:xfrm>
                          <a:off x="7924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>
                          <a:off x="8382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4" name="Straight Connector 43"/>
                        <p:cNvCxnSpPr/>
                        <p:nvPr/>
                      </p:nvCxnSpPr>
                      <p:spPr>
                        <a:xfrm>
                          <a:off x="8839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Connector 44"/>
                        <p:cNvCxnSpPr/>
                        <p:nvPr/>
                      </p:nvCxnSpPr>
                      <p:spPr>
                        <a:xfrm>
                          <a:off x="7696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8153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/>
                        <p:nvPr/>
                      </p:nvCxnSpPr>
                      <p:spPr>
                        <a:xfrm>
                          <a:off x="8610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8" name="Straight Connector 47"/>
                        <p:cNvCxnSpPr/>
                        <p:nvPr/>
                      </p:nvCxnSpPr>
                      <p:spPr>
                        <a:xfrm>
                          <a:off x="7239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Straight Connector 48"/>
                        <p:cNvCxnSpPr/>
                        <p:nvPr/>
                      </p:nvCxnSpPr>
                      <p:spPr>
                        <a:xfrm>
                          <a:off x="5410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>
                          <a:off x="58674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Connector 50"/>
                        <p:cNvCxnSpPr/>
                        <p:nvPr/>
                      </p:nvCxnSpPr>
                      <p:spPr>
                        <a:xfrm>
                          <a:off x="6324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Straight Connector 51"/>
                        <p:cNvCxnSpPr/>
                        <p:nvPr/>
                      </p:nvCxnSpPr>
                      <p:spPr>
                        <a:xfrm>
                          <a:off x="6781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Straight Connector 52"/>
                        <p:cNvCxnSpPr/>
                        <p:nvPr/>
                      </p:nvCxnSpPr>
                      <p:spPr>
                        <a:xfrm>
                          <a:off x="56388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>
                          <a:off x="60960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Straight Connector 54"/>
                        <p:cNvCxnSpPr/>
                        <p:nvPr/>
                      </p:nvCxnSpPr>
                      <p:spPr>
                        <a:xfrm>
                          <a:off x="65532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5181600" y="2514600"/>
                          <a:ext cx="0" cy="412429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5458314" y="4623958"/>
                      <a:ext cx="3058219" cy="353943"/>
                      <a:chOff x="5458314" y="4623958"/>
                      <a:chExt cx="3058219" cy="353943"/>
                    </a:xfrm>
                  </p:grpSpPr>
                  <p:sp>
                    <p:nvSpPr>
                      <p:cNvPr id="32" name="Rectangle 31"/>
                      <p:cNvSpPr/>
                      <p:nvPr/>
                    </p:nvSpPr>
                    <p:spPr>
                      <a:xfrm>
                        <a:off x="7315200" y="4623958"/>
                        <a:ext cx="25508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>
                      <a:xfrm>
                        <a:off x="7772400" y="4623958"/>
                        <a:ext cx="28693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/>
                          <a:t>2</a:t>
                        </a:r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>
                        <a:off x="8229600" y="4623958"/>
                        <a:ext cx="286933" cy="32904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3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5" name="Rectangle 34"/>
                      <p:cNvSpPr/>
                      <p:nvPr/>
                    </p:nvSpPr>
                    <p:spPr>
                      <a:xfrm>
                        <a:off x="6366290" y="4623958"/>
                        <a:ext cx="37382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6" name="Rectangle 35"/>
                      <p:cNvSpPr/>
                      <p:nvPr/>
                    </p:nvSpPr>
                    <p:spPr>
                      <a:xfrm>
                        <a:off x="5915514" y="462395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-2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7" name="Rectangle 36"/>
                      <p:cNvSpPr/>
                      <p:nvPr/>
                    </p:nvSpPr>
                    <p:spPr>
                      <a:xfrm>
                        <a:off x="5458314" y="462395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700" dirty="0" smtClean="0"/>
                          <a:t>-3</a:t>
                        </a:r>
                        <a:endParaRPr lang="en-US" sz="1700" dirty="0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6644792" y="3104352"/>
                      <a:ext cx="409086" cy="3109619"/>
                      <a:chOff x="6644792" y="3104352"/>
                      <a:chExt cx="409086" cy="3109619"/>
                    </a:xfrm>
                  </p:grpSpPr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6771428" y="4008649"/>
                        <a:ext cx="28245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6736162" y="3581400"/>
                        <a:ext cx="31771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/>
                          <a:t>2</a:t>
                        </a:r>
                      </a:p>
                    </p:txBody>
                  </p:sp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6736162" y="3104352"/>
                        <a:ext cx="31771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3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6680058" y="4940879"/>
                        <a:ext cx="373820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-1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0" name="Rectangle 29"/>
                      <p:cNvSpPr/>
                      <p:nvPr/>
                    </p:nvSpPr>
                    <p:spPr>
                      <a:xfrm>
                        <a:off x="6644792" y="5412240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-2</a:t>
                        </a:r>
                        <a:endParaRPr lang="en-US" sz="1700" dirty="0"/>
                      </a:p>
                    </p:txBody>
                  </p:sp>
                  <p:sp>
                    <p:nvSpPr>
                      <p:cNvPr id="31" name="Rectangle 30"/>
                      <p:cNvSpPr/>
                      <p:nvPr/>
                    </p:nvSpPr>
                    <p:spPr>
                      <a:xfrm>
                        <a:off x="6644792" y="5860028"/>
                        <a:ext cx="409086" cy="35394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r"/>
                        <a:r>
                          <a:rPr lang="en-US" sz="1700" dirty="0" smtClean="0"/>
                          <a:t>-3</a:t>
                        </a:r>
                        <a:endParaRPr lang="en-US" sz="1700" dirty="0"/>
                      </a:p>
                    </p:txBody>
                  </p:sp>
                </p:grpSp>
              </p:grpSp>
              <p:sp>
                <p:nvSpPr>
                  <p:cNvPr id="22" name="Rectangle 21"/>
                  <p:cNvSpPr/>
                  <p:nvPr/>
                </p:nvSpPr>
                <p:spPr>
                  <a:xfrm>
                    <a:off x="6858000" y="4495800"/>
                    <a:ext cx="317716" cy="3539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700" dirty="0"/>
                      <a:t>0</a:t>
                    </a:r>
                  </a:p>
                </p:txBody>
              </p:sp>
            </p:grp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5166710" y="4648200"/>
                  <a:ext cx="367249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Rectangle 16"/>
              <p:cNvSpPr/>
              <p:nvPr/>
            </p:nvSpPr>
            <p:spPr>
              <a:xfrm>
                <a:off x="8673884" y="4623958"/>
                <a:ext cx="31771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4</a:t>
                </a:r>
                <a:endParaRPr lang="en-US" sz="17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662425" y="6275457"/>
                <a:ext cx="409086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 smtClean="0"/>
                  <a:t>-4</a:t>
                </a:r>
                <a:endParaRPr lang="en-US" sz="17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038367" y="4645064"/>
              <a:ext cx="40908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-4</a:t>
              </a:r>
              <a:endParaRPr lang="en-US" sz="17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45084" y="2667000"/>
              <a:ext cx="31771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 smtClean="0"/>
                <a:t>4</a:t>
              </a:r>
              <a:endParaRPr lang="en-US" sz="17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have two vectors: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99922" y="2119285"/>
            <a:ext cx="1187238" cy="225113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12780" y="2661726"/>
            <a:ext cx="585444" cy="1691921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0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Rectangle 2047"/>
              <p:cNvSpPr/>
              <p:nvPr/>
            </p:nvSpPr>
            <p:spPr>
              <a:xfrm rot="17914983">
                <a:off x="6671264" y="3108396"/>
                <a:ext cx="1247457" cy="40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C000"/>
                            </a:solidFill>
                          </a:rPr>
                          <m:t>u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C00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C00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48" name="Rectangle 20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14983">
                <a:off x="6671264" y="3108396"/>
                <a:ext cx="1247457" cy="407676"/>
              </a:xfrm>
              <a:prstGeom prst="rect">
                <a:avLst/>
              </a:prstGeom>
              <a:blipFill rotWithShape="1">
                <a:blip r:embed="rId2"/>
                <a:stretch>
                  <a:fillRect t="-13146" r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Rectangle 2048"/>
              <p:cNvSpPr/>
              <p:nvPr/>
            </p:nvSpPr>
            <p:spPr>
              <a:xfrm rot="17341150">
                <a:off x="6020453" y="3276072"/>
                <a:ext cx="1202573" cy="407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92D050"/>
                            </a:solidFill>
                          </a:rPr>
                          <m:t>v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= 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i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92D050"/>
                    </a:solidFill>
                  </a:rPr>
                  <a:t> + 3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92D05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92D050"/>
                            </a:solidFill>
                          </a:rPr>
                          <m:t>j</m:t>
                        </m:r>
                      </m:e>
                    </m:acc>
                  </m:oMath>
                </a14:m>
                <a:endParaRPr 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049" name="Rectangle 20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41150">
                <a:off x="6020453" y="3276072"/>
                <a:ext cx="1202573" cy="407676"/>
              </a:xfrm>
              <a:prstGeom prst="rect">
                <a:avLst/>
              </a:prstGeom>
              <a:blipFill rotWithShape="1">
                <a:blip r:embed="rId3"/>
                <a:stretch>
                  <a:fillRect t="-13876" r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94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C000"/>
                </a:solidFill>
              </a:rPr>
              <a:t>vector</a:t>
            </a:r>
            <a:r>
              <a:rPr lang="en-US" dirty="0" smtClean="0"/>
              <a:t> is a directed </a:t>
            </a:r>
            <a:r>
              <a:rPr lang="en-US" dirty="0"/>
              <a:t>line segment - from </a:t>
            </a:r>
            <a:r>
              <a:rPr lang="en-US" dirty="0" smtClean="0"/>
              <a:t>an initial </a:t>
            </a:r>
            <a:r>
              <a:rPr lang="en-US" dirty="0"/>
              <a:t>point </a:t>
            </a:r>
            <a:r>
              <a:rPr lang="en-US" dirty="0" smtClean="0"/>
              <a:t>P to </a:t>
            </a:r>
            <a:r>
              <a:rPr lang="en-US" dirty="0"/>
              <a:t>terminal point </a:t>
            </a:r>
            <a:r>
              <a:rPr lang="en-US" dirty="0" smtClean="0"/>
              <a:t>Q</a:t>
            </a:r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70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angle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between the two vectors can be found using:</a:t>
                </a:r>
              </a:p>
              <a:p>
                <a:pPr algn="ctr"/>
                <a:r>
                  <a:rPr lang="el-GR" dirty="0" smtClean="0"/>
                  <a:t>θ 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dirty="0"/>
                              <m:t>•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 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437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angle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between the two vectors can be found using:</a:t>
                </a:r>
              </a:p>
              <a:p>
                <a:pPr algn="ctr"/>
                <a:r>
                  <a:rPr lang="el-GR" dirty="0" smtClean="0"/>
                  <a:t>θ 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dirty="0"/>
                              <m:t>•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 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(this comes from the Law of Cosines)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211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/>
              <a:t>Angle Between Two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angle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between the two vectors can be found using:</a:t>
                </a:r>
              </a:p>
              <a:p>
                <a:pPr algn="ctr"/>
                <a:r>
                  <a:rPr lang="el-GR" dirty="0" smtClean="0"/>
                  <a:t>θ 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dirty="0"/>
                              <m:t>•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 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(it also uses a lot of the skills you have learned in this class!)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418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</p:spPr>
            <p:txBody>
              <a:bodyPr/>
              <a:lstStyle/>
              <a:p>
                <a:r>
                  <a:rPr lang="en-US" dirty="0" smtClean="0"/>
                  <a:t>Find the angle between vectors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sz="1000" dirty="0"/>
              </a:p>
              <a:p>
                <a:r>
                  <a:rPr lang="el-GR" dirty="0"/>
                  <a:t>θ</a:t>
                </a:r>
                <a:r>
                  <a:rPr lang="el-GR" sz="2000" dirty="0"/>
                  <a:t> </a:t>
                </a:r>
                <a:r>
                  <a:rPr lang="el-GR" dirty="0"/>
                  <a:t>=</a:t>
                </a:r>
                <a:r>
                  <a:rPr lang="en-US" sz="2000" dirty="0"/>
                  <a:t> </a:t>
                </a:r>
                <a:r>
                  <a:rPr lang="en-US" dirty="0" err="1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dirty="0"/>
                              <m:t>•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 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534400" cy="5638800"/>
              </a:xfrm>
              <a:blipFill rotWithShape="1">
                <a:blip r:embed="rId2"/>
                <a:stretch>
                  <a:fillRect l="-2500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ANGLE BETWEEN 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 smtClean="0"/>
                  <a:t>Find the angle between vectors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sz="1000" dirty="0" smtClean="0"/>
              </a:p>
              <a:p>
                <a:r>
                  <a:rPr lang="el-GR" dirty="0"/>
                  <a:t>θ</a:t>
                </a:r>
                <a:r>
                  <a:rPr lang="el-GR" sz="2000" dirty="0"/>
                  <a:t> </a:t>
                </a:r>
                <a:r>
                  <a:rPr lang="el-GR" dirty="0"/>
                  <a:t>=</a:t>
                </a:r>
                <a:r>
                  <a:rPr lang="en-US" sz="2000" dirty="0"/>
                  <a:t> </a:t>
                </a:r>
                <a:r>
                  <a:rPr lang="en-US" dirty="0" err="1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dirty="0"/>
                              <m:t>• 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u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||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dirty="0"/>
                              <m:t>|| 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  =</a:t>
                </a:r>
                <a:r>
                  <a:rPr lang="en-US" sz="2000" dirty="0" smtClean="0"/>
                  <a:t> </a:t>
                </a:r>
                <a:r>
                  <a:rPr lang="en-US" dirty="0" err="1" smtClean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 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4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1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1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 rotWithShape="1">
                <a:blip r:embed="rId2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ANGLE BETWEEN 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 smtClean="0"/>
                  <a:t>Find the angle between vectors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sz="500" dirty="0" smtClean="0"/>
              </a:p>
              <a:p>
                <a:r>
                  <a:rPr lang="el-GR" dirty="0"/>
                  <a:t>θ</a:t>
                </a:r>
                <a:r>
                  <a:rPr lang="el-GR" sz="2000" dirty="0"/>
                  <a:t> </a:t>
                </a:r>
                <a:r>
                  <a:rPr lang="el-GR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n-US" dirty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 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4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1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3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  =</a:t>
                </a:r>
                <a:r>
                  <a:rPr lang="en-US" sz="2000" dirty="0" smtClean="0"/>
                  <a:t> </a:t>
                </a:r>
                <a:r>
                  <a:rPr lang="en-US" dirty="0" err="1" smtClean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0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10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 rotWithShape="1">
                <a:blip r:embed="rId2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ANGLE BETWEEN 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 smtClean="0"/>
                  <a:t>Find the angle between vectors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sz="950" dirty="0" smtClean="0"/>
              </a:p>
              <a:p>
                <a:r>
                  <a:rPr lang="el-GR" dirty="0"/>
                  <a:t>θ</a:t>
                </a:r>
                <a:r>
                  <a:rPr lang="el-GR" sz="2000" dirty="0"/>
                  <a:t> </a:t>
                </a:r>
                <a:r>
                  <a:rPr lang="el-GR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n-US" dirty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20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10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  =</a:t>
                </a:r>
                <a:r>
                  <a:rPr lang="en-US" sz="2000" dirty="0" smtClean="0"/>
                  <a:t> </a:t>
                </a:r>
                <a:r>
                  <a:rPr lang="en-US" dirty="0" err="1" smtClean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00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n-US" dirty="0" err="1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latin typeface="Arial"/>
                                    <a:cs typeface="Arial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10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 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 err="1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b="1" i="0" dirty="0" smtClean="0"/>
                                  <m:t>100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 rotWithShape="1">
                <a:blip r:embed="rId2"/>
                <a:stretch>
                  <a:fillRect l="-2414" t="-1946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ANGLE BETWEEN 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 smtClean="0"/>
                  <a:t>Find the angle between vectors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sz="900" dirty="0" smtClean="0"/>
              </a:p>
              <a:p>
                <a:r>
                  <a:rPr lang="el-GR" dirty="0"/>
                  <a:t>θ</a:t>
                </a:r>
                <a:r>
                  <a:rPr lang="el-GR" sz="2000" dirty="0"/>
                  <a:t> </a:t>
                </a:r>
                <a:r>
                  <a:rPr lang="el-GR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n-US" dirty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b="1" i="0" dirty="0" smtClean="0">
                                <a:latin typeface="Arial"/>
                                <a:cs typeface="Arial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100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  =</a:t>
                </a:r>
                <a:r>
                  <a:rPr lang="en-US" sz="2000" dirty="0" smtClean="0"/>
                  <a:t> </a:t>
                </a:r>
                <a:r>
                  <a:rPr lang="en-US" dirty="0" err="1" smtClean="0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10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 err="1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14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/>
                                <a:cs typeface="Arial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b="1" i="0" dirty="0" smtClean="0"/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  </a:t>
                </a:r>
                <a:r>
                  <a:rPr lang="en-US" dirty="0"/>
                  <a:t>=</a:t>
                </a:r>
                <a:r>
                  <a:rPr lang="en-US" sz="2000" dirty="0"/>
                  <a:t> </a:t>
                </a:r>
                <a:r>
                  <a:rPr lang="en-US" dirty="0" err="1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7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 rotWithShape="1">
                <a:blip r:embed="rId2"/>
                <a:stretch>
                  <a:fillRect l="-2414" t="-1946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ANGLE BETWEEN 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</p:spPr>
            <p:txBody>
              <a:bodyPr/>
              <a:lstStyle/>
              <a:p>
                <a:r>
                  <a:rPr lang="en-US" dirty="0" smtClean="0"/>
                  <a:t>Find the angle between vectors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u</m:t>
                        </m:r>
                      </m:e>
                    </m:acc>
                  </m:oMath>
                </a14:m>
                <a:r>
                  <a:rPr lang="en-US" dirty="0" smtClean="0"/>
                  <a:t> 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+ 4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j</m:t>
                        </m:r>
                      </m:e>
                    </m:acc>
                  </m:oMath>
                </a14:m>
                <a:r>
                  <a:rPr lang="en-US" dirty="0" smtClean="0"/>
                  <a:t>  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0" dirty="0" smtClean="0"/>
                          <m:t>v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1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i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sz="100" dirty="0" smtClean="0"/>
              </a:p>
              <a:p>
                <a:r>
                  <a:rPr lang="el-GR" dirty="0" smtClean="0"/>
                  <a:t>θ</a:t>
                </a:r>
                <a:r>
                  <a:rPr lang="el-GR" sz="2000" dirty="0" smtClean="0"/>
                  <a:t> </a:t>
                </a:r>
                <a:r>
                  <a:rPr lang="el-GR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en-US" dirty="0" err="1"/>
                  <a:t>arccos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0" dirty="0" smtClean="0"/>
                              <m:t>7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10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≈ 8.13°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839200" cy="5638800"/>
              </a:xfrm>
              <a:blipFill rotWithShape="1">
                <a:blip r:embed="rId2"/>
                <a:stretch>
                  <a:fillRect l="-241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ANGLE BETWEEN 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2" y="838200"/>
            <a:ext cx="9138458" cy="5638800"/>
          </a:xfrm>
        </p:spPr>
        <p:txBody>
          <a:bodyPr/>
          <a:lstStyle/>
          <a:p>
            <a:r>
              <a:rPr lang="en-US" sz="2600" dirty="0" smtClean="0">
                <a:solidFill>
                  <a:srgbClr val="FFFF00"/>
                </a:solidFill>
              </a:rPr>
              <a:t>Find </a:t>
            </a:r>
            <a:r>
              <a:rPr lang="en-US" sz="2600" dirty="0">
                <a:solidFill>
                  <a:srgbClr val="FFFF00"/>
                </a:solidFill>
              </a:rPr>
              <a:t>the angle between vector 2i+4j and vector 1i+3j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ANGLE BETWEEN VECTORS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9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b="0" dirty="0" smtClean="0"/>
              <a:t>Vectors are shown </a:t>
            </a:r>
            <a:r>
              <a:rPr lang="en-US" b="0" dirty="0"/>
              <a:t>by boldface letters: </a:t>
            </a:r>
            <a:r>
              <a:rPr lang="en-US" dirty="0"/>
              <a:t>v w </a:t>
            </a:r>
            <a:endParaRPr lang="en-US" dirty="0" smtClean="0"/>
          </a:p>
          <a:p>
            <a:r>
              <a:rPr lang="en-US" b="0" dirty="0" smtClean="0"/>
              <a:t>or </a:t>
            </a:r>
            <a:r>
              <a:rPr lang="en-US" b="0" dirty="0"/>
              <a:t>with arrows </a:t>
            </a:r>
            <a:r>
              <a:rPr lang="en-US" b="0" i="1" dirty="0" smtClean="0"/>
              <a:t>v</a:t>
            </a:r>
            <a:r>
              <a:rPr lang="en-US" b="0" dirty="0" smtClean="0"/>
              <a:t>  </a:t>
            </a:r>
            <a:r>
              <a:rPr lang="en-US" b="0" i="1" dirty="0" smtClean="0"/>
              <a:t>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38600" y="22860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>
                <a:latin typeface="Arial"/>
                <a:cs typeface="Arial"/>
              </a:rPr>
              <a:t>→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0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rest of the slides are a review of the entire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06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Positive angles </a:t>
            </a:r>
            <a:r>
              <a:rPr lang="en-US" dirty="0"/>
              <a:t>- counterclockwise rotation from </a:t>
            </a:r>
            <a:r>
              <a:rPr lang="en-US" dirty="0" smtClean="0"/>
              <a:t>initial side</a:t>
            </a:r>
          </a:p>
          <a:p>
            <a:endParaRPr lang="en-US" dirty="0"/>
          </a:p>
          <a:p>
            <a:endParaRPr lang="en-US" sz="30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Negative </a:t>
            </a:r>
            <a:r>
              <a:rPr lang="en-US" dirty="0">
                <a:solidFill>
                  <a:srgbClr val="FFC000"/>
                </a:solidFill>
              </a:rPr>
              <a:t>angles </a:t>
            </a:r>
            <a:r>
              <a:rPr lang="en-US" dirty="0"/>
              <a:t>- clockwise rotation from initial side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62400" y="2590800"/>
            <a:ext cx="3502864" cy="1260012"/>
            <a:chOff x="1066800" y="3728376"/>
            <a:chExt cx="3502864" cy="126001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066800" y="4800600"/>
              <a:ext cx="349975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066800" y="3728376"/>
              <a:ext cx="3502864" cy="1072224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rot="1751885">
              <a:off x="2485897" y="4226388"/>
              <a:ext cx="990600" cy="762000"/>
            </a:xfrm>
            <a:prstGeom prst="arc">
              <a:avLst>
                <a:gd name="adj1" fmla="val 16200000"/>
                <a:gd name="adj2" fmla="val 20602464"/>
              </a:avLst>
            </a:prstGeom>
            <a:ln w="34925">
              <a:solidFill>
                <a:srgbClr val="CCFFFF"/>
              </a:solidFill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968" y="4343400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i="1" dirty="0">
                  <a:solidFill>
                    <a:srgbClr val="CCFFFF"/>
                  </a:solidFill>
                  <a:latin typeface="+mn-lt"/>
                  <a:cs typeface="+mn-cs"/>
                </a:rPr>
                <a:t>θ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4800" y="4762158"/>
            <a:ext cx="3499756" cy="1714842"/>
            <a:chOff x="1066800" y="3578346"/>
            <a:chExt cx="3499756" cy="171484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066800" y="4226388"/>
              <a:ext cx="349975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066800" y="4226388"/>
              <a:ext cx="3350464" cy="10668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 rot="13767643" flipH="1">
              <a:off x="2016235" y="3845388"/>
              <a:ext cx="1296084" cy="762000"/>
            </a:xfrm>
            <a:prstGeom prst="arc">
              <a:avLst>
                <a:gd name="adj1" fmla="val 20983310"/>
                <a:gd name="adj2" fmla="val 2560236"/>
              </a:avLst>
            </a:prstGeom>
            <a:ln w="34925">
              <a:solidFill>
                <a:srgbClr val="CCFFFF"/>
              </a:solidFill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2595" y="4226388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i="1" dirty="0">
                  <a:solidFill>
                    <a:srgbClr val="CCFFFF"/>
                  </a:solidFill>
                  <a:latin typeface="+mn-lt"/>
                  <a:cs typeface="+mn-cs"/>
                </a:rPr>
                <a:t>θ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37" y="19050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705600" y="1905000"/>
            <a:ext cx="5443" cy="3950827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 flipH="1">
            <a:off x="4629837" y="3915792"/>
            <a:ext cx="4209363" cy="13263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1400" y="2770741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797314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4196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III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4419600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IV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angle with a terminal side in a quadrant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"</a:t>
            </a:r>
            <a:r>
              <a:rPr lang="en-US" dirty="0"/>
              <a:t>lies" in that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quadrant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21929" y="3913413"/>
            <a:ext cx="1981200" cy="1"/>
          </a:xfrm>
          <a:prstGeom prst="straightConnector1">
            <a:avLst/>
          </a:prstGeom>
          <a:ln w="635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05600" y="2808552"/>
            <a:ext cx="1981200" cy="1148424"/>
          </a:xfrm>
          <a:prstGeom prst="straightConnector1">
            <a:avLst/>
          </a:prstGeom>
          <a:ln w="635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751885">
            <a:off x="7335251" y="3352817"/>
            <a:ext cx="804468" cy="604142"/>
          </a:xfrm>
          <a:prstGeom prst="arc">
            <a:avLst/>
          </a:prstGeom>
          <a:ln w="63500">
            <a:solidFill>
              <a:srgbClr val="92D050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degree, symbolized by </a:t>
            </a:r>
            <a:r>
              <a:rPr lang="en-US" dirty="0" smtClean="0">
                <a:solidFill>
                  <a:schemeClr val="tx1"/>
                </a:solidFill>
              </a:rPr>
              <a:t>° </a:t>
            </a:r>
            <a:r>
              <a:rPr lang="en-US" dirty="0" smtClean="0"/>
              <a:t>measures angles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                  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4800600"/>
            <a:ext cx="7010400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5400" y="3124200"/>
            <a:ext cx="6629400" cy="1676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751885">
            <a:off x="4918086" y="3921588"/>
            <a:ext cx="990600" cy="762000"/>
          </a:xfrm>
          <a:prstGeom prst="arc">
            <a:avLst/>
          </a:prstGeom>
          <a:ln w="63500">
            <a:solidFill>
              <a:srgbClr val="CCFFFF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32061" y="3730746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23°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9148" y="39403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angles</a:t>
            </a:r>
            <a:r>
              <a:rPr lang="en-US" dirty="0" smtClean="0"/>
              <a:t>:</a:t>
            </a:r>
          </a:p>
          <a:p>
            <a:r>
              <a:rPr lang="en-US" sz="2500" dirty="0" smtClean="0">
                <a:solidFill>
                  <a:srgbClr val="FFC000"/>
                </a:solidFill>
              </a:rPr>
              <a:t>Acute angles </a:t>
            </a:r>
            <a:r>
              <a:rPr lang="en-US" sz="2500" dirty="0" smtClean="0"/>
              <a:t>0º&lt; </a:t>
            </a:r>
            <a:r>
              <a:rPr lang="en-US" sz="2500" i="1" dirty="0"/>
              <a:t>θ</a:t>
            </a:r>
            <a:r>
              <a:rPr lang="en-US" sz="2500" dirty="0" smtClean="0"/>
              <a:t> &lt; 90º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>
                <a:solidFill>
                  <a:srgbClr val="FFC000"/>
                </a:solidFill>
              </a:rPr>
              <a:t>Right angles </a:t>
            </a:r>
            <a:r>
              <a:rPr lang="en-US" sz="2500" i="1" dirty="0" smtClean="0"/>
              <a:t>θ</a:t>
            </a:r>
            <a:r>
              <a:rPr lang="en-US" sz="2500" dirty="0" smtClean="0"/>
              <a:t> = </a:t>
            </a:r>
            <a:r>
              <a:rPr lang="en-US" sz="2500" dirty="0"/>
              <a:t>90º</a:t>
            </a:r>
          </a:p>
          <a:p>
            <a:endParaRPr lang="en-US" sz="2500" dirty="0"/>
          </a:p>
          <a:p>
            <a:endParaRPr lang="en-US" sz="2500" dirty="0" smtClean="0">
              <a:solidFill>
                <a:srgbClr val="FFC000"/>
              </a:solidFill>
            </a:endParaRPr>
          </a:p>
          <a:p>
            <a:r>
              <a:rPr lang="en-US" sz="2500" dirty="0" smtClean="0">
                <a:solidFill>
                  <a:srgbClr val="FFC000"/>
                </a:solidFill>
              </a:rPr>
              <a:t>Obtuse </a:t>
            </a:r>
            <a:r>
              <a:rPr lang="en-US" sz="2500" dirty="0">
                <a:solidFill>
                  <a:srgbClr val="FFC000"/>
                </a:solidFill>
              </a:rPr>
              <a:t>angles </a:t>
            </a:r>
            <a:r>
              <a:rPr lang="en-US" sz="2500" dirty="0"/>
              <a:t>9</a:t>
            </a:r>
            <a:r>
              <a:rPr lang="en-US" sz="2500" dirty="0" smtClean="0"/>
              <a:t>0º</a:t>
            </a:r>
            <a:r>
              <a:rPr lang="en-US" sz="2500" dirty="0"/>
              <a:t>&lt; </a:t>
            </a:r>
            <a:r>
              <a:rPr lang="en-US" sz="2500" i="1" dirty="0"/>
              <a:t>θ</a:t>
            </a:r>
            <a:r>
              <a:rPr lang="en-US" sz="2500" dirty="0"/>
              <a:t> &lt; </a:t>
            </a:r>
            <a:r>
              <a:rPr lang="en-US" sz="2500" dirty="0" smtClean="0"/>
              <a:t>180º</a:t>
            </a:r>
            <a:endParaRPr lang="en-US" sz="2500" dirty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>
                <a:solidFill>
                  <a:srgbClr val="FFC000"/>
                </a:solidFill>
              </a:rPr>
              <a:t>Straight angles </a:t>
            </a:r>
            <a:r>
              <a:rPr lang="en-US" sz="2500" i="1" dirty="0"/>
              <a:t>θ</a:t>
            </a:r>
            <a:r>
              <a:rPr lang="en-US" sz="2500" dirty="0"/>
              <a:t> = 180º </a:t>
            </a:r>
          </a:p>
          <a:p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35661" y="1600200"/>
            <a:ext cx="3017739" cy="1153886"/>
            <a:chOff x="5135661" y="1752600"/>
            <a:chExt cx="3017739" cy="1153886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5135662" y="1752600"/>
              <a:ext cx="3017738" cy="76200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135661" y="2514600"/>
              <a:ext cx="3017739" cy="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>
              <a:off x="6814457" y="1932042"/>
              <a:ext cx="457200" cy="974444"/>
            </a:xfrm>
            <a:prstGeom prst="arc">
              <a:avLst>
                <a:gd name="adj1" fmla="val 17451104"/>
                <a:gd name="adj2" fmla="val 111728"/>
              </a:avLst>
            </a:prstGeom>
            <a:ln w="3810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07833" y="2048433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i="1" dirty="0">
                  <a:solidFill>
                    <a:srgbClr val="CCFFFF"/>
                  </a:solidFill>
                </a:rPr>
                <a:t>θ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29202" y="5858259"/>
            <a:ext cx="3017738" cy="841897"/>
            <a:chOff x="5029202" y="5003903"/>
            <a:chExt cx="3017738" cy="841897"/>
          </a:xfrm>
        </p:grpSpPr>
        <p:grpSp>
          <p:nvGrpSpPr>
            <p:cNvPr id="14" name="Group 13"/>
            <p:cNvGrpSpPr/>
            <p:nvPr/>
          </p:nvGrpSpPr>
          <p:grpSpPr>
            <a:xfrm>
              <a:off x="6357257" y="5003903"/>
              <a:ext cx="1689683" cy="841897"/>
              <a:chOff x="6463718" y="1966789"/>
              <a:chExt cx="1689683" cy="841897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6750991" y="2525487"/>
                <a:ext cx="1402410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>
                <a:off x="6463718" y="1966789"/>
                <a:ext cx="457200" cy="841897"/>
              </a:xfrm>
              <a:prstGeom prst="arc">
                <a:avLst>
                  <a:gd name="adj1" fmla="val 10816682"/>
                  <a:gd name="adj2" fmla="val 172110"/>
                </a:avLst>
              </a:prstGeom>
              <a:ln w="3810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75819" y="2032276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i="1" dirty="0">
                    <a:solidFill>
                      <a:srgbClr val="CCFFFF"/>
                    </a:solidFill>
                  </a:rPr>
                  <a:t>θ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 flipV="1">
              <a:off x="5029202" y="5562601"/>
              <a:ext cx="1551212" cy="172"/>
            </a:xfrm>
            <a:prstGeom prst="line">
              <a:avLst/>
            </a:prstGeom>
            <a:ln w="63500">
              <a:solidFill>
                <a:srgbClr val="00B0F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29200" y="2786743"/>
            <a:ext cx="3017739" cy="979714"/>
            <a:chOff x="5135661" y="1567543"/>
            <a:chExt cx="3017739" cy="97971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35661" y="1567543"/>
              <a:ext cx="1" cy="97971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35661" y="2514600"/>
              <a:ext cx="3017739" cy="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240941" y="2019300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i="1" dirty="0">
                  <a:solidFill>
                    <a:srgbClr val="CCFFFF"/>
                  </a:solidFill>
                </a:rPr>
                <a:t>θ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>
            <a:off x="5105400" y="32004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94021" y="32004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804808" y="4495800"/>
            <a:ext cx="2747119" cy="1153886"/>
            <a:chOff x="5406282" y="1752600"/>
            <a:chExt cx="2747119" cy="115388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406282" y="1752600"/>
              <a:ext cx="1238249" cy="772887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644531" y="2514600"/>
              <a:ext cx="1508870" cy="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39"/>
            <p:cNvSpPr/>
            <p:nvPr/>
          </p:nvSpPr>
          <p:spPr>
            <a:xfrm>
              <a:off x="6139543" y="1932042"/>
              <a:ext cx="1132114" cy="974444"/>
            </a:xfrm>
            <a:prstGeom prst="arc">
              <a:avLst>
                <a:gd name="adj1" fmla="val 12538713"/>
                <a:gd name="adj2" fmla="val 111728"/>
              </a:avLst>
            </a:prstGeom>
            <a:ln w="3810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08860" y="2057400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i="1" dirty="0">
                  <a:solidFill>
                    <a:srgbClr val="CCFFFF"/>
                  </a:solidFill>
                </a:rPr>
                <a:t>θ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4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Pythagorean 					Theorem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https://classicalwisdom.com/wp-content/uploads/2014/07/pythagoras-painting.jpg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1143000"/>
            <a:ext cx="3628103" cy="544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2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Triangles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a right triangle</a:t>
            </a:r>
            <a:r>
              <a:rPr lang="en-US" dirty="0" smtClean="0"/>
              <a:t>:</a:t>
            </a:r>
          </a:p>
          <a:p>
            <a:endParaRPr lang="en-US" sz="2000" dirty="0" smtClean="0"/>
          </a:p>
          <a:p>
            <a:r>
              <a:rPr lang="en-US" dirty="0" smtClean="0"/>
              <a:t>  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b</a:t>
            </a:r>
            <a:r>
              <a:rPr lang="en-US" baseline="30000" dirty="0"/>
              <a:t>2</a:t>
            </a:r>
            <a:r>
              <a:rPr lang="en-US" dirty="0"/>
              <a:t> = c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62005" y="1943497"/>
            <a:ext cx="4715195" cy="4228703"/>
            <a:chOff x="771205" y="2656902"/>
            <a:chExt cx="4715195" cy="4228703"/>
          </a:xfrm>
        </p:grpSpPr>
        <p:grpSp>
          <p:nvGrpSpPr>
            <p:cNvPr id="7" name="Group 6"/>
            <p:cNvGrpSpPr/>
            <p:nvPr/>
          </p:nvGrpSpPr>
          <p:grpSpPr>
            <a:xfrm>
              <a:off x="771205" y="2656902"/>
              <a:ext cx="4715195" cy="4228703"/>
              <a:chOff x="771205" y="2656902"/>
              <a:chExt cx="4715195" cy="422870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71205" y="2656902"/>
                <a:ext cx="4347345" cy="3985831"/>
                <a:chOff x="862182" y="2590800"/>
                <a:chExt cx="4347345" cy="398583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95400" y="2882900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42013" y="5460603"/>
                    <a:ext cx="990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32613" y="5460603"/>
                    <a:ext cx="0" cy="4445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4777491" y="2590800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B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822883" y="5861050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C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62182" y="5861050"/>
                  <a:ext cx="41870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A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818220" y="4244573"/>
                  <a:ext cx="36260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a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895600" y="6099577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b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38674" y="4114800"/>
                  <a:ext cx="349776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c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1905000" y="6516273"/>
                <a:ext cx="2308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Side adjacent to </a:t>
                </a:r>
                <a:r>
                  <a:rPr lang="en-US" b="1" i="1" dirty="0">
                    <a:solidFill>
                      <a:srgbClr val="CCFFFF"/>
                    </a:solidFill>
                  </a:rPr>
                  <a:t>θ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6400" y="5661462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4341374" y="4364536"/>
                <a:ext cx="1920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Side opposite </a:t>
                </a:r>
                <a:r>
                  <a:rPr lang="en-US" b="1" i="1" dirty="0">
                    <a:solidFill>
                      <a:srgbClr val="CCFFFF"/>
                    </a:solidFill>
                  </a:rPr>
                  <a:t>θ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9070788">
                <a:off x="1673981" y="4033457"/>
                <a:ext cx="1457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Hypotenuse</a:t>
                </a:r>
                <a:endParaRPr lang="en-US" b="1" i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905000" y="5470290"/>
              <a:ext cx="457200" cy="1159110"/>
            </a:xfrm>
            <a:prstGeom prst="arc">
              <a:avLst>
                <a:gd name="adj1" fmla="val 15967779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called a “</a:t>
            </a:r>
            <a:r>
              <a:rPr lang="en-US" dirty="0" smtClean="0">
                <a:solidFill>
                  <a:srgbClr val="FFC000"/>
                </a:solidFill>
              </a:rPr>
              <a:t>central angle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14600" y="28956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4236094" y="3445328"/>
            <a:ext cx="1250306" cy="1178516"/>
            <a:chOff x="1524000" y="2743200"/>
            <a:chExt cx="5943600" cy="3200400"/>
          </a:xfrm>
        </p:grpSpPr>
        <p:sp>
          <p:nvSpPr>
            <p:cNvPr id="21" name="Right Triangle 20"/>
            <p:cNvSpPr/>
            <p:nvPr/>
          </p:nvSpPr>
          <p:spPr>
            <a:xfrm>
              <a:off x="1524000" y="2743200"/>
              <a:ext cx="5943600" cy="3200400"/>
            </a:xfrm>
            <a:prstGeom prst="rtTriangle">
              <a:avLst/>
            </a:prstGeom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524000" y="5388951"/>
              <a:ext cx="9905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517004" y="5388951"/>
              <a:ext cx="0" cy="444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4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Vectors have both </a:t>
            </a:r>
            <a:r>
              <a:rPr lang="en-US" dirty="0"/>
              <a:t>magnitude and direction </a:t>
            </a:r>
          </a:p>
          <a:p>
            <a:r>
              <a:rPr lang="en-US" dirty="0" smtClean="0"/>
              <a:t>(ex: N 5mph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The slope of the hypotenuse is:	</a:t>
            </a:r>
            <a:r>
              <a:rPr lang="en-US" u="sng" dirty="0" smtClean="0"/>
              <a:t>rise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	 </a:t>
            </a:r>
            <a:r>
              <a:rPr lang="en-US" dirty="0" smtClean="0"/>
              <a:t>run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14600" y="28956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6094" y="3445328"/>
            <a:ext cx="1250306" cy="1453558"/>
            <a:chOff x="1204423" y="2949002"/>
            <a:chExt cx="3505200" cy="3947310"/>
          </a:xfrm>
        </p:grpSpPr>
        <p:grpSp>
          <p:nvGrpSpPr>
            <p:cNvPr id="7" name="Group 6"/>
            <p:cNvGrpSpPr/>
            <p:nvPr/>
          </p:nvGrpSpPr>
          <p:grpSpPr>
            <a:xfrm>
              <a:off x="1204423" y="2949002"/>
              <a:ext cx="3505200" cy="3320456"/>
              <a:chOff x="1204423" y="2949002"/>
              <a:chExt cx="3505200" cy="33204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>
                <a:off x="1204423" y="2949002"/>
                <a:ext cx="3505200" cy="3200400"/>
                <a:chOff x="1524000" y="2743200"/>
                <a:chExt cx="5943600" cy="3200400"/>
              </a:xfrm>
            </p:grpSpPr>
            <p:sp>
              <p:nvSpPr>
                <p:cNvPr id="21" name="Right Triangle 20"/>
                <p:cNvSpPr/>
                <p:nvPr/>
              </p:nvSpPr>
              <p:spPr>
                <a:xfrm>
                  <a:off x="1524000" y="2743200"/>
                  <a:ext cx="5943600" cy="3200400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24000" y="5388951"/>
                  <a:ext cx="990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517004" y="5388951"/>
                  <a:ext cx="0" cy="444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2041560" y="4973961"/>
                <a:ext cx="1280624" cy="129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623425" y="4767033"/>
              <a:ext cx="1804447" cy="2129279"/>
            </a:xfrm>
            <a:prstGeom prst="arc">
              <a:avLst>
                <a:gd name="adj1" fmla="val 17106648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0144" y="4572000"/>
            <a:ext cx="6735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run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9060999">
            <a:off x="3705957" y="3595581"/>
            <a:ext cx="2037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hypotenuse</a:t>
            </a:r>
            <a:endParaRPr lang="en-US" sz="2500" b="1" dirty="0">
              <a:solidFill>
                <a:srgbClr val="CC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5284984" y="4006674"/>
            <a:ext cx="7601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rise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236094" y="3445328"/>
            <a:ext cx="1250306" cy="1178516"/>
          </a:xfrm>
          <a:prstGeom prst="line">
            <a:avLst/>
          </a:prstGeom>
          <a:ln w="63500" cap="rnd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9470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According to the Pythagorean Theorem, the length of the hypotenuse will be:</a:t>
            </a:r>
          </a:p>
          <a:p>
            <a:endParaRPr lang="en-US" dirty="0"/>
          </a:p>
          <a:p>
            <a:r>
              <a:rPr lang="en-US" dirty="0" smtClean="0"/>
              <a:t>hyp</a:t>
            </a:r>
            <a:r>
              <a:rPr lang="en-US" baseline="30000" dirty="0" smtClean="0"/>
              <a:t>2</a:t>
            </a:r>
            <a:r>
              <a:rPr lang="en-US" dirty="0" smtClean="0"/>
              <a:t> = rise</a:t>
            </a:r>
            <a:r>
              <a:rPr lang="en-US" baseline="30000" dirty="0" smtClean="0"/>
              <a:t>2</a:t>
            </a:r>
            <a:r>
              <a:rPr lang="en-US" dirty="0" smtClean="0"/>
              <a:t> + run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86400" y="2895600"/>
            <a:ext cx="3429000" cy="3429000"/>
            <a:chOff x="5486400" y="2895600"/>
            <a:chExt cx="3429000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486400" y="2895600"/>
              <a:ext cx="3429000" cy="3429000"/>
              <a:chOff x="533400" y="2209800"/>
              <a:chExt cx="3429000" cy="3429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FFC000"/>
                    </a:solidFill>
                  </a:rPr>
                  <a:t>.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207894" y="3445328"/>
              <a:ext cx="1250306" cy="1453558"/>
              <a:chOff x="1204423" y="2949002"/>
              <a:chExt cx="3505200" cy="394731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511944" y="4572000"/>
              <a:ext cx="6735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run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9060999">
              <a:off x="6677757" y="3595581"/>
              <a:ext cx="203774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hypotenuse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8256784" y="4006674"/>
              <a:ext cx="7601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rise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528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trigonometry, the terms “opposite” and “adjacent” are traditionally used for the “rise” and the “run”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704546" y="3200400"/>
            <a:ext cx="3601254" cy="3429000"/>
            <a:chOff x="4191000" y="3200400"/>
            <a:chExt cx="3601254" cy="3429000"/>
          </a:xfrm>
        </p:grpSpPr>
        <p:grpSp>
          <p:nvGrpSpPr>
            <p:cNvPr id="9" name="Group 8"/>
            <p:cNvGrpSpPr/>
            <p:nvPr/>
          </p:nvGrpSpPr>
          <p:grpSpPr>
            <a:xfrm>
              <a:off x="4191000" y="3200400"/>
              <a:ext cx="3601254" cy="3429000"/>
              <a:chOff x="4191000" y="3200400"/>
              <a:chExt cx="3601254" cy="3429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91000" y="32004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912494" y="3750128"/>
                <a:ext cx="1250306" cy="1453558"/>
                <a:chOff x="1204423" y="2949002"/>
                <a:chExt cx="3505200" cy="394731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204423" y="2949002"/>
                  <a:ext cx="3505200" cy="3320456"/>
                  <a:chOff x="1204423" y="2949002"/>
                  <a:chExt cx="3505200" cy="3320456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 flipH="1">
                    <a:off x="1204423" y="2949002"/>
                    <a:ext cx="3505200" cy="3200400"/>
                    <a:chOff x="1524000" y="2743200"/>
                    <a:chExt cx="5943600" cy="3200400"/>
                  </a:xfrm>
                </p:grpSpPr>
                <p:sp>
                  <p:nvSpPr>
                    <p:cNvPr id="20" name="Right Triangle 19"/>
                    <p:cNvSpPr/>
                    <p:nvPr/>
                  </p:nvSpPr>
                  <p:spPr>
                    <a:xfrm>
                      <a:off x="1524000" y="2743200"/>
                      <a:ext cx="5943600" cy="3200400"/>
                    </a:xfrm>
                    <a:prstGeom prst="rtTriangle">
                      <a:avLst/>
                    </a:prstGeom>
                    <a:ln w="635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1524000" y="5388951"/>
                      <a:ext cx="990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H="1">
                      <a:off x="2517004" y="5388951"/>
                      <a:ext cx="0" cy="444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2041560" y="4973961"/>
                    <a:ext cx="1280624" cy="12954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p:grpSp>
            <p:sp>
              <p:nvSpPr>
                <p:cNvPr id="17" name="Arc 16"/>
                <p:cNvSpPr/>
                <p:nvPr/>
              </p:nvSpPr>
              <p:spPr>
                <a:xfrm>
                  <a:off x="1623425" y="4767033"/>
                  <a:ext cx="1804447" cy="2129279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 rot="16200000">
                <a:off x="6917040" y="4256346"/>
                <a:ext cx="76014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rise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260618" y="4853226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run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6835421" y="4213580"/>
                <a:ext cx="143661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opposite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932714" y="5122434"/>
                <a:ext cx="148951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CCFFFF"/>
                    </a:solidFill>
                  </a:rPr>
                  <a:t>adjacent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060999">
              <a:off x="5410482" y="3929918"/>
              <a:ext cx="194658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hypotenuse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601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Trigonometry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736846" cy="5638800"/>
          </a:xfrm>
        </p:spPr>
        <p:txBody>
          <a:bodyPr/>
          <a:lstStyle/>
          <a:p>
            <a:r>
              <a:rPr lang="en-US" dirty="0" smtClean="0"/>
              <a:t>sin(</a:t>
            </a:r>
            <a:r>
              <a:rPr lang="en-US" i="1" dirty="0" smtClean="0"/>
              <a:t>θ</a:t>
            </a:r>
            <a:r>
              <a:rPr lang="en-US" dirty="0" smtClean="0"/>
              <a:t>) = </a:t>
            </a:r>
            <a:r>
              <a:rPr lang="en-US" u="sng" dirty="0"/>
              <a:t>length of side opposite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</a:t>
            </a:r>
            <a:r>
              <a:rPr lang="en-US" dirty="0" smtClean="0"/>
              <a:t>  length </a:t>
            </a:r>
            <a:r>
              <a:rPr lang="en-US" dirty="0"/>
              <a:t>of </a:t>
            </a:r>
            <a:r>
              <a:rPr lang="en-US" dirty="0" smtClean="0"/>
              <a:t>hypotenuse</a:t>
            </a:r>
          </a:p>
          <a:p>
            <a:endParaRPr lang="en-US" sz="2000" dirty="0" smtClean="0"/>
          </a:p>
          <a:p>
            <a:r>
              <a:rPr lang="en-US" dirty="0" smtClean="0"/>
              <a:t>cos(</a:t>
            </a:r>
            <a:r>
              <a:rPr lang="en-US" i="1" dirty="0" smtClean="0"/>
              <a:t>θ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u="sng" dirty="0"/>
              <a:t>length</a:t>
            </a:r>
            <a:r>
              <a:rPr lang="en-US" sz="2000" u="sng" dirty="0"/>
              <a:t> </a:t>
            </a:r>
            <a:r>
              <a:rPr lang="en-US" u="sng" dirty="0"/>
              <a:t>of</a:t>
            </a:r>
            <a:r>
              <a:rPr lang="en-US" sz="2000" u="sng" dirty="0"/>
              <a:t> </a:t>
            </a:r>
            <a:r>
              <a:rPr lang="en-US" u="sng" dirty="0"/>
              <a:t>side</a:t>
            </a:r>
            <a:r>
              <a:rPr lang="en-US" sz="2000" u="sng" dirty="0"/>
              <a:t> </a:t>
            </a:r>
            <a:r>
              <a:rPr lang="en-US" u="sng" dirty="0"/>
              <a:t>adjacent</a:t>
            </a:r>
            <a:r>
              <a:rPr lang="en-US" sz="2000" u="sng" dirty="0"/>
              <a:t>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  </a:t>
            </a:r>
            <a:r>
              <a:rPr lang="en-US" dirty="0" smtClean="0"/>
              <a:t>length</a:t>
            </a:r>
            <a:r>
              <a:rPr lang="en-US" sz="2000" dirty="0" smtClean="0"/>
              <a:t> </a:t>
            </a:r>
            <a:r>
              <a:rPr lang="en-US" dirty="0"/>
              <a:t>of</a:t>
            </a:r>
            <a:r>
              <a:rPr lang="en-US" sz="2000" dirty="0"/>
              <a:t> </a:t>
            </a:r>
            <a:r>
              <a:rPr lang="en-US" dirty="0"/>
              <a:t>hypotenuse</a:t>
            </a:r>
          </a:p>
          <a:p>
            <a:endParaRPr lang="en-US" sz="2000" dirty="0" smtClean="0"/>
          </a:p>
          <a:p>
            <a:r>
              <a:rPr lang="en-US" dirty="0" smtClean="0"/>
              <a:t>tan(</a:t>
            </a:r>
            <a:r>
              <a:rPr lang="en-US" i="1" dirty="0" smtClean="0"/>
              <a:t>θ</a:t>
            </a:r>
            <a:r>
              <a:rPr lang="en-US" dirty="0"/>
              <a:t>)</a:t>
            </a:r>
            <a:r>
              <a:rPr lang="en-US" sz="1000" dirty="0"/>
              <a:t> </a:t>
            </a:r>
            <a:r>
              <a:rPr lang="en-US" dirty="0"/>
              <a:t>=</a:t>
            </a:r>
            <a:r>
              <a:rPr lang="en-US" sz="1000" dirty="0"/>
              <a:t> </a:t>
            </a:r>
            <a:r>
              <a:rPr lang="en-US" u="sng" dirty="0"/>
              <a:t>length</a:t>
            </a:r>
            <a:r>
              <a:rPr lang="en-US" sz="2000" u="sng" dirty="0"/>
              <a:t> </a:t>
            </a:r>
            <a:r>
              <a:rPr lang="en-US" u="sng" dirty="0"/>
              <a:t>of</a:t>
            </a:r>
            <a:r>
              <a:rPr lang="en-US" sz="2000" u="sng" dirty="0"/>
              <a:t> </a:t>
            </a:r>
            <a:r>
              <a:rPr lang="en-US" u="sng" dirty="0"/>
              <a:t>side</a:t>
            </a:r>
            <a:r>
              <a:rPr lang="en-US" sz="2000" u="sng" dirty="0"/>
              <a:t> </a:t>
            </a:r>
            <a:r>
              <a:rPr lang="en-US" u="sng" dirty="0"/>
              <a:t>opposite</a:t>
            </a:r>
            <a:r>
              <a:rPr lang="en-US" sz="2000" u="sng" dirty="0"/>
              <a:t>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</a:t>
            </a:r>
            <a:r>
              <a:rPr lang="en-US" sz="2000" dirty="0" smtClean="0"/>
              <a:t> </a:t>
            </a:r>
            <a:r>
              <a:rPr lang="en-US" dirty="0" smtClean="0"/>
              <a:t>length</a:t>
            </a:r>
            <a:r>
              <a:rPr lang="en-US" sz="2000" dirty="0" smtClean="0"/>
              <a:t> </a:t>
            </a:r>
            <a:r>
              <a:rPr lang="en-US" dirty="0"/>
              <a:t>of</a:t>
            </a:r>
            <a:r>
              <a:rPr lang="en-US" sz="2000" dirty="0"/>
              <a:t> </a:t>
            </a:r>
            <a:r>
              <a:rPr lang="en-US" dirty="0"/>
              <a:t>side</a:t>
            </a:r>
            <a:r>
              <a:rPr lang="en-US" sz="2000" dirty="0"/>
              <a:t> </a:t>
            </a:r>
            <a:r>
              <a:rPr lang="en-US" dirty="0"/>
              <a:t>adjacent</a:t>
            </a:r>
            <a:r>
              <a:rPr lang="en-US" sz="2000" dirty="0"/>
              <a:t> </a:t>
            </a:r>
            <a:r>
              <a:rPr lang="en-US" i="1" dirty="0"/>
              <a:t>θ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351713"/>
          </a:xfrm>
        </p:spPr>
        <p:txBody>
          <a:bodyPr/>
          <a:lstStyle/>
          <a:p>
            <a:r>
              <a:rPr lang="en-US" dirty="0"/>
              <a:t>cot(</a:t>
            </a:r>
            <a:r>
              <a:rPr lang="en-US" i="1" dirty="0"/>
              <a:t>θ</a:t>
            </a:r>
            <a:r>
              <a:rPr lang="en-US" dirty="0"/>
              <a:t>) = </a:t>
            </a:r>
            <a:r>
              <a:rPr lang="en-US" u="sng" dirty="0"/>
              <a:t>length of side adjacent </a:t>
            </a:r>
            <a:r>
              <a:rPr lang="en-US" i="1" u="sng" dirty="0"/>
              <a:t>θ</a:t>
            </a:r>
            <a:r>
              <a:rPr lang="en-US" u="sng" dirty="0"/>
              <a:t>  </a:t>
            </a:r>
            <a:endParaRPr lang="en-US" dirty="0"/>
          </a:p>
          <a:p>
            <a:r>
              <a:rPr lang="en-US" dirty="0"/>
              <a:t>          </a:t>
            </a:r>
            <a:r>
              <a:rPr lang="en-US" sz="1000" dirty="0" smtClean="0"/>
              <a:t> </a:t>
            </a:r>
            <a:r>
              <a:rPr lang="en-US" dirty="0" smtClean="0"/>
              <a:t>length </a:t>
            </a:r>
            <a:r>
              <a:rPr lang="en-US" dirty="0"/>
              <a:t>of side opposite </a:t>
            </a:r>
            <a:r>
              <a:rPr lang="en-US" i="1" dirty="0"/>
              <a:t>θ</a:t>
            </a:r>
            <a:r>
              <a:rPr lang="en-US" dirty="0"/>
              <a:t>   </a:t>
            </a:r>
          </a:p>
          <a:p>
            <a:endParaRPr lang="en-US" sz="2000" dirty="0" smtClean="0"/>
          </a:p>
          <a:p>
            <a:r>
              <a:rPr lang="en-US" dirty="0"/>
              <a:t>sec(</a:t>
            </a:r>
            <a:r>
              <a:rPr lang="en-US" i="1" dirty="0"/>
              <a:t>θ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u="sng" dirty="0" smtClean="0"/>
              <a:t> </a:t>
            </a:r>
            <a:r>
              <a:rPr lang="en-US" u="sng" dirty="0"/>
              <a:t>length </a:t>
            </a:r>
            <a:r>
              <a:rPr lang="en-US" u="sng" dirty="0" smtClean="0"/>
              <a:t>   of    hypotenuse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         </a:t>
            </a:r>
            <a:r>
              <a:rPr lang="en-US" dirty="0" smtClean="0"/>
              <a:t>length </a:t>
            </a:r>
            <a:r>
              <a:rPr lang="en-US" dirty="0"/>
              <a:t>of side adjacent </a:t>
            </a:r>
            <a:r>
              <a:rPr lang="en-US" i="1" dirty="0"/>
              <a:t>θ</a:t>
            </a:r>
            <a:endParaRPr lang="en-US" dirty="0"/>
          </a:p>
          <a:p>
            <a:endParaRPr lang="en-US" sz="2000" dirty="0" smtClean="0"/>
          </a:p>
          <a:p>
            <a:r>
              <a:rPr lang="en-US" dirty="0" err="1"/>
              <a:t>csc</a:t>
            </a:r>
            <a:r>
              <a:rPr lang="en-US" dirty="0"/>
              <a:t>(</a:t>
            </a:r>
            <a:r>
              <a:rPr lang="en-US" i="1" dirty="0"/>
              <a:t>θ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u="sng" dirty="0" smtClean="0"/>
              <a:t> </a:t>
            </a:r>
            <a:r>
              <a:rPr lang="en-US" u="sng" dirty="0"/>
              <a:t>length    of    hypotenuse   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smtClean="0"/>
              <a:t>  </a:t>
            </a:r>
            <a:r>
              <a:rPr lang="en-US" sz="2000" dirty="0" smtClean="0"/>
              <a:t> </a:t>
            </a:r>
            <a:r>
              <a:rPr lang="en-US" dirty="0" smtClean="0"/>
              <a:t>length </a:t>
            </a:r>
            <a:r>
              <a:rPr lang="en-US" dirty="0"/>
              <a:t>of side opposite </a:t>
            </a:r>
            <a:r>
              <a:rPr lang="en-US" i="1" dirty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143000"/>
            <a:ext cx="9144000" cy="5715000"/>
            <a:chOff x="0" y="990600"/>
            <a:chExt cx="9144000" cy="5715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0"/>
              <a:ext cx="9144000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0860" y="990600"/>
              <a:ext cx="187423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sin(x)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11643" y="1005191"/>
              <a:ext cx="194155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cos(x)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2743200"/>
              <a:ext cx="19479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tan(x)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93183" y="2757791"/>
              <a:ext cx="19367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cot(x)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" y="4648200"/>
              <a:ext cx="194957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sec(x)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93183" y="4662791"/>
              <a:ext cx="19367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solidFill>
                    <a:srgbClr val="CCFFFF"/>
                  </a:solidFill>
                </a:rPr>
                <a:t>ƒ(x) 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= </a:t>
              </a:r>
              <a:r>
                <a:rPr lang="en-US" sz="2200" b="1" dirty="0" err="1" smtClean="0">
                  <a:solidFill>
                    <a:srgbClr val="CCFFFF"/>
                  </a:solidFill>
                </a:rPr>
                <a:t>csc</a:t>
              </a:r>
              <a:r>
                <a:rPr lang="en-US" sz="2200" b="1" dirty="0" smtClean="0">
                  <a:solidFill>
                    <a:srgbClr val="CCFFFF"/>
                  </a:solidFill>
                </a:rPr>
                <a:t>(x)</a:t>
              </a:r>
              <a:endParaRPr lang="en-US" sz="2200" b="1" dirty="0">
                <a:solidFill>
                  <a:srgbClr val="CC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-3868" y="6611035"/>
            <a:ext cx="14847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800" dirty="0" smtClean="0"/>
              <a:t>Graphs of Trig Functions</a:t>
            </a:r>
          </a:p>
        </p:txBody>
      </p:sp>
    </p:spTree>
    <p:extLst>
      <p:ext uri="{BB962C8B-B14F-4D97-AF65-F5344CB8AC3E}">
        <p14:creationId xmlns:p14="http://schemas.microsoft.com/office/powerpoint/2010/main" val="25973982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Degrees vs Radians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5638800"/>
          </a:xfrm>
        </p:spPr>
        <p:txBody>
          <a:bodyPr/>
          <a:lstStyle/>
          <a:p>
            <a:r>
              <a:rPr lang="en-US" dirty="0" smtClean="0"/>
              <a:t>All the way around the circle once (360º) </a:t>
            </a:r>
            <a:r>
              <a:rPr lang="en-US" dirty="0"/>
              <a:t>is </a:t>
            </a:r>
            <a:r>
              <a:rPr lang="en-US" dirty="0" smtClean="0"/>
              <a:t>2</a:t>
            </a:r>
            <a:r>
              <a:rPr lang="en-US" b="0" dirty="0" smtClean="0"/>
              <a:t>π</a:t>
            </a:r>
            <a:r>
              <a:rPr lang="en-US" dirty="0"/>
              <a:t> </a:t>
            </a:r>
            <a:r>
              <a:rPr lang="en-US" dirty="0" smtClean="0"/>
              <a:t>(a length)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438400"/>
            <a:ext cx="8963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want to measure the length of the curve on the circle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937072" y="2667000"/>
            <a:ext cx="3902128" cy="3630700"/>
            <a:chOff x="4937072" y="2667000"/>
            <a:chExt cx="3902128" cy="3630700"/>
          </a:xfrm>
        </p:grpSpPr>
        <p:grpSp>
          <p:nvGrpSpPr>
            <p:cNvPr id="44" name="Group 43"/>
            <p:cNvGrpSpPr/>
            <p:nvPr/>
          </p:nvGrpSpPr>
          <p:grpSpPr>
            <a:xfrm>
              <a:off x="4937072" y="2667000"/>
              <a:ext cx="3902128" cy="3630700"/>
              <a:chOff x="4648200" y="2895600"/>
              <a:chExt cx="3902128" cy="3630700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688216" y="3097300"/>
                <a:ext cx="3429000" cy="3429000"/>
                <a:chOff x="3224088" y="2329543"/>
                <a:chExt cx="3429000" cy="342900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224088" y="2329543"/>
                  <a:ext cx="3429000" cy="3429000"/>
                  <a:chOff x="557089" y="3227614"/>
                  <a:chExt cx="3429000" cy="3429000"/>
                </a:xfrm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557089" y="3227614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2438400" y="4523013"/>
                    <a:ext cx="456799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>
                    <a:off x="2209800" y="4446814"/>
                    <a:ext cx="643647" cy="784086"/>
                  </a:xfrm>
                  <a:prstGeom prst="arc">
                    <a:avLst>
                      <a:gd name="adj1" fmla="val 17106648"/>
                      <a:gd name="adj2" fmla="val 21521798"/>
                    </a:avLst>
                  </a:prstGeom>
                  <a:ln w="44450">
                    <a:solidFill>
                      <a:srgbClr val="CCFFFF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3276602" y="4947242"/>
                    <a:ext cx="685800" cy="1"/>
                  </a:xfrm>
                  <a:prstGeom prst="line">
                    <a:avLst/>
                  </a:prstGeom>
                  <a:ln w="31750">
                    <a:solidFill>
                      <a:srgbClr val="CCFFFF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flipH="1" flipV="1">
                  <a:off x="4938588" y="4032843"/>
                  <a:ext cx="967632" cy="1"/>
                </a:xfrm>
                <a:prstGeom prst="line">
                  <a:avLst/>
                </a:prstGeom>
                <a:ln w="63500">
                  <a:solidFill>
                    <a:srgbClr val="CC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>
              <a:xfrm flipH="1">
                <a:off x="6416728" y="3349942"/>
                <a:ext cx="921816" cy="1450658"/>
              </a:xfrm>
              <a:prstGeom prst="line">
                <a:avLst/>
              </a:prstGeom>
              <a:ln w="635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/>
              <p:cNvSpPr/>
              <p:nvPr/>
            </p:nvSpPr>
            <p:spPr>
              <a:xfrm>
                <a:off x="4648200" y="2895600"/>
                <a:ext cx="3695272" cy="3630052"/>
              </a:xfrm>
              <a:prstGeom prst="arc">
                <a:avLst>
                  <a:gd name="adj1" fmla="val 18137277"/>
                  <a:gd name="adj2" fmla="val 19881"/>
                </a:avLst>
              </a:prstGeom>
              <a:ln w="44450">
                <a:solidFill>
                  <a:srgbClr val="FFC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093529" y="3374886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 smtClean="0">
                    <a:solidFill>
                      <a:srgbClr val="FFC000"/>
                    </a:solidFill>
                  </a:rPr>
                  <a:t>s</a:t>
                </a:r>
                <a:endParaRPr lang="en-US" sz="2500" b="1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 rot="18174100">
              <a:off x="6648556" y="3491287"/>
              <a:ext cx="65380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i="1" dirty="0" smtClean="0">
                  <a:solidFill>
                    <a:srgbClr val="CCFFFF"/>
                  </a:solidFill>
                </a:rPr>
                <a:t>r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0145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80010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linear speed</a:t>
                </a:r>
                <a:r>
                  <a:rPr lang="en-US" dirty="0"/>
                  <a:t> </a:t>
                </a:r>
                <a:r>
                  <a:rPr lang="en-US" dirty="0" smtClean="0"/>
                  <a:t>“</a:t>
                </a:r>
                <a:r>
                  <a:rPr lang="el-GR" i="1" dirty="0" smtClean="0"/>
                  <a:t>ν</a:t>
                </a:r>
                <a:r>
                  <a:rPr lang="en-US" sz="2000" i="1" dirty="0" smtClean="0"/>
                  <a:t> </a:t>
                </a:r>
                <a:r>
                  <a:rPr lang="en-US" dirty="0" smtClean="0"/>
                  <a:t>” is </a:t>
                </a:r>
                <a:r>
                  <a:rPr lang="en-US" dirty="0"/>
                  <a:t>calculated in terms of the arc </a:t>
                </a:r>
                <a:r>
                  <a:rPr lang="en-US" dirty="0" smtClean="0"/>
                  <a:t>length: </a:t>
                </a:r>
                <a:r>
                  <a:rPr lang="en-US" i="1" dirty="0" smtClean="0"/>
                  <a:t>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l-GR" i="1" dirty="0" smtClean="0"/>
                  <a:t>ν</a:t>
                </a:r>
                <a:r>
                  <a:rPr lang="en-US" i="1" dirty="0" smtClean="0"/>
                  <a:t> </a:t>
                </a:r>
                <a:r>
                  <a:rPr lang="en-US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t</m:t>
                        </m:r>
                      </m:den>
                    </m:f>
                  </m:oMath>
                </a14:m>
                <a:endParaRPr lang="en-US" i="1" dirty="0" smtClean="0"/>
              </a:p>
              <a:p>
                <a:pPr>
                  <a:spcBef>
                    <a:spcPts val="0"/>
                  </a:spcBef>
                </a:pPr>
                <a:endParaRPr lang="en-US" sz="29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 = time in seconds</a:t>
                </a:r>
                <a:endParaRPr lang="en-US" dirty="0"/>
              </a:p>
              <a:p>
                <a:endParaRPr lang="en-US" sz="1000" dirty="0" smtClean="0"/>
              </a:p>
              <a:p>
                <a:r>
                  <a:rPr lang="en-US" dirty="0" smtClean="0"/>
                  <a:t>Note: </a:t>
                </a:r>
                <a:r>
                  <a:rPr lang="el-GR" i="1" dirty="0" smtClean="0"/>
                  <a:t>ν</a:t>
                </a:r>
                <a:r>
                  <a:rPr lang="en-US" dirty="0" smtClean="0"/>
                  <a:t> (the Greek letter “nu”) is not the same as </a:t>
                </a:r>
                <a:r>
                  <a:rPr lang="en-US" i="1" dirty="0"/>
                  <a:t>v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09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8001000" cy="5638800"/>
              </a:xfrm>
              <a:blipFill rotWithShape="1">
                <a:blip r:embed="rId2"/>
                <a:stretch>
                  <a:fillRect l="-2666" t="-1946" r="-5179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3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Scalars </a:t>
            </a:r>
            <a:r>
              <a:rPr lang="en-US" dirty="0" smtClean="0"/>
              <a:t>have only </a:t>
            </a:r>
            <a:r>
              <a:rPr lang="en-US" dirty="0"/>
              <a:t>magnitude</a:t>
            </a:r>
          </a:p>
          <a:p>
            <a:r>
              <a:rPr lang="en-US" dirty="0" smtClean="0"/>
              <a:t>(ex: 5mph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9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angular speed </a:t>
                </a:r>
                <a:r>
                  <a:rPr lang="en-US" dirty="0" smtClean="0"/>
                  <a:t>“</a:t>
                </a:r>
                <a:r>
                  <a:rPr lang="el-GR" i="1" dirty="0" smtClean="0"/>
                  <a:t>ω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” is calculated </a:t>
                </a:r>
                <a:r>
                  <a:rPr lang="en-US" dirty="0"/>
                  <a:t>in </a:t>
                </a:r>
                <a:r>
                  <a:rPr lang="en-US" dirty="0" smtClean="0"/>
                  <a:t>terms </a:t>
                </a:r>
                <a:r>
                  <a:rPr lang="en-US" dirty="0"/>
                  <a:t>of angle </a:t>
                </a:r>
                <a:r>
                  <a:rPr lang="en-US" i="1" dirty="0" smtClean="0"/>
                  <a:t>θ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l-GR" i="1" dirty="0" smtClean="0"/>
                  <a:t>ω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=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i="1" dirty="0"/>
                  <a:t>θ</a:t>
                </a:r>
                <a:r>
                  <a:rPr lang="en-US" dirty="0"/>
                  <a:t> </a:t>
                </a:r>
                <a:r>
                  <a:rPr lang="en-US" dirty="0" smtClean="0"/>
                  <a:t>= angle </a:t>
                </a:r>
                <a:r>
                  <a:rPr lang="en-US" dirty="0"/>
                  <a:t>measured in radians   </a:t>
                </a:r>
                <a:endParaRPr lang="en-US" dirty="0" smtClean="0"/>
              </a:p>
              <a:p>
                <a:pPr algn="ctr">
                  <a:spcBef>
                    <a:spcPts val="0"/>
                  </a:spcBef>
                </a:pPr>
                <a:r>
                  <a:rPr lang="en-US" dirty="0" smtClean="0"/>
                  <a:t>t = time in seconds</a:t>
                </a:r>
              </a:p>
              <a:p>
                <a:pPr algn="ctr">
                  <a:spcBef>
                    <a:spcPts val="0"/>
                  </a:spcBef>
                </a:pP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Note: </a:t>
                </a:r>
                <a:r>
                  <a:rPr lang="el-GR" i="1" dirty="0"/>
                  <a:t>ω</a:t>
                </a:r>
                <a:r>
                  <a:rPr lang="en-US" dirty="0" smtClean="0"/>
                  <a:t> </a:t>
                </a:r>
                <a:r>
                  <a:rPr lang="en-US" dirty="0"/>
                  <a:t>(the Greek letter </a:t>
                </a:r>
                <a:r>
                  <a:rPr lang="en-US" dirty="0" smtClean="0"/>
                  <a:t>“omega”) </a:t>
                </a:r>
                <a:r>
                  <a:rPr lang="en-US" dirty="0"/>
                  <a:t>is not the same as </a:t>
                </a:r>
                <a:r>
                  <a:rPr lang="en-US" i="1" dirty="0" smtClean="0"/>
                  <a:t>w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 r="-7037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7828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Descriptors for the natural trig functions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05334"/>
              </p:ext>
            </p:extLst>
          </p:nvPr>
        </p:nvGraphicFramePr>
        <p:xfrm>
          <a:off x="381000" y="2667000"/>
          <a:ext cx="8389972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248"/>
                <a:gridCol w="991550"/>
                <a:gridCol w="914400"/>
                <a:gridCol w="914400"/>
                <a:gridCol w="914400"/>
                <a:gridCol w="1905000"/>
                <a:gridCol w="191297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Max x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Min x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Max y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Min y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Period (rad)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Period (degrees)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sin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∞</a:t>
                      </a:r>
                      <a:endParaRPr lang="en-US" sz="3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-1</a:t>
                      </a:r>
                      <a:endParaRPr lang="en-US" sz="3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cos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-1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tan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cot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FFFF00"/>
                          </a:solidFill>
                          <a:effectLst/>
                        </a:rPr>
                        <a:t>sec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2π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360°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solidFill>
                            <a:srgbClr val="FFFF00"/>
                          </a:solidFill>
                          <a:effectLst/>
                        </a:rPr>
                        <a:t>csc</a:t>
                      </a:r>
                      <a:endParaRPr lang="en-US" sz="30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-∞</a:t>
                      </a:r>
                      <a:endParaRPr lang="en-US" sz="30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2π</a:t>
                      </a:r>
                      <a:endParaRPr lang="en-US" sz="3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360°</a:t>
                      </a:r>
                      <a:endParaRPr lang="en-US" sz="3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319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999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Values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Exact Values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of Trig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Functions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(leave them in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square root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format)</a:t>
            </a:r>
          </a:p>
          <a:p>
            <a:pPr algn="ctr"/>
            <a:endParaRPr lang="en-US" sz="29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319" y="6611035"/>
            <a:ext cx="1484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 smtClean="0">
                <a:solidFill>
                  <a:srgbClr val="00B0F0"/>
                </a:solidFill>
              </a:rPr>
              <a:t>VFrench</a:t>
            </a:r>
            <a:r>
              <a:rPr lang="en-US" altLang="en-US" sz="1500" b="0" dirty="0" smtClean="0">
                <a:solidFill>
                  <a:srgbClr val="00B0F0"/>
                </a:solidFill>
              </a:rPr>
              <a:t>, 2015</a:t>
            </a:r>
            <a:endParaRPr lang="en-US" altLang="en-US" sz="1500" b="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573217"/>
                  </p:ext>
                </p:extLst>
              </p:nvPr>
            </p:nvGraphicFramePr>
            <p:xfrm>
              <a:off x="4876801" y="990600"/>
              <a:ext cx="4267199" cy="584936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52887"/>
                    <a:gridCol w="853578"/>
                    <a:gridCol w="853578"/>
                    <a:gridCol w="853578"/>
                    <a:gridCol w="853578"/>
                  </a:tblGrid>
                  <a:tr h="3017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3017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018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/3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73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60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017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∞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018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120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018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150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/3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017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018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210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735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240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017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3π/2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∞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018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300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119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018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330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11π/6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/3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0176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2π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573217"/>
                  </p:ext>
                </p:extLst>
              </p:nvPr>
            </p:nvGraphicFramePr>
            <p:xfrm>
              <a:off x="4876801" y="990600"/>
              <a:ext cx="4267199" cy="584936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52887"/>
                    <a:gridCol w="853578"/>
                    <a:gridCol w="853578"/>
                    <a:gridCol w="853578"/>
                    <a:gridCol w="853578"/>
                  </a:tblGrid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Deg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Rad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sin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cos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tan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205455" r="-100000" b="-15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205455" b="-1509091"/>
                          </a:stretch>
                        </a:blipFill>
                      </a:tcPr>
                    </a:tc>
                  </a:tr>
                  <a:tr h="3345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45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311111" r="-200000" b="-14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311111" r="-100000" b="-14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4074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60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396429" r="-200000" b="-12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1/2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396429" b="-1285714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90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∞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120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596364" r="-200000" b="-1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596364" b="-1118182"/>
                          </a:stretch>
                        </a:blipFill>
                      </a:tcPr>
                    </a:tc>
                  </a:tr>
                  <a:tr h="3345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135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696364" r="-200000" b="-10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696364" r="-100000" b="-10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150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796364" r="-100000" b="-9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796364" b="-918182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180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π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210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985455" r="-100000" b="-7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985455" b="-729091"/>
                          </a:stretch>
                        </a:blipFill>
                      </a:tcPr>
                    </a:tc>
                  </a:tr>
                  <a:tr h="3345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225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1085455" r="-200000" b="-6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1085455" r="-100000" b="-6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40741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240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4π/3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1164286" r="-200000" b="-5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1164286" b="-51785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270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3π/2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∞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300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5π/3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1378182" r="-200000" b="-3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1378182" b="-336364"/>
                          </a:stretch>
                        </a:blipFill>
                      </a:tcPr>
                    </a:tc>
                  </a:tr>
                  <a:tr h="33451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315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7π/4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0000" t="-1505556" r="-200000" b="-24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1505556" r="-100000" b="-24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–1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  <a:tr h="33350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FFFF00"/>
                              </a:solidFill>
                              <a:effectLst/>
                            </a:rPr>
                            <a:t>330</a:t>
                          </a:r>
                          <a:endParaRPr lang="en-US" sz="200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11π/6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–1/2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00000" t="-1576364" r="-100000" b="-13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400000" t="-1576364" b="-138182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FFFF00"/>
                              </a:solidFill>
                              <a:effectLst/>
                            </a:rPr>
                            <a:t>360</a:t>
                          </a:r>
                          <a:endParaRPr lang="en-US" sz="2000" dirty="0">
                            <a:solidFill>
                              <a:srgbClr val="FFFF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2π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b">
                        <a:solidFill>
                          <a:srgbClr val="0070C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09692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 of trig functions:</a:t>
            </a:r>
          </a:p>
          <a:p>
            <a:r>
              <a:rPr lang="en-US" dirty="0"/>
              <a:t>y = A sin (</a:t>
            </a:r>
            <a:r>
              <a:rPr lang="en-US" dirty="0" err="1"/>
              <a:t>Bx</a:t>
            </a:r>
            <a:r>
              <a:rPr lang="en-US" dirty="0"/>
              <a:t> - C) + D	</a:t>
            </a:r>
          </a:p>
          <a:p>
            <a:r>
              <a:rPr lang="en-US" dirty="0"/>
              <a:t>y = A cos (</a:t>
            </a:r>
            <a:r>
              <a:rPr lang="en-US" dirty="0" err="1"/>
              <a:t>Bx</a:t>
            </a:r>
            <a:r>
              <a:rPr lang="en-US" dirty="0"/>
              <a:t> - C) + D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72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y </a:t>
            </a:r>
            <a:r>
              <a:rPr lang="en-US" dirty="0"/>
              <a:t>= A sin (</a:t>
            </a:r>
            <a:r>
              <a:rPr lang="en-US" dirty="0" err="1"/>
              <a:t>Bx</a:t>
            </a:r>
            <a:r>
              <a:rPr lang="en-US" dirty="0"/>
              <a:t> - C) + </a:t>
            </a:r>
            <a:r>
              <a:rPr lang="en-US" dirty="0" smtClean="0"/>
              <a:t>D</a:t>
            </a:r>
          </a:p>
          <a:p>
            <a:pPr algn="ctr"/>
            <a:r>
              <a:rPr lang="en-US" sz="1000" dirty="0"/>
              <a:t>	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A” stretches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Amplitude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“B” stretches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Period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“C” moves the graph side to </a:t>
            </a:r>
            <a:r>
              <a:rPr lang="en-US" dirty="0" smtClean="0"/>
              <a:t>	side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Phase shift</a:t>
            </a:r>
            <a:r>
              <a:rPr lang="en-US" dirty="0"/>
              <a:t>”</a:t>
            </a:r>
          </a:p>
          <a:p>
            <a:pPr>
              <a:spcBef>
                <a:spcPts val="0"/>
              </a:spcBef>
            </a:pPr>
            <a:r>
              <a:rPr lang="en-US" dirty="0"/>
              <a:t>“D” moves the graph up and </a:t>
            </a:r>
            <a:r>
              <a:rPr lang="en-US" dirty="0" smtClean="0"/>
              <a:t>	down </a:t>
            </a:r>
            <a:r>
              <a:rPr lang="en-US" dirty="0"/>
              <a:t>– “</a:t>
            </a:r>
            <a:r>
              <a:rPr lang="en-US" dirty="0">
                <a:solidFill>
                  <a:srgbClr val="FFC000"/>
                </a:solidFill>
              </a:rPr>
              <a:t>Vertical shift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Transforming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577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want a way to “undo” trig </a:t>
            </a:r>
            <a:r>
              <a:rPr lang="en-US" dirty="0" smtClean="0"/>
              <a:t>functions</a:t>
            </a:r>
          </a:p>
          <a:p>
            <a:endParaRPr lang="en-US" sz="1000" dirty="0"/>
          </a:p>
          <a:p>
            <a:r>
              <a:rPr lang="en-US" dirty="0"/>
              <a:t>The inverse of a trig function “undoes” the trig </a:t>
            </a:r>
            <a:r>
              <a:rPr lang="en-US" dirty="0" smtClean="0"/>
              <a:t>operation</a:t>
            </a:r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inverse of a sine is called an </a:t>
            </a:r>
            <a:endParaRPr lang="en-US" dirty="0" smtClean="0"/>
          </a:p>
          <a:p>
            <a:pPr algn="ctr"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>
                <a:solidFill>
                  <a:srgbClr val="FFC000"/>
                </a:solidFill>
              </a:rPr>
              <a:t>arcsine</a:t>
            </a:r>
            <a:r>
              <a:rPr lang="en-US" dirty="0"/>
              <a:t>” </a:t>
            </a:r>
            <a:endParaRPr lang="en-US" dirty="0" smtClean="0"/>
          </a:p>
          <a:p>
            <a:r>
              <a:rPr lang="en-US" dirty="0"/>
              <a:t>On your calculator, it is shown as: 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sin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baseline="30000" dirty="0">
                <a:solidFill>
                  <a:srgbClr val="FFC000"/>
                </a:solidFill>
              </a:rPr>
              <a:t>-1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inverse trig function tells you the ANGLE that would give you that trig function value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Inverse 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Magnitude</a:t>
                </a:r>
                <a:r>
                  <a:rPr lang="en-US" dirty="0"/>
                  <a:t> </a:t>
                </a:r>
                <a:r>
                  <a:rPr lang="en-US" dirty="0" smtClean="0"/>
                  <a:t>(length) of </a:t>
                </a:r>
                <a:r>
                  <a:rPr lang="en-US" dirty="0"/>
                  <a:t>a vector v (distance between initial point (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en-US" i="1" dirty="0"/>
                  <a:t>y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:r>
                  <a:rPr lang="en-US" dirty="0" smtClean="0"/>
                  <a:t>and </a:t>
                </a:r>
                <a:r>
                  <a:rPr lang="en-US" dirty="0"/>
                  <a:t>terminal point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sz="2000" dirty="0" smtClean="0"/>
              </a:p>
              <a:p>
                <a:r>
                  <a:rPr lang="en-US" b="0" dirty="0" smtClean="0"/>
                  <a:t>||</a:t>
                </a:r>
                <a:r>
                  <a:rPr lang="en-US" sz="2000" dirty="0" smtClean="0"/>
                  <a:t> </a:t>
                </a:r>
                <a:r>
                  <a:rPr lang="en-US" dirty="0"/>
                  <a:t>v</a:t>
                </a:r>
                <a:r>
                  <a:rPr lang="en-US" sz="2000" dirty="0"/>
                  <a:t> </a:t>
                </a:r>
                <a:r>
                  <a:rPr lang="en-US" b="0" dirty="0"/>
                  <a:t>||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1" i="0" baseline="-25000" dirty="0" smtClean="0"/>
                              <m:t>1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baseline="-25000" dirty="0"/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i="1" dirty="0"/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b="1" i="0" baseline="-25000" dirty="0" smtClean="0"/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  <a:blipFill rotWithShape="1">
                <a:blip r:embed="rId2"/>
                <a:stretch>
                  <a:fillRect l="-2500" t="-1946" r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5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Because a tan is “rise/run” you can often find that given a graph or some values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Because a tan is “rise/run” you can often find that given a graph or some values</a:t>
            </a:r>
          </a:p>
          <a:p>
            <a:endParaRPr lang="en-US" dirty="0"/>
          </a:p>
          <a:p>
            <a:r>
              <a:rPr lang="en-US" dirty="0" smtClean="0"/>
              <a:t>The angle can be found using the </a:t>
            </a:r>
            <a:r>
              <a:rPr lang="en-US" dirty="0" err="1" smtClean="0"/>
              <a:t>arctan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tan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baseline="30000" dirty="0">
                <a:solidFill>
                  <a:srgbClr val="FFC000"/>
                </a:solidFill>
              </a:rPr>
              <a:t>-1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Inverse </a:t>
            </a:r>
            <a:r>
              <a:rPr lang="en-US" dirty="0" smtClean="0"/>
              <a:t>Trig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RC circuit contains both a </a:t>
            </a:r>
            <a:r>
              <a:rPr lang="en-US" dirty="0" smtClean="0">
                <a:solidFill>
                  <a:srgbClr val="FFC000"/>
                </a:solidFill>
              </a:rPr>
              <a:t>resistor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FFC000"/>
                </a:solidFill>
              </a:rPr>
              <a:t>capacitor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78172" y="2976829"/>
            <a:ext cx="3762858" cy="1646208"/>
            <a:chOff x="1204051" y="3124200"/>
            <a:chExt cx="5632613" cy="2743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78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864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03264" y="3581400"/>
              <a:ext cx="6096" cy="18288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69864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4196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094338" y="3425031"/>
              <a:ext cx="1342141" cy="308769"/>
              <a:chOff x="3131627" y="3425031"/>
              <a:chExt cx="1342141" cy="3087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246093" y="3425031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6655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09087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01691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477312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131627" y="34290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321367" y="35814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237695" y="3580084"/>
              <a:ext cx="874868" cy="1316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4" idx="0"/>
            </p:cNvCxnSpPr>
            <p:nvPr/>
          </p:nvCxnSpPr>
          <p:spPr>
            <a:xfrm>
              <a:off x="2258568" y="3581400"/>
              <a:ext cx="0" cy="570689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4" idx="4"/>
            </p:cNvCxnSpPr>
            <p:nvPr/>
          </p:nvCxnSpPr>
          <p:spPr>
            <a:xfrm flipH="1">
              <a:off x="2258568" y="4837889"/>
              <a:ext cx="0" cy="572311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752600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929384" y="3948796"/>
              <a:ext cx="685800" cy="889093"/>
              <a:chOff x="1929384" y="3948796"/>
              <a:chExt cx="685800" cy="889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929384" y="4152089"/>
                <a:ext cx="685800" cy="685800"/>
              </a:xfrm>
              <a:prstGeom prst="ellipse">
                <a:avLst/>
              </a:prstGeom>
              <a:noFill/>
              <a:ln w="3175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44624" y="3948796"/>
                <a:ext cx="458781" cy="630941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 dirty="0">
                    <a:solidFill>
                      <a:srgbClr val="CCFFFF"/>
                    </a:solidFill>
                  </a:rPr>
                  <a:t>~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04051" y="4112973"/>
              <a:ext cx="54854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V</a:t>
              </a:r>
              <a:r>
                <a:rPr lang="en-US" sz="2500" b="1" baseline="-25000" dirty="0" smtClean="0">
                  <a:solidFill>
                    <a:srgbClr val="CCFFFF"/>
                  </a:solidFill>
                </a:rPr>
                <a:t>S</a:t>
              </a:r>
              <a:endParaRPr lang="en-US" sz="2500" b="1" baseline="-25000" dirty="0">
                <a:solidFill>
                  <a:srgbClr val="CCFFFF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1905000" y="2514600"/>
            <a:ext cx="4052303" cy="642759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860923" y="2514600"/>
            <a:ext cx="1568681" cy="473779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resistor reduces current 	flow </a:t>
            </a:r>
          </a:p>
          <a:p>
            <a:r>
              <a:rPr lang="en-US" dirty="0" smtClean="0"/>
              <a:t>Called </a:t>
            </a:r>
            <a:r>
              <a:rPr lang="en-US" dirty="0" smtClean="0">
                <a:solidFill>
                  <a:srgbClr val="FFC000"/>
                </a:solidFill>
              </a:rPr>
              <a:t>resistance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Symbolized “R”</a:t>
            </a:r>
          </a:p>
          <a:p>
            <a:r>
              <a:rPr lang="en-US" dirty="0" smtClean="0"/>
              <a:t>Measured in </a:t>
            </a:r>
          </a:p>
          <a:p>
            <a:r>
              <a:rPr lang="en-US" dirty="0" smtClean="0"/>
              <a:t>	ohms </a:t>
            </a:r>
            <a:r>
              <a:rPr lang="el-GR" dirty="0" smtClean="0"/>
              <a:t>Ω</a:t>
            </a: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878172" y="2976829"/>
            <a:ext cx="3762858" cy="1646208"/>
            <a:chOff x="1204051" y="3124200"/>
            <a:chExt cx="5632613" cy="2743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78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864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03264" y="3581400"/>
              <a:ext cx="6096" cy="18288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69864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4196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094338" y="3425031"/>
              <a:ext cx="1342141" cy="308769"/>
              <a:chOff x="3131627" y="3425031"/>
              <a:chExt cx="1342141" cy="3087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246093" y="3425031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6655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09087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01691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477312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131627" y="34290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321367" y="35814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237695" y="3580084"/>
              <a:ext cx="874868" cy="1316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4" idx="0"/>
            </p:cNvCxnSpPr>
            <p:nvPr/>
          </p:nvCxnSpPr>
          <p:spPr>
            <a:xfrm>
              <a:off x="2258568" y="3581400"/>
              <a:ext cx="0" cy="570689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4" idx="4"/>
            </p:cNvCxnSpPr>
            <p:nvPr/>
          </p:nvCxnSpPr>
          <p:spPr>
            <a:xfrm flipH="1">
              <a:off x="2258568" y="4837889"/>
              <a:ext cx="0" cy="572311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752600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929384" y="3948796"/>
              <a:ext cx="685800" cy="889093"/>
              <a:chOff x="1929384" y="3948796"/>
              <a:chExt cx="685800" cy="889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929384" y="4152089"/>
                <a:ext cx="685800" cy="685800"/>
              </a:xfrm>
              <a:prstGeom prst="ellipse">
                <a:avLst/>
              </a:prstGeom>
              <a:noFill/>
              <a:ln w="3175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44624" y="3948796"/>
                <a:ext cx="458781" cy="630941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 dirty="0">
                    <a:solidFill>
                      <a:srgbClr val="CCFFFF"/>
                    </a:solidFill>
                  </a:rPr>
                  <a:t>~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04051" y="4112973"/>
              <a:ext cx="54854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V</a:t>
              </a:r>
              <a:r>
                <a:rPr lang="en-US" sz="2500" b="1" baseline="-25000" dirty="0" smtClean="0">
                  <a:solidFill>
                    <a:srgbClr val="CCFFFF"/>
                  </a:solidFill>
                </a:rPr>
                <a:t>S</a:t>
              </a:r>
              <a:endParaRPr lang="en-US" sz="2500" b="1" baseline="-25000" dirty="0">
                <a:solidFill>
                  <a:srgbClr val="CC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400800" y="2743200"/>
            <a:ext cx="260439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96000" y="3429000"/>
            <a:ext cx="642745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47 </a:t>
            </a:r>
            <a:r>
              <a:rPr lang="el-GR" sz="2500" b="1" dirty="0" smtClean="0">
                <a:solidFill>
                  <a:srgbClr val="CCFFFF"/>
                </a:solidFill>
                <a:latin typeface="Arial" panose="020B0604020202020204" pitchFamily="34" charset="0"/>
              </a:rPr>
              <a:t>Ω</a:t>
            </a:r>
            <a:endParaRPr lang="en-US" sz="2500" b="1" dirty="0">
              <a:solidFill>
                <a:srgbClr val="CCFFFF"/>
              </a:solidFill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capacitor also opposes </a:t>
            </a:r>
            <a:r>
              <a:rPr lang="en-US" dirty="0"/>
              <a:t>current flow by causing the alternating voltage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</a:t>
            </a:r>
            <a:r>
              <a:rPr lang="en-US" dirty="0"/>
              <a:t>lag behind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alternating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current</a:t>
            </a:r>
            <a:endParaRPr lang="en-US" dirty="0" smtClean="0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78172" y="2976829"/>
            <a:ext cx="3762858" cy="1646208"/>
            <a:chOff x="1204051" y="3124200"/>
            <a:chExt cx="5632613" cy="2743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78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864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03264" y="3581400"/>
              <a:ext cx="6096" cy="18288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69864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4196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094338" y="3425031"/>
              <a:ext cx="1342141" cy="308769"/>
              <a:chOff x="3131627" y="3425031"/>
              <a:chExt cx="1342141" cy="3087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246093" y="3425031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6655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09087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01691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477312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131627" y="34290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321367" y="35814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237695" y="3580084"/>
              <a:ext cx="874868" cy="1316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4" idx="0"/>
            </p:cNvCxnSpPr>
            <p:nvPr/>
          </p:nvCxnSpPr>
          <p:spPr>
            <a:xfrm>
              <a:off x="2258568" y="3581400"/>
              <a:ext cx="0" cy="570689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4" idx="4"/>
            </p:cNvCxnSpPr>
            <p:nvPr/>
          </p:nvCxnSpPr>
          <p:spPr>
            <a:xfrm flipH="1">
              <a:off x="2258568" y="4837889"/>
              <a:ext cx="0" cy="572311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752600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929384" y="3948796"/>
              <a:ext cx="685800" cy="889093"/>
              <a:chOff x="1929384" y="3948796"/>
              <a:chExt cx="685800" cy="889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929384" y="4152089"/>
                <a:ext cx="685800" cy="685800"/>
              </a:xfrm>
              <a:prstGeom prst="ellipse">
                <a:avLst/>
              </a:prstGeom>
              <a:noFill/>
              <a:ln w="3175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44624" y="3948796"/>
                <a:ext cx="458781" cy="630941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 dirty="0">
                    <a:solidFill>
                      <a:srgbClr val="CCFFFF"/>
                    </a:solidFill>
                  </a:rPr>
                  <a:t>~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04051" y="4112973"/>
              <a:ext cx="54854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V</a:t>
              </a:r>
              <a:r>
                <a:rPr lang="en-US" sz="2500" b="1" baseline="-25000" dirty="0" smtClean="0">
                  <a:solidFill>
                    <a:srgbClr val="CCFFFF"/>
                  </a:solidFill>
                </a:rPr>
                <a:t>S</a:t>
              </a:r>
              <a:endParaRPr lang="en-US" sz="2500" b="1" baseline="-25000" dirty="0">
                <a:solidFill>
                  <a:srgbClr val="CC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400800" y="2743200"/>
            <a:ext cx="260439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96000" y="3429000"/>
            <a:ext cx="642745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47 </a:t>
            </a:r>
            <a:r>
              <a:rPr lang="el-GR" sz="2500" b="1" dirty="0" smtClean="0">
                <a:solidFill>
                  <a:srgbClr val="CCFFFF"/>
                </a:solidFill>
                <a:latin typeface="Arial" panose="020B0604020202020204" pitchFamily="34" charset="0"/>
              </a:rPr>
              <a:t>Ω</a:t>
            </a:r>
            <a:endParaRPr lang="en-US" sz="2500" b="1" dirty="0">
              <a:solidFill>
                <a:srgbClr val="CCFFFF"/>
              </a:solidFill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opposition is called 	</a:t>
            </a:r>
            <a:r>
              <a:rPr lang="en-US" dirty="0" smtClean="0">
                <a:solidFill>
                  <a:srgbClr val="FFC000"/>
                </a:solidFill>
              </a:rPr>
              <a:t>capacitive 	reactance</a:t>
            </a:r>
          </a:p>
          <a:p>
            <a:r>
              <a:rPr lang="en-US" dirty="0"/>
              <a:t>Symbolized “X</a:t>
            </a:r>
            <a:r>
              <a:rPr lang="en-US" baseline="-25000" dirty="0"/>
              <a:t>C</a:t>
            </a:r>
            <a:r>
              <a:rPr lang="en-US" dirty="0"/>
              <a:t>”</a:t>
            </a:r>
          </a:p>
          <a:p>
            <a:r>
              <a:rPr lang="en-US" dirty="0"/>
              <a:t>Measured in </a:t>
            </a:r>
          </a:p>
          <a:p>
            <a:r>
              <a:rPr lang="en-US" dirty="0"/>
              <a:t>	ohms </a:t>
            </a:r>
            <a:r>
              <a:rPr lang="el-GR" dirty="0"/>
              <a:t>Ω</a:t>
            </a:r>
            <a:endParaRPr lang="en-US" dirty="0"/>
          </a:p>
          <a:p>
            <a:endParaRPr lang="en-US" dirty="0" smtClean="0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78172" y="2976829"/>
            <a:ext cx="3762858" cy="1646208"/>
            <a:chOff x="1204051" y="3124200"/>
            <a:chExt cx="5632613" cy="2743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78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86400" y="3124200"/>
              <a:ext cx="0" cy="9144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4864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303264" y="3581400"/>
              <a:ext cx="6096" cy="182880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69864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419600" y="3581400"/>
              <a:ext cx="838200" cy="0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094338" y="3425031"/>
              <a:ext cx="1342141" cy="308769"/>
              <a:chOff x="3131627" y="3425031"/>
              <a:chExt cx="1342141" cy="3087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H="1" flipV="1">
                <a:off x="3246093" y="3425031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366655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090877" y="3429000"/>
                <a:ext cx="266701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901691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477312" y="3426347"/>
                <a:ext cx="228600" cy="3048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3131627" y="34290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321367" y="3581400"/>
                <a:ext cx="152401" cy="152400"/>
              </a:xfrm>
              <a:prstGeom prst="line">
                <a:avLst/>
              </a:prstGeom>
              <a:ln w="3810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237695" y="3580084"/>
              <a:ext cx="874868" cy="1316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4" idx="0"/>
            </p:cNvCxnSpPr>
            <p:nvPr/>
          </p:nvCxnSpPr>
          <p:spPr>
            <a:xfrm>
              <a:off x="2258568" y="3581400"/>
              <a:ext cx="0" cy="570689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4" idx="4"/>
            </p:cNvCxnSpPr>
            <p:nvPr/>
          </p:nvCxnSpPr>
          <p:spPr>
            <a:xfrm flipH="1">
              <a:off x="2258568" y="4837889"/>
              <a:ext cx="0" cy="572311"/>
            </a:xfrm>
            <a:prstGeom prst="line">
              <a:avLst/>
            </a:prstGeom>
            <a:ln w="31750">
              <a:solidFill>
                <a:srgbClr val="CC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752600" y="5410200"/>
              <a:ext cx="1066800" cy="457200"/>
              <a:chOff x="5769864" y="4495800"/>
              <a:chExt cx="1066800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6007608" y="4724400"/>
                <a:ext cx="6096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769864" y="4495800"/>
                <a:ext cx="1066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163056" y="4953000"/>
                <a:ext cx="304800" cy="0"/>
              </a:xfrm>
              <a:prstGeom prst="line">
                <a:avLst/>
              </a:prstGeom>
              <a:ln w="31750">
                <a:solidFill>
                  <a:srgbClr val="CC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1929384" y="3948796"/>
              <a:ext cx="685800" cy="889093"/>
              <a:chOff x="1929384" y="3948796"/>
              <a:chExt cx="685800" cy="889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929384" y="4152089"/>
                <a:ext cx="685800" cy="685800"/>
              </a:xfrm>
              <a:prstGeom prst="ellipse">
                <a:avLst/>
              </a:prstGeom>
              <a:noFill/>
              <a:ln w="31750">
                <a:solidFill>
                  <a:srgbClr val="CC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44624" y="3948796"/>
                <a:ext cx="458781" cy="630941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3500" b="1" dirty="0">
                    <a:solidFill>
                      <a:srgbClr val="CCFFFF"/>
                    </a:solidFill>
                  </a:rPr>
                  <a:t>~</a:t>
                </a: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204051" y="4112973"/>
              <a:ext cx="548549" cy="477053"/>
            </a:xfrm>
            <a:prstGeom prst="rect">
              <a:avLst/>
            </a:prstGeom>
            <a:ln w="317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V</a:t>
              </a:r>
              <a:r>
                <a:rPr lang="en-US" sz="2500" b="1" baseline="-25000" dirty="0" smtClean="0">
                  <a:solidFill>
                    <a:srgbClr val="CCFFFF"/>
                  </a:solidFill>
                </a:rPr>
                <a:t>S</a:t>
              </a:r>
              <a:endParaRPr lang="en-US" sz="2500" b="1" baseline="-25000" dirty="0">
                <a:solidFill>
                  <a:srgbClr val="CC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400800" y="2743200"/>
            <a:ext cx="260439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096000" y="3429000"/>
            <a:ext cx="642745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47 </a:t>
            </a:r>
            <a:r>
              <a:rPr lang="el-GR" sz="2500" b="1" dirty="0" smtClean="0">
                <a:solidFill>
                  <a:srgbClr val="CCFFFF"/>
                </a:solidFill>
                <a:latin typeface="Arial" panose="020B0604020202020204" pitchFamily="34" charset="0"/>
              </a:rPr>
              <a:t>Ω</a:t>
            </a:r>
            <a:endParaRPr lang="en-US" sz="2500" b="1" dirty="0">
              <a:solidFill>
                <a:srgbClr val="CCFFFF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429099" y="2514600"/>
                <a:ext cx="513510" cy="312179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CC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500" b="1" dirty="0">
                              <a:solidFill>
                                <a:srgbClr val="CCFFFF"/>
                              </a:solidFill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500" b="1" dirty="0">
                              <a:solidFill>
                                <a:srgbClr val="CCFFFF"/>
                              </a:solidFill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099" y="2514600"/>
                <a:ext cx="513510" cy="312179"/>
              </a:xfrm>
              <a:prstGeom prst="rect">
                <a:avLst/>
              </a:prstGeom>
              <a:blipFill rotWithShape="1">
                <a:blip r:embed="rId2"/>
                <a:stretch>
                  <a:fillRect l="-7143" r="-26190" b="-9019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162800" y="3513649"/>
            <a:ext cx="773392" cy="286282"/>
          </a:xfrm>
          <a:prstGeom prst="rect">
            <a:avLst/>
          </a:prstGeom>
          <a:ln w="31750">
            <a:noFill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100 </a:t>
            </a:r>
            <a:r>
              <a:rPr lang="el-GR" sz="2500" b="1" dirty="0" smtClean="0">
                <a:solidFill>
                  <a:srgbClr val="CCFFFF"/>
                </a:solidFill>
                <a:latin typeface="Arial" panose="020B0604020202020204" pitchFamily="34" charset="0"/>
              </a:rPr>
              <a:t>Ω</a:t>
            </a:r>
            <a:endParaRPr lang="en-US" sz="2500" b="1" dirty="0">
              <a:solidFill>
                <a:srgbClr val="CCFFFF"/>
              </a:solidFill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Reactance (X</a:t>
            </a:r>
            <a:r>
              <a:rPr lang="en-US" baseline="-25000" dirty="0" smtClean="0"/>
              <a:t>C</a:t>
            </a:r>
            <a:r>
              <a:rPr lang="en-US" dirty="0" smtClean="0"/>
              <a:t>) has </a:t>
            </a:r>
            <a:r>
              <a:rPr lang="en-US" dirty="0"/>
              <a:t>a 90</a:t>
            </a:r>
            <a:r>
              <a:rPr lang="en-US" dirty="0" smtClean="0"/>
              <a:t>° lag 	compared to resistance (R), 	so </a:t>
            </a:r>
            <a:r>
              <a:rPr lang="en-US" dirty="0"/>
              <a:t>their angle of </a:t>
            </a:r>
            <a:r>
              <a:rPr lang="en-US" dirty="0" smtClean="0"/>
              <a:t>	intersection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forms </a:t>
            </a:r>
            <a:r>
              <a:rPr lang="en-US" dirty="0"/>
              <a:t>a right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angle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(Downward because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it lags)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17928" y="3505200"/>
            <a:ext cx="2292672" cy="2842233"/>
            <a:chOff x="4953000" y="3505200"/>
            <a:chExt cx="2292672" cy="2842233"/>
          </a:xfrm>
        </p:grpSpPr>
        <p:grpSp>
          <p:nvGrpSpPr>
            <p:cNvPr id="14" name="Group 13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6400799" y="3974269"/>
                <a:ext cx="0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 flipH="1">
                <a:off x="4953000" y="3974270"/>
                <a:ext cx="1480412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ln w="31750"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500" b="1" i="1" smtClean="0">
                                <a:solidFill>
                                  <a:srgbClr val="CCFF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500" b="1" dirty="0">
                                <a:solidFill>
                                  <a:srgbClr val="CCFFFF"/>
                                </a:solidFill>
                              </a:rPr>
                              <m:t>C</m:t>
                            </m:r>
                          </m:sub>
                        </m:sSub>
                      </m:oMath>
                    </a14:m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 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7000" y="4737593"/>
                    <a:ext cx="768672" cy="52020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937" b="-13953"/>
                    </a:stretch>
                  </a:blipFill>
                  <a:ln w="317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/>
              <p:cNvSpPr/>
              <p:nvPr/>
            </p:nvSpPr>
            <p:spPr>
              <a:xfrm>
                <a:off x="5535688" y="3505200"/>
                <a:ext cx="529312" cy="477054"/>
              </a:xfrm>
              <a:prstGeom prst="rect">
                <a:avLst/>
              </a:prstGeom>
              <a:ln w="317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500" b="1" dirty="0" smtClean="0">
                    <a:solidFill>
                      <a:srgbClr val="CCFFFF"/>
                    </a:solidFill>
                  </a:rPr>
                  <a:t>R 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the impedance (Z) line at the angle </a:t>
            </a:r>
            <a:r>
              <a:rPr lang="el-GR" i="1" dirty="0" smtClean="0"/>
              <a:t>θ</a:t>
            </a:r>
            <a:r>
              <a:rPr lang="en-US" dirty="0" smtClean="0"/>
              <a:t> makes a right triangle</a:t>
            </a:r>
          </a:p>
          <a:p>
            <a:endParaRPr lang="en-US" sz="2000" dirty="0"/>
          </a:p>
          <a:p>
            <a:r>
              <a:rPr lang="en-US" dirty="0"/>
              <a:t>This is called the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>
                <a:solidFill>
                  <a:srgbClr val="FFC000"/>
                </a:solidFill>
              </a:rPr>
              <a:t>impedance triangle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17928" y="3505200"/>
            <a:ext cx="2292672" cy="2842233"/>
            <a:chOff x="4953000" y="3505200"/>
            <a:chExt cx="2292672" cy="2842233"/>
          </a:xfrm>
        </p:grpSpPr>
        <p:grpSp>
          <p:nvGrpSpPr>
            <p:cNvPr id="20" name="Group 19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4953000" y="3974269"/>
                <a:ext cx="1447799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4953000" y="3505200"/>
                <a:ext cx="2292672" cy="2842233"/>
                <a:chOff x="4953000" y="3505200"/>
                <a:chExt cx="2292672" cy="2842233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V="1">
                  <a:off x="6400799" y="3974269"/>
                  <a:ext cx="0" cy="2373164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10800000" flipH="1">
                  <a:off x="4953000" y="3974270"/>
                  <a:ext cx="1480412" cy="0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ln w="3175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a14:m>
                      <a:r>
                        <a:rPr lang="en-US" sz="2500" b="1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endParaRPr lang="en-US" sz="2500" b="1" dirty="0">
                        <a:solidFill>
                          <a:srgbClr val="CCFF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Rectangle 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l="-3937" b="-13953"/>
                      </a:stretch>
                    </a:blipFill>
                    <a:ln w="317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Rectangle 11"/>
                <p:cNvSpPr/>
                <p:nvPr/>
              </p:nvSpPr>
              <p:spPr>
                <a:xfrm>
                  <a:off x="5535688" y="3505200"/>
                  <a:ext cx="529312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R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456168" y="4171146"/>
                  <a:ext cx="3802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500" i="1" dirty="0" smtClean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 rot="2647547">
                  <a:off x="4983086" y="3804484"/>
                  <a:ext cx="457200" cy="974444"/>
                </a:xfrm>
                <a:prstGeom prst="arc">
                  <a:avLst>
                    <a:gd name="adj1" fmla="val 17451104"/>
                    <a:gd name="adj2" fmla="val 111728"/>
                  </a:avLst>
                </a:prstGeom>
                <a:ln w="38100">
                  <a:solidFill>
                    <a:srgbClr val="CCFF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060855" y="5085546"/>
                  <a:ext cx="546945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Z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</p:grpSp>
      </p:grpSp>
      <p:sp>
        <p:nvSpPr>
          <p:cNvPr id="23" name="Rectangle 22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Circuit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Impedance</a:t>
                </a:r>
                <a:r>
                  <a:rPr lang="en-US" dirty="0" smtClean="0"/>
                  <a:t> Z comes from the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Pythagorean Theorem: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	Z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C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b="1" i="0" baseline="30000" dirty="0" smtClean="0"/>
                          <m:t> 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317928" y="3505200"/>
            <a:ext cx="2292672" cy="2842233"/>
            <a:chOff x="4953000" y="3505200"/>
            <a:chExt cx="2292672" cy="2842233"/>
          </a:xfrm>
        </p:grpSpPr>
        <p:grpSp>
          <p:nvGrpSpPr>
            <p:cNvPr id="40" name="Group 39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4953000" y="3974269"/>
                <a:ext cx="1447799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/>
              <p:cNvGrpSpPr/>
              <p:nvPr/>
            </p:nvGrpSpPr>
            <p:grpSpPr>
              <a:xfrm>
                <a:off x="4953000" y="3505200"/>
                <a:ext cx="2292672" cy="2842233"/>
                <a:chOff x="4953000" y="3505200"/>
                <a:chExt cx="2292672" cy="2842233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flipV="1">
                  <a:off x="6400799" y="3974269"/>
                  <a:ext cx="0" cy="2373164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 flipH="1">
                  <a:off x="4953000" y="3974270"/>
                  <a:ext cx="1480412" cy="0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ln w="3175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a14:m>
                      <a:r>
                        <a:rPr lang="en-US" sz="2500" b="1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endParaRPr lang="en-US" sz="2500" b="1" dirty="0">
                        <a:solidFill>
                          <a:srgbClr val="CCFF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Rectangle 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3937" b="-13953"/>
                      </a:stretch>
                    </a:blipFill>
                    <a:ln w="317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7" name="Rectangle 46"/>
                <p:cNvSpPr/>
                <p:nvPr/>
              </p:nvSpPr>
              <p:spPr>
                <a:xfrm>
                  <a:off x="5535688" y="3505200"/>
                  <a:ext cx="529312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R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456168" y="4171146"/>
                  <a:ext cx="3802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500" i="1" dirty="0" smtClean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49" name="Arc 48"/>
                <p:cNvSpPr/>
                <p:nvPr/>
              </p:nvSpPr>
              <p:spPr>
                <a:xfrm rot="2647547">
                  <a:off x="4983086" y="3804484"/>
                  <a:ext cx="457200" cy="974444"/>
                </a:xfrm>
                <a:prstGeom prst="arc">
                  <a:avLst>
                    <a:gd name="adj1" fmla="val 17451104"/>
                    <a:gd name="adj2" fmla="val 111728"/>
                  </a:avLst>
                </a:prstGeom>
                <a:ln w="38100">
                  <a:solidFill>
                    <a:srgbClr val="CCFF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060855" y="5085546"/>
                  <a:ext cx="546945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Z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of the phase angle </a:t>
            </a:r>
            <a:r>
              <a:rPr lang="el-GR" i="1" dirty="0" smtClean="0"/>
              <a:t>θ</a:t>
            </a:r>
            <a:r>
              <a:rPr lang="en-US" dirty="0"/>
              <a:t> </a:t>
            </a:r>
            <a:r>
              <a:rPr lang="en-US" dirty="0" smtClean="0"/>
              <a:t>is: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317928" y="3505200"/>
            <a:ext cx="2292672" cy="2842233"/>
            <a:chOff x="4953000" y="3505200"/>
            <a:chExt cx="2292672" cy="2842233"/>
          </a:xfrm>
        </p:grpSpPr>
        <p:grpSp>
          <p:nvGrpSpPr>
            <p:cNvPr id="10" name="Group 9"/>
            <p:cNvGrpSpPr/>
            <p:nvPr/>
          </p:nvGrpSpPr>
          <p:grpSpPr>
            <a:xfrm>
              <a:off x="6126480" y="4005072"/>
              <a:ext cx="228600" cy="228600"/>
              <a:chOff x="6172200" y="3962400"/>
              <a:chExt cx="228600" cy="2286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>
                <a:off x="6057900" y="4076700"/>
                <a:ext cx="228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6286500" y="4076700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953000" y="3505200"/>
              <a:ext cx="2292672" cy="2842233"/>
              <a:chOff x="4953000" y="3505200"/>
              <a:chExt cx="2292672" cy="284223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4953000" y="3974269"/>
                <a:ext cx="1447799" cy="2373164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4953000" y="3505200"/>
                <a:ext cx="2292672" cy="2842233"/>
                <a:chOff x="4953000" y="3505200"/>
                <a:chExt cx="2292672" cy="284223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6400799" y="3974269"/>
                  <a:ext cx="0" cy="2373164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0800000" flipH="1">
                  <a:off x="4953000" y="3974270"/>
                  <a:ext cx="1480412" cy="0"/>
                </a:xfrm>
                <a:prstGeom prst="line">
                  <a:avLst/>
                </a:prstGeom>
                <a:ln w="6350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ln w="31750"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CC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500" b="1" dirty="0">
                                  <a:solidFill>
                                    <a:srgbClr val="CCFFFF"/>
                                  </a:solidFill>
                                </a:rPr>
                                <m:t>C</m:t>
                              </m:r>
                            </m:sub>
                          </m:sSub>
                        </m:oMath>
                      </a14:m>
                      <a:r>
                        <a:rPr lang="en-US" sz="2500" b="1" dirty="0" smtClean="0">
                          <a:solidFill>
                            <a:srgbClr val="CCFFFF"/>
                          </a:solidFill>
                        </a:rPr>
                        <a:t> </a:t>
                      </a:r>
                      <a:endParaRPr lang="en-US" sz="2500" b="1" dirty="0">
                        <a:solidFill>
                          <a:srgbClr val="CCFF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77000" y="4737593"/>
                      <a:ext cx="768672" cy="520207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l="-3937" b="-13953"/>
                      </a:stretch>
                    </a:blipFill>
                    <a:ln w="317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Rectangle 16"/>
                <p:cNvSpPr/>
                <p:nvPr/>
              </p:nvSpPr>
              <p:spPr>
                <a:xfrm>
                  <a:off x="5535688" y="3505200"/>
                  <a:ext cx="529312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R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456168" y="4171146"/>
                  <a:ext cx="38023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500" i="1" dirty="0" smtClean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rot="2647547">
                  <a:off x="4983086" y="3804484"/>
                  <a:ext cx="457200" cy="974444"/>
                </a:xfrm>
                <a:prstGeom prst="arc">
                  <a:avLst>
                    <a:gd name="adj1" fmla="val 17451104"/>
                    <a:gd name="adj2" fmla="val 111728"/>
                  </a:avLst>
                </a:prstGeom>
                <a:ln w="38100">
                  <a:solidFill>
                    <a:srgbClr val="CCFFFF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060855" y="5085546"/>
                  <a:ext cx="546945" cy="477054"/>
                </a:xfrm>
                <a:prstGeom prst="rect">
                  <a:avLst/>
                </a:prstGeom>
                <a:ln w="317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Z 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 bwMode="auto">
              <a:xfrm>
                <a:off x="0" y="1981200"/>
                <a:ext cx="8001000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el-GR" i="1" dirty="0" smtClean="0"/>
                  <a:t>θ</a:t>
                </a:r>
                <a:r>
                  <a:rPr lang="en-US" dirty="0" smtClean="0"/>
                  <a:t> = tan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/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81200"/>
                <a:ext cx="8001000" cy="1600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0" y="6611035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3541</Words>
  <Application>Microsoft Office PowerPoint</Application>
  <PresentationFormat>On-screen Show (4:3)</PresentationFormat>
  <Paragraphs>914</Paragraphs>
  <Slides>137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38" baseType="lpstr">
      <vt:lpstr>Office Theme</vt:lpstr>
      <vt:lpstr>PowerPoint Presentation</vt:lpstr>
      <vt:lpstr>What’s Up?</vt:lpstr>
      <vt:lpstr>What’s Up?</vt:lpstr>
      <vt:lpstr>Review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Angle Between Two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REVIEW!</vt:lpstr>
      <vt:lpstr>Angles</vt:lpstr>
      <vt:lpstr>Angles</vt:lpstr>
      <vt:lpstr>Angles</vt:lpstr>
      <vt:lpstr>Angles</vt:lpstr>
      <vt:lpstr>Triangles</vt:lpstr>
      <vt:lpstr>Triangles</vt:lpstr>
      <vt:lpstr>Questions?</vt:lpstr>
      <vt:lpstr>Trigonometry</vt:lpstr>
      <vt:lpstr>Trigonometry</vt:lpstr>
      <vt:lpstr>Trigonometry</vt:lpstr>
      <vt:lpstr>Trigonometry</vt:lpstr>
      <vt:lpstr>Trigonometry</vt:lpstr>
      <vt:lpstr>Trigonometry</vt:lpstr>
      <vt:lpstr>Questions?</vt:lpstr>
      <vt:lpstr>Graphs of Trig Functions</vt:lpstr>
      <vt:lpstr>Degrees vs Radians</vt:lpstr>
      <vt:lpstr>Arc Length</vt:lpstr>
      <vt:lpstr>Arc Length</vt:lpstr>
      <vt:lpstr>Arc Length</vt:lpstr>
      <vt:lpstr>Questions?</vt:lpstr>
      <vt:lpstr>Descriptors</vt:lpstr>
      <vt:lpstr>Exact Values</vt:lpstr>
      <vt:lpstr>Transforming Functions</vt:lpstr>
      <vt:lpstr>Transforming Functions</vt:lpstr>
      <vt:lpstr>Questions?</vt:lpstr>
      <vt:lpstr>Inverse Trig Functions</vt:lpstr>
      <vt:lpstr>Inverse Trig Functions</vt:lpstr>
      <vt:lpstr>Inverse Trig Functions</vt:lpstr>
      <vt:lpstr>Inverse Trig Functions</vt:lpstr>
      <vt:lpstr>Inverse Trig Functions</vt:lpstr>
      <vt:lpstr>RC Circuit Analysis</vt:lpstr>
      <vt:lpstr>RC Circuit Analysis</vt:lpstr>
      <vt:lpstr>RC Circuit Analysis</vt:lpstr>
      <vt:lpstr>RC Circuit Analysis</vt:lpstr>
      <vt:lpstr>RC Circuit Analysis</vt:lpstr>
      <vt:lpstr>RC Circuit Analysis</vt:lpstr>
      <vt:lpstr>RC Circuit Analysis</vt:lpstr>
      <vt:lpstr>RC Circuit Analysis</vt:lpstr>
      <vt:lpstr>Oblique Triangles</vt:lpstr>
      <vt:lpstr>Oblique Triangles</vt:lpstr>
      <vt:lpstr>Area of a Triangle</vt:lpstr>
      <vt:lpstr>Heron’s Formula</vt:lpstr>
      <vt:lpstr>Questions?</vt:lpstr>
      <vt:lpstr>Oblique Triangles</vt:lpstr>
      <vt:lpstr>Law of Sines</vt:lpstr>
      <vt:lpstr>Law of Sines</vt:lpstr>
      <vt:lpstr>Law of Cosines</vt:lpstr>
      <vt:lpstr>Law of Cosines</vt:lpstr>
      <vt:lpstr>Law of Cosines</vt:lpstr>
      <vt:lpstr>How Many Triangles</vt:lpstr>
      <vt:lpstr>How Many Triangles</vt:lpstr>
      <vt:lpstr>How Many Triangles</vt:lpstr>
      <vt:lpstr>How Many Triangles</vt:lpstr>
      <vt:lpstr>How Many Triangles</vt:lpstr>
      <vt:lpstr>Questions?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Phasor Arithmetic</vt:lpstr>
      <vt:lpstr>Phasor Arithmetic</vt:lpstr>
      <vt:lpstr>Questions?</vt:lpstr>
      <vt:lpstr>Polar Coordinates</vt:lpstr>
      <vt:lpstr>Polar Coordinates</vt:lpstr>
      <vt:lpstr>Polar to Rectangular</vt:lpstr>
      <vt:lpstr>Rectangular to Polar</vt:lpstr>
      <vt:lpstr>Polar Equations</vt:lpstr>
      <vt:lpstr>Polar Equations</vt:lpstr>
      <vt:lpstr>Polar Form</vt:lpstr>
      <vt:lpstr>Polar Form</vt:lpstr>
      <vt:lpstr>DeMoivre’s Theorem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456</cp:revision>
  <dcterms:created xsi:type="dcterms:W3CDTF">2012-09-06T22:30:26Z</dcterms:created>
  <dcterms:modified xsi:type="dcterms:W3CDTF">2020-09-27T22:12:28Z</dcterms:modified>
</cp:coreProperties>
</file>