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1"/>
  </p:notesMasterIdLst>
  <p:handoutMasterIdLst>
    <p:handoutMasterId r:id="rId82"/>
  </p:handoutMasterIdLst>
  <p:sldIdLst>
    <p:sldId id="1488" r:id="rId2"/>
    <p:sldId id="2862" r:id="rId3"/>
    <p:sldId id="452" r:id="rId4"/>
    <p:sldId id="437" r:id="rId5"/>
    <p:sldId id="2198" r:id="rId6"/>
    <p:sldId id="1895" r:id="rId7"/>
    <p:sldId id="2817" r:id="rId8"/>
    <p:sldId id="2818" r:id="rId9"/>
    <p:sldId id="433" r:id="rId10"/>
    <p:sldId id="2819" r:id="rId11"/>
    <p:sldId id="434" r:id="rId12"/>
    <p:sldId id="2816" r:id="rId13"/>
    <p:sldId id="2820" r:id="rId14"/>
    <p:sldId id="2822" r:id="rId15"/>
    <p:sldId id="2821" r:id="rId16"/>
    <p:sldId id="2823" r:id="rId17"/>
    <p:sldId id="2824" r:id="rId18"/>
    <p:sldId id="435" r:id="rId19"/>
    <p:sldId id="2863" r:id="rId20"/>
    <p:sldId id="2963" r:id="rId21"/>
    <p:sldId id="2964" r:id="rId22"/>
    <p:sldId id="2965" r:id="rId23"/>
    <p:sldId id="2967" r:id="rId24"/>
    <p:sldId id="2968" r:id="rId25"/>
    <p:sldId id="2969" r:id="rId26"/>
    <p:sldId id="2970" r:id="rId27"/>
    <p:sldId id="2973" r:id="rId28"/>
    <p:sldId id="2971" r:id="rId29"/>
    <p:sldId id="2972" r:id="rId30"/>
    <p:sldId id="2962" r:id="rId31"/>
    <p:sldId id="2825" r:id="rId32"/>
    <p:sldId id="516" r:id="rId33"/>
    <p:sldId id="2826" r:id="rId34"/>
    <p:sldId id="484" r:id="rId35"/>
    <p:sldId id="485" r:id="rId36"/>
    <p:sldId id="411" r:id="rId37"/>
    <p:sldId id="515" r:id="rId38"/>
    <p:sldId id="2830" r:id="rId39"/>
    <p:sldId id="409" r:id="rId40"/>
    <p:sldId id="2831" r:id="rId41"/>
    <p:sldId id="481" r:id="rId42"/>
    <p:sldId id="482" r:id="rId43"/>
    <p:sldId id="420" r:id="rId44"/>
    <p:sldId id="2832" r:id="rId45"/>
    <p:sldId id="2850" r:id="rId46"/>
    <p:sldId id="2851" r:id="rId47"/>
    <p:sldId id="2852" r:id="rId48"/>
    <p:sldId id="421" r:id="rId49"/>
    <p:sldId id="2853" r:id="rId50"/>
    <p:sldId id="499" r:id="rId51"/>
    <p:sldId id="500" r:id="rId52"/>
    <p:sldId id="2827" r:id="rId53"/>
    <p:sldId id="2828" r:id="rId54"/>
    <p:sldId id="2829" r:id="rId55"/>
    <p:sldId id="480" r:id="rId56"/>
    <p:sldId id="540" r:id="rId57"/>
    <p:sldId id="557" r:id="rId58"/>
    <p:sldId id="558" r:id="rId59"/>
    <p:sldId id="559" r:id="rId60"/>
    <p:sldId id="562" r:id="rId61"/>
    <p:sldId id="560" r:id="rId62"/>
    <p:sldId id="561" r:id="rId63"/>
    <p:sldId id="2833" r:id="rId64"/>
    <p:sldId id="2834" r:id="rId65"/>
    <p:sldId id="563" r:id="rId66"/>
    <p:sldId id="2835" r:id="rId67"/>
    <p:sldId id="566" r:id="rId68"/>
    <p:sldId id="541" r:id="rId69"/>
    <p:sldId id="564" r:id="rId70"/>
    <p:sldId id="2836" r:id="rId71"/>
    <p:sldId id="2838" r:id="rId72"/>
    <p:sldId id="2841" r:id="rId73"/>
    <p:sldId id="2839" r:id="rId74"/>
    <p:sldId id="2840" r:id="rId75"/>
    <p:sldId id="2849" r:id="rId76"/>
    <p:sldId id="2842" r:id="rId77"/>
    <p:sldId id="528" r:id="rId78"/>
    <p:sldId id="543" r:id="rId79"/>
    <p:sldId id="588" r:id="rId8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67F030"/>
    <a:srgbClr val="FF5050"/>
    <a:srgbClr val="9966FF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89" autoAdjust="0"/>
    <p:restoredTop sz="94660"/>
  </p:normalViewPr>
  <p:slideViewPr>
    <p:cSldViewPr>
      <p:cViewPr varScale="1">
        <p:scale>
          <a:sx n="84" d="100"/>
          <a:sy n="84" d="100"/>
        </p:scale>
        <p:origin x="60" y="2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4" d="100"/>
          <a:sy n="54" d="100"/>
        </p:scale>
        <p:origin x="-678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viewProps" Target="view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notesMaster" Target="notesMasters/notesMaster1.xml"/><Relationship Id="rId86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61" Type="http://schemas.openxmlformats.org/officeDocument/2006/relationships/slide" Target="slides/slide60.xml"/><Relationship Id="rId8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27D452D-AAF8-404D-BCC0-E309A1A37137}" type="datetimeFigureOut">
              <a:rPr lang="en-US"/>
              <a:pPr>
                <a:defRPr/>
              </a:pPr>
              <a:t>3/1/2023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9C55624-2ED1-490C-B64E-85124094BF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9691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024149-E738-4E93-ACE3-61B5571898EB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1EE366-019E-4F07-AD88-48BEA5E5FF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3879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Autofit/>
          </a:bodyPr>
          <a:lstStyle>
            <a:lvl1pPr>
              <a:defRPr sz="5700" b="1" i="0" baseline="0"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4800" b="1" i="0" baseline="0">
                <a:solidFill>
                  <a:srgbClr val="CCFFFF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91444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8229600" cy="45259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35967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8358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>
            <a:lvl1pPr marL="0" indent="0">
              <a:buNone/>
              <a:defRPr/>
            </a:lvl1pPr>
            <a:lvl2pPr marL="1028700" indent="-571500">
              <a:buFont typeface="Arial" pitchFamily="34" charset="0"/>
              <a:buChar char="•"/>
              <a:defRPr/>
            </a:lvl2pPr>
            <a:lvl3pPr marL="1143000" indent="-228600">
              <a:buFont typeface="Wingdings" pitchFamily="2" charset="2"/>
              <a:buChar char="§"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73095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70561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8903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8903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69574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8276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430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78276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94656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96734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0009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7231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756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A8172F11-100D-48EF-88AA-A7D9995CE4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68"/>
            <a:ext cx="9144000" cy="6850864"/>
          </a:xfrm>
          <a:prstGeom prst="rect">
            <a:avLst/>
          </a:prstGeom>
        </p:spPr>
      </p:pic>
      <p:sp>
        <p:nvSpPr>
          <p:cNvPr id="15" name="Text Box 2">
            <a:extLst>
              <a:ext uri="{FF2B5EF4-FFF2-40B4-BE49-F238E27FC236}">
                <a16:creationId xmlns:a16="http://schemas.microsoft.com/office/drawing/2014/main" id="{4C676A4D-4A1E-4267-9E2B-BE0390C33D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" y="1905000"/>
            <a:ext cx="9144000" cy="4801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r" eaLnBrk="1" hangingPunct="1"/>
            <a:r>
              <a:rPr lang="en-US" altLang="en-US" sz="7200" b="1" dirty="0">
                <a:solidFill>
                  <a:srgbClr val="FFFF00"/>
                </a:solidFill>
              </a:rPr>
              <a:t>        Welcome to </a:t>
            </a:r>
          </a:p>
          <a:p>
            <a:pPr algn="r" eaLnBrk="1" hangingPunct="1"/>
            <a:r>
              <a:rPr lang="en-US" altLang="en-US" sz="7200" b="1" dirty="0">
                <a:solidFill>
                  <a:srgbClr val="FFFF00"/>
                </a:solidFill>
              </a:rPr>
              <a:t>Unit 1-</a:t>
            </a:r>
            <a:r>
              <a:rPr lang="en-US" altLang="en-US" sz="3000" b="1" dirty="0">
                <a:solidFill>
                  <a:srgbClr val="FFFF00"/>
                </a:solidFill>
              </a:rPr>
              <a:t> </a:t>
            </a:r>
            <a:r>
              <a:rPr lang="en-US" altLang="en-US" sz="7200" b="1">
                <a:solidFill>
                  <a:srgbClr val="FFFF00"/>
                </a:solidFill>
              </a:rPr>
              <a:t>Part 01</a:t>
            </a:r>
            <a:endParaRPr lang="en-US" altLang="en-US" sz="7200" b="1" dirty="0">
              <a:solidFill>
                <a:srgbClr val="FFFF00"/>
              </a:solidFill>
            </a:endParaRPr>
          </a:p>
          <a:p>
            <a:pPr algn="r" eaLnBrk="1" hangingPunct="1"/>
            <a:endParaRPr lang="en-US" altLang="en-US" sz="5000" b="1" dirty="0">
              <a:solidFill>
                <a:srgbClr val="FFFF00"/>
              </a:solidFill>
            </a:endParaRPr>
          </a:p>
          <a:p>
            <a:pPr algn="r" eaLnBrk="1" hangingPunct="1"/>
            <a:endParaRPr lang="en-US" altLang="en-US" sz="7200" b="1" dirty="0">
              <a:solidFill>
                <a:srgbClr val="FFFF00"/>
              </a:solidFill>
            </a:endParaRPr>
          </a:p>
          <a:p>
            <a:pPr eaLnBrk="1" hangingPunct="1"/>
            <a:r>
              <a:rPr lang="en-US" altLang="en-US" sz="4000" b="1" dirty="0">
                <a:solidFill>
                  <a:srgbClr val="CCFFFF"/>
                </a:solidFill>
              </a:rPr>
              <a:t>MATH116-Foundations for Calculus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F3CD72D-6516-4F90-9BCB-60D3586B7A1A}"/>
              </a:ext>
            </a:extLst>
          </p:cNvPr>
          <p:cNvSpPr txBox="1"/>
          <p:nvPr/>
        </p:nvSpPr>
        <p:spPr>
          <a:xfrm>
            <a:off x="0" y="6604337"/>
            <a:ext cx="9144000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https://media.istockphoto.com/vectors/green-blackboard-mathematical-with-thin-line-shapes-and-inscriptions-vector-id1084380192?k=6&amp;m=1084380192&amp;s=612x612&amp;w=0&amp;h=TcEOVpnUmyuswT4Pay</a:t>
            </a:r>
          </a:p>
          <a:p>
            <a:r>
              <a:rPr lang="en-US" sz="1500" dirty="0">
                <a:solidFill>
                  <a:srgbClr val="00B0F0"/>
                </a:solidFill>
              </a:rPr>
              <a:t>AL6lNiHU8SS8g33yOSg-jR5BE=</a:t>
            </a:r>
          </a:p>
        </p:txBody>
      </p:sp>
    </p:spTree>
    <p:extLst>
      <p:ext uri="{BB962C8B-B14F-4D97-AF65-F5344CB8AC3E}">
        <p14:creationId xmlns:p14="http://schemas.microsoft.com/office/powerpoint/2010/main" val="14561780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1CE80A-0D94-4D62-9B7A-F01676D58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Mathematical 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4640D1-62DE-4E21-A155-7E4B7CBB83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These formulas are everywhere  in science, engineering, and business</a:t>
            </a:r>
          </a:p>
        </p:txBody>
      </p:sp>
    </p:spTree>
    <p:extLst>
      <p:ext uri="{BB962C8B-B14F-4D97-AF65-F5344CB8AC3E}">
        <p14:creationId xmlns:p14="http://schemas.microsoft.com/office/powerpoint/2010/main" val="17756363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Mathematical Models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dirty="0"/>
              <a:t>In science and technology we often use mathematical formulas to calculate known relationships  </a:t>
            </a:r>
          </a:p>
        </p:txBody>
      </p:sp>
    </p:spTree>
    <p:extLst>
      <p:ext uri="{BB962C8B-B14F-4D97-AF65-F5344CB8AC3E}">
        <p14:creationId xmlns:p14="http://schemas.microsoft.com/office/powerpoint/2010/main" val="39699908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02FEB-4667-43D7-87CE-765543474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Mathematical 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93FD6A-E58B-4089-A86A-875AEC835F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algebra we learned about using variables in mathematical formulas rather than just arithmetic (which requires numbers in every slot)</a:t>
            </a:r>
          </a:p>
        </p:txBody>
      </p:sp>
    </p:spTree>
    <p:extLst>
      <p:ext uri="{BB962C8B-B14F-4D97-AF65-F5344CB8AC3E}">
        <p14:creationId xmlns:p14="http://schemas.microsoft.com/office/powerpoint/2010/main" val="21611026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02FEB-4667-43D7-87CE-765543474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Mathematical 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93FD6A-E58B-4089-A86A-875AEC835F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Mathematical models use letters to designate variables in the formulas</a:t>
            </a:r>
          </a:p>
        </p:txBody>
      </p:sp>
    </p:spTree>
    <p:extLst>
      <p:ext uri="{BB962C8B-B14F-4D97-AF65-F5344CB8AC3E}">
        <p14:creationId xmlns:p14="http://schemas.microsoft.com/office/powerpoint/2010/main" val="12144071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02FEB-4667-43D7-87CE-765543474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Mathematical 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93FD6A-E58B-4089-A86A-875AEC835F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Mathematical models use letters to designate variables in the formulas</a:t>
            </a:r>
          </a:p>
          <a:p>
            <a:r>
              <a:rPr lang="en-US" dirty="0"/>
              <a:t>Often the letters used are the first letter in the real-world item in the formula</a:t>
            </a:r>
          </a:p>
        </p:txBody>
      </p:sp>
    </p:spTree>
    <p:extLst>
      <p:ext uri="{BB962C8B-B14F-4D97-AF65-F5344CB8AC3E}">
        <p14:creationId xmlns:p14="http://schemas.microsoft.com/office/powerpoint/2010/main" val="30870649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93FD6A-E58B-4089-A86A-875AEC835F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What does each letter mean in the mathematical model:</a:t>
            </a:r>
          </a:p>
          <a:p>
            <a:endParaRPr lang="en-US" sz="2000" dirty="0"/>
          </a:p>
          <a:p>
            <a:r>
              <a:rPr lang="en-US" dirty="0"/>
              <a:t>d = rt</a:t>
            </a:r>
          </a:p>
          <a:p>
            <a:endParaRPr lang="en-US" dirty="0"/>
          </a:p>
          <a:p>
            <a:r>
              <a:rPr lang="en-US" dirty="0"/>
              <a:t>e = mc</a:t>
            </a:r>
            <a:r>
              <a:rPr lang="en-US" baseline="30000" dirty="0"/>
              <a:t>2</a:t>
            </a:r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43085D-41D9-4F36-9AF9-CA380EA3F3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MATHEMATICAL MODELS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2621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93FD6A-E58B-4089-A86A-875AEC835F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What does each letter mean in the mathematical model:</a:t>
            </a:r>
          </a:p>
          <a:p>
            <a:endParaRPr lang="en-US" sz="2000" dirty="0"/>
          </a:p>
          <a:p>
            <a:r>
              <a:rPr lang="en-US" dirty="0"/>
              <a:t>d = rt</a:t>
            </a:r>
          </a:p>
          <a:p>
            <a:r>
              <a:rPr lang="en-US" dirty="0"/>
              <a:t>	</a:t>
            </a:r>
            <a:r>
              <a:rPr lang="en-US" dirty="0">
                <a:solidFill>
                  <a:srgbClr val="FFFF00"/>
                </a:solidFill>
              </a:rPr>
              <a:t>distance = rate 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US" dirty="0">
                <a:solidFill>
                  <a:srgbClr val="FFFF00"/>
                </a:solidFill>
              </a:rPr>
              <a:t> time</a:t>
            </a:r>
          </a:p>
          <a:p>
            <a:r>
              <a:rPr lang="en-US" dirty="0"/>
              <a:t>e = mc</a:t>
            </a:r>
            <a:r>
              <a:rPr lang="en-US" baseline="30000" dirty="0"/>
              <a:t>2</a:t>
            </a:r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43085D-41D9-4F36-9AF9-CA380EA3F3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MATHEMATICAL MODELS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6394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93FD6A-E58B-4089-A86A-875AEC835F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What does each letter mean in the mathematical model:</a:t>
            </a:r>
          </a:p>
          <a:p>
            <a:endParaRPr lang="en-US" sz="2000" dirty="0"/>
          </a:p>
          <a:p>
            <a:r>
              <a:rPr lang="en-US" dirty="0"/>
              <a:t>d = rt</a:t>
            </a:r>
          </a:p>
          <a:p>
            <a:r>
              <a:rPr lang="en-US" dirty="0"/>
              <a:t>	</a:t>
            </a:r>
            <a:r>
              <a:rPr lang="en-US" dirty="0">
                <a:solidFill>
                  <a:srgbClr val="FFFF00"/>
                </a:solidFill>
              </a:rPr>
              <a:t>distance = rate 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US" dirty="0">
                <a:solidFill>
                  <a:srgbClr val="FFFF00"/>
                </a:solidFill>
              </a:rPr>
              <a:t> time</a:t>
            </a:r>
          </a:p>
          <a:p>
            <a:r>
              <a:rPr lang="en-US" dirty="0"/>
              <a:t>e = mc</a:t>
            </a:r>
            <a:r>
              <a:rPr lang="en-US" baseline="30000" dirty="0"/>
              <a:t>2</a:t>
            </a:r>
          </a:p>
          <a:p>
            <a:r>
              <a:rPr lang="en-US" dirty="0"/>
              <a:t>	</a:t>
            </a:r>
            <a:r>
              <a:rPr lang="en-US" dirty="0">
                <a:solidFill>
                  <a:srgbClr val="FFFF00"/>
                </a:solidFill>
              </a:rPr>
              <a:t>energy = mass 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US" dirty="0">
                <a:solidFill>
                  <a:srgbClr val="FFFF00"/>
                </a:solidFill>
              </a:rPr>
              <a:t> </a:t>
            </a:r>
          </a:p>
          <a:p>
            <a:pPr>
              <a:spcBef>
                <a:spcPts val="0"/>
              </a:spcBef>
            </a:pPr>
            <a:r>
              <a:rPr lang="en-US" dirty="0">
                <a:solidFill>
                  <a:srgbClr val="FFFF00"/>
                </a:solidFill>
              </a:rPr>
              <a:t>				   speed of light</a:t>
            </a:r>
            <a:r>
              <a:rPr lang="en-US" baseline="30000" dirty="0">
                <a:solidFill>
                  <a:srgbClr val="FFFF00"/>
                </a:solidFill>
              </a:rPr>
              <a:t>2</a:t>
            </a:r>
            <a:r>
              <a:rPr lang="en-US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43085D-41D9-4F36-9AF9-CA380EA3F3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MATHEMATICAL MODELS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0251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Mathematical Models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dirty="0"/>
              <a:t>Many of these relationships are simple and well-known:</a:t>
            </a:r>
          </a:p>
          <a:p>
            <a:pPr algn="ctr">
              <a:spcBef>
                <a:spcPts val="0"/>
              </a:spcBef>
            </a:pPr>
            <a:r>
              <a:rPr lang="en-US" dirty="0"/>
              <a:t>Distance = Rate * Time</a:t>
            </a:r>
          </a:p>
          <a:p>
            <a:pPr algn="ctr">
              <a:spcBef>
                <a:spcPts val="0"/>
              </a:spcBef>
            </a:pPr>
            <a:r>
              <a:rPr lang="en-US" dirty="0"/>
              <a:t>Area rectangle = </a:t>
            </a:r>
            <a:r>
              <a:rPr lang="en-US" i="1" dirty="0"/>
              <a:t>L</a:t>
            </a:r>
            <a:r>
              <a:rPr lang="en-US" dirty="0"/>
              <a:t> * </a:t>
            </a:r>
            <a:r>
              <a:rPr lang="en-US" i="1" dirty="0"/>
              <a:t>W</a:t>
            </a:r>
            <a:endParaRPr lang="en-US" dirty="0"/>
          </a:p>
          <a:p>
            <a:pPr algn="ctr">
              <a:spcBef>
                <a:spcPts val="0"/>
              </a:spcBef>
            </a:pPr>
            <a:r>
              <a:rPr lang="en-US" dirty="0"/>
              <a:t>Volume cube = </a:t>
            </a:r>
            <a:r>
              <a:rPr lang="en-US" i="1" dirty="0"/>
              <a:t>L</a:t>
            </a:r>
            <a:r>
              <a:rPr lang="en-US" dirty="0"/>
              <a:t> * </a:t>
            </a:r>
            <a:r>
              <a:rPr lang="en-US" i="1" dirty="0"/>
              <a:t>W</a:t>
            </a:r>
            <a:r>
              <a:rPr lang="en-US" dirty="0"/>
              <a:t> * </a:t>
            </a:r>
            <a:r>
              <a:rPr lang="en-US" i="1" dirty="0"/>
              <a:t>H</a:t>
            </a:r>
            <a:endParaRPr lang="en-US" dirty="0"/>
          </a:p>
          <a:p>
            <a:pPr algn="ctr">
              <a:spcBef>
                <a:spcPts val="0"/>
              </a:spcBef>
            </a:pPr>
            <a:r>
              <a:rPr lang="en-US" dirty="0"/>
              <a:t>Area circle = </a:t>
            </a:r>
            <a:r>
              <a:rPr lang="en-US" i="1" dirty="0"/>
              <a:t>π</a:t>
            </a:r>
            <a:r>
              <a:rPr lang="en-US" dirty="0"/>
              <a:t> </a:t>
            </a:r>
            <a:r>
              <a:rPr lang="en-US" i="1" dirty="0"/>
              <a:t>r</a:t>
            </a:r>
            <a:r>
              <a:rPr lang="en-US" baseline="30000" dirty="0"/>
              <a:t> 2</a:t>
            </a:r>
            <a:endParaRPr lang="en-US" dirty="0"/>
          </a:p>
          <a:p>
            <a:pPr algn="ctr">
              <a:spcBef>
                <a:spcPts val="0"/>
              </a:spcBef>
            </a:pPr>
            <a:r>
              <a:rPr lang="en-US" dirty="0"/>
              <a:t>Circumference circle = 2 </a:t>
            </a:r>
            <a:r>
              <a:rPr lang="en-US" i="1" dirty="0"/>
              <a:t>π r</a:t>
            </a:r>
            <a:endParaRPr lang="en-US" dirty="0"/>
          </a:p>
          <a:p>
            <a:pPr algn="ctr">
              <a:spcBef>
                <a:spcPts val="0"/>
              </a:spcBef>
            </a:pPr>
            <a:r>
              <a:rPr lang="en-US" dirty="0"/>
              <a:t>Ohm's Law: </a:t>
            </a:r>
            <a:r>
              <a:rPr lang="en-US" i="1" dirty="0"/>
              <a:t>V</a:t>
            </a:r>
            <a:r>
              <a:rPr lang="en-US" dirty="0"/>
              <a:t> = </a:t>
            </a:r>
            <a:r>
              <a:rPr lang="en-US" i="1" dirty="0"/>
              <a:t>I R</a:t>
            </a:r>
            <a:endParaRPr lang="en-US" dirty="0"/>
          </a:p>
          <a:p>
            <a:pPr algn="ctr">
              <a:spcBef>
                <a:spcPts val="0"/>
              </a:spcBef>
            </a:pPr>
            <a:r>
              <a:rPr lang="en-US" dirty="0"/>
              <a:t>e = mc</a:t>
            </a:r>
            <a:r>
              <a:rPr lang="en-US" baseline="30000" dirty="0"/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83957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US Grey Wolf Population</a:t>
            </a:r>
          </a:p>
          <a:p>
            <a:r>
              <a:rPr lang="en-US" sz="3000" dirty="0">
                <a:effectLst/>
                <a:ea typeface="Times New Roman" panose="02020603050405020304" pitchFamily="18" charset="0"/>
              </a:rPr>
              <a:t>Insatiable killer. </a:t>
            </a:r>
          </a:p>
          <a:p>
            <a:r>
              <a:rPr lang="en-US" sz="3000" dirty="0">
                <a:effectLst/>
                <a:ea typeface="Times New Roman" panose="02020603050405020304" pitchFamily="18" charset="0"/>
              </a:rPr>
              <a:t>That's the reputation the grey wolf acquired in the United States in the nineteenth and early twentieth centuries. </a:t>
            </a:r>
          </a:p>
          <a:p>
            <a:r>
              <a:rPr lang="en-US" sz="3000" dirty="0">
                <a:effectLst/>
                <a:ea typeface="Times New Roman" panose="02020603050405020304" pitchFamily="18" charset="0"/>
              </a:rPr>
              <a:t>Although the label was </a:t>
            </a:r>
          </a:p>
          <a:p>
            <a:pPr>
              <a:spcBef>
                <a:spcPts val="0"/>
              </a:spcBef>
            </a:pPr>
            <a:r>
              <a:rPr lang="en-US" sz="3000" dirty="0">
                <a:effectLst/>
                <a:ea typeface="Times New Roman" panose="02020603050405020304" pitchFamily="18" charset="0"/>
              </a:rPr>
              <a:t>undeserved, an estimated 2 </a:t>
            </a:r>
          </a:p>
          <a:p>
            <a:pPr>
              <a:spcBef>
                <a:spcPts val="0"/>
              </a:spcBef>
            </a:pPr>
            <a:r>
              <a:rPr lang="en-US" sz="3000" dirty="0">
                <a:effectLst/>
                <a:ea typeface="Times New Roman" panose="02020603050405020304" pitchFamily="18" charset="0"/>
              </a:rPr>
              <a:t>million wolves were shot, </a:t>
            </a:r>
          </a:p>
          <a:p>
            <a:pPr>
              <a:spcBef>
                <a:spcPts val="0"/>
              </a:spcBef>
            </a:pPr>
            <a:r>
              <a:rPr lang="en-US" sz="3000" dirty="0">
                <a:effectLst/>
                <a:ea typeface="Times New Roman" panose="02020603050405020304" pitchFamily="18" charset="0"/>
              </a:rPr>
              <a:t>trapped or poisoned. </a:t>
            </a:r>
          </a:p>
          <a:p>
            <a:r>
              <a:rPr lang="en-US" sz="3000" dirty="0">
                <a:effectLst/>
                <a:ea typeface="Times New Roman" panose="02020603050405020304" pitchFamily="18" charset="0"/>
              </a:rPr>
              <a:t>By 1960, the population was </a:t>
            </a:r>
          </a:p>
          <a:p>
            <a:pPr>
              <a:spcBef>
                <a:spcPts val="0"/>
              </a:spcBef>
            </a:pPr>
            <a:r>
              <a:rPr lang="en-US" sz="3000" dirty="0">
                <a:effectLst/>
                <a:ea typeface="Times New Roman" panose="02020603050405020304" pitchFamily="18" charset="0"/>
              </a:rPr>
              <a:t>reduced to approximately 800 </a:t>
            </a:r>
          </a:p>
          <a:p>
            <a:pPr>
              <a:spcBef>
                <a:spcPts val="0"/>
              </a:spcBef>
            </a:pPr>
            <a:r>
              <a:rPr lang="en-US" sz="3000" dirty="0">
                <a:effectLst/>
                <a:ea typeface="Times New Roman" panose="02020603050405020304" pitchFamily="18" charset="0"/>
              </a:rPr>
              <a:t>wolves. </a:t>
            </a:r>
            <a:endParaRPr lang="en-US" sz="3000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POLYNOMIALS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3BF34CD-25B9-45A5-BDD3-F03811FC55C2}"/>
              </a:ext>
            </a:extLst>
          </p:cNvPr>
          <p:cNvGrpSpPr/>
          <p:nvPr/>
        </p:nvGrpSpPr>
        <p:grpSpPr>
          <a:xfrm>
            <a:off x="6326505" y="4280535"/>
            <a:ext cx="2817495" cy="2577465"/>
            <a:chOff x="3163252" y="2140268"/>
            <a:chExt cx="2817495" cy="257746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E4BA777-28BC-435D-9AFD-4D279D876157}"/>
                </a:ext>
              </a:extLst>
            </p:cNvPr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3252" y="2140268"/>
              <a:ext cx="2817495" cy="257746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Text Box 5">
              <a:extLst>
                <a:ext uri="{FF2B5EF4-FFF2-40B4-BE49-F238E27FC236}">
                  <a16:creationId xmlns:a16="http://schemas.microsoft.com/office/drawing/2014/main" id="{64154A94-5059-4CA6-B105-5C7D2E6955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24400" y="2362200"/>
              <a:ext cx="1055053" cy="8147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000" i="1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Thanks to algebra student Dolton Holman for the stupendous wolf drawing!</a:t>
              </a:r>
              <a:endParaRPr lang="en-US" sz="1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7224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3B0EEE-A976-487B-903B-2E4EC4C37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Fancy Calculator?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B42FD2-9370-41F9-AE95-8DEA3FB9FF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you won’t need a fancy calculator for this class… but you might for calculus… and for being an engineer…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8D5605-9695-41C2-83A9-6038A73360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3886200"/>
            <a:ext cx="1298986" cy="2743200"/>
          </a:xfrm>
          <a:prstGeom prst="rect">
            <a:avLst/>
          </a:prstGeom>
        </p:spPr>
      </p:pic>
      <p:pic>
        <p:nvPicPr>
          <p:cNvPr id="1026" name="Picture 2" descr="Amazon.com : Texas Instruments Ti-84 plus Graphing calculator - Black :  Office Products">
            <a:extLst>
              <a:ext uri="{FF2B5EF4-FFF2-40B4-BE49-F238E27FC236}">
                <a16:creationId xmlns:a16="http://schemas.microsoft.com/office/drawing/2014/main" id="{3BAA850C-D9DA-46CF-8DB3-F079DC78D4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6589" y="3886200"/>
            <a:ext cx="130683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6C95DA4-D71C-4545-968A-6EA23DFCB0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8622" y="3886200"/>
            <a:ext cx="1281088" cy="2743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69B7B23-1086-4B9C-A46F-F5C1D184C95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631" b="2157"/>
          <a:stretch/>
        </p:blipFill>
        <p:spPr>
          <a:xfrm>
            <a:off x="5644913" y="3886200"/>
            <a:ext cx="1432811" cy="2743200"/>
          </a:xfrm>
          <a:prstGeom prst="rect">
            <a:avLst/>
          </a:prstGeom>
        </p:spPr>
      </p:pic>
      <p:sp>
        <p:nvSpPr>
          <p:cNvPr id="5" name="AutoShape 4" descr="Texas Instruments TI-Nspire CX II CAS Color Graphing Calculator with Student Software (PC/Mac)">
            <a:extLst>
              <a:ext uri="{FF2B5EF4-FFF2-40B4-BE49-F238E27FC236}">
                <a16:creationId xmlns:a16="http://schemas.microsoft.com/office/drawing/2014/main" id="{9F0BEB1B-9E96-4BC4-BE68-0A6C8DEF086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Texas Instruments TI-nspire CX II CAS Graphing Calculator with Student  Software - Walmart.com - Walmart.com">
            <a:extLst>
              <a:ext uri="{FF2B5EF4-FFF2-40B4-BE49-F238E27FC236}">
                <a16:creationId xmlns:a16="http://schemas.microsoft.com/office/drawing/2014/main" id="{585D622D-0502-411D-9519-E29CF7F4FC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46" t="5052" r="18949" b="3283"/>
          <a:stretch/>
        </p:blipFill>
        <p:spPr bwMode="auto">
          <a:xfrm>
            <a:off x="7612928" y="3886200"/>
            <a:ext cx="1360265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22467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US Grey Wolf Population</a:t>
            </a:r>
          </a:p>
          <a:p>
            <a:pPr>
              <a:spcBef>
                <a:spcPts val="0"/>
              </a:spcBef>
            </a:pPr>
            <a:r>
              <a:rPr lang="en-US" sz="3500" dirty="0">
                <a:effectLst/>
                <a:ea typeface="Times New Roman" panose="02020603050405020304" pitchFamily="18" charset="0"/>
              </a:rPr>
              <a:t>Algebra can be used to describe the increasing grey wolf population in the continental United States following mid 1960s </a:t>
            </a:r>
          </a:p>
          <a:p>
            <a:pPr>
              <a:spcBef>
                <a:spcPts val="0"/>
              </a:spcBef>
            </a:pPr>
            <a:r>
              <a:rPr lang="en-US" sz="3500" dirty="0">
                <a:effectLst/>
                <a:ea typeface="Times New Roman" panose="02020603050405020304" pitchFamily="18" charset="0"/>
              </a:rPr>
              <a:t>local protective </a:t>
            </a:r>
          </a:p>
          <a:p>
            <a:pPr>
              <a:spcBef>
                <a:spcPts val="0"/>
              </a:spcBef>
            </a:pPr>
            <a:r>
              <a:rPr lang="en-US" sz="3500" dirty="0">
                <a:effectLst/>
                <a:ea typeface="Times New Roman" panose="02020603050405020304" pitchFamily="18" charset="0"/>
              </a:rPr>
              <a:t>legislation and the </a:t>
            </a:r>
          </a:p>
          <a:p>
            <a:pPr>
              <a:spcBef>
                <a:spcPts val="0"/>
              </a:spcBef>
            </a:pPr>
            <a:r>
              <a:rPr lang="en-US" sz="3500" dirty="0">
                <a:effectLst/>
                <a:ea typeface="Times New Roman" panose="02020603050405020304" pitchFamily="18" charset="0"/>
              </a:rPr>
              <a:t>federal Endangered </a:t>
            </a:r>
          </a:p>
          <a:p>
            <a:pPr>
              <a:spcBef>
                <a:spcPts val="0"/>
              </a:spcBef>
            </a:pPr>
            <a:r>
              <a:rPr lang="en-US" sz="3500" dirty="0">
                <a:effectLst/>
                <a:ea typeface="Times New Roman" panose="02020603050405020304" pitchFamily="18" charset="0"/>
              </a:rPr>
              <a:t>Species Act of 1973.</a:t>
            </a:r>
            <a:endParaRPr lang="en-US" sz="3500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POLYNOMIALS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3BF34CD-25B9-45A5-BDD3-F03811FC55C2}"/>
              </a:ext>
            </a:extLst>
          </p:cNvPr>
          <p:cNvGrpSpPr/>
          <p:nvPr/>
        </p:nvGrpSpPr>
        <p:grpSpPr>
          <a:xfrm>
            <a:off x="6326505" y="4280535"/>
            <a:ext cx="2817495" cy="2577465"/>
            <a:chOff x="3163252" y="2140268"/>
            <a:chExt cx="2817495" cy="257746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E4BA777-28BC-435D-9AFD-4D279D876157}"/>
                </a:ext>
              </a:extLst>
            </p:cNvPr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3252" y="2140268"/>
              <a:ext cx="2817495" cy="257746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Text Box 5">
              <a:extLst>
                <a:ext uri="{FF2B5EF4-FFF2-40B4-BE49-F238E27FC236}">
                  <a16:creationId xmlns:a16="http://schemas.microsoft.com/office/drawing/2014/main" id="{64154A94-5059-4CA6-B105-5C7D2E6955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24400" y="2362200"/>
              <a:ext cx="1055053" cy="8147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000" i="1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Thanks to algebra student Dolton Holman for the stupendous wolf drawing!</a:t>
              </a:r>
              <a:endParaRPr lang="en-US" sz="1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233107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US Grey Wolf Population</a:t>
            </a:r>
          </a:p>
          <a:p>
            <a:r>
              <a:rPr lang="en-US" sz="3500" dirty="0">
                <a:effectLst/>
                <a:ea typeface="Times New Roman" panose="02020603050405020304" pitchFamily="18" charset="0"/>
              </a:rPr>
              <a:t>The algebraic expression:    </a:t>
            </a:r>
          </a:p>
          <a:p>
            <a:pPr algn="ctr"/>
            <a:r>
              <a:rPr lang="en-US" sz="3500" dirty="0">
                <a:effectLst/>
                <a:ea typeface="Times New Roman" panose="02020603050405020304" pitchFamily="18" charset="0"/>
              </a:rPr>
              <a:t>0.72 </a:t>
            </a:r>
            <a:r>
              <a:rPr lang="en-US" sz="3500" i="1" dirty="0">
                <a:effectLst/>
                <a:ea typeface="Times New Roman" panose="02020603050405020304" pitchFamily="18" charset="0"/>
              </a:rPr>
              <a:t>x</a:t>
            </a:r>
            <a:r>
              <a:rPr lang="en-US" sz="3500" baseline="30000" dirty="0">
                <a:effectLst/>
                <a:ea typeface="Times New Roman" panose="02020603050405020304" pitchFamily="18" charset="0"/>
              </a:rPr>
              <a:t> 2</a:t>
            </a:r>
            <a:r>
              <a:rPr lang="en-US" sz="3500" dirty="0">
                <a:effectLst/>
                <a:ea typeface="Times New Roman" panose="02020603050405020304" pitchFamily="18" charset="0"/>
              </a:rPr>
              <a:t> + 9.4 </a:t>
            </a:r>
            <a:r>
              <a:rPr lang="en-US" sz="3500" i="1" dirty="0">
                <a:effectLst/>
                <a:ea typeface="Times New Roman" panose="02020603050405020304" pitchFamily="18" charset="0"/>
              </a:rPr>
              <a:t>x</a:t>
            </a:r>
            <a:r>
              <a:rPr lang="en-US" sz="3500" dirty="0">
                <a:effectLst/>
                <a:ea typeface="Times New Roman" panose="02020603050405020304" pitchFamily="18" charset="0"/>
              </a:rPr>
              <a:t> + 783</a:t>
            </a:r>
          </a:p>
          <a:p>
            <a:r>
              <a:rPr lang="en-US" sz="3500" dirty="0">
                <a:effectLst/>
                <a:ea typeface="Times New Roman" panose="02020603050405020304" pitchFamily="18" charset="0"/>
              </a:rPr>
              <a:t>approximates the grey wolf population in the continental United States </a:t>
            </a:r>
            <a:r>
              <a:rPr lang="en-US" sz="3500" i="1" dirty="0">
                <a:effectLst/>
                <a:ea typeface="Times New Roman" panose="02020603050405020304" pitchFamily="18" charset="0"/>
              </a:rPr>
              <a:t>x</a:t>
            </a:r>
            <a:r>
              <a:rPr lang="en-US" sz="3500" dirty="0">
                <a:effectLst/>
                <a:ea typeface="Times New Roman" panose="02020603050405020304" pitchFamily="18" charset="0"/>
              </a:rPr>
              <a:t> years after 1960.</a:t>
            </a:r>
          </a:p>
          <a:p>
            <a:r>
              <a:rPr lang="en-US" sz="3500" dirty="0">
                <a:effectLst/>
                <a:ea typeface="Times New Roman" panose="02020603050405020304" pitchFamily="18" charset="0"/>
              </a:rPr>
              <a:t>Is the approximation formula a mathematical model?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POLYNOMIALS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9610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US Grey Wolf Population</a:t>
            </a:r>
          </a:p>
          <a:p>
            <a:r>
              <a:rPr lang="en-US" sz="3500" dirty="0">
                <a:effectLst/>
                <a:ea typeface="Times New Roman" panose="02020603050405020304" pitchFamily="18" charset="0"/>
              </a:rPr>
              <a:t>The algebraic expression:    </a:t>
            </a:r>
          </a:p>
          <a:p>
            <a:pPr algn="ctr"/>
            <a:r>
              <a:rPr lang="en-US" sz="3500" dirty="0">
                <a:effectLst/>
                <a:ea typeface="Times New Roman" panose="02020603050405020304" pitchFamily="18" charset="0"/>
              </a:rPr>
              <a:t>0.72 </a:t>
            </a:r>
            <a:r>
              <a:rPr lang="en-US" sz="3500" i="1" dirty="0">
                <a:effectLst/>
                <a:ea typeface="Times New Roman" panose="02020603050405020304" pitchFamily="18" charset="0"/>
              </a:rPr>
              <a:t>x</a:t>
            </a:r>
            <a:r>
              <a:rPr lang="en-US" sz="3500" baseline="30000" dirty="0">
                <a:effectLst/>
                <a:ea typeface="Times New Roman" panose="02020603050405020304" pitchFamily="18" charset="0"/>
              </a:rPr>
              <a:t> 2</a:t>
            </a:r>
            <a:r>
              <a:rPr lang="en-US" sz="3500" dirty="0">
                <a:effectLst/>
                <a:ea typeface="Times New Roman" panose="02020603050405020304" pitchFamily="18" charset="0"/>
              </a:rPr>
              <a:t> + 9.4 </a:t>
            </a:r>
            <a:r>
              <a:rPr lang="en-US" sz="3500" i="1" dirty="0">
                <a:effectLst/>
                <a:ea typeface="Times New Roman" panose="02020603050405020304" pitchFamily="18" charset="0"/>
              </a:rPr>
              <a:t>x</a:t>
            </a:r>
            <a:r>
              <a:rPr lang="en-US" sz="3500" dirty="0">
                <a:effectLst/>
                <a:ea typeface="Times New Roman" panose="02020603050405020304" pitchFamily="18" charset="0"/>
              </a:rPr>
              <a:t> + 783</a:t>
            </a:r>
          </a:p>
          <a:p>
            <a:r>
              <a:rPr lang="en-US" sz="3500" dirty="0">
                <a:effectLst/>
                <a:ea typeface="Times New Roman" panose="02020603050405020304" pitchFamily="18" charset="0"/>
              </a:rPr>
              <a:t>approximates the grey wolf population in the continental United States </a:t>
            </a:r>
            <a:r>
              <a:rPr lang="en-US" sz="3500" i="1" dirty="0">
                <a:effectLst/>
                <a:ea typeface="Times New Roman" panose="02020603050405020304" pitchFamily="18" charset="0"/>
              </a:rPr>
              <a:t>x</a:t>
            </a:r>
            <a:r>
              <a:rPr lang="en-US" sz="3500" dirty="0">
                <a:effectLst/>
                <a:ea typeface="Times New Roman" panose="02020603050405020304" pitchFamily="18" charset="0"/>
              </a:rPr>
              <a:t> years after 1960.</a:t>
            </a:r>
          </a:p>
          <a:p>
            <a:r>
              <a:rPr lang="en-US" sz="3500" dirty="0">
                <a:effectLst/>
                <a:ea typeface="Times New Roman" panose="02020603050405020304" pitchFamily="18" charset="0"/>
              </a:rPr>
              <a:t>Is the approximation formula a mathematical model? </a:t>
            </a:r>
            <a:r>
              <a:rPr lang="en-US" sz="3500" dirty="0">
                <a:solidFill>
                  <a:srgbClr val="FFFF00"/>
                </a:solidFill>
                <a:effectLst/>
                <a:ea typeface="Times New Roman" panose="02020603050405020304" pitchFamily="18" charset="0"/>
              </a:rPr>
              <a:t>Yep!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POLYNOMIALS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0513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US Grey Wolf Population</a:t>
            </a:r>
          </a:p>
          <a:p>
            <a:r>
              <a:rPr lang="en-US" sz="3500" dirty="0">
                <a:effectLst/>
                <a:ea typeface="Times New Roman" panose="02020603050405020304" pitchFamily="18" charset="0"/>
              </a:rPr>
              <a:t>The algebraic expression:    </a:t>
            </a:r>
          </a:p>
          <a:p>
            <a:pPr algn="ctr"/>
            <a:r>
              <a:rPr lang="en-US" sz="3500" dirty="0">
                <a:effectLst/>
                <a:ea typeface="Times New Roman" panose="02020603050405020304" pitchFamily="18" charset="0"/>
              </a:rPr>
              <a:t>0.72 </a:t>
            </a:r>
            <a:r>
              <a:rPr lang="en-US" sz="3500" i="1" dirty="0">
                <a:effectLst/>
                <a:ea typeface="Times New Roman" panose="02020603050405020304" pitchFamily="18" charset="0"/>
              </a:rPr>
              <a:t>x</a:t>
            </a:r>
            <a:r>
              <a:rPr lang="en-US" sz="3500" baseline="30000" dirty="0">
                <a:effectLst/>
                <a:ea typeface="Times New Roman" panose="02020603050405020304" pitchFamily="18" charset="0"/>
              </a:rPr>
              <a:t> 2</a:t>
            </a:r>
            <a:r>
              <a:rPr lang="en-US" sz="3500" dirty="0">
                <a:effectLst/>
                <a:ea typeface="Times New Roman" panose="02020603050405020304" pitchFamily="18" charset="0"/>
              </a:rPr>
              <a:t> + 9.4 </a:t>
            </a:r>
            <a:r>
              <a:rPr lang="en-US" sz="3500" i="1" dirty="0">
                <a:effectLst/>
                <a:ea typeface="Times New Roman" panose="02020603050405020304" pitchFamily="18" charset="0"/>
              </a:rPr>
              <a:t>x</a:t>
            </a:r>
            <a:r>
              <a:rPr lang="en-US" sz="3500" dirty="0">
                <a:effectLst/>
                <a:ea typeface="Times New Roman" panose="02020603050405020304" pitchFamily="18" charset="0"/>
              </a:rPr>
              <a:t> + 783 = w</a:t>
            </a:r>
          </a:p>
          <a:p>
            <a:r>
              <a:rPr lang="en-US" sz="3500" dirty="0">
                <a:effectLst/>
                <a:ea typeface="Times New Roman" panose="02020603050405020304" pitchFamily="18" charset="0"/>
              </a:rPr>
              <a:t>approximates the grey wolf population in the continental United States </a:t>
            </a:r>
            <a:r>
              <a:rPr lang="en-US" sz="3500" i="1" dirty="0">
                <a:effectLst/>
                <a:ea typeface="Times New Roman" panose="02020603050405020304" pitchFamily="18" charset="0"/>
              </a:rPr>
              <a:t>x</a:t>
            </a:r>
            <a:r>
              <a:rPr lang="en-US" sz="3500" dirty="0">
                <a:effectLst/>
                <a:ea typeface="Times New Roman" panose="02020603050405020304" pitchFamily="18" charset="0"/>
              </a:rPr>
              <a:t> years after 1960.</a:t>
            </a:r>
          </a:p>
          <a:p>
            <a:r>
              <a:rPr lang="en-US" sz="3500" dirty="0">
                <a:effectLst/>
                <a:ea typeface="Times New Roman" panose="02020603050405020304" pitchFamily="18" charset="0"/>
              </a:rPr>
              <a:t>Use the model formula to calculate the expected number of grey wolves in the continental United States in 2010: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POLYNOMIALS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5639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US Grey Wolf Population</a:t>
            </a:r>
            <a:endParaRPr lang="en-US" sz="3500" dirty="0">
              <a:effectLst/>
              <a:ea typeface="Times New Roman" panose="02020603050405020304" pitchFamily="18" charset="0"/>
            </a:endParaRPr>
          </a:p>
          <a:p>
            <a:pPr algn="ctr"/>
            <a:r>
              <a:rPr lang="en-US" sz="3500" dirty="0">
                <a:effectLst/>
                <a:ea typeface="Times New Roman" panose="02020603050405020304" pitchFamily="18" charset="0"/>
              </a:rPr>
              <a:t>0.72 </a:t>
            </a:r>
            <a:r>
              <a:rPr lang="en-US" sz="3500" i="1" dirty="0">
                <a:effectLst/>
                <a:ea typeface="Times New Roman" panose="02020603050405020304" pitchFamily="18" charset="0"/>
              </a:rPr>
              <a:t>x</a:t>
            </a:r>
            <a:r>
              <a:rPr lang="en-US" sz="3500" baseline="30000" dirty="0">
                <a:effectLst/>
                <a:ea typeface="Times New Roman" panose="02020603050405020304" pitchFamily="18" charset="0"/>
              </a:rPr>
              <a:t> 2</a:t>
            </a:r>
            <a:r>
              <a:rPr lang="en-US" sz="3500" dirty="0">
                <a:effectLst/>
                <a:ea typeface="Times New Roman" panose="02020603050405020304" pitchFamily="18" charset="0"/>
              </a:rPr>
              <a:t> + 9.4 </a:t>
            </a:r>
            <a:r>
              <a:rPr lang="en-US" sz="3500" i="1" dirty="0">
                <a:effectLst/>
                <a:ea typeface="Times New Roman" panose="02020603050405020304" pitchFamily="18" charset="0"/>
              </a:rPr>
              <a:t>x</a:t>
            </a:r>
            <a:r>
              <a:rPr lang="en-US" sz="3500" dirty="0">
                <a:effectLst/>
                <a:ea typeface="Times New Roman" panose="02020603050405020304" pitchFamily="18" charset="0"/>
              </a:rPr>
              <a:t> + 783 = w</a:t>
            </a:r>
          </a:p>
          <a:p>
            <a:r>
              <a:rPr lang="en-US" sz="3500" i="1" dirty="0">
                <a:effectLst/>
                <a:ea typeface="Times New Roman" panose="02020603050405020304" pitchFamily="18" charset="0"/>
              </a:rPr>
              <a:t>x</a:t>
            </a:r>
            <a:r>
              <a:rPr lang="en-US" sz="3500" dirty="0">
                <a:effectLst/>
                <a:ea typeface="Times New Roman" panose="02020603050405020304" pitchFamily="18" charset="0"/>
              </a:rPr>
              <a:t> years after 1960</a:t>
            </a:r>
          </a:p>
          <a:p>
            <a:r>
              <a:rPr lang="en-US" sz="3500" dirty="0">
                <a:effectLst/>
                <a:ea typeface="Times New Roman" panose="02020603050405020304" pitchFamily="18" charset="0"/>
              </a:rPr>
              <a:t>To find the value in 2010, you first have to calculate “</a:t>
            </a:r>
            <a:r>
              <a:rPr lang="en-US" sz="3500" i="1" dirty="0">
                <a:effectLst/>
                <a:ea typeface="Times New Roman" panose="02020603050405020304" pitchFamily="18" charset="0"/>
              </a:rPr>
              <a:t>x</a:t>
            </a:r>
            <a:r>
              <a:rPr lang="en-US" sz="1000" i="1" dirty="0">
                <a:effectLst/>
                <a:ea typeface="Times New Roman" panose="02020603050405020304" pitchFamily="18" charset="0"/>
              </a:rPr>
              <a:t> </a:t>
            </a:r>
            <a:r>
              <a:rPr lang="en-US" sz="3500" dirty="0">
                <a:effectLst/>
                <a:ea typeface="Times New Roman" panose="02020603050405020304" pitchFamily="18" charset="0"/>
              </a:rPr>
              <a:t>”: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POLYNOMIALS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4241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US Grey Wolf Population</a:t>
            </a:r>
            <a:endParaRPr lang="en-US" sz="3500" dirty="0">
              <a:effectLst/>
              <a:ea typeface="Times New Roman" panose="02020603050405020304" pitchFamily="18" charset="0"/>
            </a:endParaRPr>
          </a:p>
          <a:p>
            <a:pPr algn="ctr"/>
            <a:r>
              <a:rPr lang="en-US" sz="3500" dirty="0">
                <a:effectLst/>
                <a:ea typeface="Times New Roman" panose="02020603050405020304" pitchFamily="18" charset="0"/>
              </a:rPr>
              <a:t>0.72 </a:t>
            </a:r>
            <a:r>
              <a:rPr lang="en-US" sz="3500" i="1" dirty="0">
                <a:effectLst/>
                <a:ea typeface="Times New Roman" panose="02020603050405020304" pitchFamily="18" charset="0"/>
              </a:rPr>
              <a:t>x</a:t>
            </a:r>
            <a:r>
              <a:rPr lang="en-US" sz="3500" baseline="30000" dirty="0">
                <a:effectLst/>
                <a:ea typeface="Times New Roman" panose="02020603050405020304" pitchFamily="18" charset="0"/>
              </a:rPr>
              <a:t> 2</a:t>
            </a:r>
            <a:r>
              <a:rPr lang="en-US" sz="3500" dirty="0">
                <a:effectLst/>
                <a:ea typeface="Times New Roman" panose="02020603050405020304" pitchFamily="18" charset="0"/>
              </a:rPr>
              <a:t> + 9.4 </a:t>
            </a:r>
            <a:r>
              <a:rPr lang="en-US" sz="3500" i="1" dirty="0">
                <a:effectLst/>
                <a:ea typeface="Times New Roman" panose="02020603050405020304" pitchFamily="18" charset="0"/>
              </a:rPr>
              <a:t>x</a:t>
            </a:r>
            <a:r>
              <a:rPr lang="en-US" sz="3500" dirty="0">
                <a:effectLst/>
                <a:ea typeface="Times New Roman" panose="02020603050405020304" pitchFamily="18" charset="0"/>
              </a:rPr>
              <a:t> + 783 = w</a:t>
            </a:r>
          </a:p>
          <a:p>
            <a:r>
              <a:rPr lang="en-US" sz="3500" i="1" dirty="0">
                <a:effectLst/>
                <a:ea typeface="Times New Roman" panose="02020603050405020304" pitchFamily="18" charset="0"/>
              </a:rPr>
              <a:t>x</a:t>
            </a:r>
            <a:r>
              <a:rPr lang="en-US" sz="3500" dirty="0">
                <a:effectLst/>
                <a:ea typeface="Times New Roman" panose="02020603050405020304" pitchFamily="18" charset="0"/>
              </a:rPr>
              <a:t> years after 1960</a:t>
            </a:r>
          </a:p>
          <a:p>
            <a:r>
              <a:rPr lang="en-US" sz="3500" dirty="0">
                <a:effectLst/>
                <a:ea typeface="Times New Roman" panose="02020603050405020304" pitchFamily="18" charset="0"/>
              </a:rPr>
              <a:t>To find the value in 2010, you first have to calculate “</a:t>
            </a:r>
            <a:r>
              <a:rPr lang="en-US" sz="3500" i="1" dirty="0">
                <a:effectLst/>
                <a:ea typeface="Times New Roman" panose="02020603050405020304" pitchFamily="18" charset="0"/>
              </a:rPr>
              <a:t>x</a:t>
            </a:r>
            <a:r>
              <a:rPr lang="en-US" sz="1000" i="1" dirty="0">
                <a:effectLst/>
                <a:ea typeface="Times New Roman" panose="02020603050405020304" pitchFamily="18" charset="0"/>
              </a:rPr>
              <a:t> </a:t>
            </a:r>
            <a:r>
              <a:rPr lang="en-US" sz="3500" dirty="0">
                <a:effectLst/>
                <a:ea typeface="Times New Roman" panose="02020603050405020304" pitchFamily="18" charset="0"/>
              </a:rPr>
              <a:t>”:</a:t>
            </a:r>
          </a:p>
          <a:p>
            <a:r>
              <a:rPr lang="en-US" sz="3500" dirty="0">
                <a:ea typeface="Times New Roman" panose="02020603050405020304" pitchFamily="18" charset="0"/>
              </a:rPr>
              <a:t>x = 2010 – 1960 = 50</a:t>
            </a:r>
          </a:p>
          <a:p>
            <a:r>
              <a:rPr lang="en-US" sz="3500" dirty="0">
                <a:effectLst/>
                <a:ea typeface="Times New Roman" panose="02020603050405020304" pitchFamily="18" charset="0"/>
              </a:rPr>
              <a:t>Now calculate the estimated number of grey wolves in the US in 2010: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POLYNOMIALS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9686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dirty="0"/>
              <a:t>US Grey Wolf Population</a:t>
            </a:r>
            <a:endParaRPr lang="en-US" sz="3500" dirty="0">
              <a:effectLst/>
              <a:ea typeface="Times New Roman" panose="02020603050405020304" pitchFamily="18" charset="0"/>
            </a:endParaRPr>
          </a:p>
          <a:p>
            <a:pPr algn="ctr"/>
            <a:r>
              <a:rPr lang="en-US" sz="3500" dirty="0">
                <a:effectLst/>
                <a:ea typeface="Times New Roman" panose="02020603050405020304" pitchFamily="18" charset="0"/>
              </a:rPr>
              <a:t>0.72 </a:t>
            </a:r>
            <a:r>
              <a:rPr lang="en-US" sz="3500" i="1" dirty="0">
                <a:effectLst/>
                <a:ea typeface="Times New Roman" panose="02020603050405020304" pitchFamily="18" charset="0"/>
              </a:rPr>
              <a:t>x</a:t>
            </a:r>
            <a:r>
              <a:rPr lang="en-US" sz="3500" baseline="30000" dirty="0">
                <a:effectLst/>
                <a:ea typeface="Times New Roman" panose="02020603050405020304" pitchFamily="18" charset="0"/>
              </a:rPr>
              <a:t> 2</a:t>
            </a:r>
            <a:r>
              <a:rPr lang="en-US" sz="3500" dirty="0">
                <a:effectLst/>
                <a:ea typeface="Times New Roman" panose="02020603050405020304" pitchFamily="18" charset="0"/>
              </a:rPr>
              <a:t> + 9.4 </a:t>
            </a:r>
            <a:r>
              <a:rPr lang="en-US" sz="3500" i="1" dirty="0">
                <a:effectLst/>
                <a:ea typeface="Times New Roman" panose="02020603050405020304" pitchFamily="18" charset="0"/>
              </a:rPr>
              <a:t>x</a:t>
            </a:r>
            <a:r>
              <a:rPr lang="en-US" sz="3500" dirty="0">
                <a:effectLst/>
                <a:ea typeface="Times New Roman" panose="02020603050405020304" pitchFamily="18" charset="0"/>
              </a:rPr>
              <a:t> + 783 = w</a:t>
            </a:r>
          </a:p>
          <a:p>
            <a:r>
              <a:rPr lang="en-US" sz="3500" dirty="0">
                <a:ea typeface="Times New Roman" panose="02020603050405020304" pitchFamily="18" charset="0"/>
              </a:rPr>
              <a:t>x = 2010 – 1960 = 50</a:t>
            </a:r>
          </a:p>
          <a:p>
            <a:r>
              <a:rPr lang="en-US" sz="3500" dirty="0">
                <a:effectLst/>
                <a:ea typeface="Times New Roman" panose="02020603050405020304" pitchFamily="18" charset="0"/>
              </a:rPr>
              <a:t>Now calculate the estimated number of grey wolves in the US in 2010:</a:t>
            </a:r>
          </a:p>
          <a:p>
            <a:r>
              <a:rPr lang="en-US" sz="3500" dirty="0">
                <a:ea typeface="Times New Roman" panose="02020603050405020304" pitchFamily="18" charset="0"/>
              </a:rPr>
              <a:t>0.72(50</a:t>
            </a:r>
            <a:r>
              <a:rPr lang="en-US" sz="3500" baseline="30000" dirty="0">
                <a:effectLst/>
                <a:ea typeface="Times New Roman" panose="02020603050405020304" pitchFamily="18" charset="0"/>
              </a:rPr>
              <a:t>2</a:t>
            </a:r>
            <a:r>
              <a:rPr lang="en-US" sz="3500" dirty="0">
                <a:ea typeface="Times New Roman" panose="02020603050405020304" pitchFamily="18" charset="0"/>
              </a:rPr>
              <a:t>) + 9.4(50) + 783 = 3053</a:t>
            </a:r>
            <a:r>
              <a:rPr lang="en-US" sz="1000" dirty="0"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a typeface="Times New Roman" panose="02020603050405020304" pitchFamily="18" charset="0"/>
              </a:rPr>
              <a:t>whats</a:t>
            </a:r>
            <a:r>
              <a:rPr lang="en-US" sz="2000" dirty="0">
                <a:ea typeface="Times New Roman" panose="02020603050405020304" pitchFamily="18" charset="0"/>
              </a:rPr>
              <a:t>?</a:t>
            </a:r>
            <a:endParaRPr lang="en-US" sz="2000" dirty="0">
              <a:effectLst/>
              <a:ea typeface="Times New Roman" panose="02020603050405020304" pitchFamily="18" charset="0"/>
            </a:endParaRPr>
          </a:p>
          <a:p>
            <a:endParaRPr lang="en-US" sz="35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POLYNOMIALS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4366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dirty="0"/>
              <a:t>US Grey Wolf Population</a:t>
            </a:r>
            <a:endParaRPr lang="en-US" sz="3500" dirty="0">
              <a:effectLst/>
              <a:ea typeface="Times New Roman" panose="02020603050405020304" pitchFamily="18" charset="0"/>
            </a:endParaRPr>
          </a:p>
          <a:p>
            <a:pPr algn="ctr"/>
            <a:r>
              <a:rPr lang="en-US" sz="3500" dirty="0">
                <a:effectLst/>
                <a:ea typeface="Times New Roman" panose="02020603050405020304" pitchFamily="18" charset="0"/>
              </a:rPr>
              <a:t>0.72 </a:t>
            </a:r>
            <a:r>
              <a:rPr lang="en-US" sz="3500" i="1" dirty="0">
                <a:effectLst/>
                <a:ea typeface="Times New Roman" panose="02020603050405020304" pitchFamily="18" charset="0"/>
              </a:rPr>
              <a:t>x</a:t>
            </a:r>
            <a:r>
              <a:rPr lang="en-US" sz="3500" baseline="30000" dirty="0">
                <a:effectLst/>
                <a:ea typeface="Times New Roman" panose="02020603050405020304" pitchFamily="18" charset="0"/>
              </a:rPr>
              <a:t> 2</a:t>
            </a:r>
            <a:r>
              <a:rPr lang="en-US" sz="3500" dirty="0">
                <a:effectLst/>
                <a:ea typeface="Times New Roman" panose="02020603050405020304" pitchFamily="18" charset="0"/>
              </a:rPr>
              <a:t> + 9.4 </a:t>
            </a:r>
            <a:r>
              <a:rPr lang="en-US" sz="3500" i="1" dirty="0">
                <a:effectLst/>
                <a:ea typeface="Times New Roman" panose="02020603050405020304" pitchFamily="18" charset="0"/>
              </a:rPr>
              <a:t>x</a:t>
            </a:r>
            <a:r>
              <a:rPr lang="en-US" sz="3500" dirty="0">
                <a:effectLst/>
                <a:ea typeface="Times New Roman" panose="02020603050405020304" pitchFamily="18" charset="0"/>
              </a:rPr>
              <a:t> + 783 = w</a:t>
            </a:r>
          </a:p>
          <a:p>
            <a:r>
              <a:rPr lang="en-US" sz="3500" dirty="0">
                <a:ea typeface="Times New Roman" panose="02020603050405020304" pitchFamily="18" charset="0"/>
              </a:rPr>
              <a:t>x = 2010 – 1960 = 50</a:t>
            </a:r>
          </a:p>
          <a:p>
            <a:r>
              <a:rPr lang="en-US" sz="3500" dirty="0">
                <a:effectLst/>
                <a:ea typeface="Times New Roman" panose="02020603050405020304" pitchFamily="18" charset="0"/>
              </a:rPr>
              <a:t>Now calculate the estimated number of grey wolves in the US in 2010:</a:t>
            </a:r>
          </a:p>
          <a:p>
            <a:r>
              <a:rPr lang="en-US" sz="3500" dirty="0">
                <a:ea typeface="Times New Roman" panose="02020603050405020304" pitchFamily="18" charset="0"/>
              </a:rPr>
              <a:t>0.72(50</a:t>
            </a:r>
            <a:r>
              <a:rPr lang="en-US" sz="3500" baseline="30000" dirty="0">
                <a:effectLst/>
                <a:ea typeface="Times New Roman" panose="02020603050405020304" pitchFamily="18" charset="0"/>
              </a:rPr>
              <a:t>2</a:t>
            </a:r>
            <a:r>
              <a:rPr lang="en-US" sz="3500" dirty="0">
                <a:ea typeface="Times New Roman" panose="02020603050405020304" pitchFamily="18" charset="0"/>
              </a:rPr>
              <a:t>) + 9.4(50) + 783 </a:t>
            </a:r>
          </a:p>
          <a:p>
            <a:r>
              <a:rPr lang="en-US" sz="3500" dirty="0">
                <a:ea typeface="Times New Roman" panose="02020603050405020304" pitchFamily="18" charset="0"/>
              </a:rPr>
              <a:t>= </a:t>
            </a:r>
            <a:r>
              <a:rPr lang="en-US" sz="3500" dirty="0">
                <a:solidFill>
                  <a:srgbClr val="FFFF00"/>
                </a:solidFill>
                <a:ea typeface="Times New Roman" panose="02020603050405020304" pitchFamily="18" charset="0"/>
              </a:rPr>
              <a:t>3053 wolves</a:t>
            </a:r>
            <a:endParaRPr lang="en-US" sz="2000" dirty="0">
              <a:solidFill>
                <a:srgbClr val="FFFF00"/>
              </a:solidFill>
              <a:effectLst/>
              <a:ea typeface="Times New Roman" panose="02020603050405020304" pitchFamily="18" charset="0"/>
            </a:endParaRPr>
          </a:p>
          <a:p>
            <a:endParaRPr lang="en-US" sz="35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POLYNOMIALS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132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sz="3500" dirty="0">
                <a:effectLst/>
                <a:ea typeface="Times New Roman" panose="02020603050405020304" pitchFamily="18" charset="0"/>
              </a:rPr>
              <a:t>The estimated number of grey wolves in the US in 2010 </a:t>
            </a:r>
            <a:r>
              <a:rPr lang="en-US" sz="3500" dirty="0">
                <a:ea typeface="Times New Roman" panose="02020603050405020304" pitchFamily="18" charset="0"/>
              </a:rPr>
              <a:t>= 3053</a:t>
            </a:r>
            <a:endParaRPr lang="en-US" sz="3500" dirty="0">
              <a:effectLst/>
              <a:ea typeface="Times New Roman" panose="02020603050405020304" pitchFamily="18" charset="0"/>
            </a:endParaRPr>
          </a:p>
          <a:p>
            <a:r>
              <a:rPr lang="en-US" sz="3500" dirty="0"/>
              <a:t>In 2010, the US Fish and Wildlife Service counted 5883 grey wolves in the continental United States.  </a:t>
            </a:r>
          </a:p>
          <a:p>
            <a:r>
              <a:rPr lang="en-US" sz="3500" dirty="0"/>
              <a:t>Did the model do a good job predicting this number? </a:t>
            </a:r>
          </a:p>
          <a:p>
            <a:endParaRPr lang="en-US" sz="35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POLYNOMIALS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7499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sz="3500" dirty="0">
                <a:effectLst/>
                <a:ea typeface="Times New Roman" panose="02020603050405020304" pitchFamily="18" charset="0"/>
              </a:rPr>
              <a:t>The estimated number of grey wolves in the US in 2010 </a:t>
            </a:r>
            <a:r>
              <a:rPr lang="en-US" sz="3500" dirty="0">
                <a:ea typeface="Times New Roman" panose="02020603050405020304" pitchFamily="18" charset="0"/>
              </a:rPr>
              <a:t>= 3053</a:t>
            </a:r>
            <a:endParaRPr lang="en-US" sz="3500" dirty="0">
              <a:effectLst/>
              <a:ea typeface="Times New Roman" panose="02020603050405020304" pitchFamily="18" charset="0"/>
            </a:endParaRPr>
          </a:p>
          <a:p>
            <a:r>
              <a:rPr lang="en-US" sz="3500" dirty="0"/>
              <a:t>In 2010, the US Fish and Wildlife Service counted 5883 grey wolves in the continental United States.  </a:t>
            </a:r>
          </a:p>
          <a:p>
            <a:r>
              <a:rPr lang="en-US" sz="3500" dirty="0"/>
              <a:t>Did the model do a good job predicting this number? </a:t>
            </a:r>
          </a:p>
          <a:p>
            <a:endParaRPr lang="en-US" sz="2000" dirty="0"/>
          </a:p>
          <a:p>
            <a:r>
              <a:rPr lang="en-US" sz="3500" dirty="0"/>
              <a:t>What might the error indicate </a:t>
            </a:r>
            <a:r>
              <a:rPr lang="en-US" sz="3500"/>
              <a:t>about the grey wolf population </a:t>
            </a:r>
            <a:r>
              <a:rPr lang="en-US" sz="3500" dirty="0"/>
              <a:t>in the US?</a:t>
            </a:r>
          </a:p>
          <a:p>
            <a:endParaRPr lang="en-US" sz="35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POLYNOMIALS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3470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Schedule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686800" cy="5867400"/>
          </a:xfrm>
        </p:spPr>
        <p:txBody>
          <a:bodyPr/>
          <a:lstStyle/>
          <a:p>
            <a:pPr algn="ctr"/>
            <a:r>
              <a:rPr lang="en-US" altLang="en-US" sz="2000" dirty="0"/>
              <a:t>(Subject to change arbitrarily and without prior notice)</a:t>
            </a:r>
          </a:p>
          <a:p>
            <a:r>
              <a:rPr lang="en-US" altLang="en-US" sz="2500" dirty="0"/>
              <a:t>Week 01  Mathematical Models </a:t>
            </a:r>
          </a:p>
          <a:p>
            <a:pPr>
              <a:spcBef>
                <a:spcPts val="500"/>
              </a:spcBef>
            </a:pPr>
            <a:r>
              <a:rPr lang="en-US" altLang="en-US" sz="2500" dirty="0"/>
              <a:t>Week 02  Review of Functions, Lines and Parabolas</a:t>
            </a:r>
          </a:p>
          <a:p>
            <a:pPr>
              <a:spcBef>
                <a:spcPts val="500"/>
              </a:spcBef>
            </a:pPr>
            <a:r>
              <a:rPr lang="en-US" altLang="en-US" sz="2500" dirty="0"/>
              <a:t>Week 03  Complex Numbers and Zeros</a:t>
            </a:r>
          </a:p>
          <a:p>
            <a:pPr>
              <a:spcBef>
                <a:spcPts val="500"/>
              </a:spcBef>
            </a:pPr>
            <a:r>
              <a:rPr lang="en-US" altLang="en-US" sz="2500" dirty="0"/>
              <a:t>Week 04  Polynomials and their graphs</a:t>
            </a:r>
          </a:p>
          <a:p>
            <a:pPr>
              <a:spcBef>
                <a:spcPts val="500"/>
              </a:spcBef>
            </a:pPr>
            <a:r>
              <a:rPr lang="en-US" altLang="en-US" sz="2500" dirty="0"/>
              <a:t>Week 05  </a:t>
            </a:r>
            <a:r>
              <a:rPr lang="en-US" altLang="en-US" sz="2500" dirty="0" err="1"/>
              <a:t>Rationals</a:t>
            </a:r>
            <a:r>
              <a:rPr lang="en-US" altLang="en-US" sz="2500" dirty="0"/>
              <a:t>, Inequalities, Composites, Inverse </a:t>
            </a:r>
          </a:p>
          <a:p>
            <a:pPr>
              <a:spcBef>
                <a:spcPts val="500"/>
              </a:spcBef>
            </a:pPr>
            <a:r>
              <a:rPr lang="en-US" altLang="en-US" sz="2500" dirty="0"/>
              <a:t>Week 06  Logarithms, Exponential, Growth and Decay</a:t>
            </a:r>
          </a:p>
          <a:p>
            <a:pPr>
              <a:spcBef>
                <a:spcPts val="500"/>
              </a:spcBef>
            </a:pPr>
            <a:r>
              <a:rPr lang="en-US" altLang="en-US" sz="2500" dirty="0"/>
              <a:t>Week 07  Midterm break and Sequences</a:t>
            </a:r>
          </a:p>
          <a:p>
            <a:pPr>
              <a:spcBef>
                <a:spcPts val="500"/>
              </a:spcBef>
            </a:pPr>
            <a:r>
              <a:rPr lang="en-US" altLang="en-US" sz="2500" dirty="0"/>
              <a:t>Week 08  Series and Conic Sections </a:t>
            </a:r>
          </a:p>
          <a:p>
            <a:pPr>
              <a:spcBef>
                <a:spcPts val="500"/>
              </a:spcBef>
            </a:pPr>
            <a:r>
              <a:rPr lang="en-US" altLang="en-US" sz="2500" dirty="0"/>
              <a:t>Week 09  Conics and Systems  </a:t>
            </a:r>
          </a:p>
          <a:p>
            <a:pPr>
              <a:spcBef>
                <a:spcPts val="500"/>
              </a:spcBef>
            </a:pPr>
            <a:r>
              <a:rPr lang="en-US" altLang="en-US" sz="2500" dirty="0"/>
              <a:t>Week 10  Nonlinear and </a:t>
            </a:r>
            <a:r>
              <a:rPr lang="en-US" altLang="en-US" sz="2500" dirty="0" err="1"/>
              <a:t>Parametrics</a:t>
            </a:r>
            <a:r>
              <a:rPr lang="en-US" altLang="en-US" sz="2500" dirty="0"/>
              <a:t> </a:t>
            </a:r>
          </a:p>
          <a:p>
            <a:pPr>
              <a:spcBef>
                <a:spcPts val="500"/>
              </a:spcBef>
            </a:pPr>
            <a:r>
              <a:rPr lang="en-US" altLang="en-US" sz="2500" dirty="0"/>
              <a:t>Week 11  Partial Fraction Decomposition  </a:t>
            </a:r>
          </a:p>
          <a:p>
            <a:pPr>
              <a:spcBef>
                <a:spcPts val="500"/>
              </a:spcBef>
            </a:pPr>
            <a:r>
              <a:rPr lang="en-US" altLang="en-US" sz="2500" dirty="0"/>
              <a:t>Week 12  </a:t>
            </a:r>
            <a:r>
              <a:rPr lang="en-US" altLang="en-US" sz="2500" dirty="0" err="1"/>
              <a:t>Mathopoly</a:t>
            </a:r>
            <a:r>
              <a:rPr lang="en-US" altLang="en-US" sz="2500" dirty="0"/>
              <a:t>!</a:t>
            </a:r>
          </a:p>
          <a:p>
            <a:pPr algn="ctr"/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1106247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rgbClr val="FFFF00"/>
                </a:solidFill>
              </a:rPr>
              <a:t>Questions?</a:t>
            </a:r>
          </a:p>
        </p:txBody>
      </p:sp>
      <p:pic>
        <p:nvPicPr>
          <p:cNvPr id="4813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6553200"/>
            <a:ext cx="304282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http://i.imgur.com/aliTlT3.jpg</a:t>
            </a:r>
          </a:p>
        </p:txBody>
      </p:sp>
    </p:spTree>
    <p:extLst>
      <p:ext uri="{BB962C8B-B14F-4D97-AF65-F5344CB8AC3E}">
        <p14:creationId xmlns:p14="http://schemas.microsoft.com/office/powerpoint/2010/main" val="460937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02FEB-4667-43D7-87CE-765543474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Mathematical 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93FD6A-E58B-4089-A86A-875AEC835F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Mathematical models are “</a:t>
            </a:r>
            <a:r>
              <a:rPr lang="en-US" dirty="0">
                <a:solidFill>
                  <a:srgbClr val="FFC000"/>
                </a:solidFill>
              </a:rPr>
              <a:t>functions</a:t>
            </a:r>
            <a:r>
              <a:rPr lang="en-US" dirty="0"/>
              <a:t>” – for every set of numbers you plug into the model, you will get only ONE possible (right) numerical answer</a:t>
            </a:r>
          </a:p>
        </p:txBody>
      </p:sp>
    </p:spTree>
    <p:extLst>
      <p:ext uri="{BB962C8B-B14F-4D97-AF65-F5344CB8AC3E}">
        <p14:creationId xmlns:p14="http://schemas.microsoft.com/office/powerpoint/2010/main" val="18190294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Mathematical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term, "function" was coined by Gottfried Wilhelm Leibniz in 1673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18576"/>
            <a:ext cx="2895600" cy="363942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6608802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https://en.wikipedia.org/wiki/Gottfried_Wilhelm_Leibniz#/media/File:Christoph_Bernhard_Francke_-_Bildnis_des_Philosophen_Leibniz_(ca._1695).jpg</a:t>
            </a:r>
          </a:p>
        </p:txBody>
      </p:sp>
    </p:spTree>
    <p:extLst>
      <p:ext uri="{BB962C8B-B14F-4D97-AF65-F5344CB8AC3E}">
        <p14:creationId xmlns:p14="http://schemas.microsoft.com/office/powerpoint/2010/main" val="15415319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Mathematical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lnSpc>
                <a:spcPts val="5000"/>
              </a:lnSpc>
            </a:pPr>
            <a:r>
              <a:rPr lang="en-US" dirty="0"/>
              <a:t>Leibnitz observed that in many real-world processes there are inputs and outputs</a:t>
            </a:r>
          </a:p>
          <a:p>
            <a:pPr algn="ctr">
              <a:lnSpc>
                <a:spcPts val="5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7476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Mathematical Models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dirty="0"/>
              <a:t>In a factory, the inputs are the components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800" y="2819400"/>
            <a:ext cx="4457700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6606570"/>
            <a:ext cx="914400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https://3.bp.blogspot.com/-DEIw6og908M/VuLU19CgaII/AAAAAAAACgg/IcW5UTOy7MY4O9ZdcCeqPyV_NI63Ou-6Q/s1600/Screen%2BShot%2B2016-03-07%2Bat%2B11.23.54%2BAM.png</a:t>
            </a:r>
          </a:p>
        </p:txBody>
      </p:sp>
    </p:spTree>
    <p:extLst>
      <p:ext uri="{BB962C8B-B14F-4D97-AF65-F5344CB8AC3E}">
        <p14:creationId xmlns:p14="http://schemas.microsoft.com/office/powerpoint/2010/main" val="2707958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Mathematical Models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/>
              <a:t>The output is the final product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0288" y="2590800"/>
            <a:ext cx="4543425" cy="340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-14287" y="6611035"/>
            <a:ext cx="68580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https://i89.photobucket.com/albums/k230/echassin/GTI008.jpg</a:t>
            </a:r>
          </a:p>
        </p:txBody>
      </p:sp>
    </p:spTree>
    <p:extLst>
      <p:ext uri="{BB962C8B-B14F-4D97-AF65-F5344CB8AC3E}">
        <p14:creationId xmlns:p14="http://schemas.microsoft.com/office/powerpoint/2010/main" val="42882234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Mathematical Models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dirty="0"/>
              <a:t>In formulas, some variables are “</a:t>
            </a:r>
            <a:r>
              <a:rPr lang="en-US" dirty="0">
                <a:solidFill>
                  <a:srgbClr val="FFC000"/>
                </a:solidFill>
              </a:rPr>
              <a:t>input</a:t>
            </a:r>
            <a:r>
              <a:rPr lang="en-US" dirty="0"/>
              <a:t>” variables</a:t>
            </a:r>
          </a:p>
          <a:p>
            <a:endParaRPr lang="en-US" dirty="0"/>
          </a:p>
          <a:p>
            <a:r>
              <a:rPr lang="en-US" dirty="0"/>
              <a:t>The thing  you are calculating with the formula is the “</a:t>
            </a:r>
            <a:r>
              <a:rPr lang="en-US" dirty="0">
                <a:solidFill>
                  <a:srgbClr val="FFC000"/>
                </a:solidFill>
              </a:rPr>
              <a:t>output</a:t>
            </a:r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2724350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Mathematical Models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218903"/>
            <a:ext cx="5495925" cy="521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6608802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https://1.bp.blogspot.com/-YEqWLoN5V88/Wblu4NWyg4I/AAAAAAAAefY/G01iSXT2zn4L-W2-S-BETZHwvwHc_X1WQCLcBGAs/w530-h298-p/php-inbuilt-functions.jpg</a:t>
            </a:r>
          </a:p>
        </p:txBody>
      </p:sp>
    </p:spTree>
    <p:extLst>
      <p:ext uri="{BB962C8B-B14F-4D97-AF65-F5344CB8AC3E}">
        <p14:creationId xmlns:p14="http://schemas.microsoft.com/office/powerpoint/2010/main" val="361865834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dirty="0"/>
              <a:t>In the formula:</a:t>
            </a:r>
          </a:p>
          <a:p>
            <a:pPr algn="ctr"/>
            <a:r>
              <a:rPr lang="en-US" dirty="0"/>
              <a:t>Perimeter</a:t>
            </a:r>
            <a:r>
              <a:rPr lang="en-US" baseline="-25000" dirty="0">
                <a:sym typeface="Wingdings" pitchFamily="2" charset="2"/>
              </a:rPr>
              <a:t></a:t>
            </a:r>
            <a:r>
              <a:rPr lang="en-US" dirty="0"/>
              <a:t> = 2</a:t>
            </a:r>
            <a:r>
              <a:rPr lang="el-GR" sz="5000" b="0" dirty="0"/>
              <a:t>π</a:t>
            </a:r>
            <a:r>
              <a:rPr lang="en-US" dirty="0"/>
              <a:t>r</a:t>
            </a:r>
            <a:endParaRPr lang="en-US" baseline="30000" dirty="0"/>
          </a:p>
          <a:p>
            <a:r>
              <a:rPr lang="en-US" dirty="0"/>
              <a:t>What is the input variable?</a:t>
            </a:r>
          </a:p>
          <a:p>
            <a:endParaRPr lang="en-US" dirty="0"/>
          </a:p>
          <a:p>
            <a:r>
              <a:rPr lang="en-US" dirty="0"/>
              <a:t>What is the output variable?</a:t>
            </a:r>
          </a:p>
          <a:p>
            <a:endParaRPr lang="en-US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MATHEMATICAL MODELS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93738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dirty="0"/>
              <a:t>In the formula:</a:t>
            </a:r>
          </a:p>
          <a:p>
            <a:pPr algn="ctr"/>
            <a:r>
              <a:rPr lang="en-US" dirty="0"/>
              <a:t>Perimeter</a:t>
            </a:r>
            <a:r>
              <a:rPr lang="en-US" baseline="-25000" dirty="0">
                <a:sym typeface="Wingdings" pitchFamily="2" charset="2"/>
              </a:rPr>
              <a:t></a:t>
            </a:r>
            <a:r>
              <a:rPr lang="en-US" dirty="0"/>
              <a:t> = 2</a:t>
            </a:r>
            <a:r>
              <a:rPr lang="el-GR" sz="5000" b="0" dirty="0"/>
              <a:t>π</a:t>
            </a:r>
            <a:r>
              <a:rPr lang="en-US" dirty="0"/>
              <a:t>r</a:t>
            </a:r>
            <a:endParaRPr lang="en-US" baseline="30000" dirty="0"/>
          </a:p>
          <a:p>
            <a:r>
              <a:rPr lang="en-US" dirty="0"/>
              <a:t>What is the input variable?</a:t>
            </a:r>
          </a:p>
          <a:p>
            <a:r>
              <a:rPr lang="en-US" dirty="0"/>
              <a:t>	</a:t>
            </a:r>
            <a:r>
              <a:rPr lang="en-US" dirty="0">
                <a:solidFill>
                  <a:srgbClr val="FFFF00"/>
                </a:solidFill>
              </a:rPr>
              <a:t>r</a:t>
            </a:r>
          </a:p>
          <a:p>
            <a:r>
              <a:rPr lang="en-US" dirty="0"/>
              <a:t>What is the output variable?</a:t>
            </a:r>
          </a:p>
          <a:p>
            <a:endParaRPr lang="en-US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MATHEMATICAL MODELS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6297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Up?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458200" cy="5638800"/>
          </a:xfrm>
        </p:spPr>
        <p:txBody>
          <a:bodyPr/>
          <a:lstStyle/>
          <a:p>
            <a:r>
              <a:rPr lang="en-US" dirty="0"/>
              <a:t>Today we will be going over:</a:t>
            </a:r>
          </a:p>
          <a:p>
            <a:endParaRPr lang="en-US" sz="1500" dirty="0"/>
          </a:p>
          <a:p>
            <a:r>
              <a:rPr lang="en-US" dirty="0"/>
              <a:t>	Info for the class</a:t>
            </a:r>
          </a:p>
          <a:p>
            <a:r>
              <a:rPr lang="en-US" dirty="0"/>
              <a:t>	Mathematical modeling</a:t>
            </a:r>
          </a:p>
        </p:txBody>
      </p:sp>
    </p:spTree>
    <p:extLst>
      <p:ext uri="{BB962C8B-B14F-4D97-AF65-F5344CB8AC3E}">
        <p14:creationId xmlns:p14="http://schemas.microsoft.com/office/powerpoint/2010/main" val="148408399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dirty="0"/>
              <a:t>In the formula:</a:t>
            </a:r>
          </a:p>
          <a:p>
            <a:pPr algn="ctr"/>
            <a:r>
              <a:rPr lang="en-US" dirty="0"/>
              <a:t>Perimeter</a:t>
            </a:r>
            <a:r>
              <a:rPr lang="en-US" baseline="-25000" dirty="0">
                <a:sym typeface="Wingdings" pitchFamily="2" charset="2"/>
              </a:rPr>
              <a:t></a:t>
            </a:r>
            <a:r>
              <a:rPr lang="en-US" dirty="0"/>
              <a:t> = 2</a:t>
            </a:r>
            <a:r>
              <a:rPr lang="el-GR" sz="5000" b="0" dirty="0"/>
              <a:t>π</a:t>
            </a:r>
            <a:r>
              <a:rPr lang="en-US" dirty="0"/>
              <a:t>r</a:t>
            </a:r>
            <a:endParaRPr lang="en-US" baseline="30000" dirty="0"/>
          </a:p>
          <a:p>
            <a:r>
              <a:rPr lang="en-US" dirty="0"/>
              <a:t>What is the input variable?</a:t>
            </a:r>
          </a:p>
          <a:p>
            <a:r>
              <a:rPr lang="en-US" dirty="0"/>
              <a:t>	r</a:t>
            </a:r>
          </a:p>
          <a:p>
            <a:r>
              <a:rPr lang="en-US" dirty="0"/>
              <a:t>What is the output variable?</a:t>
            </a:r>
          </a:p>
          <a:p>
            <a:pPr>
              <a:spcBef>
                <a:spcPts val="1560"/>
              </a:spcBef>
            </a:pPr>
            <a:r>
              <a:rPr lang="en-US" dirty="0"/>
              <a:t>	</a:t>
            </a:r>
            <a:r>
              <a:rPr lang="en-US" dirty="0">
                <a:solidFill>
                  <a:srgbClr val="FFFF00"/>
                </a:solidFill>
              </a:rPr>
              <a:t>Perimeter</a:t>
            </a:r>
            <a:r>
              <a:rPr lang="en-US" baseline="-25000" dirty="0">
                <a:solidFill>
                  <a:srgbClr val="FFFF00"/>
                </a:solidFill>
                <a:sym typeface="Wingdings" pitchFamily="2" charset="2"/>
              </a:rPr>
              <a:t></a:t>
            </a:r>
            <a:r>
              <a:rPr lang="en-US" dirty="0"/>
              <a:t> </a:t>
            </a:r>
            <a:endParaRPr lang="en-US" baseline="30000" dirty="0"/>
          </a:p>
          <a:p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MATHEMATICAL MODELS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70792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Mathematical Models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pPr algn="ctr"/>
            <a:r>
              <a:rPr lang="en-US" dirty="0"/>
              <a:t>Perimeter</a:t>
            </a:r>
            <a:r>
              <a:rPr lang="en-US" baseline="-25000" dirty="0">
                <a:sym typeface="Wingdings" pitchFamily="2" charset="2"/>
              </a:rPr>
              <a:t></a:t>
            </a:r>
            <a:r>
              <a:rPr lang="en-US" dirty="0"/>
              <a:t> = 2</a:t>
            </a:r>
            <a:r>
              <a:rPr lang="el-GR" sz="5000" b="0" dirty="0"/>
              <a:t>π</a:t>
            </a:r>
            <a:r>
              <a:rPr lang="en-US" dirty="0"/>
              <a:t>r</a:t>
            </a:r>
            <a:endParaRPr lang="en-US" baseline="30000" dirty="0"/>
          </a:p>
          <a:p>
            <a:endParaRPr lang="en-US" dirty="0"/>
          </a:p>
          <a:p>
            <a:r>
              <a:rPr lang="en-US" dirty="0"/>
              <a:t>The size of “r” the radius completely determines</a:t>
            </a:r>
            <a:r>
              <a:rPr lang="en-US" baseline="-25000" dirty="0">
                <a:sym typeface="Wingdings" pitchFamily="2" charset="2"/>
              </a:rPr>
              <a:t> </a:t>
            </a:r>
            <a:r>
              <a:rPr lang="en-US" dirty="0"/>
              <a:t>the perimeter of the circle</a:t>
            </a:r>
          </a:p>
        </p:txBody>
      </p:sp>
    </p:spTree>
    <p:extLst>
      <p:ext uri="{BB962C8B-B14F-4D97-AF65-F5344CB8AC3E}">
        <p14:creationId xmlns:p14="http://schemas.microsoft.com/office/powerpoint/2010/main" val="358498066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Mathematical Models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dirty="0"/>
              <a:t>The input variable is ALWAYS put on the x-axis (horizontal axis)</a:t>
            </a:r>
          </a:p>
          <a:p>
            <a:endParaRPr lang="en-US" dirty="0"/>
          </a:p>
          <a:p>
            <a:r>
              <a:rPr lang="en-US" dirty="0"/>
              <a:t>No reason – it’s a TRADITION!</a:t>
            </a:r>
          </a:p>
        </p:txBody>
      </p:sp>
    </p:spTree>
    <p:extLst>
      <p:ext uri="{BB962C8B-B14F-4D97-AF65-F5344CB8AC3E}">
        <p14:creationId xmlns:p14="http://schemas.microsoft.com/office/powerpoint/2010/main" val="142688053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382000" cy="56388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dirty="0"/>
              <a:t>Identify which variable goes on the horizontal axis in </a:t>
            </a:r>
          </a:p>
          <a:p>
            <a:pPr algn="ctr">
              <a:spcBef>
                <a:spcPct val="0"/>
              </a:spcBef>
            </a:pPr>
            <a:r>
              <a:rPr lang="en-US" dirty="0"/>
              <a:t>Perimeter</a:t>
            </a:r>
            <a:r>
              <a:rPr lang="en-US" baseline="-25000" dirty="0">
                <a:sym typeface="Wingdings" pitchFamily="2" charset="2"/>
              </a:rPr>
              <a:t></a:t>
            </a:r>
            <a:r>
              <a:rPr lang="en-US" dirty="0"/>
              <a:t> = 2</a:t>
            </a:r>
            <a:r>
              <a:rPr lang="el-GR" sz="5000" b="0" dirty="0"/>
              <a:t>π</a:t>
            </a:r>
            <a:r>
              <a:rPr lang="en-US" dirty="0"/>
              <a:t>r</a:t>
            </a:r>
            <a:endParaRPr lang="en-US" sz="2000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MATHEMATICAL MODELS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3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4643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382000" cy="56388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dirty="0"/>
              <a:t>Identify which variable goes on the horizontal axis in </a:t>
            </a:r>
          </a:p>
          <a:p>
            <a:pPr algn="ctr">
              <a:spcBef>
                <a:spcPct val="0"/>
              </a:spcBef>
            </a:pPr>
            <a:r>
              <a:rPr lang="en-US" dirty="0"/>
              <a:t>Perimeter</a:t>
            </a:r>
            <a:r>
              <a:rPr lang="en-US" baseline="-25000" dirty="0">
                <a:sym typeface="Wingdings" pitchFamily="2" charset="2"/>
              </a:rPr>
              <a:t></a:t>
            </a:r>
            <a:r>
              <a:rPr lang="en-US" dirty="0"/>
              <a:t> = 2</a:t>
            </a:r>
            <a:r>
              <a:rPr lang="el-GR" sz="5000" b="0" dirty="0"/>
              <a:t>π</a:t>
            </a:r>
            <a:r>
              <a:rPr lang="en-US" dirty="0"/>
              <a:t>r</a:t>
            </a:r>
          </a:p>
          <a:p>
            <a:pPr algn="ctr">
              <a:spcBef>
                <a:spcPct val="0"/>
              </a:spcBef>
            </a:pPr>
            <a:endParaRPr lang="en-US" baseline="30000" dirty="0"/>
          </a:p>
          <a:p>
            <a:pPr algn="ctr">
              <a:spcBef>
                <a:spcPct val="0"/>
              </a:spcBef>
            </a:pPr>
            <a:r>
              <a:rPr lang="en-US" dirty="0">
                <a:solidFill>
                  <a:srgbClr val="FFFF00"/>
                </a:solidFill>
              </a:rPr>
              <a:t>r</a:t>
            </a:r>
          </a:p>
          <a:p>
            <a:pPr>
              <a:spcBef>
                <a:spcPct val="0"/>
              </a:spcBef>
            </a:pPr>
            <a:endParaRPr lang="en-US" dirty="0"/>
          </a:p>
          <a:p>
            <a:pPr>
              <a:spcBef>
                <a:spcPct val="0"/>
              </a:spcBef>
            </a:pPr>
            <a:endParaRPr lang="en-US" sz="2000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MATHEMATICAL MODELS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3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27979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Questions?</a:t>
            </a:r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CA56BF4-965D-4CB2-B323-52F4DEDAD12D}"/>
              </a:ext>
            </a:extLst>
          </p:cNvPr>
          <p:cNvSpPr/>
          <p:nvPr/>
        </p:nvSpPr>
        <p:spPr>
          <a:xfrm>
            <a:off x="0" y="6611035"/>
            <a:ext cx="289855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http://i.imgur.com/aliTlT3.jpg</a:t>
            </a:r>
          </a:p>
        </p:txBody>
      </p:sp>
    </p:spTree>
    <p:extLst>
      <p:ext uri="{BB962C8B-B14F-4D97-AF65-F5344CB8AC3E}">
        <p14:creationId xmlns:p14="http://schemas.microsoft.com/office/powerpoint/2010/main" val="282695210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Mathematical Models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dirty="0"/>
              <a:t>A complete graph is a stand-alone units that tells the whole story!</a:t>
            </a:r>
          </a:p>
        </p:txBody>
      </p:sp>
    </p:spTree>
    <p:extLst>
      <p:ext uri="{BB962C8B-B14F-4D97-AF65-F5344CB8AC3E}">
        <p14:creationId xmlns:p14="http://schemas.microsoft.com/office/powerpoint/2010/main" val="993137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Mathematical Models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dirty="0"/>
              <a:t>It will include:</a:t>
            </a:r>
          </a:p>
          <a:p>
            <a:r>
              <a:rPr lang="en-US" dirty="0"/>
              <a:t>	an informative title</a:t>
            </a:r>
          </a:p>
          <a:p>
            <a:r>
              <a:rPr lang="en-US" dirty="0"/>
              <a:t>	labels for the axes (unless </a:t>
            </a:r>
          </a:p>
          <a:p>
            <a:pPr>
              <a:spcBef>
                <a:spcPts val="0"/>
              </a:spcBef>
            </a:pPr>
            <a:r>
              <a:rPr lang="en-US" dirty="0"/>
              <a:t>		one is obviously “time”)</a:t>
            </a:r>
          </a:p>
          <a:p>
            <a:r>
              <a:rPr lang="en-US" dirty="0"/>
              <a:t>	legends for colors or </a:t>
            </a:r>
          </a:p>
          <a:p>
            <a:pPr>
              <a:spcBef>
                <a:spcPts val="0"/>
              </a:spcBef>
            </a:pPr>
            <a:r>
              <a:rPr lang="en-US" dirty="0"/>
              <a:t>		symbols</a:t>
            </a:r>
          </a:p>
          <a:p>
            <a:r>
              <a:rPr lang="en-US" dirty="0"/>
              <a:t>	UNITS!</a:t>
            </a:r>
          </a:p>
        </p:txBody>
      </p:sp>
    </p:spTree>
    <p:extLst>
      <p:ext uri="{BB962C8B-B14F-4D97-AF65-F5344CB8AC3E}">
        <p14:creationId xmlns:p14="http://schemas.microsoft.com/office/powerpoint/2010/main" val="327509137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Mathematical Models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dirty="0"/>
              <a:t>A graph that tells the whole story!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606675"/>
            <a:ext cx="7086600" cy="425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6786" y="6534835"/>
            <a:ext cx="4572000" cy="3231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 2008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6C1143-F734-4E69-9237-2F0EC6AB4128}"/>
              </a:ext>
            </a:extLst>
          </p:cNvPr>
          <p:cNvSpPr txBox="1"/>
          <p:nvPr/>
        </p:nvSpPr>
        <p:spPr>
          <a:xfrm rot="16200000">
            <a:off x="2025878" y="3321279"/>
            <a:ext cx="7620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309483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Questions?</a:t>
            </a:r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CA56BF4-965D-4CB2-B323-52F4DEDAD12D}"/>
              </a:ext>
            </a:extLst>
          </p:cNvPr>
          <p:cNvSpPr/>
          <p:nvPr/>
        </p:nvSpPr>
        <p:spPr>
          <a:xfrm>
            <a:off x="0" y="6611035"/>
            <a:ext cx="289855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http://i.imgur.com/aliTlT3.jpg</a:t>
            </a:r>
          </a:p>
        </p:txBody>
      </p:sp>
    </p:spTree>
    <p:extLst>
      <p:ext uri="{BB962C8B-B14F-4D97-AF65-F5344CB8AC3E}">
        <p14:creationId xmlns:p14="http://schemas.microsoft.com/office/powerpoint/2010/main" val="6523957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Up?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4582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3200" dirty="0"/>
              <a:t>Outcome 12) Solve a problem by identifying the given data, making a sketch as appropriate, modeling the problem, and calculating the final answer.</a:t>
            </a:r>
          </a:p>
          <a:p>
            <a:pPr>
              <a:spcBef>
                <a:spcPts val="0"/>
              </a:spcBef>
            </a:pPr>
            <a:endParaRPr lang="en-US" sz="3200" dirty="0"/>
          </a:p>
          <a:p>
            <a:pPr>
              <a:spcBef>
                <a:spcPts val="0"/>
              </a:spcBef>
            </a:pPr>
            <a:endParaRPr lang="en-US" sz="3200" dirty="0">
              <a:solidFill>
                <a:srgbClr val="FFC000"/>
              </a:solidFill>
            </a:endParaRP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8508026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Mathematical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the output turns out to be depends on what the input is</a:t>
            </a:r>
          </a:p>
          <a:p>
            <a:endParaRPr lang="en-US" dirty="0"/>
          </a:p>
          <a:p>
            <a:r>
              <a:rPr lang="en-US" dirty="0"/>
              <a:t>The output is frequently called the “</a:t>
            </a:r>
            <a:r>
              <a:rPr lang="en-US" dirty="0">
                <a:solidFill>
                  <a:srgbClr val="FFC000"/>
                </a:solidFill>
              </a:rPr>
              <a:t>dependent</a:t>
            </a:r>
            <a:r>
              <a:rPr lang="en-US" dirty="0"/>
              <a:t>” variable</a:t>
            </a:r>
          </a:p>
        </p:txBody>
      </p:sp>
    </p:spTree>
    <p:extLst>
      <p:ext uri="{BB962C8B-B14F-4D97-AF65-F5344CB8AC3E}">
        <p14:creationId xmlns:p14="http://schemas.microsoft.com/office/powerpoint/2010/main" val="184495171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Mathematical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input is called the “</a:t>
            </a:r>
            <a:r>
              <a:rPr lang="en-US" dirty="0">
                <a:solidFill>
                  <a:srgbClr val="FFC000"/>
                </a:solidFill>
              </a:rPr>
              <a:t>independent</a:t>
            </a:r>
            <a:r>
              <a:rPr lang="en-US" dirty="0"/>
              <a:t>” variable because it’s value comes from an outside (sometimes uncontrollable) source</a:t>
            </a:r>
          </a:p>
        </p:txBody>
      </p:sp>
    </p:spTree>
    <p:extLst>
      <p:ext uri="{BB962C8B-B14F-4D97-AF65-F5344CB8AC3E}">
        <p14:creationId xmlns:p14="http://schemas.microsoft.com/office/powerpoint/2010/main" val="47969946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Mathematical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you have a certain input, you want to be able to </a:t>
            </a:r>
            <a:r>
              <a:rPr lang="en-US" dirty="0">
                <a:solidFill>
                  <a:srgbClr val="FFC000"/>
                </a:solidFill>
              </a:rPr>
              <a:t>forecast </a:t>
            </a:r>
            <a:r>
              <a:rPr lang="en-US" dirty="0"/>
              <a:t>exactly what the output will be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90" y="4109280"/>
            <a:ext cx="3509010" cy="2234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8329" y="4090230"/>
            <a:ext cx="3010871" cy="2253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4114800" y="5216940"/>
            <a:ext cx="1371600" cy="0"/>
          </a:xfrm>
          <a:prstGeom prst="straightConnector1">
            <a:avLst/>
          </a:prstGeom>
          <a:ln w="1270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014913" y="6611035"/>
            <a:ext cx="4129087" cy="551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https://i89.photobucket.com/albums/k230/echassin/GTI008.jpg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6606570"/>
            <a:ext cx="861060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https://3.bp.blogspot.com/-DEIw6og908M/VuLU19CgaII/AAAAAAAACgg/IcW5UTOy7MY4O9ZdcCeqPyV_NI63Ou-6Q/s1600/Screen%2BShot%2B2016-03-07%2Bat%2B11.23.54%2BAM.png</a:t>
            </a:r>
          </a:p>
        </p:txBody>
      </p:sp>
    </p:spTree>
    <p:extLst>
      <p:ext uri="{BB962C8B-B14F-4D97-AF65-F5344CB8AC3E}">
        <p14:creationId xmlns:p14="http://schemas.microsoft.com/office/powerpoint/2010/main" val="358624658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Mathematical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don’t want several possible forecasts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" y="2947230"/>
            <a:ext cx="3509010" cy="2234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133600"/>
            <a:ext cx="2245360" cy="1680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V="1">
            <a:off x="4150360" y="2973846"/>
            <a:ext cx="1371600" cy="962104"/>
          </a:xfrm>
          <a:prstGeom prst="straightConnector1">
            <a:avLst/>
          </a:prstGeom>
          <a:ln w="1270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150360" y="3935950"/>
            <a:ext cx="1371600" cy="1017050"/>
          </a:xfrm>
          <a:prstGeom prst="straightConnector1">
            <a:avLst/>
          </a:prstGeom>
          <a:ln w="1270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6440" y="3935950"/>
            <a:ext cx="1666875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5014913" y="6611035"/>
            <a:ext cx="4129087" cy="551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https://i89.photobucket.com/albums/k230/echassin/GTI008.jpg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6606570"/>
            <a:ext cx="861060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https://3.bp.blogspot.com/-DEIw6og908M/VuLU19CgaII/AAAAAAAACgg/IcW5UTOy7MY4O9ZdcCeqPyV_NI63Ou-6Q/s1600/Screen%2BShot%2B2016-03-07%2Bat%2B11.23.54%2BAM.png</a:t>
            </a:r>
          </a:p>
        </p:txBody>
      </p:sp>
    </p:spTree>
    <p:extLst>
      <p:ext uri="{BB962C8B-B14F-4D97-AF65-F5344CB8AC3E}">
        <p14:creationId xmlns:p14="http://schemas.microsoft.com/office/powerpoint/2010/main" val="408327746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Mathematical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special type of mathematical formula was designed for input-outputs:  </a:t>
            </a:r>
            <a:r>
              <a:rPr lang="en-US" dirty="0">
                <a:solidFill>
                  <a:srgbClr val="FFC000"/>
                </a:solidFill>
              </a:rPr>
              <a:t>functions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41384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Mathematical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a formula to be a function,  every </a:t>
            </a:r>
            <a:r>
              <a:rPr lang="en-US" i="1" dirty="0"/>
              <a:t>x</a:t>
            </a:r>
            <a:r>
              <a:rPr lang="en-US" dirty="0"/>
              <a:t> can have only one </a:t>
            </a:r>
            <a:r>
              <a:rPr lang="en-US" i="1" dirty="0"/>
              <a:t>y</a:t>
            </a:r>
            <a:r>
              <a:rPr lang="en-US" dirty="0"/>
              <a:t> 	</a:t>
            </a:r>
          </a:p>
        </p:txBody>
      </p:sp>
    </p:spTree>
    <p:extLst>
      <p:ext uri="{BB962C8B-B14F-4D97-AF65-F5344CB8AC3E}">
        <p14:creationId xmlns:p14="http://schemas.microsoft.com/office/powerpoint/2010/main" val="377169419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553200"/>
            <a:ext cx="292419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</a:t>
            </a:r>
            <a:r>
              <a:rPr lang="en-US" sz="1500" dirty="0">
                <a:solidFill>
                  <a:srgbClr val="00B0F0"/>
                </a:solidFill>
              </a:rPr>
              <a:t>i.imgur.com/aliTlT3.jpg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423479684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Mathematical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 mathematical model is a mathematical description (often by means of a function or an equation) of a real-world phenomenon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17345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Mathematical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purpose of the model is to understand the phenomenon and often to make predictions about future behavior (</a:t>
            </a:r>
            <a:r>
              <a:rPr lang="en-US" dirty="0">
                <a:solidFill>
                  <a:srgbClr val="FFC000"/>
                </a:solidFill>
              </a:rPr>
              <a:t>forecasts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1492452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Mathematical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A mathematical model is never a completely accurate representation of a physical </a:t>
            </a:r>
          </a:p>
          <a:p>
            <a:pPr>
              <a:spcBef>
                <a:spcPts val="0"/>
              </a:spcBef>
            </a:pPr>
            <a:r>
              <a:rPr lang="en-US" dirty="0"/>
              <a:t>situation</a:t>
            </a:r>
          </a:p>
        </p:txBody>
      </p:sp>
    </p:spTree>
    <p:extLst>
      <p:ext uri="{BB962C8B-B14F-4D97-AF65-F5344CB8AC3E}">
        <p14:creationId xmlns:p14="http://schemas.microsoft.com/office/powerpoint/2010/main" val="16865968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02FEB-4667-43D7-87CE-765543474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PreCalculus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93FD6A-E58B-4089-A86A-875AEC835F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PreCalculus</a:t>
            </a:r>
            <a:r>
              <a:rPr lang="en-US" dirty="0"/>
              <a:t> often seems like a random, arbitrary hodge-podge of subjects…</a:t>
            </a:r>
          </a:p>
          <a:p>
            <a:r>
              <a:rPr lang="en-US" dirty="0"/>
              <a:t>Presumedly ones you will need for Calculus classes</a:t>
            </a:r>
          </a:p>
        </p:txBody>
      </p:sp>
    </p:spTree>
    <p:extLst>
      <p:ext uri="{BB962C8B-B14F-4D97-AF65-F5344CB8AC3E}">
        <p14:creationId xmlns:p14="http://schemas.microsoft.com/office/powerpoint/2010/main" val="34587264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Mathematical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4582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Unless it was developed as part of a scientific experiment to validate the particular relationship, there is no scientific evidence to show a particular model accurately explains a phenomenon</a:t>
            </a:r>
          </a:p>
        </p:txBody>
      </p:sp>
    </p:spTree>
    <p:extLst>
      <p:ext uri="{BB962C8B-B14F-4D97-AF65-F5344CB8AC3E}">
        <p14:creationId xmlns:p14="http://schemas.microsoft.com/office/powerpoint/2010/main" val="41346256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Mathematical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Still, it may be useful for forecasting</a:t>
            </a:r>
          </a:p>
        </p:txBody>
      </p:sp>
    </p:spTree>
    <p:extLst>
      <p:ext uri="{BB962C8B-B14F-4D97-AF65-F5344CB8AC3E}">
        <p14:creationId xmlns:p14="http://schemas.microsoft.com/office/powerpoint/2010/main" val="300000632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Mathematical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Functions are often used to model real-world phenomena</a:t>
            </a:r>
          </a:p>
        </p:txBody>
      </p:sp>
    </p:spTree>
    <p:extLst>
      <p:ext uri="{BB962C8B-B14F-4D97-AF65-F5344CB8AC3E}">
        <p14:creationId xmlns:p14="http://schemas.microsoft.com/office/powerpoint/2010/main" val="237078031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937" y="2485789"/>
            <a:ext cx="6773863" cy="4372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dirty="0"/>
              <a:t>Graphs of common algebraic functions:</a:t>
            </a:r>
          </a:p>
          <a:p>
            <a:endParaRPr lang="en-US" dirty="0"/>
          </a:p>
          <a:p>
            <a:endParaRPr lang="en-US" dirty="0"/>
          </a:p>
          <a:p>
            <a:r>
              <a:rPr lang="en-US" sz="1000" dirty="0"/>
              <a:t>      </a:t>
            </a:r>
          </a:p>
          <a:p>
            <a:r>
              <a:rPr lang="en-US" sz="2500" dirty="0">
                <a:solidFill>
                  <a:schemeClr val="bg1"/>
                </a:solidFill>
              </a:rPr>
              <a:t>      </a:t>
            </a:r>
            <a:r>
              <a:rPr lang="en-US" sz="2500" dirty="0"/>
              <a:t>constant   identity   </a:t>
            </a:r>
            <a:r>
              <a:rPr lang="en-US" sz="1500" dirty="0"/>
              <a:t> </a:t>
            </a:r>
            <a:r>
              <a:rPr lang="en-US" sz="2500" dirty="0"/>
              <a:t>abs value  quadratic</a:t>
            </a:r>
          </a:p>
          <a:p>
            <a:endParaRPr lang="en-US" sz="2500" dirty="0"/>
          </a:p>
          <a:p>
            <a:endParaRPr lang="en-US" sz="2500" dirty="0"/>
          </a:p>
          <a:p>
            <a:endParaRPr lang="en-US" sz="2500" dirty="0"/>
          </a:p>
          <a:p>
            <a:r>
              <a:rPr lang="en-US" sz="1200" dirty="0"/>
              <a:t>      </a:t>
            </a:r>
          </a:p>
          <a:p>
            <a:r>
              <a:rPr lang="en-US" sz="2500" dirty="0"/>
              <a:t>         square root    cubic      cube root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Mathematical Models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534835"/>
            <a:ext cx="1484702" cy="3231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, 2010</a:t>
            </a:r>
          </a:p>
        </p:txBody>
      </p:sp>
    </p:spTree>
    <p:extLst>
      <p:ext uri="{BB962C8B-B14F-4D97-AF65-F5344CB8AC3E}">
        <p14:creationId xmlns:p14="http://schemas.microsoft.com/office/powerpoint/2010/main" val="320222105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MATHEMATICAL MODELS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4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69" y="1562285"/>
            <a:ext cx="2001199" cy="4353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169" y="1524000"/>
            <a:ext cx="2001199" cy="4289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569" y="1529433"/>
            <a:ext cx="2224738" cy="4566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1307" y="2438398"/>
            <a:ext cx="2214093" cy="2182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6534835"/>
            <a:ext cx="1465466" cy="3231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, 2010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AC8AE5D-423A-4839-A3D2-04EC3B6B3C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Which function?</a:t>
            </a:r>
          </a:p>
          <a:p>
            <a:endParaRPr lang="en-US" dirty="0"/>
          </a:p>
          <a:p>
            <a:endParaRPr lang="en-US" dirty="0"/>
          </a:p>
          <a:p>
            <a:r>
              <a:rPr lang="en-US" sz="1000" dirty="0"/>
              <a:t>      </a:t>
            </a:r>
          </a:p>
          <a:p>
            <a:r>
              <a:rPr lang="en-US" sz="2500" dirty="0">
                <a:solidFill>
                  <a:schemeClr val="bg1"/>
                </a:solidFill>
              </a:rPr>
              <a:t>      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294836382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dirty="0"/>
              <a:t>We use these known functions to see if they will fit our observed data because we know their mathematical formulas</a:t>
            </a:r>
          </a:p>
          <a:p>
            <a:endParaRPr lang="en-US" sz="2000" dirty="0"/>
          </a:p>
          <a:p>
            <a:r>
              <a:rPr lang="en-US" dirty="0"/>
              <a:t>It’s a place to start!</a:t>
            </a:r>
          </a:p>
          <a:p>
            <a:endParaRPr lang="en-US" dirty="0"/>
          </a:p>
          <a:p>
            <a:endParaRPr lang="en-US" dirty="0"/>
          </a:p>
          <a:p>
            <a:r>
              <a:rPr lang="en-US" sz="1000" dirty="0"/>
              <a:t>      </a:t>
            </a:r>
          </a:p>
          <a:p>
            <a:r>
              <a:rPr lang="en-US" sz="2500" dirty="0">
                <a:solidFill>
                  <a:schemeClr val="bg1"/>
                </a:solidFill>
              </a:rPr>
              <a:t>      </a:t>
            </a:r>
            <a:endParaRPr lang="en-US" sz="25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Mathematical Models</a:t>
            </a:r>
          </a:p>
        </p:txBody>
      </p:sp>
    </p:spTree>
    <p:extLst>
      <p:ext uri="{BB962C8B-B14F-4D97-AF65-F5344CB8AC3E}">
        <p14:creationId xmlns:p14="http://schemas.microsoft.com/office/powerpoint/2010/main" val="107740905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MATHEMATICAL MODELS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5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466" y="1431371"/>
            <a:ext cx="7145134" cy="5436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6534835"/>
            <a:ext cx="1465466" cy="3231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, 2010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8B900DF-568C-4D75-ACF8-E4C44EC43B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Which might fit?</a:t>
            </a:r>
          </a:p>
          <a:p>
            <a:endParaRPr lang="en-US" dirty="0"/>
          </a:p>
          <a:p>
            <a:endParaRPr lang="en-US" dirty="0"/>
          </a:p>
          <a:p>
            <a:r>
              <a:rPr lang="en-US" sz="1000" dirty="0"/>
              <a:t>      </a:t>
            </a:r>
          </a:p>
          <a:p>
            <a:r>
              <a:rPr lang="en-US" sz="2500" dirty="0">
                <a:solidFill>
                  <a:schemeClr val="bg1"/>
                </a:solidFill>
              </a:rPr>
              <a:t>      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331886632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2D8B26D8-C21D-4701-B2F3-77DB793966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92"/>
          <a:stretch/>
        </p:blipFill>
        <p:spPr bwMode="auto">
          <a:xfrm>
            <a:off x="2133600" y="2971800"/>
            <a:ext cx="6324600" cy="3736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D45FAC1-EA4C-4A24-B143-4764BB02D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Mathematical Modeling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30827E-B26C-4714-8059-8C8731478D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Trig functions (especially sine and cosine) are used to model cyclical phenomena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2A0BEE1-7E20-437F-B614-214184BBADF6}"/>
              </a:ext>
            </a:extLst>
          </p:cNvPr>
          <p:cNvSpPr/>
          <p:nvPr/>
        </p:nvSpPr>
        <p:spPr>
          <a:xfrm>
            <a:off x="0" y="6611035"/>
            <a:ext cx="154241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, 2015 </a:t>
            </a:r>
          </a:p>
        </p:txBody>
      </p:sp>
    </p:spTree>
    <p:extLst>
      <p:ext uri="{BB962C8B-B14F-4D97-AF65-F5344CB8AC3E}">
        <p14:creationId xmlns:p14="http://schemas.microsoft.com/office/powerpoint/2010/main" val="241798453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553200"/>
            <a:ext cx="292419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</a:t>
            </a:r>
            <a:r>
              <a:rPr lang="en-US" sz="1500" dirty="0">
                <a:solidFill>
                  <a:srgbClr val="00B0F0"/>
                </a:solidFill>
              </a:rPr>
              <a:t>i.imgur.com/aliTlT3.jpg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1161117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dirty="0"/>
              <a:t>Because data RARELY fits the known functions exactly, we have to transform the functions to fit the data</a:t>
            </a:r>
          </a:p>
          <a:p>
            <a:r>
              <a:rPr lang="en-US" sz="1000" dirty="0"/>
              <a:t>      </a:t>
            </a:r>
          </a:p>
          <a:p>
            <a:r>
              <a:rPr lang="en-US" sz="2500" dirty="0">
                <a:solidFill>
                  <a:schemeClr val="bg1"/>
                </a:solidFill>
              </a:rPr>
              <a:t>      </a:t>
            </a:r>
            <a:endParaRPr lang="en-US" sz="25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Mathematical Modeling</a:t>
            </a:r>
          </a:p>
        </p:txBody>
      </p:sp>
    </p:spTree>
    <p:extLst>
      <p:ext uri="{BB962C8B-B14F-4D97-AF65-F5344CB8AC3E}">
        <p14:creationId xmlns:p14="http://schemas.microsoft.com/office/powerpoint/2010/main" val="1794161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02FEB-4667-43D7-87CE-765543474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PreCalculus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93FD6A-E58B-4089-A86A-875AEC835F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Well, you will need these skills for Calculus…</a:t>
            </a:r>
          </a:p>
          <a:p>
            <a:r>
              <a:rPr lang="en-US" dirty="0"/>
              <a:t>But there is another (more important) link between them</a:t>
            </a:r>
          </a:p>
        </p:txBody>
      </p:sp>
    </p:spTree>
    <p:extLst>
      <p:ext uri="{BB962C8B-B14F-4D97-AF65-F5344CB8AC3E}">
        <p14:creationId xmlns:p14="http://schemas.microsoft.com/office/powerpoint/2010/main" val="425863014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Transforming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610600" cy="5638800"/>
          </a:xfrm>
        </p:spPr>
        <p:txBody>
          <a:bodyPr/>
          <a:lstStyle/>
          <a:p>
            <a:r>
              <a:rPr lang="en-US" dirty="0"/>
              <a:t>vertical shifts: </a:t>
            </a:r>
          </a:p>
          <a:p>
            <a:r>
              <a:rPr lang="en-US" i="1" dirty="0"/>
              <a:t>  </a:t>
            </a:r>
            <a:r>
              <a:rPr lang="en-US" dirty="0"/>
              <a:t>ƒ(x) + c    plus shifts up</a:t>
            </a:r>
          </a:p>
          <a:p>
            <a:r>
              <a:rPr lang="en-US" i="1" dirty="0"/>
              <a:t>  </a:t>
            </a:r>
            <a:r>
              <a:rPr lang="en-US" dirty="0"/>
              <a:t>ƒ(x) - c    minus shifts down</a:t>
            </a:r>
          </a:p>
          <a:p>
            <a:pPr algn="ctr">
              <a:lnSpc>
                <a:spcPts val="5000"/>
              </a:lnSpc>
            </a:pP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531935"/>
            <a:ext cx="5257800" cy="3096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6534835"/>
            <a:ext cx="1465466" cy="3231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, 2010</a:t>
            </a:r>
          </a:p>
        </p:txBody>
      </p:sp>
    </p:spTree>
    <p:extLst>
      <p:ext uri="{BB962C8B-B14F-4D97-AF65-F5344CB8AC3E}">
        <p14:creationId xmlns:p14="http://schemas.microsoft.com/office/powerpoint/2010/main" val="80822557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Transforming Functions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dirty="0"/>
              <a:t>vertical stretch: </a:t>
            </a:r>
          </a:p>
          <a:p>
            <a:r>
              <a:rPr lang="en-US" i="1" dirty="0"/>
              <a:t>  </a:t>
            </a:r>
            <a:r>
              <a:rPr lang="en-US" dirty="0"/>
              <a:t>ƒ(x) 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US" dirty="0"/>
              <a:t> c    stretches</a:t>
            </a:r>
          </a:p>
          <a:p>
            <a:r>
              <a:rPr lang="en-US" i="1" dirty="0"/>
              <a:t>  </a:t>
            </a:r>
            <a:r>
              <a:rPr lang="en-US" dirty="0"/>
              <a:t>ƒ(x) ÷ c    squashes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1" y="3508350"/>
            <a:ext cx="5257800" cy="3124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6534835"/>
            <a:ext cx="1465466" cy="3231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, 2010</a:t>
            </a:r>
          </a:p>
        </p:txBody>
      </p:sp>
    </p:spTree>
    <p:extLst>
      <p:ext uri="{BB962C8B-B14F-4D97-AF65-F5344CB8AC3E}">
        <p14:creationId xmlns:p14="http://schemas.microsoft.com/office/powerpoint/2010/main" val="195079780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Transforming Functions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dirty="0"/>
              <a:t>Any operations done to the function outside of the parentheses affects the “y” values</a:t>
            </a:r>
          </a:p>
          <a:p>
            <a:endParaRPr lang="en-US" sz="2000" dirty="0"/>
          </a:p>
          <a:p>
            <a:r>
              <a:rPr lang="en-US" dirty="0"/>
              <a:t>These operations lead to an </a:t>
            </a:r>
            <a:r>
              <a:rPr lang="en-US" dirty="0">
                <a:solidFill>
                  <a:srgbClr val="FFC000"/>
                </a:solidFill>
              </a:rPr>
              <a:t>intuitive</a:t>
            </a:r>
            <a:r>
              <a:rPr lang="en-US" dirty="0"/>
              <a:t> result</a:t>
            </a:r>
          </a:p>
        </p:txBody>
      </p:sp>
    </p:spTree>
    <p:extLst>
      <p:ext uri="{BB962C8B-B14F-4D97-AF65-F5344CB8AC3E}">
        <p14:creationId xmlns:p14="http://schemas.microsoft.com/office/powerpoint/2010/main" val="321832628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Transforming Functions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dirty="0"/>
              <a:t>horizontal shifts: </a:t>
            </a:r>
          </a:p>
          <a:p>
            <a:r>
              <a:rPr lang="en-US" i="1" dirty="0"/>
              <a:t>  </a:t>
            </a:r>
            <a:r>
              <a:rPr lang="en-US" dirty="0"/>
              <a:t>ƒ(x + c)    shifts left</a:t>
            </a:r>
          </a:p>
          <a:p>
            <a:r>
              <a:rPr lang="en-US" i="1" dirty="0"/>
              <a:t>  </a:t>
            </a:r>
            <a:r>
              <a:rPr lang="en-US" dirty="0"/>
              <a:t>ƒ(x - c)    shifts right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799" y="3498588"/>
            <a:ext cx="5277251" cy="3134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6534835"/>
            <a:ext cx="1465466" cy="3231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, 2010</a:t>
            </a:r>
          </a:p>
        </p:txBody>
      </p:sp>
    </p:spTree>
    <p:extLst>
      <p:ext uri="{BB962C8B-B14F-4D97-AF65-F5344CB8AC3E}">
        <p14:creationId xmlns:p14="http://schemas.microsoft.com/office/powerpoint/2010/main" val="277176035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Transforming Functions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dirty="0"/>
              <a:t>horizontal shifts: </a:t>
            </a:r>
          </a:p>
          <a:p>
            <a:r>
              <a:rPr lang="en-US" i="1" dirty="0"/>
              <a:t>  </a:t>
            </a:r>
            <a:r>
              <a:rPr lang="en-US" dirty="0"/>
              <a:t>ƒ(x 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US" dirty="0"/>
              <a:t> c)    squashes</a:t>
            </a:r>
          </a:p>
          <a:p>
            <a:r>
              <a:rPr lang="en-US" i="1" dirty="0"/>
              <a:t>  </a:t>
            </a:r>
            <a:r>
              <a:rPr lang="en-US" dirty="0"/>
              <a:t>ƒ(x ÷ c)    stretches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912" y="3489570"/>
            <a:ext cx="5276398" cy="3143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6534835"/>
            <a:ext cx="1465466" cy="3231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, 2010</a:t>
            </a:r>
          </a:p>
        </p:txBody>
      </p:sp>
    </p:spTree>
    <p:extLst>
      <p:ext uri="{BB962C8B-B14F-4D97-AF65-F5344CB8AC3E}">
        <p14:creationId xmlns:p14="http://schemas.microsoft.com/office/powerpoint/2010/main" val="387607973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Transforming Functions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915400" cy="5638800"/>
          </a:xfrm>
        </p:spPr>
        <p:txBody>
          <a:bodyPr/>
          <a:lstStyle/>
          <a:p>
            <a:r>
              <a:rPr lang="en-US" dirty="0"/>
              <a:t>Another way to </a:t>
            </a:r>
            <a:r>
              <a:rPr lang="en-US"/>
              <a:t>put it: </a:t>
            </a:r>
            <a:endParaRPr lang="en-US" dirty="0"/>
          </a:p>
          <a:p>
            <a:r>
              <a:rPr lang="en-US" i="1" dirty="0"/>
              <a:t> </a:t>
            </a:r>
            <a:r>
              <a:rPr lang="en-US" dirty="0"/>
              <a:t>ƒ(x 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US" dirty="0"/>
              <a:t> c) increases the frequency</a:t>
            </a:r>
          </a:p>
          <a:p>
            <a:r>
              <a:rPr lang="en-US" i="1" dirty="0"/>
              <a:t> </a:t>
            </a:r>
            <a:r>
              <a:rPr lang="en-US" dirty="0"/>
              <a:t>ƒ(x ÷ c) decreases the frequency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912" y="3489570"/>
            <a:ext cx="5276398" cy="3143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6534835"/>
            <a:ext cx="1465466" cy="3231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, 2010</a:t>
            </a:r>
          </a:p>
        </p:txBody>
      </p:sp>
    </p:spTree>
    <p:extLst>
      <p:ext uri="{BB962C8B-B14F-4D97-AF65-F5344CB8AC3E}">
        <p14:creationId xmlns:p14="http://schemas.microsoft.com/office/powerpoint/2010/main" val="340022632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Transforming Functions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dirty="0"/>
              <a:t>Any operations done to the function inside the parentheses affects the “x” values</a:t>
            </a:r>
          </a:p>
          <a:p>
            <a:endParaRPr lang="en-US" sz="2000" dirty="0"/>
          </a:p>
          <a:p>
            <a:r>
              <a:rPr lang="en-US" dirty="0"/>
              <a:t>These operations lead to a </a:t>
            </a:r>
            <a:r>
              <a:rPr lang="en-US" dirty="0">
                <a:solidFill>
                  <a:srgbClr val="FFC000"/>
                </a:solidFill>
              </a:rPr>
              <a:t>counterintuitive </a:t>
            </a:r>
            <a:r>
              <a:rPr lang="en-US" dirty="0"/>
              <a:t>result</a:t>
            </a:r>
          </a:p>
        </p:txBody>
      </p:sp>
    </p:spTree>
    <p:extLst>
      <p:ext uri="{BB962C8B-B14F-4D97-AF65-F5344CB8AC3E}">
        <p14:creationId xmlns:p14="http://schemas.microsoft.com/office/powerpoint/2010/main" val="327288699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Transforming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Excel demo</a:t>
            </a:r>
          </a:p>
        </p:txBody>
      </p:sp>
    </p:spTree>
    <p:extLst>
      <p:ext uri="{BB962C8B-B14F-4D97-AF65-F5344CB8AC3E}">
        <p14:creationId xmlns:p14="http://schemas.microsoft.com/office/powerpoint/2010/main" val="409893383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3048000" cy="3207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600200" y="914400"/>
            <a:ext cx="72390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6000" b="1" dirty="0">
                <a:solidFill>
                  <a:srgbClr val="FFFF00"/>
                </a:solidFill>
              </a:rPr>
              <a:t>     Questions?</a:t>
            </a:r>
          </a:p>
          <a:p>
            <a:pPr algn="ctr" eaLnBrk="1" hangingPunct="1"/>
            <a:endParaRPr lang="en-US" sz="6000" b="1" dirty="0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553200"/>
            <a:ext cx="292419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</a:t>
            </a:r>
            <a:r>
              <a:rPr lang="en-US" sz="1500" dirty="0">
                <a:solidFill>
                  <a:srgbClr val="00B0F0"/>
                </a:solidFill>
              </a:rPr>
              <a:t>i.imgur.com/aliTlT3.jpg</a:t>
            </a:r>
          </a:p>
        </p:txBody>
      </p:sp>
    </p:spTree>
    <p:extLst>
      <p:ext uri="{BB962C8B-B14F-4D97-AF65-F5344CB8AC3E}">
        <p14:creationId xmlns:p14="http://schemas.microsoft.com/office/powerpoint/2010/main" val="2066898724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You Survived!</a:t>
            </a:r>
          </a:p>
        </p:txBody>
      </p:sp>
      <p:pic>
        <p:nvPicPr>
          <p:cNvPr id="13107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8713"/>
            <a:ext cx="9144000" cy="571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E304BB-28BA-9F75-FA7C-9297587DD6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3800" dirty="0">
                <a:solidFill>
                  <a:srgbClr val="002060"/>
                </a:solidFill>
              </a:rPr>
              <a:t>Today we studied:</a:t>
            </a:r>
          </a:p>
          <a:p>
            <a:pPr>
              <a:spcBef>
                <a:spcPts val="0"/>
              </a:spcBef>
            </a:pPr>
            <a:r>
              <a:rPr lang="en-US" sz="3800" dirty="0">
                <a:solidFill>
                  <a:srgbClr val="002060"/>
                </a:solidFill>
              </a:rPr>
              <a:t>	Mathematical models</a:t>
            </a:r>
          </a:p>
        </p:txBody>
      </p:sp>
    </p:spTree>
    <p:extLst>
      <p:ext uri="{BB962C8B-B14F-4D97-AF65-F5344CB8AC3E}">
        <p14:creationId xmlns:p14="http://schemas.microsoft.com/office/powerpoint/2010/main" val="34623694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02FEB-4667-43D7-87CE-765543474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PreCalculus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93FD6A-E58B-4089-A86A-875AEC835F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These skills are necessary for creating and using </a:t>
            </a:r>
          </a:p>
          <a:p>
            <a:pPr algn="ctr"/>
            <a:r>
              <a:rPr lang="en-US" dirty="0"/>
              <a:t>“</a:t>
            </a:r>
            <a:r>
              <a:rPr lang="en-US" dirty="0">
                <a:solidFill>
                  <a:srgbClr val="FFC000"/>
                </a:solidFill>
              </a:rPr>
              <a:t>mathematical models</a:t>
            </a:r>
            <a:r>
              <a:rPr lang="en-US" dirty="0"/>
              <a:t>” – </a:t>
            </a:r>
          </a:p>
          <a:p>
            <a:r>
              <a:rPr lang="en-US" dirty="0"/>
              <a:t>formulas used to make commonly-used calculations</a:t>
            </a:r>
          </a:p>
        </p:txBody>
      </p:sp>
    </p:spTree>
    <p:extLst>
      <p:ext uri="{BB962C8B-B14F-4D97-AF65-F5344CB8AC3E}">
        <p14:creationId xmlns:p14="http://schemas.microsoft.com/office/powerpoint/2010/main" val="3153847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Mathematical Models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dirty="0"/>
              <a:t>A mathematical model is a formula that gives results similar to those observed in a real-life situation</a:t>
            </a:r>
          </a:p>
        </p:txBody>
      </p:sp>
    </p:spTree>
    <p:extLst>
      <p:ext uri="{BB962C8B-B14F-4D97-AF65-F5344CB8AC3E}">
        <p14:creationId xmlns:p14="http://schemas.microsoft.com/office/powerpoint/2010/main" val="37197607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VikkiDk">
      <a:dk1>
        <a:srgbClr val="FFFFFF"/>
      </a:dk1>
      <a:lt1>
        <a:srgbClr val="000000"/>
      </a:lt1>
      <a:dk2>
        <a:srgbClr val="000000"/>
      </a:dk2>
      <a:lt2>
        <a:srgbClr val="000000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Vikki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5918</TotalTime>
  <Words>2262</Words>
  <Application>Microsoft Office PowerPoint</Application>
  <PresentationFormat>On-screen Show (4:3)</PresentationFormat>
  <Paragraphs>369</Paragraphs>
  <Slides>79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79</vt:i4>
      </vt:variant>
    </vt:vector>
  </HeadingPairs>
  <TitlesOfParts>
    <vt:vector size="84" baseType="lpstr">
      <vt:lpstr>Arial</vt:lpstr>
      <vt:lpstr>Calibri</vt:lpstr>
      <vt:lpstr>Comic Sans MS</vt:lpstr>
      <vt:lpstr>Wingdings</vt:lpstr>
      <vt:lpstr>Office Theme</vt:lpstr>
      <vt:lpstr>PowerPoint Presentation</vt:lpstr>
      <vt:lpstr>Fancy Calculator?</vt:lpstr>
      <vt:lpstr>Schedule</vt:lpstr>
      <vt:lpstr>What’s Up?</vt:lpstr>
      <vt:lpstr>What’s Up?</vt:lpstr>
      <vt:lpstr>PreCalculus</vt:lpstr>
      <vt:lpstr>PreCalculus</vt:lpstr>
      <vt:lpstr>PreCalculus</vt:lpstr>
      <vt:lpstr>Mathematical Models</vt:lpstr>
      <vt:lpstr>Mathematical Models</vt:lpstr>
      <vt:lpstr>Mathematical Models</vt:lpstr>
      <vt:lpstr>Mathematical Models</vt:lpstr>
      <vt:lpstr>Mathematical Models</vt:lpstr>
      <vt:lpstr>Mathematical Models</vt:lpstr>
      <vt:lpstr>PowerPoint Presentation</vt:lpstr>
      <vt:lpstr>PowerPoint Presentation</vt:lpstr>
      <vt:lpstr>PowerPoint Presentation</vt:lpstr>
      <vt:lpstr>Mathematical Models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Mathematical Models</vt:lpstr>
      <vt:lpstr>Mathematical Models</vt:lpstr>
      <vt:lpstr>Mathematical Models</vt:lpstr>
      <vt:lpstr>Mathematical Models</vt:lpstr>
      <vt:lpstr>Mathematical Models</vt:lpstr>
      <vt:lpstr>Mathematical Models</vt:lpstr>
      <vt:lpstr>Mathematical Models</vt:lpstr>
      <vt:lpstr>PowerPoint Presentation</vt:lpstr>
      <vt:lpstr>PowerPoint Presentation</vt:lpstr>
      <vt:lpstr>PowerPoint Presentation</vt:lpstr>
      <vt:lpstr>Mathematical Models</vt:lpstr>
      <vt:lpstr>Mathematical Models</vt:lpstr>
      <vt:lpstr>PowerPoint Presentation</vt:lpstr>
      <vt:lpstr>PowerPoint Presentation</vt:lpstr>
      <vt:lpstr>Questions?</vt:lpstr>
      <vt:lpstr>Mathematical Models</vt:lpstr>
      <vt:lpstr>Mathematical Models</vt:lpstr>
      <vt:lpstr>Mathematical Models</vt:lpstr>
      <vt:lpstr>Questions?</vt:lpstr>
      <vt:lpstr>Mathematical Models</vt:lpstr>
      <vt:lpstr>Mathematical Models</vt:lpstr>
      <vt:lpstr>Mathematical Models</vt:lpstr>
      <vt:lpstr>Mathematical Models</vt:lpstr>
      <vt:lpstr>Mathematical Models</vt:lpstr>
      <vt:lpstr>Mathematical Models</vt:lpstr>
      <vt:lpstr>Questions?</vt:lpstr>
      <vt:lpstr>Mathematical Models</vt:lpstr>
      <vt:lpstr>Mathematical Models</vt:lpstr>
      <vt:lpstr>Mathematical Models</vt:lpstr>
      <vt:lpstr>Mathematical Models</vt:lpstr>
      <vt:lpstr>Mathematical Models</vt:lpstr>
      <vt:lpstr>Mathematical Models</vt:lpstr>
      <vt:lpstr>Mathematical Models</vt:lpstr>
      <vt:lpstr>PowerPoint Presentation</vt:lpstr>
      <vt:lpstr>Mathematical Models</vt:lpstr>
      <vt:lpstr>PowerPoint Presentation</vt:lpstr>
      <vt:lpstr>Mathematical Modeling</vt:lpstr>
      <vt:lpstr>Questions?</vt:lpstr>
      <vt:lpstr>Mathematical Modeling</vt:lpstr>
      <vt:lpstr>Transforming Functions</vt:lpstr>
      <vt:lpstr>Transforming Functions</vt:lpstr>
      <vt:lpstr>Transforming Functions</vt:lpstr>
      <vt:lpstr>Transforming Functions</vt:lpstr>
      <vt:lpstr>Transforming Functions</vt:lpstr>
      <vt:lpstr>Transforming Functions</vt:lpstr>
      <vt:lpstr>Transforming Functions</vt:lpstr>
      <vt:lpstr>Transforming Functions</vt:lpstr>
      <vt:lpstr>PowerPoint Presentation</vt:lpstr>
      <vt:lpstr>You Survived!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Vikki French at 049</dc:creator>
  <cp:lastModifiedBy>Vikki French</cp:lastModifiedBy>
  <cp:revision>626</cp:revision>
  <dcterms:created xsi:type="dcterms:W3CDTF">2012-09-06T22:30:26Z</dcterms:created>
  <dcterms:modified xsi:type="dcterms:W3CDTF">2023-03-01T10:04:10Z</dcterms:modified>
</cp:coreProperties>
</file>