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1488" r:id="rId2"/>
    <p:sldId id="437" r:id="rId3"/>
    <p:sldId id="2198" r:id="rId4"/>
    <p:sldId id="466" r:id="rId5"/>
    <p:sldId id="480" r:id="rId6"/>
    <p:sldId id="483" r:id="rId7"/>
    <p:sldId id="2274" r:id="rId8"/>
    <p:sldId id="2275" r:id="rId9"/>
    <p:sldId id="2276" r:id="rId10"/>
    <p:sldId id="2277" r:id="rId11"/>
    <p:sldId id="504" r:id="rId12"/>
    <p:sldId id="505" r:id="rId13"/>
    <p:sldId id="2278" r:id="rId14"/>
    <p:sldId id="2279" r:id="rId15"/>
    <p:sldId id="2280" r:id="rId16"/>
    <p:sldId id="2281" r:id="rId17"/>
    <p:sldId id="2282" r:id="rId18"/>
    <p:sldId id="2283" r:id="rId19"/>
    <p:sldId id="1893" r:id="rId20"/>
    <p:sldId id="411" r:id="rId21"/>
    <p:sldId id="409" r:id="rId22"/>
    <p:sldId id="420" r:id="rId23"/>
    <p:sldId id="421" r:id="rId24"/>
    <p:sldId id="422" r:id="rId25"/>
    <p:sldId id="452" r:id="rId26"/>
    <p:sldId id="438" r:id="rId27"/>
    <p:sldId id="419" r:id="rId28"/>
    <p:sldId id="495" r:id="rId29"/>
    <p:sldId id="499" r:id="rId30"/>
    <p:sldId id="2205" r:id="rId31"/>
    <p:sldId id="2206" r:id="rId32"/>
    <p:sldId id="2207" r:id="rId33"/>
    <p:sldId id="2208" r:id="rId34"/>
    <p:sldId id="2209" r:id="rId35"/>
    <p:sldId id="2210" r:id="rId36"/>
    <p:sldId id="503" r:id="rId37"/>
    <p:sldId id="506" r:id="rId38"/>
    <p:sldId id="507" r:id="rId39"/>
    <p:sldId id="508" r:id="rId40"/>
    <p:sldId id="509" r:id="rId41"/>
    <p:sldId id="510" r:id="rId42"/>
    <p:sldId id="501" r:id="rId43"/>
    <p:sldId id="2964" r:id="rId44"/>
    <p:sldId id="2965" r:id="rId45"/>
    <p:sldId id="2963" r:id="rId46"/>
    <p:sldId id="2200" r:id="rId47"/>
    <p:sldId id="405" r:id="rId48"/>
    <p:sldId id="458" r:id="rId49"/>
    <p:sldId id="2216" r:id="rId50"/>
    <p:sldId id="2217" r:id="rId51"/>
    <p:sldId id="500" r:id="rId52"/>
    <p:sldId id="502" r:id="rId53"/>
    <p:sldId id="2214" r:id="rId54"/>
    <p:sldId id="2215" r:id="rId55"/>
    <p:sldId id="2201" r:id="rId56"/>
    <p:sldId id="515" r:id="rId57"/>
    <p:sldId id="516" r:id="rId58"/>
    <p:sldId id="2218" r:id="rId59"/>
    <p:sldId id="2219" r:id="rId60"/>
    <p:sldId id="2202" r:id="rId61"/>
    <p:sldId id="514" r:id="rId62"/>
    <p:sldId id="513" r:id="rId63"/>
    <p:sldId id="418" r:id="rId64"/>
    <p:sldId id="518" r:id="rId65"/>
    <p:sldId id="2220" r:id="rId66"/>
    <p:sldId id="2221" r:id="rId67"/>
    <p:sldId id="2203" r:id="rId68"/>
    <p:sldId id="453" r:id="rId69"/>
    <p:sldId id="439" r:id="rId70"/>
    <p:sldId id="440" r:id="rId71"/>
    <p:sldId id="391" r:id="rId72"/>
    <p:sldId id="432" r:id="rId73"/>
    <p:sldId id="2204" r:id="rId74"/>
    <p:sldId id="2223" r:id="rId75"/>
    <p:sldId id="464" r:id="rId76"/>
    <p:sldId id="2224" r:id="rId77"/>
    <p:sldId id="2225" r:id="rId78"/>
    <p:sldId id="2226" r:id="rId79"/>
    <p:sldId id="2227" r:id="rId80"/>
    <p:sldId id="2228" r:id="rId81"/>
    <p:sldId id="2229" r:id="rId82"/>
    <p:sldId id="2286" r:id="rId83"/>
    <p:sldId id="2261" r:id="rId84"/>
    <p:sldId id="2262" r:id="rId85"/>
    <p:sldId id="2263" r:id="rId86"/>
    <p:sldId id="2264" r:id="rId87"/>
    <p:sldId id="491" r:id="rId88"/>
    <p:sldId id="2265" r:id="rId89"/>
    <p:sldId id="2266" r:id="rId90"/>
    <p:sldId id="2267" r:id="rId91"/>
    <p:sldId id="2268" r:id="rId92"/>
    <p:sldId id="2269" r:id="rId93"/>
    <p:sldId id="2962" r:id="rId94"/>
    <p:sldId id="2230" r:id="rId95"/>
    <p:sldId id="2231" r:id="rId96"/>
    <p:sldId id="2211" r:id="rId97"/>
    <p:sldId id="2212" r:id="rId98"/>
    <p:sldId id="2213" r:id="rId99"/>
    <p:sldId id="2232" r:id="rId100"/>
    <p:sldId id="2234" r:id="rId101"/>
    <p:sldId id="2235" r:id="rId102"/>
    <p:sldId id="2236" r:id="rId103"/>
    <p:sldId id="2237" r:id="rId104"/>
    <p:sldId id="2238" r:id="rId105"/>
    <p:sldId id="467" r:id="rId106"/>
    <p:sldId id="455" r:id="rId107"/>
    <p:sldId id="489" r:id="rId108"/>
    <p:sldId id="485" r:id="rId109"/>
    <p:sldId id="2239" r:id="rId110"/>
    <p:sldId id="2240" r:id="rId111"/>
    <p:sldId id="2241" r:id="rId112"/>
    <p:sldId id="2242" r:id="rId113"/>
    <p:sldId id="2243" r:id="rId114"/>
    <p:sldId id="2244" r:id="rId115"/>
    <p:sldId id="2245" r:id="rId116"/>
    <p:sldId id="486" r:id="rId117"/>
    <p:sldId id="2246" r:id="rId118"/>
    <p:sldId id="2247" r:id="rId119"/>
    <p:sldId id="2248" r:id="rId120"/>
    <p:sldId id="2249" r:id="rId121"/>
    <p:sldId id="468" r:id="rId122"/>
    <p:sldId id="469" r:id="rId1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9" autoAdjust="0"/>
    <p:restoredTop sz="94660"/>
  </p:normalViewPr>
  <p:slideViewPr>
    <p:cSldViewPr>
      <p:cViewPr varScale="1">
        <p:scale>
          <a:sx n="89" d="100"/>
          <a:sy n="89" d="100"/>
        </p:scale>
        <p:origin x="9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FDD15-88C6-4F3D-86F4-20514392E18C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B2114-2665-45D5-AEFC-EEDEC326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B2114-2665-45D5-AEFC-EEDEC32621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2-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03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“legal” values for a function are called:</a:t>
            </a:r>
          </a:p>
          <a:p>
            <a:r>
              <a:rPr lang="en-US" dirty="0">
                <a:solidFill>
                  <a:srgbClr val="FFC000"/>
                </a:solidFill>
              </a:rPr>
              <a:t>Domain</a:t>
            </a:r>
            <a:r>
              <a:rPr lang="en-US" dirty="0"/>
              <a:t> - the </a:t>
            </a:r>
            <a:r>
              <a:rPr lang="en-US" i="1" dirty="0" err="1"/>
              <a:t>x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Range</a:t>
            </a:r>
            <a:r>
              <a:rPr lang="en-US" dirty="0"/>
              <a:t> - the </a:t>
            </a:r>
            <a:r>
              <a:rPr lang="en-US" i="1" dirty="0" err="1"/>
              <a:t>y</a:t>
            </a:r>
            <a:r>
              <a:rPr lang="en-US" dirty="0" err="1"/>
              <a:t>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492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for: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= </a:t>
            </a:r>
            <a:r>
              <a:rPr lang="en-US" dirty="0">
                <a:solidFill>
                  <a:srgbClr val="FFFF00"/>
                </a:solidFill>
              </a:rPr>
              <a:t>-3</a:t>
            </a:r>
            <a:r>
              <a:rPr lang="en-US" dirty="0"/>
              <a:t>		b =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		c = </a:t>
            </a:r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72531-36E4-427E-B151-06B3B6831063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3306927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for: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= -3		b = 0		c = 0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a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		b = </a:t>
            </a:r>
            <a:r>
              <a:rPr lang="en-US" dirty="0">
                <a:solidFill>
                  <a:srgbClr val="FFFF00"/>
                </a:solidFill>
              </a:rPr>
              <a:t>0</a:t>
            </a:r>
            <a:r>
              <a:rPr lang="en-US" dirty="0"/>
              <a:t>		c = </a:t>
            </a:r>
            <a:r>
              <a:rPr lang="en-US" dirty="0">
                <a:solidFill>
                  <a:srgbClr val="FFFF00"/>
                </a:solidFill>
              </a:rPr>
              <a:t>4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251F6-6216-4502-89AE-54C2771A4226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34127252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for: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= -3		b = 0		c = 0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a = 1		b = 0		c = 4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/>
              <a:t>a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		b = </a:t>
            </a:r>
            <a:r>
              <a:rPr lang="en-US" dirty="0">
                <a:solidFill>
                  <a:srgbClr val="FFFF00"/>
                </a:solidFill>
              </a:rPr>
              <a:t>-2</a:t>
            </a:r>
            <a:r>
              <a:rPr lang="en-US" dirty="0"/>
              <a:t>		c = </a:t>
            </a:r>
            <a:r>
              <a:rPr lang="en-US" dirty="0">
                <a:solidFill>
                  <a:srgbClr val="FFFF00"/>
                </a:solidFill>
              </a:rPr>
              <a:t>-4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B2197-EE4E-4695-8561-AD994201ED61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42142877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for: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= -3		b = 0		c = 0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a = 1		b = 0		c = 4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/>
              <a:t>a = 1		b = -2		c = -4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a = </a:t>
            </a:r>
            <a:r>
              <a:rPr lang="en-US" dirty="0">
                <a:solidFill>
                  <a:srgbClr val="FFFF00"/>
                </a:solidFill>
              </a:rPr>
              <a:t>-1</a:t>
            </a:r>
            <a:r>
              <a:rPr lang="en-US" dirty="0"/>
              <a:t>		b = </a:t>
            </a:r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/>
              <a:t>		c = </a:t>
            </a:r>
            <a:r>
              <a:rPr lang="en-US" dirty="0">
                <a:solidFill>
                  <a:srgbClr val="FFFF00"/>
                </a:solidFill>
              </a:rPr>
              <a:t>-20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51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407925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shape will the curve be?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539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  <a:p>
            <a:r>
              <a:rPr lang="en-US" dirty="0"/>
              <a:t>If “a” is positive, the curve will be cup-shaped</a:t>
            </a:r>
          </a:p>
          <a:p>
            <a:br>
              <a:rPr lang="en-US" dirty="0"/>
            </a:b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62500" y="2695255"/>
            <a:ext cx="4381500" cy="4140200"/>
            <a:chOff x="4671004" y="2619375"/>
            <a:chExt cx="4381500" cy="41402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04" y="2619375"/>
              <a:ext cx="438150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324600" y="2985225"/>
              <a:ext cx="772026" cy="349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 8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CCFFFF"/>
                </a:solidFill>
                <a:effectLst/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6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–4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-6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-8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5029713" y="4721423"/>
              <a:ext cx="38856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–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8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–2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–1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0    1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2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4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</p:grpSp>
      <p:sp>
        <p:nvSpPr>
          <p:cNvPr id="26" name="Arc 25"/>
          <p:cNvSpPr/>
          <p:nvPr/>
        </p:nvSpPr>
        <p:spPr>
          <a:xfrm rot="10800000">
            <a:off x="6063916" y="1752600"/>
            <a:ext cx="1812758" cy="2991853"/>
          </a:xfrm>
          <a:prstGeom prst="arc">
            <a:avLst>
              <a:gd name="adj1" fmla="val 10903211"/>
              <a:gd name="adj2" fmla="val 39972"/>
            </a:avLst>
          </a:prstGeom>
          <a:ln w="1238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22976572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  <a:p>
            <a:r>
              <a:rPr lang="en-US" dirty="0"/>
              <a:t>If “a” is negative, the curve will be hill-shaped</a:t>
            </a:r>
            <a:br>
              <a:rPr lang="en-US" dirty="0"/>
            </a:b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762500" y="2695255"/>
            <a:ext cx="4381500" cy="4140200"/>
            <a:chOff x="4671004" y="2619375"/>
            <a:chExt cx="4381500" cy="41402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04" y="2619375"/>
              <a:ext cx="438150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6324600" y="2985225"/>
              <a:ext cx="772026" cy="349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 8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CCFFFF"/>
                </a:solidFill>
                <a:effectLst/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6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-2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–4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-6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-8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5029713" y="4721423"/>
              <a:ext cx="38856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–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8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–2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–1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0    1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2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 </a:t>
              </a:r>
              <a:r>
                <a:rPr lang="en-US" sz="1400" dirty="0">
                  <a:solidFill>
                    <a:srgbClr val="CCFFFF"/>
                  </a:solidFill>
                  <a:latin typeface="Courier New"/>
                  <a:ea typeface="Times New Roman"/>
                </a:rPr>
                <a:t>3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4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4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</p:grpSp>
      <p:sp>
        <p:nvSpPr>
          <p:cNvPr id="25" name="Arc 24"/>
          <p:cNvSpPr/>
          <p:nvPr/>
        </p:nvSpPr>
        <p:spPr>
          <a:xfrm>
            <a:off x="6063916" y="4724400"/>
            <a:ext cx="1812758" cy="2991853"/>
          </a:xfrm>
          <a:prstGeom prst="arc">
            <a:avLst>
              <a:gd name="adj1" fmla="val 10903211"/>
              <a:gd name="adj2" fmla="val 39972"/>
            </a:avLst>
          </a:prstGeom>
          <a:ln w="1238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6023474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a “hill” or a “cup”?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450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a “hill” or a “cup”?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hill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8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functions</a:t>
            </a:r>
          </a:p>
          <a:p>
            <a:r>
              <a:rPr lang="en-US" dirty="0"/>
              <a:t>Decreasing functions</a:t>
            </a:r>
          </a:p>
          <a:p>
            <a:r>
              <a:rPr lang="en-US" dirty="0"/>
              <a:t>Constant functions</a:t>
            </a:r>
          </a:p>
          <a:p>
            <a:r>
              <a:rPr lang="en-US" dirty="0"/>
              <a:t>relative maximums &amp; minimums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765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a “hill” or a “cup”?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hill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cup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731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a “hill” or a “cup”?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hill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cup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cup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50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a “hill” or a “cup”?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hill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cup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/>
              <a:t>cup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hill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642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6110135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positive “c” shifts the curve up</a:t>
            </a:r>
            <a:endParaRPr lang="en-US" sz="1500" dirty="0"/>
          </a:p>
          <a:p>
            <a:pPr>
              <a:spcBef>
                <a:spcPts val="0"/>
              </a:spcBef>
            </a:pPr>
            <a:r>
              <a:rPr lang="en-US" dirty="0"/>
              <a:t>A negative shifts it down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62500" y="2695255"/>
            <a:ext cx="4381500" cy="4140200"/>
            <a:chOff x="4671004" y="2619375"/>
            <a:chExt cx="4381500" cy="4140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004" y="2619375"/>
              <a:ext cx="4381500" cy="414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324600" y="2985225"/>
              <a:ext cx="772026" cy="349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10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CCFFFF"/>
                </a:solidFill>
                <a:effectLst/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latin typeface="Courier New"/>
                  <a:ea typeface="Times New Roman"/>
                </a:rPr>
                <a:t> </a:t>
              </a: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 5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2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1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–5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350" dirty="0">
                <a:solidFill>
                  <a:srgbClr val="CCFFFF"/>
                </a:solidFill>
                <a:latin typeface="Courier New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-10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 </a:t>
              </a:r>
              <a:endParaRPr lang="en-US" sz="135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5029713" y="4721423"/>
              <a:ext cx="38856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-8  –6 </a:t>
              </a:r>
              <a:r>
                <a:rPr lang="en-US" sz="8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–4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–2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0    2   4   6  </a:t>
              </a:r>
              <a:r>
                <a:rPr lang="en-US" sz="7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 </a:t>
              </a:r>
              <a:r>
                <a:rPr lang="en-US" sz="14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rPr>
                <a:t>8 </a:t>
              </a:r>
              <a:endParaRPr lang="en-US" sz="1400" dirty="0">
                <a:solidFill>
                  <a:srgbClr val="CCFFFF"/>
                </a:solidFill>
                <a:effectLst/>
                <a:latin typeface="Arial"/>
                <a:ea typeface="Times New Rom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059" y="2677367"/>
            <a:ext cx="4381500" cy="6923833"/>
            <a:chOff x="111059" y="2677367"/>
            <a:chExt cx="4381500" cy="6923833"/>
          </a:xfrm>
        </p:grpSpPr>
        <p:grpSp>
          <p:nvGrpSpPr>
            <p:cNvPr id="15" name="Group 14"/>
            <p:cNvGrpSpPr/>
            <p:nvPr/>
          </p:nvGrpSpPr>
          <p:grpSpPr>
            <a:xfrm>
              <a:off x="111059" y="2677367"/>
              <a:ext cx="4381500" cy="4140200"/>
              <a:chOff x="4671004" y="2619375"/>
              <a:chExt cx="4381500" cy="414020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004" y="2619375"/>
                <a:ext cx="4381500" cy="414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6324600" y="2985225"/>
                <a:ext cx="772026" cy="349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10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 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–5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-10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5029713" y="4721423"/>
                <a:ext cx="38856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-8  –6 </a:t>
                </a:r>
                <a:r>
                  <a:rPr lang="en-US" sz="8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–4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–2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0    2   4   6 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8 </a:t>
                </a:r>
                <a:endParaRPr lang="en-US" sz="14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</p:grpSp>
        <p:sp>
          <p:nvSpPr>
            <p:cNvPr id="16" name="Arc 15"/>
            <p:cNvSpPr/>
            <p:nvPr/>
          </p:nvSpPr>
          <p:spPr>
            <a:xfrm>
              <a:off x="1524000" y="3733800"/>
              <a:ext cx="1600199" cy="5867400"/>
            </a:xfrm>
            <a:prstGeom prst="arc">
              <a:avLst>
                <a:gd name="adj1" fmla="val 10903211"/>
                <a:gd name="adj2" fmla="val 0"/>
              </a:avLst>
            </a:prstGeom>
            <a:ln w="1238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57351" y="2406134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+ 7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13731" y="240613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- 7</a:t>
            </a:r>
          </a:p>
        </p:txBody>
      </p:sp>
      <p:sp>
        <p:nvSpPr>
          <p:cNvPr id="22" name="Arc 21"/>
          <p:cNvSpPr/>
          <p:nvPr/>
        </p:nvSpPr>
        <p:spPr>
          <a:xfrm>
            <a:off x="6416096" y="5715000"/>
            <a:ext cx="1075567" cy="1965158"/>
          </a:xfrm>
          <a:prstGeom prst="arc">
            <a:avLst>
              <a:gd name="adj1" fmla="val 10903211"/>
              <a:gd name="adj2" fmla="val 0"/>
            </a:avLst>
          </a:prstGeom>
          <a:ln w="1238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143215028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shifted up or down?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5444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shifted up or down?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no shift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051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shifted up or down?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 shift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up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378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shifted up or down?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 shift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up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down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996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each shifted up or down?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no shift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up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/>
              <a:t>down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down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10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7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0" y="263398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functions are symmetric with respect to the </a:t>
            </a:r>
            <a:r>
              <a:rPr lang="en-US" i="1" dirty="0"/>
              <a:t>y</a:t>
            </a:r>
            <a:r>
              <a:rPr lang="en-US" dirty="0"/>
              <a:t>-axis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ƒ(–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41404516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72263" y="2667000"/>
            <a:ext cx="4381500" cy="6477000"/>
            <a:chOff x="4672263" y="2667000"/>
            <a:chExt cx="4381500" cy="6477000"/>
          </a:xfrm>
        </p:grpSpPr>
        <p:grpSp>
          <p:nvGrpSpPr>
            <p:cNvPr id="36" name="Group 35"/>
            <p:cNvGrpSpPr/>
            <p:nvPr/>
          </p:nvGrpSpPr>
          <p:grpSpPr>
            <a:xfrm>
              <a:off x="4672263" y="2667000"/>
              <a:ext cx="4381500" cy="4140200"/>
              <a:chOff x="4671004" y="2619375"/>
              <a:chExt cx="4381500" cy="4140200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004" y="2619375"/>
                <a:ext cx="4381500" cy="414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6324600" y="2985225"/>
                <a:ext cx="772026" cy="349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10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 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–5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-10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5029713" y="4721423"/>
                <a:ext cx="38856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-8  –6 </a:t>
                </a:r>
                <a:r>
                  <a:rPr lang="en-US" sz="8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–4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–2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0    2   4   6 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8 </a:t>
                </a:r>
                <a:endParaRPr lang="en-US" sz="14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</p:grpSp>
        <p:sp>
          <p:nvSpPr>
            <p:cNvPr id="40" name="Arc 39"/>
            <p:cNvSpPr/>
            <p:nvPr/>
          </p:nvSpPr>
          <p:spPr>
            <a:xfrm>
              <a:off x="5334001" y="2962777"/>
              <a:ext cx="1600199" cy="6181223"/>
            </a:xfrm>
            <a:prstGeom prst="arc">
              <a:avLst>
                <a:gd name="adj1" fmla="val 10903211"/>
                <a:gd name="adj2" fmla="val 0"/>
              </a:avLst>
            </a:prstGeom>
            <a:ln w="1238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1059" y="2677367"/>
            <a:ext cx="4381500" cy="6466632"/>
            <a:chOff x="111059" y="2677367"/>
            <a:chExt cx="4381500" cy="6466632"/>
          </a:xfrm>
        </p:grpSpPr>
        <p:grpSp>
          <p:nvGrpSpPr>
            <p:cNvPr id="5" name="Group 4"/>
            <p:cNvGrpSpPr/>
            <p:nvPr/>
          </p:nvGrpSpPr>
          <p:grpSpPr>
            <a:xfrm>
              <a:off x="111059" y="2677367"/>
              <a:ext cx="4381500" cy="4140200"/>
              <a:chOff x="4671004" y="2619375"/>
              <a:chExt cx="4381500" cy="414020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1004" y="2619375"/>
                <a:ext cx="4381500" cy="414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6324600" y="2985225"/>
                <a:ext cx="772026" cy="349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10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rgbClr val="CCFFFF"/>
                  </a:solidFill>
                  <a:effectLst/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latin typeface="Courier New"/>
                    <a:ea typeface="Times New Roman"/>
                  </a:rPr>
                  <a:t> </a:t>
                </a: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 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2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1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–5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srgbClr val="CCFFFF"/>
                  </a:solidFill>
                  <a:latin typeface="Courier New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-10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 </a:t>
                </a:r>
                <a:endParaRPr lang="en-US" sz="135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5029713" y="4721423"/>
                <a:ext cx="388568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-8  –6 </a:t>
                </a:r>
                <a:r>
                  <a:rPr lang="en-US" sz="8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–4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–2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0    2   4   6  </a:t>
                </a:r>
                <a:r>
                  <a:rPr lang="en-US" sz="7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 </a:t>
                </a:r>
                <a:r>
                  <a:rPr lang="en-US" sz="1400" dirty="0">
                    <a:solidFill>
                      <a:srgbClr val="CCFFFF"/>
                    </a:solidFill>
                    <a:effectLst/>
                    <a:latin typeface="Courier New"/>
                    <a:ea typeface="Times New Roman"/>
                  </a:rPr>
                  <a:t>8 </a:t>
                </a:r>
                <a:endParaRPr lang="en-US" sz="1400" dirty="0">
                  <a:solidFill>
                    <a:srgbClr val="CCFFFF"/>
                  </a:solidFill>
                  <a:effectLst/>
                  <a:latin typeface="Arial"/>
                  <a:ea typeface="Times New Roman"/>
                </a:endParaRPr>
              </a:p>
            </p:txBody>
          </p:sp>
        </p:grpSp>
        <p:sp>
          <p:nvSpPr>
            <p:cNvPr id="41" name="Arc 40"/>
            <p:cNvSpPr/>
            <p:nvPr/>
          </p:nvSpPr>
          <p:spPr>
            <a:xfrm>
              <a:off x="2209801" y="2962776"/>
              <a:ext cx="1600199" cy="6181223"/>
            </a:xfrm>
            <a:prstGeom prst="arc">
              <a:avLst>
                <a:gd name="adj1" fmla="val 10903211"/>
                <a:gd name="adj2" fmla="val 0"/>
              </a:avLst>
            </a:prstGeom>
            <a:ln w="1238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Changing “b” will move the curve both vertically and horizontally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2406134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+ 7x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5566" y="2406134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CCFFFF"/>
                </a:solidFill>
              </a:rPr>
              <a:t>y = x</a:t>
            </a:r>
            <a:r>
              <a:rPr lang="en-US" baseline="30000" dirty="0">
                <a:solidFill>
                  <a:srgbClr val="CCFFFF"/>
                </a:solidFill>
              </a:rPr>
              <a:t>2</a:t>
            </a:r>
            <a:r>
              <a:rPr lang="en-US" dirty="0">
                <a:solidFill>
                  <a:srgbClr val="CCFFFF"/>
                </a:solidFill>
              </a:rPr>
              <a:t> - 7x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-76200" y="6611035"/>
            <a:ext cx="1495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410666983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30107558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2B2C-AF08-03D1-DE54-43697EC8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Review of functions</a:t>
            </a:r>
          </a:p>
          <a:p>
            <a:r>
              <a:rPr lang="en-US" dirty="0">
                <a:solidFill>
                  <a:srgbClr val="002060"/>
                </a:solidFill>
              </a:rPr>
              <a:t>	Lines</a:t>
            </a:r>
          </a:p>
          <a:p>
            <a:r>
              <a:rPr lang="en-US" dirty="0">
                <a:solidFill>
                  <a:srgbClr val="002060"/>
                </a:solidFill>
              </a:rPr>
              <a:t>	Quadratic/parabolic equations</a:t>
            </a:r>
          </a:p>
        </p:txBody>
      </p:sp>
    </p:spTree>
    <p:extLst>
      <p:ext uri="{BB962C8B-B14F-4D97-AF65-F5344CB8AC3E}">
        <p14:creationId xmlns:p14="http://schemas.microsoft.com/office/powerpoint/2010/main" val="212251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functions written as equations have only even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4</a:t>
            </a:r>
            <a:r>
              <a:rPr lang="en-US" dirty="0"/>
              <a:t> - 15x</a:t>
            </a:r>
            <a:r>
              <a:rPr lang="en-US" baseline="30000" dirty="0"/>
              <a:t>2</a:t>
            </a:r>
            <a:r>
              <a:rPr lang="en-US" dirty="0"/>
              <a:t> + 45</a:t>
            </a:r>
          </a:p>
        </p:txBody>
      </p:sp>
    </p:spTree>
    <p:extLst>
      <p:ext uri="{BB962C8B-B14F-4D97-AF65-F5344CB8AC3E}">
        <p14:creationId xmlns:p14="http://schemas.microsoft.com/office/powerpoint/2010/main" val="48547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6035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Odd functions are symmetric with respect to the origin </a:t>
            </a:r>
          </a:p>
          <a:p>
            <a:r>
              <a:rPr lang="en-US" dirty="0"/>
              <a:t>ƒ(-</a:t>
            </a:r>
            <a:r>
              <a:rPr lang="en-US" i="1" dirty="0"/>
              <a:t>x</a:t>
            </a:r>
            <a:r>
              <a:rPr lang="en-US" dirty="0"/>
              <a:t>) = –ƒ(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77284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Odd functions written as equations have only odd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5</a:t>
            </a:r>
            <a:r>
              <a:rPr lang="en-US" dirty="0"/>
              <a:t> - 15x</a:t>
            </a:r>
            <a:r>
              <a:rPr lang="en-US" baseline="30000" dirty="0"/>
              <a:t>3</a:t>
            </a:r>
            <a:r>
              <a:rPr lang="en-US" dirty="0"/>
              <a:t> + 45x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80" y="2501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functions:</a:t>
            </a:r>
          </a:p>
          <a:p>
            <a:pPr>
              <a:spcBef>
                <a:spcPts val="0"/>
              </a:spcBef>
            </a:pPr>
            <a:r>
              <a:rPr lang="en-US" dirty="0"/>
              <a:t>piecewise functions - defined by two or more </a:t>
            </a:r>
          </a:p>
          <a:p>
            <a:pPr>
              <a:spcBef>
                <a:spcPts val="0"/>
              </a:spcBef>
            </a:pPr>
            <a:r>
              <a:rPr lang="en-US" dirty="0"/>
              <a:t>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417995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functions: function values graphically form discontinuous steps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628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294774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Combining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/>
              <a:t>ƒ + </a:t>
            </a:r>
            <a:r>
              <a:rPr lang="en-US" i="1" dirty="0"/>
              <a:t>g</a:t>
            </a:r>
            <a:r>
              <a:rPr lang="en-US" dirty="0"/>
              <a:t>)(x) = ƒ(x) +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</a:t>
            </a:r>
          </a:p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/>
              <a:t>ƒ - </a:t>
            </a:r>
            <a:r>
              <a:rPr lang="en-US" i="1" dirty="0"/>
              <a:t>g</a:t>
            </a:r>
            <a:r>
              <a:rPr lang="en-US" dirty="0"/>
              <a:t>)(x) = ƒ(x) –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</a:t>
            </a:r>
          </a:p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/>
              <a:t>ƒ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i="1" dirty="0"/>
              <a:t>g</a:t>
            </a:r>
            <a:r>
              <a:rPr lang="en-US" dirty="0"/>
              <a:t>)(x) = ƒ(x) </a:t>
            </a:r>
            <a:r>
              <a:rPr lang="en-US" dirty="0">
                <a:latin typeface="Symbol" panose="05050102010706020507" pitchFamily="18" charset="2"/>
              </a:rPr>
              <a:t>*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</a:t>
            </a:r>
          </a:p>
          <a:p>
            <a:r>
              <a:rPr lang="en-US" dirty="0"/>
              <a:t>(</a:t>
            </a:r>
            <a:r>
              <a:rPr lang="en-US" sz="2000" dirty="0"/>
              <a:t> </a:t>
            </a:r>
            <a:r>
              <a:rPr lang="en-US" dirty="0"/>
              <a:t>ƒ/</a:t>
            </a:r>
            <a:r>
              <a:rPr lang="en-US" sz="1000" i="1" dirty="0"/>
              <a:t> </a:t>
            </a:r>
            <a:r>
              <a:rPr lang="en-US" i="1" dirty="0"/>
              <a:t>g</a:t>
            </a:r>
            <a:r>
              <a:rPr lang="en-US" dirty="0"/>
              <a:t>)(x) = ƒ(x)</a:t>
            </a:r>
            <a:r>
              <a:rPr lang="en-US" sz="2000" dirty="0"/>
              <a:t> </a:t>
            </a:r>
            <a:r>
              <a:rPr lang="en-US" dirty="0"/>
              <a:t>/</a:t>
            </a:r>
            <a:r>
              <a:rPr lang="en-US" sz="1000" dirty="0"/>
              <a:t> </a:t>
            </a:r>
            <a:r>
              <a:rPr lang="en-US" i="1" dirty="0"/>
              <a:t>g</a:t>
            </a:r>
            <a:r>
              <a:rPr lang="en-US" sz="2000" i="1" dirty="0"/>
              <a:t> </a:t>
            </a:r>
            <a:r>
              <a:rPr lang="en-US" dirty="0"/>
              <a:t>(x)   </a:t>
            </a:r>
          </a:p>
          <a:p>
            <a:r>
              <a:rPr lang="en-US" dirty="0"/>
              <a:t>              when </a:t>
            </a:r>
            <a:r>
              <a:rPr lang="en-US" i="1" dirty="0"/>
              <a:t>g</a:t>
            </a:r>
            <a:r>
              <a:rPr lang="en-US" sz="2000" dirty="0"/>
              <a:t> </a:t>
            </a:r>
            <a:r>
              <a:rPr lang="en-US" dirty="0"/>
              <a:t>(x) ≠ 0</a:t>
            </a:r>
          </a:p>
        </p:txBody>
      </p:sp>
    </p:spTree>
    <p:extLst>
      <p:ext uri="{BB962C8B-B14F-4D97-AF65-F5344CB8AC3E}">
        <p14:creationId xmlns:p14="http://schemas.microsoft.com/office/powerpoint/2010/main" val="337916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99778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Today we will be going over:</a:t>
            </a:r>
          </a:p>
          <a:p>
            <a:endParaRPr lang="en-US" sz="1500" dirty="0"/>
          </a:p>
          <a:p>
            <a:r>
              <a:rPr lang="en-US" dirty="0"/>
              <a:t>	Review of functions</a:t>
            </a:r>
          </a:p>
          <a:p>
            <a:r>
              <a:rPr lang="en-US" dirty="0"/>
              <a:t>	Lines</a:t>
            </a:r>
          </a:p>
          <a:p>
            <a:r>
              <a:rPr lang="en-US" dirty="0"/>
              <a:t>	Quadratic equations</a:t>
            </a:r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Lines were an important concept in geometry of the ancient Greeks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Pythagorus</a:t>
            </a:r>
            <a:r>
              <a:rPr lang="en-US" sz="2000" dirty="0"/>
              <a:t>                                                Euclid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95" y="3276599"/>
            <a:ext cx="3010805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598"/>
            <a:ext cx="2689107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241" y="6477000"/>
            <a:ext cx="27043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https://en.wikipedia.org/wiki/File:Kapitolinischer_Pythagoras_adjusted.jpg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3195" y="6504355"/>
            <a:ext cx="30108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https://en.wikipedia.org/wiki/Euclid#/media/File:Euklid-von-Alexandria_1.jpg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The Greeks postulated lines that had no beginning or end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3276600"/>
            <a:ext cx="6172200" cy="2590800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29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638800"/>
          </a:xfrm>
        </p:spPr>
        <p:txBody>
          <a:bodyPr/>
          <a:lstStyle/>
          <a:p>
            <a:r>
              <a:rPr lang="en-US" dirty="0"/>
              <a:t>Lines were then incorporated into algebra as equations with constants and variables</a:t>
            </a:r>
          </a:p>
          <a:p>
            <a:r>
              <a:rPr lang="en-US" sz="2000" dirty="0"/>
              <a:t>Al-Khwarizmi                                              </a:t>
            </a:r>
            <a:r>
              <a:rPr lang="en-US" sz="2000" dirty="0" err="1"/>
              <a:t>Aryabhata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33" y="3311410"/>
            <a:ext cx="2471866" cy="354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" y="3328688"/>
            <a:ext cx="2408410" cy="35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08802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https://science4fun.info/wp-content/uploads/2019/05/Muhammad-ibn-Musa-al-Khwarizmi-portrait.jpg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0" y="6608802"/>
            <a:ext cx="27432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https://upload.wikimedia.org/wikipedia/commons/thumb/a/af/2064_aryabhata-crp.jpg/300px-2064_aryabhata-crp.jpg</a:t>
            </a:r>
          </a:p>
        </p:txBody>
      </p:sp>
    </p:spTree>
    <p:extLst>
      <p:ext uri="{BB962C8B-B14F-4D97-AF65-F5344CB8AC3E}">
        <p14:creationId xmlns:p14="http://schemas.microsoft.com/office/powerpoint/2010/main" val="27864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What defines a line?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2309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To define a unique line, you need:</a:t>
            </a:r>
          </a:p>
          <a:p>
            <a:pPr algn="ctr"/>
            <a:r>
              <a:rPr lang="en-US" dirty="0"/>
              <a:t>two points</a:t>
            </a:r>
          </a:p>
          <a:p>
            <a:pPr algn="ctr"/>
            <a:r>
              <a:rPr lang="en-US" dirty="0"/>
              <a:t>or</a:t>
            </a:r>
          </a:p>
          <a:p>
            <a:pPr algn="ctr"/>
            <a:r>
              <a:rPr lang="en-US" dirty="0"/>
              <a:t>a point and a slope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394357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 form of the equation of a line involves a point and a slope: 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		y</a:t>
            </a:r>
            <a:r>
              <a:rPr lang="en-US" i="1" dirty="0"/>
              <a:t> </a:t>
            </a:r>
            <a:r>
              <a:rPr lang="en-US" dirty="0"/>
              <a:t>= mx</a:t>
            </a:r>
            <a:r>
              <a:rPr lang="en-US" i="1" dirty="0"/>
              <a:t> </a:t>
            </a:r>
            <a:r>
              <a:rPr lang="en-US" dirty="0"/>
              <a:t>+ b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10166" y="3242548"/>
            <a:ext cx="19672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y-intercept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0305" y="3332946"/>
            <a:ext cx="9476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slope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10166" y="3719602"/>
            <a:ext cx="504834" cy="318998"/>
          </a:xfrm>
          <a:prstGeom prst="straightConnector1">
            <a:avLst/>
          </a:prstGeom>
          <a:ln w="635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0" y="3719602"/>
            <a:ext cx="304800" cy="318998"/>
          </a:xfrm>
          <a:prstGeom prst="straightConnector1">
            <a:avLst/>
          </a:prstGeom>
          <a:ln w="63500">
            <a:solidFill>
              <a:srgbClr val="CC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60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“b” is the </a:t>
            </a:r>
            <a:r>
              <a:rPr lang="en-US" dirty="0">
                <a:solidFill>
                  <a:srgbClr val="FFC000"/>
                </a:solidFill>
              </a:rPr>
              <a:t>y-intercept</a:t>
            </a:r>
          </a:p>
          <a:p>
            <a:r>
              <a:rPr lang="en-US" dirty="0"/>
              <a:t>	where the “x” value is 0</a:t>
            </a:r>
          </a:p>
          <a:p>
            <a:r>
              <a:rPr lang="en-US" dirty="0"/>
              <a:t>	where the graph crosses </a:t>
            </a:r>
          </a:p>
          <a:p>
            <a:r>
              <a:rPr lang="en-US" dirty="0"/>
              <a:t>		the y-axis</a:t>
            </a:r>
          </a:p>
        </p:txBody>
      </p:sp>
    </p:spTree>
    <p:extLst>
      <p:ext uri="{BB962C8B-B14F-4D97-AF65-F5344CB8AC3E}">
        <p14:creationId xmlns:p14="http://schemas.microsoft.com/office/powerpoint/2010/main" val="3037451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81" y="3581399"/>
            <a:ext cx="316641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80" y="3581400"/>
            <a:ext cx="316641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Slope</a:t>
            </a:r>
            <a:r>
              <a:rPr lang="en-US" dirty="0"/>
              <a:t> of a line given a graph:  </a:t>
            </a:r>
          </a:p>
          <a:p>
            <a:endParaRPr lang="en-US" sz="2000" dirty="0"/>
          </a:p>
          <a:p>
            <a:r>
              <a:rPr lang="en-US" dirty="0"/>
              <a:t>			</a:t>
            </a:r>
            <a:r>
              <a:rPr lang="en-US" dirty="0">
                <a:solidFill>
                  <a:srgbClr val="FFC000"/>
                </a:solidFill>
              </a:rPr>
              <a:t>m</a:t>
            </a:r>
            <a:r>
              <a:rPr lang="en-US" dirty="0"/>
              <a:t> =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rise            run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43400" y="1962150"/>
            <a:ext cx="1828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rise</a:t>
            </a:r>
            <a:endParaRPr lang="en-US" baseline="-25000" dirty="0"/>
          </a:p>
          <a:p>
            <a:r>
              <a:rPr lang="en-US" sz="500" u="sng" dirty="0"/>
              <a:t>                                    .</a:t>
            </a:r>
          </a:p>
          <a:p>
            <a:pPr>
              <a:spcBef>
                <a:spcPts val="0"/>
              </a:spcBef>
            </a:pPr>
            <a:r>
              <a:rPr lang="en-US" dirty="0"/>
              <a:t>run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987414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dirty="0"/>
              <a:t>Positive slopes    Negative slopes</a:t>
            </a:r>
          </a:p>
          <a:p>
            <a:r>
              <a:rPr lang="en-US" dirty="0"/>
              <a:t>move upward      move downward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73096"/>
            <a:ext cx="4191000" cy="41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73096"/>
            <a:ext cx="4191000" cy="41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225009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ADA recommended slope for public access &amp; walking elderly wheelchair ramps is "1:12"  where 1 is the rise and 12 is the run</a:t>
            </a:r>
          </a:p>
          <a:p>
            <a:r>
              <a:rPr lang="en-US" dirty="0"/>
              <a:t>Calculate the slope of this ramp: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3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12) Solve problems by identifying the requirements, making a sketch as appropriate, modeling the problem, and calculating the final answer.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ADA recommended slope for public access &amp; walking elderly wheelchair ramps is "1:12"  where 1 is the rise and 12 is the run</a:t>
            </a:r>
          </a:p>
          <a:p>
            <a:r>
              <a:rPr lang="en-US" dirty="0"/>
              <a:t>Calculate the slope of this ramp:</a:t>
            </a:r>
          </a:p>
          <a:p>
            <a:r>
              <a:rPr lang="en-US" dirty="0">
                <a:solidFill>
                  <a:srgbClr val="FFFF00"/>
                </a:solidFill>
              </a:rPr>
              <a:t>1/12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45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maximum ramp slope recommended for residential use with an assistant is 2:12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this ramp: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32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maximum ramp slope recommended for residential use with an assistant is 2:12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this ramp: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2/12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1/6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39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maximum ramp slope recommended for loading unoccupied wheelchairs is 3:12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this ramp: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25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maximum ramp slope recommended for loading unoccupied wheelchairs is 3:12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this ramp: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</a:rPr>
              <a:t>3/12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1/4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99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378060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this line?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81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81E9D3-6732-4FD6-982F-D42FEEBD761A}"/>
              </a:ext>
            </a:extLst>
          </p:cNvPr>
          <p:cNvSpPr txBox="1"/>
          <p:nvPr/>
        </p:nvSpPr>
        <p:spPr>
          <a:xfrm>
            <a:off x="6477000" y="3581400"/>
            <a:ext cx="401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EE1A7-A4F8-4210-BD4E-F9906BBC2749}"/>
              </a:ext>
            </a:extLst>
          </p:cNvPr>
          <p:cNvSpPr txBox="1"/>
          <p:nvPr/>
        </p:nvSpPr>
        <p:spPr>
          <a:xfrm>
            <a:off x="7010400" y="4278868"/>
            <a:ext cx="401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E2B712-5BEF-457C-B660-A88F38604EC3}"/>
              </a:ext>
            </a:extLst>
          </p:cNvPr>
          <p:cNvCxnSpPr/>
          <p:nvPr/>
        </p:nvCxnSpPr>
        <p:spPr>
          <a:xfrm flipH="1">
            <a:off x="5029200" y="2438400"/>
            <a:ext cx="3124200" cy="220980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29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81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this line?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3923" y="3605363"/>
            <a:ext cx="1087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b 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3C4E2-A8E0-4B77-A5F6-2E6FDA678B86}"/>
              </a:ext>
            </a:extLst>
          </p:cNvPr>
          <p:cNvSpPr txBox="1"/>
          <p:nvPr/>
        </p:nvSpPr>
        <p:spPr>
          <a:xfrm>
            <a:off x="6477000" y="3581400"/>
            <a:ext cx="401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13D6C-31C8-484C-AD08-94EE1FE85721}"/>
              </a:ext>
            </a:extLst>
          </p:cNvPr>
          <p:cNvSpPr txBox="1"/>
          <p:nvPr/>
        </p:nvSpPr>
        <p:spPr>
          <a:xfrm>
            <a:off x="7010400" y="4278868"/>
            <a:ext cx="401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C2C898-8BAA-419F-A90A-00FC66AC8EA3}"/>
              </a:ext>
            </a:extLst>
          </p:cNvPr>
          <p:cNvCxnSpPr/>
          <p:nvPr/>
        </p:nvCxnSpPr>
        <p:spPr>
          <a:xfrm flipH="1">
            <a:off x="5029200" y="2438400"/>
            <a:ext cx="3124200" cy="220980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777989" y="3379498"/>
            <a:ext cx="775933" cy="430502"/>
          </a:xfrm>
          <a:custGeom>
            <a:avLst/>
            <a:gdLst>
              <a:gd name="connsiteX0" fmla="*/ 0 w 502920"/>
              <a:gd name="connsiteY0" fmla="*/ 34262 h 430502"/>
              <a:gd name="connsiteX1" fmla="*/ 213360 w 502920"/>
              <a:gd name="connsiteY1" fmla="*/ 3782 h 430502"/>
              <a:gd name="connsiteX2" fmla="*/ 365760 w 502920"/>
              <a:gd name="connsiteY2" fmla="*/ 110462 h 430502"/>
              <a:gd name="connsiteX3" fmla="*/ 472440 w 502920"/>
              <a:gd name="connsiteY3" fmla="*/ 323822 h 430502"/>
              <a:gd name="connsiteX4" fmla="*/ 472440 w 502920"/>
              <a:gd name="connsiteY4" fmla="*/ 323822 h 430502"/>
              <a:gd name="connsiteX5" fmla="*/ 502920 w 502920"/>
              <a:gd name="connsiteY5" fmla="*/ 430502 h 4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20" h="430502">
                <a:moveTo>
                  <a:pt x="0" y="34262"/>
                </a:moveTo>
                <a:cubicBezTo>
                  <a:pt x="76200" y="12672"/>
                  <a:pt x="152400" y="-8918"/>
                  <a:pt x="213360" y="3782"/>
                </a:cubicBezTo>
                <a:cubicBezTo>
                  <a:pt x="274320" y="16482"/>
                  <a:pt x="322580" y="57122"/>
                  <a:pt x="365760" y="110462"/>
                </a:cubicBezTo>
                <a:cubicBezTo>
                  <a:pt x="408940" y="163802"/>
                  <a:pt x="472440" y="323822"/>
                  <a:pt x="472440" y="323822"/>
                </a:cubicBezTo>
                <a:lnTo>
                  <a:pt x="472440" y="323822"/>
                </a:lnTo>
                <a:lnTo>
                  <a:pt x="502920" y="43050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6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81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this line?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3200400"/>
            <a:ext cx="16995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another </a:t>
            </a:r>
          </a:p>
          <a:p>
            <a:r>
              <a:rPr lang="en-US" sz="3000" dirty="0"/>
              <a:t>clear </a:t>
            </a:r>
          </a:p>
          <a:p>
            <a:r>
              <a:rPr lang="en-US" sz="3000" dirty="0"/>
              <a:t>point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29200" y="2438400"/>
            <a:ext cx="3124200" cy="220980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10918" y="2209800"/>
            <a:ext cx="503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/>
              <a:t>.</a:t>
            </a:r>
          </a:p>
        </p:txBody>
      </p:sp>
      <p:sp>
        <p:nvSpPr>
          <p:cNvPr id="8" name="Freeform 7"/>
          <p:cNvSpPr/>
          <p:nvPr/>
        </p:nvSpPr>
        <p:spPr>
          <a:xfrm rot="15326045" flipV="1">
            <a:off x="4494489" y="4020994"/>
            <a:ext cx="711526" cy="499816"/>
          </a:xfrm>
          <a:custGeom>
            <a:avLst/>
            <a:gdLst>
              <a:gd name="connsiteX0" fmla="*/ 0 w 502920"/>
              <a:gd name="connsiteY0" fmla="*/ 34262 h 430502"/>
              <a:gd name="connsiteX1" fmla="*/ 213360 w 502920"/>
              <a:gd name="connsiteY1" fmla="*/ 3782 h 430502"/>
              <a:gd name="connsiteX2" fmla="*/ 365760 w 502920"/>
              <a:gd name="connsiteY2" fmla="*/ 110462 h 430502"/>
              <a:gd name="connsiteX3" fmla="*/ 472440 w 502920"/>
              <a:gd name="connsiteY3" fmla="*/ 323822 h 430502"/>
              <a:gd name="connsiteX4" fmla="*/ 472440 w 502920"/>
              <a:gd name="connsiteY4" fmla="*/ 323822 h 430502"/>
              <a:gd name="connsiteX5" fmla="*/ 502920 w 502920"/>
              <a:gd name="connsiteY5" fmla="*/ 430502 h 43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20" h="430502">
                <a:moveTo>
                  <a:pt x="0" y="34262"/>
                </a:moveTo>
                <a:cubicBezTo>
                  <a:pt x="76200" y="12672"/>
                  <a:pt x="152400" y="-8918"/>
                  <a:pt x="213360" y="3782"/>
                </a:cubicBezTo>
                <a:cubicBezTo>
                  <a:pt x="274320" y="16482"/>
                  <a:pt x="322580" y="57122"/>
                  <a:pt x="365760" y="110462"/>
                </a:cubicBezTo>
                <a:cubicBezTo>
                  <a:pt x="408940" y="163802"/>
                  <a:pt x="472440" y="323822"/>
                  <a:pt x="472440" y="323822"/>
                </a:cubicBezTo>
                <a:lnTo>
                  <a:pt x="472440" y="323822"/>
                </a:lnTo>
                <a:lnTo>
                  <a:pt x="502920" y="43050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4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81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this line?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1400" y="3789402"/>
            <a:ext cx="1534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rise = 3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029200" y="2438400"/>
            <a:ext cx="3124200" cy="220980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76800" y="3352800"/>
            <a:ext cx="503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9488" y="2209800"/>
            <a:ext cx="503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6626B7-E2D4-44AC-9850-511F041AF58A}"/>
              </a:ext>
            </a:extLst>
          </p:cNvPr>
          <p:cNvSpPr/>
          <p:nvPr/>
        </p:nvSpPr>
        <p:spPr>
          <a:xfrm>
            <a:off x="6511260" y="2967335"/>
            <a:ext cx="118494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080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1984600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81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this line?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138" y="5313402"/>
            <a:ext cx="14318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run = 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91400" y="3789402"/>
            <a:ext cx="1534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rise = 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029200" y="2438400"/>
            <a:ext cx="3124200" cy="220980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76800" y="3352800"/>
            <a:ext cx="503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244D5-8997-4DBC-B9DF-42272777A1ED}"/>
              </a:ext>
            </a:extLst>
          </p:cNvPr>
          <p:cNvSpPr/>
          <p:nvPr/>
        </p:nvSpPr>
        <p:spPr>
          <a:xfrm rot="5400000">
            <a:off x="5254586" y="3616337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FCEAD-A26C-4044-B152-88C91D5836CE}"/>
              </a:ext>
            </a:extLst>
          </p:cNvPr>
          <p:cNvSpPr/>
          <p:nvPr/>
        </p:nvSpPr>
        <p:spPr>
          <a:xfrm>
            <a:off x="6511260" y="2967335"/>
            <a:ext cx="118494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8305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What is the equation of this line? </a:t>
                </a:r>
              </a:p>
              <a:p>
                <a:r>
                  <a:rPr lang="en-US" dirty="0"/>
                  <a:t>y = mx + b</a:t>
                </a:r>
              </a:p>
              <a:p>
                <a:r>
                  <a:rPr lang="en-US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0" dirty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0" dirty="0" smtClean="0"/>
                          <m:t>4</m:t>
                        </m:r>
                      </m:den>
                    </m:f>
                  </m:oMath>
                </a14:m>
                <a:r>
                  <a:rPr lang="en-US" dirty="0"/>
                  <a:t>x + 2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81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495836" y="3174861"/>
            <a:ext cx="1087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b = 2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5254586" y="3616337"/>
            <a:ext cx="156966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2138" y="5313402"/>
            <a:ext cx="14318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run = 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91400" y="3789402"/>
            <a:ext cx="15343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rise = 3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029200" y="2438400"/>
            <a:ext cx="3124200" cy="220980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76800" y="3352800"/>
            <a:ext cx="503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/>
              <a:t>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99488" y="2209800"/>
            <a:ext cx="50366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/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" y="4651672"/>
            <a:ext cx="38298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Because it’s an “up” </a:t>
            </a:r>
          </a:p>
          <a:p>
            <a:r>
              <a:rPr lang="en-US" sz="3000" dirty="0"/>
              <a:t>slope, “m” is positive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78E260-8024-471A-A95E-5FD29BC65442}"/>
              </a:ext>
            </a:extLst>
          </p:cNvPr>
          <p:cNvSpPr/>
          <p:nvPr/>
        </p:nvSpPr>
        <p:spPr>
          <a:xfrm>
            <a:off x="6511260" y="2967335"/>
            <a:ext cx="118494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4943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Write the equation of the graph: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36C5813-2FA4-4942-833D-536156D6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684718"/>
            <a:ext cx="7277100" cy="4868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F44F8B-99B0-4AC6-81BC-00A9862D5629}"/>
              </a:ext>
            </a:extLst>
          </p:cNvPr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475DA-8A02-42E3-AE22-D193643334B2}"/>
              </a:ext>
            </a:extLst>
          </p:cNvPr>
          <p:cNvSpPr txBox="1"/>
          <p:nvPr/>
        </p:nvSpPr>
        <p:spPr>
          <a:xfrm>
            <a:off x="1447800" y="2209800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69090-4E5C-4582-8759-BC7D9A9B7A87}"/>
              </a:ext>
            </a:extLst>
          </p:cNvPr>
          <p:cNvSpPr txBox="1"/>
          <p:nvPr/>
        </p:nvSpPr>
        <p:spPr>
          <a:xfrm>
            <a:off x="3941928" y="2297668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E95B4-8908-4FCD-AD19-6FE42E1BAAE6}"/>
              </a:ext>
            </a:extLst>
          </p:cNvPr>
          <p:cNvSpPr txBox="1"/>
          <p:nvPr/>
        </p:nvSpPr>
        <p:spPr>
          <a:xfrm>
            <a:off x="6431507" y="2113002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98B1B-7BB0-4DAA-86CA-882BA6B991C3}"/>
              </a:ext>
            </a:extLst>
          </p:cNvPr>
          <p:cNvSpPr txBox="1"/>
          <p:nvPr/>
        </p:nvSpPr>
        <p:spPr>
          <a:xfrm>
            <a:off x="1447800" y="4648200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9A1E-6F80-41C1-9427-7BDC0F5BE529}"/>
              </a:ext>
            </a:extLst>
          </p:cNvPr>
          <p:cNvSpPr txBox="1"/>
          <p:nvPr/>
        </p:nvSpPr>
        <p:spPr>
          <a:xfrm>
            <a:off x="4113663" y="4463534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B61B0-2975-4748-A0C2-F2168A663E57}"/>
              </a:ext>
            </a:extLst>
          </p:cNvPr>
          <p:cNvSpPr txBox="1"/>
          <p:nvPr/>
        </p:nvSpPr>
        <p:spPr>
          <a:xfrm>
            <a:off x="6431507" y="4478319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90515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Write the equation of the graph: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36C5813-2FA4-4942-833D-536156D6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684718"/>
            <a:ext cx="7277100" cy="4868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F44F8B-99B0-4AC6-81BC-00A9862D5629}"/>
              </a:ext>
            </a:extLst>
          </p:cNvPr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475DA-8A02-42E3-AE22-D193643334B2}"/>
              </a:ext>
            </a:extLst>
          </p:cNvPr>
          <p:cNvSpPr txBox="1"/>
          <p:nvPr/>
        </p:nvSpPr>
        <p:spPr>
          <a:xfrm>
            <a:off x="1215504" y="185297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2/3x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69090-4E5C-4582-8759-BC7D9A9B7A87}"/>
              </a:ext>
            </a:extLst>
          </p:cNvPr>
          <p:cNvSpPr txBox="1"/>
          <p:nvPr/>
        </p:nvSpPr>
        <p:spPr>
          <a:xfrm>
            <a:off x="3810000" y="3288268"/>
            <a:ext cx="169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-2/3x + 2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E95B4-8908-4FCD-AD19-6FE42E1BAAE6}"/>
              </a:ext>
            </a:extLst>
          </p:cNvPr>
          <p:cNvSpPr txBox="1"/>
          <p:nvPr/>
        </p:nvSpPr>
        <p:spPr>
          <a:xfrm>
            <a:off x="6248400" y="3285867"/>
            <a:ext cx="169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-3/1x + 3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98B1B-7BB0-4DAA-86CA-882BA6B991C3}"/>
              </a:ext>
            </a:extLst>
          </p:cNvPr>
          <p:cNvSpPr txBox="1"/>
          <p:nvPr/>
        </p:nvSpPr>
        <p:spPr>
          <a:xfrm>
            <a:off x="1447800" y="4648200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9A1E-6F80-41C1-9427-7BDC0F5BE529}"/>
              </a:ext>
            </a:extLst>
          </p:cNvPr>
          <p:cNvSpPr txBox="1"/>
          <p:nvPr/>
        </p:nvSpPr>
        <p:spPr>
          <a:xfrm>
            <a:off x="4113663" y="4463534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B61B0-2975-4748-A0C2-F2168A663E57}"/>
              </a:ext>
            </a:extLst>
          </p:cNvPr>
          <p:cNvSpPr txBox="1"/>
          <p:nvPr/>
        </p:nvSpPr>
        <p:spPr>
          <a:xfrm>
            <a:off x="6431507" y="4478319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033441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Write the equation of the graph: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36C5813-2FA4-4942-833D-536156D6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684718"/>
            <a:ext cx="7277100" cy="4868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F44F8B-99B0-4AC6-81BC-00A9862D5629}"/>
              </a:ext>
            </a:extLst>
          </p:cNvPr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475DA-8A02-42E3-AE22-D193643334B2}"/>
              </a:ext>
            </a:extLst>
          </p:cNvPr>
          <p:cNvSpPr txBox="1"/>
          <p:nvPr/>
        </p:nvSpPr>
        <p:spPr>
          <a:xfrm>
            <a:off x="1215504" y="185297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2/3x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69090-4E5C-4582-8759-BC7D9A9B7A87}"/>
              </a:ext>
            </a:extLst>
          </p:cNvPr>
          <p:cNvSpPr txBox="1"/>
          <p:nvPr/>
        </p:nvSpPr>
        <p:spPr>
          <a:xfrm>
            <a:off x="3810000" y="3288268"/>
            <a:ext cx="169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-2/3x + 2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E95B4-8908-4FCD-AD19-6FE42E1BAAE6}"/>
              </a:ext>
            </a:extLst>
          </p:cNvPr>
          <p:cNvSpPr txBox="1"/>
          <p:nvPr/>
        </p:nvSpPr>
        <p:spPr>
          <a:xfrm>
            <a:off x="6248400" y="3285867"/>
            <a:ext cx="169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-3/1x + 3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98B1B-7BB0-4DAA-86CA-882BA6B991C3}"/>
              </a:ext>
            </a:extLst>
          </p:cNvPr>
          <p:cNvSpPr txBox="1"/>
          <p:nvPr/>
        </p:nvSpPr>
        <p:spPr>
          <a:xfrm>
            <a:off x="1447800" y="4648200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9A1E-6F80-41C1-9427-7BDC0F5BE529}"/>
              </a:ext>
            </a:extLst>
          </p:cNvPr>
          <p:cNvSpPr txBox="1"/>
          <p:nvPr/>
        </p:nvSpPr>
        <p:spPr>
          <a:xfrm>
            <a:off x="4113663" y="4463534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B61B0-2975-4748-A0C2-F2168A663E57}"/>
              </a:ext>
            </a:extLst>
          </p:cNvPr>
          <p:cNvSpPr txBox="1"/>
          <p:nvPr/>
        </p:nvSpPr>
        <p:spPr>
          <a:xfrm>
            <a:off x="6431507" y="4478319"/>
            <a:ext cx="32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412301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r>
              <a:rPr lang="en-US" dirty="0"/>
              <a:t>Write the equation of the graph: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36C5813-2FA4-4942-833D-536156D6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684718"/>
            <a:ext cx="7277100" cy="4868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F44F8B-99B0-4AC6-81BC-00A9862D5629}"/>
              </a:ext>
            </a:extLst>
          </p:cNvPr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475DA-8A02-42E3-AE22-D193643334B2}"/>
              </a:ext>
            </a:extLst>
          </p:cNvPr>
          <p:cNvSpPr txBox="1"/>
          <p:nvPr/>
        </p:nvSpPr>
        <p:spPr>
          <a:xfrm>
            <a:off x="1215504" y="185297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2/3x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469090-4E5C-4582-8759-BC7D9A9B7A87}"/>
              </a:ext>
            </a:extLst>
          </p:cNvPr>
          <p:cNvSpPr txBox="1"/>
          <p:nvPr/>
        </p:nvSpPr>
        <p:spPr>
          <a:xfrm>
            <a:off x="3810000" y="3288268"/>
            <a:ext cx="169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-2/3x + 2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E95B4-8908-4FCD-AD19-6FE42E1BAAE6}"/>
              </a:ext>
            </a:extLst>
          </p:cNvPr>
          <p:cNvSpPr txBox="1"/>
          <p:nvPr/>
        </p:nvSpPr>
        <p:spPr>
          <a:xfrm>
            <a:off x="6248400" y="3285867"/>
            <a:ext cx="1696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-3/1x + 3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98B1B-7BB0-4DAA-86CA-882BA6B991C3}"/>
              </a:ext>
            </a:extLst>
          </p:cNvPr>
          <p:cNvSpPr txBox="1"/>
          <p:nvPr/>
        </p:nvSpPr>
        <p:spPr>
          <a:xfrm>
            <a:off x="1447800" y="4648200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3/3x + 3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99A1E-6F80-41C1-9427-7BDC0F5BE529}"/>
              </a:ext>
            </a:extLst>
          </p:cNvPr>
          <p:cNvSpPr txBox="1"/>
          <p:nvPr/>
        </p:nvSpPr>
        <p:spPr>
          <a:xfrm>
            <a:off x="4113662" y="4463534"/>
            <a:ext cx="1220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 = 0x + 2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B61B0-2975-4748-A0C2-F2168A663E57}"/>
              </a:ext>
            </a:extLst>
          </p:cNvPr>
          <p:cNvSpPr txBox="1"/>
          <p:nvPr/>
        </p:nvSpPr>
        <p:spPr>
          <a:xfrm>
            <a:off x="6431506" y="4478319"/>
            <a:ext cx="807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 = 2</a:t>
            </a:r>
          </a:p>
        </p:txBody>
      </p:sp>
    </p:spTree>
    <p:extLst>
      <p:ext uri="{BB962C8B-B14F-4D97-AF65-F5344CB8AC3E}">
        <p14:creationId xmlns:p14="http://schemas.microsoft.com/office/powerpoint/2010/main" val="3448303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92621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most common form of the equation of a line uses the slope (m) and the y-intercept (b)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Slope-intercept form</a:t>
            </a:r>
            <a:r>
              <a:rPr lang="en-US" dirty="0"/>
              <a:t>:  </a:t>
            </a:r>
          </a:p>
          <a:p>
            <a:pPr>
              <a:spcBef>
                <a:spcPts val="0"/>
              </a:spcBef>
            </a:pPr>
            <a:r>
              <a:rPr lang="en-US" dirty="0"/>
              <a:t>		y</a:t>
            </a:r>
            <a:r>
              <a:rPr lang="en-US" i="1" dirty="0"/>
              <a:t> </a:t>
            </a:r>
            <a:r>
              <a:rPr lang="en-US" dirty="0"/>
              <a:t>= mx</a:t>
            </a:r>
            <a:r>
              <a:rPr lang="en-US" i="1" dirty="0"/>
              <a:t> </a:t>
            </a:r>
            <a:r>
              <a:rPr lang="en-US" dirty="0"/>
              <a:t>+ b</a:t>
            </a:r>
          </a:p>
        </p:txBody>
      </p:sp>
    </p:spTree>
    <p:extLst>
      <p:ext uri="{BB962C8B-B14F-4D97-AF65-F5344CB8AC3E}">
        <p14:creationId xmlns:p14="http://schemas.microsoft.com/office/powerpoint/2010/main" val="1920788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a line with slope 4 and y-intercept 8?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equation of a line with m=-2 and b=13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AFB99-430B-42CA-A7D6-593670A6A9E4}"/>
              </a:ext>
            </a:extLst>
          </p:cNvPr>
          <p:cNvSpPr txBox="1"/>
          <p:nvPr/>
        </p:nvSpPr>
        <p:spPr>
          <a:xfrm>
            <a:off x="76962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= mx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+ b</a:t>
            </a:r>
          </a:p>
        </p:txBody>
      </p:sp>
    </p:spTree>
    <p:extLst>
      <p:ext uri="{BB962C8B-B14F-4D97-AF65-F5344CB8AC3E}">
        <p14:creationId xmlns:p14="http://schemas.microsoft.com/office/powerpoint/2010/main" val="1742761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a line with slope 4 and y-intercept 8?</a:t>
            </a:r>
          </a:p>
          <a:p>
            <a:r>
              <a:rPr lang="en-US" dirty="0">
                <a:solidFill>
                  <a:srgbClr val="FFFF00"/>
                </a:solidFill>
              </a:rPr>
              <a:t>y = 4x + 8</a:t>
            </a:r>
          </a:p>
          <a:p>
            <a:endParaRPr lang="en-US" dirty="0"/>
          </a:p>
          <a:p>
            <a:r>
              <a:rPr lang="en-US" dirty="0"/>
              <a:t>What is the equation of a line with m=-2 and b=13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AFB99-430B-42CA-A7D6-593670A6A9E4}"/>
              </a:ext>
            </a:extLst>
          </p:cNvPr>
          <p:cNvSpPr txBox="1"/>
          <p:nvPr/>
        </p:nvSpPr>
        <p:spPr>
          <a:xfrm>
            <a:off x="76962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= mx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+ b</a:t>
            </a:r>
          </a:p>
        </p:txBody>
      </p:sp>
    </p:spTree>
    <p:extLst>
      <p:ext uri="{BB962C8B-B14F-4D97-AF65-F5344CB8AC3E}">
        <p14:creationId xmlns:p14="http://schemas.microsoft.com/office/powerpoint/2010/main" val="289917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771694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equation of a line with slope 4 and y-intercept 8?</a:t>
            </a:r>
          </a:p>
          <a:p>
            <a:r>
              <a:rPr lang="en-US" dirty="0"/>
              <a:t>y = 4x + 8</a:t>
            </a:r>
          </a:p>
          <a:p>
            <a:endParaRPr lang="en-US" dirty="0"/>
          </a:p>
          <a:p>
            <a:r>
              <a:rPr lang="en-US" dirty="0"/>
              <a:t>What is the equation of a line with m=-2 and b=13</a:t>
            </a:r>
          </a:p>
          <a:p>
            <a:r>
              <a:rPr lang="en-US" dirty="0">
                <a:solidFill>
                  <a:srgbClr val="FFFF00"/>
                </a:solidFill>
              </a:rPr>
              <a:t>y = -2x + 13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AFB99-430B-42CA-A7D6-593670A6A9E4}"/>
              </a:ext>
            </a:extLst>
          </p:cNvPr>
          <p:cNvSpPr txBox="1"/>
          <p:nvPr/>
        </p:nvSpPr>
        <p:spPr>
          <a:xfrm>
            <a:off x="7696200" y="6457890"/>
            <a:ext cx="152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= mx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+ b</a:t>
            </a:r>
          </a:p>
        </p:txBody>
      </p:sp>
    </p:spTree>
    <p:extLst>
      <p:ext uri="{BB962C8B-B14F-4D97-AF65-F5344CB8AC3E}">
        <p14:creationId xmlns:p14="http://schemas.microsoft.com/office/powerpoint/2010/main" val="127480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“b” is the y-intercept</a:t>
            </a:r>
          </a:p>
          <a:p>
            <a:r>
              <a:rPr lang="en-US" dirty="0"/>
              <a:t>	where the “x” value is 0</a:t>
            </a:r>
          </a:p>
          <a:p>
            <a:r>
              <a:rPr lang="en-US" dirty="0"/>
              <a:t>	where the graph crosses </a:t>
            </a:r>
          </a:p>
          <a:p>
            <a:r>
              <a:rPr lang="en-US" dirty="0"/>
              <a:t>		the y-axis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C000"/>
                </a:solidFill>
              </a:rPr>
              <a:t>b = y – mx</a:t>
            </a:r>
            <a:endParaRPr lang="en-US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80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"b" given the point (1,0) and the slope m = –3/4: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"b" given the point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(–2,4) and the slope m = 5/2: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7BF12-B225-4920-ADC3-3AFC2DA4D7F8}"/>
              </a:ext>
            </a:extLst>
          </p:cNvPr>
          <p:cNvSpPr txBox="1"/>
          <p:nvPr/>
        </p:nvSpPr>
        <p:spPr>
          <a:xfrm>
            <a:off x="7667445" y="6432011"/>
            <a:ext cx="1476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b = y – mx</a:t>
            </a:r>
          </a:p>
        </p:txBody>
      </p:sp>
    </p:spTree>
    <p:extLst>
      <p:ext uri="{BB962C8B-B14F-4D97-AF65-F5344CB8AC3E}">
        <p14:creationId xmlns:p14="http://schemas.microsoft.com/office/powerpoint/2010/main" val="1166781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"b" given the point (1,0) and the slope m = –3/4: </a:t>
            </a:r>
            <a:r>
              <a:rPr lang="en-US" dirty="0">
                <a:solidFill>
                  <a:srgbClr val="FFFF00"/>
                </a:solidFill>
              </a:rPr>
              <a:t>¾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0.75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"b" given the point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(–2,4) and the slope m = 5/2: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7BF12-B225-4920-ADC3-3AFC2DA4D7F8}"/>
              </a:ext>
            </a:extLst>
          </p:cNvPr>
          <p:cNvSpPr txBox="1"/>
          <p:nvPr/>
        </p:nvSpPr>
        <p:spPr>
          <a:xfrm>
            <a:off x="7667445" y="6432011"/>
            <a:ext cx="1476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b = y – mx</a:t>
            </a:r>
          </a:p>
        </p:txBody>
      </p:sp>
    </p:spTree>
    <p:extLst>
      <p:ext uri="{BB962C8B-B14F-4D97-AF65-F5344CB8AC3E}">
        <p14:creationId xmlns:p14="http://schemas.microsoft.com/office/powerpoint/2010/main" val="792642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"b" given the point (1,0) and the slope m = –3/4: ¾ or 0.75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"b" given the point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(–2,4) and the slope m = 5/2:  </a:t>
            </a:r>
            <a:r>
              <a:rPr lang="en-US" dirty="0">
                <a:solidFill>
                  <a:srgbClr val="FFFF00"/>
                </a:solidFill>
              </a:rPr>
              <a:t>9</a:t>
            </a:r>
            <a:r>
              <a:rPr lang="en-US" dirty="0"/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7BF12-B225-4920-ADC3-3AFC2DA4D7F8}"/>
              </a:ext>
            </a:extLst>
          </p:cNvPr>
          <p:cNvSpPr txBox="1"/>
          <p:nvPr/>
        </p:nvSpPr>
        <p:spPr>
          <a:xfrm>
            <a:off x="7667445" y="6432011"/>
            <a:ext cx="1476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b = y – mx</a:t>
            </a:r>
          </a:p>
        </p:txBody>
      </p:sp>
    </p:spTree>
    <p:extLst>
      <p:ext uri="{BB962C8B-B14F-4D97-AF65-F5344CB8AC3E}">
        <p14:creationId xmlns:p14="http://schemas.microsoft.com/office/powerpoint/2010/main" val="6708142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94462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Slope of a line given two points:  </a:t>
            </a:r>
          </a:p>
          <a:p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			m =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2647950"/>
            <a:ext cx="2514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– y</a:t>
            </a:r>
            <a:r>
              <a:rPr lang="en-US" baseline="-25000" dirty="0"/>
              <a:t>2</a:t>
            </a:r>
          </a:p>
          <a:p>
            <a:r>
              <a:rPr lang="en-US" sz="500" u="sng" dirty="0"/>
              <a:t>                                                             .</a:t>
            </a:r>
          </a:p>
          <a:p>
            <a:pPr>
              <a:spcBef>
                <a:spcPts val="0"/>
              </a:spcBef>
            </a:pP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– x</a:t>
            </a:r>
            <a:r>
              <a:rPr lang="en-US" baseline="-25000" dirty="0"/>
              <a:t>2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34607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a line passing through the points: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(–3,4) and (–4,–2)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a line passing through the points: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(4,–2) and (–1,5)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3E2B140-2420-4E97-90C1-36DFFAB5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6105525"/>
            <a:ext cx="17621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6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a line passing through the points: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(–3,4) and (–4,–2)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 = (4--2)/(-3--4) = </a:t>
            </a:r>
            <a:r>
              <a:rPr lang="en-US" dirty="0">
                <a:solidFill>
                  <a:srgbClr val="FFFF00"/>
                </a:solidFill>
              </a:rPr>
              <a:t>6/1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6</a:t>
            </a: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a line passing through the points: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(4,–2) and (–1,5)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33E2B140-2420-4E97-90C1-36DFFAB5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6105525"/>
            <a:ext cx="17621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84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a line passing through the points: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(–3,4) and (–4,–2)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 = (4--2)/(-3--4) = </a:t>
            </a:r>
            <a:r>
              <a:rPr lang="en-US" dirty="0">
                <a:solidFill>
                  <a:srgbClr val="FFFF00"/>
                </a:solidFill>
              </a:rPr>
              <a:t>6/1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6</a:t>
            </a:r>
            <a:r>
              <a:rPr lang="en-US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Calculate the slope of a line passing through the points: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(4,–2) and (–1,5)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 = (5--2)/(-1-4) = </a:t>
            </a:r>
            <a:r>
              <a:rPr lang="en-US" dirty="0">
                <a:solidFill>
                  <a:srgbClr val="FFFF00"/>
                </a:solidFill>
              </a:rPr>
              <a:t>7/-5 </a:t>
            </a:r>
            <a:r>
              <a:rPr lang="en-US" dirty="0"/>
              <a:t>or</a:t>
            </a:r>
            <a:r>
              <a:rPr lang="en-US" dirty="0">
                <a:solidFill>
                  <a:srgbClr val="FFFF00"/>
                </a:solidFill>
              </a:rPr>
              <a:t> -7/5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                  </a:t>
            </a:r>
            <a:r>
              <a:rPr lang="en-US" sz="2000" dirty="0"/>
              <a:t> </a:t>
            </a:r>
            <a:r>
              <a:rPr lang="en-US" dirty="0"/>
              <a:t>≈ </a:t>
            </a:r>
            <a:r>
              <a:rPr lang="en-US" dirty="0">
                <a:solidFill>
                  <a:srgbClr val="FFFF00"/>
                </a:solidFill>
              </a:rPr>
              <a:t>-0.171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graph a function, none of the points fall on a vertical line</a:t>
            </a:r>
          </a:p>
          <a:p>
            <a:endParaRPr lang="en-US" sz="1500" dirty="0"/>
          </a:p>
          <a:p>
            <a:r>
              <a:rPr lang="en-US" sz="2000" dirty="0"/>
              <a:t>a function                            not a function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162282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27500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3454687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07063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most common form of the equation of a line uses the slope (m) and the y-intercept (b)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Slope-intercept form</a:t>
            </a:r>
            <a:r>
              <a:rPr lang="en-US" dirty="0"/>
              <a:t>:  </a:t>
            </a:r>
          </a:p>
          <a:p>
            <a:pPr>
              <a:spcBef>
                <a:spcPts val="0"/>
              </a:spcBef>
            </a:pPr>
            <a:r>
              <a:rPr lang="en-US" dirty="0"/>
              <a:t>		y</a:t>
            </a:r>
            <a:r>
              <a:rPr lang="en-US" i="1" dirty="0"/>
              <a:t> </a:t>
            </a:r>
            <a:r>
              <a:rPr lang="en-US" dirty="0"/>
              <a:t>= mx</a:t>
            </a:r>
            <a:r>
              <a:rPr lang="en-US" i="1" dirty="0"/>
              <a:t> </a:t>
            </a:r>
            <a:r>
              <a:rPr lang="en-US" dirty="0"/>
              <a:t>+ b</a:t>
            </a:r>
          </a:p>
        </p:txBody>
      </p:sp>
    </p:spTree>
    <p:extLst>
      <p:ext uri="{BB962C8B-B14F-4D97-AF65-F5344CB8AC3E}">
        <p14:creationId xmlns:p14="http://schemas.microsoft.com/office/powerpoint/2010/main" val="20174274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Another way to write the equation of a line is based on having two points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 and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 – the </a:t>
            </a:r>
            <a:r>
              <a:rPr lang="en-US" dirty="0">
                <a:solidFill>
                  <a:srgbClr val="FFC000"/>
                </a:solidFill>
              </a:rPr>
              <a:t>Point-slope 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11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“point” in the equation of a line can be either one of the two given points: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 or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The point-slope equation:</a:t>
            </a:r>
          </a:p>
          <a:p>
            <a:r>
              <a:rPr lang="en-US" dirty="0"/>
              <a:t>	y – y</a:t>
            </a:r>
            <a:r>
              <a:rPr lang="en-US" baseline="-25000" dirty="0"/>
              <a:t>1</a:t>
            </a:r>
            <a:r>
              <a:rPr lang="en-US" dirty="0"/>
              <a:t> = m(x – x</a:t>
            </a:r>
            <a:r>
              <a:rPr lang="en-US" baseline="-25000" dirty="0"/>
              <a:t>1</a:t>
            </a:r>
            <a:r>
              <a:rPr lang="en-US" dirty="0"/>
              <a:t>) 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	y – y</a:t>
            </a:r>
            <a:r>
              <a:rPr lang="en-US" baseline="-25000" dirty="0"/>
              <a:t>2</a:t>
            </a:r>
            <a:r>
              <a:rPr lang="en-US" dirty="0"/>
              <a:t> = m(x – 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859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the line with slope = 2 and passing through (3,5):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Write an equation for the line in the point–slope form: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Write an equation for the line in the slope intercept form: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B4708-B19B-468A-90F5-566D49C942AB}"/>
              </a:ext>
            </a:extLst>
          </p:cNvPr>
          <p:cNvSpPr txBox="1"/>
          <p:nvPr/>
        </p:nvSpPr>
        <p:spPr>
          <a:xfrm>
            <a:off x="7086600" y="2995822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= mx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+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A7377-7FDA-458E-96D5-CFA1ABEFAF69}"/>
              </a:ext>
            </a:extLst>
          </p:cNvPr>
          <p:cNvSpPr txBox="1"/>
          <p:nvPr/>
        </p:nvSpPr>
        <p:spPr>
          <a:xfrm>
            <a:off x="7086600" y="5105400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 – y</a:t>
            </a:r>
            <a:r>
              <a:rPr lang="en-US" sz="2000" baseline="-25000" dirty="0">
                <a:solidFill>
                  <a:srgbClr val="CCFFFF"/>
                </a:solidFill>
              </a:rPr>
              <a:t>1</a:t>
            </a:r>
            <a:r>
              <a:rPr lang="en-US" sz="2000" dirty="0">
                <a:solidFill>
                  <a:srgbClr val="CCFFFF"/>
                </a:solidFill>
              </a:rPr>
              <a:t> = m(x – x</a:t>
            </a:r>
            <a:r>
              <a:rPr lang="en-US" sz="2000" baseline="-25000" dirty="0">
                <a:solidFill>
                  <a:srgbClr val="CCFFFF"/>
                </a:solidFill>
              </a:rPr>
              <a:t>1</a:t>
            </a:r>
            <a:r>
              <a:rPr lang="en-US" sz="2000" dirty="0">
                <a:solidFill>
                  <a:srgbClr val="CCFFFF"/>
                </a:solidFill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BAB2DE-AB38-4948-96CC-D063C7418CF6}"/>
              </a:ext>
            </a:extLst>
          </p:cNvPr>
          <p:cNvSpPr txBox="1"/>
          <p:nvPr/>
        </p:nvSpPr>
        <p:spPr>
          <a:xfrm>
            <a:off x="7667445" y="3352800"/>
            <a:ext cx="1476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b = y – mx</a:t>
            </a:r>
          </a:p>
        </p:txBody>
      </p:sp>
    </p:spTree>
    <p:extLst>
      <p:ext uri="{BB962C8B-B14F-4D97-AF65-F5344CB8AC3E}">
        <p14:creationId xmlns:p14="http://schemas.microsoft.com/office/powerpoint/2010/main" val="2804329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the line with slope = 2 and passing through (3,5):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Write an equation for the line in the point–slope form: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 = 2x + (5-2(3)) = </a:t>
            </a:r>
            <a:r>
              <a:rPr lang="en-US" dirty="0">
                <a:solidFill>
                  <a:srgbClr val="FFFF00"/>
                </a:solidFill>
              </a:rPr>
              <a:t>2x - 1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Write an equation for the line in the slope intercept form: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B4708-B19B-468A-90F5-566D49C942AB}"/>
              </a:ext>
            </a:extLst>
          </p:cNvPr>
          <p:cNvSpPr txBox="1"/>
          <p:nvPr/>
        </p:nvSpPr>
        <p:spPr>
          <a:xfrm>
            <a:off x="7086600" y="2995822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= mx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+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A7377-7FDA-458E-96D5-CFA1ABEFAF69}"/>
              </a:ext>
            </a:extLst>
          </p:cNvPr>
          <p:cNvSpPr txBox="1"/>
          <p:nvPr/>
        </p:nvSpPr>
        <p:spPr>
          <a:xfrm>
            <a:off x="7086600" y="5105400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 – y</a:t>
            </a:r>
            <a:r>
              <a:rPr lang="en-US" sz="2000" baseline="-25000" dirty="0">
                <a:solidFill>
                  <a:srgbClr val="CCFFFF"/>
                </a:solidFill>
              </a:rPr>
              <a:t>1</a:t>
            </a:r>
            <a:r>
              <a:rPr lang="en-US" sz="2000" dirty="0">
                <a:solidFill>
                  <a:srgbClr val="CCFFFF"/>
                </a:solidFill>
              </a:rPr>
              <a:t> = m(x – x</a:t>
            </a:r>
            <a:r>
              <a:rPr lang="en-US" sz="2000" baseline="-25000" dirty="0">
                <a:solidFill>
                  <a:srgbClr val="CCFFFF"/>
                </a:solidFill>
              </a:rPr>
              <a:t>1</a:t>
            </a:r>
            <a:r>
              <a:rPr lang="en-US" sz="2000" dirty="0">
                <a:solidFill>
                  <a:srgbClr val="CCFFFF"/>
                </a:solidFill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EC1F6-55AC-45BF-9E63-AB3ED7D8197C}"/>
              </a:ext>
            </a:extLst>
          </p:cNvPr>
          <p:cNvSpPr txBox="1"/>
          <p:nvPr/>
        </p:nvSpPr>
        <p:spPr>
          <a:xfrm>
            <a:off x="7057845" y="2724090"/>
            <a:ext cx="1476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b = y – mx</a:t>
            </a:r>
          </a:p>
        </p:txBody>
      </p:sp>
    </p:spTree>
    <p:extLst>
      <p:ext uri="{BB962C8B-B14F-4D97-AF65-F5344CB8AC3E}">
        <p14:creationId xmlns:p14="http://schemas.microsoft.com/office/powerpoint/2010/main" val="37381431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the line with slope = 2 and passing through (3,5):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Write an equation for the line in the point–slope form: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 = 2x + (5-2(3)) = 2x - 1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Write an equation for the line in the slope intercept form:</a:t>
            </a:r>
          </a:p>
          <a:p>
            <a:r>
              <a:rPr lang="en-US" dirty="0">
                <a:solidFill>
                  <a:srgbClr val="FFFF00"/>
                </a:solidFill>
              </a:rPr>
              <a:t>y – 5 = 2(x – 3) </a:t>
            </a:r>
            <a:r>
              <a:rPr lang="en-US" dirty="0"/>
              <a:t>or</a:t>
            </a:r>
            <a:r>
              <a:rPr lang="en-US" dirty="0">
                <a:solidFill>
                  <a:srgbClr val="FFFF00"/>
                </a:solidFill>
              </a:rPr>
              <a:t> y - 5 = 2x - 6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B4708-B19B-468A-90F5-566D49C942AB}"/>
              </a:ext>
            </a:extLst>
          </p:cNvPr>
          <p:cNvSpPr txBox="1"/>
          <p:nvPr/>
        </p:nvSpPr>
        <p:spPr>
          <a:xfrm>
            <a:off x="7086600" y="2995822"/>
            <a:ext cx="16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= mx</a:t>
            </a:r>
            <a:r>
              <a:rPr lang="en-US" sz="2000" i="1" dirty="0">
                <a:solidFill>
                  <a:srgbClr val="CCFFFF"/>
                </a:solidFill>
              </a:rPr>
              <a:t> </a:t>
            </a:r>
            <a:r>
              <a:rPr lang="en-US" sz="2000" dirty="0">
                <a:solidFill>
                  <a:srgbClr val="CCFFFF"/>
                </a:solidFill>
              </a:rPr>
              <a:t>+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A7377-7FDA-458E-96D5-CFA1ABEFAF69}"/>
              </a:ext>
            </a:extLst>
          </p:cNvPr>
          <p:cNvSpPr txBox="1"/>
          <p:nvPr/>
        </p:nvSpPr>
        <p:spPr>
          <a:xfrm>
            <a:off x="7086600" y="5105400"/>
            <a:ext cx="213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y – y</a:t>
            </a:r>
            <a:r>
              <a:rPr lang="en-US" sz="2000" baseline="-25000" dirty="0">
                <a:solidFill>
                  <a:srgbClr val="CCFFFF"/>
                </a:solidFill>
              </a:rPr>
              <a:t>1</a:t>
            </a:r>
            <a:r>
              <a:rPr lang="en-US" sz="2000" dirty="0">
                <a:solidFill>
                  <a:srgbClr val="CCFFFF"/>
                </a:solidFill>
              </a:rPr>
              <a:t> = m(x – x</a:t>
            </a:r>
            <a:r>
              <a:rPr lang="en-US" sz="2000" baseline="-25000" dirty="0">
                <a:solidFill>
                  <a:srgbClr val="CCFFFF"/>
                </a:solidFill>
              </a:rPr>
              <a:t>1</a:t>
            </a:r>
            <a:r>
              <a:rPr lang="en-US" sz="2000" dirty="0">
                <a:solidFill>
                  <a:srgbClr val="CCFFFF"/>
                </a:solidFill>
              </a:rPr>
              <a:t>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EC1F6-55AC-45BF-9E63-AB3ED7D8197C}"/>
              </a:ext>
            </a:extLst>
          </p:cNvPr>
          <p:cNvSpPr txBox="1"/>
          <p:nvPr/>
        </p:nvSpPr>
        <p:spPr>
          <a:xfrm>
            <a:off x="7057845" y="2724090"/>
            <a:ext cx="1476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b = y – mx</a:t>
            </a:r>
          </a:p>
        </p:txBody>
      </p:sp>
    </p:spTree>
    <p:extLst>
      <p:ext uri="{BB962C8B-B14F-4D97-AF65-F5344CB8AC3E}">
        <p14:creationId xmlns:p14="http://schemas.microsoft.com/office/powerpoint/2010/main" val="11260553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8685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other special lines that have their own names</a:t>
            </a:r>
          </a:p>
        </p:txBody>
      </p:sp>
    </p:spTree>
    <p:extLst>
      <p:ext uri="{BB962C8B-B14F-4D97-AF65-F5344CB8AC3E}">
        <p14:creationId xmlns:p14="http://schemas.microsoft.com/office/powerpoint/2010/main" val="1753110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81" y="3733800"/>
            <a:ext cx="316641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 of a vertical line:</a:t>
            </a:r>
          </a:p>
          <a:p>
            <a:pPr algn="ctr"/>
            <a:r>
              <a:rPr lang="en-US" dirty="0"/>
              <a:t>x = a</a:t>
            </a:r>
          </a:p>
          <a:p>
            <a:r>
              <a:rPr lang="en-US" dirty="0"/>
              <a:t>where a is the x-intercept</a:t>
            </a:r>
          </a:p>
          <a:p>
            <a:r>
              <a:rPr lang="en-US" dirty="0"/>
              <a:t>(the slope is undefined)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66804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whether a formula is a function, you graph it and do the “</a:t>
            </a:r>
            <a:r>
              <a:rPr lang="en-US" dirty="0">
                <a:solidFill>
                  <a:srgbClr val="FFC000"/>
                </a:solidFill>
              </a:rPr>
              <a:t>vertical line test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If it passes the </a:t>
            </a:r>
            <a:r>
              <a:rPr lang="en-US" dirty="0">
                <a:solidFill>
                  <a:srgbClr val="FFC000"/>
                </a:solidFill>
              </a:rPr>
              <a:t>VLT</a:t>
            </a:r>
            <a:r>
              <a:rPr lang="en-US" dirty="0"/>
              <a:t>, it is a function</a:t>
            </a:r>
          </a:p>
        </p:txBody>
      </p:sp>
    </p:spTree>
    <p:extLst>
      <p:ext uri="{BB962C8B-B14F-4D97-AF65-F5344CB8AC3E}">
        <p14:creationId xmlns:p14="http://schemas.microsoft.com/office/powerpoint/2010/main" val="21997789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Equation of a horizontal line </a:t>
            </a:r>
          </a:p>
          <a:p>
            <a:pPr algn="ctr"/>
            <a:r>
              <a:rPr lang="en-US" dirty="0"/>
              <a:t>y = b</a:t>
            </a:r>
          </a:p>
          <a:p>
            <a:r>
              <a:rPr lang="en-US" dirty="0"/>
              <a:t>where b is the y –intercept</a:t>
            </a:r>
          </a:p>
          <a:p>
            <a:r>
              <a:rPr lang="en-US" dirty="0"/>
              <a:t>(the slope is 0)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81" y="3733800"/>
            <a:ext cx="316641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5164770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Parallel lines have the same slope	 m</a:t>
            </a:r>
            <a:r>
              <a:rPr lang="en-US" baseline="-25000" dirty="0"/>
              <a:t>1</a:t>
            </a:r>
            <a:r>
              <a:rPr lang="en-US" dirty="0"/>
              <a:t> = m</a:t>
            </a:r>
            <a:r>
              <a:rPr lang="en-US" baseline="-25000" dirty="0"/>
              <a:t>2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82" y="3733800"/>
            <a:ext cx="316641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1089491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Perpendicular lines: the product of their slopes is -1</a:t>
            </a:r>
          </a:p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m</a:t>
            </a:r>
            <a:r>
              <a:rPr lang="en-US" baseline="-25000" dirty="0"/>
              <a:t>2</a:t>
            </a:r>
            <a:r>
              <a:rPr lang="en-US" dirty="0"/>
              <a:t> = -1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82" y="3733801"/>
            <a:ext cx="3166418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6242909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7390803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Parabolas</a:t>
            </a:r>
            <a:r>
              <a:rPr lang="en-US" dirty="0"/>
              <a:t> are one of the curves studied by the ancient Greeks</a:t>
            </a:r>
          </a:p>
          <a:p>
            <a:endParaRPr lang="en-US" sz="2000" dirty="0"/>
          </a:p>
          <a:p>
            <a:r>
              <a:rPr lang="en-US" dirty="0" err="1"/>
              <a:t>Menaechmus</a:t>
            </a:r>
            <a:r>
              <a:rPr lang="en-US" dirty="0"/>
              <a:t> (no pic – sorry!) discovered parabolas while trying to solve the “</a:t>
            </a:r>
            <a:r>
              <a:rPr lang="en-US" dirty="0" err="1"/>
              <a:t>Delian</a:t>
            </a:r>
            <a:r>
              <a:rPr lang="en-US" dirty="0"/>
              <a:t> Problem”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</p:spTree>
    <p:extLst>
      <p:ext uri="{BB962C8B-B14F-4D97-AF65-F5344CB8AC3E}">
        <p14:creationId xmlns:p14="http://schemas.microsoft.com/office/powerpoint/2010/main" val="19149830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638800"/>
          </a:xfrm>
        </p:spPr>
        <p:txBody>
          <a:bodyPr/>
          <a:lstStyle/>
          <a:p>
            <a:r>
              <a:rPr lang="en-US" dirty="0"/>
              <a:t>The citizens of Delos consulted the oracle at Delphi to stop a plague sent by Apollo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The oracle responded </a:t>
            </a:r>
          </a:p>
          <a:p>
            <a:pPr>
              <a:spcBef>
                <a:spcPts val="0"/>
              </a:spcBef>
            </a:pPr>
            <a:r>
              <a:rPr lang="en-US" dirty="0"/>
              <a:t>that they must </a:t>
            </a:r>
          </a:p>
          <a:p>
            <a:pPr>
              <a:spcBef>
                <a:spcPts val="0"/>
              </a:spcBef>
            </a:pPr>
            <a:r>
              <a:rPr lang="en-US" dirty="0"/>
              <a:t>double the size of </a:t>
            </a:r>
          </a:p>
          <a:p>
            <a:pPr>
              <a:spcBef>
                <a:spcPts val="0"/>
              </a:spcBef>
            </a:pPr>
            <a:r>
              <a:rPr lang="en-US" dirty="0"/>
              <a:t>the altar to Apollo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5" y="3200400"/>
            <a:ext cx="3114675" cy="3562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116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20180222072831_808740587_14195_0.jpg</a:t>
            </a:r>
          </a:p>
        </p:txBody>
      </p:sp>
    </p:spTree>
    <p:extLst>
      <p:ext uri="{BB962C8B-B14F-4D97-AF65-F5344CB8AC3E}">
        <p14:creationId xmlns:p14="http://schemas.microsoft.com/office/powerpoint/2010/main" val="88354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Delians</a:t>
            </a:r>
            <a:r>
              <a:rPr lang="en-US" dirty="0"/>
              <a:t> said “Huh?” and consulted Plato, who was able to interpret the oracle as the mathematical problem of doubling the volume of a cube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067175"/>
            <a:ext cx="5248275" cy="2790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053" y="6629400"/>
            <a:ext cx="14189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T14.7Leto.jpg</a:t>
            </a:r>
          </a:p>
        </p:txBody>
      </p:sp>
    </p:spTree>
    <p:extLst>
      <p:ext uri="{BB962C8B-B14F-4D97-AF65-F5344CB8AC3E}">
        <p14:creationId xmlns:p14="http://schemas.microsoft.com/office/powerpoint/2010/main" val="4478168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638800"/>
          </a:xfrm>
        </p:spPr>
        <p:txBody>
          <a:bodyPr/>
          <a:lstStyle/>
          <a:p>
            <a:r>
              <a:rPr lang="en-US" dirty="0"/>
              <a:t>Plato saw the oracle was trying to get the people to study mathematics to distract them  and stop them fighting among themselves</a:t>
            </a:r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62" y="3733800"/>
            <a:ext cx="2074337" cy="311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9400" y="6611035"/>
            <a:ext cx="5791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>
                <a:solidFill>
                  <a:srgbClr val="00B0F0"/>
                </a:solidFill>
              </a:rPr>
              <a:t>Plato Silanion Musei Capitolini MC1377.jpg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956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What does a parabola look like?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</p:spTree>
    <p:extLst>
      <p:ext uri="{BB962C8B-B14F-4D97-AF65-F5344CB8AC3E}">
        <p14:creationId xmlns:p14="http://schemas.microsoft.com/office/powerpoint/2010/main" val="34846896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r>
              <a:rPr lang="en-US" dirty="0"/>
              <a:t>What does a parabola look like?</a:t>
            </a:r>
          </a:p>
          <a:p>
            <a:endParaRPr lang="en-US" dirty="0"/>
          </a:p>
          <a:p>
            <a:r>
              <a:rPr lang="en-US" dirty="0"/>
              <a:t>Is it symmetrical?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</p:spTree>
    <p:extLst>
      <p:ext uri="{BB962C8B-B14F-4D97-AF65-F5344CB8AC3E}">
        <p14:creationId xmlns:p14="http://schemas.microsoft.com/office/powerpoint/2010/main" val="107265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for a function: ƒ(x)  shows that the formula uses “x” as the input and the output depends on it </a:t>
            </a:r>
          </a:p>
        </p:txBody>
      </p:sp>
    </p:spTree>
    <p:extLst>
      <p:ext uri="{BB962C8B-B14F-4D97-AF65-F5344CB8AC3E}">
        <p14:creationId xmlns:p14="http://schemas.microsoft.com/office/powerpoint/2010/main" val="30303864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Parabolas are important in the modern world because they have a focus point: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3352800"/>
            <a:ext cx="4434840" cy="304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76200" y="6611035"/>
            <a:ext cx="14654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 err="1">
                <a:solidFill>
                  <a:srgbClr val="00B0F0"/>
                </a:solidFill>
              </a:rPr>
              <a:t>Vfrench</a:t>
            </a:r>
            <a:r>
              <a:rPr lang="en-US" altLang="en-US" sz="1500" b="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2886054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the shape can be used for antennas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76525"/>
            <a:ext cx="3478706" cy="3495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11035"/>
            <a:ext cx="31790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400px-ASTRA2Connect_Dish.jpg</a:t>
            </a:r>
          </a:p>
        </p:txBody>
      </p:sp>
    </p:spTree>
    <p:extLst>
      <p:ext uri="{BB962C8B-B14F-4D97-AF65-F5344CB8AC3E}">
        <p14:creationId xmlns:p14="http://schemas.microsoft.com/office/powerpoint/2010/main" val="28707291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equation of a parabola is:</a:t>
            </a:r>
          </a:p>
          <a:p>
            <a:endParaRPr lang="en-US" dirty="0"/>
          </a:p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This is also called a “</a:t>
            </a:r>
            <a:r>
              <a:rPr lang="en-US" dirty="0">
                <a:solidFill>
                  <a:srgbClr val="FFC000"/>
                </a:solidFill>
              </a:rPr>
              <a:t>quadratic equation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0480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0C5C-EEDB-482E-9ECE-67548331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162F-2FC2-4309-8AB0-AEAEB807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In mathematics, a “quadratic” is a type of problem that deals with a variable multiplied by itself — an operation known as “squaring”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235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0C5C-EEDB-482E-9ECE-67548331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162F-2FC2-4309-8AB0-AEAEB807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This language derives from the area of a square being its side length multiplied by itself</a:t>
            </a:r>
          </a:p>
          <a:p>
            <a:r>
              <a:rPr lang="en-US" i="0" dirty="0">
                <a:effectLst/>
              </a:rPr>
              <a:t>The word “quadratic” comes from </a:t>
            </a:r>
            <a:r>
              <a:rPr lang="en-US" i="1" dirty="0">
                <a:effectLst/>
              </a:rPr>
              <a:t>quadratum</a:t>
            </a:r>
            <a:r>
              <a:rPr lang="en-US" i="0" dirty="0">
                <a:effectLst/>
              </a:rPr>
              <a:t>, the Latin word for “square”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11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quadratic equation must have a variable that is squared</a:t>
            </a:r>
          </a:p>
          <a:p>
            <a:r>
              <a:rPr lang="en-US" dirty="0"/>
              <a:t>(also called degree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862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A quadratic equation has only </a:t>
            </a:r>
            <a:r>
              <a:rPr lang="en-US" i="1" dirty="0">
                <a:solidFill>
                  <a:schemeClr val="tx1"/>
                </a:solidFill>
              </a:rPr>
              <a:t>one </a:t>
            </a:r>
            <a:r>
              <a:rPr lang="en-US" dirty="0"/>
              <a:t>variable with degree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742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Which is a quadratic equation?</a:t>
            </a:r>
          </a:p>
          <a:p>
            <a:endParaRPr lang="en-US" sz="2000" dirty="0"/>
          </a:p>
          <a:p>
            <a:r>
              <a:rPr lang="es-ES" dirty="0"/>
              <a:t>x + y = 2</a:t>
            </a:r>
          </a:p>
          <a:p>
            <a:r>
              <a:rPr lang="es-ES" dirty="0"/>
              <a:t>5x</a:t>
            </a:r>
            <a:r>
              <a:rPr lang="es-ES" baseline="30000" dirty="0"/>
              <a:t>2</a:t>
            </a:r>
            <a:r>
              <a:rPr lang="es-ES" dirty="0"/>
              <a:t> + 7x – 4 = 0</a:t>
            </a:r>
          </a:p>
          <a:p>
            <a:r>
              <a:rPr lang="es-ES" dirty="0"/>
              <a:t>x</a:t>
            </a:r>
            <a:r>
              <a:rPr lang="es-ES" baseline="30000" dirty="0"/>
              <a:t>2</a:t>
            </a:r>
            <a:r>
              <a:rPr lang="es-ES" dirty="0"/>
              <a:t> + y</a:t>
            </a:r>
            <a:r>
              <a:rPr lang="es-ES" baseline="30000" dirty="0"/>
              <a:t>2</a:t>
            </a:r>
            <a:r>
              <a:rPr lang="es-ES" dirty="0"/>
              <a:t> = 9			</a:t>
            </a:r>
          </a:p>
          <a:p>
            <a:r>
              <a:rPr lang="es-ES" dirty="0"/>
              <a:t>2x</a:t>
            </a:r>
            <a:r>
              <a:rPr lang="es-ES" baseline="30000" dirty="0"/>
              <a:t>3</a:t>
            </a:r>
            <a:r>
              <a:rPr lang="es-ES" dirty="0"/>
              <a:t> + 8x</a:t>
            </a:r>
            <a:r>
              <a:rPr lang="es-ES" baseline="30000" dirty="0"/>
              <a:t>2</a:t>
            </a:r>
            <a:r>
              <a:rPr lang="es-ES" dirty="0"/>
              <a:t> + 4x + 9 = 0</a:t>
            </a:r>
          </a:p>
          <a:p>
            <a:r>
              <a:rPr lang="es-ES" dirty="0"/>
              <a:t>8x</a:t>
            </a:r>
            <a:r>
              <a:rPr lang="es-ES" baseline="30000" dirty="0"/>
              <a:t>2</a:t>
            </a:r>
            <a:r>
              <a:rPr lang="es-ES" dirty="0"/>
              <a:t> + 4x + 9 = y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39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Which is a quadratic equation?</a:t>
            </a:r>
          </a:p>
          <a:p>
            <a:endParaRPr lang="en-US" sz="2000" dirty="0"/>
          </a:p>
          <a:p>
            <a:r>
              <a:rPr lang="es-ES" dirty="0"/>
              <a:t>x + y = 2 					</a:t>
            </a:r>
            <a:r>
              <a:rPr lang="es-ES" dirty="0" err="1">
                <a:solidFill>
                  <a:srgbClr val="FFFF00"/>
                </a:solidFill>
              </a:rPr>
              <a:t>nope</a:t>
            </a:r>
            <a:r>
              <a:rPr lang="es-ES" dirty="0">
                <a:solidFill>
                  <a:srgbClr val="FFFF00"/>
                </a:solidFill>
              </a:rPr>
              <a:t>!</a:t>
            </a:r>
          </a:p>
          <a:p>
            <a:r>
              <a:rPr lang="es-ES" dirty="0"/>
              <a:t>5x</a:t>
            </a:r>
            <a:r>
              <a:rPr lang="es-ES" baseline="30000" dirty="0"/>
              <a:t>2</a:t>
            </a:r>
            <a:r>
              <a:rPr lang="es-ES" dirty="0"/>
              <a:t> + 7x – 4 = 0</a:t>
            </a:r>
          </a:p>
          <a:p>
            <a:r>
              <a:rPr lang="es-ES" dirty="0"/>
              <a:t>x</a:t>
            </a:r>
            <a:r>
              <a:rPr lang="es-ES" baseline="30000" dirty="0"/>
              <a:t>2</a:t>
            </a:r>
            <a:r>
              <a:rPr lang="es-ES" dirty="0"/>
              <a:t> + y</a:t>
            </a:r>
            <a:r>
              <a:rPr lang="es-ES" baseline="30000" dirty="0"/>
              <a:t>2</a:t>
            </a:r>
            <a:r>
              <a:rPr lang="es-ES" dirty="0"/>
              <a:t> = 9			</a:t>
            </a:r>
          </a:p>
          <a:p>
            <a:r>
              <a:rPr lang="es-ES" dirty="0"/>
              <a:t>2x</a:t>
            </a:r>
            <a:r>
              <a:rPr lang="es-ES" baseline="30000" dirty="0"/>
              <a:t>3</a:t>
            </a:r>
            <a:r>
              <a:rPr lang="es-ES" dirty="0"/>
              <a:t> + 8x</a:t>
            </a:r>
            <a:r>
              <a:rPr lang="es-ES" baseline="30000" dirty="0"/>
              <a:t>2</a:t>
            </a:r>
            <a:r>
              <a:rPr lang="es-ES" dirty="0"/>
              <a:t> + 4x + 9 = 0</a:t>
            </a:r>
          </a:p>
          <a:p>
            <a:r>
              <a:rPr lang="es-ES" dirty="0"/>
              <a:t>8x</a:t>
            </a:r>
            <a:r>
              <a:rPr lang="es-ES" baseline="30000" dirty="0"/>
              <a:t>2</a:t>
            </a:r>
            <a:r>
              <a:rPr lang="es-ES" dirty="0"/>
              <a:t> + 4x + 9 = y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04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Which is a quadratic equation?</a:t>
            </a:r>
          </a:p>
          <a:p>
            <a:endParaRPr lang="en-US" sz="2000" dirty="0"/>
          </a:p>
          <a:p>
            <a:r>
              <a:rPr lang="es-ES" dirty="0"/>
              <a:t>x + y = 2 					</a:t>
            </a:r>
            <a:r>
              <a:rPr lang="es-ES" dirty="0" err="1"/>
              <a:t>nope</a:t>
            </a:r>
            <a:r>
              <a:rPr lang="es-ES" dirty="0"/>
              <a:t>!</a:t>
            </a:r>
          </a:p>
          <a:p>
            <a:r>
              <a:rPr lang="es-ES" dirty="0"/>
              <a:t>5x</a:t>
            </a:r>
            <a:r>
              <a:rPr lang="es-ES" baseline="30000" dirty="0"/>
              <a:t>2</a:t>
            </a:r>
            <a:r>
              <a:rPr lang="es-ES" dirty="0"/>
              <a:t> + 7x – 4 = 0			</a:t>
            </a:r>
            <a:r>
              <a:rPr lang="es-ES" dirty="0" err="1">
                <a:solidFill>
                  <a:srgbClr val="FFFF00"/>
                </a:solidFill>
              </a:rPr>
              <a:t>yep</a:t>
            </a:r>
            <a:r>
              <a:rPr lang="es-ES" dirty="0">
                <a:solidFill>
                  <a:srgbClr val="FFFF00"/>
                </a:solidFill>
              </a:rPr>
              <a:t>!</a:t>
            </a:r>
          </a:p>
          <a:p>
            <a:r>
              <a:rPr lang="es-ES" dirty="0"/>
              <a:t>x</a:t>
            </a:r>
            <a:r>
              <a:rPr lang="es-ES" baseline="30000" dirty="0"/>
              <a:t>2</a:t>
            </a:r>
            <a:r>
              <a:rPr lang="es-ES" dirty="0"/>
              <a:t> + y</a:t>
            </a:r>
            <a:r>
              <a:rPr lang="es-ES" baseline="30000" dirty="0"/>
              <a:t>2</a:t>
            </a:r>
            <a:r>
              <a:rPr lang="es-ES" dirty="0"/>
              <a:t> = 9			</a:t>
            </a:r>
          </a:p>
          <a:p>
            <a:r>
              <a:rPr lang="es-ES" dirty="0"/>
              <a:t>2x</a:t>
            </a:r>
            <a:r>
              <a:rPr lang="es-ES" baseline="30000" dirty="0"/>
              <a:t>3</a:t>
            </a:r>
            <a:r>
              <a:rPr lang="es-ES" dirty="0"/>
              <a:t> + 8x</a:t>
            </a:r>
            <a:r>
              <a:rPr lang="es-ES" baseline="30000" dirty="0"/>
              <a:t>2</a:t>
            </a:r>
            <a:r>
              <a:rPr lang="es-ES" dirty="0"/>
              <a:t> + 4x + 9 = 0</a:t>
            </a:r>
          </a:p>
          <a:p>
            <a:r>
              <a:rPr lang="es-ES" dirty="0"/>
              <a:t>8x</a:t>
            </a:r>
            <a:r>
              <a:rPr lang="es-ES" baseline="30000" dirty="0"/>
              <a:t>2</a:t>
            </a:r>
            <a:r>
              <a:rPr lang="es-ES" dirty="0"/>
              <a:t> + 4x + 9 = y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4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evaluate a function, you need to substitute the given value for </a:t>
            </a:r>
            <a:r>
              <a:rPr lang="en-US" i="1" dirty="0"/>
              <a:t>x</a:t>
            </a:r>
            <a:r>
              <a:rPr lang="en-US" dirty="0"/>
              <a:t> in the formula</a:t>
            </a:r>
          </a:p>
          <a:p>
            <a:endParaRPr lang="en-US" sz="2000" dirty="0"/>
          </a:p>
          <a:p>
            <a:r>
              <a:rPr lang="en-US" dirty="0"/>
              <a:t>ƒ(3)  means  “evaluate the function for x=3”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64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Which is a quadratic equation?</a:t>
            </a:r>
          </a:p>
          <a:p>
            <a:endParaRPr lang="en-US" sz="2000" dirty="0"/>
          </a:p>
          <a:p>
            <a:r>
              <a:rPr lang="es-ES" dirty="0"/>
              <a:t>x + y = 2 					</a:t>
            </a:r>
            <a:r>
              <a:rPr lang="es-ES" dirty="0" err="1"/>
              <a:t>nope</a:t>
            </a:r>
            <a:r>
              <a:rPr lang="es-ES" dirty="0"/>
              <a:t>!</a:t>
            </a:r>
          </a:p>
          <a:p>
            <a:r>
              <a:rPr lang="es-ES" dirty="0"/>
              <a:t>5x</a:t>
            </a:r>
            <a:r>
              <a:rPr lang="es-ES" baseline="30000" dirty="0"/>
              <a:t>2</a:t>
            </a:r>
            <a:r>
              <a:rPr lang="es-ES" dirty="0"/>
              <a:t> + 7x – 4 = 0			</a:t>
            </a:r>
            <a:r>
              <a:rPr lang="es-ES" dirty="0" err="1"/>
              <a:t>yep</a:t>
            </a:r>
            <a:r>
              <a:rPr lang="es-ES" dirty="0"/>
              <a:t>!</a:t>
            </a:r>
          </a:p>
          <a:p>
            <a:r>
              <a:rPr lang="es-ES" dirty="0"/>
              <a:t>x</a:t>
            </a:r>
            <a:r>
              <a:rPr lang="es-ES" baseline="30000" dirty="0"/>
              <a:t>2</a:t>
            </a:r>
            <a:r>
              <a:rPr lang="es-ES" dirty="0"/>
              <a:t> + y</a:t>
            </a:r>
            <a:r>
              <a:rPr lang="es-ES" baseline="30000" dirty="0"/>
              <a:t>2</a:t>
            </a:r>
            <a:r>
              <a:rPr lang="es-ES" dirty="0"/>
              <a:t> = 9				</a:t>
            </a:r>
            <a:r>
              <a:rPr lang="es-ES" dirty="0">
                <a:solidFill>
                  <a:srgbClr val="FFFF00"/>
                </a:solidFill>
              </a:rPr>
              <a:t>NOPE!</a:t>
            </a:r>
          </a:p>
          <a:p>
            <a:r>
              <a:rPr lang="es-ES" dirty="0"/>
              <a:t>2x</a:t>
            </a:r>
            <a:r>
              <a:rPr lang="es-ES" baseline="30000" dirty="0"/>
              <a:t>3</a:t>
            </a:r>
            <a:r>
              <a:rPr lang="es-ES" dirty="0"/>
              <a:t> + 8x</a:t>
            </a:r>
            <a:r>
              <a:rPr lang="es-ES" baseline="30000" dirty="0"/>
              <a:t>2</a:t>
            </a:r>
            <a:r>
              <a:rPr lang="es-ES" dirty="0"/>
              <a:t> + 4x + 9 = 0</a:t>
            </a:r>
          </a:p>
          <a:p>
            <a:r>
              <a:rPr lang="es-ES" dirty="0"/>
              <a:t>8x</a:t>
            </a:r>
            <a:r>
              <a:rPr lang="es-ES" baseline="30000" dirty="0"/>
              <a:t>2</a:t>
            </a:r>
            <a:r>
              <a:rPr lang="es-ES" dirty="0"/>
              <a:t> + 4x + 9 = y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901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Which is a quadratic equation?</a:t>
            </a:r>
          </a:p>
          <a:p>
            <a:endParaRPr lang="en-US" sz="2000" dirty="0"/>
          </a:p>
          <a:p>
            <a:r>
              <a:rPr lang="es-ES" dirty="0"/>
              <a:t>x + y = 2 					</a:t>
            </a:r>
            <a:r>
              <a:rPr lang="es-ES" dirty="0" err="1"/>
              <a:t>nope</a:t>
            </a:r>
            <a:r>
              <a:rPr lang="es-ES" dirty="0"/>
              <a:t>!</a:t>
            </a:r>
          </a:p>
          <a:p>
            <a:r>
              <a:rPr lang="es-ES" dirty="0"/>
              <a:t>5x</a:t>
            </a:r>
            <a:r>
              <a:rPr lang="es-ES" baseline="30000" dirty="0"/>
              <a:t>2</a:t>
            </a:r>
            <a:r>
              <a:rPr lang="es-ES" dirty="0"/>
              <a:t> + 7x – 4 = 0			</a:t>
            </a:r>
            <a:r>
              <a:rPr lang="es-ES" dirty="0" err="1"/>
              <a:t>yep</a:t>
            </a:r>
            <a:r>
              <a:rPr lang="es-ES" dirty="0"/>
              <a:t>!</a:t>
            </a:r>
          </a:p>
          <a:p>
            <a:r>
              <a:rPr lang="es-ES" dirty="0"/>
              <a:t>x</a:t>
            </a:r>
            <a:r>
              <a:rPr lang="es-ES" baseline="30000" dirty="0"/>
              <a:t>2</a:t>
            </a:r>
            <a:r>
              <a:rPr lang="es-ES" dirty="0"/>
              <a:t> + y</a:t>
            </a:r>
            <a:r>
              <a:rPr lang="es-ES" baseline="30000" dirty="0"/>
              <a:t>2</a:t>
            </a:r>
            <a:r>
              <a:rPr lang="es-ES" dirty="0"/>
              <a:t> = 9				NOPE!</a:t>
            </a:r>
          </a:p>
          <a:p>
            <a:r>
              <a:rPr lang="es-ES" dirty="0"/>
              <a:t>2x</a:t>
            </a:r>
            <a:r>
              <a:rPr lang="es-ES" baseline="30000" dirty="0"/>
              <a:t>3</a:t>
            </a:r>
            <a:r>
              <a:rPr lang="es-ES" dirty="0"/>
              <a:t> + 8x</a:t>
            </a:r>
            <a:r>
              <a:rPr lang="es-ES" baseline="30000" dirty="0"/>
              <a:t>2</a:t>
            </a:r>
            <a:r>
              <a:rPr lang="es-ES" dirty="0"/>
              <a:t> + 4x + 9 = 0	</a:t>
            </a:r>
            <a:r>
              <a:rPr lang="es-ES" dirty="0" err="1">
                <a:solidFill>
                  <a:srgbClr val="FFFF00"/>
                </a:solidFill>
              </a:rPr>
              <a:t>nope</a:t>
            </a:r>
            <a:r>
              <a:rPr lang="es-ES" dirty="0">
                <a:solidFill>
                  <a:srgbClr val="FFFF00"/>
                </a:solidFill>
              </a:rPr>
              <a:t>!</a:t>
            </a:r>
          </a:p>
          <a:p>
            <a:r>
              <a:rPr lang="es-ES" dirty="0"/>
              <a:t>8x</a:t>
            </a:r>
            <a:r>
              <a:rPr lang="es-ES" baseline="30000" dirty="0"/>
              <a:t>2</a:t>
            </a:r>
            <a:r>
              <a:rPr lang="es-ES" dirty="0"/>
              <a:t> + 4x + 9 = y</a:t>
            </a:r>
            <a:r>
              <a:rPr lang="es-ES" baseline="30000" dirty="0"/>
              <a:t>2</a:t>
            </a:r>
            <a:r>
              <a:rPr lang="es-ES" dirty="0"/>
              <a:t> </a:t>
            </a:r>
          </a:p>
          <a:p>
            <a:endParaRPr lang="es-E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2522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70758" cy="5638800"/>
          </a:xfrm>
        </p:spPr>
        <p:txBody>
          <a:bodyPr/>
          <a:lstStyle/>
          <a:p>
            <a:r>
              <a:rPr lang="en-US" dirty="0"/>
              <a:t>Which is a quadratic equation?</a:t>
            </a:r>
          </a:p>
          <a:p>
            <a:endParaRPr lang="en-US" sz="2000" dirty="0"/>
          </a:p>
          <a:p>
            <a:r>
              <a:rPr lang="es-ES" dirty="0"/>
              <a:t>x + y = 2 					</a:t>
            </a:r>
            <a:r>
              <a:rPr lang="es-ES" dirty="0" err="1"/>
              <a:t>nope</a:t>
            </a:r>
            <a:r>
              <a:rPr lang="es-ES" dirty="0"/>
              <a:t>!</a:t>
            </a:r>
          </a:p>
          <a:p>
            <a:r>
              <a:rPr lang="es-ES" dirty="0"/>
              <a:t>5x</a:t>
            </a:r>
            <a:r>
              <a:rPr lang="es-ES" baseline="30000" dirty="0"/>
              <a:t>2</a:t>
            </a:r>
            <a:r>
              <a:rPr lang="es-ES" dirty="0"/>
              <a:t> + 7x – 4 = 0			</a:t>
            </a:r>
            <a:r>
              <a:rPr lang="es-ES" dirty="0" err="1"/>
              <a:t>yep</a:t>
            </a:r>
            <a:r>
              <a:rPr lang="es-ES" dirty="0"/>
              <a:t>!</a:t>
            </a:r>
          </a:p>
          <a:p>
            <a:r>
              <a:rPr lang="es-ES" dirty="0"/>
              <a:t>x</a:t>
            </a:r>
            <a:r>
              <a:rPr lang="es-ES" baseline="30000" dirty="0"/>
              <a:t>2</a:t>
            </a:r>
            <a:r>
              <a:rPr lang="es-ES" dirty="0"/>
              <a:t> + y</a:t>
            </a:r>
            <a:r>
              <a:rPr lang="es-ES" baseline="30000" dirty="0"/>
              <a:t>2</a:t>
            </a:r>
            <a:r>
              <a:rPr lang="es-ES" dirty="0"/>
              <a:t> = 9				NOPE!</a:t>
            </a:r>
          </a:p>
          <a:p>
            <a:r>
              <a:rPr lang="es-ES" dirty="0"/>
              <a:t>2x</a:t>
            </a:r>
            <a:r>
              <a:rPr lang="es-ES" baseline="30000" dirty="0"/>
              <a:t>3</a:t>
            </a:r>
            <a:r>
              <a:rPr lang="es-ES" dirty="0"/>
              <a:t> + 8x</a:t>
            </a:r>
            <a:r>
              <a:rPr lang="es-ES" baseline="30000" dirty="0"/>
              <a:t>2</a:t>
            </a:r>
            <a:r>
              <a:rPr lang="es-ES" dirty="0"/>
              <a:t> + 4x + 9 = 0	</a:t>
            </a:r>
            <a:r>
              <a:rPr lang="es-ES" dirty="0" err="1"/>
              <a:t>nope</a:t>
            </a:r>
            <a:r>
              <a:rPr lang="es-ES" dirty="0"/>
              <a:t>!</a:t>
            </a:r>
          </a:p>
          <a:p>
            <a:r>
              <a:rPr lang="es-ES" dirty="0"/>
              <a:t>8x</a:t>
            </a:r>
            <a:r>
              <a:rPr lang="es-ES" baseline="30000" dirty="0"/>
              <a:t>2</a:t>
            </a:r>
            <a:r>
              <a:rPr lang="es-ES" dirty="0"/>
              <a:t> + 4x + 9 = y</a:t>
            </a:r>
            <a:r>
              <a:rPr lang="es-ES" baseline="30000" dirty="0"/>
              <a:t>2</a:t>
            </a:r>
            <a:r>
              <a:rPr lang="es-ES" dirty="0"/>
              <a:t> 		</a:t>
            </a:r>
            <a:r>
              <a:rPr lang="es-ES" dirty="0" err="1">
                <a:solidFill>
                  <a:srgbClr val="FFFF00"/>
                </a:solidFill>
              </a:rPr>
              <a:t>nope</a:t>
            </a:r>
            <a:r>
              <a:rPr lang="es-ES" dirty="0">
                <a:solidFill>
                  <a:srgbClr val="FFFF00"/>
                </a:solidFill>
              </a:rPr>
              <a:t>!</a:t>
            </a:r>
          </a:p>
          <a:p>
            <a:endParaRPr lang="es-E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6042" y="-12032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ZEROS OF 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97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A56BF4-965D-4CB2-B323-52F4DEDAD12D}"/>
              </a:ext>
            </a:extLst>
          </p:cNvPr>
          <p:cNvSpPr/>
          <p:nvPr/>
        </p:nvSpPr>
        <p:spPr>
          <a:xfrm>
            <a:off x="0" y="6611035"/>
            <a:ext cx="28985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9603655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Quadratics/Parabolas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equation of a parabola is:</a:t>
            </a:r>
          </a:p>
          <a:p>
            <a:endParaRPr lang="en-US" dirty="0"/>
          </a:p>
          <a:p>
            <a:pPr algn="ctr"/>
            <a:r>
              <a:rPr lang="en-US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 = 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“a” “b” and “c” determine the shape and location of the curve</a:t>
            </a:r>
          </a:p>
        </p:txBody>
      </p:sp>
    </p:spTree>
    <p:extLst>
      <p:ext uri="{BB962C8B-B14F-4D97-AF65-F5344CB8AC3E}">
        <p14:creationId xmlns:p14="http://schemas.microsoft.com/office/powerpoint/2010/main" val="35583292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 the equation:</a:t>
            </a:r>
          </a:p>
          <a:p>
            <a:pPr algn="ctr"/>
            <a:r>
              <a:rPr lang="en-US" dirty="0"/>
              <a:t>56x</a:t>
            </a:r>
            <a:r>
              <a:rPr lang="en-US" baseline="30000" dirty="0"/>
              <a:t>2</a:t>
            </a:r>
            <a:r>
              <a:rPr lang="en-US" dirty="0"/>
              <a:t> + 42x - 893 = y</a:t>
            </a:r>
          </a:p>
          <a:p>
            <a:r>
              <a:rPr lang="en-US" dirty="0"/>
              <a:t>a = 		b = 		c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C1D-D481-4274-BA0B-5A18E131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991F1-48AD-452F-9AD9-ACF442536B57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14922100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 the equation:</a:t>
            </a:r>
          </a:p>
          <a:p>
            <a:pPr algn="ctr"/>
            <a:r>
              <a:rPr lang="en-US" dirty="0"/>
              <a:t>56x</a:t>
            </a:r>
            <a:r>
              <a:rPr lang="en-US" baseline="30000" dirty="0"/>
              <a:t>2</a:t>
            </a:r>
            <a:r>
              <a:rPr lang="en-US" dirty="0"/>
              <a:t> + 42x - 893 = y</a:t>
            </a:r>
          </a:p>
          <a:p>
            <a:r>
              <a:rPr lang="en-US" dirty="0"/>
              <a:t>a = </a:t>
            </a:r>
            <a:r>
              <a:rPr lang="en-US" dirty="0">
                <a:solidFill>
                  <a:srgbClr val="FFFF00"/>
                </a:solidFill>
              </a:rPr>
              <a:t>56		</a:t>
            </a:r>
            <a:r>
              <a:rPr lang="en-US" dirty="0"/>
              <a:t>b = 		c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C1D-D481-4274-BA0B-5A18E131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2F0DA-1F81-4299-BB91-40181B298839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23293567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 the equation:</a:t>
            </a:r>
          </a:p>
          <a:p>
            <a:pPr algn="ctr"/>
            <a:r>
              <a:rPr lang="en-US" dirty="0"/>
              <a:t>56x</a:t>
            </a:r>
            <a:r>
              <a:rPr lang="en-US" baseline="30000" dirty="0"/>
              <a:t>2</a:t>
            </a:r>
            <a:r>
              <a:rPr lang="en-US" dirty="0"/>
              <a:t> + 42x - 893 = y</a:t>
            </a:r>
          </a:p>
          <a:p>
            <a:r>
              <a:rPr lang="en-US" dirty="0"/>
              <a:t>a = 56		b = </a:t>
            </a:r>
            <a:r>
              <a:rPr lang="en-US" dirty="0">
                <a:solidFill>
                  <a:srgbClr val="FFFF00"/>
                </a:solidFill>
              </a:rPr>
              <a:t>42		</a:t>
            </a:r>
            <a:r>
              <a:rPr lang="en-US" dirty="0"/>
              <a:t>c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C1D-D481-4274-BA0B-5A18E131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7178D-CB8B-4DEA-8A21-B553C1242984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39827784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“a” “b” and “c” for the equation:</a:t>
            </a:r>
          </a:p>
          <a:p>
            <a:pPr algn="ctr"/>
            <a:r>
              <a:rPr lang="en-US" dirty="0"/>
              <a:t>56x</a:t>
            </a:r>
            <a:r>
              <a:rPr lang="en-US" baseline="30000" dirty="0"/>
              <a:t>2</a:t>
            </a:r>
            <a:r>
              <a:rPr lang="en-US" dirty="0"/>
              <a:t> + 42x - 893 = y</a:t>
            </a:r>
          </a:p>
          <a:p>
            <a:r>
              <a:rPr lang="en-US" dirty="0"/>
              <a:t>a = 56		b = 42		c = </a:t>
            </a:r>
            <a:r>
              <a:rPr lang="en-US" dirty="0">
                <a:solidFill>
                  <a:srgbClr val="FFFF00"/>
                </a:solidFill>
              </a:rPr>
              <a:t>-893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C1D-D481-4274-BA0B-5A18E131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0673A-603E-4CBA-8465-16F7CDECC7FB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10295326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en-US" dirty="0"/>
              <a:t>What is “a” “b” and “c” for:</a:t>
            </a:r>
          </a:p>
          <a:p>
            <a:r>
              <a:rPr lang="en-US" dirty="0"/>
              <a:t>y = -3x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+ 4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r>
              <a:rPr lang="en-US" dirty="0"/>
              <a:t>y = x</a:t>
            </a:r>
            <a:r>
              <a:rPr lang="en-US" baseline="30000" dirty="0"/>
              <a:t>2</a:t>
            </a:r>
            <a:r>
              <a:rPr lang="en-US" dirty="0"/>
              <a:t> – 2x - 4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r>
              <a:rPr lang="en-US" dirty="0"/>
              <a:t>y = -(x</a:t>
            </a:r>
            <a:r>
              <a:rPr lang="en-US" baseline="30000" dirty="0"/>
              <a:t>2</a:t>
            </a:r>
            <a:r>
              <a:rPr lang="en-US" dirty="0"/>
              <a:t>) + 5x – 20</a:t>
            </a:r>
          </a:p>
          <a:p>
            <a:pPr>
              <a:spcBef>
                <a:spcPts val="0"/>
              </a:spcBef>
            </a:pPr>
            <a:r>
              <a:rPr lang="en-US" dirty="0"/>
              <a:t>a = 		b = 		c =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C1D-D481-4274-BA0B-5A18E131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</a:rPr>
              <a:t>QUADRATICS/PARABOLAS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8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5CD18-DC24-40BA-BE02-68FE62F40016}"/>
              </a:ext>
            </a:extLst>
          </p:cNvPr>
          <p:cNvSpPr txBox="1"/>
          <p:nvPr/>
        </p:nvSpPr>
        <p:spPr>
          <a:xfrm>
            <a:off x="6858000" y="6457890"/>
            <a:ext cx="228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ax</a:t>
            </a:r>
            <a:r>
              <a:rPr lang="en-US" sz="2000" baseline="30000" dirty="0"/>
              <a:t>2</a:t>
            </a:r>
            <a:r>
              <a:rPr lang="en-US" sz="2000" dirty="0"/>
              <a:t> + bx + c = y</a:t>
            </a:r>
          </a:p>
        </p:txBody>
      </p:sp>
    </p:spTree>
    <p:extLst>
      <p:ext uri="{BB962C8B-B14F-4D97-AF65-F5344CB8AC3E}">
        <p14:creationId xmlns:p14="http://schemas.microsoft.com/office/powerpoint/2010/main" val="417491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4528</Words>
  <Application>Microsoft Office PowerPoint</Application>
  <PresentationFormat>On-screen Show (4:3)</PresentationFormat>
  <Paragraphs>873</Paragraphs>
  <Slides>122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30" baseType="lpstr">
      <vt:lpstr>Arial</vt:lpstr>
      <vt:lpstr>Calibri</vt:lpstr>
      <vt:lpstr>Cambria Math</vt:lpstr>
      <vt:lpstr>Comic Sans MS</vt:lpstr>
      <vt:lpstr>Courier New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Combining Functions</vt:lpstr>
      <vt:lpstr>Questions?</vt:lpstr>
      <vt:lpstr>Lines</vt:lpstr>
      <vt:lpstr>Lines</vt:lpstr>
      <vt:lpstr>Lines</vt:lpstr>
      <vt:lpstr>Lines</vt:lpstr>
      <vt:lpstr>Lines</vt:lpstr>
      <vt:lpstr>Lines</vt:lpstr>
      <vt:lpstr>Lines</vt:lpstr>
      <vt:lpstr>Lines</vt:lpstr>
      <vt:lpstr>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Lines</vt:lpstr>
      <vt:lpstr>Lines</vt:lpstr>
      <vt:lpstr>Lines</vt:lpstr>
      <vt:lpstr>Lines</vt:lpstr>
      <vt:lpstr>Lines</vt:lpstr>
      <vt:lpstr>Lines</vt:lpstr>
      <vt:lpstr>PowerPoint Presentation</vt:lpstr>
      <vt:lpstr>PowerPoint Presentation</vt:lpstr>
      <vt:lpstr>PowerPoint Presentation</vt:lpstr>
      <vt:lpstr>PowerPoint Presentation</vt:lpstr>
      <vt:lpstr>Questions?</vt:lpstr>
      <vt:lpstr>Lines</vt:lpstr>
      <vt:lpstr>PowerPoint Presentation</vt:lpstr>
      <vt:lpstr>PowerPoint Presentation</vt:lpstr>
      <vt:lpstr>PowerPoint Presentation</vt:lpstr>
      <vt:lpstr>Lines</vt:lpstr>
      <vt:lpstr>PowerPoint Presentation</vt:lpstr>
      <vt:lpstr>PowerPoint Presentation</vt:lpstr>
      <vt:lpstr>PowerPoint Presentation</vt:lpstr>
      <vt:lpstr>Questions?</vt:lpstr>
      <vt:lpstr>Lines</vt:lpstr>
      <vt:lpstr>PowerPoint Presentation</vt:lpstr>
      <vt:lpstr>PowerPoint Presentation</vt:lpstr>
      <vt:lpstr>PowerPoint Presentation</vt:lpstr>
      <vt:lpstr>Questions?</vt:lpstr>
      <vt:lpstr>Lines</vt:lpstr>
      <vt:lpstr>Lines</vt:lpstr>
      <vt:lpstr>Lines</vt:lpstr>
      <vt:lpstr>PowerPoint Presentation</vt:lpstr>
      <vt:lpstr>PowerPoint Presentation</vt:lpstr>
      <vt:lpstr>PowerPoint Presentation</vt:lpstr>
      <vt:lpstr>Questions?</vt:lpstr>
      <vt:lpstr>Lines</vt:lpstr>
      <vt:lpstr>Lines</vt:lpstr>
      <vt:lpstr>Lines</vt:lpstr>
      <vt:lpstr>Lines</vt:lpstr>
      <vt:lpstr>Lines</vt:lpstr>
      <vt:lpstr>Questions?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Quadratics/Parabolas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Quadratics/Parabolas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Quadratics/Parabolas</vt:lpstr>
      <vt:lpstr>Quadratics/Parabolas</vt:lpstr>
      <vt:lpstr>Quadratics/Parabolas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Quadratics/Parabolas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Quadratics/Parabolas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215</cp:revision>
  <dcterms:created xsi:type="dcterms:W3CDTF">2012-09-06T22:30:26Z</dcterms:created>
  <dcterms:modified xsi:type="dcterms:W3CDTF">2023-02-28T08:48:23Z</dcterms:modified>
</cp:coreProperties>
</file>