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1"/>
  </p:notesMasterIdLst>
  <p:handoutMasterIdLst>
    <p:handoutMasterId r:id="rId132"/>
  </p:handoutMasterIdLst>
  <p:sldIdLst>
    <p:sldId id="1488" r:id="rId2"/>
    <p:sldId id="437" r:id="rId3"/>
    <p:sldId id="2198" r:id="rId4"/>
    <p:sldId id="537" r:id="rId5"/>
    <p:sldId id="3070" r:id="rId6"/>
    <p:sldId id="3071" r:id="rId7"/>
    <p:sldId id="3072" r:id="rId8"/>
    <p:sldId id="3075" r:id="rId9"/>
    <p:sldId id="3076" r:id="rId10"/>
    <p:sldId id="3077" r:id="rId11"/>
    <p:sldId id="3078" r:id="rId12"/>
    <p:sldId id="3079" r:id="rId13"/>
    <p:sldId id="3080" r:id="rId14"/>
    <p:sldId id="3081" r:id="rId15"/>
    <p:sldId id="3082" r:id="rId16"/>
    <p:sldId id="3088" r:id="rId17"/>
    <p:sldId id="3099" r:id="rId18"/>
    <p:sldId id="1893" r:id="rId19"/>
    <p:sldId id="3104" r:id="rId20"/>
    <p:sldId id="2247" r:id="rId21"/>
    <p:sldId id="2248" r:id="rId22"/>
    <p:sldId id="550" r:id="rId23"/>
    <p:sldId id="548" r:id="rId24"/>
    <p:sldId id="2249" r:id="rId25"/>
    <p:sldId id="549" r:id="rId26"/>
    <p:sldId id="551" r:id="rId27"/>
    <p:sldId id="552" r:id="rId28"/>
    <p:sldId id="553" r:id="rId29"/>
    <p:sldId id="3032" r:id="rId30"/>
    <p:sldId id="2250" r:id="rId31"/>
    <p:sldId id="2251" r:id="rId32"/>
    <p:sldId id="2252" r:id="rId33"/>
    <p:sldId id="3033" r:id="rId34"/>
    <p:sldId id="2253" r:id="rId35"/>
    <p:sldId id="555" r:id="rId36"/>
    <p:sldId id="556" r:id="rId37"/>
    <p:sldId id="557" r:id="rId38"/>
    <p:sldId id="3035" r:id="rId39"/>
    <p:sldId id="3034" r:id="rId40"/>
    <p:sldId id="2255" r:id="rId41"/>
    <p:sldId id="558" r:id="rId42"/>
    <p:sldId id="559" r:id="rId43"/>
    <p:sldId id="560" r:id="rId44"/>
    <p:sldId id="561" r:id="rId45"/>
    <p:sldId id="562" r:id="rId46"/>
    <p:sldId id="563" r:id="rId47"/>
    <p:sldId id="2256" r:id="rId48"/>
    <p:sldId id="2243" r:id="rId49"/>
    <p:sldId id="2244" r:id="rId50"/>
    <p:sldId id="541" r:id="rId51"/>
    <p:sldId id="3026" r:id="rId52"/>
    <p:sldId id="3027" r:id="rId53"/>
    <p:sldId id="3028" r:id="rId54"/>
    <p:sldId id="3029" r:id="rId55"/>
    <p:sldId id="3030" r:id="rId56"/>
    <p:sldId id="3036" r:id="rId57"/>
    <p:sldId id="3037" r:id="rId58"/>
    <p:sldId id="3038" r:id="rId59"/>
    <p:sldId id="3031" r:id="rId60"/>
    <p:sldId id="518" r:id="rId61"/>
    <p:sldId id="519" r:id="rId62"/>
    <p:sldId id="2245" r:id="rId63"/>
    <p:sldId id="544" r:id="rId64"/>
    <p:sldId id="540" r:id="rId65"/>
    <p:sldId id="3039" r:id="rId66"/>
    <p:sldId id="542" r:id="rId67"/>
    <p:sldId id="545" r:id="rId68"/>
    <p:sldId id="546" r:id="rId69"/>
    <p:sldId id="3040" r:id="rId70"/>
    <p:sldId id="3041" r:id="rId71"/>
    <p:sldId id="3042" r:id="rId72"/>
    <p:sldId id="3043" r:id="rId73"/>
    <p:sldId id="3044" r:id="rId74"/>
    <p:sldId id="3045" r:id="rId75"/>
    <p:sldId id="2246" r:id="rId76"/>
    <p:sldId id="485" r:id="rId77"/>
    <p:sldId id="487" r:id="rId78"/>
    <p:sldId id="488" r:id="rId79"/>
    <p:sldId id="473" r:id="rId80"/>
    <p:sldId id="3100" r:id="rId81"/>
    <p:sldId id="3046" r:id="rId82"/>
    <p:sldId id="3047" r:id="rId83"/>
    <p:sldId id="3048" r:id="rId84"/>
    <p:sldId id="3049" r:id="rId85"/>
    <p:sldId id="411" r:id="rId86"/>
    <p:sldId id="3050" r:id="rId87"/>
    <p:sldId id="3051" r:id="rId88"/>
    <p:sldId id="3052" r:id="rId89"/>
    <p:sldId id="409" r:id="rId90"/>
    <p:sldId id="486" r:id="rId91"/>
    <p:sldId id="3054" r:id="rId92"/>
    <p:sldId id="3055" r:id="rId93"/>
    <p:sldId id="3056" r:id="rId94"/>
    <p:sldId id="3053" r:id="rId95"/>
    <p:sldId id="481" r:id="rId96"/>
    <p:sldId id="482" r:id="rId97"/>
    <p:sldId id="3059" r:id="rId98"/>
    <p:sldId id="3064" r:id="rId99"/>
    <p:sldId id="3058" r:id="rId100"/>
    <p:sldId id="3065" r:id="rId101"/>
    <p:sldId id="3060" r:id="rId102"/>
    <p:sldId id="3061" r:id="rId103"/>
    <p:sldId id="3062" r:id="rId104"/>
    <p:sldId id="3066" r:id="rId105"/>
    <p:sldId id="3067" r:id="rId106"/>
    <p:sldId id="3057" r:id="rId107"/>
    <p:sldId id="3101" r:id="rId108"/>
    <p:sldId id="420" r:id="rId109"/>
    <p:sldId id="421" r:id="rId110"/>
    <p:sldId id="479" r:id="rId111"/>
    <p:sldId id="475" r:id="rId112"/>
    <p:sldId id="480" r:id="rId113"/>
    <p:sldId id="3102" r:id="rId114"/>
    <p:sldId id="3103" r:id="rId115"/>
    <p:sldId id="477" r:id="rId116"/>
    <p:sldId id="3068" r:id="rId117"/>
    <p:sldId id="3069" r:id="rId118"/>
    <p:sldId id="493" r:id="rId119"/>
    <p:sldId id="494" r:id="rId120"/>
    <p:sldId id="497" r:id="rId121"/>
    <p:sldId id="495" r:id="rId122"/>
    <p:sldId id="498" r:id="rId123"/>
    <p:sldId id="499" r:id="rId124"/>
    <p:sldId id="500" r:id="rId125"/>
    <p:sldId id="496" r:id="rId126"/>
    <p:sldId id="501" r:id="rId127"/>
    <p:sldId id="503" r:id="rId128"/>
    <p:sldId id="539" r:id="rId129"/>
    <p:sldId id="469" r:id="rId1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01" autoAdjust="0"/>
    <p:restoredTop sz="94660"/>
  </p:normalViewPr>
  <p:slideViewPr>
    <p:cSldViewPr>
      <p:cViewPr varScale="1">
        <p:scale>
          <a:sx n="86" d="100"/>
          <a:sy n="86" d="100"/>
        </p:scale>
        <p:origin x="84" y="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notesMaster" Target="notesMasters/notesMaster1.xml"/><Relationship Id="rId136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handoutMaster" Target="handoutMasters/handoutMaster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C41557-EC00-47AD-A3B6-6484700CA67A}" type="datetimeFigureOut">
              <a:rPr lang="en-US"/>
              <a:pPr>
                <a:defRPr/>
              </a:pPr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6CEA775-3D3E-4E30-9643-A0E44CCD0C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88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6854D-AEA3-40F1-B3DC-456CF1673FAE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D25DC-0F18-4F94-901B-DAE63C259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5194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461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81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456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32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384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44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315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12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476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735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8172F11-100D-48EF-88AA-A7D9995CE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8"/>
            <a:ext cx="9144000" cy="68508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3CD72D-6516-4F90-9BCB-60D3586B7A1A}"/>
              </a:ext>
            </a:extLst>
          </p:cNvPr>
          <p:cNvSpPr txBox="1"/>
          <p:nvPr/>
        </p:nvSpPr>
        <p:spPr>
          <a:xfrm>
            <a:off x="0" y="6604337"/>
            <a:ext cx="9144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https://media.istockphoto.com/vectors/green-blackboard-mathematical-with-thin-line-shapes-and-inscriptions-vector-id1084380192?k=6&amp;m=1084380192&amp;s=612x612&amp;w=0&amp;h=TcEOVpnUmyuswT4Pay</a:t>
            </a:r>
          </a:p>
          <a:p>
            <a:r>
              <a:rPr lang="en-US" sz="1500" dirty="0">
                <a:solidFill>
                  <a:srgbClr val="00B0F0"/>
                </a:solidFill>
              </a:rPr>
              <a:t>AL6lNiHU8SS8g33yOSg-jR5BE=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4C676A4D-4A1E-4267-9E2B-BE0390C33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26127"/>
            <a:ext cx="91440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r" eaLnBrk="1" hangingPunct="1"/>
            <a:r>
              <a:rPr lang="en-US" altLang="en-US" sz="7200" b="1" dirty="0">
                <a:solidFill>
                  <a:srgbClr val="FFFF00"/>
                </a:solidFill>
              </a:rPr>
              <a:t>        Welcome to </a:t>
            </a:r>
          </a:p>
          <a:p>
            <a:pPr algn="r"/>
            <a:r>
              <a:rPr lang="en-US" altLang="en-US" sz="7200" b="1" dirty="0">
                <a:solidFill>
                  <a:srgbClr val="FFFF00"/>
                </a:solidFill>
              </a:rPr>
              <a:t>Unit 5-</a:t>
            </a:r>
            <a:r>
              <a:rPr lang="en-US" altLang="en-US" sz="3000" b="1" dirty="0">
                <a:solidFill>
                  <a:srgbClr val="FFFF00"/>
                </a:solidFill>
              </a:rPr>
              <a:t> </a:t>
            </a:r>
            <a:r>
              <a:rPr lang="en-US" altLang="en-US" sz="7200" b="1" dirty="0">
                <a:solidFill>
                  <a:srgbClr val="FFFF00"/>
                </a:solidFill>
              </a:rPr>
              <a:t>Part 10</a:t>
            </a:r>
            <a:endParaRPr lang="en-US" altLang="en-US" sz="5000" b="1" dirty="0">
              <a:solidFill>
                <a:srgbClr val="FFFF00"/>
              </a:solidFill>
            </a:endParaRPr>
          </a:p>
          <a:p>
            <a:pPr algn="r" eaLnBrk="1" hangingPunct="1"/>
            <a:endParaRPr lang="en-US" altLang="en-US" sz="7200" b="1" dirty="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4000" b="1" dirty="0">
                <a:solidFill>
                  <a:srgbClr val="CCFFFF"/>
                </a:solidFill>
              </a:rPr>
              <a:t>MATH116-Foundations for Calculus</a:t>
            </a:r>
          </a:p>
        </p:txBody>
      </p:sp>
    </p:spTree>
    <p:extLst>
      <p:ext uri="{BB962C8B-B14F-4D97-AF65-F5344CB8AC3E}">
        <p14:creationId xmlns:p14="http://schemas.microsoft.com/office/powerpoint/2010/main" val="1456178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00" dirty="0"/>
              <a:t>Rational Equation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find horizontal asymptotes:</a:t>
            </a:r>
          </a:p>
          <a:p>
            <a:r>
              <a:rPr lang="en-US" dirty="0"/>
              <a:t>1) Is the degree of the numerator less than the degree of the denominator (</a:t>
            </a:r>
            <a:r>
              <a:rPr lang="en-US" dirty="0">
                <a:solidFill>
                  <a:srgbClr val="FFC000"/>
                </a:solidFill>
              </a:rPr>
              <a:t>proper</a:t>
            </a:r>
            <a:r>
              <a:rPr lang="en-US" dirty="0"/>
              <a:t>)?</a:t>
            </a:r>
          </a:p>
          <a:p>
            <a:r>
              <a:rPr lang="en-US" dirty="0"/>
              <a:t>The graph will have the horizontal asymptote y=0 (the x-axis)</a:t>
            </a:r>
          </a:p>
        </p:txBody>
      </p:sp>
    </p:spTree>
    <p:extLst>
      <p:ext uri="{BB962C8B-B14F-4D97-AF65-F5344CB8AC3E}">
        <p14:creationId xmlns:p14="http://schemas.microsoft.com/office/powerpoint/2010/main" val="10627202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Solve:   </a:t>
            </a:r>
            <a:r>
              <a:rPr lang="en-US" i="1" dirty="0"/>
              <a:t>-</a:t>
            </a:r>
            <a:r>
              <a:rPr lang="en-US" dirty="0"/>
              <a:t>7 &lt; </a:t>
            </a:r>
            <a:r>
              <a:rPr lang="en-US" i="1" dirty="0"/>
              <a:t>-</a:t>
            </a:r>
            <a:r>
              <a:rPr lang="en-US" dirty="0"/>
              <a:t>2x + 7 &lt; 5</a:t>
            </a:r>
          </a:p>
          <a:p>
            <a:r>
              <a:rPr lang="en-US" i="1" dirty="0"/>
              <a:t>-</a:t>
            </a:r>
            <a:r>
              <a:rPr lang="en-US" dirty="0"/>
              <a:t>7 &lt; </a:t>
            </a:r>
            <a:r>
              <a:rPr lang="en-US" i="1" dirty="0"/>
              <a:t>-</a:t>
            </a:r>
            <a:r>
              <a:rPr lang="en-US" dirty="0"/>
              <a:t>2x+7		</a:t>
            </a:r>
            <a:r>
              <a:rPr lang="en-US" i="1" dirty="0"/>
              <a:t>-</a:t>
            </a:r>
            <a:r>
              <a:rPr lang="en-US" dirty="0"/>
              <a:t>2x+7 &lt; 5</a:t>
            </a:r>
          </a:p>
          <a:p>
            <a:r>
              <a:rPr lang="en-US" dirty="0"/>
              <a:t>-7-7 &lt; -2x</a:t>
            </a:r>
          </a:p>
          <a:p>
            <a:r>
              <a:rPr lang="en-US" dirty="0"/>
              <a:t>-14/-2</a:t>
            </a:r>
            <a:r>
              <a:rPr lang="en-US" dirty="0">
                <a:solidFill>
                  <a:schemeClr val="tx1"/>
                </a:solidFill>
              </a:rPr>
              <a:t>&gt;</a:t>
            </a:r>
            <a:r>
              <a:rPr lang="en-US" dirty="0"/>
              <a:t>-2x/-2</a:t>
            </a:r>
          </a:p>
          <a:p>
            <a:r>
              <a:rPr lang="en-US" dirty="0"/>
              <a:t>    7  </a:t>
            </a:r>
            <a:r>
              <a:rPr lang="en-US" sz="3000" dirty="0"/>
              <a:t> </a:t>
            </a:r>
            <a:r>
              <a:rPr lang="en-US" dirty="0"/>
              <a:t>&gt;   x </a:t>
            </a:r>
          </a:p>
          <a:p>
            <a:r>
              <a:rPr lang="en-US" dirty="0"/>
              <a:t>or </a:t>
            </a:r>
            <a:r>
              <a:rPr lang="en-US" dirty="0">
                <a:solidFill>
                  <a:srgbClr val="FFFF00"/>
                </a:solidFill>
              </a:rPr>
              <a:t>x&lt;7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INEQUALITIES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11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EB458F-26C0-411F-9D80-E6C7E0503F63}"/>
              </a:ext>
            </a:extLst>
          </p:cNvPr>
          <p:cNvSpPr txBox="1"/>
          <p:nvPr/>
        </p:nvSpPr>
        <p:spPr>
          <a:xfrm>
            <a:off x="2209800" y="2895600"/>
            <a:ext cx="60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flip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54716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Solve:   </a:t>
            </a:r>
            <a:r>
              <a:rPr lang="en-US" i="1" dirty="0"/>
              <a:t>-</a:t>
            </a:r>
            <a:r>
              <a:rPr lang="en-US" dirty="0"/>
              <a:t>7 &lt; </a:t>
            </a:r>
            <a:r>
              <a:rPr lang="en-US" i="1" dirty="0"/>
              <a:t>-</a:t>
            </a:r>
            <a:r>
              <a:rPr lang="en-US" dirty="0"/>
              <a:t>2x + 7 &lt; 5</a:t>
            </a:r>
          </a:p>
          <a:p>
            <a:r>
              <a:rPr lang="en-US" i="1" dirty="0"/>
              <a:t>-</a:t>
            </a:r>
            <a:r>
              <a:rPr lang="en-US" dirty="0"/>
              <a:t>7 &lt; </a:t>
            </a:r>
            <a:r>
              <a:rPr lang="en-US" i="1" dirty="0"/>
              <a:t>-</a:t>
            </a:r>
            <a:r>
              <a:rPr lang="en-US" dirty="0"/>
              <a:t>2x+7		</a:t>
            </a:r>
            <a:r>
              <a:rPr lang="en-US" i="1" dirty="0"/>
              <a:t>-</a:t>
            </a:r>
            <a:r>
              <a:rPr lang="en-US" dirty="0"/>
              <a:t>2x+7 &lt; 5</a:t>
            </a:r>
          </a:p>
          <a:p>
            <a:r>
              <a:rPr lang="en-US" dirty="0"/>
              <a:t>-7-7 &lt; -2x		-2x &lt; 5-7</a:t>
            </a:r>
          </a:p>
          <a:p>
            <a:r>
              <a:rPr lang="en-US" dirty="0"/>
              <a:t>-14/-2</a:t>
            </a:r>
            <a:r>
              <a:rPr lang="en-US" dirty="0">
                <a:solidFill>
                  <a:schemeClr val="tx1"/>
                </a:solidFill>
              </a:rPr>
              <a:t>&gt;</a:t>
            </a:r>
            <a:r>
              <a:rPr lang="en-US" dirty="0"/>
              <a:t>-2x/-2</a:t>
            </a:r>
          </a:p>
          <a:p>
            <a:r>
              <a:rPr lang="en-US" dirty="0"/>
              <a:t>x&lt;7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INEQUALITIES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11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BDC656-5474-41BA-A414-68087CE0B298}"/>
              </a:ext>
            </a:extLst>
          </p:cNvPr>
          <p:cNvSpPr txBox="1"/>
          <p:nvPr/>
        </p:nvSpPr>
        <p:spPr>
          <a:xfrm>
            <a:off x="2209800" y="2895600"/>
            <a:ext cx="60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flip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35399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Solve:   </a:t>
            </a:r>
            <a:r>
              <a:rPr lang="en-US" i="1" dirty="0"/>
              <a:t>-</a:t>
            </a:r>
            <a:r>
              <a:rPr lang="en-US" dirty="0"/>
              <a:t>7 &lt; </a:t>
            </a:r>
            <a:r>
              <a:rPr lang="en-US" i="1" dirty="0"/>
              <a:t>-</a:t>
            </a:r>
            <a:r>
              <a:rPr lang="en-US" dirty="0"/>
              <a:t>2x + 7 &lt; 5</a:t>
            </a:r>
          </a:p>
          <a:p>
            <a:r>
              <a:rPr lang="en-US" i="1" dirty="0"/>
              <a:t>-</a:t>
            </a:r>
            <a:r>
              <a:rPr lang="en-US" dirty="0"/>
              <a:t>7 &lt; </a:t>
            </a:r>
            <a:r>
              <a:rPr lang="en-US" i="1" dirty="0"/>
              <a:t>-</a:t>
            </a:r>
            <a:r>
              <a:rPr lang="en-US" dirty="0"/>
              <a:t>2x+7		</a:t>
            </a:r>
            <a:r>
              <a:rPr lang="en-US" i="1" dirty="0"/>
              <a:t>-</a:t>
            </a:r>
            <a:r>
              <a:rPr lang="en-US" dirty="0"/>
              <a:t>2x+7 &lt; 5</a:t>
            </a:r>
          </a:p>
          <a:p>
            <a:r>
              <a:rPr lang="en-US" dirty="0"/>
              <a:t>-7-7 &lt; -2x		-2x &lt; 5-7</a:t>
            </a:r>
          </a:p>
          <a:p>
            <a:r>
              <a:rPr lang="en-US" dirty="0"/>
              <a:t>-14/-2</a:t>
            </a:r>
            <a:r>
              <a:rPr lang="en-US" dirty="0">
                <a:solidFill>
                  <a:schemeClr val="tx1"/>
                </a:solidFill>
              </a:rPr>
              <a:t>&gt;</a:t>
            </a:r>
            <a:r>
              <a:rPr lang="en-US" dirty="0"/>
              <a:t>-2x/-2	-2x &lt; -2</a:t>
            </a:r>
          </a:p>
          <a:p>
            <a:r>
              <a:rPr lang="en-US" dirty="0"/>
              <a:t>x&lt;7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INEQUALITIES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11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7417E2-91C6-4786-8D65-E8949F45C73F}"/>
              </a:ext>
            </a:extLst>
          </p:cNvPr>
          <p:cNvSpPr txBox="1"/>
          <p:nvPr/>
        </p:nvSpPr>
        <p:spPr>
          <a:xfrm>
            <a:off x="2209800" y="2895600"/>
            <a:ext cx="60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flip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668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Solve:   </a:t>
            </a:r>
            <a:r>
              <a:rPr lang="en-US" i="1" dirty="0"/>
              <a:t>-</a:t>
            </a:r>
            <a:r>
              <a:rPr lang="en-US" dirty="0"/>
              <a:t>7 &lt; </a:t>
            </a:r>
            <a:r>
              <a:rPr lang="en-US" i="1" dirty="0"/>
              <a:t>-</a:t>
            </a:r>
            <a:r>
              <a:rPr lang="en-US" dirty="0"/>
              <a:t>2x + 7 &lt; 5</a:t>
            </a:r>
          </a:p>
          <a:p>
            <a:r>
              <a:rPr lang="en-US" i="1" dirty="0"/>
              <a:t>-</a:t>
            </a:r>
            <a:r>
              <a:rPr lang="en-US" dirty="0"/>
              <a:t>7 &lt; </a:t>
            </a:r>
            <a:r>
              <a:rPr lang="en-US" i="1" dirty="0"/>
              <a:t>-</a:t>
            </a:r>
            <a:r>
              <a:rPr lang="en-US" dirty="0"/>
              <a:t>2x+7		</a:t>
            </a:r>
            <a:r>
              <a:rPr lang="en-US" i="1" dirty="0"/>
              <a:t>-</a:t>
            </a:r>
            <a:r>
              <a:rPr lang="en-US" dirty="0"/>
              <a:t>2x+7 &lt; 5</a:t>
            </a:r>
          </a:p>
          <a:p>
            <a:r>
              <a:rPr lang="en-US" dirty="0"/>
              <a:t>-7-7 &lt; -2x		-2x &lt; 5-7</a:t>
            </a:r>
          </a:p>
          <a:p>
            <a:r>
              <a:rPr lang="en-US" dirty="0"/>
              <a:t>-14/-2</a:t>
            </a:r>
            <a:r>
              <a:rPr lang="en-US" dirty="0">
                <a:solidFill>
                  <a:schemeClr val="tx1"/>
                </a:solidFill>
              </a:rPr>
              <a:t>&gt;</a:t>
            </a:r>
            <a:r>
              <a:rPr lang="en-US" dirty="0"/>
              <a:t>-2x/-2	-2x &lt; -2</a:t>
            </a:r>
          </a:p>
          <a:p>
            <a:r>
              <a:rPr lang="en-US" dirty="0"/>
              <a:t>x&lt;7				-2x/-2</a:t>
            </a:r>
            <a:r>
              <a:rPr lang="en-US" dirty="0">
                <a:solidFill>
                  <a:schemeClr val="tx1"/>
                </a:solidFill>
              </a:rPr>
              <a:t>&gt;</a:t>
            </a:r>
            <a:r>
              <a:rPr lang="en-US" dirty="0"/>
              <a:t>-2/-2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INEQUALITIES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11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603A61-4340-464F-960A-18B87A1A4C4F}"/>
              </a:ext>
            </a:extLst>
          </p:cNvPr>
          <p:cNvSpPr txBox="1"/>
          <p:nvPr/>
        </p:nvSpPr>
        <p:spPr>
          <a:xfrm>
            <a:off x="6781800" y="3669268"/>
            <a:ext cx="60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flip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591FC8-B147-4E99-BD13-737475F98A8F}"/>
              </a:ext>
            </a:extLst>
          </p:cNvPr>
          <p:cNvSpPr txBox="1"/>
          <p:nvPr/>
        </p:nvSpPr>
        <p:spPr>
          <a:xfrm>
            <a:off x="2209800" y="2895600"/>
            <a:ext cx="60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flip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40158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Solve:   </a:t>
            </a:r>
            <a:r>
              <a:rPr lang="en-US" i="1" dirty="0"/>
              <a:t>-</a:t>
            </a:r>
            <a:r>
              <a:rPr lang="en-US" dirty="0"/>
              <a:t>7 &lt; </a:t>
            </a:r>
            <a:r>
              <a:rPr lang="en-US" i="1" dirty="0"/>
              <a:t>-</a:t>
            </a:r>
            <a:r>
              <a:rPr lang="en-US" dirty="0"/>
              <a:t>2x + 7 &lt; 5</a:t>
            </a:r>
          </a:p>
          <a:p>
            <a:r>
              <a:rPr lang="en-US" i="1" dirty="0"/>
              <a:t>-</a:t>
            </a:r>
            <a:r>
              <a:rPr lang="en-US" dirty="0"/>
              <a:t>7 &lt; </a:t>
            </a:r>
            <a:r>
              <a:rPr lang="en-US" i="1" dirty="0"/>
              <a:t>-</a:t>
            </a:r>
            <a:r>
              <a:rPr lang="en-US" dirty="0"/>
              <a:t>2x+7		</a:t>
            </a:r>
            <a:r>
              <a:rPr lang="en-US" i="1" dirty="0"/>
              <a:t>-</a:t>
            </a:r>
            <a:r>
              <a:rPr lang="en-US" dirty="0"/>
              <a:t>2x+7 &lt; 5</a:t>
            </a:r>
          </a:p>
          <a:p>
            <a:r>
              <a:rPr lang="en-US" dirty="0"/>
              <a:t>-7-7 &lt; -2x		-2x &lt; 5-7</a:t>
            </a:r>
          </a:p>
          <a:p>
            <a:r>
              <a:rPr lang="en-US" dirty="0"/>
              <a:t>-14/-2</a:t>
            </a:r>
            <a:r>
              <a:rPr lang="en-US" dirty="0">
                <a:solidFill>
                  <a:schemeClr val="tx1"/>
                </a:solidFill>
              </a:rPr>
              <a:t>&gt;</a:t>
            </a:r>
            <a:r>
              <a:rPr lang="en-US" dirty="0"/>
              <a:t>-2x/-2	-2x &lt; -2</a:t>
            </a:r>
          </a:p>
          <a:p>
            <a:r>
              <a:rPr lang="en-US" dirty="0"/>
              <a:t>x&lt;7				-2x/-2</a:t>
            </a:r>
            <a:r>
              <a:rPr lang="en-US" dirty="0">
                <a:solidFill>
                  <a:schemeClr val="tx1"/>
                </a:solidFill>
              </a:rPr>
              <a:t>&gt;</a:t>
            </a:r>
            <a:r>
              <a:rPr lang="en-US" dirty="0"/>
              <a:t>-2/-2</a:t>
            </a:r>
          </a:p>
          <a:p>
            <a:r>
              <a:rPr lang="en-US" dirty="0"/>
              <a:t>					  </a:t>
            </a:r>
            <a:r>
              <a:rPr lang="en-US" dirty="0">
                <a:solidFill>
                  <a:srgbClr val="FFFF00"/>
                </a:solidFill>
              </a:rPr>
              <a:t>x&gt;1 </a:t>
            </a:r>
            <a:r>
              <a:rPr lang="en-US" dirty="0"/>
              <a:t>or</a:t>
            </a:r>
            <a:r>
              <a:rPr lang="en-US" dirty="0">
                <a:solidFill>
                  <a:srgbClr val="FFFF00"/>
                </a:solidFill>
              </a:rPr>
              <a:t> 1&lt;x</a:t>
            </a:r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INEQUALITIES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11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603A61-4340-464F-960A-18B87A1A4C4F}"/>
              </a:ext>
            </a:extLst>
          </p:cNvPr>
          <p:cNvSpPr txBox="1"/>
          <p:nvPr/>
        </p:nvSpPr>
        <p:spPr>
          <a:xfrm>
            <a:off x="6781800" y="3669268"/>
            <a:ext cx="60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flip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591FC8-B147-4E99-BD13-737475F98A8F}"/>
              </a:ext>
            </a:extLst>
          </p:cNvPr>
          <p:cNvSpPr txBox="1"/>
          <p:nvPr/>
        </p:nvSpPr>
        <p:spPr>
          <a:xfrm>
            <a:off x="2209800" y="2895600"/>
            <a:ext cx="60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flip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7000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Solve:   </a:t>
            </a:r>
            <a:r>
              <a:rPr lang="en-US" i="1" dirty="0"/>
              <a:t>-</a:t>
            </a:r>
            <a:r>
              <a:rPr lang="en-US" dirty="0"/>
              <a:t>7 &lt; </a:t>
            </a:r>
            <a:r>
              <a:rPr lang="en-US" i="1" dirty="0"/>
              <a:t>-</a:t>
            </a:r>
            <a:r>
              <a:rPr lang="en-US" dirty="0"/>
              <a:t>2x + 7 &lt; 5</a:t>
            </a:r>
          </a:p>
          <a:p>
            <a:r>
              <a:rPr lang="en-US" i="1" dirty="0"/>
              <a:t>-</a:t>
            </a:r>
            <a:r>
              <a:rPr lang="en-US" dirty="0"/>
              <a:t>7 &lt; </a:t>
            </a:r>
            <a:r>
              <a:rPr lang="en-US" i="1" dirty="0"/>
              <a:t>-</a:t>
            </a:r>
            <a:r>
              <a:rPr lang="en-US" dirty="0"/>
              <a:t>2x+7		</a:t>
            </a:r>
            <a:r>
              <a:rPr lang="en-US" i="1" dirty="0"/>
              <a:t>-</a:t>
            </a:r>
            <a:r>
              <a:rPr lang="en-US" dirty="0"/>
              <a:t>2x+7 &lt; 5</a:t>
            </a:r>
          </a:p>
          <a:p>
            <a:r>
              <a:rPr lang="en-US" dirty="0"/>
              <a:t>-7-7 &lt; -2x		-2x &lt; 5-7</a:t>
            </a:r>
          </a:p>
          <a:p>
            <a:r>
              <a:rPr lang="en-US" dirty="0"/>
              <a:t>-14/-2</a:t>
            </a:r>
            <a:r>
              <a:rPr lang="en-US" dirty="0">
                <a:solidFill>
                  <a:schemeClr val="tx1"/>
                </a:solidFill>
              </a:rPr>
              <a:t>&gt;</a:t>
            </a:r>
            <a:r>
              <a:rPr lang="en-US" dirty="0"/>
              <a:t>-2x/-2	-2x &lt; -2</a:t>
            </a:r>
          </a:p>
          <a:p>
            <a:r>
              <a:rPr lang="en-US" dirty="0"/>
              <a:t>x&lt;7				-2x/-2</a:t>
            </a:r>
            <a:r>
              <a:rPr lang="en-US" dirty="0">
                <a:solidFill>
                  <a:schemeClr val="tx1"/>
                </a:solidFill>
              </a:rPr>
              <a:t>&gt;</a:t>
            </a:r>
            <a:r>
              <a:rPr lang="en-US" dirty="0"/>
              <a:t>-2/-2</a:t>
            </a:r>
          </a:p>
          <a:p>
            <a:r>
              <a:rPr lang="en-US" dirty="0"/>
              <a:t>					1&lt;x</a:t>
            </a:r>
          </a:p>
          <a:p>
            <a:r>
              <a:rPr lang="en-US" dirty="0"/>
              <a:t>So </a:t>
            </a:r>
            <a:r>
              <a:rPr lang="en-US" dirty="0">
                <a:solidFill>
                  <a:srgbClr val="FFFF00"/>
                </a:solidFill>
              </a:rPr>
              <a:t>1&lt;x&lt;7</a:t>
            </a:r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INEQUALITIES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11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603A61-4340-464F-960A-18B87A1A4C4F}"/>
              </a:ext>
            </a:extLst>
          </p:cNvPr>
          <p:cNvSpPr txBox="1"/>
          <p:nvPr/>
        </p:nvSpPr>
        <p:spPr>
          <a:xfrm>
            <a:off x="6781800" y="3669268"/>
            <a:ext cx="60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flip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591FC8-B147-4E99-BD13-737475F98A8F}"/>
              </a:ext>
            </a:extLst>
          </p:cNvPr>
          <p:cNvSpPr txBox="1"/>
          <p:nvPr/>
        </p:nvSpPr>
        <p:spPr>
          <a:xfrm>
            <a:off x="2209800" y="2895600"/>
            <a:ext cx="60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flip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46005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A56BF4-965D-4CB2-B323-52F4DEDAD12D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318685424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5638800"/>
          </a:xfrm>
        </p:spPr>
        <p:txBody>
          <a:bodyPr/>
          <a:lstStyle/>
          <a:p>
            <a:r>
              <a:rPr lang="en-US" dirty="0"/>
              <a:t>When there are two inequalities hemming in the function</a:t>
            </a:r>
          </a:p>
          <a:p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Interval Notation</a:t>
            </a:r>
          </a:p>
        </p:txBody>
      </p:sp>
    </p:spTree>
    <p:extLst>
      <p:ext uri="{BB962C8B-B14F-4D97-AF65-F5344CB8AC3E}">
        <p14:creationId xmlns:p14="http://schemas.microsoft.com/office/powerpoint/2010/main" val="128716892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/>
              <a:t>To write the intervals covered by an inequality, you can use several styles </a:t>
            </a:r>
          </a:p>
          <a:p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Interval Notation</a:t>
            </a:r>
          </a:p>
        </p:txBody>
      </p:sp>
    </p:spTree>
    <p:extLst>
      <p:ext uri="{BB962C8B-B14F-4D97-AF65-F5344CB8AC3E}">
        <p14:creationId xmlns:p14="http://schemas.microsoft.com/office/powerpoint/2010/main" val="27864643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Interval Notation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Inequality notation:</a:t>
            </a:r>
          </a:p>
          <a:p>
            <a:endParaRPr lang="en-US" sz="2000" dirty="0"/>
          </a:p>
          <a:p>
            <a:pPr algn="ctr"/>
            <a:r>
              <a:rPr lang="en-US" dirty="0"/>
              <a:t>x&lt;1, x≥2</a:t>
            </a:r>
          </a:p>
        </p:txBody>
      </p:sp>
    </p:spTree>
    <p:extLst>
      <p:ext uri="{BB962C8B-B14F-4D97-AF65-F5344CB8AC3E}">
        <p14:creationId xmlns:p14="http://schemas.microsoft.com/office/powerpoint/2010/main" val="23094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00" dirty="0"/>
              <a:t>Rational Equation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find horizontal asymptotes:</a:t>
            </a:r>
          </a:p>
          <a:p>
            <a:r>
              <a:rPr lang="en-US" dirty="0"/>
              <a:t>2) Is the degree of the numerator the same as the degree of the denominator?</a:t>
            </a:r>
          </a:p>
          <a:p>
            <a:r>
              <a:rPr lang="en-US" dirty="0"/>
              <a:t>It has a horizontal asymptote: </a:t>
            </a:r>
          </a:p>
          <a:p>
            <a:pPr algn="ctr"/>
            <a:r>
              <a:rPr lang="en-US" u="sng" dirty="0"/>
              <a:t>coeff largest degree num “a”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coeff largest degree </a:t>
            </a:r>
            <a:r>
              <a:rPr lang="en-US" dirty="0" err="1"/>
              <a:t>denom</a:t>
            </a:r>
            <a:r>
              <a:rPr lang="en-US" dirty="0"/>
              <a:t> “b”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894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Interval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variation using set notation:</a:t>
            </a:r>
          </a:p>
          <a:p>
            <a:endParaRPr lang="en-US" sz="2000" dirty="0"/>
          </a:p>
          <a:p>
            <a:pPr algn="ctr"/>
            <a:r>
              <a:rPr lang="en-US" dirty="0"/>
              <a:t>x&lt;1 </a:t>
            </a:r>
            <a:r>
              <a:rPr lang="en-US" dirty="0">
                <a:sym typeface="Symbol"/>
              </a:rPr>
              <a:t></a:t>
            </a:r>
            <a:r>
              <a:rPr lang="en-US" dirty="0"/>
              <a:t> x≥2</a:t>
            </a:r>
          </a:p>
          <a:p>
            <a:endParaRPr lang="en-US" dirty="0"/>
          </a:p>
          <a:p>
            <a:pPr marL="571500" indent="-571500">
              <a:spcBef>
                <a:spcPts val="0"/>
              </a:spcBef>
              <a:buFont typeface="Symbol" pitchFamily="18" charset="2"/>
              <a:buChar char="È"/>
            </a:pPr>
            <a:r>
              <a:rPr lang="en-US" dirty="0"/>
              <a:t>means  “or” </a:t>
            </a:r>
          </a:p>
          <a:p>
            <a:pPr>
              <a:spcBef>
                <a:spcPts val="0"/>
              </a:spcBef>
            </a:pPr>
            <a:r>
              <a:rPr lang="en-US" dirty="0">
                <a:sym typeface="Symbol"/>
              </a:rPr>
              <a:t> means  “and”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24658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Interval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Interval notation:</a:t>
            </a:r>
          </a:p>
          <a:p>
            <a:pPr algn="ctr"/>
            <a:r>
              <a:rPr lang="en-US" dirty="0"/>
              <a:t>(–∞,1] </a:t>
            </a:r>
            <a:r>
              <a:rPr lang="en-US" dirty="0">
                <a:sym typeface="Symbol"/>
              </a:rPr>
              <a:t></a:t>
            </a:r>
            <a:r>
              <a:rPr lang="en-US" dirty="0"/>
              <a:t> [2,∞) </a:t>
            </a:r>
          </a:p>
          <a:p>
            <a:pPr>
              <a:spcBef>
                <a:spcPts val="0"/>
              </a:spcBef>
            </a:pPr>
            <a:r>
              <a:rPr lang="en-US" dirty="0"/>
              <a:t>  </a:t>
            </a:r>
          </a:p>
          <a:p>
            <a:pPr>
              <a:spcBef>
                <a:spcPts val="0"/>
              </a:spcBef>
            </a:pPr>
            <a:r>
              <a:rPr lang="en-US" dirty="0"/>
              <a:t>(  or  ) means the point is not 	included (</a:t>
            </a:r>
            <a:r>
              <a:rPr lang="en-US" dirty="0">
                <a:solidFill>
                  <a:srgbClr val="FFC000"/>
                </a:solidFill>
              </a:rPr>
              <a:t>open interval</a:t>
            </a:r>
            <a:r>
              <a:rPr lang="en-US" dirty="0"/>
              <a:t>)</a:t>
            </a:r>
          </a:p>
          <a:p>
            <a:pPr>
              <a:spcBef>
                <a:spcPts val="0"/>
              </a:spcBef>
            </a:pPr>
            <a:r>
              <a:rPr lang="en-US" dirty="0"/>
              <a:t>[  or  ] means the point is 	included (</a:t>
            </a:r>
            <a:r>
              <a:rPr lang="en-US" dirty="0">
                <a:solidFill>
                  <a:srgbClr val="FFC000"/>
                </a:solidFill>
              </a:rPr>
              <a:t>closed interval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41384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Interval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Interval notation is confusing:</a:t>
            </a:r>
          </a:p>
          <a:p>
            <a:endParaRPr lang="en-US" sz="2000" dirty="0"/>
          </a:p>
          <a:p>
            <a:pPr algn="ctr"/>
            <a:r>
              <a:rPr lang="en-US" dirty="0"/>
              <a:t>(2,7)</a:t>
            </a:r>
          </a:p>
          <a:p>
            <a:endParaRPr lang="en-US" dirty="0"/>
          </a:p>
          <a:p>
            <a:r>
              <a:rPr lang="en-US" dirty="0"/>
              <a:t>Is it the point: x=2, y=7</a:t>
            </a:r>
          </a:p>
          <a:p>
            <a:r>
              <a:rPr lang="en-US" dirty="0"/>
              <a:t>Or is it the interval: 2&lt;x&lt;7  ?</a:t>
            </a:r>
          </a:p>
        </p:txBody>
      </p:sp>
    </p:spTree>
    <p:extLst>
      <p:ext uri="{BB962C8B-B14F-4D97-AF65-F5344CB8AC3E}">
        <p14:creationId xmlns:p14="http://schemas.microsoft.com/office/powerpoint/2010/main" val="377169419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54102-BC7B-41E9-847D-39A97A138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Interval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9F288-C27D-4B24-9258-D342B44E9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Graphical notation #1:</a:t>
            </a:r>
          </a:p>
          <a:p>
            <a:endParaRPr lang="en-US" dirty="0"/>
          </a:p>
          <a:p>
            <a:endParaRPr lang="en-US" sz="2000" dirty="0"/>
          </a:p>
          <a:p>
            <a:r>
              <a:rPr lang="en-US" dirty="0"/>
              <a:t>number line </a:t>
            </a:r>
            <a:r>
              <a:rPr lang="en-US" sz="4000" dirty="0"/>
              <a:t>with parentheses/ 	square</a:t>
            </a:r>
            <a:r>
              <a:rPr lang="en-US" dirty="0"/>
              <a:t> </a:t>
            </a:r>
            <a:r>
              <a:rPr lang="en-US" sz="4000" dirty="0"/>
              <a:t>brackets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Parentheses are used if the point is 	not included (open interval)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Square brackets are used if the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	point is included (closed interval)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ED69BFA-69BD-4C59-88F4-D3FDF4C481F2}"/>
              </a:ext>
            </a:extLst>
          </p:cNvPr>
          <p:cNvGrpSpPr/>
          <p:nvPr/>
        </p:nvGrpSpPr>
        <p:grpSpPr>
          <a:xfrm>
            <a:off x="2286000" y="2146661"/>
            <a:ext cx="4038600" cy="914401"/>
            <a:chOff x="457200" y="2183999"/>
            <a:chExt cx="2514600" cy="784831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32C82DD2-DF2C-444B-B677-F5915F6CED9B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2362200"/>
              <a:ext cx="2514600" cy="0"/>
            </a:xfrm>
            <a:prstGeom prst="straightConnector1">
              <a:avLst/>
            </a:prstGeom>
            <a:ln>
              <a:solidFill>
                <a:srgbClr val="CCFFFF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00C0BD2-1D2C-4F94-815F-AB7EFBE9CDEA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2362200"/>
              <a:ext cx="838200" cy="0"/>
            </a:xfrm>
            <a:prstGeom prst="straightConnector1">
              <a:avLst/>
            </a:prstGeom>
            <a:ln w="38100">
              <a:solidFill>
                <a:srgbClr val="CCFF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4CF71AEC-B139-42A5-AEA9-A737B7AAE651}"/>
                </a:ext>
              </a:extLst>
            </p:cNvPr>
            <p:cNvCxnSpPr>
              <a:cxnSpLocks/>
            </p:cNvCxnSpPr>
            <p:nvPr/>
          </p:nvCxnSpPr>
          <p:spPr>
            <a:xfrm>
              <a:off x="2057400" y="2364377"/>
              <a:ext cx="914400" cy="0"/>
            </a:xfrm>
            <a:prstGeom prst="straightConnector1">
              <a:avLst/>
            </a:prstGeom>
            <a:ln w="38100">
              <a:solidFill>
                <a:srgbClr val="CCFFFF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DC2FB0A-53AC-432D-9674-72E481094450}"/>
                </a:ext>
              </a:extLst>
            </p:cNvPr>
            <p:cNvSpPr txBox="1"/>
            <p:nvPr/>
          </p:nvSpPr>
          <p:spPr>
            <a:xfrm>
              <a:off x="1987609" y="2183999"/>
              <a:ext cx="254725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CCFFFF"/>
                  </a:solidFill>
                </a:rPr>
                <a:t>[</a:t>
              </a:r>
            </a:p>
            <a:p>
              <a:endParaRPr lang="en-US" sz="900" dirty="0">
                <a:solidFill>
                  <a:srgbClr val="CCFFFF"/>
                </a:solidFill>
              </a:endParaRPr>
            </a:p>
            <a:p>
              <a:r>
                <a:rPr lang="en-US" dirty="0">
                  <a:solidFill>
                    <a:srgbClr val="CCFFFF"/>
                  </a:solidFill>
                </a:rPr>
                <a:t>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5241148-443B-414D-BEBC-3E24B47D3C03}"/>
                </a:ext>
              </a:extLst>
            </p:cNvPr>
            <p:cNvSpPr txBox="1"/>
            <p:nvPr/>
          </p:nvSpPr>
          <p:spPr>
            <a:xfrm>
              <a:off x="1198826" y="2184000"/>
              <a:ext cx="254725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CCFFFF"/>
                  </a:solidFill>
                </a:rPr>
                <a:t>)</a:t>
              </a:r>
            </a:p>
            <a:p>
              <a:endParaRPr lang="en-US" sz="900" dirty="0">
                <a:solidFill>
                  <a:srgbClr val="CCFFFF"/>
                </a:solidFill>
              </a:endParaRPr>
            </a:p>
            <a:p>
              <a:r>
                <a:rPr lang="en-US" dirty="0">
                  <a:solidFill>
                    <a:srgbClr val="CCFFFF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197531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54102-BC7B-41E9-847D-39A97A138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Interval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9F288-C27D-4B24-9258-D342B44E9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Graphical notation #2:</a:t>
            </a:r>
          </a:p>
          <a:p>
            <a:endParaRPr lang="en-US" dirty="0"/>
          </a:p>
          <a:p>
            <a:endParaRPr lang="en-US" sz="2000" dirty="0"/>
          </a:p>
          <a:p>
            <a:r>
              <a:rPr lang="en-US" dirty="0"/>
              <a:t>number line </a:t>
            </a:r>
            <a:r>
              <a:rPr lang="en-US" sz="4000" dirty="0"/>
              <a:t>with dots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Open dots are used if the point is 	not included (open interval)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Filled-in dots are used if the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	point is included (closed interval)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E2AC0DC-C150-4C60-B481-A796E407D4D9}"/>
              </a:ext>
            </a:extLst>
          </p:cNvPr>
          <p:cNvGrpSpPr/>
          <p:nvPr/>
        </p:nvGrpSpPr>
        <p:grpSpPr>
          <a:xfrm>
            <a:off x="2286000" y="2034569"/>
            <a:ext cx="4038600" cy="784831"/>
            <a:chOff x="2286000" y="2057400"/>
            <a:chExt cx="4038600" cy="784831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32C82DD2-DF2C-444B-B677-F5915F6CED9B}"/>
                </a:ext>
              </a:extLst>
            </p:cNvPr>
            <p:cNvCxnSpPr>
              <a:cxnSpLocks/>
            </p:cNvCxnSpPr>
            <p:nvPr/>
          </p:nvCxnSpPr>
          <p:spPr>
            <a:xfrm>
              <a:off x="2286000" y="2354281"/>
              <a:ext cx="4038600" cy="0"/>
            </a:xfrm>
            <a:prstGeom prst="straightConnector1">
              <a:avLst/>
            </a:prstGeom>
            <a:ln>
              <a:solidFill>
                <a:srgbClr val="CCFFFF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00C0BD2-1D2C-4F94-815F-AB7EFBE9CDEA}"/>
                </a:ext>
              </a:extLst>
            </p:cNvPr>
            <p:cNvCxnSpPr>
              <a:cxnSpLocks/>
            </p:cNvCxnSpPr>
            <p:nvPr/>
          </p:nvCxnSpPr>
          <p:spPr>
            <a:xfrm>
              <a:off x="2286000" y="2354281"/>
              <a:ext cx="1346200" cy="0"/>
            </a:xfrm>
            <a:prstGeom prst="straightConnector1">
              <a:avLst/>
            </a:prstGeom>
            <a:ln w="38100">
              <a:solidFill>
                <a:srgbClr val="CCFF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4CF71AEC-B139-42A5-AEA9-A737B7AAE651}"/>
                </a:ext>
              </a:extLst>
            </p:cNvPr>
            <p:cNvCxnSpPr>
              <a:cxnSpLocks/>
            </p:cNvCxnSpPr>
            <p:nvPr/>
          </p:nvCxnSpPr>
          <p:spPr>
            <a:xfrm>
              <a:off x="4856018" y="2356817"/>
              <a:ext cx="1468582" cy="0"/>
            </a:xfrm>
            <a:prstGeom prst="straightConnector1">
              <a:avLst/>
            </a:prstGeom>
            <a:ln w="38100">
              <a:solidFill>
                <a:srgbClr val="CCFFFF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DC2FB0A-53AC-432D-9674-72E481094450}"/>
                </a:ext>
              </a:extLst>
            </p:cNvPr>
            <p:cNvSpPr txBox="1"/>
            <p:nvPr/>
          </p:nvSpPr>
          <p:spPr>
            <a:xfrm>
              <a:off x="4620096" y="2057400"/>
              <a:ext cx="409104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en-US" dirty="0">
                <a:solidFill>
                  <a:srgbClr val="CCFFFF"/>
                </a:solidFill>
              </a:endParaRPr>
            </a:p>
            <a:p>
              <a:endParaRPr lang="en-US" sz="900" dirty="0">
                <a:solidFill>
                  <a:srgbClr val="CCFFFF"/>
                </a:solidFill>
              </a:endParaRPr>
            </a:p>
            <a:p>
              <a:r>
                <a:rPr lang="en-US" dirty="0">
                  <a:solidFill>
                    <a:srgbClr val="CCFFFF"/>
                  </a:solidFill>
                </a:rPr>
                <a:t>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5241148-443B-414D-BEBC-3E24B47D3C03}"/>
                </a:ext>
              </a:extLst>
            </p:cNvPr>
            <p:cNvSpPr txBox="1"/>
            <p:nvPr/>
          </p:nvSpPr>
          <p:spPr>
            <a:xfrm>
              <a:off x="3553296" y="2057401"/>
              <a:ext cx="409104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en-US" dirty="0">
                <a:solidFill>
                  <a:srgbClr val="CCFFFF"/>
                </a:solidFill>
              </a:endParaRPr>
            </a:p>
            <a:p>
              <a:endParaRPr lang="en-US" sz="900" dirty="0">
                <a:solidFill>
                  <a:srgbClr val="CCFFFF"/>
                </a:solidFill>
              </a:endParaRPr>
            </a:p>
            <a:p>
              <a:r>
                <a:rPr lang="en-US" dirty="0">
                  <a:solidFill>
                    <a:srgbClr val="CCFFFF"/>
                  </a:solidFill>
                </a:rPr>
                <a:t>1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00966C7-7523-4B99-970A-9B98944D6B38}"/>
                </a:ext>
              </a:extLst>
            </p:cNvPr>
            <p:cNvSpPr/>
            <p:nvPr/>
          </p:nvSpPr>
          <p:spPr>
            <a:xfrm>
              <a:off x="4649289" y="2209800"/>
              <a:ext cx="228600" cy="228600"/>
            </a:xfrm>
            <a:prstGeom prst="ellipse">
              <a:avLst/>
            </a:prstGeom>
            <a:solidFill>
              <a:srgbClr val="CCFFFF"/>
            </a:solidFill>
            <a:ln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C07717C-BAF4-4C10-8C70-98BC0BC35C8B}"/>
                </a:ext>
              </a:extLst>
            </p:cNvPr>
            <p:cNvSpPr/>
            <p:nvPr/>
          </p:nvSpPr>
          <p:spPr>
            <a:xfrm>
              <a:off x="3582489" y="2209800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268292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Interval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of the formats are equally valid</a:t>
            </a:r>
          </a:p>
          <a:p>
            <a:endParaRPr lang="en-US" sz="2000" dirty="0"/>
          </a:p>
          <a:p>
            <a:r>
              <a:rPr lang="en-US" dirty="0"/>
              <a:t>Inequality is the most common</a:t>
            </a:r>
          </a:p>
          <a:p>
            <a:endParaRPr lang="en-US" sz="2000" dirty="0"/>
          </a:p>
          <a:p>
            <a:r>
              <a:rPr lang="en-US" dirty="0"/>
              <a:t>(Math class likes interval)</a:t>
            </a:r>
          </a:p>
        </p:txBody>
      </p:sp>
    </p:spTree>
    <p:extLst>
      <p:ext uri="{BB962C8B-B14F-4D97-AF65-F5344CB8AC3E}">
        <p14:creationId xmlns:p14="http://schemas.microsoft.com/office/powerpoint/2010/main" val="120526593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A56BF4-965D-4CB2-B323-52F4DEDAD12D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93634615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Inequalities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Inequalities are common in real-life problems (but we usually don’t even notice they are inequalities)</a:t>
            </a:r>
          </a:p>
        </p:txBody>
      </p:sp>
    </p:spTree>
    <p:extLst>
      <p:ext uri="{BB962C8B-B14F-4D97-AF65-F5344CB8AC3E}">
        <p14:creationId xmlns:p14="http://schemas.microsoft.com/office/powerpoint/2010/main" val="419371867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You need to choose between two telephone plans for local calls: </a:t>
            </a:r>
          </a:p>
          <a:p>
            <a:endParaRPr lang="en-US" sz="1000" dirty="0"/>
          </a:p>
          <a:p>
            <a:r>
              <a:rPr lang="en-US" dirty="0"/>
              <a:t>Plan A charges $25 per month for unlimited calls</a:t>
            </a:r>
          </a:p>
          <a:p>
            <a:endParaRPr lang="en-US" sz="1000" dirty="0"/>
          </a:p>
          <a:p>
            <a:r>
              <a:rPr lang="en-US" dirty="0"/>
              <a:t>Plan B charges a monthly fee of $13 with a charge of $0.06 per local call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INTERVAL NOTATION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12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012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Plan A charges $25 per month for unlimited calls</a:t>
            </a:r>
          </a:p>
          <a:p>
            <a:endParaRPr lang="en-US" sz="2000" dirty="0"/>
          </a:p>
          <a:p>
            <a:r>
              <a:rPr lang="en-US" dirty="0"/>
              <a:t>Write a mathematical model for the monthly cost for plan A: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INTERVAL NOTATION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12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765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00" dirty="0"/>
              <a:t>Rational Equation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r>
              <a:rPr lang="en-US" dirty="0"/>
              <a:t>How to find horizontal asymptotes:</a:t>
            </a:r>
          </a:p>
          <a:p>
            <a:r>
              <a:rPr lang="en-US" dirty="0"/>
              <a:t>3) Is the degree of the numerator larger than the degree of the denominator?</a:t>
            </a:r>
          </a:p>
          <a:p>
            <a:r>
              <a:rPr lang="en-US" dirty="0"/>
              <a:t>There is no horizontal asymptote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55199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Plan A charges $25 per month for unlimited calls</a:t>
            </a:r>
          </a:p>
          <a:p>
            <a:endParaRPr lang="en-US" sz="2000" dirty="0"/>
          </a:p>
          <a:p>
            <a:r>
              <a:rPr lang="en-US" dirty="0"/>
              <a:t>Mathematical model for the monthly cost for plan A:</a:t>
            </a:r>
          </a:p>
          <a:p>
            <a:endParaRPr lang="en-US" sz="2000" dirty="0"/>
          </a:p>
          <a:p>
            <a:pPr algn="ctr"/>
            <a:r>
              <a:rPr lang="en-US" dirty="0" err="1"/>
              <a:t>CostA</a:t>
            </a:r>
            <a:r>
              <a:rPr lang="en-US" dirty="0"/>
              <a:t> = $25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INTERVAL NOTATION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12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5347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Plan B charges a monthly fee of $13 with a charge of $0.06 per local call</a:t>
            </a:r>
          </a:p>
          <a:p>
            <a:endParaRPr lang="en-US" sz="2000" dirty="0"/>
          </a:p>
          <a:p>
            <a:r>
              <a:rPr lang="en-US" dirty="0"/>
              <a:t>Write a mathematical model for the monthly cost for plan B: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INTERVAL NOTATION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12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29186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Plan B charges a monthly fee of $13 with a charge of $0.06 per local call</a:t>
            </a:r>
          </a:p>
          <a:p>
            <a:endParaRPr lang="en-US" sz="2000" dirty="0"/>
          </a:p>
          <a:p>
            <a:r>
              <a:rPr lang="en-US" dirty="0"/>
              <a:t>Write a mathematical model for the monthly cost for plan B:</a:t>
            </a:r>
          </a:p>
          <a:p>
            <a:endParaRPr lang="en-US" sz="2000" dirty="0"/>
          </a:p>
          <a:p>
            <a:pPr algn="ctr"/>
            <a:r>
              <a:rPr lang="en-US" dirty="0" err="1"/>
              <a:t>CostB</a:t>
            </a:r>
            <a:r>
              <a:rPr lang="en-US" dirty="0"/>
              <a:t> = $13 + $0.06(#calls)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INTERVAL NOTATION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12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94497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Write a mathematical model </a:t>
            </a:r>
            <a:r>
              <a:rPr lang="en-US" i="1" u="sng" dirty="0"/>
              <a:t>using an inequality</a:t>
            </a:r>
            <a:r>
              <a:rPr lang="en-US" dirty="0"/>
              <a:t> that compares A and B  that can be used to find how many local telephone calls in a month make Plan A the better deal: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INTERVAL NOTATION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12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05754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Plan A is a better deal when:</a:t>
            </a:r>
          </a:p>
          <a:p>
            <a:pPr algn="ctr"/>
            <a:r>
              <a:rPr lang="en-US" dirty="0" err="1"/>
              <a:t>CostA</a:t>
            </a:r>
            <a:r>
              <a:rPr lang="en-US" dirty="0"/>
              <a:t>  &lt;  </a:t>
            </a:r>
            <a:r>
              <a:rPr lang="en-US" dirty="0" err="1"/>
              <a:t>CostB</a:t>
            </a:r>
            <a:endParaRPr lang="en-US" dirty="0"/>
          </a:p>
          <a:p>
            <a:pPr algn="ctr"/>
            <a:endParaRPr lang="en-US" sz="2000" dirty="0"/>
          </a:p>
          <a:p>
            <a:r>
              <a:rPr lang="en-US" dirty="0"/>
              <a:t>This happens when:</a:t>
            </a:r>
          </a:p>
          <a:p>
            <a:pPr algn="ctr"/>
            <a:r>
              <a:rPr lang="en-US" dirty="0"/>
              <a:t>$25 &lt; $13 + $0.06(#calls)</a:t>
            </a:r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INTERVAL NOTATION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12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44179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Do the calculation:</a:t>
            </a:r>
          </a:p>
          <a:p>
            <a:pPr algn="ctr"/>
            <a:r>
              <a:rPr lang="en-US" dirty="0"/>
              <a:t>$25 &lt; $13 + $0.06(#calls)</a:t>
            </a:r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INTERVAL NOTATION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12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82986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Do the calculation:</a:t>
                </a:r>
              </a:p>
              <a:p>
                <a:pPr algn="ctr"/>
                <a:r>
                  <a:rPr lang="en-US" dirty="0"/>
                  <a:t>$25 &lt; $13 + $0.06(#calls)</a:t>
                </a:r>
              </a:p>
              <a:p>
                <a:pPr algn="ctr"/>
                <a:r>
                  <a:rPr lang="en-US" dirty="0"/>
                  <a:t>$25 - $13 &lt; $0.06(#calls)</a:t>
                </a:r>
              </a:p>
              <a:p>
                <a:pPr algn="ctr"/>
                <a:r>
                  <a:rPr lang="en-US" dirty="0"/>
                  <a:t>$12 &lt; $0.06(#calls)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$12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$0.06</m:t>
                        </m:r>
                      </m:den>
                    </m:f>
                  </m:oMath>
                </a14:m>
                <a:r>
                  <a:rPr lang="en-US" dirty="0"/>
                  <a:t> &lt; #calls</a:t>
                </a:r>
              </a:p>
              <a:p>
                <a:pPr algn="ctr"/>
                <a:r>
                  <a:rPr lang="en-US" dirty="0"/>
                  <a:t>200 &lt; #calls</a:t>
                </a:r>
              </a:p>
              <a:p>
                <a:pPr algn="ctr"/>
                <a:r>
                  <a:rPr lang="en-US" dirty="0"/>
                  <a:t>So… how many calls?</a:t>
                </a:r>
              </a:p>
              <a:p>
                <a:pPr algn="ctr"/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1946" b="-7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INTERVAL NOTATION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12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0343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err="1"/>
              <a:t>PlanA</a:t>
            </a:r>
            <a:r>
              <a:rPr lang="en-US" dirty="0"/>
              <a:t> is the better deal as soon as you make </a:t>
            </a:r>
            <a:r>
              <a:rPr lang="en-US" dirty="0">
                <a:solidFill>
                  <a:srgbClr val="FFFF00"/>
                </a:solidFill>
              </a:rPr>
              <a:t>201</a:t>
            </a:r>
            <a:r>
              <a:rPr lang="en-US" dirty="0"/>
              <a:t> calls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INTERVAL NOTATION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12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006856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048000" cy="320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00200" y="9144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986359816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 Survived!</a:t>
            </a:r>
          </a:p>
        </p:txBody>
      </p:sp>
      <p:pic>
        <p:nvPicPr>
          <p:cNvPr id="819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8713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Content Placeholder 2"/>
          <p:cNvSpPr txBox="1">
            <a:spLocks/>
          </p:cNvSpPr>
          <p:nvPr/>
        </p:nvSpPr>
        <p:spPr bwMode="auto">
          <a:xfrm>
            <a:off x="914400" y="62357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1028700" indent="-5715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buFont typeface="Arial" charset="0"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 typeface="Arial" charset="0"/>
              <a:buNone/>
            </a:pPr>
            <a:r>
              <a:rPr lang="en-US" altLang="en-US" sz="1200">
                <a:solidFill>
                  <a:srgbClr val="00B0F0"/>
                </a:solidFill>
              </a:rPr>
              <a:t>www.playbuzz.com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0FE2A-4B7A-993B-D416-A23D8BC25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800" dirty="0">
                <a:solidFill>
                  <a:srgbClr val="002060"/>
                </a:solidFill>
              </a:rPr>
              <a:t>Today we studied:</a:t>
            </a:r>
          </a:p>
          <a:p>
            <a:pPr>
              <a:spcBef>
                <a:spcPts val="0"/>
              </a:spcBef>
            </a:pPr>
            <a:r>
              <a:rPr lang="en-US" sz="3800" dirty="0">
                <a:solidFill>
                  <a:srgbClr val="002060"/>
                </a:solidFill>
              </a:rPr>
              <a:t>	Review of rational functions</a:t>
            </a:r>
          </a:p>
          <a:p>
            <a:pPr>
              <a:spcBef>
                <a:spcPts val="0"/>
              </a:spcBef>
            </a:pPr>
            <a:r>
              <a:rPr lang="en-US" sz="3800" dirty="0">
                <a:solidFill>
                  <a:srgbClr val="002060"/>
                </a:solidFill>
              </a:rPr>
              <a:t>	More about rational functions</a:t>
            </a:r>
          </a:p>
          <a:p>
            <a:pPr>
              <a:spcBef>
                <a:spcPts val="0"/>
              </a:spcBef>
            </a:pPr>
            <a:r>
              <a:rPr lang="en-US" sz="3800" dirty="0">
                <a:solidFill>
                  <a:srgbClr val="002060"/>
                </a:solidFill>
              </a:rPr>
              <a:t>	Inequalities</a:t>
            </a:r>
          </a:p>
        </p:txBody>
      </p:sp>
    </p:spTree>
    <p:extLst>
      <p:ext uri="{BB962C8B-B14F-4D97-AF65-F5344CB8AC3E}">
        <p14:creationId xmlns:p14="http://schemas.microsoft.com/office/powerpoint/2010/main" val="2122516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00" dirty="0"/>
              <a:t>Rational Equation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i="0" u="none" strike="noStrike" baseline="0" dirty="0"/>
              <a:t>An </a:t>
            </a:r>
            <a:r>
              <a:rPr lang="en-US" i="0" u="none" strike="noStrike" baseline="0" dirty="0">
                <a:solidFill>
                  <a:srgbClr val="FFC000"/>
                </a:solidFill>
              </a:rPr>
              <a:t>oblique asymptote</a:t>
            </a:r>
            <a:r>
              <a:rPr lang="en-US" i="0" u="none" strike="noStrike" baseline="0" dirty="0"/>
              <a:t>, when it occurs, also describes the end behavior of the graph </a:t>
            </a:r>
          </a:p>
          <a:p>
            <a:pPr algn="l"/>
            <a:r>
              <a:rPr lang="en-US" i="0" u="none" strike="noStrike" baseline="0" dirty="0"/>
              <a:t>The graph of a function </a:t>
            </a:r>
            <a:r>
              <a:rPr lang="en-US" i="0" u="none" strike="noStrike" baseline="0" dirty="0">
                <a:solidFill>
                  <a:schemeClr val="tx1"/>
                </a:solidFill>
              </a:rPr>
              <a:t>may intersect</a:t>
            </a:r>
            <a:r>
              <a:rPr lang="en-US" i="0" u="none" strike="noStrike" baseline="0" dirty="0"/>
              <a:t> an oblique asymptote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30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00" dirty="0"/>
              <a:t>Rational Equation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spcBef>
                <a:spcPts val="0"/>
              </a:spcBef>
            </a:pPr>
            <a:r>
              <a:rPr lang="en-US" dirty="0"/>
              <a:t>So to find oblique asymptotes, we again need to find the end behavior of the rational function as 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>
                <a:cs typeface="Arial" panose="020B0604020202020204" pitchFamily="34" charset="0"/>
              </a:rPr>
              <a:t>∞</a:t>
            </a:r>
            <a:r>
              <a:rPr lang="en-US" dirty="0"/>
              <a:t> or as 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>
                <a:cs typeface="Arial" panose="020B0604020202020204" pitchFamily="34" charset="0"/>
              </a:rPr>
              <a:t>-∞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26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00" dirty="0"/>
              <a:t>Rational Equation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How to find oblique asymptotes:</a:t>
            </a:r>
          </a:p>
          <a:p>
            <a:r>
              <a:rPr lang="en-US" dirty="0"/>
              <a:t>3) Is the degree of the numerator 1 larger than the degree of the denominator?</a:t>
            </a:r>
          </a:p>
          <a:p>
            <a:r>
              <a:rPr lang="en-US" dirty="0"/>
              <a:t>y = ax + b is an oblique asymptote </a:t>
            </a:r>
          </a:p>
          <a:p>
            <a:r>
              <a:rPr lang="en-US" sz="2700" dirty="0"/>
              <a:t>where “a” is the coefficient of the largest degree in the numerator and “b” is the coefficient of the largest degree in the denominator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51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00" dirty="0"/>
              <a:t>Rational Equation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find oblique asymptotes:</a:t>
            </a:r>
          </a:p>
          <a:p>
            <a:r>
              <a:rPr lang="en-US" dirty="0"/>
              <a:t>4) Is the degree of the numerator 2 or more larger than the degree of the denominator?</a:t>
            </a:r>
          </a:p>
          <a:p>
            <a:r>
              <a:rPr lang="en-US" dirty="0"/>
              <a:t>There is no oblique asymptote</a:t>
            </a:r>
          </a:p>
          <a:p>
            <a:r>
              <a:rPr lang="en-US" dirty="0"/>
              <a:t>(or horizontal)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048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Uses of Rational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Rational equations are common in real-life problems (sorry!)</a:t>
            </a:r>
          </a:p>
        </p:txBody>
      </p:sp>
    </p:spTree>
    <p:extLst>
      <p:ext uri="{BB962C8B-B14F-4D97-AF65-F5344CB8AC3E}">
        <p14:creationId xmlns:p14="http://schemas.microsoft.com/office/powerpoint/2010/main" val="467625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A56BF4-965D-4CB2-B323-52F4DEDAD12D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997785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A0BE3-4AEA-41CF-BE8A-C2AFD29FC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Forget…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0BBE9-35E3-44AF-968D-185D492DD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5638800"/>
          </a:xfrm>
        </p:spPr>
        <p:txBody>
          <a:bodyPr/>
          <a:lstStyle/>
          <a:p>
            <a:r>
              <a:rPr lang="en-US" dirty="0"/>
              <a:t>No class next Monday 10/25/2021</a:t>
            </a:r>
          </a:p>
          <a:p>
            <a:r>
              <a:rPr lang="en-US" dirty="0"/>
              <a:t>(Midterm Break)</a:t>
            </a:r>
          </a:p>
          <a:p>
            <a:r>
              <a:rPr lang="en-US" dirty="0"/>
              <a:t>Problems and Discussion Boards are due Wednesday 10/27/2021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270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r>
              <a:rPr lang="en-US" dirty="0"/>
              <a:t>Today we will be going over:</a:t>
            </a:r>
          </a:p>
          <a:p>
            <a:endParaRPr lang="en-US" sz="1500" dirty="0"/>
          </a:p>
          <a:p>
            <a:r>
              <a:rPr lang="en-US" dirty="0"/>
              <a:t>	Review: rational functions</a:t>
            </a:r>
          </a:p>
          <a:p>
            <a:r>
              <a:rPr lang="en-US" dirty="0"/>
              <a:t>	New stuff: more rational </a:t>
            </a:r>
          </a:p>
          <a:p>
            <a:pPr>
              <a:spcBef>
                <a:spcPts val="0"/>
              </a:spcBef>
            </a:pPr>
            <a:r>
              <a:rPr lang="en-US" dirty="0"/>
              <a:t>			functions</a:t>
            </a:r>
          </a:p>
          <a:p>
            <a:r>
              <a:rPr lang="en-US" dirty="0"/>
              <a:t>		Inequalities</a:t>
            </a:r>
          </a:p>
        </p:txBody>
      </p:sp>
    </p:spTree>
    <p:extLst>
      <p:ext uri="{BB962C8B-B14F-4D97-AF65-F5344CB8AC3E}">
        <p14:creationId xmlns:p14="http://schemas.microsoft.com/office/powerpoint/2010/main" val="1484083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00" dirty="0"/>
              <a:t>Absolute Value Equations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Contain an absolute value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615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800" dirty="0"/>
              <a:t>Absolute Value Equations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Here’s the strategy:</a:t>
            </a:r>
          </a:p>
          <a:p>
            <a:r>
              <a:rPr lang="en-US" dirty="0"/>
              <a:t>Isolate the absolute value </a:t>
            </a:r>
          </a:p>
          <a:p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  <a:p>
            <a:pPr lvl="0"/>
            <a:endParaRPr lang="en-US" dirty="0"/>
          </a:p>
          <a:p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475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800" dirty="0"/>
              <a:t>Absolute Value Equations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Set the quantity inside the absolute value notation equal to </a:t>
            </a:r>
          </a:p>
          <a:p>
            <a:r>
              <a:rPr lang="en-US" dirty="0"/>
              <a:t>+ the quantity on the other side and </a:t>
            </a:r>
          </a:p>
          <a:p>
            <a:r>
              <a:rPr lang="en-US" dirty="0"/>
              <a:t>- the quantity on the other side of the equation</a:t>
            </a:r>
          </a:p>
          <a:p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  <a:p>
            <a:pPr lvl="0"/>
            <a:endParaRPr lang="en-US" dirty="0"/>
          </a:p>
          <a:p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054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00" dirty="0"/>
              <a:t>Absolute Value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Solve both equations</a:t>
            </a:r>
          </a:p>
          <a:p>
            <a:r>
              <a:rPr lang="en-US" sz="2000" dirty="0"/>
              <a:t>	</a:t>
            </a:r>
          </a:p>
          <a:p>
            <a:r>
              <a:rPr lang="en-US" dirty="0"/>
              <a:t>Check your answer analytically or graphically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4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05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Solve:	|x + 2| - 3 = 4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r>
              <a:rPr lang="en-US" dirty="0"/>
              <a:t>First isolate the absolute value on one side of the equals sign</a:t>
            </a:r>
          </a:p>
          <a:p>
            <a:endParaRPr lang="en-US" dirty="0"/>
          </a:p>
          <a:p>
            <a:pPr lvl="0"/>
            <a:endParaRPr lang="en-US" dirty="0"/>
          </a:p>
          <a:p>
            <a:endParaRPr lang="en-US" dirty="0"/>
          </a:p>
          <a:p>
            <a:pPr algn="ctr"/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ABSOLUTE VALUE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4914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05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Solve: 	|x + 2| - 3 = 4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r>
              <a:rPr lang="en-US" dirty="0"/>
              <a:t>		|x + 2| = 7</a:t>
            </a:r>
          </a:p>
          <a:p>
            <a:pPr lvl="0"/>
            <a:endParaRPr lang="en-US" sz="2000" dirty="0"/>
          </a:p>
          <a:p>
            <a:pPr lvl="0"/>
            <a:r>
              <a:rPr lang="en-US" dirty="0"/>
              <a:t>Now split the equation!</a:t>
            </a:r>
          </a:p>
          <a:p>
            <a:pPr lvl="0"/>
            <a:r>
              <a:rPr lang="en-US" dirty="0"/>
              <a:t>Take the x + 2 and set it equal to -7 and +7</a:t>
            </a:r>
          </a:p>
          <a:p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ABSOLUTE VALUE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832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Solve: 	|x + 2| - 3 = 4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r>
              <a:rPr lang="en-US" dirty="0"/>
              <a:t>		|x + 2| = 7</a:t>
            </a:r>
          </a:p>
          <a:p>
            <a:pPr lvl="0"/>
            <a:endParaRPr lang="en-US" sz="2000" dirty="0"/>
          </a:p>
          <a:p>
            <a:pPr lvl="0" algn="ctr"/>
            <a:r>
              <a:rPr lang="en-US" dirty="0"/>
              <a:t>x + 2 = -7			x + 2 = 7</a:t>
            </a:r>
          </a:p>
          <a:p>
            <a:endParaRPr lang="en-US" dirty="0"/>
          </a:p>
          <a:p>
            <a:pPr algn="ctr"/>
            <a:r>
              <a:rPr lang="en-US" dirty="0"/>
              <a:t>Solve both equations!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ABSOLUTE VALUE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8665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Solve: 	|x + 2| - 3 = 4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r>
              <a:rPr lang="en-US" dirty="0"/>
              <a:t>		|x + 2| = 7</a:t>
            </a:r>
          </a:p>
          <a:p>
            <a:pPr lvl="0"/>
            <a:endParaRPr lang="en-US" sz="2000" dirty="0"/>
          </a:p>
          <a:p>
            <a:pPr lvl="0" algn="ctr"/>
            <a:r>
              <a:rPr lang="en-US" dirty="0"/>
              <a:t>x + 2 = -7			x + 2 = 7</a:t>
            </a:r>
          </a:p>
          <a:p>
            <a:r>
              <a:rPr lang="en-US" dirty="0"/>
              <a:t>      x = -9            x = 5</a:t>
            </a:r>
          </a:p>
          <a:p>
            <a:endParaRPr lang="en-US" dirty="0"/>
          </a:p>
          <a:p>
            <a:pPr algn="ctr"/>
            <a:r>
              <a:rPr lang="en-US" dirty="0"/>
              <a:t>Now, plug both of ‘</a:t>
            </a:r>
            <a:r>
              <a:rPr lang="en-US" dirty="0" err="1"/>
              <a:t>em</a:t>
            </a:r>
            <a:r>
              <a:rPr lang="en-US" dirty="0"/>
              <a:t> in!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ABSOLUTE VALUE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6427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Solve: 	|x + 2| - 3 = 4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r>
              <a:rPr lang="en-US" dirty="0"/>
              <a:t>		|x + 2| = 7</a:t>
            </a:r>
          </a:p>
          <a:p>
            <a:pPr lvl="0"/>
            <a:endParaRPr lang="en-US" sz="2000" dirty="0"/>
          </a:p>
          <a:p>
            <a:pPr lvl="0" algn="ctr"/>
            <a:r>
              <a:rPr lang="en-US" dirty="0"/>
              <a:t>x + 2 = -7			x + 2 = 7</a:t>
            </a:r>
          </a:p>
          <a:p>
            <a:r>
              <a:rPr lang="en-US" dirty="0"/>
              <a:t>      x = -9            x = 5</a:t>
            </a:r>
          </a:p>
          <a:p>
            <a:endParaRPr lang="en-US" sz="1000" dirty="0"/>
          </a:p>
          <a:p>
            <a:r>
              <a:rPr lang="en-US" dirty="0"/>
              <a:t>|-9 + 2|</a:t>
            </a:r>
            <a:r>
              <a:rPr lang="en-US" dirty="0">
                <a:solidFill>
                  <a:srgbClr val="00B0F0"/>
                </a:solidFill>
              </a:rPr>
              <a:t> = </a:t>
            </a:r>
            <a:r>
              <a:rPr lang="en-US" dirty="0"/>
              <a:t>7       |5 + 2|</a:t>
            </a:r>
            <a:r>
              <a:rPr lang="en-US" dirty="0">
                <a:solidFill>
                  <a:srgbClr val="00B0F0"/>
                </a:solidFill>
              </a:rPr>
              <a:t> =</a:t>
            </a:r>
            <a:r>
              <a:rPr lang="en-US" dirty="0"/>
              <a:t> 7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ABSOLUTE VALUE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427D0A-063B-432B-AB49-E6AA5D7D9764}"/>
              </a:ext>
            </a:extLst>
          </p:cNvPr>
          <p:cNvGrpSpPr/>
          <p:nvPr/>
        </p:nvGrpSpPr>
        <p:grpSpPr>
          <a:xfrm>
            <a:off x="2795452" y="4423954"/>
            <a:ext cx="609600" cy="1066800"/>
            <a:chOff x="4114800" y="4267200"/>
            <a:chExt cx="609600" cy="1066800"/>
          </a:xfrm>
        </p:grpSpPr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46B1A03A-A66F-481D-AFC4-AE7B9915E6F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114800" y="4267200"/>
              <a:ext cx="6096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1000" dirty="0"/>
                <a:t> </a:t>
              </a:r>
              <a:r>
                <a:rPr lang="en-US" sz="3000" dirty="0"/>
                <a:t>?</a:t>
              </a:r>
            </a:p>
          </p:txBody>
        </p:sp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A2D20AD2-8057-456F-A9F2-5E11C5D8A39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114800" y="4495800"/>
              <a:ext cx="6096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1000" dirty="0"/>
                <a:t> </a:t>
              </a:r>
              <a:endParaRPr lang="en-US" sz="3000" dirty="0"/>
            </a:p>
            <a:p>
              <a:pPr>
                <a:lnSpc>
                  <a:spcPts val="3000"/>
                </a:lnSpc>
                <a:spcBef>
                  <a:spcPts val="0"/>
                </a:spcBef>
              </a:pPr>
              <a:r>
                <a:rPr lang="en-US" dirty="0"/>
                <a:t>=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2BD1B69-D8A3-4415-92BE-0D923F97809A}"/>
              </a:ext>
            </a:extLst>
          </p:cNvPr>
          <p:cNvGrpSpPr/>
          <p:nvPr/>
        </p:nvGrpSpPr>
        <p:grpSpPr>
          <a:xfrm>
            <a:off x="7199812" y="4432663"/>
            <a:ext cx="609600" cy="1066800"/>
            <a:chOff x="4114800" y="4267200"/>
            <a:chExt cx="609600" cy="1066800"/>
          </a:xfrm>
        </p:grpSpPr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id="{11FC5636-33B3-40EA-9087-D9DECCE73D1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114800" y="4267200"/>
              <a:ext cx="6096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1000" dirty="0"/>
                <a:t> </a:t>
              </a:r>
              <a:r>
                <a:rPr lang="en-US" sz="3000" dirty="0"/>
                <a:t>?</a:t>
              </a:r>
            </a:p>
          </p:txBody>
        </p:sp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39D87A08-C582-4FBC-8E14-5C3D0BD28C3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114800" y="4495800"/>
              <a:ext cx="6096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1000" dirty="0"/>
                <a:t> </a:t>
              </a:r>
              <a:endParaRPr lang="en-US" sz="3000" dirty="0"/>
            </a:p>
            <a:p>
              <a:pPr>
                <a:lnSpc>
                  <a:spcPts val="3000"/>
                </a:lnSpc>
                <a:spcBef>
                  <a:spcPts val="0"/>
                </a:spcBef>
              </a:pPr>
              <a:r>
                <a:rPr lang="en-US" dirty="0"/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86911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19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Solve: 	|x + 2| - 3 = 4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r>
              <a:rPr lang="en-US" dirty="0"/>
              <a:t>		|x + 2| = 7</a:t>
            </a:r>
          </a:p>
          <a:p>
            <a:pPr lvl="0"/>
            <a:endParaRPr lang="en-US" sz="2000" dirty="0"/>
          </a:p>
          <a:p>
            <a:pPr lvl="0" algn="ctr"/>
            <a:r>
              <a:rPr lang="en-US" dirty="0"/>
              <a:t>x + 2 = -7			x + 2 = 7</a:t>
            </a:r>
          </a:p>
          <a:p>
            <a:r>
              <a:rPr lang="en-US" dirty="0"/>
              <a:t>      x = -9            x = 5</a:t>
            </a:r>
          </a:p>
          <a:p>
            <a:endParaRPr lang="en-US" sz="1000" dirty="0"/>
          </a:p>
          <a:p>
            <a:r>
              <a:rPr lang="en-US" dirty="0"/>
              <a:t>|-9 + 2|</a:t>
            </a:r>
            <a:r>
              <a:rPr lang="en-US" dirty="0">
                <a:solidFill>
                  <a:srgbClr val="00B0F0"/>
                </a:solidFill>
              </a:rPr>
              <a:t> =</a:t>
            </a:r>
            <a:r>
              <a:rPr lang="en-US" dirty="0"/>
              <a:t> 7       |5 + 2|</a:t>
            </a:r>
            <a:r>
              <a:rPr lang="en-US" dirty="0">
                <a:solidFill>
                  <a:srgbClr val="00B0F0"/>
                </a:solidFill>
              </a:rPr>
              <a:t> =</a:t>
            </a:r>
            <a:r>
              <a:rPr lang="en-US" dirty="0"/>
              <a:t> 7</a:t>
            </a:r>
          </a:p>
          <a:p>
            <a:endParaRPr lang="en-US" sz="1000" dirty="0"/>
          </a:p>
          <a:p>
            <a:r>
              <a:rPr lang="en-US" dirty="0"/>
              <a:t>In this case, both are true solutions: </a:t>
            </a:r>
            <a:r>
              <a:rPr lang="en-US" dirty="0">
                <a:solidFill>
                  <a:srgbClr val="FFFF00"/>
                </a:solidFill>
              </a:rPr>
              <a:t>x=-9</a:t>
            </a:r>
            <a:r>
              <a:rPr lang="en-US" dirty="0"/>
              <a:t> and </a:t>
            </a:r>
            <a:r>
              <a:rPr lang="en-US" dirty="0">
                <a:solidFill>
                  <a:srgbClr val="FFFF00"/>
                </a:solidFill>
              </a:rPr>
              <a:t>x=5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ABSOLUTE VALUE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B144A2A-D892-4F8A-B757-9499676D9F27}"/>
              </a:ext>
            </a:extLst>
          </p:cNvPr>
          <p:cNvGrpSpPr/>
          <p:nvPr/>
        </p:nvGrpSpPr>
        <p:grpSpPr>
          <a:xfrm>
            <a:off x="2795452" y="4423954"/>
            <a:ext cx="609600" cy="1066800"/>
            <a:chOff x="4114800" y="4267200"/>
            <a:chExt cx="609600" cy="1066800"/>
          </a:xfrm>
        </p:grpSpPr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10082069-B7FA-46E2-B774-95A818DAFC6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114800" y="4267200"/>
              <a:ext cx="6096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1000" dirty="0"/>
                <a:t> </a:t>
              </a:r>
              <a:r>
                <a:rPr lang="en-US" sz="3000" dirty="0"/>
                <a:t>?</a:t>
              </a:r>
            </a:p>
          </p:txBody>
        </p:sp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AF4585CF-0C7E-4645-915D-9128AEE5E92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114800" y="4495800"/>
              <a:ext cx="6096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1000" dirty="0"/>
                <a:t> </a:t>
              </a:r>
              <a:endParaRPr lang="en-US" sz="3000" dirty="0"/>
            </a:p>
            <a:p>
              <a:pPr>
                <a:lnSpc>
                  <a:spcPts val="3000"/>
                </a:lnSpc>
                <a:spcBef>
                  <a:spcPts val="0"/>
                </a:spcBef>
              </a:pPr>
              <a:r>
                <a:rPr lang="en-US" dirty="0"/>
                <a:t>=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062F1CF-1FEB-4A8B-88CE-E274509F9ABD}"/>
              </a:ext>
            </a:extLst>
          </p:cNvPr>
          <p:cNvGrpSpPr/>
          <p:nvPr/>
        </p:nvGrpSpPr>
        <p:grpSpPr>
          <a:xfrm>
            <a:off x="7199812" y="4432663"/>
            <a:ext cx="609600" cy="1066800"/>
            <a:chOff x="4114800" y="4267200"/>
            <a:chExt cx="609600" cy="1066800"/>
          </a:xfrm>
        </p:grpSpPr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id="{C7667C1C-80D3-4C87-A589-5B1FCAE085F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114800" y="4267200"/>
              <a:ext cx="6096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1000" dirty="0"/>
                <a:t> </a:t>
              </a:r>
              <a:r>
                <a:rPr lang="en-US" sz="3000" dirty="0"/>
                <a:t>?</a:t>
              </a:r>
            </a:p>
          </p:txBody>
        </p:sp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C2F99198-8364-4E3A-9DF3-A431E8A0D4B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114800" y="4495800"/>
              <a:ext cx="6096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1000" dirty="0"/>
                <a:t> </a:t>
              </a:r>
              <a:endParaRPr lang="en-US" sz="3000" dirty="0"/>
            </a:p>
            <a:p>
              <a:pPr>
                <a:lnSpc>
                  <a:spcPts val="3000"/>
                </a:lnSpc>
                <a:spcBef>
                  <a:spcPts val="0"/>
                </a:spcBef>
              </a:pPr>
              <a:r>
                <a:rPr lang="en-US" dirty="0"/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1165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638800"/>
          </a:xfrm>
        </p:spPr>
        <p:txBody>
          <a:bodyPr/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Outcome 3) 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Graph </a:t>
            </a:r>
            <a:r>
              <a:rPr lang="en-US" sz="3200" dirty="0">
                <a:solidFill>
                  <a:srgbClr val="FFC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rational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exponential, logarithmic functions, and their transformations, identifying all intercepts and asymptotes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Outcome 4) Solve equations, </a:t>
            </a:r>
            <a:r>
              <a:rPr lang="en-US" sz="3200" dirty="0">
                <a:solidFill>
                  <a:srgbClr val="FFC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inequalities 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applied problems involving </a:t>
            </a:r>
            <a:r>
              <a:rPr lang="en-US" sz="3200" dirty="0">
                <a:solidFill>
                  <a:srgbClr val="FFC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rational functions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0802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00" dirty="0"/>
              <a:t>Absolute Value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Always check the answers!</a:t>
            </a:r>
          </a:p>
        </p:txBody>
      </p:sp>
    </p:spTree>
    <p:extLst>
      <p:ext uri="{BB962C8B-B14F-4D97-AF65-F5344CB8AC3E}">
        <p14:creationId xmlns:p14="http://schemas.microsoft.com/office/powerpoint/2010/main" val="35471322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00" dirty="0"/>
              <a:t>Absolute Value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Always check the answers!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There may be only one real solution, or even none!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261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800" dirty="0"/>
              <a:t>Absolute Value Equations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Always check the answers!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There may be only one real solution, or even none!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Solving the "derived" equation may create false solutions ("extraneous roots") </a:t>
            </a:r>
          </a:p>
        </p:txBody>
      </p:sp>
    </p:spTree>
    <p:extLst>
      <p:ext uri="{BB962C8B-B14F-4D97-AF65-F5344CB8AC3E}">
        <p14:creationId xmlns:p14="http://schemas.microsoft.com/office/powerpoint/2010/main" val="2130679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A56BF4-965D-4CB2-B323-52F4DEDAD12D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42499830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Solve:     	|4</a:t>
            </a:r>
            <a:r>
              <a:rPr lang="en-US" b="1" dirty="0"/>
              <a:t>x + 6| + 8 = 3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ABSOLUTE VALUE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974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Solve:     	|4</a:t>
            </a:r>
            <a:r>
              <a:rPr lang="en-US" b="1" dirty="0"/>
              <a:t>x + 6| + 8 = 3</a:t>
            </a:r>
          </a:p>
          <a:p>
            <a:r>
              <a:rPr lang="en-US" dirty="0"/>
              <a:t>Isolate the absolute value:</a:t>
            </a:r>
            <a:endParaRPr lang="en-US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ABSOLUTE VALUE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7739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Solve:     	|4</a:t>
            </a:r>
            <a:r>
              <a:rPr lang="en-US" b="1" dirty="0"/>
              <a:t>x + 6| + 8 = 3</a:t>
            </a:r>
          </a:p>
          <a:p>
            <a:r>
              <a:rPr lang="en-US" dirty="0"/>
              <a:t>Isolate the absolute value:</a:t>
            </a:r>
          </a:p>
          <a:p>
            <a:r>
              <a:rPr lang="en-US" b="1" dirty="0"/>
              <a:t>			|4x + 6| = -5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ABSOLUTE VALUE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0090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Solve:     	|4</a:t>
            </a:r>
            <a:r>
              <a:rPr lang="en-US" b="1" dirty="0"/>
              <a:t>x + 6| + 8 = 3</a:t>
            </a:r>
          </a:p>
          <a:p>
            <a:r>
              <a:rPr lang="en-US" dirty="0"/>
              <a:t>Isolate the absolute value:</a:t>
            </a:r>
          </a:p>
          <a:p>
            <a:r>
              <a:rPr lang="en-US" b="1" dirty="0"/>
              <a:t>			|4x + 6| = -5</a:t>
            </a:r>
          </a:p>
          <a:p>
            <a:endParaRPr lang="en-US" sz="2000" dirty="0"/>
          </a:p>
          <a:p>
            <a:r>
              <a:rPr lang="en-US" b="1" dirty="0"/>
              <a:t>Is there a true solution to this equation?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ABSOLUTE VALUE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247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Solve:     	|4</a:t>
            </a:r>
            <a:r>
              <a:rPr lang="en-US" b="1" dirty="0"/>
              <a:t>x + 6| + 8 = 3</a:t>
            </a:r>
          </a:p>
          <a:p>
            <a:r>
              <a:rPr lang="en-US" dirty="0"/>
              <a:t>Isolate the absolute value:</a:t>
            </a:r>
          </a:p>
          <a:p>
            <a:r>
              <a:rPr lang="en-US" b="1" dirty="0"/>
              <a:t>			|4x + 6| = -5</a:t>
            </a:r>
          </a:p>
          <a:p>
            <a:endParaRPr lang="en-US" sz="2000" dirty="0"/>
          </a:p>
          <a:p>
            <a:r>
              <a:rPr lang="en-US" b="1" dirty="0"/>
              <a:t>Is there a true solution to this equation?  </a:t>
            </a:r>
            <a:r>
              <a:rPr lang="en-US" b="1" dirty="0">
                <a:solidFill>
                  <a:srgbClr val="FFFF00"/>
                </a:solidFill>
              </a:rPr>
              <a:t>nope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dirty="0"/>
              <a:t>Remember, absolute values can only be positive!</a:t>
            </a:r>
          </a:p>
          <a:p>
            <a:r>
              <a:rPr lang="en-US" b="1" dirty="0"/>
              <a:t>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ABSOLUTE VALUE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4183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A56BF4-965D-4CB2-B323-52F4DEDAD12D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353451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http://995642590.r.lightningbase-cdn.com/wp-content/uploads/2010/12/looking-back-hrexaminer-v144-cover425px.jpg</a:t>
            </a:r>
          </a:p>
        </p:txBody>
      </p:sp>
    </p:spTree>
    <p:extLst>
      <p:ext uri="{BB962C8B-B14F-4D97-AF65-F5344CB8AC3E}">
        <p14:creationId xmlns:p14="http://schemas.microsoft.com/office/powerpoint/2010/main" val="16569100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Solve: 	|3x + 2| = 4x + 5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ABSOLUTE VALUE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390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Solve: 	|3x + 2| = 4x + 5</a:t>
            </a:r>
          </a:p>
          <a:p>
            <a:r>
              <a:rPr lang="en-US" dirty="0"/>
              <a:t>Isolate the absolute value:</a:t>
            </a:r>
          </a:p>
          <a:p>
            <a:r>
              <a:rPr lang="en-US" dirty="0"/>
              <a:t>		|3x + 2| = 4x + 5</a:t>
            </a:r>
          </a:p>
          <a:p>
            <a:r>
              <a:rPr lang="en-US" dirty="0"/>
              <a:t>(already done!)</a:t>
            </a:r>
          </a:p>
          <a:p>
            <a:r>
              <a:rPr lang="en-US" dirty="0"/>
              <a:t>Now what?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ABSOLUTE VALUE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4315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638800"/>
          </a:xfrm>
        </p:spPr>
        <p:txBody>
          <a:bodyPr/>
          <a:lstStyle/>
          <a:p>
            <a:r>
              <a:rPr lang="en-US" dirty="0"/>
              <a:t>  Solve  </a:t>
            </a:r>
            <a:r>
              <a:rPr lang="en-US" sz="2000" dirty="0"/>
              <a:t> </a:t>
            </a:r>
            <a:r>
              <a:rPr lang="en-US" dirty="0"/>
              <a:t>|3x + 2| = 4x + 5</a:t>
            </a:r>
          </a:p>
          <a:p>
            <a:r>
              <a:rPr lang="en-US" dirty="0"/>
              <a:t>  Split the equation:</a:t>
            </a:r>
          </a:p>
          <a:p>
            <a:r>
              <a:rPr lang="en-US" dirty="0"/>
              <a:t> 3x+2 = -(4x+5)	 3x+2 = +(4x+5)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ABSOLUTE VALUE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27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638800"/>
          </a:xfrm>
        </p:spPr>
        <p:txBody>
          <a:bodyPr/>
          <a:lstStyle/>
          <a:p>
            <a:r>
              <a:rPr lang="en-US" dirty="0"/>
              <a:t>  Solve  </a:t>
            </a:r>
            <a:r>
              <a:rPr lang="en-US" sz="2000" dirty="0"/>
              <a:t> </a:t>
            </a:r>
            <a:r>
              <a:rPr lang="en-US" dirty="0"/>
              <a:t>|3x + 2| = 4x + 5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 3x+2 = -(4x+5)	 3x+2 = +(4x+5)</a:t>
            </a:r>
          </a:p>
          <a:p>
            <a:r>
              <a:rPr lang="en-US" dirty="0"/>
              <a:t> 3x+2 = -4x-5        3x+2 = 4x+5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ABSOLUTE VALUE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5947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638800"/>
          </a:xfrm>
        </p:spPr>
        <p:txBody>
          <a:bodyPr/>
          <a:lstStyle/>
          <a:p>
            <a:r>
              <a:rPr lang="en-US" dirty="0"/>
              <a:t>  Solve  </a:t>
            </a:r>
            <a:r>
              <a:rPr lang="en-US" sz="2000" dirty="0"/>
              <a:t> </a:t>
            </a:r>
            <a:r>
              <a:rPr lang="en-US" dirty="0"/>
              <a:t>|3x + 2| = 4x + 5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 3x+2 = -(4x+5)	 3x+2 = +(4x+5)</a:t>
            </a:r>
          </a:p>
          <a:p>
            <a:r>
              <a:rPr lang="en-US" dirty="0"/>
              <a:t> 3x+2 = -4x-5        3x+2 = 4x+5</a:t>
            </a:r>
          </a:p>
          <a:p>
            <a:r>
              <a:rPr lang="en-US" dirty="0"/>
              <a:t>    7x = -7             -1x = 3</a:t>
            </a:r>
          </a:p>
          <a:p>
            <a:r>
              <a:rPr lang="en-US" dirty="0"/>
              <a:t>     x = -1               x = -3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ABSOLUTE VALUE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5660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077200" cy="5638800"/>
          </a:xfrm>
        </p:spPr>
        <p:txBody>
          <a:bodyPr/>
          <a:lstStyle/>
          <a:p>
            <a:r>
              <a:rPr lang="en-US" dirty="0"/>
              <a:t>Solve  	|3x + 2| = 4x + 5</a:t>
            </a:r>
          </a:p>
          <a:p>
            <a:r>
              <a:rPr lang="en-US" dirty="0"/>
              <a:t>Test ‘</a:t>
            </a:r>
            <a:r>
              <a:rPr lang="en-US" dirty="0" err="1"/>
              <a:t>em</a:t>
            </a:r>
            <a:r>
              <a:rPr lang="en-US" dirty="0"/>
              <a:t>!</a:t>
            </a:r>
          </a:p>
          <a:p>
            <a:r>
              <a:rPr lang="en-US" dirty="0"/>
              <a:t>     x = -1               </a:t>
            </a:r>
          </a:p>
          <a:p>
            <a:r>
              <a:rPr lang="en-US" dirty="0"/>
              <a:t>|3(-1) + 2|</a:t>
            </a:r>
            <a:r>
              <a:rPr lang="en-US" dirty="0">
                <a:solidFill>
                  <a:srgbClr val="00B0F0"/>
                </a:solidFill>
              </a:rPr>
              <a:t> =</a:t>
            </a:r>
            <a:r>
              <a:rPr lang="en-US" dirty="0"/>
              <a:t> 4(-1) + 5 </a:t>
            </a:r>
          </a:p>
          <a:p>
            <a:r>
              <a:rPr lang="en-US" dirty="0"/>
              <a:t>|-3 + 2|</a:t>
            </a:r>
            <a:r>
              <a:rPr lang="en-US" dirty="0">
                <a:solidFill>
                  <a:srgbClr val="00B0F0"/>
                </a:solidFill>
              </a:rPr>
              <a:t> =</a:t>
            </a:r>
            <a:r>
              <a:rPr lang="en-US" dirty="0"/>
              <a:t> -4 + 5</a:t>
            </a:r>
          </a:p>
          <a:p>
            <a:r>
              <a:rPr lang="en-US" dirty="0"/>
              <a:t>|-1|</a:t>
            </a:r>
            <a:r>
              <a:rPr lang="en-US" dirty="0">
                <a:solidFill>
                  <a:srgbClr val="00B0F0"/>
                </a:solidFill>
              </a:rPr>
              <a:t> =</a:t>
            </a:r>
            <a:r>
              <a:rPr lang="en-US" dirty="0"/>
              <a:t> 1</a:t>
            </a:r>
          </a:p>
          <a:p>
            <a:r>
              <a:rPr lang="en-US" dirty="0"/>
              <a:t>That one is OK!</a:t>
            </a:r>
          </a:p>
          <a:p>
            <a:r>
              <a:rPr lang="en-US" dirty="0"/>
              <a:t>How about x = -3 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ABSOLUTE VALUE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8956DB2-153B-4D26-A60F-B9799543DB22}"/>
              </a:ext>
            </a:extLst>
          </p:cNvPr>
          <p:cNvGrpSpPr/>
          <p:nvPr/>
        </p:nvGrpSpPr>
        <p:grpSpPr>
          <a:xfrm>
            <a:off x="2793275" y="3581400"/>
            <a:ext cx="609600" cy="1066800"/>
            <a:chOff x="4114800" y="4267200"/>
            <a:chExt cx="609600" cy="1066800"/>
          </a:xfrm>
        </p:grpSpPr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3E38C5E1-492B-4D6B-8502-C17743D1C65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114800" y="4267200"/>
              <a:ext cx="6096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1000" dirty="0"/>
                <a:t> </a:t>
              </a:r>
              <a:r>
                <a:rPr lang="en-US" sz="3000" dirty="0"/>
                <a:t>?</a:t>
              </a:r>
            </a:p>
          </p:txBody>
        </p:sp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EF274C1B-95FE-495F-9694-9B76C45D01B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114800" y="4495800"/>
              <a:ext cx="6096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1000" dirty="0"/>
                <a:t> </a:t>
              </a:r>
              <a:endParaRPr lang="en-US" sz="3000" dirty="0"/>
            </a:p>
            <a:p>
              <a:pPr>
                <a:lnSpc>
                  <a:spcPts val="3000"/>
                </a:lnSpc>
                <a:spcBef>
                  <a:spcPts val="0"/>
                </a:spcBef>
              </a:pPr>
              <a:r>
                <a:rPr lang="en-US" dirty="0"/>
                <a:t>=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F545416-B0E6-49EE-838D-1F421EEDD497}"/>
              </a:ext>
            </a:extLst>
          </p:cNvPr>
          <p:cNvGrpSpPr/>
          <p:nvPr/>
        </p:nvGrpSpPr>
        <p:grpSpPr>
          <a:xfrm>
            <a:off x="1724297" y="4306388"/>
            <a:ext cx="609600" cy="1066800"/>
            <a:chOff x="4114800" y="4267200"/>
            <a:chExt cx="609600" cy="1066800"/>
          </a:xfrm>
        </p:grpSpPr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BD6F981D-99F3-4463-BED9-E84FCB59C35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114800" y="4267200"/>
              <a:ext cx="6096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1000" dirty="0"/>
                <a:t> </a:t>
              </a:r>
              <a:r>
                <a:rPr lang="en-US" sz="3000" dirty="0"/>
                <a:t>?</a:t>
              </a:r>
            </a:p>
          </p:txBody>
        </p:sp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76AE2D2C-EC63-479E-89BF-0643A196E45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114800" y="4495800"/>
              <a:ext cx="6096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1000" dirty="0"/>
                <a:t> </a:t>
              </a:r>
              <a:endParaRPr lang="en-US" sz="3000" dirty="0"/>
            </a:p>
            <a:p>
              <a:pPr>
                <a:lnSpc>
                  <a:spcPts val="3000"/>
                </a:lnSpc>
                <a:spcBef>
                  <a:spcPts val="0"/>
                </a:spcBef>
              </a:pPr>
              <a:r>
                <a:rPr lang="en-US" dirty="0"/>
                <a:t>=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D6C01D-AD3A-4512-81AA-55FB9DAD1A93}"/>
              </a:ext>
            </a:extLst>
          </p:cNvPr>
          <p:cNvGrpSpPr/>
          <p:nvPr/>
        </p:nvGrpSpPr>
        <p:grpSpPr>
          <a:xfrm>
            <a:off x="3474721" y="2843348"/>
            <a:ext cx="609600" cy="1066800"/>
            <a:chOff x="4114800" y="4267200"/>
            <a:chExt cx="609600" cy="1066800"/>
          </a:xfrm>
        </p:grpSpPr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FDE39A19-1948-428D-965A-51A9041FF6C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114800" y="4267200"/>
              <a:ext cx="6096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1000" dirty="0"/>
                <a:t> </a:t>
              </a:r>
              <a:r>
                <a:rPr lang="en-US" sz="3000" dirty="0"/>
                <a:t>?</a:t>
              </a:r>
            </a:p>
          </p:txBody>
        </p:sp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3E7BECC1-7634-402E-A3A0-5849D183709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114800" y="4495800"/>
              <a:ext cx="6096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1000" dirty="0"/>
                <a:t> </a:t>
              </a:r>
              <a:endParaRPr lang="en-US" sz="3000" dirty="0"/>
            </a:p>
            <a:p>
              <a:pPr>
                <a:lnSpc>
                  <a:spcPts val="3000"/>
                </a:lnSpc>
                <a:spcBef>
                  <a:spcPts val="0"/>
                </a:spcBef>
              </a:pPr>
              <a:r>
                <a:rPr lang="en-US" dirty="0"/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15054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077200" cy="5638800"/>
          </a:xfrm>
        </p:spPr>
        <p:txBody>
          <a:bodyPr/>
          <a:lstStyle/>
          <a:p>
            <a:r>
              <a:rPr lang="en-US" dirty="0"/>
              <a:t>Solve  	|3x + 2| = 4x + 5</a:t>
            </a:r>
          </a:p>
          <a:p>
            <a:r>
              <a:rPr lang="en-US" dirty="0"/>
              <a:t>Test ‘</a:t>
            </a:r>
            <a:r>
              <a:rPr lang="en-US" dirty="0" err="1"/>
              <a:t>em</a:t>
            </a:r>
            <a:r>
              <a:rPr lang="en-US" dirty="0"/>
              <a:t>!</a:t>
            </a:r>
          </a:p>
          <a:p>
            <a:r>
              <a:rPr lang="en-US" dirty="0"/>
              <a:t>     x = -3               </a:t>
            </a:r>
          </a:p>
          <a:p>
            <a:r>
              <a:rPr lang="en-US" dirty="0"/>
              <a:t>|3(-3) + 2|</a:t>
            </a:r>
            <a:r>
              <a:rPr lang="en-US" dirty="0">
                <a:solidFill>
                  <a:srgbClr val="00B0F0"/>
                </a:solidFill>
              </a:rPr>
              <a:t> = </a:t>
            </a:r>
            <a:r>
              <a:rPr lang="en-US" dirty="0"/>
              <a:t>4(-3) + 5 </a:t>
            </a:r>
          </a:p>
          <a:p>
            <a:r>
              <a:rPr lang="en-US" dirty="0"/>
              <a:t>|-9 + 2| </a:t>
            </a:r>
            <a:r>
              <a:rPr lang="en-US" dirty="0">
                <a:solidFill>
                  <a:srgbClr val="00B0F0"/>
                </a:solidFill>
              </a:rPr>
              <a:t>=</a:t>
            </a:r>
            <a:r>
              <a:rPr lang="en-US" dirty="0"/>
              <a:t> -12 + 5</a:t>
            </a:r>
          </a:p>
          <a:p>
            <a:r>
              <a:rPr lang="en-US" dirty="0"/>
              <a:t>|-7| </a:t>
            </a:r>
            <a:r>
              <a:rPr lang="en-US" dirty="0">
                <a:solidFill>
                  <a:srgbClr val="00B0F0"/>
                </a:solidFill>
              </a:rPr>
              <a:t>=</a:t>
            </a:r>
            <a:r>
              <a:rPr lang="en-US" dirty="0"/>
              <a:t> -7</a:t>
            </a:r>
          </a:p>
          <a:p>
            <a:r>
              <a:rPr lang="en-US" dirty="0"/>
              <a:t>That one is false!</a:t>
            </a:r>
          </a:p>
          <a:p>
            <a:r>
              <a:rPr lang="en-US" dirty="0"/>
              <a:t>Only </a:t>
            </a:r>
            <a:r>
              <a:rPr lang="en-US" dirty="0">
                <a:solidFill>
                  <a:srgbClr val="FFFF00"/>
                </a:solidFill>
              </a:rPr>
              <a:t>x = -1</a:t>
            </a:r>
            <a:r>
              <a:rPr lang="en-US" dirty="0"/>
              <a:t> is a true solution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ABSOLUTE VALUE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4937667-89C3-42FD-BEE2-ED9DEB1CBAF1}"/>
              </a:ext>
            </a:extLst>
          </p:cNvPr>
          <p:cNvGrpSpPr/>
          <p:nvPr/>
        </p:nvGrpSpPr>
        <p:grpSpPr>
          <a:xfrm>
            <a:off x="2793275" y="3581400"/>
            <a:ext cx="609600" cy="1066800"/>
            <a:chOff x="4114800" y="4267200"/>
            <a:chExt cx="609600" cy="1066800"/>
          </a:xfrm>
        </p:grpSpPr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4A881D92-15B8-4291-87DE-49D4488D590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114800" y="4267200"/>
              <a:ext cx="6096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1000" dirty="0"/>
                <a:t> </a:t>
              </a:r>
              <a:r>
                <a:rPr lang="en-US" sz="3000" dirty="0"/>
                <a:t>?</a:t>
              </a:r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9637743E-C4EC-4C6C-8366-0EE79BE90E6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114800" y="4495800"/>
              <a:ext cx="6096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1000" dirty="0"/>
                <a:t> </a:t>
              </a:r>
              <a:endParaRPr lang="en-US" sz="3000" dirty="0"/>
            </a:p>
            <a:p>
              <a:pPr>
                <a:lnSpc>
                  <a:spcPts val="3000"/>
                </a:lnSpc>
                <a:spcBef>
                  <a:spcPts val="0"/>
                </a:spcBef>
              </a:pPr>
              <a:r>
                <a:rPr lang="en-US" dirty="0"/>
                <a:t>=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B887F8E-5063-4F54-83D7-EBD442C0AF32}"/>
              </a:ext>
            </a:extLst>
          </p:cNvPr>
          <p:cNvGrpSpPr/>
          <p:nvPr/>
        </p:nvGrpSpPr>
        <p:grpSpPr>
          <a:xfrm>
            <a:off x="1724297" y="4306388"/>
            <a:ext cx="609600" cy="1066800"/>
            <a:chOff x="4114800" y="4267200"/>
            <a:chExt cx="609600" cy="1066800"/>
          </a:xfrm>
        </p:grpSpPr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98AA70B4-4EDA-4B0C-9A62-8CD21150881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114800" y="4267200"/>
              <a:ext cx="6096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1000" dirty="0"/>
                <a:t> </a:t>
              </a:r>
              <a:r>
                <a:rPr lang="en-US" sz="3000" dirty="0"/>
                <a:t>?</a:t>
              </a:r>
            </a:p>
          </p:txBody>
        </p:sp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CCE248B5-028D-4970-8B71-CDD50633019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114800" y="4495800"/>
              <a:ext cx="6096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1000" dirty="0"/>
                <a:t> </a:t>
              </a:r>
              <a:endParaRPr lang="en-US" sz="3000" dirty="0"/>
            </a:p>
            <a:p>
              <a:pPr>
                <a:lnSpc>
                  <a:spcPts val="3000"/>
                </a:lnSpc>
                <a:spcBef>
                  <a:spcPts val="0"/>
                </a:spcBef>
              </a:pPr>
              <a:r>
                <a:rPr lang="en-US" dirty="0"/>
                <a:t>=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DE479B0-21D3-484B-A209-434215A85F91}"/>
              </a:ext>
            </a:extLst>
          </p:cNvPr>
          <p:cNvGrpSpPr/>
          <p:nvPr/>
        </p:nvGrpSpPr>
        <p:grpSpPr>
          <a:xfrm>
            <a:off x="3474721" y="2843348"/>
            <a:ext cx="609600" cy="1066800"/>
            <a:chOff x="4114800" y="4267200"/>
            <a:chExt cx="609600" cy="1066800"/>
          </a:xfrm>
        </p:grpSpPr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79AFDF47-9337-4B1D-BABE-FF1886537F8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114800" y="4267200"/>
              <a:ext cx="6096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1000" dirty="0"/>
                <a:t> </a:t>
              </a:r>
              <a:r>
                <a:rPr lang="en-US" sz="3000" dirty="0"/>
                <a:t>?</a:t>
              </a:r>
            </a:p>
          </p:txBody>
        </p:sp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1ABB936B-006C-450C-B8C7-33E8EE0BC77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114800" y="4495800"/>
              <a:ext cx="6096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1000" dirty="0"/>
                <a:t> </a:t>
              </a:r>
              <a:endParaRPr lang="en-US" sz="3000" dirty="0"/>
            </a:p>
            <a:p>
              <a:pPr>
                <a:lnSpc>
                  <a:spcPts val="3000"/>
                </a:lnSpc>
                <a:spcBef>
                  <a:spcPts val="0"/>
                </a:spcBef>
              </a:pPr>
              <a:r>
                <a:rPr lang="en-US" dirty="0"/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51561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A56BF4-965D-4CB2-B323-52F4DEDAD12D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35455884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487" y="1524000"/>
            <a:ext cx="4540514" cy="530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Radical Equations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Contain a root</a:t>
            </a:r>
          </a:p>
          <a:p>
            <a:endParaRPr lang="en-US" dirty="0"/>
          </a:p>
          <a:p>
            <a:r>
              <a:rPr lang="en-US" dirty="0"/>
              <a:t>(not a terrorist…)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17BCBC-8E0E-42D2-AD0D-351448BA609C}"/>
              </a:ext>
            </a:extLst>
          </p:cNvPr>
          <p:cNvSpPr txBox="1"/>
          <p:nvPr/>
        </p:nvSpPr>
        <p:spPr>
          <a:xfrm>
            <a:off x="0" y="6534835"/>
            <a:ext cx="533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https://pbs.twimg.com/media/CUeJHCEUYAAUqIV.png</a:t>
            </a:r>
          </a:p>
        </p:txBody>
      </p:sp>
    </p:spTree>
    <p:extLst>
      <p:ext uri="{BB962C8B-B14F-4D97-AF65-F5344CB8AC3E}">
        <p14:creationId xmlns:p14="http://schemas.microsoft.com/office/powerpoint/2010/main" val="42882234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Radical Equations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When solving radical equation, isolate one root on one side of the equation</a:t>
            </a:r>
          </a:p>
          <a:p>
            <a:endParaRPr lang="en-US" sz="1000" dirty="0"/>
          </a:p>
          <a:p>
            <a:r>
              <a:rPr lang="en-US" dirty="0"/>
              <a:t>Raise both sides to the nth power in order to remove the nth root</a:t>
            </a:r>
          </a:p>
          <a:p>
            <a:endParaRPr lang="en-US" dirty="0"/>
          </a:p>
          <a:p>
            <a:pPr lvl="0"/>
            <a:endParaRPr lang="en-US" dirty="0"/>
          </a:p>
          <a:p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277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00" dirty="0"/>
              <a:t>Rational Equation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Graphing rational equations can be tricky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6006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Solve for x: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e>
                    </m:rad>
                  </m:oMath>
                </a14:m>
                <a:r>
                  <a:rPr lang="en-US" dirty="0"/>
                  <a:t> = x - 7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lvl="0"/>
                <a:endParaRPr lang="en-US" dirty="0"/>
              </a:p>
              <a:p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45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RADICAL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6650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Solve for x: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e>
                    </m:rad>
                  </m:oMath>
                </a14:m>
                <a:r>
                  <a:rPr lang="en-US" dirty="0"/>
                  <a:t> = x - 7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square both sides: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x – 1 = (x - 7)</a:t>
                </a:r>
                <a:r>
                  <a:rPr lang="en-US" baseline="30000" dirty="0"/>
                  <a:t>2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pPr lvl="0"/>
                <a:endParaRPr lang="en-US" dirty="0"/>
              </a:p>
              <a:p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45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RADICAL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5631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Solve for x: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e>
                    </m:rad>
                  </m:oMath>
                </a14:m>
                <a:r>
                  <a:rPr lang="en-US" dirty="0"/>
                  <a:t> = x - 7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square both sides: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x – 1 = (x - 7)</a:t>
                </a:r>
                <a:r>
                  <a:rPr lang="en-US" baseline="30000" dirty="0"/>
                  <a:t>2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x – 1 = x</a:t>
                </a:r>
                <a:r>
                  <a:rPr lang="en-US" baseline="30000" dirty="0"/>
                  <a:t>2</a:t>
                </a:r>
                <a:r>
                  <a:rPr lang="en-US" dirty="0"/>
                  <a:t> - 14x + 49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lvl="0"/>
                <a:endParaRPr lang="en-US" dirty="0"/>
              </a:p>
              <a:p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45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RADICAL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516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Solve for x: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e>
                    </m:rad>
                  </m:oMath>
                </a14:m>
                <a:r>
                  <a:rPr lang="en-US" dirty="0"/>
                  <a:t> = x - 7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square both sides: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x – 1 = (x - 7)</a:t>
                </a:r>
                <a:r>
                  <a:rPr lang="en-US" baseline="30000" dirty="0"/>
                  <a:t>2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x – 1 = x</a:t>
                </a:r>
                <a:r>
                  <a:rPr lang="en-US" baseline="30000" dirty="0"/>
                  <a:t>2</a:t>
                </a:r>
                <a:r>
                  <a:rPr lang="en-US" dirty="0"/>
                  <a:t> - 14x + 49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0 = x</a:t>
                </a:r>
                <a:r>
                  <a:rPr lang="en-US" baseline="30000" dirty="0"/>
                  <a:t>2</a:t>
                </a:r>
                <a:r>
                  <a:rPr lang="en-US" dirty="0"/>
                  <a:t> - 15x + 50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lvl="0"/>
                <a:endParaRPr lang="en-US" dirty="0"/>
              </a:p>
              <a:p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45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RADICAL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9485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Solve for x: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e>
                    </m:rad>
                  </m:oMath>
                </a14:m>
                <a:r>
                  <a:rPr lang="en-US" dirty="0"/>
                  <a:t> = x - 7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square both sides: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x – 1 = (x - 7)</a:t>
                </a:r>
                <a:r>
                  <a:rPr lang="en-US" baseline="30000" dirty="0"/>
                  <a:t>2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x – 1 = x</a:t>
                </a:r>
                <a:r>
                  <a:rPr lang="en-US" baseline="30000" dirty="0"/>
                  <a:t>2</a:t>
                </a:r>
                <a:r>
                  <a:rPr lang="en-US" dirty="0"/>
                  <a:t> - 14x + 49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0 = x</a:t>
                </a:r>
                <a:r>
                  <a:rPr lang="en-US" baseline="30000" dirty="0"/>
                  <a:t>2</a:t>
                </a:r>
                <a:r>
                  <a:rPr lang="en-US" dirty="0"/>
                  <a:t> - 15x + 50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0 = (x – 5) (x – 10)</a:t>
                </a:r>
              </a:p>
              <a:p>
                <a:r>
                  <a:rPr lang="en-US" dirty="0"/>
                  <a:t>So x=?</a:t>
                </a:r>
              </a:p>
              <a:p>
                <a:endParaRPr lang="en-US" dirty="0"/>
              </a:p>
              <a:p>
                <a:pPr lvl="0"/>
                <a:endParaRPr lang="en-US" dirty="0"/>
              </a:p>
              <a:p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45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RADICAL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647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Solve for x: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e>
                    </m:rad>
                  </m:oMath>
                </a14:m>
                <a:r>
                  <a:rPr lang="en-US" dirty="0"/>
                  <a:t> = x - 7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square both sides: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x – 1 = (x - 7)</a:t>
                </a:r>
                <a:r>
                  <a:rPr lang="en-US" baseline="30000" dirty="0"/>
                  <a:t>2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x – 1 = x</a:t>
                </a:r>
                <a:r>
                  <a:rPr lang="en-US" baseline="30000" dirty="0"/>
                  <a:t>2</a:t>
                </a:r>
                <a:r>
                  <a:rPr lang="en-US" dirty="0"/>
                  <a:t> - 14x + 49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0 = x</a:t>
                </a:r>
                <a:r>
                  <a:rPr lang="en-US" baseline="30000" dirty="0"/>
                  <a:t>2</a:t>
                </a:r>
                <a:r>
                  <a:rPr lang="en-US" dirty="0"/>
                  <a:t> - 15x + 50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0 = (x – 5) (x – 10)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x = 5 or 10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but…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lvl="0"/>
                <a:endParaRPr lang="en-US" dirty="0"/>
              </a:p>
              <a:p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45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RADICAL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5207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Solve for x: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e>
                    </m:rad>
                  </m:oMath>
                </a14:m>
                <a:r>
                  <a:rPr lang="en-US" dirty="0"/>
                  <a:t> = x - 7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square both sides: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x – 1 = (x - 7)</a:t>
                </a:r>
                <a:r>
                  <a:rPr lang="en-US" baseline="30000" dirty="0"/>
                  <a:t>2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x – 1 = x</a:t>
                </a:r>
                <a:r>
                  <a:rPr lang="en-US" baseline="30000" dirty="0"/>
                  <a:t>2</a:t>
                </a:r>
                <a:r>
                  <a:rPr lang="en-US" dirty="0"/>
                  <a:t> - 14x + 49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0 = x</a:t>
                </a:r>
                <a:r>
                  <a:rPr lang="en-US" baseline="30000" dirty="0"/>
                  <a:t>2</a:t>
                </a:r>
                <a:r>
                  <a:rPr lang="en-US" dirty="0"/>
                  <a:t> - 15x + 50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0 = (x – 5) (x – 10)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x = 5 or 10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but…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Always check the answers!</a:t>
                </a:r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0"/>
                <a:endParaRPr lang="en-US" dirty="0"/>
              </a:p>
              <a:p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456" t="-541" b="-4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RADICAL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5133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Solve for x: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e>
                    </m:rad>
                  </m:oMath>
                </a14:m>
                <a:r>
                  <a:rPr lang="en-US" dirty="0"/>
                  <a:t> = x - 7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square both sides: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x – 1 = (x - 7)</a:t>
                </a:r>
                <a:r>
                  <a:rPr lang="en-US" baseline="30000" dirty="0"/>
                  <a:t>2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x – 1 = x</a:t>
                </a:r>
                <a:r>
                  <a:rPr lang="en-US" baseline="30000" dirty="0"/>
                  <a:t>2</a:t>
                </a:r>
                <a:r>
                  <a:rPr lang="en-US" dirty="0"/>
                  <a:t> - 14x + 49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0 = x</a:t>
                </a:r>
                <a:r>
                  <a:rPr lang="en-US" baseline="30000" dirty="0"/>
                  <a:t>2</a:t>
                </a:r>
                <a:r>
                  <a:rPr lang="en-US" dirty="0"/>
                  <a:t> - 15x + 50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0 = (x – 5) (x – 10)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x = 5 or 10</a:t>
                </a:r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5</m:t>
                        </m:r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00B0F0"/>
                    </a:solidFill>
                  </a:rPr>
                  <a:t>=</a:t>
                </a:r>
                <a:r>
                  <a:rPr lang="en-US" dirty="0"/>
                  <a:t> 5</a:t>
                </a:r>
                <a:r>
                  <a:rPr lang="en-US" sz="2000" dirty="0"/>
                  <a:t> </a:t>
                </a:r>
                <a:r>
                  <a:rPr lang="en-US" dirty="0"/>
                  <a:t>–</a:t>
                </a:r>
                <a:r>
                  <a:rPr lang="en-US" sz="2000" dirty="0"/>
                  <a:t> </a:t>
                </a:r>
                <a:r>
                  <a:rPr lang="en-US" dirty="0"/>
                  <a:t>7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10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00B0F0"/>
                    </a:solidFill>
                  </a:rPr>
                  <a:t>=</a:t>
                </a:r>
                <a:r>
                  <a:rPr lang="en-US" dirty="0"/>
                  <a:t> 10</a:t>
                </a:r>
                <a:r>
                  <a:rPr lang="en-US" sz="2000" dirty="0"/>
                  <a:t> </a:t>
                </a:r>
                <a:r>
                  <a:rPr lang="en-US" dirty="0"/>
                  <a:t>–</a:t>
                </a:r>
                <a:r>
                  <a:rPr lang="en-US" sz="2000" dirty="0"/>
                  <a:t> </a:t>
                </a:r>
                <a:r>
                  <a:rPr lang="en-US" dirty="0"/>
                  <a:t>7 </a:t>
                </a:r>
              </a:p>
              <a:p>
                <a:r>
                  <a:rPr lang="en-US" dirty="0"/>
                  <a:t>    2  </a:t>
                </a:r>
                <a:r>
                  <a:rPr lang="en-US" sz="3000" dirty="0">
                    <a:solidFill>
                      <a:srgbClr val="00B0F0"/>
                    </a:solidFill>
                  </a:rPr>
                  <a:t> </a:t>
                </a:r>
                <a:r>
                  <a:rPr lang="en-US" dirty="0">
                    <a:solidFill>
                      <a:srgbClr val="00B0F0"/>
                    </a:solidFill>
                  </a:rPr>
                  <a:t>=</a:t>
                </a:r>
                <a:r>
                  <a:rPr lang="en-US" dirty="0"/>
                  <a:t> -2            3   </a:t>
                </a:r>
                <a:r>
                  <a:rPr lang="en-US" dirty="0">
                    <a:solidFill>
                      <a:srgbClr val="00B0F0"/>
                    </a:solidFill>
                  </a:rPr>
                  <a:t>=</a:t>
                </a:r>
                <a:r>
                  <a:rPr lang="en-US" dirty="0"/>
                  <a:t>    3</a:t>
                </a:r>
              </a:p>
              <a:p>
                <a:endParaRPr lang="en-US" dirty="0"/>
              </a:p>
              <a:p>
                <a:pPr lvl="0"/>
                <a:endParaRPr lang="en-US" dirty="0"/>
              </a:p>
              <a:p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456" t="-541" r="-4561" b="-8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RADICAL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D2468F7-FC50-423E-B901-09E15B009BFA}"/>
              </a:ext>
            </a:extLst>
          </p:cNvPr>
          <p:cNvGrpSpPr/>
          <p:nvPr/>
        </p:nvGrpSpPr>
        <p:grpSpPr>
          <a:xfrm>
            <a:off x="2233749" y="5066212"/>
            <a:ext cx="609600" cy="1066800"/>
            <a:chOff x="4114800" y="4267200"/>
            <a:chExt cx="609600" cy="1066800"/>
          </a:xfrm>
        </p:grpSpPr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0460A0A6-3BAD-49E4-94CF-BF436EA119C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114800" y="4267200"/>
              <a:ext cx="6096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1000" dirty="0"/>
                <a:t> </a:t>
              </a:r>
              <a:r>
                <a:rPr lang="en-US" sz="3000" dirty="0"/>
                <a:t>?</a:t>
              </a:r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258C9268-F397-44D6-928A-4E53F73728D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114800" y="4495800"/>
              <a:ext cx="6096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1000" dirty="0"/>
                <a:t> </a:t>
              </a:r>
              <a:endParaRPr lang="en-US" sz="3000" dirty="0"/>
            </a:p>
            <a:p>
              <a:pPr>
                <a:lnSpc>
                  <a:spcPts val="3000"/>
                </a:lnSpc>
                <a:spcBef>
                  <a:spcPts val="0"/>
                </a:spcBef>
              </a:pPr>
              <a:r>
                <a:rPr lang="en-US" dirty="0"/>
                <a:t>=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2323C24-3C1D-4E33-8560-E1F678C78387}"/>
              </a:ext>
            </a:extLst>
          </p:cNvPr>
          <p:cNvGrpSpPr/>
          <p:nvPr/>
        </p:nvGrpSpPr>
        <p:grpSpPr>
          <a:xfrm>
            <a:off x="7023464" y="5070566"/>
            <a:ext cx="609600" cy="1066800"/>
            <a:chOff x="4114800" y="4267200"/>
            <a:chExt cx="609600" cy="1066800"/>
          </a:xfrm>
        </p:grpSpPr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030EE852-9BD9-4B47-92C0-8C21CB16DB4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114800" y="4267200"/>
              <a:ext cx="6096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1000" dirty="0"/>
                <a:t> </a:t>
              </a:r>
              <a:r>
                <a:rPr lang="en-US" sz="3000" dirty="0"/>
                <a:t>?</a:t>
              </a:r>
            </a:p>
          </p:txBody>
        </p:sp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0C990B03-F628-4A43-862D-A0E01AC51E1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114800" y="4495800"/>
              <a:ext cx="6096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1000" dirty="0"/>
                <a:t> </a:t>
              </a:r>
              <a:endParaRPr lang="en-US" sz="3000" dirty="0"/>
            </a:p>
            <a:p>
              <a:pPr>
                <a:lnSpc>
                  <a:spcPts val="3000"/>
                </a:lnSpc>
                <a:spcBef>
                  <a:spcPts val="0"/>
                </a:spcBef>
              </a:pPr>
              <a:r>
                <a:rPr lang="en-US" dirty="0"/>
                <a:t>=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83C7189-1461-4A38-B597-E8C6C846AD69}"/>
              </a:ext>
            </a:extLst>
          </p:cNvPr>
          <p:cNvGrpSpPr/>
          <p:nvPr/>
        </p:nvGrpSpPr>
        <p:grpSpPr>
          <a:xfrm>
            <a:off x="2255521" y="5804263"/>
            <a:ext cx="609600" cy="1066800"/>
            <a:chOff x="4114800" y="4267200"/>
            <a:chExt cx="609600" cy="1066800"/>
          </a:xfrm>
        </p:grpSpPr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45251621-EDAB-4C29-9FD7-3D97147AE8F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114800" y="4267200"/>
              <a:ext cx="6096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1000" dirty="0"/>
                <a:t> </a:t>
              </a:r>
              <a:r>
                <a:rPr lang="en-US" sz="3000" dirty="0"/>
                <a:t>?</a:t>
              </a:r>
            </a:p>
          </p:txBody>
        </p:sp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F9981B73-78C5-420E-BF25-539422FD56B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114800" y="4495800"/>
              <a:ext cx="6096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1000" dirty="0"/>
                <a:t> </a:t>
              </a:r>
              <a:endParaRPr lang="en-US" sz="3000" dirty="0"/>
            </a:p>
            <a:p>
              <a:pPr>
                <a:lnSpc>
                  <a:spcPts val="3000"/>
                </a:lnSpc>
                <a:spcBef>
                  <a:spcPts val="0"/>
                </a:spcBef>
              </a:pPr>
              <a:r>
                <a:rPr lang="en-US" dirty="0"/>
                <a:t>=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D6F38C3-6032-4EAD-B211-E3A3062752D5}"/>
              </a:ext>
            </a:extLst>
          </p:cNvPr>
          <p:cNvGrpSpPr/>
          <p:nvPr/>
        </p:nvGrpSpPr>
        <p:grpSpPr>
          <a:xfrm>
            <a:off x="7019108" y="5799909"/>
            <a:ext cx="609600" cy="1066800"/>
            <a:chOff x="4114800" y="4267200"/>
            <a:chExt cx="609600" cy="1066800"/>
          </a:xfrm>
        </p:grpSpPr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3DA9E9BE-59C1-4D29-8668-AF41719F504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114800" y="4267200"/>
              <a:ext cx="6096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1000" dirty="0"/>
                <a:t> </a:t>
              </a:r>
              <a:r>
                <a:rPr lang="en-US" sz="3000" dirty="0"/>
                <a:t>?</a:t>
              </a:r>
            </a:p>
          </p:txBody>
        </p:sp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9F612557-0150-4A8F-A497-60405BD69D6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114800" y="4495800"/>
              <a:ext cx="6096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1000" dirty="0"/>
                <a:t> </a:t>
              </a:r>
              <a:endParaRPr lang="en-US" sz="3000" dirty="0"/>
            </a:p>
            <a:p>
              <a:pPr>
                <a:lnSpc>
                  <a:spcPts val="3000"/>
                </a:lnSpc>
                <a:spcBef>
                  <a:spcPts val="0"/>
                </a:spcBef>
              </a:pPr>
              <a:r>
                <a:rPr lang="en-US" dirty="0"/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00787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Solve for x: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e>
                    </m:rad>
                  </m:oMath>
                </a14:m>
                <a:r>
                  <a:rPr lang="en-US" dirty="0"/>
                  <a:t> = x - 7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square both sides: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x – 1 = (x - 7)</a:t>
                </a:r>
                <a:r>
                  <a:rPr lang="en-US" baseline="30000" dirty="0"/>
                  <a:t>2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x – 1 = x</a:t>
                </a:r>
                <a:r>
                  <a:rPr lang="en-US" baseline="30000" dirty="0"/>
                  <a:t>2</a:t>
                </a:r>
                <a:r>
                  <a:rPr lang="en-US" dirty="0"/>
                  <a:t> - 14x + 49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0 = x</a:t>
                </a:r>
                <a:r>
                  <a:rPr lang="en-US" baseline="30000" dirty="0"/>
                  <a:t>2</a:t>
                </a:r>
                <a:r>
                  <a:rPr lang="en-US" dirty="0"/>
                  <a:t> - 15x + 50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0 = (x – 5) (x – 10)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So x = </a:t>
                </a:r>
                <a:r>
                  <a:rPr lang="en-US" dirty="0">
                    <a:solidFill>
                      <a:srgbClr val="FFFF00"/>
                    </a:solidFill>
                  </a:rPr>
                  <a:t>10</a:t>
                </a:r>
              </a:p>
              <a:p>
                <a:endParaRPr lang="en-US" dirty="0"/>
              </a:p>
              <a:p>
                <a:pPr lvl="0"/>
                <a:endParaRPr lang="en-US" dirty="0"/>
              </a:p>
              <a:p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45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RADICAL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6097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A56BF4-965D-4CB2-B323-52F4DEDAD12D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254178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00" dirty="0"/>
              <a:t>Rational Equation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/>
              <a:t>A </a:t>
            </a:r>
            <a:r>
              <a:rPr lang="en-US" dirty="0">
                <a:solidFill>
                  <a:srgbClr val="FFC000"/>
                </a:solidFill>
              </a:rPr>
              <a:t>vertical asymptote</a:t>
            </a:r>
            <a:r>
              <a:rPr lang="en-US" dirty="0"/>
              <a:t>, when it occurs, describes the behavior of the graph when x is close to some number c </a:t>
            </a:r>
          </a:p>
          <a:p>
            <a:pPr algn="l"/>
            <a:r>
              <a:rPr lang="en-US" dirty="0"/>
              <a:t>The graph of a rational function will never intersect a vertical asymptote</a:t>
            </a:r>
          </a:p>
        </p:txBody>
      </p:sp>
    </p:spTree>
    <p:extLst>
      <p:ext uri="{BB962C8B-B14F-4D97-AF65-F5344CB8AC3E}">
        <p14:creationId xmlns:p14="http://schemas.microsoft.com/office/powerpoint/2010/main" val="9425765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Radical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Squaring the sides of an equation creates a "derived" equation which may not be equivalent to the original!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3488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Radical Equations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Solving the "derived" equation may create false solutions ("extraneous roots") </a:t>
            </a:r>
          </a:p>
        </p:txBody>
      </p:sp>
    </p:spTree>
    <p:extLst>
      <p:ext uri="{BB962C8B-B14F-4D97-AF65-F5344CB8AC3E}">
        <p14:creationId xmlns:p14="http://schemas.microsoft.com/office/powerpoint/2010/main" val="99579813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Radical Equations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You can eliminate the problem of extraneous roots by graphing</a:t>
            </a:r>
          </a:p>
          <a:p>
            <a:endParaRPr lang="en-US" sz="2000" dirty="0"/>
          </a:p>
          <a:p>
            <a:r>
              <a:rPr lang="en-US" dirty="0"/>
              <a:t>Graph lines for each of the two sides of the </a:t>
            </a:r>
            <a:r>
              <a:rPr lang="en-US" dirty="0" err="1"/>
              <a:t>unsquared</a:t>
            </a:r>
            <a:r>
              <a:rPr lang="en-US" dirty="0"/>
              <a:t> equation</a:t>
            </a:r>
          </a:p>
          <a:p>
            <a:endParaRPr lang="en-US" sz="2000" dirty="0"/>
          </a:p>
          <a:p>
            <a:r>
              <a:rPr lang="en-US" dirty="0"/>
              <a:t>If the lines cross – that is the solution (or solutions)</a:t>
            </a:r>
          </a:p>
        </p:txBody>
      </p:sp>
    </p:spTree>
    <p:extLst>
      <p:ext uri="{BB962C8B-B14F-4D97-AF65-F5344CB8AC3E}">
        <p14:creationId xmlns:p14="http://schemas.microsoft.com/office/powerpoint/2010/main" val="59855001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Radical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0668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For: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e>
                    </m:rad>
                  </m:oMath>
                </a14:m>
                <a:r>
                  <a:rPr lang="en-US" dirty="0"/>
                  <a:t> = x – 7</a:t>
                </a:r>
              </a:p>
              <a:p>
                <a:r>
                  <a:rPr lang="en-US" dirty="0"/>
                  <a:t>Only one intersection, so only one solution!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066800"/>
                <a:ext cx="8229600" cy="5638800"/>
              </a:xfrm>
              <a:blipFill rotWithShape="1">
                <a:blip r:embed="rId2"/>
                <a:stretch>
                  <a:fillRect l="-2667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3187700"/>
            <a:ext cx="61087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251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For: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</m:e>
                    </m:rad>
                  </m:oMath>
                </a14:m>
                <a:r>
                  <a:rPr lang="en-US" dirty="0"/>
                  <a:t>  =  –3</a:t>
                </a:r>
              </a:p>
              <a:p>
                <a:r>
                  <a:rPr lang="en-US" dirty="0"/>
                  <a:t>No solution – the lines don’t intersect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  <a:blipFill>
                <a:blip r:embed="rId2"/>
                <a:stretch>
                  <a:fillRect l="-2593" t="-1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3187700"/>
            <a:ext cx="61087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109F943-3679-4497-A743-B244C00DE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Radical Equations</a:t>
            </a:r>
          </a:p>
        </p:txBody>
      </p:sp>
    </p:spTree>
    <p:extLst>
      <p:ext uri="{BB962C8B-B14F-4D97-AF65-F5344CB8AC3E}">
        <p14:creationId xmlns:p14="http://schemas.microsoft.com/office/powerpoint/2010/main" val="259756055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A56BF4-965D-4CB2-B323-52F4DEDAD12D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93465608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Radical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Rationalizing the denominator</a:t>
            </a:r>
          </a:p>
          <a:p>
            <a:endParaRPr lang="en-US" sz="2000" dirty="0"/>
          </a:p>
          <a:p>
            <a:r>
              <a:rPr lang="en-US" dirty="0"/>
              <a:t>Pre-calculator era way of making it easier to calculate ratios with a root in the denominator </a:t>
            </a:r>
          </a:p>
        </p:txBody>
      </p:sp>
    </p:spTree>
    <p:extLst>
      <p:ext uri="{BB962C8B-B14F-4D97-AF65-F5344CB8AC3E}">
        <p14:creationId xmlns:p14="http://schemas.microsoft.com/office/powerpoint/2010/main" val="42013692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Radical Equations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Multiply both the numerator and denominator by the root in the denominator</a:t>
            </a:r>
          </a:p>
        </p:txBody>
      </p:sp>
    </p:spTree>
    <p:extLst>
      <p:ext uri="{BB962C8B-B14F-4D97-AF65-F5344CB8AC3E}">
        <p14:creationId xmlns:p14="http://schemas.microsoft.com/office/powerpoint/2010/main" val="37201933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Simplify:   12x</a:t>
                </a:r>
                <a:r>
                  <a:rPr lang="en-US" baseline="30000" dirty="0"/>
                  <a:t>2</a:t>
                </a:r>
                <a:r>
                  <a:rPr lang="en-US" dirty="0"/>
                  <a:t>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3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x</m:t>
                        </m:r>
                      </m:e>
                    </m:rad>
                  </m:oMath>
                </a14:m>
                <a:endParaRPr lang="en-US" sz="200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RADICAL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23389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Simplify:   12x</a:t>
                </a:r>
                <a:r>
                  <a:rPr lang="en-US" baseline="30000" dirty="0"/>
                  <a:t>2</a:t>
                </a:r>
                <a:r>
                  <a:rPr lang="en-US" dirty="0"/>
                  <a:t>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3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x</m:t>
                        </m:r>
                      </m:e>
                    </m:rad>
                  </m:oMath>
                </a14:m>
                <a:endParaRPr lang="en-US" sz="2000" dirty="0"/>
              </a:p>
              <a:p>
                <a:r>
                  <a:rPr lang="en-US" dirty="0"/>
                  <a:t>Multiply the root top and bottom: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456" t="-649" r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RADICAL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907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00" dirty="0"/>
              <a:t>Rational Equation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i="0" u="none" strike="noStrike" baseline="0" dirty="0"/>
              <a:t>The vertical asymptotes of a rational function are located at the real zeros of the denominator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99612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Simplify:   12x</a:t>
                </a:r>
                <a:r>
                  <a:rPr lang="en-US" baseline="30000" dirty="0"/>
                  <a:t>2</a:t>
                </a:r>
                <a:r>
                  <a:rPr lang="en-US" dirty="0"/>
                  <a:t>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3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x</m:t>
                        </m:r>
                      </m:e>
                    </m:rad>
                  </m:oMath>
                </a14:m>
                <a:endParaRPr lang="en-US" sz="2000" dirty="0"/>
              </a:p>
              <a:p>
                <a:r>
                  <a:rPr lang="en-US" dirty="0"/>
                  <a:t>Multiply the root top and bottom:</a:t>
                </a:r>
              </a:p>
              <a:p>
                <a:r>
                  <a:rPr lang="en-US" dirty="0"/>
                  <a:t>12x</a:t>
                </a:r>
                <a:r>
                  <a:rPr lang="en-US" baseline="30000" dirty="0"/>
                  <a:t>2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×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3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</m:e>
                    </m:rad>
                  </m:oMath>
                </a14:m>
                <a:r>
                  <a:rPr lang="en-US" dirty="0"/>
                  <a:t>)/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3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</m:e>
                    </m:rad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×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3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</m:e>
                    </m:ra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456" t="-649" r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RADICAL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3496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Simplify:   12x</a:t>
                </a:r>
                <a:r>
                  <a:rPr lang="en-US" baseline="30000" dirty="0"/>
                  <a:t>2</a:t>
                </a:r>
                <a:r>
                  <a:rPr lang="en-US" dirty="0"/>
                  <a:t>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3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x</m:t>
                        </m:r>
                      </m:e>
                    </m:rad>
                  </m:oMath>
                </a14:m>
                <a:endParaRPr lang="en-US" sz="2000" dirty="0"/>
              </a:p>
              <a:p>
                <a:r>
                  <a:rPr lang="en-US" dirty="0"/>
                  <a:t>Multiply the root top and bottom:</a:t>
                </a:r>
              </a:p>
              <a:p>
                <a:r>
                  <a:rPr lang="en-US" dirty="0"/>
                  <a:t>12x</a:t>
                </a:r>
                <a:r>
                  <a:rPr lang="en-US" baseline="30000" dirty="0"/>
                  <a:t>2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×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3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</m:e>
                    </m:rad>
                  </m:oMath>
                </a14:m>
                <a:r>
                  <a:rPr lang="en-US" dirty="0"/>
                  <a:t>)/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3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</m:e>
                    </m:rad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×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3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</m:e>
                    </m:rad>
                  </m:oMath>
                </a14:m>
                <a:endParaRPr lang="en-US" dirty="0">
                  <a:latin typeface="Arial" panose="020B0604020202020204" pitchFamily="34" charset="0"/>
                </a:endParaRPr>
              </a:p>
              <a:p>
                <a:r>
                  <a:rPr lang="en-US" dirty="0"/>
                  <a:t>12x</a:t>
                </a:r>
                <a:r>
                  <a:rPr lang="en-US" baseline="30000" dirty="0"/>
                  <a:t>2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×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3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</m:e>
                    </m:rad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/3x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456" t="-649" r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RADICAL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91721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Simplify:   12x</a:t>
                </a:r>
                <a:r>
                  <a:rPr lang="en-US" baseline="30000" dirty="0"/>
                  <a:t>2</a:t>
                </a:r>
                <a:r>
                  <a:rPr lang="en-US" dirty="0"/>
                  <a:t>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3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x</m:t>
                        </m:r>
                      </m:e>
                    </m:rad>
                  </m:oMath>
                </a14:m>
                <a:endParaRPr lang="en-US" sz="2000" dirty="0"/>
              </a:p>
              <a:p>
                <a:r>
                  <a:rPr lang="en-US" dirty="0"/>
                  <a:t>Multiply the root top and bottom:</a:t>
                </a:r>
              </a:p>
              <a:p>
                <a:r>
                  <a:rPr lang="en-US" dirty="0"/>
                  <a:t>12x</a:t>
                </a:r>
                <a:r>
                  <a:rPr lang="en-US" baseline="30000" dirty="0"/>
                  <a:t>2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×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3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</m:e>
                    </m:rad>
                  </m:oMath>
                </a14:m>
                <a:r>
                  <a:rPr lang="en-US" dirty="0"/>
                  <a:t>)/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3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</m:e>
                    </m:rad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×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3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</m:e>
                    </m:rad>
                  </m:oMath>
                </a14:m>
                <a:endParaRPr lang="en-US" dirty="0">
                  <a:latin typeface="Symbol" pitchFamily="18" charset="2"/>
                </a:endParaRPr>
              </a:p>
              <a:p>
                <a:r>
                  <a:rPr lang="en-US" dirty="0"/>
                  <a:t>12x</a:t>
                </a:r>
                <a:r>
                  <a:rPr lang="en-US" baseline="30000" dirty="0"/>
                  <a:t>2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×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3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</m:e>
                    </m:rad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/3x</a:t>
                </a:r>
              </a:p>
              <a:p>
                <a:pPr algn="ctr"/>
                <a:endParaRPr lang="en-US" sz="2000" dirty="0"/>
              </a:p>
              <a:p>
                <a:r>
                  <a:rPr lang="en-US" dirty="0"/>
                  <a:t>Pre-calculators, this was an easier calculation to do by hand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456" t="-649" r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RADICAL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47943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10600" cy="5638800"/>
              </a:xfrm>
            </p:spPr>
            <p:txBody>
              <a:bodyPr/>
              <a:lstStyle/>
              <a:p>
                <a:r>
                  <a:rPr lang="en-US" dirty="0"/>
                  <a:t>Simplify:   12x</a:t>
                </a:r>
                <a:r>
                  <a:rPr lang="en-US" baseline="30000" dirty="0"/>
                  <a:t>2</a:t>
                </a:r>
                <a:r>
                  <a:rPr lang="en-US" dirty="0"/>
                  <a:t>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3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x</m:t>
                        </m:r>
                      </m:e>
                    </m:rad>
                  </m:oMath>
                </a14:m>
                <a:endParaRPr lang="en-US" sz="2000" dirty="0"/>
              </a:p>
              <a:p>
                <a:r>
                  <a:rPr lang="en-US" dirty="0"/>
                  <a:t>Multiply the root top and bottom:</a:t>
                </a:r>
              </a:p>
              <a:p>
                <a:r>
                  <a:rPr lang="en-US" dirty="0"/>
                  <a:t>12x</a:t>
                </a:r>
                <a:r>
                  <a:rPr lang="en-US" baseline="30000" dirty="0"/>
                  <a:t>2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×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3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</m:e>
                    </m:rad>
                  </m:oMath>
                </a14:m>
                <a:r>
                  <a:rPr lang="en-US" dirty="0"/>
                  <a:t>)/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3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</m:e>
                    </m:rad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×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3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</m:e>
                    </m:rad>
                  </m:oMath>
                </a14:m>
                <a:endParaRPr lang="en-US" dirty="0">
                  <a:latin typeface="Arial" panose="020B0604020202020204" pitchFamily="34" charset="0"/>
                </a:endParaRPr>
              </a:p>
              <a:p>
                <a:r>
                  <a:rPr lang="en-US" dirty="0"/>
                  <a:t>12x</a:t>
                </a:r>
                <a:r>
                  <a:rPr lang="en-US" baseline="30000" dirty="0"/>
                  <a:t>2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×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3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</m:e>
                    </m:rad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/3x</a:t>
                </a:r>
              </a:p>
              <a:p>
                <a:pPr algn="ctr"/>
                <a:endParaRPr lang="en-US" sz="1500" dirty="0"/>
              </a:p>
              <a:p>
                <a:r>
                  <a:rPr lang="en-US" dirty="0"/>
                  <a:t>Nowadays, it doesn’t matter and is an unnecessary step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10600" cy="5638800"/>
              </a:xfrm>
              <a:blipFill>
                <a:blip r:embed="rId2"/>
                <a:stretch>
                  <a:fillRect l="-2477" t="-649" r="-2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RADICAL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05076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Simplify:   12x</a:t>
                </a:r>
                <a:r>
                  <a:rPr lang="en-US" baseline="30000" dirty="0"/>
                  <a:t>2</a:t>
                </a:r>
                <a:r>
                  <a:rPr lang="en-US" dirty="0"/>
                  <a:t>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3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x</m:t>
                        </m:r>
                      </m:e>
                    </m:rad>
                  </m:oMath>
                </a14:m>
                <a:endParaRPr lang="en-US" sz="2000" dirty="0"/>
              </a:p>
              <a:p>
                <a:r>
                  <a:rPr lang="en-US" dirty="0"/>
                  <a:t>Multiply the root top and bottom:</a:t>
                </a:r>
              </a:p>
              <a:p>
                <a:r>
                  <a:rPr lang="en-US" dirty="0"/>
                  <a:t>12x</a:t>
                </a:r>
                <a:r>
                  <a:rPr lang="en-US" baseline="30000" dirty="0"/>
                  <a:t>2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×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3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</m:e>
                    </m:rad>
                  </m:oMath>
                </a14:m>
                <a:r>
                  <a:rPr lang="en-US" dirty="0"/>
                  <a:t>)/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3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</m:e>
                    </m:rad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×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3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</m:e>
                    </m:rad>
                  </m:oMath>
                </a14:m>
                <a:endParaRPr lang="en-US" dirty="0">
                  <a:latin typeface="Arial" panose="020B0604020202020204" pitchFamily="34" charset="0"/>
                </a:endParaRPr>
              </a:p>
              <a:p>
                <a:r>
                  <a:rPr lang="en-US" dirty="0"/>
                  <a:t>12x</a:t>
                </a:r>
                <a:r>
                  <a:rPr lang="en-US" baseline="30000" dirty="0"/>
                  <a:t>2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×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3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</m:e>
                    </m:rad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/3x</a:t>
                </a:r>
              </a:p>
              <a:p>
                <a:pPr algn="ctr"/>
                <a:endParaRPr lang="en-US" sz="1500" dirty="0"/>
              </a:p>
              <a:p>
                <a:r>
                  <a:rPr lang="en-US" dirty="0"/>
                  <a:t>Nowadays, it doesn’t matter and is an unnecessary step (unless you are in a math class and that is the problem you must solve!)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456" t="-649" r="-4491" b="-10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RADICAL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26768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A56BF4-965D-4CB2-B323-52F4DEDAD12D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48253629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Inequalities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have &lt; &gt; ≤ ≥ </a:t>
            </a:r>
          </a:p>
          <a:p>
            <a:r>
              <a:rPr lang="en-US" dirty="0"/>
              <a:t>rather than =</a:t>
            </a:r>
          </a:p>
        </p:txBody>
      </p:sp>
    </p:spTree>
    <p:extLst>
      <p:ext uri="{BB962C8B-B14F-4D97-AF65-F5344CB8AC3E}">
        <p14:creationId xmlns:p14="http://schemas.microsoft.com/office/powerpoint/2010/main" val="337414320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Inequalities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call them “</a:t>
            </a:r>
            <a:r>
              <a:rPr lang="en-US" dirty="0" err="1"/>
              <a:t>inequations</a:t>
            </a:r>
            <a:r>
              <a:rPr lang="en-US" dirty="0"/>
              <a:t>”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(No one else does…)</a:t>
            </a:r>
          </a:p>
        </p:txBody>
      </p:sp>
    </p:spTree>
    <p:extLst>
      <p:ext uri="{BB962C8B-B14F-4D97-AF65-F5344CB8AC3E}">
        <p14:creationId xmlns:p14="http://schemas.microsoft.com/office/powerpoint/2010/main" val="224660101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5000"/>
              </a:lnSpc>
            </a:pPr>
            <a:r>
              <a:rPr lang="en-US" dirty="0"/>
              <a:t>You can solve “inequations” for a variable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lnSpc>
                <a:spcPts val="5000"/>
              </a:lnSpc>
            </a:pPr>
            <a:r>
              <a:rPr lang="en-US" dirty="0"/>
              <a:t>Just pretend the “&lt;” or “&gt;” </a:t>
            </a:r>
          </a:p>
          <a:p>
            <a:pPr>
              <a:spcBef>
                <a:spcPts val="0"/>
              </a:spcBef>
            </a:pPr>
            <a:r>
              <a:rPr lang="en-US" dirty="0"/>
              <a:t>is an “=”</a:t>
            </a:r>
          </a:p>
          <a:p>
            <a:pPr>
              <a:lnSpc>
                <a:spcPts val="5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Inequalities</a:t>
            </a:r>
          </a:p>
        </p:txBody>
      </p:sp>
    </p:spTree>
    <p:extLst>
      <p:ext uri="{BB962C8B-B14F-4D97-AF65-F5344CB8AC3E}">
        <p14:creationId xmlns:p14="http://schemas.microsoft.com/office/powerpoint/2010/main" val="111212221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Solve: 		x - 15 = 25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Solve:	 	2x</a:t>
            </a:r>
            <a:r>
              <a:rPr lang="en-US" i="1" dirty="0"/>
              <a:t> </a:t>
            </a:r>
            <a:r>
              <a:rPr lang="en-US" dirty="0"/>
              <a:t>+ 5 = 17</a:t>
            </a:r>
          </a:p>
          <a:p>
            <a:pPr algn="ctr">
              <a:lnSpc>
                <a:spcPts val="5000"/>
              </a:lnSpc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INEQUALITIES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PROBLEMS 6,7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747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00" dirty="0"/>
              <a:t>Rational Equation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i="0" u="none" strike="noStrike" baseline="0" dirty="0"/>
              <a:t>A </a:t>
            </a:r>
            <a:r>
              <a:rPr lang="en-US" i="0" u="none" strike="noStrike" baseline="0" dirty="0">
                <a:solidFill>
                  <a:srgbClr val="FFC000"/>
                </a:solidFill>
              </a:rPr>
              <a:t>horizontal asymptote</a:t>
            </a:r>
            <a:r>
              <a:rPr lang="en-US" i="0" u="none" strike="noStrike" baseline="0" dirty="0"/>
              <a:t>, when it occurs, describes the end behavior of the graph </a:t>
            </a:r>
          </a:p>
          <a:p>
            <a:pPr algn="l"/>
            <a:r>
              <a:rPr lang="en-US" i="0" u="none" strike="noStrike" baseline="0" dirty="0"/>
              <a:t>The graph of a function </a:t>
            </a:r>
            <a:r>
              <a:rPr lang="en-US" i="0" u="none" strike="noStrike" baseline="0" dirty="0">
                <a:solidFill>
                  <a:schemeClr val="tx1"/>
                </a:solidFill>
              </a:rPr>
              <a:t>may intersect</a:t>
            </a:r>
            <a:r>
              <a:rPr lang="en-US" i="0" u="none" strike="noStrike" baseline="0" dirty="0"/>
              <a:t> a horizontal asymptote (!)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54382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Solve: 		x - 15 = 25</a:t>
            </a:r>
          </a:p>
          <a:p>
            <a:r>
              <a:rPr lang="en-US" dirty="0"/>
              <a:t>			</a:t>
            </a:r>
            <a:r>
              <a:rPr lang="en-US" sz="1500" u="sng" dirty="0">
                <a:solidFill>
                  <a:schemeClr val="bg1"/>
                </a:solidFill>
              </a:rPr>
              <a:t>.</a:t>
            </a:r>
            <a:r>
              <a:rPr lang="en-US" u="sng" dirty="0"/>
              <a:t>   +15   +15</a:t>
            </a:r>
          </a:p>
          <a:p>
            <a:r>
              <a:rPr lang="en-US" dirty="0">
                <a:solidFill>
                  <a:srgbClr val="FFFF00"/>
                </a:solidFill>
              </a:rPr>
              <a:t>			</a:t>
            </a:r>
            <a:r>
              <a:rPr lang="en-US" dirty="0"/>
              <a:t>x       =   </a:t>
            </a:r>
            <a:r>
              <a:rPr lang="en-US" dirty="0">
                <a:solidFill>
                  <a:srgbClr val="FFFF00"/>
                </a:solidFill>
              </a:rPr>
              <a:t>40</a:t>
            </a:r>
          </a:p>
          <a:p>
            <a:endParaRPr lang="en-US" dirty="0"/>
          </a:p>
          <a:p>
            <a:r>
              <a:rPr lang="en-US" dirty="0"/>
              <a:t>Solve:	 	2x</a:t>
            </a:r>
            <a:r>
              <a:rPr lang="en-US" i="1" dirty="0"/>
              <a:t> </a:t>
            </a:r>
            <a:r>
              <a:rPr lang="en-US" dirty="0"/>
              <a:t>+ 5 = 17</a:t>
            </a:r>
          </a:p>
          <a:p>
            <a:pPr algn="ctr">
              <a:lnSpc>
                <a:spcPts val="5000"/>
              </a:lnSpc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INEQUALITIES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PROBLEMS 6,7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77750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Solve: 		x - 15 = 25</a:t>
            </a:r>
          </a:p>
          <a:p>
            <a:r>
              <a:rPr lang="en-US" dirty="0"/>
              <a:t>			</a:t>
            </a:r>
            <a:r>
              <a:rPr lang="en-US" sz="1500" u="sng" dirty="0">
                <a:solidFill>
                  <a:schemeClr val="bg1"/>
                </a:solidFill>
              </a:rPr>
              <a:t>.</a:t>
            </a:r>
            <a:r>
              <a:rPr lang="en-US" u="sng" dirty="0"/>
              <a:t>   +15   +15</a:t>
            </a:r>
          </a:p>
          <a:p>
            <a:r>
              <a:rPr lang="en-US" dirty="0">
                <a:solidFill>
                  <a:srgbClr val="FFFF00"/>
                </a:solidFill>
              </a:rPr>
              <a:t>			</a:t>
            </a:r>
            <a:r>
              <a:rPr lang="en-US" dirty="0"/>
              <a:t>x       =   </a:t>
            </a:r>
            <a:r>
              <a:rPr lang="en-US" dirty="0">
                <a:solidFill>
                  <a:srgbClr val="FFFF00"/>
                </a:solidFill>
              </a:rPr>
              <a:t>40</a:t>
            </a:r>
          </a:p>
          <a:p>
            <a:endParaRPr lang="en-US" dirty="0"/>
          </a:p>
          <a:p>
            <a:r>
              <a:rPr lang="en-US" dirty="0"/>
              <a:t>Solve:	 	2x</a:t>
            </a:r>
            <a:r>
              <a:rPr lang="en-US" i="1" dirty="0"/>
              <a:t> </a:t>
            </a:r>
            <a:r>
              <a:rPr lang="en-US" dirty="0"/>
              <a:t>+ 5 = 17</a:t>
            </a:r>
          </a:p>
          <a:p>
            <a:pPr algn="ctr">
              <a:lnSpc>
                <a:spcPts val="5000"/>
              </a:lnSpc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INEQUALITIES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PROBLEMS 6,7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14249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Solve: 		x - 15 = 25</a:t>
            </a:r>
          </a:p>
          <a:p>
            <a:r>
              <a:rPr lang="en-US" dirty="0"/>
              <a:t>            </a:t>
            </a:r>
            <a:r>
              <a:rPr lang="en-US" sz="2000" dirty="0"/>
              <a:t> </a:t>
            </a:r>
            <a:r>
              <a:rPr lang="en-US" dirty="0"/>
              <a:t>x = 40</a:t>
            </a:r>
          </a:p>
          <a:p>
            <a:r>
              <a:rPr lang="en-US" dirty="0"/>
              <a:t>Solve:	 	2x</a:t>
            </a:r>
            <a:r>
              <a:rPr lang="en-US" i="1" dirty="0"/>
              <a:t> </a:t>
            </a:r>
            <a:r>
              <a:rPr lang="en-US" dirty="0"/>
              <a:t>+ 5 = 17</a:t>
            </a:r>
          </a:p>
          <a:p>
            <a:pPr>
              <a:lnSpc>
                <a:spcPts val="5000"/>
              </a:lnSpc>
            </a:pPr>
            <a:r>
              <a:rPr lang="en-US" dirty="0"/>
              <a:t>            </a:t>
            </a:r>
            <a:r>
              <a:rPr lang="en-US" sz="2000" dirty="0"/>
              <a:t> </a:t>
            </a:r>
            <a:r>
              <a:rPr lang="en-US" dirty="0"/>
              <a:t>2x = 17-5 = 12</a:t>
            </a:r>
          </a:p>
          <a:p>
            <a:pPr>
              <a:lnSpc>
                <a:spcPts val="5000"/>
              </a:lnSpc>
            </a:pPr>
            <a:r>
              <a:rPr lang="en-US" dirty="0"/>
              <a:t>            </a:t>
            </a:r>
            <a:r>
              <a:rPr lang="en-US" sz="2000" dirty="0"/>
              <a:t>  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INEQUALITIES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PROBLEMS 6,7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65674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Solve: 		x - 15 = 25</a:t>
            </a:r>
          </a:p>
          <a:p>
            <a:r>
              <a:rPr lang="en-US" dirty="0"/>
              <a:t>            </a:t>
            </a:r>
            <a:r>
              <a:rPr lang="en-US" sz="2000" dirty="0"/>
              <a:t> </a:t>
            </a:r>
            <a:r>
              <a:rPr lang="en-US" dirty="0"/>
              <a:t>x = 40</a:t>
            </a:r>
          </a:p>
          <a:p>
            <a:r>
              <a:rPr lang="en-US" dirty="0"/>
              <a:t>Solve:	 	2x</a:t>
            </a:r>
            <a:r>
              <a:rPr lang="en-US" i="1" dirty="0"/>
              <a:t> </a:t>
            </a:r>
            <a:r>
              <a:rPr lang="en-US" dirty="0"/>
              <a:t>+ 5 = 17</a:t>
            </a:r>
          </a:p>
          <a:p>
            <a:pPr>
              <a:lnSpc>
                <a:spcPts val="5000"/>
              </a:lnSpc>
            </a:pPr>
            <a:r>
              <a:rPr lang="en-US" dirty="0"/>
              <a:t>            </a:t>
            </a:r>
            <a:r>
              <a:rPr lang="en-US" sz="2000" dirty="0"/>
              <a:t> </a:t>
            </a:r>
            <a:r>
              <a:rPr lang="en-US" dirty="0"/>
              <a:t>2x = 17-5 = 12</a:t>
            </a:r>
          </a:p>
          <a:p>
            <a:pPr>
              <a:lnSpc>
                <a:spcPts val="5000"/>
              </a:lnSpc>
            </a:pPr>
            <a:r>
              <a:rPr lang="en-US" dirty="0"/>
              <a:t>            </a:t>
            </a:r>
            <a:r>
              <a:rPr lang="en-US" sz="2000" dirty="0"/>
              <a:t>  </a:t>
            </a:r>
            <a:r>
              <a:rPr lang="en-US" dirty="0"/>
              <a:t>x = 12/2 = </a:t>
            </a:r>
            <a:r>
              <a:rPr lang="en-US" dirty="0">
                <a:solidFill>
                  <a:srgbClr val="FFFF00"/>
                </a:solidFill>
              </a:rPr>
              <a:t>6</a:t>
            </a:r>
          </a:p>
          <a:p>
            <a:pPr>
              <a:lnSpc>
                <a:spcPts val="5000"/>
              </a:lnSpc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INEQUALITIES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PROBLEMS 6,7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20938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Solve: 		x - 15 &gt; 25</a:t>
            </a:r>
          </a:p>
          <a:p>
            <a:endParaRPr lang="en-US" dirty="0"/>
          </a:p>
          <a:p>
            <a:r>
              <a:rPr lang="en-US" dirty="0"/>
              <a:t>Solve:	 	2x</a:t>
            </a:r>
            <a:r>
              <a:rPr lang="en-US" i="1" dirty="0"/>
              <a:t> </a:t>
            </a:r>
            <a:r>
              <a:rPr lang="en-US" dirty="0"/>
              <a:t>+ 5 ≤ 17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INEQUALITIES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PROBLEMS 8,9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09714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Solve: 		x - 15 &gt; 25</a:t>
            </a:r>
          </a:p>
          <a:p>
            <a:r>
              <a:rPr lang="en-US" dirty="0"/>
              <a:t>            </a:t>
            </a:r>
            <a:r>
              <a:rPr lang="en-US" sz="2000" dirty="0"/>
              <a:t> </a:t>
            </a:r>
            <a:r>
              <a:rPr lang="en-US" dirty="0"/>
              <a:t>x &gt; 25--15 &gt; </a:t>
            </a:r>
            <a:r>
              <a:rPr lang="en-US" dirty="0">
                <a:solidFill>
                  <a:srgbClr val="FFFF00"/>
                </a:solidFill>
              </a:rPr>
              <a:t>40</a:t>
            </a:r>
          </a:p>
          <a:p>
            <a:r>
              <a:rPr lang="en-US" dirty="0"/>
              <a:t>Solve:	 	2x</a:t>
            </a:r>
            <a:r>
              <a:rPr lang="en-US" i="1" dirty="0"/>
              <a:t> </a:t>
            </a:r>
            <a:r>
              <a:rPr lang="en-US" dirty="0"/>
              <a:t>+ 5 ≤ 17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INEQUALITIES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PROBLEMS 8,9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24350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Solve: 		x - 15 &gt; 25</a:t>
            </a:r>
          </a:p>
          <a:p>
            <a:r>
              <a:rPr lang="en-US" dirty="0"/>
              <a:t>            </a:t>
            </a:r>
            <a:r>
              <a:rPr lang="en-US" sz="2000" dirty="0"/>
              <a:t> </a:t>
            </a:r>
            <a:r>
              <a:rPr lang="en-US" dirty="0"/>
              <a:t>x &gt; 40</a:t>
            </a:r>
          </a:p>
          <a:p>
            <a:r>
              <a:rPr lang="en-US" dirty="0"/>
              <a:t>Solve:	 	2x</a:t>
            </a:r>
            <a:r>
              <a:rPr lang="en-US" i="1" dirty="0"/>
              <a:t> </a:t>
            </a:r>
            <a:r>
              <a:rPr lang="en-US" dirty="0"/>
              <a:t>+ 5 ≤ 17</a:t>
            </a:r>
          </a:p>
          <a:p>
            <a:pPr>
              <a:lnSpc>
                <a:spcPts val="5000"/>
              </a:lnSpc>
            </a:pPr>
            <a:r>
              <a:rPr lang="en-US" dirty="0"/>
              <a:t>            </a:t>
            </a:r>
            <a:r>
              <a:rPr lang="en-US" sz="2000" dirty="0"/>
              <a:t> </a:t>
            </a:r>
            <a:r>
              <a:rPr lang="en-US" dirty="0"/>
              <a:t>2x ≤ 17-5 ≤ 12</a:t>
            </a:r>
          </a:p>
          <a:p>
            <a:pPr>
              <a:lnSpc>
                <a:spcPts val="5000"/>
              </a:lnSpc>
            </a:pPr>
            <a:r>
              <a:rPr lang="en-US" dirty="0"/>
              <a:t>            </a:t>
            </a:r>
            <a:r>
              <a:rPr lang="en-US" sz="2000" dirty="0"/>
              <a:t>  </a:t>
            </a:r>
            <a:r>
              <a:rPr lang="en-US" dirty="0"/>
              <a:t>x ≤ 12/2 ≤ </a:t>
            </a:r>
            <a:r>
              <a:rPr lang="en-US" dirty="0">
                <a:solidFill>
                  <a:srgbClr val="FFFF00"/>
                </a:solidFill>
              </a:rPr>
              <a:t>6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INEQUALITIES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PROBLEMS 8,9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49444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Solve: 		x - 15 &gt; 25</a:t>
            </a:r>
          </a:p>
          <a:p>
            <a:r>
              <a:rPr lang="en-US" dirty="0"/>
              <a:t>            </a:t>
            </a:r>
            <a:r>
              <a:rPr lang="en-US" sz="2000" dirty="0"/>
              <a:t> </a:t>
            </a:r>
            <a:r>
              <a:rPr lang="en-US" dirty="0"/>
              <a:t>x &gt; 40</a:t>
            </a:r>
          </a:p>
          <a:p>
            <a:r>
              <a:rPr lang="en-US" dirty="0"/>
              <a:t>Solve:	 	2x</a:t>
            </a:r>
            <a:r>
              <a:rPr lang="en-US" i="1" dirty="0"/>
              <a:t> </a:t>
            </a:r>
            <a:r>
              <a:rPr lang="en-US" dirty="0"/>
              <a:t>+ 5 ≤ 17</a:t>
            </a:r>
          </a:p>
          <a:p>
            <a:pPr>
              <a:lnSpc>
                <a:spcPts val="5000"/>
              </a:lnSpc>
            </a:pPr>
            <a:r>
              <a:rPr lang="en-US" dirty="0"/>
              <a:t>            </a:t>
            </a:r>
            <a:r>
              <a:rPr lang="en-US" sz="2000" dirty="0"/>
              <a:t>  </a:t>
            </a:r>
            <a:r>
              <a:rPr lang="en-US" dirty="0"/>
              <a:t>x ≤ 6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INEQUALITIES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PROBLEMS 8,9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70836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A56BF4-965D-4CB2-B323-52F4DEDAD12D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188721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Inequalities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Exception to the rule:</a:t>
            </a:r>
          </a:p>
          <a:p>
            <a:r>
              <a:rPr lang="en-US" dirty="0"/>
              <a:t>If you multiply or divide by a </a:t>
            </a:r>
            <a:r>
              <a:rPr lang="en-US" dirty="0">
                <a:solidFill>
                  <a:schemeClr val="tx1"/>
                </a:solidFill>
              </a:rPr>
              <a:t>negative</a:t>
            </a:r>
            <a:r>
              <a:rPr lang="en-US" dirty="0"/>
              <a:t> number, it </a:t>
            </a:r>
            <a:r>
              <a:rPr lang="en-US" dirty="0">
                <a:solidFill>
                  <a:schemeClr val="tx1"/>
                </a:solidFill>
              </a:rPr>
              <a:t>flips</a:t>
            </a:r>
            <a:r>
              <a:rPr lang="en-US" dirty="0"/>
              <a:t> the inequality sign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37629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00" dirty="0"/>
              <a:t>Rational Equation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spcBef>
                <a:spcPts val="0"/>
              </a:spcBef>
            </a:pPr>
            <a:r>
              <a:rPr lang="en-US" dirty="0"/>
              <a:t>Horizontal asymptotes will happen at the extreme values of x for the rational function</a:t>
            </a:r>
          </a:p>
          <a:p>
            <a:pPr algn="l">
              <a:spcBef>
                <a:spcPts val="0"/>
              </a:spcBef>
            </a:pPr>
            <a:r>
              <a:rPr lang="en-US" dirty="0"/>
              <a:t>as 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>
                <a:cs typeface="Arial" panose="020B0604020202020204" pitchFamily="34" charset="0"/>
              </a:rPr>
              <a:t>∞</a:t>
            </a:r>
            <a:r>
              <a:rPr lang="en-US" dirty="0"/>
              <a:t> or 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>
                <a:cs typeface="Arial" panose="020B0604020202020204" pitchFamily="34" charset="0"/>
              </a:rPr>
              <a:t>-∞</a:t>
            </a:r>
            <a:r>
              <a:rPr lang="en-US" dirty="0"/>
              <a:t>  (the end behavior)  </a:t>
            </a:r>
          </a:p>
        </p:txBody>
      </p:sp>
    </p:spTree>
    <p:extLst>
      <p:ext uri="{BB962C8B-B14F-4D97-AF65-F5344CB8AC3E}">
        <p14:creationId xmlns:p14="http://schemas.microsoft.com/office/powerpoint/2010/main" val="91112506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Solve:	 	-2x</a:t>
            </a:r>
            <a:r>
              <a:rPr lang="en-US" i="1" dirty="0"/>
              <a:t> </a:t>
            </a:r>
            <a:r>
              <a:rPr lang="en-US" dirty="0"/>
              <a:t>+ 5 &lt; 17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INEQUALITIES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10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56298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Solve:	 	-2x</a:t>
            </a:r>
            <a:r>
              <a:rPr lang="en-US" i="1" dirty="0"/>
              <a:t> </a:t>
            </a:r>
            <a:r>
              <a:rPr lang="en-US" dirty="0"/>
              <a:t>+ 5 &lt; 17</a:t>
            </a:r>
          </a:p>
          <a:p>
            <a:r>
              <a:rPr lang="en-US" dirty="0"/>
              <a:t>			-2x &lt; 17-5 </a:t>
            </a:r>
          </a:p>
          <a:p>
            <a:r>
              <a:rPr lang="en-US" dirty="0"/>
              <a:t>			-2x &lt; 12 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INEQUALITIES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10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33962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Solve:	 	-2x</a:t>
            </a:r>
            <a:r>
              <a:rPr lang="en-US" i="1" dirty="0"/>
              <a:t> </a:t>
            </a:r>
            <a:r>
              <a:rPr lang="en-US" dirty="0"/>
              <a:t>+ 5 &lt; 17</a:t>
            </a:r>
          </a:p>
          <a:p>
            <a:r>
              <a:rPr lang="en-US" dirty="0"/>
              <a:t>			-2x &lt; 17-5 </a:t>
            </a:r>
          </a:p>
          <a:p>
            <a:r>
              <a:rPr lang="en-US" dirty="0"/>
              <a:t>			-2x/(-2) </a:t>
            </a:r>
            <a:r>
              <a:rPr lang="en-US" dirty="0">
                <a:solidFill>
                  <a:schemeClr val="tx1"/>
                </a:solidFill>
              </a:rPr>
              <a:t>&gt;</a:t>
            </a:r>
            <a:r>
              <a:rPr lang="en-US" dirty="0"/>
              <a:t> 12/(-2)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INEQUALITIES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10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9A3A78-6C33-417B-B517-7A35D8C6B29B}"/>
              </a:ext>
            </a:extLst>
          </p:cNvPr>
          <p:cNvSpPr txBox="1"/>
          <p:nvPr/>
        </p:nvSpPr>
        <p:spPr>
          <a:xfrm>
            <a:off x="5562600" y="2209800"/>
            <a:ext cx="60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flip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03784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Solve:	 	-2x</a:t>
            </a:r>
            <a:r>
              <a:rPr lang="en-US" i="1" dirty="0"/>
              <a:t> </a:t>
            </a:r>
            <a:r>
              <a:rPr lang="en-US" dirty="0"/>
              <a:t>+ 5 &lt; 17</a:t>
            </a:r>
          </a:p>
          <a:p>
            <a:r>
              <a:rPr lang="en-US" dirty="0"/>
              <a:t>			-2x &lt; 17-5 </a:t>
            </a:r>
          </a:p>
          <a:p>
            <a:r>
              <a:rPr lang="en-US" dirty="0"/>
              <a:t>			-2x/(-2) </a:t>
            </a:r>
            <a:r>
              <a:rPr lang="en-US" dirty="0">
                <a:solidFill>
                  <a:schemeClr val="tx1"/>
                </a:solidFill>
              </a:rPr>
              <a:t>&gt;</a:t>
            </a:r>
            <a:r>
              <a:rPr lang="en-US" dirty="0"/>
              <a:t> 12/(-2)</a:t>
            </a:r>
          </a:p>
          <a:p>
            <a:r>
              <a:rPr lang="en-US" dirty="0"/>
              <a:t>			  x &gt; </a:t>
            </a:r>
            <a:r>
              <a:rPr lang="en-US" dirty="0">
                <a:solidFill>
                  <a:srgbClr val="FFFF00"/>
                </a:solidFill>
              </a:rPr>
              <a:t>-6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INEQUALITIES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10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9A3A78-6C33-417B-B517-7A35D8C6B29B}"/>
              </a:ext>
            </a:extLst>
          </p:cNvPr>
          <p:cNvSpPr txBox="1"/>
          <p:nvPr/>
        </p:nvSpPr>
        <p:spPr>
          <a:xfrm>
            <a:off x="5562600" y="2209800"/>
            <a:ext cx="60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flip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42C777-B3C8-41A0-942C-54C84E46A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43" y="3733800"/>
            <a:ext cx="5295014" cy="27644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839ACD-DCB1-4161-BB84-E22E1EB542C8}"/>
              </a:ext>
            </a:extLst>
          </p:cNvPr>
          <p:cNvSpPr txBox="1"/>
          <p:nvPr/>
        </p:nvSpPr>
        <p:spPr>
          <a:xfrm>
            <a:off x="0" y="6611035"/>
            <a:ext cx="6858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https://www.wolframalpha.com/input/?i=-2x+%2B+5+%3C+17</a:t>
            </a:r>
          </a:p>
        </p:txBody>
      </p:sp>
    </p:spTree>
    <p:extLst>
      <p:ext uri="{BB962C8B-B14F-4D97-AF65-F5344CB8AC3E}">
        <p14:creationId xmlns:p14="http://schemas.microsoft.com/office/powerpoint/2010/main" val="373019939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A56BF4-965D-4CB2-B323-52F4DEDAD12D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42181185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Inequalities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double-sided inequality (bounded), it is safest to change it into two problems, then combine the answers at the end into a bounded interval</a:t>
            </a:r>
          </a:p>
        </p:txBody>
      </p:sp>
    </p:spTree>
    <p:extLst>
      <p:ext uri="{BB962C8B-B14F-4D97-AF65-F5344CB8AC3E}">
        <p14:creationId xmlns:p14="http://schemas.microsoft.com/office/powerpoint/2010/main" val="358498066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Solve:   </a:t>
            </a:r>
            <a:r>
              <a:rPr lang="en-US" i="1" dirty="0"/>
              <a:t>-</a:t>
            </a:r>
            <a:r>
              <a:rPr lang="en-US" dirty="0"/>
              <a:t>7 &lt; </a:t>
            </a:r>
            <a:r>
              <a:rPr lang="en-US" i="1" dirty="0"/>
              <a:t>-</a:t>
            </a:r>
            <a:r>
              <a:rPr lang="en-US" dirty="0"/>
              <a:t>2x + 7 &lt; 5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INEQUALITIES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11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88053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Solve:   </a:t>
            </a:r>
            <a:r>
              <a:rPr lang="en-US" i="1" dirty="0"/>
              <a:t>-</a:t>
            </a:r>
            <a:r>
              <a:rPr lang="en-US" dirty="0"/>
              <a:t>7 &lt; </a:t>
            </a:r>
            <a:r>
              <a:rPr lang="en-US" i="1" dirty="0"/>
              <a:t>-</a:t>
            </a:r>
            <a:r>
              <a:rPr lang="en-US" dirty="0"/>
              <a:t>2x + 7 &lt; 5</a:t>
            </a:r>
          </a:p>
          <a:p>
            <a:r>
              <a:rPr lang="en-US" dirty="0"/>
              <a:t>Change it into two problems:</a:t>
            </a:r>
          </a:p>
          <a:p>
            <a:r>
              <a:rPr lang="en-US" i="1" dirty="0"/>
              <a:t>-</a:t>
            </a:r>
            <a:r>
              <a:rPr lang="en-US" dirty="0"/>
              <a:t>7 &lt; </a:t>
            </a:r>
            <a:r>
              <a:rPr lang="en-US" i="1" dirty="0"/>
              <a:t>-</a:t>
            </a:r>
            <a:r>
              <a:rPr lang="en-US" dirty="0"/>
              <a:t>2x+7		</a:t>
            </a:r>
            <a:r>
              <a:rPr lang="en-US" i="1" dirty="0"/>
              <a:t>-</a:t>
            </a:r>
            <a:r>
              <a:rPr lang="en-US" dirty="0"/>
              <a:t>2x+7 &lt; 5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INEQUALITIES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11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68290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Solve:   </a:t>
            </a:r>
            <a:r>
              <a:rPr lang="en-US" i="1" dirty="0"/>
              <a:t>-</a:t>
            </a:r>
            <a:r>
              <a:rPr lang="en-US" dirty="0"/>
              <a:t>7 &lt; </a:t>
            </a:r>
            <a:r>
              <a:rPr lang="en-US" i="1" dirty="0"/>
              <a:t>-</a:t>
            </a:r>
            <a:r>
              <a:rPr lang="en-US" dirty="0"/>
              <a:t>2x + 7 &lt; 5</a:t>
            </a:r>
          </a:p>
          <a:p>
            <a:r>
              <a:rPr lang="en-US" i="1" dirty="0"/>
              <a:t>-</a:t>
            </a:r>
            <a:r>
              <a:rPr lang="en-US" dirty="0"/>
              <a:t>7 &lt; </a:t>
            </a:r>
            <a:r>
              <a:rPr lang="en-US" i="1" dirty="0"/>
              <a:t>-</a:t>
            </a:r>
            <a:r>
              <a:rPr lang="en-US" dirty="0"/>
              <a:t>2x+7		</a:t>
            </a:r>
            <a:r>
              <a:rPr lang="en-US" i="1" dirty="0"/>
              <a:t>-</a:t>
            </a:r>
            <a:r>
              <a:rPr lang="en-US" dirty="0"/>
              <a:t>2x+7 &lt; 5</a:t>
            </a:r>
          </a:p>
          <a:p>
            <a:r>
              <a:rPr lang="en-US" dirty="0"/>
              <a:t>-7-7 &lt; -2x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INEQUALITIES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11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82749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Solve:   </a:t>
            </a:r>
            <a:r>
              <a:rPr lang="en-US" i="1" dirty="0"/>
              <a:t>-</a:t>
            </a:r>
            <a:r>
              <a:rPr lang="en-US" dirty="0"/>
              <a:t>7 &lt; </a:t>
            </a:r>
            <a:r>
              <a:rPr lang="en-US" i="1" dirty="0"/>
              <a:t>-</a:t>
            </a:r>
            <a:r>
              <a:rPr lang="en-US" dirty="0"/>
              <a:t>2x + 7 &lt; 5</a:t>
            </a:r>
          </a:p>
          <a:p>
            <a:r>
              <a:rPr lang="en-US" i="1" dirty="0"/>
              <a:t>-</a:t>
            </a:r>
            <a:r>
              <a:rPr lang="en-US" dirty="0"/>
              <a:t>7 &lt; </a:t>
            </a:r>
            <a:r>
              <a:rPr lang="en-US" i="1" dirty="0"/>
              <a:t>-</a:t>
            </a:r>
            <a:r>
              <a:rPr lang="en-US" dirty="0"/>
              <a:t>2x+7		</a:t>
            </a:r>
            <a:r>
              <a:rPr lang="en-US" i="1" dirty="0"/>
              <a:t>-</a:t>
            </a:r>
            <a:r>
              <a:rPr lang="en-US" dirty="0"/>
              <a:t>2x+7 &lt; 5</a:t>
            </a:r>
          </a:p>
          <a:p>
            <a:r>
              <a:rPr lang="en-US" dirty="0"/>
              <a:t>-7-7 &lt; -2x</a:t>
            </a:r>
          </a:p>
          <a:p>
            <a:r>
              <a:rPr lang="en-US" dirty="0"/>
              <a:t>-14/-2</a:t>
            </a:r>
            <a:r>
              <a:rPr lang="en-US" dirty="0">
                <a:solidFill>
                  <a:schemeClr val="tx1"/>
                </a:solidFill>
              </a:rPr>
              <a:t>&gt;</a:t>
            </a:r>
            <a:r>
              <a:rPr lang="en-US" dirty="0"/>
              <a:t>-2x/-2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INEQUALITIES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11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EB458F-26C0-411F-9D80-E6C7E0503F63}"/>
              </a:ext>
            </a:extLst>
          </p:cNvPr>
          <p:cNvSpPr txBox="1"/>
          <p:nvPr/>
        </p:nvSpPr>
        <p:spPr>
          <a:xfrm>
            <a:off x="2209800" y="2895600"/>
            <a:ext cx="60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flip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481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2620</TotalTime>
  <Words>4340</Words>
  <Application>Microsoft Office PowerPoint</Application>
  <PresentationFormat>On-screen Show (4:3)</PresentationFormat>
  <Paragraphs>836</Paragraphs>
  <Slides>129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129</vt:i4>
      </vt:variant>
    </vt:vector>
  </HeadingPairs>
  <TitlesOfParts>
    <vt:vector size="136" baseType="lpstr">
      <vt:lpstr>Arial</vt:lpstr>
      <vt:lpstr>Calibri</vt:lpstr>
      <vt:lpstr>Cambria Math</vt:lpstr>
      <vt:lpstr>Comic Sans MS</vt:lpstr>
      <vt:lpstr>Symbol</vt:lpstr>
      <vt:lpstr>Wingdings</vt:lpstr>
      <vt:lpstr>Office Theme</vt:lpstr>
      <vt:lpstr>PowerPoint Presentation</vt:lpstr>
      <vt:lpstr>What’s Up?</vt:lpstr>
      <vt:lpstr>What’s Up?</vt:lpstr>
      <vt:lpstr>Review</vt:lpstr>
      <vt:lpstr>Rational Equation Graphs</vt:lpstr>
      <vt:lpstr>Rational Equation Graphs</vt:lpstr>
      <vt:lpstr>Rational Equation Graphs</vt:lpstr>
      <vt:lpstr>Rational Equation Graphs</vt:lpstr>
      <vt:lpstr>Rational Equation Graphs</vt:lpstr>
      <vt:lpstr>Rational Equation Graphs</vt:lpstr>
      <vt:lpstr>Rational Equation Graphs</vt:lpstr>
      <vt:lpstr>Rational Equation Graphs</vt:lpstr>
      <vt:lpstr>Rational Equation Graphs</vt:lpstr>
      <vt:lpstr>Rational Equation Graphs</vt:lpstr>
      <vt:lpstr>Rational Equation Graphs</vt:lpstr>
      <vt:lpstr>Rational Equation Graphs</vt:lpstr>
      <vt:lpstr>Uses of Rational Equations</vt:lpstr>
      <vt:lpstr>Questions?</vt:lpstr>
      <vt:lpstr>Don’t Forget…</vt:lpstr>
      <vt:lpstr>Absolute Value Equations</vt:lpstr>
      <vt:lpstr>Absolute Value Equations</vt:lpstr>
      <vt:lpstr>Absolute Value Equations</vt:lpstr>
      <vt:lpstr>Absolute Value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Absolute Value Equations</vt:lpstr>
      <vt:lpstr>Absolute Value Equations</vt:lpstr>
      <vt:lpstr>Absolute Value Equations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Radical Equations</vt:lpstr>
      <vt:lpstr>Radical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Radical Equations</vt:lpstr>
      <vt:lpstr>Radical Equations</vt:lpstr>
      <vt:lpstr>Radical Equations</vt:lpstr>
      <vt:lpstr>Radical Equations</vt:lpstr>
      <vt:lpstr>Radical Equations</vt:lpstr>
      <vt:lpstr>Questions?</vt:lpstr>
      <vt:lpstr>Radical Equations</vt:lpstr>
      <vt:lpstr>Radical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Inequalities</vt:lpstr>
      <vt:lpstr>Inequalities</vt:lpstr>
      <vt:lpstr>Inequalities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Inequalities</vt:lpstr>
      <vt:lpstr>PowerPoint Presentation</vt:lpstr>
      <vt:lpstr>PowerPoint Presentation</vt:lpstr>
      <vt:lpstr>PowerPoint Presentation</vt:lpstr>
      <vt:lpstr>PowerPoint Presentation</vt:lpstr>
      <vt:lpstr>Questions?</vt:lpstr>
      <vt:lpstr>Inequalities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Interval Notation</vt:lpstr>
      <vt:lpstr>Interval Notation</vt:lpstr>
      <vt:lpstr>Interval Notation</vt:lpstr>
      <vt:lpstr>Interval Notation</vt:lpstr>
      <vt:lpstr>Interval Notation</vt:lpstr>
      <vt:lpstr>Interval Notation</vt:lpstr>
      <vt:lpstr>Interval Notation</vt:lpstr>
      <vt:lpstr>Interval Notation</vt:lpstr>
      <vt:lpstr>Interval Notation</vt:lpstr>
      <vt:lpstr>Questions?</vt:lpstr>
      <vt:lpstr>Inequalities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Survived!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Vikki French</cp:lastModifiedBy>
  <cp:revision>293</cp:revision>
  <dcterms:created xsi:type="dcterms:W3CDTF">2012-09-06T22:30:26Z</dcterms:created>
  <dcterms:modified xsi:type="dcterms:W3CDTF">2023-03-01T10:12:19Z</dcterms:modified>
</cp:coreProperties>
</file>