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1488" r:id="rId2"/>
    <p:sldId id="538" r:id="rId3"/>
    <p:sldId id="2198" r:id="rId4"/>
    <p:sldId id="539" r:id="rId5"/>
    <p:sldId id="516" r:id="rId6"/>
    <p:sldId id="2219" r:id="rId7"/>
    <p:sldId id="515" r:id="rId8"/>
    <p:sldId id="571" r:id="rId9"/>
    <p:sldId id="2220" r:id="rId10"/>
    <p:sldId id="2221" r:id="rId11"/>
    <p:sldId id="2222" r:id="rId12"/>
    <p:sldId id="2223" r:id="rId13"/>
    <p:sldId id="409" r:id="rId14"/>
    <p:sldId id="2225" r:id="rId15"/>
    <p:sldId id="2226" r:id="rId16"/>
    <p:sldId id="523" r:id="rId17"/>
    <p:sldId id="525" r:id="rId18"/>
    <p:sldId id="3121" r:id="rId19"/>
    <p:sldId id="3108" r:id="rId20"/>
    <p:sldId id="3109" r:id="rId21"/>
    <p:sldId id="3110" r:id="rId22"/>
    <p:sldId id="3114" r:id="rId23"/>
    <p:sldId id="3111" r:id="rId24"/>
    <p:sldId id="3117" r:id="rId25"/>
    <p:sldId id="3112" r:id="rId26"/>
    <p:sldId id="3113" r:id="rId27"/>
    <p:sldId id="3118" r:id="rId28"/>
    <p:sldId id="3120" r:id="rId29"/>
    <p:sldId id="464" r:id="rId30"/>
    <p:sldId id="1944" r:id="rId31"/>
    <p:sldId id="426" r:id="rId32"/>
    <p:sldId id="479" r:id="rId33"/>
    <p:sldId id="427" r:id="rId34"/>
    <p:sldId id="480" r:id="rId35"/>
    <p:sldId id="429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30" r:id="rId46"/>
    <p:sldId id="432" r:id="rId47"/>
    <p:sldId id="433" r:id="rId48"/>
    <p:sldId id="434" r:id="rId49"/>
    <p:sldId id="1997" r:id="rId50"/>
    <p:sldId id="1998" r:id="rId51"/>
    <p:sldId id="1999" r:id="rId52"/>
    <p:sldId id="2000" r:id="rId53"/>
    <p:sldId id="2003" r:id="rId54"/>
    <p:sldId id="1945" r:id="rId55"/>
    <p:sldId id="431" r:id="rId56"/>
    <p:sldId id="2012" r:id="rId57"/>
    <p:sldId id="445" r:id="rId58"/>
    <p:sldId id="2013" r:id="rId59"/>
    <p:sldId id="2014" r:id="rId60"/>
    <p:sldId id="2200" r:id="rId61"/>
    <p:sldId id="2011" r:id="rId62"/>
    <p:sldId id="2017" r:id="rId63"/>
    <p:sldId id="2016" r:id="rId64"/>
    <p:sldId id="2015" r:id="rId65"/>
    <p:sldId id="2201" r:id="rId66"/>
    <p:sldId id="1983" r:id="rId67"/>
    <p:sldId id="1993" r:id="rId68"/>
    <p:sldId id="1994" r:id="rId69"/>
    <p:sldId id="1995" r:id="rId70"/>
    <p:sldId id="2202" r:id="rId71"/>
    <p:sldId id="1996" r:id="rId72"/>
    <p:sldId id="2002" r:id="rId73"/>
    <p:sldId id="2048" r:id="rId74"/>
    <p:sldId id="2050" r:id="rId75"/>
    <p:sldId id="2049" r:id="rId76"/>
    <p:sldId id="439" r:id="rId77"/>
    <p:sldId id="2046" r:id="rId78"/>
    <p:sldId id="435" r:id="rId79"/>
    <p:sldId id="2001" r:id="rId80"/>
    <p:sldId id="440" r:id="rId81"/>
    <p:sldId id="1947" r:id="rId82"/>
    <p:sldId id="2045" r:id="rId83"/>
    <p:sldId id="2008" r:id="rId84"/>
    <p:sldId id="2007" r:id="rId85"/>
    <p:sldId id="1973" r:id="rId86"/>
    <p:sldId id="2009" r:id="rId87"/>
    <p:sldId id="1974" r:id="rId88"/>
    <p:sldId id="2010" r:id="rId89"/>
    <p:sldId id="1975" r:id="rId90"/>
    <p:sldId id="424" r:id="rId91"/>
    <p:sldId id="1977" r:id="rId92"/>
    <p:sldId id="423" r:id="rId93"/>
    <p:sldId id="2004" r:id="rId94"/>
    <p:sldId id="2005" r:id="rId95"/>
    <p:sldId id="2006" r:id="rId96"/>
    <p:sldId id="425" r:id="rId97"/>
    <p:sldId id="1976" r:id="rId98"/>
    <p:sldId id="2024" r:id="rId99"/>
    <p:sldId id="2026" r:id="rId100"/>
    <p:sldId id="2027" r:id="rId101"/>
    <p:sldId id="2028" r:id="rId102"/>
    <p:sldId id="2029" r:id="rId103"/>
    <p:sldId id="2205" r:id="rId104"/>
    <p:sldId id="403" r:id="rId105"/>
    <p:sldId id="417" r:id="rId106"/>
    <p:sldId id="420" r:id="rId107"/>
    <p:sldId id="2047" r:id="rId108"/>
    <p:sldId id="419" r:id="rId109"/>
    <p:sldId id="2018" r:id="rId110"/>
    <p:sldId id="2019" r:id="rId111"/>
    <p:sldId id="2020" r:id="rId112"/>
    <p:sldId id="2021" r:id="rId113"/>
    <p:sldId id="2022" r:id="rId114"/>
    <p:sldId id="2023" r:id="rId115"/>
    <p:sldId id="416" r:id="rId116"/>
    <p:sldId id="257" r:id="rId117"/>
    <p:sldId id="418" r:id="rId118"/>
    <p:sldId id="401" r:id="rId119"/>
    <p:sldId id="490" r:id="rId120"/>
    <p:sldId id="478" r:id="rId121"/>
    <p:sldId id="1948" r:id="rId122"/>
    <p:sldId id="1949" r:id="rId123"/>
    <p:sldId id="442" r:id="rId124"/>
    <p:sldId id="443" r:id="rId125"/>
    <p:sldId id="1943" r:id="rId126"/>
    <p:sldId id="2208" r:id="rId127"/>
    <p:sldId id="2209" r:id="rId128"/>
    <p:sldId id="2210" r:id="rId129"/>
    <p:sldId id="2211" r:id="rId130"/>
    <p:sldId id="2212" r:id="rId131"/>
    <p:sldId id="2215" r:id="rId132"/>
    <p:sldId id="2216" r:id="rId133"/>
    <p:sldId id="2217" r:id="rId134"/>
    <p:sldId id="2218" r:id="rId135"/>
    <p:sldId id="2214" r:id="rId136"/>
    <p:sldId id="543" r:id="rId137"/>
    <p:sldId id="588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60"/>
  </p:normalViewPr>
  <p:slideViewPr>
    <p:cSldViewPr>
      <p:cViewPr varScale="1">
        <p:scale>
          <a:sx n="84" d="100"/>
          <a:sy n="84" d="100"/>
        </p:scale>
        <p:origin x="9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6-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12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l"/>
            <a:r>
              <a:rPr lang="en-US" i="0" u="none" strike="noStrike" baseline="0" dirty="0"/>
              <a:t>A function is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one-to-one</a:t>
            </a:r>
            <a:r>
              <a:rPr lang="en-US" i="0" u="none" strike="noStrike" baseline="0" dirty="0"/>
              <a:t> if any two different inputs in the domain correspond to two different outputs in the range</a:t>
            </a:r>
          </a:p>
          <a:p>
            <a:pPr algn="l"/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A function is </a:t>
            </a:r>
            <a:r>
              <a:rPr lang="en-US" i="1" u="none" strike="noStrike" baseline="0" dirty="0"/>
              <a:t>not</a:t>
            </a:r>
            <a:r>
              <a:rPr lang="en-US" i="0" u="none" strike="noStrike" baseline="0" dirty="0"/>
              <a:t> one-to-one if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two different inputs correspond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to the same output</a:t>
            </a:r>
            <a:endParaRPr lang="en-US" dirty="0"/>
          </a:p>
          <a:p>
            <a:pPr algn="l"/>
            <a:r>
              <a:rPr lang="en-US" i="0" u="none" strike="noStrike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28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the slope is low for large values of the logarithm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DC-6CB7-4DAC-9B5C-E161674B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2525233"/>
            <a:ext cx="5528930" cy="410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C40B40-2E3C-4E67-80B7-2E35A15D7AC6}"/>
              </a:ext>
            </a:extLst>
          </p:cNvPr>
          <p:cNvCxnSpPr/>
          <p:nvPr/>
        </p:nvCxnSpPr>
        <p:spPr>
          <a:xfrm flipV="1">
            <a:off x="2026693" y="3733800"/>
            <a:ext cx="457200" cy="2667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387266-1C92-4664-8275-04522AEC2050}"/>
              </a:ext>
            </a:extLst>
          </p:cNvPr>
          <p:cNvCxnSpPr>
            <a:cxnSpLocks/>
          </p:cNvCxnSpPr>
          <p:nvPr/>
        </p:nvCxnSpPr>
        <p:spPr>
          <a:xfrm flipV="1">
            <a:off x="5063319" y="2601434"/>
            <a:ext cx="2273146" cy="38742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683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1/x is also high for small values of x and low for large values of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62693-7EAB-4D8C-937D-16720A3F19B0}"/>
              </a:ext>
            </a:extLst>
          </p:cNvPr>
          <p:cNvGrpSpPr/>
          <p:nvPr/>
        </p:nvGrpSpPr>
        <p:grpSpPr>
          <a:xfrm>
            <a:off x="5922335" y="4038600"/>
            <a:ext cx="2993065" cy="2590800"/>
            <a:chOff x="1807535" y="2525233"/>
            <a:chExt cx="5528930" cy="4104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D2FDC-6CB7-4DAC-9B5C-E161674B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535" y="2525233"/>
              <a:ext cx="5528930" cy="410416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C40B40-2E3C-4E67-80B7-2E35A15D7AC6}"/>
                </a:ext>
              </a:extLst>
            </p:cNvPr>
            <p:cNvCxnSpPr/>
            <p:nvPr/>
          </p:nvCxnSpPr>
          <p:spPr>
            <a:xfrm flipV="1">
              <a:off x="2026693" y="3733800"/>
              <a:ext cx="457200" cy="2667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387266-1C92-4664-8275-04522AEC2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19" y="2601434"/>
              <a:ext cx="2273146" cy="38742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2823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1/x is also high for small values of x and low for large values of x</a:t>
            </a:r>
          </a:p>
          <a:p>
            <a:r>
              <a:rPr lang="en-US" dirty="0"/>
              <a:t>…maybe a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462693-7EAB-4D8C-937D-16720A3F19B0}"/>
              </a:ext>
            </a:extLst>
          </p:cNvPr>
          <p:cNvGrpSpPr/>
          <p:nvPr/>
        </p:nvGrpSpPr>
        <p:grpSpPr>
          <a:xfrm>
            <a:off x="5922335" y="4038600"/>
            <a:ext cx="2993065" cy="2590800"/>
            <a:chOff x="1807535" y="2525233"/>
            <a:chExt cx="5528930" cy="4104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5D2FDC-6CB7-4DAC-9B5C-E161674B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535" y="2525233"/>
              <a:ext cx="5528930" cy="410416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C40B40-2E3C-4E67-80B7-2E35A15D7AC6}"/>
                </a:ext>
              </a:extLst>
            </p:cNvPr>
            <p:cNvCxnSpPr/>
            <p:nvPr/>
          </p:nvCxnSpPr>
          <p:spPr>
            <a:xfrm flipV="1">
              <a:off x="2026693" y="3733800"/>
              <a:ext cx="457200" cy="26670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387266-1C92-4664-8275-04522AEC2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19" y="2601434"/>
              <a:ext cx="2273146" cy="38742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7432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7853766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Functions that contain exponents:</a:t>
            </a:r>
          </a:p>
          <a:p>
            <a:pPr algn="ctr"/>
            <a:r>
              <a:rPr lang="en-US" dirty="0"/>
              <a:t>ƒ(x) = x</a:t>
            </a:r>
            <a:r>
              <a:rPr lang="en-US" baseline="30000" dirty="0"/>
              <a:t>c</a:t>
            </a:r>
            <a:endParaRPr lang="en-US" dirty="0"/>
          </a:p>
          <a:p>
            <a:r>
              <a:rPr lang="en-US" dirty="0"/>
              <a:t>x is the base </a:t>
            </a:r>
          </a:p>
          <a:p>
            <a:r>
              <a:rPr lang="en-US" dirty="0"/>
              <a:t>c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19327918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Exponential functions:</a:t>
            </a:r>
          </a:p>
          <a:p>
            <a:pPr algn="ctr"/>
            <a:r>
              <a:rPr lang="en-US" dirty="0"/>
              <a:t>ƒ(x) = c</a:t>
            </a:r>
            <a:r>
              <a:rPr lang="en-US" baseline="30000" dirty="0"/>
              <a:t>x</a:t>
            </a:r>
            <a:endParaRPr lang="en-US" dirty="0"/>
          </a:p>
          <a:p>
            <a:r>
              <a:rPr lang="en-US" dirty="0"/>
              <a:t>c is the base</a:t>
            </a:r>
          </a:p>
          <a:p>
            <a:r>
              <a:rPr lang="en-US" dirty="0"/>
              <a:t>x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20618286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r>
              <a:rPr lang="en-US" dirty="0"/>
              <a:t>the base must be a constant</a:t>
            </a:r>
          </a:p>
          <a:p>
            <a:r>
              <a:rPr lang="en-US" dirty="0"/>
              <a:t>the base must be &gt;0</a:t>
            </a:r>
          </a:p>
          <a:p>
            <a:r>
              <a:rPr lang="en-US" dirty="0"/>
              <a:t>the exponent must be a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12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192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How can you tell whether a function is one-to-one?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ctr"/>
            <a:r>
              <a:rPr lang="en-US" i="0" u="none" strike="noStrike" baseline="0" dirty="0">
                <a:solidFill>
                  <a:srgbClr val="FFC000"/>
                </a:solidFill>
              </a:rPr>
              <a:t>Horizontal-Line Test</a:t>
            </a:r>
          </a:p>
          <a:p>
            <a:pPr algn="l">
              <a:spcBef>
                <a:spcPts val="0"/>
              </a:spcBef>
            </a:pPr>
            <a:endParaRPr lang="en-US" sz="1000" i="0" u="none" strike="noStrike" baseline="0" dirty="0"/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If every horizontal line intersects the graph of a function in at most one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point, then </a:t>
            </a:r>
            <a:r>
              <a:rPr lang="en-US" dirty="0"/>
              <a:t>ƒ</a:t>
            </a:r>
            <a:r>
              <a:rPr lang="en-US" i="0" u="none" strike="noStrike" baseline="0" dirty="0"/>
              <a:t> is one-to-one</a:t>
            </a: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184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617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>
                <a:solidFill>
                  <a:srgbClr val="FFFF00"/>
                </a:solidFill>
              </a:rPr>
              <a:t>fce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49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2680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Function containing an exponent or exponential function?</a:t>
            </a:r>
          </a:p>
          <a:p>
            <a:endParaRPr lang="en-US" sz="1000" dirty="0"/>
          </a:p>
          <a:p>
            <a:r>
              <a:rPr lang="en-US" dirty="0"/>
              <a:t>ƒ(w) = w</a:t>
            </a:r>
            <a:r>
              <a:rPr lang="en-US" baseline="50000" dirty="0"/>
              <a:t>9</a:t>
            </a:r>
            <a:r>
              <a:rPr lang="en-US" baseline="30000" dirty="0"/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ƒ(y) = 72</a:t>
            </a:r>
            <a:r>
              <a:rPr lang="en-US" baseline="50000" dirty="0"/>
              <a:t>y</a:t>
            </a:r>
          </a:p>
          <a:p>
            <a:r>
              <a:rPr lang="en-US" dirty="0"/>
              <a:t>    </a:t>
            </a:r>
            <a:r>
              <a:rPr lang="en-US" dirty="0" err="1"/>
              <a:t>fce</a:t>
            </a:r>
            <a:r>
              <a:rPr lang="en-US" dirty="0">
                <a:solidFill>
                  <a:srgbClr val="FFFF00"/>
                </a:solidFill>
              </a:rPr>
              <a:t>					</a:t>
            </a:r>
            <a:r>
              <a:rPr lang="en-US" dirty="0"/>
              <a:t>exp </a:t>
            </a:r>
            <a:r>
              <a:rPr lang="en-US" dirty="0" err="1"/>
              <a:t>fct</a:t>
            </a:r>
            <a:endParaRPr lang="en-US" dirty="0"/>
          </a:p>
          <a:p>
            <a:r>
              <a:rPr lang="en-US" dirty="0"/>
              <a:t>ƒ(x) = -83.2</a:t>
            </a:r>
            <a:r>
              <a:rPr lang="en-US" baseline="50000" dirty="0"/>
              <a:t>x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x</a:t>
            </a:r>
            <a:r>
              <a:rPr lang="en-US" baseline="50000" dirty="0"/>
              <a:t>50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/>
              <a:t>			</a:t>
            </a:r>
            <a:r>
              <a:rPr lang="en-US" dirty="0" err="1"/>
              <a:t>fce</a:t>
            </a:r>
            <a:endParaRPr lang="en-US" dirty="0"/>
          </a:p>
          <a:p>
            <a:r>
              <a:rPr lang="en-US" dirty="0"/>
              <a:t>ƒ(z) = (8z+1)</a:t>
            </a:r>
            <a:r>
              <a:rPr lang="en-US" baseline="50000" dirty="0"/>
              <a:t>z</a:t>
            </a:r>
            <a:r>
              <a:rPr lang="en-US" baseline="30000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ƒ(x) = (x</a:t>
            </a:r>
            <a:r>
              <a:rPr lang="en-US" baseline="50000" dirty="0"/>
              <a:t>2</a:t>
            </a:r>
            <a:r>
              <a:rPr lang="en-US" dirty="0"/>
              <a:t>+4)6</a:t>
            </a:r>
            <a:r>
              <a:rPr lang="en-US" baseline="50000" dirty="0"/>
              <a:t>x</a:t>
            </a:r>
          </a:p>
          <a:p>
            <a:r>
              <a:rPr lang="en-US" dirty="0"/>
              <a:t>	exp </a:t>
            </a:r>
            <a:r>
              <a:rPr lang="en-US" dirty="0" err="1"/>
              <a:t>fct</a:t>
            </a:r>
            <a:r>
              <a:rPr lang="en-US" dirty="0">
                <a:solidFill>
                  <a:srgbClr val="FFFF00"/>
                </a:solidFill>
              </a:rPr>
              <a:t>			exp </a:t>
            </a:r>
            <a:r>
              <a:rPr lang="en-US" dirty="0" err="1">
                <a:solidFill>
                  <a:srgbClr val="FFFF00"/>
                </a:solidFill>
              </a:rPr>
              <a:t>fct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EXPONENTIALS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94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209700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Graphs of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3888593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If the base is &gt; 1, then the graph goes up to the right</a:t>
            </a:r>
          </a:p>
          <a:p>
            <a:endParaRPr lang="en-US" sz="2000" dirty="0"/>
          </a:p>
          <a:p>
            <a:r>
              <a:rPr lang="en-US" dirty="0"/>
              <a:t>If 0&lt;base&lt;1, then the graph goes up to the left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pass through the point (0,1) because a</a:t>
            </a:r>
            <a:r>
              <a:rPr lang="en-US" baseline="30000" dirty="0"/>
              <a:t>0</a:t>
            </a:r>
            <a:r>
              <a:rPr lang="en-US" dirty="0"/>
              <a:t>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90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The domain (</a:t>
            </a:r>
            <a:r>
              <a:rPr lang="en-US" dirty="0" err="1"/>
              <a:t>x</a:t>
            </a:r>
            <a:r>
              <a:rPr lang="en-US" sz="3000" dirty="0" err="1"/>
              <a:t>s</a:t>
            </a:r>
            <a:r>
              <a:rPr lang="en-US" dirty="0"/>
              <a:t>) is  (-∞,∞)           The range (</a:t>
            </a:r>
            <a:r>
              <a:rPr lang="en-US" dirty="0" err="1"/>
              <a:t>y</a:t>
            </a:r>
            <a:r>
              <a:rPr lang="en-US" sz="3000" dirty="0" err="1"/>
              <a:t>s</a:t>
            </a:r>
            <a:r>
              <a:rPr lang="en-US" dirty="0"/>
              <a:t>) is  (0,∞)</a:t>
            </a:r>
          </a:p>
        </p:txBody>
      </p:sp>
    </p:spTree>
    <p:extLst>
      <p:ext uri="{BB962C8B-B14F-4D97-AF65-F5344CB8AC3E}">
        <p14:creationId xmlns:p14="http://schemas.microsoft.com/office/powerpoint/2010/main" val="6691290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 I mentioned, logarithms </a:t>
            </a:r>
          </a:p>
          <a:p>
            <a:pPr>
              <a:spcBef>
                <a:spcPts val="0"/>
              </a:spcBef>
            </a:pPr>
            <a:r>
              <a:rPr lang="en-US" dirty="0"/>
              <a:t>are the inverse of </a:t>
            </a:r>
          </a:p>
          <a:p>
            <a:pPr>
              <a:spcBef>
                <a:spcPts val="0"/>
              </a:spcBef>
            </a:pPr>
            <a:r>
              <a:rPr lang="en-US" dirty="0"/>
              <a:t>exponential </a:t>
            </a:r>
          </a:p>
          <a:p>
            <a:pPr>
              <a:spcBef>
                <a:spcPts val="0"/>
              </a:spcBef>
            </a:pPr>
            <a:r>
              <a:rPr lang="en-US" dirty="0"/>
              <a:t>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990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One-to-One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Warning: in other disciplines, there is a special line called the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1:1 line </a:t>
            </a:r>
            <a:r>
              <a:rPr lang="en-US" i="0" u="none" strike="noStrike" baseline="0" dirty="0"/>
              <a:t>(pronounced one-to-one)</a:t>
            </a:r>
          </a:p>
          <a:p>
            <a:pPr algn="l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i="0" u="none" strike="noStrike" baseline="0" dirty="0"/>
              <a:t>The 1:1 line is the </a:t>
            </a:r>
          </a:p>
          <a:p>
            <a:pPr>
              <a:spcBef>
                <a:spcPts val="0"/>
              </a:spcBef>
            </a:pPr>
            <a:r>
              <a:rPr lang="en-US" i="0" u="none" strike="noStrike" baseline="0" dirty="0"/>
              <a:t>line with a slope of 1 </a:t>
            </a:r>
          </a:p>
          <a:p>
            <a:pPr>
              <a:spcBef>
                <a:spcPts val="0"/>
              </a:spcBef>
            </a:pPr>
            <a:r>
              <a:rPr lang="en-US" i="0" u="none" strike="noStrike" baseline="0" dirty="0"/>
              <a:t>(where y=x) the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identity line</a:t>
            </a:r>
            <a:r>
              <a:rPr lang="en-US" dirty="0"/>
              <a:t>” or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line of equality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C234B2-0193-4AEB-9E33-00EC301E7FDD}"/>
              </a:ext>
            </a:extLst>
          </p:cNvPr>
          <p:cNvGrpSpPr/>
          <p:nvPr/>
        </p:nvGrpSpPr>
        <p:grpSpPr>
          <a:xfrm>
            <a:off x="6011663" y="3485351"/>
            <a:ext cx="2979937" cy="2991649"/>
            <a:chOff x="2430263" y="2799551"/>
            <a:chExt cx="2979937" cy="29916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CA2C46-5CFC-4B97-BC11-A9BD69F0E4B5}"/>
                </a:ext>
              </a:extLst>
            </p:cNvPr>
            <p:cNvGrpSpPr/>
            <p:nvPr/>
          </p:nvGrpSpPr>
          <p:grpSpPr>
            <a:xfrm>
              <a:off x="2430263" y="2799551"/>
              <a:ext cx="2979937" cy="2991649"/>
              <a:chOff x="642544" y="1429435"/>
              <a:chExt cx="2979937" cy="299164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0FF0368-A312-4CF0-A3CF-BB3959E21C6A}"/>
                  </a:ext>
                </a:extLst>
              </p:cNvPr>
              <p:cNvGrpSpPr/>
              <p:nvPr/>
            </p:nvGrpSpPr>
            <p:grpSpPr>
              <a:xfrm>
                <a:off x="642544" y="1747720"/>
                <a:ext cx="2727501" cy="2673364"/>
                <a:chOff x="230357" y="2590799"/>
                <a:chExt cx="2727501" cy="26733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1DE81A3-ED71-4855-9D56-D0915BBD3F75}"/>
                    </a:ext>
                  </a:extLst>
                </p:cNvPr>
                <p:cNvGrpSpPr/>
                <p:nvPr/>
              </p:nvGrpSpPr>
              <p:grpSpPr>
                <a:xfrm>
                  <a:off x="284636" y="2590800"/>
                  <a:ext cx="2651760" cy="2651761"/>
                  <a:chOff x="284636" y="2574607"/>
                  <a:chExt cx="2651760" cy="2651761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20419296-E752-4504-8082-A38ED1AC16BE}"/>
                      </a:ext>
                    </a:extLst>
                  </p:cNvPr>
                  <p:cNvGrpSpPr/>
                  <p:nvPr/>
                </p:nvGrpSpPr>
                <p:grpSpPr>
                  <a:xfrm>
                    <a:off x="391667" y="2574607"/>
                    <a:ext cx="2407569" cy="2651761"/>
                    <a:chOff x="391667" y="2574607"/>
                    <a:chExt cx="2407569" cy="2651761"/>
                  </a:xfrm>
                </p:grpSpPr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8728D22A-E3B2-4ABD-8C93-CD53C3CCDB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95451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B70BDFCD-83EE-4E06-AB99-80F0AEBA9A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99236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0774528-B8CD-4E5E-BE40-CEA3F1FF0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734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FE7EF956-BC6C-4C77-A59B-40D574E84A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639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8BE8140B-AA85-4247-A39F-F494565042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9828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14CC0C86-941D-4E30-82E4-3B8CF5C925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94505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9663B607-8F48-4B46-BDBE-58F5CAF334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261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4B6B90D5-D1CA-4264-9215-7FB0C3B0C0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166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4CD938F1-6403-4030-A895-B4FD3B6E3E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355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10F8608-D8DF-4E44-BA34-44E4E6925023}"/>
                      </a:ext>
                    </a:extLst>
                  </p:cNvPr>
                  <p:cNvGrpSpPr/>
                  <p:nvPr/>
                </p:nvGrpSpPr>
                <p:grpSpPr>
                  <a:xfrm>
                    <a:off x="284636" y="2743199"/>
                    <a:ext cx="2651760" cy="2362200"/>
                    <a:chOff x="284636" y="2743199"/>
                    <a:chExt cx="2651760" cy="2362200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4C3D5A1B-BF92-45D8-9154-1B82B77437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6290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797A09FF-DDD4-464E-B2E1-710621F2B5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51053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3E5F595E-EE2A-45AA-88A4-3E8099EC9A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8101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FD5AAACA-9B87-4E77-8CBC-A10CCEC0AC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0384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876EBD89-F8A7-415E-90F0-E068594E88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5148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603EFDF-F946-434F-9B8F-ED34A5CDA2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2195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D4E828B7-C47A-4D36-96A9-5D0E9CB21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9242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6C84995F-3987-455B-9CF6-63EF7EE017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3337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31E69C05-CEDF-4CD8-80BA-DCF3251E77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27431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A0314EC-0467-4F9D-AB94-D97FE7502155}"/>
                    </a:ext>
                  </a:extLst>
                </p:cNvPr>
                <p:cNvGrpSpPr/>
                <p:nvPr/>
              </p:nvGrpSpPr>
              <p:grpSpPr>
                <a:xfrm>
                  <a:off x="230357" y="2590799"/>
                  <a:ext cx="2727501" cy="2673364"/>
                  <a:chOff x="230357" y="2590799"/>
                  <a:chExt cx="2727501" cy="267336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040608E-0B54-4805-B8F8-3B7487C02402}"/>
                      </a:ext>
                    </a:extLst>
                  </p:cNvPr>
                  <p:cNvGrpSpPr/>
                  <p:nvPr/>
                </p:nvGrpSpPr>
                <p:grpSpPr>
                  <a:xfrm>
                    <a:off x="1240297" y="2590799"/>
                    <a:ext cx="498901" cy="2673364"/>
                    <a:chOff x="1240297" y="2590799"/>
                    <a:chExt cx="498901" cy="2673364"/>
                  </a:xfrm>
                </p:grpSpPr>
                <p:sp>
                  <p:nvSpPr>
                    <p:cNvPr id="24" name="Text Box 2">
                      <a:extLst>
                        <a:ext uri="{FF2B5EF4-FFF2-40B4-BE49-F238E27FC236}">
                          <a16:creationId xmlns:a16="http://schemas.microsoft.com/office/drawing/2014/main" id="{37CAF7F0-1737-4F84-A18A-600ADAC632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28" y="2873241"/>
                      <a:ext cx="258136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5" name="Text Box 2">
                      <a:extLst>
                        <a:ext uri="{FF2B5EF4-FFF2-40B4-BE49-F238E27FC236}">
                          <a16:creationId xmlns:a16="http://schemas.microsoft.com/office/drawing/2014/main" id="{F5A9BD20-99FE-4123-BB31-75968496901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0297" y="4649207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- 3</a:t>
                      </a:r>
                    </a:p>
                  </p:txBody>
                </p:sp>
                <p:sp>
                  <p:nvSpPr>
                    <p:cNvPr id="26" name="Text Box 2">
                      <a:extLst>
                        <a:ext uri="{FF2B5EF4-FFF2-40B4-BE49-F238E27FC236}">
                          <a16:creationId xmlns:a16="http://schemas.microsoft.com/office/drawing/2014/main" id="{2D826487-CDA5-44D9-85D1-9980C2BB514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0415" y="4054579"/>
                      <a:ext cx="418435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- 1</a:t>
                      </a:r>
                    </a:p>
                  </p:txBody>
                </p:sp>
                <p:sp>
                  <p:nvSpPr>
                    <p:cNvPr id="27" name="Text Box 2">
                      <a:extLst>
                        <a:ext uri="{FF2B5EF4-FFF2-40B4-BE49-F238E27FC236}">
                          <a16:creationId xmlns:a16="http://schemas.microsoft.com/office/drawing/2014/main" id="{B09E19BF-4D09-436C-A18B-6FCF7AAEA86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3735" y="3507051"/>
                      <a:ext cx="341732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8" name="Text Box 2">
                      <a:extLst>
                        <a:ext uri="{FF2B5EF4-FFF2-40B4-BE49-F238E27FC236}">
                          <a16:creationId xmlns:a16="http://schemas.microsoft.com/office/drawing/2014/main" id="{24EE6653-E4BF-43F5-941A-073FE53D68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33" y="3203700"/>
                      <a:ext cx="258134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29" name="Text Box 2">
                      <a:extLst>
                        <a:ext uri="{FF2B5EF4-FFF2-40B4-BE49-F238E27FC236}">
                          <a16:creationId xmlns:a16="http://schemas.microsoft.com/office/drawing/2014/main" id="{7F7F3FAF-D68A-4D70-AAFC-79C24856FB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8789" y="4363799"/>
                      <a:ext cx="490409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- 2</a:t>
                      </a:r>
                    </a:p>
                  </p:txBody>
                </p:sp>
                <p:sp>
                  <p:nvSpPr>
                    <p:cNvPr id="30" name="Text Box 2">
                      <a:extLst>
                        <a:ext uri="{FF2B5EF4-FFF2-40B4-BE49-F238E27FC236}">
                          <a16:creationId xmlns:a16="http://schemas.microsoft.com/office/drawing/2014/main" id="{B58F66F1-14F7-493E-9954-0AB28F8BA4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5980" y="4940999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31" name="Text Box 2">
                      <a:extLst>
                        <a:ext uri="{FF2B5EF4-FFF2-40B4-BE49-F238E27FC236}">
                          <a16:creationId xmlns:a16="http://schemas.microsoft.com/office/drawing/2014/main" id="{1C038401-5085-4C51-9155-A714D2FD6B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466" y="2590799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6AD9C73E-B0B7-441D-A99C-9F44659F443F}"/>
                      </a:ext>
                    </a:extLst>
                  </p:cNvPr>
                  <p:cNvGrpSpPr/>
                  <p:nvPr/>
                </p:nvGrpSpPr>
                <p:grpSpPr>
                  <a:xfrm>
                    <a:off x="230357" y="3892315"/>
                    <a:ext cx="2727501" cy="356342"/>
                    <a:chOff x="230357" y="3892315"/>
                    <a:chExt cx="2727501" cy="356342"/>
                  </a:xfrm>
                </p:grpSpPr>
                <p:sp>
                  <p:nvSpPr>
                    <p:cNvPr id="16" name="Text Box 2">
                      <a:extLst>
                        <a:ext uri="{FF2B5EF4-FFF2-40B4-BE49-F238E27FC236}">
                          <a16:creationId xmlns:a16="http://schemas.microsoft.com/office/drawing/2014/main" id="{8A5BD4C8-AF15-47C3-8CCE-80B1C7FE4D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271" y="3892315"/>
                      <a:ext cx="453598" cy="356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" name="Text Box 2">
                      <a:extLst>
                        <a:ext uri="{FF2B5EF4-FFF2-40B4-BE49-F238E27FC236}">
                          <a16:creationId xmlns:a16="http://schemas.microsoft.com/office/drawing/2014/main" id="{12CF02A0-81A4-4382-8D6B-71C1667D8B0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7711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8" name="Text Box 2">
                      <a:extLst>
                        <a:ext uri="{FF2B5EF4-FFF2-40B4-BE49-F238E27FC236}">
                          <a16:creationId xmlns:a16="http://schemas.microsoft.com/office/drawing/2014/main" id="{AA215CF4-21DD-4339-9C23-369AE19C4CF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832" y="3892315"/>
                      <a:ext cx="457964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19" name="Text Box 2">
                      <a:extLst>
                        <a:ext uri="{FF2B5EF4-FFF2-40B4-BE49-F238E27FC236}">
                          <a16:creationId xmlns:a16="http://schemas.microsoft.com/office/drawing/2014/main" id="{69BF09F3-00F5-41BA-8B63-52032986598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886" y="3892315"/>
                      <a:ext cx="483112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20" name="Text Box 2">
                      <a:extLst>
                        <a:ext uri="{FF2B5EF4-FFF2-40B4-BE49-F238E27FC236}">
                          <a16:creationId xmlns:a16="http://schemas.microsoft.com/office/drawing/2014/main" id="{7A10710A-F698-4AD1-9104-B8A1002F37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1" name="Text Box 2">
                      <a:extLst>
                        <a:ext uri="{FF2B5EF4-FFF2-40B4-BE49-F238E27FC236}">
                          <a16:creationId xmlns:a16="http://schemas.microsoft.com/office/drawing/2014/main" id="{826B6C5D-FB64-4254-9558-7C41B33BC7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378" y="3892315"/>
                      <a:ext cx="430375" cy="2952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22" name="Text Box 2">
                      <a:extLst>
                        <a:ext uri="{FF2B5EF4-FFF2-40B4-BE49-F238E27FC236}">
                          <a16:creationId xmlns:a16="http://schemas.microsoft.com/office/drawing/2014/main" id="{31294F3B-694F-4BAD-A229-E39CC0645ED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57" y="3892315"/>
                      <a:ext cx="422025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23" name="Text Box 2">
                      <a:extLst>
                        <a:ext uri="{FF2B5EF4-FFF2-40B4-BE49-F238E27FC236}">
                          <a16:creationId xmlns:a16="http://schemas.microsoft.com/office/drawing/2014/main" id="{36210DC8-BF95-44D2-8A01-65B75DBA7D9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137" y="3892315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67B96138-8DE3-45BD-B084-D0C6FE531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079" y="1429435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946BA252-12D9-4DDB-9769-A358A62BF6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760" y="2908384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021B0A-F06F-4B17-B929-91D7986EE8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0800" y="3252228"/>
              <a:ext cx="2456338" cy="2386572"/>
            </a:xfrm>
            <a:prstGeom prst="straightConnector1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04D79-A1A6-4FC7-BCBD-620B63C37CC7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1540652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62345"/>
            <a:ext cx="9144000" cy="1143000"/>
          </a:xfrm>
        </p:spPr>
        <p:txBody>
          <a:bodyPr/>
          <a:lstStyle/>
          <a:p>
            <a:r>
              <a:rPr lang="en-US" sz="5000" dirty="0"/>
              <a:t>Logarithms vs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Graph of exponents vs logarithms</a:t>
            </a:r>
          </a:p>
          <a:p>
            <a:r>
              <a:rPr lang="en-US" dirty="0"/>
              <a:t>Is it getting </a:t>
            </a:r>
          </a:p>
          <a:p>
            <a:pPr>
              <a:spcBef>
                <a:spcPts val="0"/>
              </a:spcBef>
            </a:pPr>
            <a:r>
              <a:rPr lang="en-US" dirty="0"/>
              <a:t>bigger faster </a:t>
            </a:r>
          </a:p>
          <a:p>
            <a:pPr>
              <a:spcBef>
                <a:spcPts val="0"/>
              </a:spcBef>
            </a:pPr>
            <a:r>
              <a:rPr lang="en-US" dirty="0"/>
              <a:t>and faster </a:t>
            </a:r>
          </a:p>
          <a:p>
            <a:pPr>
              <a:spcBef>
                <a:spcPts val="0"/>
              </a:spcBef>
            </a:pPr>
            <a:r>
              <a:rPr lang="en-US" dirty="0"/>
              <a:t>or slower and</a:t>
            </a:r>
          </a:p>
          <a:p>
            <a:pPr>
              <a:spcBef>
                <a:spcPts val="0"/>
              </a:spcBef>
            </a:pPr>
            <a:r>
              <a:rPr lang="en-US" dirty="0"/>
              <a:t>slower?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34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600" dirty="0"/>
              <a:t>Is it getting bigger faster and faster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or slower and slower?</a:t>
            </a:r>
          </a:p>
          <a:p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027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196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slow</a:t>
            </a:r>
          </a:p>
          <a:p>
            <a:r>
              <a:rPr lang="en-US" sz="3500" dirty="0"/>
              <a:t>Then speeds 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8070" y="4419600"/>
            <a:ext cx="39549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fast</a:t>
            </a:r>
          </a:p>
          <a:p>
            <a:r>
              <a:rPr lang="en-US" sz="3500" dirty="0"/>
              <a:t>Then slows down</a:t>
            </a:r>
          </a:p>
        </p:txBody>
      </p:sp>
    </p:spTree>
    <p:extLst>
      <p:ext uri="{BB962C8B-B14F-4D97-AF65-F5344CB8AC3E}">
        <p14:creationId xmlns:p14="http://schemas.microsoft.com/office/powerpoint/2010/main" val="65257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Percentage of college graduates – exponential or logarithmic?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6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96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8880"/>
            <a:ext cx="693420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r>
              <a:rPr lang="en-US" dirty="0"/>
              <a:t>Change of temperature in an enclosed vehicle - exponential or logarithmic? 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917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6862164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The “e”–based exponential usually has it’s own button on your calculator</a:t>
            </a:r>
          </a:p>
        </p:txBody>
      </p:sp>
    </p:spTree>
    <p:extLst>
      <p:ext uri="{BB962C8B-B14F-4D97-AF65-F5344CB8AC3E}">
        <p14:creationId xmlns:p14="http://schemas.microsoft.com/office/powerpoint/2010/main" val="379325808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The “e”–based exponential usually has it’s own button on your calculator (but it’s usually hiding)</a:t>
            </a:r>
          </a:p>
        </p:txBody>
      </p:sp>
    </p:spTree>
    <p:extLst>
      <p:ext uri="{BB962C8B-B14F-4D97-AF65-F5344CB8AC3E}">
        <p14:creationId xmlns:p14="http://schemas.microsoft.com/office/powerpoint/2010/main" val="27825525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It’s usually </a:t>
            </a:r>
          </a:p>
          <a:p>
            <a:r>
              <a:rPr lang="en-US" dirty="0"/>
              <a:t>“shift-ln”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737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…and (unlike </a:t>
            </a:r>
            <a:r>
              <a:rPr lang="el-GR" b="0" dirty="0"/>
              <a:t>π</a:t>
            </a:r>
            <a:r>
              <a:rPr lang="en-US" dirty="0"/>
              <a:t>, </a:t>
            </a:r>
          </a:p>
          <a:p>
            <a:pPr>
              <a:spcBef>
                <a:spcPts val="0"/>
              </a:spcBef>
            </a:pPr>
            <a:r>
              <a:rPr lang="en-US" dirty="0"/>
              <a:t>which gets a </a:t>
            </a:r>
          </a:p>
          <a:p>
            <a:pPr>
              <a:spcBef>
                <a:spcPts val="0"/>
              </a:spcBef>
            </a:pPr>
            <a:r>
              <a:rPr lang="en-US" dirty="0"/>
              <a:t>value-button), </a:t>
            </a:r>
          </a:p>
          <a:p>
            <a:pPr>
              <a:spcBef>
                <a:spcPts val="0"/>
              </a:spcBef>
            </a:pPr>
            <a:r>
              <a:rPr lang="en-US" dirty="0"/>
              <a:t>the button is for</a:t>
            </a:r>
          </a:p>
          <a:p>
            <a:pPr>
              <a:spcBef>
                <a:spcPts val="0"/>
              </a:spcBef>
            </a:pPr>
            <a:r>
              <a:rPr lang="en-US" dirty="0"/>
              <a:t>e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Undo a function</a:t>
            </a: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/>
              <a:t>You have to enter</a:t>
            </a:r>
          </a:p>
          <a:p>
            <a:pPr>
              <a:spcBef>
                <a:spcPts val="0"/>
              </a:spcBef>
            </a:pPr>
            <a:r>
              <a:rPr lang="en-US" dirty="0"/>
              <a:t>e</a:t>
            </a:r>
            <a:r>
              <a:rPr lang="en-US" baseline="30000" dirty="0"/>
              <a:t>1</a:t>
            </a:r>
            <a:r>
              <a:rPr lang="en-US" dirty="0"/>
              <a:t> to get the </a:t>
            </a:r>
          </a:p>
          <a:p>
            <a:pPr>
              <a:spcBef>
                <a:spcPts val="0"/>
              </a:spcBef>
            </a:pPr>
            <a:r>
              <a:rPr lang="en-US" dirty="0"/>
              <a:t>value of “e”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64AA-1B53-4F04-AAD8-8151432B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33537"/>
            <a:ext cx="377190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B7295-2550-4E22-B9F8-EE1375DD0814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https://www.officedepot.com/a/products/176928/Texas-Instruments-TI-30X-IIS-Solar/?utm_source=google&amp;utm_medium=cpc&amp;mediacampaignid=71700000042240055_1599196543&amp;&amp;gclsrc=aw.ds&amp;gclid=EAIaIQobChMImNqRtueY8wIVB2xvBB2NjgfZEAQYASABEgLZVvD_BwE&amp;gclsrc=aw.ds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E20AF-D8DF-415A-A4BF-D74B481C833D}"/>
              </a:ext>
            </a:extLst>
          </p:cNvPr>
          <p:cNvSpPr/>
          <p:nvPr/>
        </p:nvSpPr>
        <p:spPr>
          <a:xfrm>
            <a:off x="5486400" y="3886200"/>
            <a:ext cx="1066800" cy="838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49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054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</a:t>
            </a:r>
            <a:r>
              <a:rPr lang="en-US" dirty="0">
                <a:solidFill>
                  <a:srgbClr val="FFFF00"/>
                </a:solidFill>
              </a:rPr>
              <a:t>7.389</a:t>
            </a:r>
            <a:r>
              <a:rPr lang="en-US" dirty="0"/>
              <a:t>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151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</a:t>
            </a:r>
            <a:r>
              <a:rPr lang="en-US" dirty="0">
                <a:solidFill>
                  <a:srgbClr val="FFFF00"/>
                </a:solidFill>
              </a:rPr>
              <a:t>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9055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≈ </a:t>
            </a:r>
            <a:r>
              <a:rPr lang="en-US" dirty="0">
                <a:solidFill>
                  <a:srgbClr val="FFFF00"/>
                </a:solidFill>
              </a:rPr>
              <a:t>18.199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28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 					≈ 7.389	</a:t>
            </a:r>
          </a:p>
          <a:p>
            <a:endParaRPr lang="en-US" sz="2000" dirty="0"/>
          </a:p>
          <a:p>
            <a:r>
              <a:rPr lang="en-US" dirty="0"/>
              <a:t>2e</a:t>
            </a:r>
            <a:r>
              <a:rPr lang="en-US" baseline="30000" dirty="0"/>
              <a:t>3</a:t>
            </a:r>
            <a:r>
              <a:rPr lang="en-US" dirty="0"/>
              <a:t> 				≈ 40.171</a:t>
            </a:r>
          </a:p>
          <a:p>
            <a:endParaRPr lang="en-US" sz="2000" dirty="0"/>
          </a:p>
          <a:p>
            <a:r>
              <a:rPr lang="en-US" dirty="0"/>
              <a:t>e</a:t>
            </a:r>
            <a:r>
              <a:rPr lang="en-US" baseline="30000" dirty="0"/>
              <a:t>4</a:t>
            </a:r>
            <a:r>
              <a:rPr lang="en-US" dirty="0"/>
              <a:t>/3				≈ 18.199</a:t>
            </a:r>
          </a:p>
          <a:p>
            <a:endParaRPr lang="en-US" sz="2000" dirty="0"/>
          </a:p>
          <a:p>
            <a:r>
              <a:rPr lang="en-US" dirty="0"/>
              <a:t>4e</a:t>
            </a:r>
            <a:r>
              <a:rPr lang="en-US" baseline="30000" dirty="0"/>
              <a:t>5</a:t>
            </a:r>
            <a:r>
              <a:rPr lang="en-US" dirty="0"/>
              <a:t>/6				≈ </a:t>
            </a:r>
            <a:r>
              <a:rPr lang="en-US" dirty="0">
                <a:solidFill>
                  <a:srgbClr val="FFFF00"/>
                </a:solidFill>
              </a:rPr>
              <a:t>98.942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 vs EXPONENTS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03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8ACE-F27C-338A-2395-502E9EC7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composite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functions, one-to-one and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inverse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Logarithms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and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exponentials</a:t>
            </a: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domain of  ƒ</a:t>
            </a:r>
            <a:r>
              <a:rPr lang="en-US" i="1" dirty="0"/>
              <a:t> </a:t>
            </a:r>
            <a:r>
              <a:rPr lang="en-US" dirty="0"/>
              <a:t> is equal to the range of  ƒ</a:t>
            </a:r>
            <a:r>
              <a:rPr lang="en-US" baseline="30000" dirty="0"/>
              <a:t>-1</a:t>
            </a:r>
            <a:r>
              <a:rPr lang="en-US" dirty="0"/>
              <a:t>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Calculating the Inverse </a:t>
            </a:r>
          </a:p>
          <a:p>
            <a:r>
              <a:rPr lang="en-US" dirty="0"/>
              <a:t>1)  Replace "ƒ(</a:t>
            </a:r>
            <a:r>
              <a:rPr lang="en-US" i="1" dirty="0"/>
              <a:t>x</a:t>
            </a:r>
            <a:r>
              <a:rPr lang="en-US" dirty="0"/>
              <a:t>)" with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2)  Interchange "</a:t>
            </a:r>
            <a:r>
              <a:rPr lang="en-US" i="1" dirty="0"/>
              <a:t>x</a:t>
            </a:r>
            <a:r>
              <a:rPr lang="en-US" dirty="0"/>
              <a:t>" and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3)  Solve for "</a:t>
            </a:r>
            <a:r>
              <a:rPr lang="en-US" i="1" dirty="0"/>
              <a:t>y</a:t>
            </a:r>
            <a:r>
              <a:rPr lang="en-US" dirty="0"/>
              <a:t>"</a:t>
            </a:r>
          </a:p>
          <a:p>
            <a:r>
              <a:rPr lang="en-US" dirty="0"/>
              <a:t>4)  Replace "</a:t>
            </a:r>
            <a:r>
              <a:rPr lang="en-US" i="1" dirty="0"/>
              <a:t>y</a:t>
            </a:r>
            <a:r>
              <a:rPr lang="en-US" dirty="0"/>
              <a:t>" in with ƒ</a:t>
            </a:r>
            <a:r>
              <a:rPr lang="en-US" baseline="30000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Because the domain of ƒ is equal to the range of ƒ</a:t>
            </a:r>
            <a:r>
              <a:rPr lang="en-US" baseline="30000" dirty="0"/>
              <a:t>-1</a:t>
            </a:r>
            <a:r>
              <a:rPr lang="en-US" dirty="0"/>
              <a:t> and vice-versa, an inverse will </a:t>
            </a:r>
          </a:p>
          <a:p>
            <a:pPr>
              <a:spcBef>
                <a:spcPts val="0"/>
              </a:spcBef>
            </a:pPr>
            <a:r>
              <a:rPr lang="en-US" dirty="0"/>
              <a:t>rotate a function</a:t>
            </a:r>
          </a:p>
          <a:p>
            <a:pPr>
              <a:spcBef>
                <a:spcPts val="0"/>
              </a:spcBef>
            </a:pPr>
            <a:r>
              <a:rPr lang="en-US" dirty="0"/>
              <a:t>around the 1:1 </a:t>
            </a:r>
          </a:p>
          <a:p>
            <a:pPr>
              <a:spcBef>
                <a:spcPts val="0"/>
              </a:spcBef>
            </a:pPr>
            <a:r>
              <a:rPr lang="en-US" dirty="0"/>
              <a:t>y=x identity line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70974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to be a function it must pass a </a:t>
            </a:r>
            <a:r>
              <a:rPr lang="en-US" dirty="0">
                <a:solidFill>
                  <a:srgbClr val="FFC000"/>
                </a:solidFill>
              </a:rPr>
              <a:t>vertical</a:t>
            </a:r>
            <a:r>
              <a:rPr lang="en-US" dirty="0"/>
              <a:t> line test</a:t>
            </a:r>
          </a:p>
          <a:p>
            <a:endParaRPr lang="en-US" sz="2000" dirty="0"/>
          </a:p>
          <a:p>
            <a:r>
              <a:rPr lang="en-US" dirty="0"/>
              <a:t>For a function to have an inverse that is also a function, the original function must also pass a </a:t>
            </a:r>
            <a:r>
              <a:rPr lang="en-US" dirty="0">
                <a:solidFill>
                  <a:srgbClr val="FFC000"/>
                </a:solidFill>
              </a:rPr>
              <a:t>horizontal</a:t>
            </a:r>
            <a:r>
              <a:rPr lang="en-US" dirty="0"/>
              <a:t> line test</a:t>
            </a:r>
          </a:p>
        </p:txBody>
      </p:sp>
    </p:spTree>
    <p:extLst>
      <p:ext uri="{BB962C8B-B14F-4D97-AF65-F5344CB8AC3E}">
        <p14:creationId xmlns:p14="http://schemas.microsoft.com/office/powerpoint/2010/main" val="402974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A cubic function: </a:t>
            </a:r>
          </a:p>
          <a:p>
            <a:pPr algn="ctr"/>
            <a:r>
              <a:rPr lang="en-US" dirty="0"/>
              <a:t>ƒ(x) =ax³+</a:t>
            </a:r>
            <a:r>
              <a:rPr lang="en-US" sz="2000" dirty="0"/>
              <a:t> </a:t>
            </a:r>
            <a:r>
              <a:rPr lang="en-US" dirty="0"/>
              <a:t>bx²+</a:t>
            </a:r>
            <a:r>
              <a:rPr lang="en-US" sz="2000" dirty="0"/>
              <a:t> </a:t>
            </a:r>
            <a:r>
              <a:rPr lang="en-US" dirty="0"/>
              <a:t>cx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d</a:t>
            </a:r>
          </a:p>
          <a:p>
            <a:r>
              <a:rPr lang="en-US" dirty="0"/>
              <a:t>Does it pass the </a:t>
            </a:r>
          </a:p>
          <a:p>
            <a:r>
              <a:rPr lang="en-US" dirty="0"/>
              <a:t>horizontal line test?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C1FDA8-5FCF-4AC5-A547-73A19B38F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1" t="21607" r="25157" b="18560"/>
          <a:stretch/>
        </p:blipFill>
        <p:spPr bwMode="auto">
          <a:xfrm>
            <a:off x="5562600" y="2669248"/>
            <a:ext cx="3505200" cy="40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280F92-2C63-4B53-8F14-11BAB4602734}"/>
              </a:ext>
            </a:extLst>
          </p:cNvPr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35575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A cubic function: </a:t>
            </a:r>
          </a:p>
          <a:p>
            <a:pPr algn="ctr"/>
            <a:r>
              <a:rPr lang="en-US" dirty="0"/>
              <a:t>ƒ(x) =ax³+</a:t>
            </a:r>
            <a:r>
              <a:rPr lang="en-US" sz="2000" dirty="0"/>
              <a:t> </a:t>
            </a:r>
            <a:r>
              <a:rPr lang="en-US" dirty="0"/>
              <a:t>bx²+</a:t>
            </a:r>
            <a:r>
              <a:rPr lang="en-US" sz="2000" dirty="0"/>
              <a:t> </a:t>
            </a:r>
            <a:r>
              <a:rPr lang="en-US" dirty="0"/>
              <a:t>cx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d, </a:t>
            </a:r>
          </a:p>
          <a:p>
            <a:r>
              <a:rPr lang="en-US" dirty="0"/>
              <a:t>If all coefficients are non-zero, </a:t>
            </a:r>
            <a:r>
              <a:rPr lang="en-US" dirty="0" err="1"/>
              <a:t>x∈</a:t>
            </a:r>
            <a:r>
              <a:rPr lang="en-US" b="0" i="0" dirty="0" err="1">
                <a:effectLst/>
                <a:latin typeface="-apple-system"/>
              </a:rPr>
              <a:t>ℝ</a:t>
            </a:r>
            <a:r>
              <a:rPr lang="en-US" i="0" dirty="0">
                <a:effectLst/>
              </a:rPr>
              <a:t>, </a:t>
            </a:r>
            <a:r>
              <a:rPr lang="en-US" dirty="0"/>
              <a:t>in general, the cubic function has no inverse because it is not a one-to-one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9A4F-1F53-4C34-81CC-B3C914C47066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172859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Compound functions, one-to-</a:t>
            </a:r>
          </a:p>
          <a:p>
            <a:pPr>
              <a:spcBef>
                <a:spcPts val="0"/>
              </a:spcBef>
            </a:pPr>
            <a:r>
              <a:rPr lang="en-US" dirty="0"/>
              <a:t>		one, inverse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 Logarithms and exponentials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BUT cubic functions of the form: </a:t>
            </a:r>
          </a:p>
          <a:p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	ƒ(x)=(</a:t>
            </a:r>
            <a:r>
              <a:rPr lang="en-US" dirty="0" err="1"/>
              <a:t>ax+b</a:t>
            </a:r>
            <a:r>
              <a:rPr lang="en-US" dirty="0"/>
              <a:t>)³+ c</a:t>
            </a:r>
          </a:p>
          <a:p>
            <a:r>
              <a:rPr lang="en-US" dirty="0"/>
              <a:t>	(ii)	ƒ(x)=a(</a:t>
            </a:r>
            <a:r>
              <a:rPr lang="en-US" dirty="0" err="1"/>
              <a:t>x+b</a:t>
            </a:r>
            <a:r>
              <a:rPr lang="en-US" dirty="0"/>
              <a:t>)³+ c</a:t>
            </a:r>
          </a:p>
          <a:p>
            <a:r>
              <a:rPr lang="en-US" dirty="0"/>
              <a:t>are invertible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5C621-FC02-45C7-B99F-B410FF506F8B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192235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9069E-95D9-4368-A564-7C08CCCC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5D9C7-D2B7-427A-8EFD-810169C220D1}"/>
              </a:ext>
            </a:extLst>
          </p:cNvPr>
          <p:cNvSpPr txBox="1"/>
          <p:nvPr/>
        </p:nvSpPr>
        <p:spPr>
          <a:xfrm>
            <a:off x="2286000" y="3247553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BA398-0674-4CA7-A954-ACD13E768F51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F7213-BC57-4647-A404-76477D51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76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335C6-2D20-42BA-A05D-A3AC74384425}"/>
              </a:ext>
            </a:extLst>
          </p:cNvPr>
          <p:cNvSpPr txBox="1"/>
          <p:nvPr/>
        </p:nvSpPr>
        <p:spPr>
          <a:xfrm>
            <a:off x="2286000" y="31242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10424-86BD-4D74-94C5-4C6B7CB00600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86FD8-16AC-49C5-A855-9BC6A455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3E825-4FCD-4C90-A8A8-7A9D4D0FD548}"/>
              </a:ext>
            </a:extLst>
          </p:cNvPr>
          <p:cNvSpPr txBox="1"/>
          <p:nvPr/>
        </p:nvSpPr>
        <p:spPr>
          <a:xfrm>
            <a:off x="2286000" y="31242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fails the horizontal line test</a:t>
            </a:r>
          </a:p>
        </p:txBody>
      </p:sp>
    </p:spTree>
    <p:extLst>
      <p:ext uri="{BB962C8B-B14F-4D97-AF65-F5344CB8AC3E}">
        <p14:creationId xmlns:p14="http://schemas.microsoft.com/office/powerpoint/2010/main" val="193244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C462E-C6B0-4BB4-A88B-B5300AB3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27" y="0"/>
            <a:ext cx="4183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423146-BE30-41B8-B2ED-EE8DCDAD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F5FC0-4DDB-444F-96ED-6C25E1BA6744}"/>
              </a:ext>
            </a:extLst>
          </p:cNvPr>
          <p:cNvSpPr txBox="1"/>
          <p:nvPr/>
        </p:nvSpPr>
        <p:spPr>
          <a:xfrm>
            <a:off x="2286000" y="3212068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passes the horizontal line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475DA-7A9E-45F8-BEC2-D770238D55A8}"/>
              </a:ext>
            </a:extLst>
          </p:cNvPr>
          <p:cNvSpPr txBox="1"/>
          <p:nvPr/>
        </p:nvSpPr>
        <p:spPr>
          <a:xfrm>
            <a:off x="5486400" y="51816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domain and range of its inverse is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-apple-system"/>
              </a:rPr>
              <a:t>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domain and range of the original function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So, the trick seems to be:</a:t>
            </a:r>
          </a:p>
          <a:p>
            <a:r>
              <a:rPr lang="en-US" dirty="0"/>
              <a:t>if it’s got a “cx” term, it is invertible, otherwise probably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5C621-FC02-45C7-B99F-B410FF506F8B}"/>
              </a:ext>
            </a:extLst>
          </p:cNvPr>
          <p:cNvSpPr txBox="1"/>
          <p:nvPr/>
        </p:nvSpPr>
        <p:spPr>
          <a:xfrm>
            <a:off x="0" y="6400800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strike="noStrike" dirty="0">
                <a:solidFill>
                  <a:srgbClr val="00B0F0"/>
                </a:solidFill>
                <a:effectLst/>
                <a:latin typeface="+mn-lt"/>
              </a:rPr>
              <a:t>Kimtee Goh</a:t>
            </a:r>
            <a:r>
              <a:rPr lang="en-US" sz="1500" b="0" i="0" dirty="0">
                <a:solidFill>
                  <a:srgbClr val="00B0F0"/>
                </a:solidFill>
                <a:effectLst/>
                <a:latin typeface="+mn-lt"/>
              </a:rPr>
              <a:t>, a mechanical engineer from UNIVERSITY OF MALAYA, MALAYSIA</a:t>
            </a:r>
          </a:p>
          <a:p>
            <a:pPr algn="l"/>
            <a:r>
              <a:rPr lang="en-US" sz="1500" dirty="0">
                <a:solidFill>
                  <a:srgbClr val="00B0F0"/>
                </a:solidFill>
                <a:latin typeface="+mn-lt"/>
              </a:rPr>
              <a:t>https://www.quora.com/How-do-you-find-the-inverse-value-of-a-cubic-function</a:t>
            </a:r>
          </a:p>
        </p:txBody>
      </p:sp>
    </p:spTree>
    <p:extLst>
      <p:ext uri="{BB962C8B-B14F-4D97-AF65-F5344CB8AC3E}">
        <p14:creationId xmlns:p14="http://schemas.microsoft.com/office/powerpoint/2010/main" val="234196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AA46-8F95-4473-A0FD-1E9E932F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2017110" cy="838200"/>
          </a:xfrm>
        </p:spPr>
        <p:txBody>
          <a:bodyPr/>
          <a:lstStyle/>
          <a:p>
            <a:r>
              <a:rPr lang="en-US" sz="2000" dirty="0"/>
              <a:t>Still not sure…</a:t>
            </a:r>
          </a:p>
          <a:p>
            <a:r>
              <a:rPr lang="en-US" sz="2000" dirty="0"/>
              <a:t>Seems to be…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49D14-DE03-4C9C-AC2F-15E33392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10" y="0"/>
            <a:ext cx="705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6BB61-AE78-4E99-8261-91052998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58" y="0"/>
            <a:ext cx="6083342" cy="6705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936C1A5-3183-475B-B9C5-5AE22E7043D3}"/>
              </a:ext>
            </a:extLst>
          </p:cNvPr>
          <p:cNvSpPr/>
          <p:nvPr/>
        </p:nvSpPr>
        <p:spPr>
          <a:xfrm>
            <a:off x="2895600" y="5486400"/>
            <a:ext cx="3352800" cy="1371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144535-1D5C-4EDA-823C-8A22F1B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2971800" cy="2438400"/>
          </a:xfrm>
        </p:spPr>
        <p:txBody>
          <a:bodyPr/>
          <a:lstStyle/>
          <a:p>
            <a:r>
              <a:rPr lang="en-US" sz="2000" dirty="0"/>
              <a:t>But, the domain and range of x^3+2 are both </a:t>
            </a:r>
            <a:r>
              <a:rPr lang="en-US" sz="2000" b="0" i="0" dirty="0">
                <a:effectLst/>
                <a:latin typeface="-apple-system"/>
              </a:rPr>
              <a:t>ℝ</a:t>
            </a:r>
            <a:r>
              <a:rPr lang="en-US" sz="2000" dirty="0"/>
              <a:t>, so the domain and range of x^3+2 is NOT the range and domain of (x-2)^1/3</a:t>
            </a:r>
          </a:p>
          <a:p>
            <a:endParaRPr lang="en-US" sz="2000" dirty="0"/>
          </a:p>
          <a:p>
            <a:r>
              <a:rPr lang="en-US" sz="2000" dirty="0"/>
              <a:t>So IT’S NOT!</a:t>
            </a:r>
          </a:p>
        </p:txBody>
      </p:sp>
    </p:spTree>
    <p:extLst>
      <p:ext uri="{BB962C8B-B14F-4D97-AF65-F5344CB8AC3E}">
        <p14:creationId xmlns:p14="http://schemas.microsoft.com/office/powerpoint/2010/main" val="16358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55669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3) Graph rational, </a:t>
            </a:r>
            <a:r>
              <a:rPr lang="en-US" sz="3200" dirty="0">
                <a:solidFill>
                  <a:srgbClr val="FFC000"/>
                </a:solidFill>
              </a:rPr>
              <a:t>exponential, logarithmic functions</a:t>
            </a:r>
            <a:r>
              <a:rPr lang="en-US" sz="3200" dirty="0"/>
              <a:t>, and their transformations</a:t>
            </a:r>
          </a:p>
          <a:p>
            <a:pPr>
              <a:spcBef>
                <a:spcPts val="0"/>
              </a:spcBef>
            </a:pPr>
            <a:endParaRPr lang="en-US" sz="3200"/>
          </a:p>
          <a:p>
            <a:pPr>
              <a:spcBef>
                <a:spcPts val="0"/>
              </a:spcBef>
            </a:pPr>
            <a:r>
              <a:rPr lang="en-US" sz="3200"/>
              <a:t>Outcome </a:t>
            </a:r>
            <a:r>
              <a:rPr lang="en-US" sz="3200" dirty="0"/>
              <a:t>7) Use properties of </a:t>
            </a:r>
            <a:r>
              <a:rPr lang="en-US" sz="3200" dirty="0">
                <a:solidFill>
                  <a:srgbClr val="FFC000"/>
                </a:solidFill>
              </a:rPr>
              <a:t>logarithms </a:t>
            </a:r>
            <a:r>
              <a:rPr lang="en-US" sz="3200" dirty="0"/>
              <a:t>to solve </a:t>
            </a:r>
            <a:r>
              <a:rPr lang="en-US" sz="3200" dirty="0">
                <a:solidFill>
                  <a:srgbClr val="FFC000"/>
                </a:solidFill>
              </a:rPr>
              <a:t>exponential and logarithmic equations</a:t>
            </a:r>
            <a:r>
              <a:rPr lang="en-US" sz="3200" dirty="0"/>
              <a:t> and applied problems involving exponential growth and decay.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9254-0EF0-48D4-8AB9-A8B8A6AF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DD2F-0C12-44C0-B51B-0C454F86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logarithmic function is used in science and technology to model things as diverse as earthquakes and coaxial cables</a:t>
            </a:r>
          </a:p>
        </p:txBody>
      </p:sp>
    </p:spTree>
    <p:extLst>
      <p:ext uri="{BB962C8B-B14F-4D97-AF65-F5344CB8AC3E}">
        <p14:creationId xmlns:p14="http://schemas.microsoft.com/office/powerpoint/2010/main" val="4114686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Logarithms were invented by Scottish Baron John Napier in 1614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68" y="2667000"/>
            <a:ext cx="323191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DA6FE-B966-49DD-8AA9-4346D873C000}"/>
              </a:ext>
            </a:extLst>
          </p:cNvPr>
          <p:cNvSpPr txBox="1"/>
          <p:nvPr/>
        </p:nvSpPr>
        <p:spPr>
          <a:xfrm>
            <a:off x="10213" y="6608802"/>
            <a:ext cx="9123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https://upload.wikimedia.org/wikipedia/commons/thumb/e/e3/John_Napier.jpg/250px-John_Napier.jpg</a:t>
            </a:r>
          </a:p>
        </p:txBody>
      </p:sp>
    </p:spTree>
    <p:extLst>
      <p:ext uri="{BB962C8B-B14F-4D97-AF65-F5344CB8AC3E}">
        <p14:creationId xmlns:p14="http://schemas.microsoft.com/office/powerpoint/2010/main" val="1716903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used them to simplify</a:t>
            </a:r>
          </a:p>
          <a:p>
            <a:r>
              <a:rPr lang="en-US" dirty="0"/>
              <a:t>“BIG” calculations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68" y="2667000"/>
            <a:ext cx="323191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9065E-89F8-4098-B970-7B2E368BF209}"/>
              </a:ext>
            </a:extLst>
          </p:cNvPr>
          <p:cNvSpPr txBox="1"/>
          <p:nvPr/>
        </p:nvSpPr>
        <p:spPr>
          <a:xfrm>
            <a:off x="10213" y="6608802"/>
            <a:ext cx="9123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https://upload.wikimedia.org/wikipedia/commons/thumb/e/e3/John_Napier.jpg/250px-John_Napier.jpg</a:t>
            </a:r>
          </a:p>
        </p:txBody>
      </p:sp>
    </p:spTree>
    <p:extLst>
      <p:ext uri="{BB962C8B-B14F-4D97-AF65-F5344CB8AC3E}">
        <p14:creationId xmlns:p14="http://schemas.microsoft.com/office/powerpoint/2010/main" val="849737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AND they were invented by Swiss clockmaker </a:t>
            </a:r>
            <a:r>
              <a:rPr lang="en-US" dirty="0" err="1"/>
              <a:t>Joost</a:t>
            </a:r>
            <a:r>
              <a:rPr lang="en-US" dirty="0"/>
              <a:t> </a:t>
            </a:r>
            <a:r>
              <a:rPr lang="en-US" dirty="0" err="1"/>
              <a:t>Bürgi</a:t>
            </a:r>
            <a:r>
              <a:rPr lang="en-US" dirty="0"/>
              <a:t> in 1620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855"/>
            <a:ext cx="3124200" cy="38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8A805-3A06-4EA9-AF1D-DFC5F07BF0D9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https://www.maa.org/press/periodicals/convergence/logarithms-the-early-history-of-a-familiar-function-joost-b-rgi-introduces-logarithms</a:t>
            </a:r>
          </a:p>
        </p:txBody>
      </p:sp>
    </p:spTree>
    <p:extLst>
      <p:ext uri="{BB962C8B-B14F-4D97-AF65-F5344CB8AC3E}">
        <p14:creationId xmlns:p14="http://schemas.microsoft.com/office/powerpoint/2010/main" val="77462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He wanted to create one table that could be used to solve ALL mathematical calculations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855"/>
            <a:ext cx="3124200" cy="38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21EFC-5AE0-4225-85D9-8FDFF0A0C93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https://www.maa.org/press/periodicals/convergence/logarithms-the-early-history-of-a-familiar-function-joost-b-rgi-introduces-logarithms</a:t>
            </a:r>
          </a:p>
        </p:txBody>
      </p:sp>
    </p:spTree>
    <p:extLst>
      <p:ext uri="{BB962C8B-B14F-4D97-AF65-F5344CB8AC3E}">
        <p14:creationId xmlns:p14="http://schemas.microsoft.com/office/powerpoint/2010/main" val="3740239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use them totally differently: </a:t>
            </a:r>
          </a:p>
          <a:p>
            <a:endParaRPr lang="en-US" sz="2000" dirty="0"/>
          </a:p>
          <a:p>
            <a:r>
              <a:rPr lang="en-US" dirty="0"/>
              <a:t>as an inverse for the exponent function</a:t>
            </a:r>
          </a:p>
        </p:txBody>
      </p:sp>
    </p:spTree>
    <p:extLst>
      <p:ext uri="{BB962C8B-B14F-4D97-AF65-F5344CB8AC3E}">
        <p14:creationId xmlns:p14="http://schemas.microsoft.com/office/powerpoint/2010/main" val="366872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do a calculation in math, we want a way to undo it</a:t>
            </a:r>
          </a:p>
        </p:txBody>
      </p:sp>
    </p:spTree>
    <p:extLst>
      <p:ext uri="{BB962C8B-B14F-4D97-AF65-F5344CB8AC3E}">
        <p14:creationId xmlns:p14="http://schemas.microsoft.com/office/powerpoint/2010/main" val="2941452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do a calculation in math, we want a way to undo it</a:t>
            </a:r>
          </a:p>
          <a:p>
            <a:endParaRPr lang="en-US" sz="2000" dirty="0"/>
          </a:p>
          <a:p>
            <a:r>
              <a:rPr lang="en-US" dirty="0"/>
              <a:t>This is called the calculation’s “</a:t>
            </a:r>
            <a:r>
              <a:rPr lang="en-US" dirty="0">
                <a:solidFill>
                  <a:srgbClr val="FFC000"/>
                </a:solidFill>
              </a:rPr>
              <a:t>inverse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3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inverse of addition?</a:t>
            </a:r>
          </a:p>
        </p:txBody>
      </p:sp>
    </p:spTree>
    <p:extLst>
      <p:ext uri="{BB962C8B-B14F-4D97-AF65-F5344CB8AC3E}">
        <p14:creationId xmlns:p14="http://schemas.microsoft.com/office/powerpoint/2010/main" val="2833927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inverse of division?</a:t>
            </a:r>
          </a:p>
        </p:txBody>
      </p:sp>
    </p:spTree>
    <p:extLst>
      <p:ext uri="{BB962C8B-B14F-4D97-AF65-F5344CB8AC3E}">
        <p14:creationId xmlns:p14="http://schemas.microsoft.com/office/powerpoint/2010/main" val="14804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Now the tricky one…</a:t>
            </a:r>
          </a:p>
          <a:p>
            <a:endParaRPr lang="en-US" dirty="0"/>
          </a:p>
          <a:p>
            <a:r>
              <a:rPr lang="en-US" dirty="0"/>
              <a:t>What is the inverse of a square?</a:t>
            </a:r>
          </a:p>
        </p:txBody>
      </p:sp>
    </p:spTree>
    <p:extLst>
      <p:ext uri="{BB962C8B-B14F-4D97-AF65-F5344CB8AC3E}">
        <p14:creationId xmlns:p14="http://schemas.microsoft.com/office/powerpoint/2010/main" val="128296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exponentials:</a:t>
            </a:r>
          </a:p>
          <a:p>
            <a:endParaRPr lang="en-US" sz="2000" dirty="0"/>
          </a:p>
          <a:p>
            <a:pPr algn="ctr"/>
            <a:r>
              <a:rPr lang="en-US" dirty="0"/>
              <a:t>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</p:txBody>
      </p:sp>
    </p:spTree>
    <p:extLst>
      <p:ext uri="{BB962C8B-B14F-4D97-AF65-F5344CB8AC3E}">
        <p14:creationId xmlns:p14="http://schemas.microsoft.com/office/powerpoint/2010/main" val="1927009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undo 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  <a:p>
            <a:r>
              <a:rPr lang="en-US" dirty="0"/>
              <a:t>We need something like:</a:t>
            </a:r>
          </a:p>
          <a:p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 = 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6634EB-4271-4A5D-874E-B25AD16D4351}"/>
              </a:ext>
            </a:extLst>
          </p:cNvPr>
          <p:cNvGrpSpPr/>
          <p:nvPr/>
        </p:nvGrpSpPr>
        <p:grpSpPr>
          <a:xfrm>
            <a:off x="3352800" y="2819400"/>
            <a:ext cx="762000" cy="801688"/>
            <a:chOff x="2286000" y="3107950"/>
            <a:chExt cx="762000" cy="8016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B1907F-6F61-47A0-840A-F4ECEBDFD329}"/>
                </a:ext>
              </a:extLst>
            </p:cNvPr>
            <p:cNvSpPr txBox="1"/>
            <p:nvPr/>
          </p:nvSpPr>
          <p:spPr>
            <a:xfrm>
              <a:off x="2286000" y="3107950"/>
              <a:ext cx="304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40E9124-B716-4519-AE16-9442064E00AC}"/>
                    </a:ext>
                  </a:extLst>
                </p:cNvPr>
                <p:cNvSpPr txBox="1"/>
                <p:nvPr/>
              </p:nvSpPr>
              <p:spPr>
                <a:xfrm>
                  <a:off x="2286000" y="3181875"/>
                  <a:ext cx="76200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</m:oMath>
                    </m:oMathPara>
                  </a14:m>
                  <a:endParaRPr lang="en-US" sz="4000" b="1" dirty="0">
                    <a:solidFill>
                      <a:srgbClr val="CCFF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40E9124-B716-4519-AE16-9442064E0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1875"/>
                  <a:ext cx="762000" cy="7277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0779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logarithmic function</a:t>
            </a:r>
          </a:p>
          <a:p>
            <a:pPr algn="ctr"/>
            <a:r>
              <a:rPr lang="en-US" dirty="0"/>
              <a:t>y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x  </a:t>
            </a:r>
          </a:p>
          <a:p>
            <a:pPr algn="ctr"/>
            <a:r>
              <a:rPr lang="en-US" dirty="0"/>
              <a:t>“undoes” b</a:t>
            </a:r>
            <a:r>
              <a:rPr lang="en-US" baseline="30000" dirty="0"/>
              <a:t>y</a:t>
            </a:r>
            <a:r>
              <a:rPr lang="en-US" dirty="0"/>
              <a:t> = x in a more useful way than </a:t>
            </a:r>
          </a:p>
          <a:p>
            <a:pPr algn="ctr"/>
            <a:r>
              <a:rPr lang="en-US" dirty="0"/>
              <a:t> = b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 err="1"/>
              <a:t>‘cause</a:t>
            </a:r>
            <a:r>
              <a:rPr lang="en-US" dirty="0"/>
              <a:t> we always know what “b” is… it’s the base…)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C8D21B-77CE-40AD-B7B6-FED2B4107E09}"/>
              </a:ext>
            </a:extLst>
          </p:cNvPr>
          <p:cNvGrpSpPr/>
          <p:nvPr/>
        </p:nvGrpSpPr>
        <p:grpSpPr>
          <a:xfrm>
            <a:off x="3352800" y="3962400"/>
            <a:ext cx="762000" cy="801688"/>
            <a:chOff x="2286000" y="3107950"/>
            <a:chExt cx="762000" cy="8016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684C51-6D2B-4C15-8984-A150906470D4}"/>
                </a:ext>
              </a:extLst>
            </p:cNvPr>
            <p:cNvSpPr txBox="1"/>
            <p:nvPr/>
          </p:nvSpPr>
          <p:spPr>
            <a:xfrm>
              <a:off x="2286000" y="3107950"/>
              <a:ext cx="304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742CE3-B798-4BF0-9204-253DD5DD5E31}"/>
                    </a:ext>
                  </a:extLst>
                </p:cNvPr>
                <p:cNvSpPr txBox="1"/>
                <p:nvPr/>
              </p:nvSpPr>
              <p:spPr>
                <a:xfrm>
                  <a:off x="2286000" y="3181875"/>
                  <a:ext cx="76200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</m:oMath>
                    </m:oMathPara>
                  </a14:m>
                  <a:endParaRPr lang="en-US" sz="4000" b="1" dirty="0">
                    <a:solidFill>
                      <a:srgbClr val="CCFF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742CE3-B798-4BF0-9204-253DD5DD5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1875"/>
                  <a:ext cx="762000" cy="7277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7985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just like </a:t>
            </a:r>
          </a:p>
          <a:p>
            <a:pPr algn="ctr"/>
            <a:r>
              <a:rPr lang="en-US" dirty="0"/>
              <a:t>x + 2 = y</a:t>
            </a:r>
          </a:p>
          <a:p>
            <a:r>
              <a:rPr lang="en-US" dirty="0"/>
              <a:t>is the same as </a:t>
            </a:r>
          </a:p>
          <a:p>
            <a:pPr algn="ctr"/>
            <a:r>
              <a:rPr lang="en-US" dirty="0"/>
              <a:t>x = y - 2</a:t>
            </a:r>
          </a:p>
        </p:txBody>
      </p:sp>
    </p:spTree>
    <p:extLst>
      <p:ext uri="{BB962C8B-B14F-4D97-AF65-F5344CB8AC3E}">
        <p14:creationId xmlns:p14="http://schemas.microsoft.com/office/powerpoint/2010/main" val="1868746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logarithmic function</a:t>
            </a:r>
          </a:p>
          <a:p>
            <a:pPr algn="ctr"/>
            <a:r>
              <a:rPr lang="en-US" dirty="0"/>
              <a:t>y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x  </a:t>
            </a:r>
          </a:p>
          <a:p>
            <a:r>
              <a:rPr lang="en-US" dirty="0"/>
              <a:t>is the same as </a:t>
            </a:r>
          </a:p>
          <a:p>
            <a:pPr algn="ctr"/>
            <a:r>
              <a:rPr lang="en-US" dirty="0"/>
              <a:t>b</a:t>
            </a:r>
            <a:r>
              <a:rPr lang="en-US" baseline="30000" dirty="0"/>
              <a:t>y</a:t>
            </a:r>
            <a:r>
              <a:rPr lang="en-US" dirty="0"/>
              <a:t> = 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(if x&gt;0, b&gt;0 and b≠1)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500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  </a:t>
            </a:r>
          </a:p>
          <a:p>
            <a:r>
              <a:rPr lang="en-US" i="1" dirty="0"/>
              <a:t>	2 to what power gives 16?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2772326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 16 = 4 </a:t>
            </a:r>
          </a:p>
          <a:p>
            <a:r>
              <a:rPr lang="en-US" i="1" dirty="0"/>
              <a:t>	</a:t>
            </a:r>
            <a:r>
              <a:rPr lang="en-US" dirty="0"/>
              <a:t>because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3911667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1001836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353175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Composite functions have an order - the output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the input to 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</a:t>
                </a:r>
                <a:r>
                  <a:rPr lang="en-US" dirty="0">
                    <a:solidFill>
                      <a:srgbClr val="FFFF00"/>
                    </a:solidFill>
                  </a:rPr>
                  <a:t>0.5	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3427933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0.5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= </a:t>
                </a:r>
                <a:r>
                  <a:rPr lang="en-US" dirty="0">
                    <a:solidFill>
                      <a:srgbClr val="FFFF00"/>
                    </a:solidFill>
                  </a:rPr>
                  <a:t>-3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4273803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</a:t>
                </a:r>
              </a:p>
              <a:p>
                <a:endParaRPr lang="en-US" sz="1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10 </a:t>
                </a:r>
                <a:r>
                  <a:rPr lang="en-US" dirty="0"/>
                  <a:t>100 = 2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36</a:t>
                </a:r>
                <a:r>
                  <a:rPr lang="en-US" dirty="0"/>
                  <a:t> 6	= 0.5</a:t>
                </a:r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/>
                  <a:t>	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5</a:t>
                </a:r>
                <a:r>
                  <a:rPr lang="en-US" dirty="0"/>
                  <a:t> 1/125	= -3</a:t>
                </a:r>
              </a:p>
              <a:p>
                <a:endParaRPr lang="en-US" sz="2000" dirty="0"/>
              </a:p>
              <a:p>
                <a:r>
                  <a:rPr lang="en-US" dirty="0"/>
                  <a:t>log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𝟕</m:t>
                        </m:r>
                      </m:deg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1/7</a:t>
                </a:r>
                <a:endParaRPr lang="en-US" baseline="3000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3A097-7B38-4C7F-8232-568C488E86B3}"/>
              </a:ext>
            </a:extLst>
          </p:cNvPr>
          <p:cNvSpPr txBox="1"/>
          <p:nvPr/>
        </p:nvSpPr>
        <p:spPr>
          <a:xfrm>
            <a:off x="5181600" y="6457890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x: b to what power gives x? </a:t>
            </a:r>
          </a:p>
        </p:txBody>
      </p:sp>
    </p:spTree>
    <p:extLst>
      <p:ext uri="{BB962C8B-B14F-4D97-AF65-F5344CB8AC3E}">
        <p14:creationId xmlns:p14="http://schemas.microsoft.com/office/powerpoint/2010/main" val="1288933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19661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Logarithms are the inverse of exponential 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50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logarithmic function with base b</a:t>
            </a:r>
          </a:p>
          <a:p>
            <a:pPr algn="ctr"/>
            <a:r>
              <a:rPr lang="en-US" dirty="0"/>
              <a:t>~or~</a:t>
            </a:r>
          </a:p>
          <a:p>
            <a:r>
              <a:rPr lang="en-US" dirty="0"/>
              <a:t>exponential function with base b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46500"/>
            <a:ext cx="74279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50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</a:t>
            </a:r>
          </a:p>
          <a:p>
            <a:endParaRPr lang="en-US" sz="2000" dirty="0"/>
          </a:p>
          <a:p>
            <a:r>
              <a:rPr lang="en-US" dirty="0"/>
              <a:t>5</a:t>
            </a:r>
            <a:r>
              <a:rPr lang="en-US" baseline="30000" dirty="0"/>
              <a:t>-3</a:t>
            </a:r>
            <a:r>
              <a:rPr lang="en-US" dirty="0"/>
              <a:t> = 1/125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7345-E55C-4A91-8FE2-A0BFC6DB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8 = 3</a:t>
            </a:r>
            <a:r>
              <a:rPr lang="en-US" dirty="0"/>
              <a:t>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</a:t>
            </a:r>
          </a:p>
          <a:p>
            <a:endParaRPr lang="en-US" sz="2000" dirty="0"/>
          </a:p>
          <a:p>
            <a:r>
              <a:rPr lang="en-US" dirty="0"/>
              <a:t>5</a:t>
            </a:r>
            <a:r>
              <a:rPr lang="en-US" baseline="30000" dirty="0"/>
              <a:t>-3</a:t>
            </a:r>
            <a:r>
              <a:rPr lang="en-US" dirty="0"/>
              <a:t> = 1/125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72F3C-5A95-490A-AC15-1333A365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7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log</a:t>
            </a:r>
            <a:r>
              <a:rPr lang="en-US" baseline="-25000" dirty="0"/>
              <a:t>2</a:t>
            </a:r>
            <a:r>
              <a:rPr lang="en-US" sz="1000" dirty="0"/>
              <a:t> </a:t>
            </a:r>
            <a:r>
              <a:rPr lang="en-US" dirty="0"/>
              <a:t>8 = 3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8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300 = y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5</a:t>
            </a:r>
            <a:r>
              <a:rPr lang="en-US" baseline="30000" dirty="0"/>
              <a:t>-3</a:t>
            </a:r>
            <a:r>
              <a:rPr lang="en-US" dirty="0"/>
              <a:t> = 1/125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 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67B0E-B4B8-4E47-B973-7FCC3F3D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0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log</a:t>
            </a:r>
            <a:r>
              <a:rPr lang="en-US" baseline="-25000" dirty="0"/>
              <a:t>2</a:t>
            </a:r>
            <a:r>
              <a:rPr lang="en-US" sz="1000" dirty="0"/>
              <a:t> </a:t>
            </a:r>
            <a:r>
              <a:rPr lang="en-US" dirty="0"/>
              <a:t>8 = 3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		log</a:t>
            </a:r>
            <a:r>
              <a:rPr lang="en-US" baseline="-25000" dirty="0"/>
              <a:t>8</a:t>
            </a:r>
            <a:r>
              <a:rPr lang="en-US" sz="1000" dirty="0"/>
              <a:t> </a:t>
            </a:r>
            <a:r>
              <a:rPr lang="en-US" dirty="0"/>
              <a:t>300 = y</a:t>
            </a:r>
          </a:p>
          <a:p>
            <a:endParaRPr lang="en-US" sz="2000" dirty="0"/>
          </a:p>
          <a:p>
            <a:r>
              <a:rPr lang="en-US" dirty="0"/>
              <a:t>5</a:t>
            </a:r>
            <a:r>
              <a:rPr lang="en-US" baseline="30000" dirty="0"/>
              <a:t>-3</a:t>
            </a:r>
            <a:r>
              <a:rPr lang="en-US" dirty="0"/>
              <a:t> = 1/125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5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(1/125) = -3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67B0E-B4B8-4E47-B973-7FCC3F3D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ƒ ○ </a:t>
            </a:r>
            <a:r>
              <a:rPr lang="en-US" i="1" dirty="0"/>
              <a:t>g</a:t>
            </a:r>
          </a:p>
          <a:p>
            <a:endParaRPr lang="en-US" sz="2000" i="1" dirty="0"/>
          </a:p>
          <a:p>
            <a:r>
              <a:rPr lang="en-US" dirty="0"/>
              <a:t>means calculate </a:t>
            </a:r>
            <a:r>
              <a:rPr lang="en-US" i="1" dirty="0"/>
              <a:t>g</a:t>
            </a:r>
            <a:r>
              <a:rPr lang="en-US" dirty="0"/>
              <a:t> first, then input the result into ƒ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in logarithmic form:   </a:t>
            </a:r>
          </a:p>
          <a:p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 			log</a:t>
            </a:r>
            <a:r>
              <a:rPr lang="en-US" baseline="-25000" dirty="0"/>
              <a:t>2</a:t>
            </a:r>
            <a:r>
              <a:rPr lang="en-US" sz="1000" dirty="0"/>
              <a:t> </a:t>
            </a:r>
            <a:r>
              <a:rPr lang="en-US" dirty="0"/>
              <a:t>8 = 3		</a:t>
            </a:r>
          </a:p>
          <a:p>
            <a:endParaRPr lang="en-US" sz="2000" dirty="0"/>
          </a:p>
          <a:p>
            <a:r>
              <a:rPr lang="en-US" dirty="0"/>
              <a:t>8</a:t>
            </a:r>
            <a:r>
              <a:rPr lang="en-US" baseline="30000" dirty="0"/>
              <a:t>y</a:t>
            </a:r>
            <a:r>
              <a:rPr lang="en-US" dirty="0"/>
              <a:t> = 300		log</a:t>
            </a:r>
            <a:r>
              <a:rPr lang="en-US" baseline="-25000" dirty="0"/>
              <a:t>8</a:t>
            </a:r>
            <a:r>
              <a:rPr lang="en-US" sz="1000" dirty="0"/>
              <a:t> </a:t>
            </a:r>
            <a:r>
              <a:rPr lang="en-US" dirty="0"/>
              <a:t>300 = y</a:t>
            </a:r>
          </a:p>
          <a:p>
            <a:endParaRPr lang="en-US" sz="2000" dirty="0"/>
          </a:p>
          <a:p>
            <a:r>
              <a:rPr lang="en-US" dirty="0"/>
              <a:t>5</a:t>
            </a:r>
            <a:r>
              <a:rPr lang="en-US" baseline="30000" dirty="0"/>
              <a:t>-3</a:t>
            </a:r>
            <a:r>
              <a:rPr lang="en-US" dirty="0"/>
              <a:t> = 1/125	log</a:t>
            </a:r>
            <a:r>
              <a:rPr lang="en-US" baseline="-25000" dirty="0"/>
              <a:t>5</a:t>
            </a:r>
            <a:r>
              <a:rPr lang="en-US" sz="1000" dirty="0"/>
              <a:t> </a:t>
            </a:r>
            <a:r>
              <a:rPr lang="en-US" dirty="0"/>
              <a:t>(1/125) = -3</a:t>
            </a:r>
          </a:p>
          <a:p>
            <a:endParaRPr lang="en-US" sz="2000" dirty="0"/>
          </a:p>
          <a:p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 = x		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baseline="-25000" dirty="0">
                <a:solidFill>
                  <a:srgbClr val="FFFF00"/>
                </a:solidFill>
              </a:rPr>
              <a:t>15</a:t>
            </a:r>
            <a:r>
              <a:rPr lang="en-US" sz="1000" baseline="-25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= 2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67B0E-B4B8-4E47-B973-7FCC3F3D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2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CD245-AC30-473D-B7C2-5AE4BAB2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3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16</a:t>
            </a:r>
            <a:r>
              <a:rPr lang="en-US" dirty="0">
                <a:effectLst/>
                <a:ea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CD245-AC30-473D-B7C2-5AE4BAB2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43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= 16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CD245-AC30-473D-B7C2-5AE4BAB2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1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= 16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6</a:t>
            </a:r>
            <a:r>
              <a:rPr lang="en-US" dirty="0">
                <a:effectLst/>
                <a:ea typeface="Times New Roman" panose="02020603050405020304" pitchFamily="18" charset="0"/>
              </a:rPr>
              <a:t> =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	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27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CD245-AC30-473D-B7C2-5AE4BAB2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8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3599-5106-45D3-8F67-AC77E112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Write in exponential form: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16 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= 16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6 = log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64	 2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6</a:t>
            </a:r>
            <a:r>
              <a:rPr lang="en-US" dirty="0">
                <a:effectLst/>
                <a:ea typeface="Times New Roman" panose="02020603050405020304" pitchFamily="18" charset="0"/>
              </a:rPr>
              <a:t> = 64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x</a:t>
            </a:r>
            <a:r>
              <a:rPr lang="en-US" dirty="0">
                <a:effectLst/>
                <a:ea typeface="Times New Roman" panose="02020603050405020304" pitchFamily="18" charset="0"/>
              </a:rPr>
              <a:t> 27	 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 =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log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a		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baseline="30000" dirty="0" err="1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=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2E8AB-62B9-4D16-AF6B-0A28468A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CD245-AC30-473D-B7C2-5AE4BAB2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82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1D84B-43A9-4524-A595-AF9A6703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9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y =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BE3E3-8DCA-451E-A3CF-E4A03282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44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</a:t>
            </a:r>
          </a:p>
          <a:p>
            <a:r>
              <a:rPr lang="en-US" dirty="0"/>
              <a:t>y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x 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C5370-884A-4DE0-89F0-0C373048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6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</a:t>
            </a:r>
          </a:p>
          <a:p>
            <a:r>
              <a:rPr lang="en-US" dirty="0"/>
              <a:t>y = 3</a:t>
            </a:r>
          </a:p>
          <a:p>
            <a:r>
              <a:rPr lang="en-US" dirty="0"/>
              <a:t>x = </a:t>
            </a:r>
            <a:r>
              <a:rPr lang="en-US" dirty="0">
                <a:solidFill>
                  <a:srgbClr val="FFFF00"/>
                </a:solidFill>
              </a:rPr>
              <a:t>2q + 4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b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y</a:t>
            </a:r>
            <a:r>
              <a:rPr lang="en-US" dirty="0">
                <a:effectLst/>
                <a:ea typeface="Times New Roman" panose="02020603050405020304" pitchFamily="18" charset="0"/>
              </a:rPr>
              <a:t> = x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15DE5-17BC-4106-AA7C-3A0CB24F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63" y="5715000"/>
            <a:ext cx="4139012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4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endParaRPr lang="en-US" i="1" dirty="0"/>
          </a:p>
          <a:p>
            <a:pPr algn="ctr"/>
            <a:r>
              <a:rPr lang="en-US" dirty="0"/>
              <a:t>ƒ</a:t>
            </a:r>
            <a:r>
              <a:rPr lang="en-US" i="1" dirty="0"/>
              <a:t> </a:t>
            </a:r>
            <a:r>
              <a:rPr lang="en-US" dirty="0"/>
              <a:t>○ </a:t>
            </a:r>
            <a:r>
              <a:rPr lang="en-US" i="1" dirty="0"/>
              <a:t>g</a:t>
            </a:r>
            <a:r>
              <a:rPr lang="en-US" dirty="0"/>
              <a:t> ≠ </a:t>
            </a:r>
            <a:r>
              <a:rPr lang="en-US" i="1" dirty="0"/>
              <a:t>g</a:t>
            </a:r>
            <a:r>
              <a:rPr lang="en-US" dirty="0"/>
              <a:t> ○ ƒ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				</a:t>
            </a:r>
          </a:p>
          <a:p>
            <a:r>
              <a:rPr lang="en-US" dirty="0"/>
              <a:t>y = 3</a:t>
            </a:r>
          </a:p>
          <a:p>
            <a:r>
              <a:rPr lang="en-US" dirty="0"/>
              <a:t>x = 2q + 4</a:t>
            </a:r>
          </a:p>
          <a:p>
            <a:r>
              <a:rPr lang="en-US" dirty="0"/>
              <a:t>5</a:t>
            </a:r>
            <a:r>
              <a:rPr lang="en-US" baseline="30000" dirty="0"/>
              <a:t>3</a:t>
            </a:r>
            <a:r>
              <a:rPr lang="en-US" dirty="0"/>
              <a:t> = 2q + 4 solve for q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7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 for </a:t>
            </a:r>
            <a:r>
              <a:rPr lang="en-US" i="1" dirty="0"/>
              <a:t>q</a:t>
            </a:r>
            <a:r>
              <a:rPr lang="en-US" dirty="0"/>
              <a:t>:  	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(2q + 4) = 3</a:t>
            </a:r>
          </a:p>
          <a:p>
            <a:endParaRPr lang="en-US" sz="2000" dirty="0"/>
          </a:p>
          <a:p>
            <a:r>
              <a:rPr lang="en-US" dirty="0"/>
              <a:t>b = 5				</a:t>
            </a:r>
          </a:p>
          <a:p>
            <a:r>
              <a:rPr lang="en-US" dirty="0"/>
              <a:t>y = 3</a:t>
            </a:r>
          </a:p>
          <a:p>
            <a:r>
              <a:rPr lang="en-US" dirty="0"/>
              <a:t>x = 2q + 4</a:t>
            </a:r>
          </a:p>
          <a:p>
            <a:r>
              <a:rPr lang="en-US" dirty="0"/>
              <a:t>5</a:t>
            </a:r>
            <a:r>
              <a:rPr lang="en-US" baseline="30000" dirty="0"/>
              <a:t>3</a:t>
            </a:r>
            <a:r>
              <a:rPr lang="en-US" dirty="0"/>
              <a:t> = 2q + 4 solve for q</a:t>
            </a:r>
          </a:p>
          <a:p>
            <a:r>
              <a:rPr lang="en-US" dirty="0"/>
              <a:t>q = (5</a:t>
            </a:r>
            <a:r>
              <a:rPr lang="en-US" baseline="30000" dirty="0"/>
              <a:t>3</a:t>
            </a:r>
            <a:r>
              <a:rPr lang="en-US" dirty="0"/>
              <a:t> - 4)/2 = </a:t>
            </a:r>
            <a:r>
              <a:rPr lang="en-US" dirty="0">
                <a:solidFill>
                  <a:srgbClr val="FFFF00"/>
                </a:solidFill>
              </a:rPr>
              <a:t>60.5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20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811112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1F9-C484-4E42-B916-4646E35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D305-1967-42B0-9E33-87C4A430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natural number “e</a:t>
            </a:r>
            <a:r>
              <a:rPr lang="en-US" i="0" dirty="0">
                <a:effectLst/>
              </a:rPr>
              <a:t>” (f</a:t>
            </a:r>
            <a:r>
              <a:rPr lang="en-US" dirty="0"/>
              <a:t>or Euler’s number</a:t>
            </a:r>
            <a:r>
              <a:rPr lang="en-US" i="0" dirty="0">
                <a:effectLst/>
              </a:rPr>
              <a:t>) is an important mathematical constant approximately equal to 2.71828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4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A976-A091-4347-B292-48740276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5586-F949-4F9D-BA45-B36F573E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Like the constant </a:t>
            </a:r>
            <a:r>
              <a:rPr lang="en-US" b="0" i="0" dirty="0">
                <a:effectLst/>
              </a:rPr>
              <a:t>π</a:t>
            </a:r>
            <a:r>
              <a:rPr lang="en-US" i="0" dirty="0">
                <a:effectLst/>
              </a:rPr>
              <a:t>, e is irrational (it cannot be written as a  ratio of integers), and it is transcendental (it is not a root of any non-zero polynomial with rational coefficients)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65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1F9-C484-4E42-B916-4646E353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D305-1967-42B0-9E33-87C4A430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0,1,</a:t>
            </a:r>
            <a:r>
              <a:rPr lang="en-US" b="0" dirty="0"/>
              <a:t>π</a:t>
            </a:r>
            <a:r>
              <a:rPr lang="en-US" dirty="0"/>
              <a:t>,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0" dirty="0">
                <a:effectLst/>
              </a:rPr>
              <a:t>and </a:t>
            </a:r>
            <a:r>
              <a:rPr lang="en-US" dirty="0"/>
              <a:t>e</a:t>
            </a:r>
            <a:r>
              <a:rPr lang="en-US" i="0" dirty="0">
                <a:effectLst/>
              </a:rPr>
              <a:t> are the five constants appearing in the formulation of Euler’s identity: </a:t>
            </a:r>
          </a:p>
          <a:p>
            <a:pPr algn="ctr"/>
            <a:r>
              <a:rPr lang="en-US" i="0" dirty="0" err="1">
                <a:effectLst/>
              </a:rPr>
              <a:t>e</a:t>
            </a:r>
            <a:r>
              <a:rPr lang="en-US" i="0" baseline="30000" dirty="0" err="1">
                <a:effectLst/>
              </a:rPr>
              <a:t>i</a:t>
            </a:r>
            <a:r>
              <a:rPr lang="en-US" b="0" i="0" baseline="30000" dirty="0">
                <a:effectLst/>
              </a:rPr>
              <a:t>π </a:t>
            </a:r>
            <a:r>
              <a:rPr lang="en-US" i="0" dirty="0">
                <a:effectLst/>
              </a:rPr>
              <a:t>+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1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0</a:t>
            </a:r>
          </a:p>
          <a:p>
            <a:r>
              <a:rPr lang="en-US" dirty="0"/>
              <a:t>These are the numbers that seem to run our universe!</a:t>
            </a:r>
          </a:p>
        </p:txBody>
      </p:sp>
    </p:spTree>
    <p:extLst>
      <p:ext uri="{BB962C8B-B14F-4D97-AF65-F5344CB8AC3E}">
        <p14:creationId xmlns:p14="http://schemas.microsoft.com/office/powerpoint/2010/main" val="2644457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</a:t>
            </a:r>
            <a:r>
              <a:rPr lang="en-US" i="1" dirty="0"/>
              <a:t>e </a:t>
            </a:r>
            <a:r>
              <a:rPr lang="en-US" dirty="0"/>
              <a:t>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natural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34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with base 10 are called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common logarithms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Written "log"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349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logarithm </a:t>
            </a:r>
          </a:p>
          <a:p>
            <a:r>
              <a:rPr lang="en-US" dirty="0"/>
              <a:t>has base 10:</a:t>
            </a:r>
          </a:p>
          <a:p>
            <a:endParaRPr lang="en-US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x = log x</a:t>
            </a:r>
          </a:p>
        </p:txBody>
      </p:sp>
    </p:spTree>
    <p:extLst>
      <p:ext uri="{BB962C8B-B14F-4D97-AF65-F5344CB8AC3E}">
        <p14:creationId xmlns:p14="http://schemas.microsoft.com/office/powerpoint/2010/main" val="23903757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BUT nowadays, the default logarithm sometimes has base e:</a:t>
            </a:r>
          </a:p>
          <a:p>
            <a:endParaRPr lang="en-US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e</a:t>
            </a:r>
            <a:r>
              <a:rPr lang="en-US" dirty="0"/>
              <a:t> x = ln x = “log x”</a:t>
            </a:r>
          </a:p>
          <a:p>
            <a:endParaRPr lang="en-US" dirty="0"/>
          </a:p>
          <a:p>
            <a:r>
              <a:rPr lang="en-US" dirty="0"/>
              <a:t>Be careful!</a:t>
            </a:r>
          </a:p>
          <a:p>
            <a:r>
              <a:rPr lang="en-US" dirty="0" err="1"/>
              <a:t>WolframAlpha</a:t>
            </a:r>
            <a:r>
              <a:rPr lang="en-US" dirty="0"/>
              <a:t> uses “log” to mean “ln”</a:t>
            </a:r>
          </a:p>
        </p:txBody>
      </p:sp>
    </p:spTree>
    <p:extLst>
      <p:ext uri="{BB962C8B-B14F-4D97-AF65-F5344CB8AC3E}">
        <p14:creationId xmlns:p14="http://schemas.microsoft.com/office/powerpoint/2010/main" val="274756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a composite, do the composite first, then plug in the value</a:t>
            </a:r>
          </a:p>
          <a:p>
            <a:endParaRPr lang="en-US" sz="2000" dirty="0"/>
          </a:p>
          <a:p>
            <a:r>
              <a:rPr lang="en-US" dirty="0"/>
              <a:t>The notation is a bit confusing:</a:t>
            </a:r>
          </a:p>
          <a:p>
            <a:pPr algn="ctr"/>
            <a:r>
              <a:rPr lang="en-US" dirty="0"/>
              <a:t>(ƒ ○</a:t>
            </a:r>
            <a:r>
              <a:rPr lang="en-US" i="1" dirty="0"/>
              <a:t> g</a:t>
            </a:r>
            <a:r>
              <a:rPr lang="en-US" dirty="0"/>
              <a:t>)(2)</a:t>
            </a:r>
          </a:p>
          <a:p>
            <a:r>
              <a:rPr lang="en-US" dirty="0"/>
              <a:t>means calculate “ƒ ○</a:t>
            </a:r>
            <a:r>
              <a:rPr lang="en-US" i="1" dirty="0"/>
              <a:t> g</a:t>
            </a:r>
            <a:r>
              <a:rPr lang="en-US" dirty="0"/>
              <a:t>” then plug in “2” for “x”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953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Properties of Logarithms:</a:t>
            </a:r>
          </a:p>
          <a:p>
            <a:endParaRPr lang="en-US" sz="1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log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	  ln</a:t>
            </a:r>
            <a:r>
              <a:rPr lang="en-US" sz="1000" dirty="0"/>
              <a:t> </a:t>
            </a:r>
            <a:r>
              <a:rPr lang="en-US" dirty="0"/>
              <a:t>1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0</a:t>
            </a:r>
          </a:p>
          <a:p>
            <a:endParaRPr lang="en-US" sz="2000" dirty="0"/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dirty="0"/>
              <a:t> = 1</a:t>
            </a:r>
          </a:p>
          <a:p>
            <a:r>
              <a:rPr lang="en-US" sz="2000" dirty="0"/>
              <a:t> 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sz="1000" dirty="0"/>
              <a:t> </a:t>
            </a:r>
            <a:r>
              <a:rPr lang="en-US" dirty="0"/>
              <a:t>b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log</a:t>
            </a:r>
            <a:r>
              <a:rPr lang="en-US" sz="1000" dirty="0"/>
              <a:t> </a:t>
            </a:r>
            <a:r>
              <a:rPr lang="en-US" dirty="0"/>
              <a:t>10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ln</a:t>
            </a:r>
            <a:r>
              <a:rPr lang="en-US" sz="1000" dirty="0"/>
              <a:t> </a:t>
            </a:r>
            <a:r>
              <a:rPr lang="en-US" i="1" dirty="0"/>
              <a:t>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  <a:p>
            <a:endParaRPr lang="en-US" sz="2000" dirty="0"/>
          </a:p>
          <a:p>
            <a:r>
              <a:rPr lang="en-US" dirty="0" err="1"/>
              <a:t>b</a:t>
            </a:r>
            <a:r>
              <a:rPr lang="en-US" baseline="30000" dirty="0" err="1"/>
              <a:t>log</a:t>
            </a:r>
            <a:r>
              <a:rPr lang="en-US" sz="2000" baseline="30000" dirty="0" err="1"/>
              <a:t>b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10</a:t>
            </a:r>
            <a:r>
              <a:rPr lang="en-US" baseline="30000" dirty="0"/>
              <a:t>logx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	  </a:t>
            </a:r>
            <a:r>
              <a:rPr lang="en-US" i="1" dirty="0" err="1"/>
              <a:t>e</a:t>
            </a:r>
            <a:r>
              <a:rPr lang="en-US" baseline="30000" dirty="0" err="1"/>
              <a:t>ln</a:t>
            </a:r>
            <a:r>
              <a:rPr lang="en-US" sz="1000" baseline="30000" dirty="0"/>
              <a:t> 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4041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5917-D944-4C41-8E70-0E7FFF04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30CE-6B9B-4D67-82A6-F8E72C30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facts about logs:</a:t>
            </a:r>
          </a:p>
          <a:p>
            <a:endParaRPr lang="en-US" sz="2000" dirty="0"/>
          </a:p>
          <a:p>
            <a:r>
              <a:rPr lang="en-US" dirty="0"/>
              <a:t>	log(AB) = log(A) + log(B)</a:t>
            </a:r>
          </a:p>
          <a:p>
            <a:endParaRPr lang="en-US" sz="2000" dirty="0"/>
          </a:p>
          <a:p>
            <a:r>
              <a:rPr lang="en-US" dirty="0"/>
              <a:t>	log(A/B) = log(A) – log(B)</a:t>
            </a:r>
          </a:p>
          <a:p>
            <a:endParaRPr lang="en-US" sz="2000" dirty="0"/>
          </a:p>
          <a:p>
            <a:r>
              <a:rPr lang="en-US" dirty="0"/>
              <a:t>	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1815455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BTW: </a:t>
            </a:r>
          </a:p>
          <a:p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(e) = 1/ln(10)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4A15F-192C-40C9-AF48-3AFDE8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30102807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(p) + log</a:t>
            </a:r>
            <a:r>
              <a:rPr lang="en-US" sz="1000" dirty="0"/>
              <a:t> </a:t>
            </a:r>
            <a:r>
              <a:rPr lang="en-US" dirty="0"/>
              <a:t>(q)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D8312-C225-4A37-88DD-16A9AABE0DA1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9502260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(p) + log</a:t>
            </a:r>
            <a:r>
              <a:rPr lang="en-US" sz="1000" dirty="0"/>
              <a:t> </a:t>
            </a:r>
            <a:r>
              <a:rPr lang="en-US" dirty="0"/>
              <a:t>(q) =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pq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D8312-C225-4A37-88DD-16A9AABE0DA1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9119830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Expand: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(x/y)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0FDC-7E58-407F-892A-95518712E0C4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409424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Expand:	</a:t>
            </a:r>
          </a:p>
          <a:p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(x/y) = </a:t>
            </a:r>
            <a:r>
              <a:rPr lang="en-US" dirty="0">
                <a:solidFill>
                  <a:srgbClr val="FFFF00"/>
                </a:solidFill>
              </a:rPr>
              <a:t>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(x) – log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0FDC-7E58-407F-892A-95518712E0C4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1517356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3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(m) – 2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36DF-C0C7-4A66-834C-F045D944245E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9810616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Simplify: 	</a:t>
            </a:r>
          </a:p>
          <a:p>
            <a:r>
              <a:rPr lang="en-US" dirty="0"/>
              <a:t>3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(m) – 2</a:t>
            </a:r>
            <a:r>
              <a:rPr lang="en-US" sz="1000" dirty="0"/>
              <a:t> </a:t>
            </a:r>
            <a:r>
              <a:rPr lang="en-US" dirty="0"/>
              <a:t>log</a:t>
            </a:r>
            <a:r>
              <a:rPr lang="en-US" sz="1000" dirty="0"/>
              <a:t> </a:t>
            </a:r>
            <a:r>
              <a:rPr lang="en-US" dirty="0"/>
              <a:t>(n) = </a:t>
            </a:r>
          </a:p>
          <a:p>
            <a:r>
              <a:rPr lang="en-US" dirty="0"/>
              <a:t>   = log(m</a:t>
            </a:r>
            <a:r>
              <a:rPr lang="en-US" baseline="30000" dirty="0"/>
              <a:t>3</a:t>
            </a:r>
            <a:r>
              <a:rPr lang="en-US" dirty="0"/>
              <a:t>) – log(n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dirty="0"/>
              <a:t>   = </a:t>
            </a:r>
            <a:r>
              <a:rPr lang="en-US" dirty="0">
                <a:solidFill>
                  <a:srgbClr val="FFFF00"/>
                </a:solidFill>
              </a:rPr>
              <a:t>log(m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36DF-C0C7-4A66-834C-F045D944245E}"/>
              </a:ext>
            </a:extLst>
          </p:cNvPr>
          <p:cNvSpPr txBox="1"/>
          <p:nvPr/>
        </p:nvSpPr>
        <p:spPr>
          <a:xfrm>
            <a:off x="5791200" y="5842337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log(AB) = log(A) +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log(A/B) = log(A) – log(B)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log(A</a:t>
            </a:r>
            <a:r>
              <a:rPr lang="en-US" sz="2000" baseline="30000" dirty="0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) = 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×l</a:t>
            </a:r>
            <a:r>
              <a:rPr lang="en-US" sz="2000" dirty="0" err="1">
                <a:solidFill>
                  <a:srgbClr val="CCFFFF"/>
                </a:solidFill>
              </a:rPr>
              <a:t>og</a:t>
            </a:r>
            <a:r>
              <a:rPr lang="en-US" sz="2000" dirty="0">
                <a:solidFill>
                  <a:srgbClr val="CCFFFF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6093988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5366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Most of the calculations engineers and scientists do are actually composite functions!</a:t>
            </a:r>
          </a:p>
        </p:txBody>
      </p:sp>
    </p:spTree>
    <p:extLst>
      <p:ext uri="{BB962C8B-B14F-4D97-AF65-F5344CB8AC3E}">
        <p14:creationId xmlns:p14="http://schemas.microsoft.com/office/powerpoint/2010/main" val="27003917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calculate:</a:t>
            </a:r>
          </a:p>
          <a:p>
            <a:endParaRPr lang="en-US" sz="2000" dirty="0"/>
          </a:p>
          <a:p>
            <a:pPr algn="ctr"/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when your calculator only has base 10 and base </a:t>
            </a:r>
            <a:r>
              <a:rPr lang="en-US" i="1" dirty="0"/>
              <a:t>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3884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Changing the base of logarithms:   </a:t>
            </a:r>
          </a:p>
          <a:p>
            <a:endParaRPr lang="en-US" sz="2000" dirty="0"/>
          </a:p>
          <a:p>
            <a:pPr algn="ctr"/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dirty="0"/>
              <a:t> =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M</a:t>
            </a:r>
            <a:r>
              <a:rPr lang="en-US" dirty="0"/>
              <a:t> /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 err="1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818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</a:t>
            </a:r>
          </a:p>
          <a:p>
            <a:r>
              <a:rPr lang="en-US" dirty="0"/>
              <a:t>What’s M?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9424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What’s M?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420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5</a:t>
            </a:r>
          </a:p>
          <a:p>
            <a:r>
              <a:rPr lang="en-US" dirty="0"/>
              <a:t>What’s M? </a:t>
            </a:r>
            <a:r>
              <a:rPr lang="en-US" dirty="0">
                <a:solidFill>
                  <a:srgbClr val="FFFF00"/>
                </a:solidFill>
              </a:rPr>
              <a:t>625</a:t>
            </a:r>
          </a:p>
          <a:p>
            <a:r>
              <a:rPr lang="en-US" dirty="0"/>
              <a:t>What’s a?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1695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log</a:t>
            </a:r>
            <a:r>
              <a:rPr lang="en-US" baseline="-25000" dirty="0"/>
              <a:t>5</a:t>
            </a:r>
            <a:r>
              <a:rPr lang="en-US" dirty="0"/>
              <a:t> 625</a:t>
            </a:r>
          </a:p>
          <a:p>
            <a:endParaRPr lang="en-US" sz="2000" dirty="0"/>
          </a:p>
          <a:p>
            <a:r>
              <a:rPr lang="en-US" dirty="0"/>
              <a:t>What’s b? 5</a:t>
            </a:r>
          </a:p>
          <a:p>
            <a:r>
              <a:rPr lang="en-US" dirty="0"/>
              <a:t>What’s M? 625</a:t>
            </a:r>
          </a:p>
          <a:p>
            <a:r>
              <a:rPr lang="en-US" dirty="0"/>
              <a:t>What’s a? </a:t>
            </a:r>
            <a:r>
              <a:rPr lang="en-US" dirty="0">
                <a:solidFill>
                  <a:srgbClr val="FFFF00"/>
                </a:solidFill>
              </a:rPr>
              <a:t>either 10 or e</a:t>
            </a:r>
          </a:p>
          <a:p>
            <a:r>
              <a:rPr lang="en-US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AD3B6-A1AF-4125-BD1E-E2C5F23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C264-141B-429E-B3C1-7F2AF8AEFBDB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7787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 =  log</a:t>
            </a:r>
            <a:r>
              <a:rPr lang="en-US" baseline="-25000" dirty="0"/>
              <a:t>10 </a:t>
            </a:r>
            <a:r>
              <a:rPr lang="en-US" dirty="0"/>
              <a:t>625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2000" dirty="0"/>
              <a:t> </a:t>
            </a:r>
            <a:r>
              <a:rPr lang="en-US" dirty="0"/>
              <a:t>log</a:t>
            </a:r>
            <a:r>
              <a:rPr lang="en-US" baseline="-25000" dirty="0"/>
              <a:t>10 </a:t>
            </a:r>
            <a:r>
              <a:rPr lang="en-US" dirty="0"/>
              <a:t>5</a:t>
            </a:r>
          </a:p>
          <a:p>
            <a:r>
              <a:rPr lang="en-US" dirty="0"/>
              <a:t>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sz="2000" dirty="0"/>
          </a:p>
          <a:p>
            <a:pPr algn="ctr"/>
            <a:r>
              <a:rPr lang="en-US" dirty="0"/>
              <a:t>or</a:t>
            </a:r>
          </a:p>
          <a:p>
            <a:endParaRPr lang="en-US" sz="2000" dirty="0"/>
          </a:p>
          <a:p>
            <a:r>
              <a:rPr lang="en-US" dirty="0"/>
              <a:t>log</a:t>
            </a:r>
            <a:r>
              <a:rPr lang="en-US" baseline="-25000" dirty="0"/>
              <a:t>5</a:t>
            </a:r>
            <a:r>
              <a:rPr lang="en-US" dirty="0"/>
              <a:t> 625 = ln 625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2000" dirty="0"/>
              <a:t> </a:t>
            </a:r>
            <a:r>
              <a:rPr lang="en-US" dirty="0"/>
              <a:t>ln</a:t>
            </a:r>
            <a:r>
              <a:rPr lang="en-US" baseline="-25000" dirty="0"/>
              <a:t> </a:t>
            </a:r>
            <a:r>
              <a:rPr lang="en-US" dirty="0"/>
              <a:t>5</a:t>
            </a:r>
          </a:p>
          <a:p>
            <a:r>
              <a:rPr lang="en-US" dirty="0"/>
              <a:t>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LOGARITHMS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09B94-BBF3-4E61-9A76-661CC9B31D49}"/>
              </a:ext>
            </a:extLst>
          </p:cNvPr>
          <p:cNvSpPr txBox="1"/>
          <p:nvPr/>
        </p:nvSpPr>
        <p:spPr>
          <a:xfrm>
            <a:off x="6324600" y="635314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b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=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M</a:t>
            </a:r>
            <a:r>
              <a:rPr lang="en-US" sz="2000" dirty="0">
                <a:solidFill>
                  <a:srgbClr val="CCFFFF"/>
                </a:solidFill>
              </a:rPr>
              <a:t> / </a:t>
            </a:r>
            <a:r>
              <a:rPr lang="en-US" sz="2000" dirty="0" err="1">
                <a:solidFill>
                  <a:srgbClr val="CCFFFF"/>
                </a:solidFill>
              </a:rPr>
              <a:t>log</a:t>
            </a:r>
            <a:r>
              <a:rPr lang="en-US" sz="2000" baseline="-25000" dirty="0" err="1">
                <a:solidFill>
                  <a:srgbClr val="CCFFFF"/>
                </a:solidFill>
              </a:rPr>
              <a:t>a</a:t>
            </a:r>
            <a:r>
              <a:rPr lang="en-US" sz="2000" dirty="0" err="1">
                <a:solidFill>
                  <a:srgbClr val="CCFFFF"/>
                </a:solidFill>
              </a:rPr>
              <a:t>b</a:t>
            </a:r>
            <a:r>
              <a:rPr lang="en-US" sz="2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3644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30280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6255-484B-4DE0-86DB-359C27C8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FC82-24D2-4511-A797-B1F7930C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a logarithm looks like: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3ADD-6DBC-4B6F-8D6A-74C5D110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52121"/>
            <a:ext cx="5410200" cy="4020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21CB1-8F27-4168-BF3E-1BCBD40E3E2A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10820448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7C8B-9973-49A6-8399-1063D742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DFDA-EB89-4A3B-BAE2-8A158C35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slope of the logarithm curve is high for small values…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DC-6CB7-4DAC-9B5C-E161674B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2525233"/>
            <a:ext cx="5528930" cy="410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09B66-0EA3-4ED7-9114-CFC01A4D3B66}"/>
              </a:ext>
            </a:extLst>
          </p:cNvPr>
          <p:cNvSpPr txBox="1"/>
          <p:nvPr/>
        </p:nvSpPr>
        <p:spPr>
          <a:xfrm>
            <a:off x="-51178" y="6629400"/>
            <a:ext cx="46129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C40B40-2E3C-4E67-80B7-2E35A15D7AC6}"/>
              </a:ext>
            </a:extLst>
          </p:cNvPr>
          <p:cNvCxnSpPr/>
          <p:nvPr/>
        </p:nvCxnSpPr>
        <p:spPr>
          <a:xfrm flipV="1">
            <a:off x="2026693" y="3733800"/>
            <a:ext cx="457200" cy="2667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8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4306</Words>
  <Application>Microsoft Office PowerPoint</Application>
  <PresentationFormat>On-screen Show (4:3)</PresentationFormat>
  <Paragraphs>862</Paragraphs>
  <Slides>137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5" baseType="lpstr">
      <vt:lpstr>-apple-system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Composite Functions</vt:lpstr>
      <vt:lpstr>Composite Functions</vt:lpstr>
      <vt:lpstr>Composite Functions</vt:lpstr>
      <vt:lpstr>Composite Functions</vt:lpstr>
      <vt:lpstr>Composite Functions</vt:lpstr>
      <vt:lpstr>One-to-One Functions</vt:lpstr>
      <vt:lpstr>One-to-One Functions</vt:lpstr>
      <vt:lpstr>One-to-One Functions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Functions</vt:lpstr>
      <vt:lpstr>PowerPoint Presentation</vt:lpstr>
      <vt:lpstr>PowerPoint Presentation</vt:lpstr>
      <vt:lpstr>Questions?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Logarithms</vt:lpstr>
      <vt:lpstr>Logarithms</vt:lpstr>
      <vt:lpstr>Logarithms</vt:lpstr>
      <vt:lpstr>Logarithms</vt:lpstr>
      <vt:lpstr>Logarithms</vt:lpstr>
      <vt:lpstr>PowerPoint Presentation</vt:lpstr>
      <vt:lpstr>Exponentials</vt:lpstr>
      <vt:lpstr>Exponentials</vt:lpstr>
      <vt:lpstr>Exponentials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Exponentials</vt:lpstr>
      <vt:lpstr>Exponentials</vt:lpstr>
      <vt:lpstr>Exponentials</vt:lpstr>
      <vt:lpstr>Exponentials</vt:lpstr>
      <vt:lpstr>Exponentials</vt:lpstr>
      <vt:lpstr>Logarithms vs Exponents</vt:lpstr>
      <vt:lpstr>Logarithmic vs Exponential Models</vt:lpstr>
      <vt:lpstr>Logarithmic vs Exponential Models</vt:lpstr>
      <vt:lpstr>PowerPoint Presentation</vt:lpstr>
      <vt:lpstr>PowerPoint Presentation</vt:lpstr>
      <vt:lpstr>PowerPoint Presentation</vt:lpstr>
      <vt:lpstr>“e”</vt:lpstr>
      <vt:lpstr>“e”</vt:lpstr>
      <vt:lpstr>“e”</vt:lpstr>
      <vt:lpstr>“e”</vt:lpstr>
      <vt:lpstr>“e”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616</cp:revision>
  <dcterms:created xsi:type="dcterms:W3CDTF">2012-09-06T22:30:26Z</dcterms:created>
  <dcterms:modified xsi:type="dcterms:W3CDTF">2023-02-28T08:56:31Z</dcterms:modified>
</cp:coreProperties>
</file>