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7"/>
  </p:notesMasterIdLst>
  <p:handoutMasterIdLst>
    <p:handoutMasterId r:id="rId178"/>
  </p:handoutMasterIdLst>
  <p:sldIdLst>
    <p:sldId id="1488" r:id="rId2"/>
    <p:sldId id="480" r:id="rId3"/>
    <p:sldId id="2198" r:id="rId4"/>
    <p:sldId id="539" r:id="rId5"/>
    <p:sldId id="1332" r:id="rId6"/>
    <p:sldId id="1337" r:id="rId7"/>
    <p:sldId id="1338" r:id="rId8"/>
    <p:sldId id="1342" r:id="rId9"/>
    <p:sldId id="1274" r:id="rId10"/>
    <p:sldId id="1275" r:id="rId11"/>
    <p:sldId id="2596" r:id="rId12"/>
    <p:sldId id="2557" r:id="rId13"/>
    <p:sldId id="2635" r:id="rId14"/>
    <p:sldId id="2725" r:id="rId15"/>
    <p:sldId id="2555" r:id="rId16"/>
    <p:sldId id="2558" r:id="rId17"/>
    <p:sldId id="2552" r:id="rId18"/>
    <p:sldId id="1287" r:id="rId19"/>
    <p:sldId id="584" r:id="rId20"/>
    <p:sldId id="592" r:id="rId21"/>
    <p:sldId id="2637" r:id="rId22"/>
    <p:sldId id="517" r:id="rId23"/>
    <p:sldId id="518" r:id="rId24"/>
    <p:sldId id="541" r:id="rId25"/>
    <p:sldId id="542" r:id="rId26"/>
    <p:sldId id="2615" r:id="rId27"/>
    <p:sldId id="564" r:id="rId28"/>
    <p:sldId id="561" r:id="rId29"/>
    <p:sldId id="562" r:id="rId30"/>
    <p:sldId id="550" r:id="rId31"/>
    <p:sldId id="563" r:id="rId32"/>
    <p:sldId id="565" r:id="rId33"/>
    <p:sldId id="2616" r:id="rId34"/>
    <p:sldId id="566" r:id="rId35"/>
    <p:sldId id="543" r:id="rId36"/>
    <p:sldId id="567" r:id="rId37"/>
    <p:sldId id="568" r:id="rId38"/>
    <p:sldId id="544" r:id="rId39"/>
    <p:sldId id="628" r:id="rId40"/>
    <p:sldId id="2617" r:id="rId41"/>
    <p:sldId id="519" r:id="rId42"/>
    <p:sldId id="525" r:id="rId43"/>
    <p:sldId id="528" r:id="rId44"/>
    <p:sldId id="530" r:id="rId45"/>
    <p:sldId id="529" r:id="rId46"/>
    <p:sldId id="531" r:id="rId47"/>
    <p:sldId id="2618" r:id="rId48"/>
    <p:sldId id="570" r:id="rId49"/>
    <p:sldId id="571" r:id="rId50"/>
    <p:sldId id="555" r:id="rId51"/>
    <p:sldId id="556" r:id="rId52"/>
    <p:sldId id="557" r:id="rId53"/>
    <p:sldId id="558" r:id="rId54"/>
    <p:sldId id="559" r:id="rId55"/>
    <p:sldId id="572" r:id="rId56"/>
    <p:sldId id="573" r:id="rId57"/>
    <p:sldId id="574" r:id="rId58"/>
    <p:sldId id="575" r:id="rId59"/>
    <p:sldId id="576" r:id="rId60"/>
    <p:sldId id="577" r:id="rId61"/>
    <p:sldId id="578" r:id="rId62"/>
    <p:sldId id="551" r:id="rId63"/>
    <p:sldId id="532" r:id="rId64"/>
    <p:sldId id="579" r:id="rId65"/>
    <p:sldId id="2619" r:id="rId66"/>
    <p:sldId id="553" r:id="rId67"/>
    <p:sldId id="554" r:id="rId68"/>
    <p:sldId id="2620" r:id="rId69"/>
    <p:sldId id="609" r:id="rId70"/>
    <p:sldId id="610" r:id="rId71"/>
    <p:sldId id="612" r:id="rId72"/>
    <p:sldId id="613" r:id="rId73"/>
    <p:sldId id="2649" r:id="rId74"/>
    <p:sldId id="2631" r:id="rId75"/>
    <p:sldId id="2633" r:id="rId76"/>
    <p:sldId id="630" r:id="rId77"/>
    <p:sldId id="614" r:id="rId78"/>
    <p:sldId id="2720" r:id="rId79"/>
    <p:sldId id="2722" r:id="rId80"/>
    <p:sldId id="2721" r:id="rId81"/>
    <p:sldId id="2719" r:id="rId82"/>
    <p:sldId id="622" r:id="rId83"/>
    <p:sldId id="2624" r:id="rId84"/>
    <p:sldId id="2639" r:id="rId85"/>
    <p:sldId id="2640" r:id="rId86"/>
    <p:sldId id="2643" r:id="rId87"/>
    <p:sldId id="2641" r:id="rId88"/>
    <p:sldId id="2642" r:id="rId89"/>
    <p:sldId id="2650" r:id="rId90"/>
    <p:sldId id="2652" r:id="rId91"/>
    <p:sldId id="2651" r:id="rId92"/>
    <p:sldId id="2644" r:id="rId93"/>
    <p:sldId id="2654" r:id="rId94"/>
    <p:sldId id="2656" r:id="rId95"/>
    <p:sldId id="2657" r:id="rId96"/>
    <p:sldId id="2658" r:id="rId97"/>
    <p:sldId id="2655" r:id="rId98"/>
    <p:sldId id="2638" r:id="rId99"/>
    <p:sldId id="2659" r:id="rId100"/>
    <p:sldId id="2660" r:id="rId101"/>
    <p:sldId id="2662" r:id="rId102"/>
    <p:sldId id="2661" r:id="rId103"/>
    <p:sldId id="2663" r:id="rId104"/>
    <p:sldId id="2723" r:id="rId105"/>
    <p:sldId id="2724" r:id="rId106"/>
    <p:sldId id="2623" r:id="rId107"/>
    <p:sldId id="611" r:id="rId108"/>
    <p:sldId id="615" r:id="rId109"/>
    <p:sldId id="616" r:id="rId110"/>
    <p:sldId id="617" r:id="rId111"/>
    <p:sldId id="618" r:id="rId112"/>
    <p:sldId id="619" r:id="rId113"/>
    <p:sldId id="623" r:id="rId114"/>
    <p:sldId id="2625" r:id="rId115"/>
    <p:sldId id="2664" r:id="rId116"/>
    <p:sldId id="2665" r:id="rId117"/>
    <p:sldId id="2666" r:id="rId118"/>
    <p:sldId id="2667" r:id="rId119"/>
    <p:sldId id="2668" r:id="rId120"/>
    <p:sldId id="2669" r:id="rId121"/>
    <p:sldId id="2680" r:id="rId122"/>
    <p:sldId id="2681" r:id="rId123"/>
    <p:sldId id="2670" r:id="rId124"/>
    <p:sldId id="2671" r:id="rId125"/>
    <p:sldId id="2682" r:id="rId126"/>
    <p:sldId id="2687" r:id="rId127"/>
    <p:sldId id="2683" r:id="rId128"/>
    <p:sldId id="2684" r:id="rId129"/>
    <p:sldId id="2688" r:id="rId130"/>
    <p:sldId id="2673" r:id="rId131"/>
    <p:sldId id="2674" r:id="rId132"/>
    <p:sldId id="2672" r:id="rId133"/>
    <p:sldId id="2676" r:id="rId134"/>
    <p:sldId id="2677" r:id="rId135"/>
    <p:sldId id="2678" r:id="rId136"/>
    <p:sldId id="2679" r:id="rId137"/>
    <p:sldId id="2675" r:id="rId138"/>
    <p:sldId id="2622" r:id="rId139"/>
    <p:sldId id="620" r:id="rId140"/>
    <p:sldId id="2691" r:id="rId141"/>
    <p:sldId id="2692" r:id="rId142"/>
    <p:sldId id="2693" r:id="rId143"/>
    <p:sldId id="2694" r:id="rId144"/>
    <p:sldId id="2695" r:id="rId145"/>
    <p:sldId id="2698" r:id="rId146"/>
    <p:sldId id="621" r:id="rId147"/>
    <p:sldId id="2702" r:id="rId148"/>
    <p:sldId id="2701" r:id="rId149"/>
    <p:sldId id="2703" r:id="rId150"/>
    <p:sldId id="2704" r:id="rId151"/>
    <p:sldId id="2699" r:id="rId152"/>
    <p:sldId id="2700" r:id="rId153"/>
    <p:sldId id="2712" r:id="rId154"/>
    <p:sldId id="2713" r:id="rId155"/>
    <p:sldId id="2714" r:id="rId156"/>
    <p:sldId id="2690" r:id="rId157"/>
    <p:sldId id="2706" r:id="rId158"/>
    <p:sldId id="2708" r:id="rId159"/>
    <p:sldId id="2707" r:id="rId160"/>
    <p:sldId id="2709" r:id="rId161"/>
    <p:sldId id="2711" r:id="rId162"/>
    <p:sldId id="2715" r:id="rId163"/>
    <p:sldId id="2696" r:id="rId164"/>
    <p:sldId id="2697" r:id="rId165"/>
    <p:sldId id="2716" r:id="rId166"/>
    <p:sldId id="2717" r:id="rId167"/>
    <p:sldId id="2718" r:id="rId168"/>
    <p:sldId id="2689" r:id="rId169"/>
    <p:sldId id="624" r:id="rId170"/>
    <p:sldId id="2627" r:id="rId171"/>
    <p:sldId id="2628" r:id="rId172"/>
    <p:sldId id="2629" r:id="rId173"/>
    <p:sldId id="2626" r:id="rId174"/>
    <p:sldId id="2494" r:id="rId175"/>
    <p:sldId id="2496" r:id="rId1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1DE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ableStyles" Target="tableStyle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488C1-8FDC-4672-8872-8856D3A6A55B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BDA2-4A40-45CA-9AE4-5CBBA266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4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7BDA2-4A40-45CA-9AE4-5CBBA266D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FDD3-FE41-446F-855A-1B2D573411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7BDA2-4A40-45CA-9AE4-5CBBA266DED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6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7BDA2-4A40-45CA-9AE4-5CBBA266DED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7BDA2-4A40-45CA-9AE4-5CBBA266DED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9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7BDA2-4A40-45CA-9AE4-5CBBA266DED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8-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16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math class… so there’s always a new symbol!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sz="10000" dirty="0"/>
              <a:t>∑</a:t>
            </a:r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add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6465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eccentricity: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			0≤e≤1</a:t>
                </a:r>
              </a:p>
              <a:p>
                <a:r>
                  <a:rPr lang="en-US" dirty="0"/>
                  <a:t>(actually this formula works for ALL conics!)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0301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Calculate the eccentricity of the ellipse with Foci: (0, -4),(0, 4)</a:t>
            </a:r>
          </a:p>
          <a:p>
            <a:r>
              <a:rPr lang="en-US" dirty="0"/>
              <a:t>Vertices:  (0, -6), (0, 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414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Calculate the eccentricity of the ellipse with Foci: (0, -4),(0, 4)</a:t>
            </a:r>
          </a:p>
          <a:p>
            <a:r>
              <a:rPr lang="en-US" dirty="0"/>
              <a:t>Vertices:  (0, -6), (0, 6)</a:t>
            </a:r>
          </a:p>
          <a:p>
            <a:endParaRPr lang="en-US" sz="2000" dirty="0"/>
          </a:p>
          <a:p>
            <a:r>
              <a:rPr lang="en-US" dirty="0"/>
              <a:t>Calculate e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38D09-A682-4E76-9185-532AA551622D}"/>
                  </a:ext>
                </a:extLst>
              </p:cNvPr>
              <p:cNvSpPr txBox="1"/>
              <p:nvPr/>
            </p:nvSpPr>
            <p:spPr>
              <a:xfrm>
                <a:off x="8016922" y="6324600"/>
                <a:ext cx="1127078" cy="504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38D09-A682-4E76-9185-532AA551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922" y="6324600"/>
                <a:ext cx="1127078" cy="504754"/>
              </a:xfrm>
              <a:prstGeom prst="rect">
                <a:avLst/>
              </a:prstGeom>
              <a:blipFill>
                <a:blip r:embed="rId2"/>
                <a:stretch>
                  <a:fillRect l="-432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FD34B27-CFD4-48AD-AF43-299DE56987FC}"/>
              </a:ext>
            </a:extLst>
          </p:cNvPr>
          <p:cNvSpPr txBox="1"/>
          <p:nvPr/>
        </p:nvSpPr>
        <p:spPr>
          <a:xfrm>
            <a:off x="5943600" y="21336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428A4-B557-4BDE-BACE-BA44C7A9044F}"/>
              </a:ext>
            </a:extLst>
          </p:cNvPr>
          <p:cNvSpPr txBox="1"/>
          <p:nvPr/>
        </p:nvSpPr>
        <p:spPr>
          <a:xfrm>
            <a:off x="7467600" y="13716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196922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9BAAD1-FC57-4233-B4B2-3859FFB4E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dirty="0"/>
                  <a:t>Calculate the eccentricity of the ellipse with Foci: (0, -4),(0, 4)</a:t>
                </a:r>
              </a:p>
              <a:p>
                <a:r>
                  <a:rPr lang="en-US" dirty="0"/>
                  <a:t>Vertices:  (0, -6), (0, 6)</a:t>
                </a:r>
              </a:p>
              <a:p>
                <a:r>
                  <a:rPr lang="en-US" dirty="0"/>
                  <a:t>Calculate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19BAAD1-FC57-4233-B4B2-3859FFB4E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38D09-A682-4E76-9185-532AA551622D}"/>
                  </a:ext>
                </a:extLst>
              </p:cNvPr>
              <p:cNvSpPr txBox="1"/>
              <p:nvPr/>
            </p:nvSpPr>
            <p:spPr>
              <a:xfrm>
                <a:off x="7620000" y="6019800"/>
                <a:ext cx="1524000" cy="1001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38D09-A682-4E76-9185-532AA551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019800"/>
                <a:ext cx="1524000" cy="1001877"/>
              </a:xfrm>
              <a:prstGeom prst="rect">
                <a:avLst/>
              </a:prstGeom>
              <a:blipFill>
                <a:blip r:embed="rId3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FD34B27-CFD4-48AD-AF43-299DE56987FC}"/>
              </a:ext>
            </a:extLst>
          </p:cNvPr>
          <p:cNvSpPr txBox="1"/>
          <p:nvPr/>
        </p:nvSpPr>
        <p:spPr>
          <a:xfrm>
            <a:off x="5943600" y="21336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428A4-B557-4BDE-BACE-BA44C7A9044F}"/>
              </a:ext>
            </a:extLst>
          </p:cNvPr>
          <p:cNvSpPr txBox="1"/>
          <p:nvPr/>
        </p:nvSpPr>
        <p:spPr>
          <a:xfrm>
            <a:off x="7467600" y="13716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92246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DBC5-F294-422D-985F-5486D277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851E-BECA-43FC-97C1-6B7FA2D1C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ellipse, foci have a special significance: any ray emitted from one focus will always reach the other focus after bouncing off the edge of the ellipse </a:t>
            </a:r>
          </a:p>
        </p:txBody>
      </p:sp>
    </p:spTree>
    <p:extLst>
      <p:ext uri="{BB962C8B-B14F-4D97-AF65-F5344CB8AC3E}">
        <p14:creationId xmlns:p14="http://schemas.microsoft.com/office/powerpoint/2010/main" val="8164097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DBC5-F294-422D-985F-5486D277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851E-BECA-43FC-97C1-6B7FA2D1C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why whispering galleries are in the shape of an ellipsoid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</p:txBody>
      </p:sp>
      <p:pic>
        <p:nvPicPr>
          <p:cNvPr id="2050" name="Picture 2" descr="St Paul&amp;#39;s Cathedral from the Whispering Gallery | Matt Biddulph | Flickr">
            <a:extLst>
              <a:ext uri="{FF2B5EF4-FFF2-40B4-BE49-F238E27FC236}">
                <a16:creationId xmlns:a16="http://schemas.microsoft.com/office/drawing/2014/main" id="{49EB60F2-29BE-447A-9C24-0C6C1465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1883"/>
            <a:ext cx="6096000" cy="40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7B85DD-F565-4F60-A0AA-CF8DB30A41CD}"/>
              </a:ext>
            </a:extLst>
          </p:cNvPr>
          <p:cNvSpPr txBox="1"/>
          <p:nvPr/>
        </p:nvSpPr>
        <p:spPr>
          <a:xfrm>
            <a:off x="-14786" y="6581001"/>
            <a:ext cx="62631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https://live.staticflickr.com/2640/3730158004_e0ac6ebb01_b.jpg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DB419-A8C1-446D-8729-E9241B7E6E53}"/>
              </a:ext>
            </a:extLst>
          </p:cNvPr>
          <p:cNvSpPr txBox="1"/>
          <p:nvPr/>
        </p:nvSpPr>
        <p:spPr>
          <a:xfrm>
            <a:off x="533400" y="2892504"/>
            <a:ext cx="4592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CFFFF"/>
                </a:solidFill>
              </a:rPr>
              <a:t>St. Paul’s cathedral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CFFFF"/>
                </a:solidFill>
              </a:rPr>
              <a:t>whispering gallery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105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08482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Parabola</a:t>
            </a:r>
            <a:r>
              <a:rPr lang="en-US" dirty="0"/>
              <a:t>: set of points in a plane that are equidistant from a fixed point F (the focus) </a:t>
            </a:r>
          </a:p>
          <a:p>
            <a:r>
              <a:rPr lang="en-US" dirty="0"/>
              <a:t>and a fixed line (the </a:t>
            </a:r>
            <a:r>
              <a:rPr lang="en-US" dirty="0" err="1"/>
              <a:t>directrix</a:t>
            </a:r>
            <a:r>
              <a:rPr lang="en-US" dirty="0"/>
              <a:t>)</a:t>
            </a:r>
          </a:p>
          <a:p>
            <a:endParaRPr lang="en-US" sz="2000" dirty="0"/>
          </a:p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</p:txBody>
      </p:sp>
    </p:spTree>
    <p:extLst>
      <p:ext uri="{BB962C8B-B14F-4D97-AF65-F5344CB8AC3E}">
        <p14:creationId xmlns:p14="http://schemas.microsoft.com/office/powerpoint/2010/main" val="29233958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Two types of parabolas:</a:t>
            </a:r>
          </a:p>
          <a:p>
            <a:endParaRPr lang="en-US" sz="2000" dirty="0"/>
          </a:p>
          <a:p>
            <a:r>
              <a:rPr lang="en-US" dirty="0"/>
              <a:t>N/S</a:t>
            </a:r>
          </a:p>
          <a:p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a(x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h)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k	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E/W</a:t>
            </a:r>
          </a:p>
          <a:p>
            <a:r>
              <a:rPr lang="en-US" dirty="0"/>
              <a:t>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a(y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k)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h   	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036890"/>
            <a:ext cx="4581525" cy="17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76" y="4196987"/>
            <a:ext cx="4403024" cy="23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D3A4C-8175-4D12-822E-49B3DB83857E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6112197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Parabolas have a property that makes them useful in the design of reflectors and transmitters </a:t>
            </a:r>
          </a:p>
        </p:txBody>
      </p:sp>
    </p:spTree>
    <p:extLst>
      <p:ext uri="{BB962C8B-B14F-4D97-AF65-F5344CB8AC3E}">
        <p14:creationId xmlns:p14="http://schemas.microsoft.com/office/powerpoint/2010/main" val="11449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multiply them all together rather than adding them: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l-GR" sz="10000" dirty="0"/>
              <a:t>Π</a:t>
            </a:r>
            <a:endParaRPr lang="en-US" sz="10000" dirty="0"/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multiply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0765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73313"/>
            <a:ext cx="4457700" cy="30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particle approaching a parabola on a line parallel to the axis is reflected through the focus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97126-A1E1-4D6C-9B77-AC45C34605AD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0888069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This property is used to focus incoming light by a parabolic mirror on a telescope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4457700" cy="30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AEA49-8895-4DF6-A0E4-8AC7C6E3DCC5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8248107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267200" cy="38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Also, signals emanating from the focus are reflected parallel to the axis, a property used in radio transmitters </a:t>
            </a:r>
          </a:p>
          <a:p>
            <a:pPr>
              <a:spcBef>
                <a:spcPts val="0"/>
              </a:spcBef>
            </a:pPr>
            <a:r>
              <a:rPr lang="en-US" dirty="0"/>
              <a:t>and headlights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5DF21-2EE1-4F15-A228-4D5B7C09B458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1987458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Where would you place the transmitter on a parabolic dish antenna to maximize the transmitted signal?</a:t>
            </a:r>
          </a:p>
          <a:p>
            <a:endParaRPr lang="en-US" sz="2000" dirty="0"/>
          </a:p>
          <a:p>
            <a:r>
              <a:rPr lang="en-US" dirty="0"/>
              <a:t>a)  At the vertex			</a:t>
            </a:r>
          </a:p>
          <a:p>
            <a:pPr>
              <a:spcBef>
                <a:spcPts val="0"/>
              </a:spcBef>
            </a:pPr>
            <a:r>
              <a:rPr lang="en-US" dirty="0"/>
              <a:t>b)  At the focus</a:t>
            </a:r>
          </a:p>
          <a:p>
            <a:pPr>
              <a:spcBef>
                <a:spcPts val="0"/>
              </a:spcBef>
            </a:pPr>
            <a:r>
              <a:rPr lang="en-US" dirty="0"/>
              <a:t>c)  At the </a:t>
            </a:r>
            <a:r>
              <a:rPr lang="en-US" dirty="0" err="1"/>
              <a:t>directrix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d)  At the outer edge of the dish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078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Where would you place the transmitter on a parabolic dish antenna to maximize the transmitted signal?</a:t>
            </a:r>
          </a:p>
          <a:p>
            <a:endParaRPr lang="en-US" sz="2000" dirty="0"/>
          </a:p>
          <a:p>
            <a:r>
              <a:rPr lang="en-US" dirty="0"/>
              <a:t>a)  At the vertex			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b)  At the focus</a:t>
            </a:r>
          </a:p>
          <a:p>
            <a:pPr>
              <a:spcBef>
                <a:spcPts val="0"/>
              </a:spcBef>
            </a:pPr>
            <a:r>
              <a:rPr lang="en-US" dirty="0"/>
              <a:t>c)  At the </a:t>
            </a:r>
            <a:r>
              <a:rPr lang="en-US" dirty="0" err="1"/>
              <a:t>directrix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d)  At the outer edge of the dish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682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 already know parabolas can be functions</a:t>
            </a:r>
          </a:p>
          <a:p>
            <a:pPr>
              <a:spcBef>
                <a:spcPts val="0"/>
              </a:spcBef>
            </a:pPr>
            <a:r>
              <a:rPr lang="en-US" dirty="0"/>
              <a:t>or not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5DF21-2EE1-4F15-A228-4D5B7C09B458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1CD62-1E88-46C3-BFEC-D4484A33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71650"/>
            <a:ext cx="809625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17F65-0BF8-40F3-B6F9-CA898DAA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81175"/>
            <a:ext cx="752475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95034F-2DD8-4828-9F25-5D4FF6D4A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2362200"/>
            <a:ext cx="781050" cy="723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745AE6-9528-4C05-866F-EFB92FD86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549" y="2345709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83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 call the functions N/S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and the non-functions E/W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5DF21-2EE1-4F15-A228-4D5B7C09B458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1CD62-1E88-46C3-BFEC-D4484A33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71650"/>
            <a:ext cx="809625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17F65-0BF8-40F3-B6F9-CA898DAA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781175"/>
            <a:ext cx="752475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95034F-2DD8-4828-9F25-5D4FF6D4A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3238500"/>
            <a:ext cx="781050" cy="723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745AE6-9528-4C05-866F-EFB92FD86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3222009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420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 have used the formula for a parabola:</a:t>
            </a:r>
          </a:p>
          <a:p>
            <a:pPr>
              <a:spcBef>
                <a:spcPts val="0"/>
              </a:spcBef>
            </a:pPr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bx + c = y</a:t>
            </a:r>
          </a:p>
          <a:p>
            <a:pPr>
              <a:spcBef>
                <a:spcPts val="0"/>
              </a:spcBef>
            </a:pPr>
            <a:r>
              <a:rPr lang="en-US" dirty="0"/>
              <a:t>But now we’re writing it:</a:t>
            </a:r>
          </a:p>
          <a:p>
            <a:pPr>
              <a:spcBef>
                <a:spcPts val="0"/>
              </a:spcBef>
            </a:pPr>
            <a:r>
              <a:rPr lang="en-US" dirty="0"/>
              <a:t>y = </a:t>
            </a:r>
            <a:r>
              <a:rPr lang="en-US" dirty="0">
                <a:ea typeface="Times New Roman" panose="02020603050405020304" pitchFamily="18" charset="0"/>
              </a:rPr>
              <a:t>a(x – h)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k    (for N/S)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and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x = a(y – k)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h    (for E/W)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2909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 = </a:t>
            </a:r>
            <a:r>
              <a:rPr lang="en-US" dirty="0">
                <a:ea typeface="Times New Roman" panose="02020603050405020304" pitchFamily="18" charset="0"/>
              </a:rPr>
              <a:t>a(x – h)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k    (for N/S)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x = a(y – k)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h    (for E/W)</a:t>
            </a:r>
          </a:p>
          <a:p>
            <a:pPr>
              <a:spcBef>
                <a:spcPts val="0"/>
              </a:spcBef>
            </a:pPr>
            <a:r>
              <a:rPr lang="en-US" dirty="0"/>
              <a:t>Just as before, “a” is the vertical stretch factor, and if a&gt;0 for a N/S, it opens up (cup) and if a&lt;0, it opens down (hill)</a:t>
            </a:r>
          </a:p>
        </p:txBody>
      </p:sp>
    </p:spTree>
    <p:extLst>
      <p:ext uri="{BB962C8B-B14F-4D97-AF65-F5344CB8AC3E}">
        <p14:creationId xmlns:p14="http://schemas.microsoft.com/office/powerpoint/2010/main" val="28856273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 = </a:t>
            </a:r>
            <a:r>
              <a:rPr lang="en-US" dirty="0">
                <a:ea typeface="Times New Roman" panose="02020603050405020304" pitchFamily="18" charset="0"/>
              </a:rPr>
              <a:t>a(x – h)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k    (for N/S)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x = a(y – k)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h    (for E/W)</a:t>
            </a:r>
          </a:p>
          <a:p>
            <a:pPr>
              <a:spcBef>
                <a:spcPts val="0"/>
              </a:spcBef>
            </a:pPr>
            <a:r>
              <a:rPr lang="en-US" dirty="0"/>
              <a:t>If a&gt;0 for an E/W, it opens right (open parenthesis) </a:t>
            </a:r>
          </a:p>
          <a:p>
            <a:pPr>
              <a:spcBef>
                <a:spcPts val="0"/>
              </a:spcBef>
            </a:pPr>
            <a:r>
              <a:rPr lang="en-US" dirty="0"/>
              <a:t>and if a&lt;0, it opens left (closed parenthesis)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10B56-08F9-4D84-BA47-42951B6C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4258670"/>
            <a:ext cx="781050" cy="72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FE79D-74D6-42DC-895A-22313151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929151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0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use ∑ with a formula: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dirty="0"/>
              <a:t>This means “add up the n’s where n goes from 1 to 10”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5D635-4C75-4288-A3B0-26AAF2A5D8AD}"/>
              </a:ext>
            </a:extLst>
          </p:cNvPr>
          <p:cNvSpPr txBox="1"/>
          <p:nvPr/>
        </p:nvSpPr>
        <p:spPr>
          <a:xfrm>
            <a:off x="3657600" y="1981200"/>
            <a:ext cx="10668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10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CCFFFF"/>
                </a:solidFill>
              </a:rPr>
              <a:t>∑ n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n=1</a:t>
            </a:r>
          </a:p>
        </p:txBody>
      </p:sp>
    </p:spTree>
    <p:extLst>
      <p:ext uri="{BB962C8B-B14F-4D97-AF65-F5344CB8AC3E}">
        <p14:creationId xmlns:p14="http://schemas.microsoft.com/office/powerpoint/2010/main" val="211673997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 = </a:t>
            </a:r>
            <a:r>
              <a:rPr lang="en-US" dirty="0">
                <a:ea typeface="Times New Roman" panose="02020603050405020304" pitchFamily="18" charset="0"/>
              </a:rPr>
              <a:t>a(x – h)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k    (for N/S)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x = a(y – k)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h    (for E/W)</a:t>
            </a:r>
          </a:p>
          <a:p>
            <a:pPr>
              <a:spcBef>
                <a:spcPts val="0"/>
              </a:spcBef>
            </a:pPr>
            <a:r>
              <a:rPr lang="en-US" dirty="0"/>
              <a:t>The vertex is (</a:t>
            </a:r>
            <a:r>
              <a:rPr lang="en-US" dirty="0" err="1"/>
              <a:t>h,k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For N/S, the axis of symmetry is y = k</a:t>
            </a:r>
          </a:p>
          <a:p>
            <a:pPr>
              <a:spcBef>
                <a:spcPts val="0"/>
              </a:spcBef>
            </a:pPr>
            <a:r>
              <a:rPr lang="en-US" dirty="0"/>
              <a:t>For E/W, the axis of symmetry is x = h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87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Mathematically, a parabola is defined to be the set of points in a plane that are equidistant from a fixed point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ea typeface="Times New Roman" panose="02020603050405020304" pitchFamily="18" charset="0"/>
              </a:rPr>
              <a:t> (the </a:t>
            </a:r>
            <a:r>
              <a:rPr lang="en-US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focus</a:t>
            </a:r>
            <a:r>
              <a:rPr lang="en-US" dirty="0">
                <a:effectLst/>
                <a:ea typeface="Times New Roman" panose="02020603050405020304" pitchFamily="18" charset="0"/>
              </a:rPr>
              <a:t>) and a fixed line (the </a:t>
            </a:r>
            <a:r>
              <a:rPr lang="en-US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directrix</a:t>
            </a:r>
            <a:r>
              <a:rPr lang="en-US" dirty="0">
                <a:effectLst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163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610600" cy="5638800"/>
              </a:xfrm>
            </p:spPr>
            <p:txBody>
              <a:bodyPr/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For N/S parabolas, the directrix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is: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y = k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For E/W parabolas, the directrix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is: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x = h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610600" cy="5638800"/>
              </a:xfrm>
              <a:blipFill>
                <a:blip r:embed="rId2"/>
                <a:stretch>
                  <a:fillRect l="-2550" t="-1946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3135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focus is of primary importance for parabolas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4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458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For N/S, the focus point is: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For E/W, the focus point is: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458200" cy="5638800"/>
              </a:xfrm>
              <a:blipFill>
                <a:blip r:embed="rId2"/>
                <a:stretch>
                  <a:fillRect l="-259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0793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parabola: y = </a:t>
            </a:r>
            <a:r>
              <a:rPr lang="en-US" dirty="0">
                <a:ea typeface="Times New Roman" panose="02020603050405020304" pitchFamily="18" charset="0"/>
              </a:rPr>
              <a:t>a(x – h)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k</a:t>
            </a:r>
          </a:p>
          <a:p>
            <a:r>
              <a:rPr lang="en-US" dirty="0"/>
              <a:t>with center (</a:t>
            </a:r>
            <a:r>
              <a:rPr lang="en-US" dirty="0" err="1"/>
              <a:t>h,k</a:t>
            </a:r>
            <a:r>
              <a:rPr lang="en-US" dirty="0"/>
              <a:t>) = (2,5) and a=3</a:t>
            </a:r>
          </a:p>
          <a:p>
            <a:r>
              <a:rPr lang="en-US" dirty="0"/>
              <a:t>is the parabola N/S or E/W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652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parabola: y = </a:t>
            </a:r>
            <a:r>
              <a:rPr lang="en-US" dirty="0">
                <a:ea typeface="Times New Roman" panose="02020603050405020304" pitchFamily="18" charset="0"/>
              </a:rPr>
              <a:t>a(x – h)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k</a:t>
            </a:r>
          </a:p>
          <a:p>
            <a:r>
              <a:rPr lang="en-US" dirty="0"/>
              <a:t>with center (</a:t>
            </a:r>
            <a:r>
              <a:rPr lang="en-US" dirty="0" err="1"/>
              <a:t>h,k</a:t>
            </a:r>
            <a:r>
              <a:rPr lang="en-US" dirty="0"/>
              <a:t>) = (2,5) and a=3</a:t>
            </a:r>
          </a:p>
          <a:p>
            <a:r>
              <a:rPr lang="en-US" dirty="0"/>
              <a:t>is the parabola </a:t>
            </a:r>
            <a:r>
              <a:rPr lang="en-US" dirty="0">
                <a:solidFill>
                  <a:srgbClr val="FFFF00"/>
                </a:solidFill>
              </a:rPr>
              <a:t>N/S</a:t>
            </a:r>
            <a:r>
              <a:rPr lang="en-US" dirty="0"/>
              <a:t> or E/W</a:t>
            </a:r>
          </a:p>
          <a:p>
            <a:r>
              <a:rPr lang="en-US" dirty="0"/>
              <a:t>Identify the formula for the parabola: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534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a N/S parabola: </a:t>
            </a:r>
          </a:p>
          <a:p>
            <a:pPr>
              <a:spcBef>
                <a:spcPts val="0"/>
              </a:spcBef>
            </a:pPr>
            <a:r>
              <a:rPr lang="en-US" dirty="0"/>
              <a:t>y = </a:t>
            </a:r>
            <a:r>
              <a:rPr lang="en-US" dirty="0">
                <a:ea typeface="Times New Roman" panose="02020603050405020304" pitchFamily="18" charset="0"/>
              </a:rPr>
              <a:t>a(x – h)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+ k</a:t>
            </a:r>
          </a:p>
          <a:p>
            <a:pPr>
              <a:spcBef>
                <a:spcPts val="0"/>
              </a:spcBef>
            </a:pPr>
            <a:r>
              <a:rPr lang="en-US" dirty="0"/>
              <a:t>with center (</a:t>
            </a:r>
            <a:r>
              <a:rPr lang="en-US" dirty="0" err="1"/>
              <a:t>h,k</a:t>
            </a:r>
            <a:r>
              <a:rPr lang="en-US" dirty="0"/>
              <a:t>) = (2,5) and a=3</a:t>
            </a:r>
          </a:p>
          <a:p>
            <a:r>
              <a:rPr lang="en-US" dirty="0"/>
              <a:t>Identify the formula for the parabola:</a:t>
            </a:r>
          </a:p>
          <a:p>
            <a:r>
              <a:rPr lang="en-US" dirty="0">
                <a:solidFill>
                  <a:srgbClr val="FFFF00"/>
                </a:solidFill>
              </a:rPr>
              <a:t>y =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3(x – 2)</a:t>
            </a:r>
            <a:r>
              <a:rPr lang="en-US" baseline="30000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+ 5</a:t>
            </a:r>
          </a:p>
          <a:p>
            <a:r>
              <a:rPr lang="en-US" dirty="0"/>
              <a:t>Calculate the focus point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5D1F8-E7C6-4065-83E6-AFCE4E5DF3E4}"/>
                  </a:ext>
                </a:extLst>
              </p:cNvPr>
              <p:cNvSpPr txBox="1"/>
              <p:nvPr/>
            </p:nvSpPr>
            <p:spPr>
              <a:xfrm>
                <a:off x="5791200" y="5796556"/>
                <a:ext cx="3352800" cy="1061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N/S, focus point: 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E/W, focus point: 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5D1F8-E7C6-4065-83E6-AFCE4E5DF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796556"/>
                <a:ext cx="3352800" cy="1061444"/>
              </a:xfrm>
              <a:prstGeom prst="rect">
                <a:avLst/>
              </a:prstGeom>
              <a:blipFill>
                <a:blip r:embed="rId2"/>
                <a:stretch>
                  <a:fillRect l="-1455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5232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For a N/S parabola: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 = </a:t>
                </a:r>
                <a:r>
                  <a:rPr lang="en-US" dirty="0">
                    <a:ea typeface="Times New Roman" panose="02020603050405020304" pitchFamily="18" charset="0"/>
                  </a:rPr>
                  <a:t>3(x – 2)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2</a:t>
                </a:r>
                <a:r>
                  <a:rPr lang="en-US" dirty="0">
                    <a:ea typeface="Times New Roman" panose="02020603050405020304" pitchFamily="18" charset="0"/>
                  </a:rPr>
                  <a:t> + 5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with center (</a:t>
                </a:r>
                <a:r>
                  <a:rPr lang="en-US" dirty="0" err="1"/>
                  <a:t>h,k</a:t>
                </a:r>
                <a:r>
                  <a:rPr lang="en-US" dirty="0"/>
                  <a:t>) = (2,5) and a=3</a:t>
                </a:r>
              </a:p>
              <a:p>
                <a:r>
                  <a:rPr lang="en-US" dirty="0"/>
                  <a:t>Calculate the focus point: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(2+1/4(3),5) = </a:t>
                </a:r>
                <a:r>
                  <a:rPr lang="en-US" dirty="0">
                    <a:solidFill>
                      <a:srgbClr val="FFFF00"/>
                    </a:solidFill>
                  </a:rPr>
                  <a:t>(2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FF0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, 5)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Calculate the directrix line: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>
                <a:blip r:embed="rId2"/>
                <a:stretch>
                  <a:fillRect l="-2456" t="-194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E2301E-9F49-410A-942C-2050A21C4FCF}"/>
                  </a:ext>
                </a:extLst>
              </p:cNvPr>
              <p:cNvSpPr txBox="1"/>
              <p:nvPr/>
            </p:nvSpPr>
            <p:spPr>
              <a:xfrm>
                <a:off x="5791200" y="5796556"/>
                <a:ext cx="3352800" cy="1061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N/S, focus point: 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E/W, focus point: 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E2301E-9F49-410A-942C-2050A21C4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796556"/>
                <a:ext cx="3352800" cy="1061444"/>
              </a:xfrm>
              <a:prstGeom prst="rect">
                <a:avLst/>
              </a:prstGeom>
              <a:blipFill>
                <a:blip r:embed="rId3"/>
                <a:stretch>
                  <a:fillRect l="-1455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2508D2-BEF6-42AE-856E-3112C6DA823D}"/>
                  </a:ext>
                </a:extLst>
              </p:cNvPr>
              <p:cNvSpPr txBox="1"/>
              <p:nvPr/>
            </p:nvSpPr>
            <p:spPr>
              <a:xfrm>
                <a:off x="0" y="5796556"/>
                <a:ext cx="3048000" cy="1061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N/S, directrix</a:t>
                </a:r>
                <a:r>
                  <a:rPr lang="en-US" dirty="0">
                    <a:ea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y = k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E/W, directrix</a:t>
                </a:r>
                <a:r>
                  <a:rPr lang="en-US" dirty="0">
                    <a:ea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x = h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2508D2-BEF6-42AE-856E-3112C6DA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6556"/>
                <a:ext cx="3048000" cy="1061444"/>
              </a:xfrm>
              <a:prstGeom prst="rect">
                <a:avLst/>
              </a:prstGeom>
              <a:blipFill>
                <a:blip r:embed="rId4"/>
                <a:stretch>
                  <a:fillRect l="-1600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1288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For a N/S parabola: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 = </a:t>
                </a:r>
                <a:r>
                  <a:rPr lang="en-US" dirty="0">
                    <a:ea typeface="Times New Roman" panose="02020603050405020304" pitchFamily="18" charset="0"/>
                  </a:rPr>
                  <a:t>3(x – 2)</a:t>
                </a:r>
                <a:r>
                  <a:rPr lang="en-US" baseline="30000" dirty="0">
                    <a:ea typeface="Times New Roman" panose="02020603050405020304" pitchFamily="18" charset="0"/>
                  </a:rPr>
                  <a:t>2</a:t>
                </a:r>
                <a:r>
                  <a:rPr lang="en-US" dirty="0">
                    <a:ea typeface="Times New Roman" panose="02020603050405020304" pitchFamily="18" charset="0"/>
                  </a:rPr>
                  <a:t> + 5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with center (</a:t>
                </a:r>
                <a:r>
                  <a:rPr lang="en-US" dirty="0" err="1"/>
                  <a:t>h,k</a:t>
                </a:r>
                <a:r>
                  <a:rPr lang="en-US" dirty="0"/>
                  <a:t>) = (2,5) and a=3</a:t>
                </a:r>
              </a:p>
              <a:p>
                <a:r>
                  <a:rPr lang="en-US" dirty="0"/>
                  <a:t>focus point: </a:t>
                </a:r>
                <a:r>
                  <a:rPr lang="en-US" dirty="0">
                    <a:solidFill>
                      <a:srgbClr val="CCFFFF"/>
                    </a:solidFill>
                  </a:rPr>
                  <a:t>(2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CCFFFF"/>
                    </a:solidFill>
                  </a:rPr>
                  <a:t>, 5)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Calculate the directrix line: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 = 5 – 1/4(3) = 5-1/12 = </a:t>
                </a:r>
                <a:r>
                  <a:rPr lang="en-US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FFFF0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Notice this will ALWAYS be a constant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>
                <a:blip r:embed="rId2"/>
                <a:stretch>
                  <a:fillRect l="-2456" t="-194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E2301E-9F49-410A-942C-2050A21C4FCF}"/>
                  </a:ext>
                </a:extLst>
              </p:cNvPr>
              <p:cNvSpPr txBox="1"/>
              <p:nvPr/>
            </p:nvSpPr>
            <p:spPr>
              <a:xfrm>
                <a:off x="5791200" y="5796556"/>
                <a:ext cx="3352800" cy="1061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N/S, focus point: 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E/W, focus point: 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(h+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b="1" dirty="0">
                    <a:effectLst/>
                    <a:ea typeface="Times New Roman" panose="02020603050405020304" pitchFamily="18" charset="0"/>
                  </a:rPr>
                  <a:t>, k)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E2301E-9F49-410A-942C-2050A21C4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796556"/>
                <a:ext cx="3352800" cy="1061444"/>
              </a:xfrm>
              <a:prstGeom prst="rect">
                <a:avLst/>
              </a:prstGeom>
              <a:blipFill>
                <a:blip r:embed="rId3"/>
                <a:stretch>
                  <a:fillRect l="-1455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2508D2-BEF6-42AE-856E-3112C6DA823D}"/>
                  </a:ext>
                </a:extLst>
              </p:cNvPr>
              <p:cNvSpPr txBox="1"/>
              <p:nvPr/>
            </p:nvSpPr>
            <p:spPr>
              <a:xfrm>
                <a:off x="0" y="5796556"/>
                <a:ext cx="3048000" cy="1061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N/S, directrix</a:t>
                </a:r>
                <a:r>
                  <a:rPr lang="en-US" dirty="0">
                    <a:ea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y = k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E/W, directrix</a:t>
                </a:r>
                <a:r>
                  <a:rPr lang="en-US" dirty="0">
                    <a:ea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x = h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2508D2-BEF6-42AE-856E-3112C6DA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6556"/>
                <a:ext cx="3048000" cy="1061444"/>
              </a:xfrm>
              <a:prstGeom prst="rect">
                <a:avLst/>
              </a:prstGeom>
              <a:blipFill>
                <a:blip r:embed="rId4"/>
                <a:stretch>
                  <a:fillRect l="-1600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88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2EA2-CBA1-49B4-A9B0-B0C0BBB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39C2-1893-48DB-B052-A1ED6BCE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sequence Sn defined by: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 = a</a:t>
            </a:r>
            <a:r>
              <a:rPr lang="en-US" baseline="-25000" dirty="0"/>
              <a:t>1</a:t>
            </a:r>
          </a:p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	     n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2000" dirty="0"/>
              <a:t> </a:t>
            </a:r>
            <a:r>
              <a:rPr lang="en-US" dirty="0"/>
              <a:t>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r>
              <a:rPr lang="en-US" sz="2700" dirty="0"/>
              <a:t>	  </a:t>
            </a:r>
            <a:r>
              <a:rPr lang="en-US" sz="1000" dirty="0"/>
              <a:t> </a:t>
            </a:r>
            <a:r>
              <a:rPr lang="en-US" sz="2700" dirty="0"/>
              <a:t>k=1</a:t>
            </a:r>
          </a:p>
          <a:p>
            <a:pPr>
              <a:spcBef>
                <a:spcPts val="0"/>
              </a:spcBef>
            </a:pPr>
            <a:r>
              <a:rPr lang="en-US" dirty="0"/>
              <a:t>is called the </a:t>
            </a:r>
            <a:r>
              <a:rPr lang="en-US" dirty="0">
                <a:solidFill>
                  <a:srgbClr val="FFC000"/>
                </a:solidFill>
              </a:rPr>
              <a:t>sequence of partial sums </a:t>
            </a:r>
            <a:r>
              <a:rPr lang="en-US" dirty="0"/>
              <a:t>of the series</a:t>
            </a:r>
          </a:p>
        </p:txBody>
      </p:sp>
    </p:spTree>
    <p:extLst>
      <p:ext uri="{BB962C8B-B14F-4D97-AF65-F5344CB8AC3E}">
        <p14:creationId xmlns:p14="http://schemas.microsoft.com/office/powerpoint/2010/main" val="20970377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While lovely for math problems, these formulas are not so helpful for engineers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60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0118AD-7309-4BB3-9790-58DA9104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52" y="3819099"/>
            <a:ext cx="5114248" cy="30389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find the focal distance of parabolic dish antennas, where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</a:t>
            </a:r>
            <a:r>
              <a:rPr lang="en-US" dirty="0">
                <a:effectLst/>
                <a:ea typeface="Times New Roman" panose="02020603050405020304" pitchFamily="18" charset="0"/>
              </a:rPr>
              <a:t>s the diameter of the dish,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is the depth of the dish and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is the focal distance: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16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6EDD8-74C6-4CB1-949A-00EE243D1190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http://www.analyzemath.com/parabola/parabola_focus.html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084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parabolic dish with distance across the top of the dish of 36 inches</a:t>
            </a:r>
          </a:p>
          <a:p>
            <a:r>
              <a:rPr lang="en-US" dirty="0"/>
              <a:t>The depth of the dish at the center is 3 inches</a:t>
            </a:r>
          </a:p>
          <a:p>
            <a:r>
              <a:rPr lang="en-US" dirty="0"/>
              <a:t>Find the focal distance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3585-9F76-4F07-B740-AF1FE8ED1A7C}"/>
              </a:ext>
            </a:extLst>
          </p:cNvPr>
          <p:cNvSpPr txBox="1"/>
          <p:nvPr/>
        </p:nvSpPr>
        <p:spPr>
          <a:xfrm>
            <a:off x="7772400" y="64770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16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1166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parabolic dish with distance across the top of the dish of 36 inches</a:t>
            </a:r>
          </a:p>
          <a:p>
            <a:r>
              <a:rPr lang="en-US" dirty="0"/>
              <a:t>The depth of the dish at the center is 3 inches</a:t>
            </a:r>
          </a:p>
          <a:p>
            <a:r>
              <a:rPr lang="en-US" dirty="0"/>
              <a:t>Find the focal distance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36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3585-9F76-4F07-B740-AF1FE8ED1A7C}"/>
              </a:ext>
            </a:extLst>
          </p:cNvPr>
          <p:cNvSpPr txBox="1"/>
          <p:nvPr/>
        </p:nvSpPr>
        <p:spPr>
          <a:xfrm>
            <a:off x="7772400" y="64770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16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81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parabolic dish with distance across the top of the dish of 36 inches</a:t>
            </a:r>
          </a:p>
          <a:p>
            <a:r>
              <a:rPr lang="en-US" dirty="0"/>
              <a:t>The depth of the dish at the center is 3 inches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 36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Find the focal distance: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3585-9F76-4F07-B740-AF1FE8ED1A7C}"/>
              </a:ext>
            </a:extLst>
          </p:cNvPr>
          <p:cNvSpPr txBox="1"/>
          <p:nvPr/>
        </p:nvSpPr>
        <p:spPr>
          <a:xfrm>
            <a:off x="7772400" y="64770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16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563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parabolic dish with distance across the top of the dish of 36 inches</a:t>
            </a:r>
          </a:p>
          <a:p>
            <a:r>
              <a:rPr lang="en-US" dirty="0"/>
              <a:t>The depth of the dish at the center is 3 inches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 36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 3</a:t>
            </a:r>
          </a:p>
          <a:p>
            <a:r>
              <a:rPr lang="en-US" dirty="0"/>
              <a:t>Find the focal distance: 27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3585-9F76-4F07-B740-AF1FE8ED1A7C}"/>
              </a:ext>
            </a:extLst>
          </p:cNvPr>
          <p:cNvSpPr txBox="1"/>
          <p:nvPr/>
        </p:nvSpPr>
        <p:spPr>
          <a:xfrm>
            <a:off x="7772400" y="64770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16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7707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Suppose you had a parabolic dish with distance across the top of the dish of 36 inches</a:t>
            </a:r>
          </a:p>
          <a:p>
            <a:r>
              <a:rPr lang="en-US" dirty="0"/>
              <a:t>The depth of the dish at the center is 3 inches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 36</a:t>
            </a:r>
          </a:p>
          <a:p>
            <a:r>
              <a:rPr lang="en-US" dirty="0"/>
              <a:t>What is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/>
              <a:t>? 3</a:t>
            </a:r>
          </a:p>
          <a:p>
            <a:r>
              <a:rPr lang="en-US" dirty="0"/>
              <a:t>Find the focal distance: </a:t>
            </a:r>
            <a:r>
              <a:rPr lang="en-US" dirty="0">
                <a:solidFill>
                  <a:srgbClr val="FFFF00"/>
                </a:solidFill>
              </a:rPr>
              <a:t>27 inches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3585-9F76-4F07-B740-AF1FE8ED1A7C}"/>
              </a:ext>
            </a:extLst>
          </p:cNvPr>
          <p:cNvSpPr txBox="1"/>
          <p:nvPr/>
        </p:nvSpPr>
        <p:spPr>
          <a:xfrm>
            <a:off x="7772400" y="64770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16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610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In practice the shape of the dish is not a perfect parabola and therefore small adjustments are needed when positioning the feed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(the reality of engineering…)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153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818673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Hyperbola</a:t>
            </a:r>
            <a:r>
              <a:rPr lang="en-US" dirty="0"/>
              <a:t>: set of points in a plane whose distances from two fixed points </a:t>
            </a:r>
          </a:p>
          <a:p>
            <a:pPr>
              <a:spcBef>
                <a:spcPts val="0"/>
              </a:spcBef>
            </a:pPr>
            <a:r>
              <a:rPr lang="en-US" dirty="0"/>
              <a:t>(the foci) have </a:t>
            </a:r>
          </a:p>
          <a:p>
            <a:pPr>
              <a:spcBef>
                <a:spcPts val="0"/>
              </a:spcBef>
            </a:pPr>
            <a:r>
              <a:rPr lang="en-US" dirty="0"/>
              <a:t>a constant </a:t>
            </a:r>
          </a:p>
          <a:p>
            <a:pPr>
              <a:spcBef>
                <a:spcPts val="0"/>
              </a:spcBef>
            </a:pPr>
            <a:r>
              <a:rPr lang="en-US" dirty="0"/>
              <a:t>difference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964AA1C-C9AC-4203-9337-1023479A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92" y="2540215"/>
            <a:ext cx="4113508" cy="421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00725B-A29E-4BF0-818A-60341B7530C0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81789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2EA2-CBA1-49B4-A9B0-B0C0BBB9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39C2-1893-48DB-B052-A1ED6BCE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sequence Sn defined by: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 = a</a:t>
            </a:r>
            <a:r>
              <a:rPr lang="en-US" baseline="-25000" dirty="0"/>
              <a:t>1</a:t>
            </a:r>
          </a:p>
          <a:p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 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	     n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2000" dirty="0"/>
              <a:t> </a:t>
            </a:r>
            <a:r>
              <a:rPr lang="en-US" dirty="0"/>
              <a:t>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r>
              <a:rPr lang="en-US" sz="2700" dirty="0"/>
              <a:t>	  </a:t>
            </a:r>
            <a:r>
              <a:rPr lang="en-US" sz="1000" dirty="0"/>
              <a:t> </a:t>
            </a:r>
            <a:r>
              <a:rPr lang="en-US" sz="2700" dirty="0"/>
              <a:t>k=1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is the </a:t>
            </a:r>
            <a:r>
              <a:rPr lang="en-US" dirty="0">
                <a:solidFill>
                  <a:srgbClr val="FFC000"/>
                </a:solidFill>
              </a:rPr>
              <a:t>nth partial sum</a:t>
            </a:r>
          </a:p>
        </p:txBody>
      </p:sp>
    </p:spTree>
    <p:extLst>
      <p:ext uri="{BB962C8B-B14F-4D97-AF65-F5344CB8AC3E}">
        <p14:creationId xmlns:p14="http://schemas.microsoft.com/office/powerpoint/2010/main" val="41013064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A hyperbola looks sort of like two mirrored </a:t>
            </a:r>
            <a:r>
              <a:rPr lang="en-US" i="0" u="none" strike="noStrike" dirty="0">
                <a:effectLst/>
              </a:rPr>
              <a:t>parabolas</a:t>
            </a:r>
            <a:endParaRPr lang="en-US" i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/>
              <a:t>T</a:t>
            </a:r>
            <a:r>
              <a:rPr lang="en-US" i="0" dirty="0">
                <a:effectLst/>
              </a:rPr>
              <a:t>he two halves </a:t>
            </a:r>
          </a:p>
          <a:p>
            <a:pPr>
              <a:spcBef>
                <a:spcPts val="0"/>
              </a:spcBef>
            </a:pPr>
            <a:r>
              <a:rPr lang="en-US" dirty="0"/>
              <a:t>are</a:t>
            </a:r>
            <a:r>
              <a:rPr lang="en-US" i="0" dirty="0">
                <a:effectLst/>
              </a:rPr>
              <a:t> called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"branches"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705453-3823-4D9F-8400-B1C9E5024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30" y="2514600"/>
            <a:ext cx="4232570" cy="42100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46AEBE9-64B1-48D0-B666-D5B2F4D9CFAC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5109997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A hyperbola is centered on a point (</a:t>
            </a:r>
            <a:r>
              <a:rPr lang="en-US" i="0" dirty="0" err="1">
                <a:effectLst/>
              </a:rPr>
              <a:t>h,k</a:t>
            </a:r>
            <a:r>
              <a:rPr lang="en-US" i="0" dirty="0">
                <a:effectLst/>
              </a:rPr>
              <a:t>) (called the “</a:t>
            </a:r>
            <a:r>
              <a:rPr lang="en-US" i="0" dirty="0">
                <a:solidFill>
                  <a:srgbClr val="FFC000"/>
                </a:solidFill>
                <a:effectLst/>
              </a:rPr>
              <a:t>center</a:t>
            </a:r>
            <a:r>
              <a:rPr lang="en-US" i="0" dirty="0">
                <a:effectLst/>
              </a:rPr>
              <a:t>”)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77BED6-DE40-4E76-A894-812651C57A3D}"/>
              </a:ext>
            </a:extLst>
          </p:cNvPr>
          <p:cNvGrpSpPr/>
          <p:nvPr/>
        </p:nvGrpSpPr>
        <p:grpSpPr>
          <a:xfrm>
            <a:off x="4759030" y="2495550"/>
            <a:ext cx="4232570" cy="4210050"/>
            <a:chOff x="4759030" y="2495550"/>
            <a:chExt cx="4232570" cy="421005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44D5F0F-5A9A-421D-99AE-64E47131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9030" y="2495550"/>
              <a:ext cx="4232570" cy="421005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683B4F-8AB3-4FD0-902B-23300CCCABB3}"/>
                </a:ext>
              </a:extLst>
            </p:cNvPr>
            <p:cNvSpPr/>
            <p:nvPr/>
          </p:nvSpPr>
          <p:spPr>
            <a:xfrm>
              <a:off x="6809425" y="4548149"/>
              <a:ext cx="148186" cy="1449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E3B9555-B086-4E0D-86CE-2F6CF33EF506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66E6FC-6AC6-4F85-BAE9-0CE7B7CF364F}"/>
              </a:ext>
            </a:extLst>
          </p:cNvPr>
          <p:cNvSpPr txBox="1"/>
          <p:nvPr/>
        </p:nvSpPr>
        <p:spPr>
          <a:xfrm>
            <a:off x="6608928" y="4736068"/>
            <a:ext cx="706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(</a:t>
            </a:r>
            <a:r>
              <a:rPr lang="en-US" i="0" dirty="0" err="1">
                <a:effectLst/>
              </a:rPr>
              <a:t>h,k</a:t>
            </a:r>
            <a:r>
              <a:rPr lang="en-US" i="0" dirty="0">
                <a:effectLst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5750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1FB9207-53D6-4BC5-A2D8-6D66915E78E4}"/>
              </a:ext>
            </a:extLst>
          </p:cNvPr>
          <p:cNvGrpSpPr/>
          <p:nvPr/>
        </p:nvGrpSpPr>
        <p:grpSpPr>
          <a:xfrm>
            <a:off x="4759030" y="2495550"/>
            <a:ext cx="4232570" cy="4210050"/>
            <a:chOff x="4759030" y="2495550"/>
            <a:chExt cx="4232570" cy="421005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AC65B8B-CB6A-4559-9B72-0B6F0A492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9030" y="2495550"/>
              <a:ext cx="4232570" cy="421005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A13573C-1F06-4CA4-ABC9-1A94301C4F9F}"/>
                </a:ext>
              </a:extLst>
            </p:cNvPr>
            <p:cNvSpPr/>
            <p:nvPr/>
          </p:nvSpPr>
          <p:spPr>
            <a:xfrm>
              <a:off x="6809425" y="4548149"/>
              <a:ext cx="148186" cy="1449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8FD71E-1BEE-4ACA-B0B6-77C1A87BE879}"/>
                </a:ext>
              </a:extLst>
            </p:cNvPr>
            <p:cNvSpPr/>
            <p:nvPr/>
          </p:nvSpPr>
          <p:spPr>
            <a:xfrm>
              <a:off x="7510995" y="4539267"/>
              <a:ext cx="148186" cy="14495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C5DCD6-873B-4739-9C36-96053710F268}"/>
                </a:ext>
              </a:extLst>
            </p:cNvPr>
            <p:cNvSpPr/>
            <p:nvPr/>
          </p:nvSpPr>
          <p:spPr>
            <a:xfrm>
              <a:off x="6107856" y="4549937"/>
              <a:ext cx="148186" cy="14495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 point on each branch closest to the center is that branch’s "</a:t>
            </a:r>
            <a:r>
              <a:rPr lang="en-US" i="0" dirty="0">
                <a:solidFill>
                  <a:srgbClr val="92D050"/>
                </a:solidFill>
                <a:effectLst/>
              </a:rPr>
              <a:t>vertex</a:t>
            </a:r>
            <a:r>
              <a:rPr lang="en-US" i="0" dirty="0">
                <a:effectLst/>
              </a:rPr>
              <a:t>"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FC3531-6E91-4294-A959-EF242C08E51D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7B091C-C51C-4E2A-9E77-8B59F3A25B16}"/>
              </a:ext>
            </a:extLst>
          </p:cNvPr>
          <p:cNvSpPr txBox="1"/>
          <p:nvPr/>
        </p:nvSpPr>
        <p:spPr>
          <a:xfrm>
            <a:off x="6608928" y="4736068"/>
            <a:ext cx="706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(</a:t>
            </a:r>
            <a:r>
              <a:rPr lang="en-US" i="0" dirty="0" err="1">
                <a:effectLst/>
              </a:rPr>
              <a:t>h,k</a:t>
            </a:r>
            <a:r>
              <a:rPr lang="en-US" i="0" dirty="0">
                <a:effectLst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360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 vertices are a fixed distance “a” from the center 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6F0BE5-9148-4A8F-980D-C03D3F8C95A1}"/>
              </a:ext>
            </a:extLst>
          </p:cNvPr>
          <p:cNvGrpSpPr/>
          <p:nvPr/>
        </p:nvGrpSpPr>
        <p:grpSpPr>
          <a:xfrm>
            <a:off x="4759030" y="2495550"/>
            <a:ext cx="4232570" cy="4210050"/>
            <a:chOff x="4759030" y="2495550"/>
            <a:chExt cx="4232570" cy="421005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740119-6F57-40E3-9D71-AC1268978F44}"/>
                </a:ext>
              </a:extLst>
            </p:cNvPr>
            <p:cNvGrpSpPr/>
            <p:nvPr/>
          </p:nvGrpSpPr>
          <p:grpSpPr>
            <a:xfrm>
              <a:off x="4759030" y="2495550"/>
              <a:ext cx="4232570" cy="4210050"/>
              <a:chOff x="4759030" y="2495550"/>
              <a:chExt cx="4232570" cy="421005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13D8F1F-F1F3-40FC-8FC9-E391F4078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9030" y="2495550"/>
                <a:ext cx="4232570" cy="4210050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3B69ED4-0725-4860-B95D-8BB2E6E4131C}"/>
                  </a:ext>
                </a:extLst>
              </p:cNvPr>
              <p:cNvSpPr/>
              <p:nvPr/>
            </p:nvSpPr>
            <p:spPr>
              <a:xfrm>
                <a:off x="6809425" y="4548149"/>
                <a:ext cx="148186" cy="14495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1261E07-F71C-4505-B315-54DE023CBD59}"/>
                  </a:ext>
                </a:extLst>
              </p:cNvPr>
              <p:cNvSpPr/>
              <p:nvPr/>
            </p:nvSpPr>
            <p:spPr>
              <a:xfrm>
                <a:off x="7510995" y="4539267"/>
                <a:ext cx="148186" cy="14495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A006632-4C27-497D-9973-F5A5A24EACEA}"/>
                  </a:ext>
                </a:extLst>
              </p:cNvPr>
              <p:cNvSpPr/>
              <p:nvPr/>
            </p:nvSpPr>
            <p:spPr>
              <a:xfrm>
                <a:off x="6107856" y="4549937"/>
                <a:ext cx="148186" cy="14495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643D40-F895-49AE-A466-A74F9CF03287}"/>
                </a:ext>
              </a:extLst>
            </p:cNvPr>
            <p:cNvSpPr txBox="1"/>
            <p:nvPr/>
          </p:nvSpPr>
          <p:spPr>
            <a:xfrm rot="16200000">
              <a:off x="6277347" y="4431061"/>
              <a:ext cx="372948" cy="987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0" dirty="0">
                  <a:effectLst/>
                  <a:latin typeface="Arial Narrow" panose="020B0606020202030204" pitchFamily="34" charset="0"/>
                </a:rPr>
                <a:t>{</a:t>
              </a:r>
              <a:endParaRPr lang="en-US" sz="600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777377-BF24-48C1-8820-C8D9E0A8985B}"/>
                </a:ext>
              </a:extLst>
            </p:cNvPr>
            <p:cNvSpPr txBox="1"/>
            <p:nvPr/>
          </p:nvSpPr>
          <p:spPr>
            <a:xfrm>
              <a:off x="6415804" y="4924899"/>
              <a:ext cx="390372" cy="34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 dirty="0">
                  <a:effectLst/>
                </a:rPr>
                <a:t>a</a:t>
              </a:r>
              <a:endParaRPr 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519957-7037-456F-9821-3E42BF2BE677}"/>
                </a:ext>
              </a:extLst>
            </p:cNvPr>
            <p:cNvSpPr txBox="1"/>
            <p:nvPr/>
          </p:nvSpPr>
          <p:spPr>
            <a:xfrm rot="5400000">
              <a:off x="7126748" y="3855911"/>
              <a:ext cx="336000" cy="987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0" dirty="0">
                  <a:effectLst/>
                  <a:latin typeface="Arial Narrow" panose="020B0606020202030204" pitchFamily="34" charset="0"/>
                </a:rPr>
                <a:t>{</a:t>
              </a:r>
              <a:endParaRPr lang="en-US" sz="6000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0D3B63-EC5B-4215-9495-364D630C1848}"/>
                </a:ext>
              </a:extLst>
            </p:cNvPr>
            <p:cNvSpPr txBox="1"/>
            <p:nvPr/>
          </p:nvSpPr>
          <p:spPr>
            <a:xfrm>
              <a:off x="7048823" y="3962400"/>
              <a:ext cx="390372" cy="34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 dirty="0">
                  <a:effectLst/>
                </a:rPr>
                <a:t>a</a:t>
              </a:r>
              <a:endParaRPr lang="en-US" b="1" dirty="0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CFC323CA-B330-4990-BE6E-A100A58FA402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81183317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55D5E-4E49-4672-BCEA-19F3C3EB116B}"/>
              </a:ext>
            </a:extLst>
          </p:cNvPr>
          <p:cNvGrpSpPr/>
          <p:nvPr/>
        </p:nvGrpSpPr>
        <p:grpSpPr>
          <a:xfrm>
            <a:off x="4759030" y="2495550"/>
            <a:ext cx="4232570" cy="4210050"/>
            <a:chOff x="4759030" y="2495550"/>
            <a:chExt cx="4232570" cy="421005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3693F07-9EC4-4535-AEDF-9B0F73E65E2C}"/>
                </a:ext>
              </a:extLst>
            </p:cNvPr>
            <p:cNvGrpSpPr/>
            <p:nvPr/>
          </p:nvGrpSpPr>
          <p:grpSpPr>
            <a:xfrm>
              <a:off x="4759030" y="2495550"/>
              <a:ext cx="4232570" cy="4210050"/>
              <a:chOff x="4759030" y="2495550"/>
              <a:chExt cx="4232570" cy="421005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B212B60-6049-4514-8696-77C1C77F7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9030" y="2495550"/>
                <a:ext cx="4232570" cy="4210050"/>
              </a:xfrm>
              <a:prstGeom prst="rect">
                <a:avLst/>
              </a:prstGeom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95EF144-7E84-4F08-8E21-7D102DFC9801}"/>
                  </a:ext>
                </a:extLst>
              </p:cNvPr>
              <p:cNvSpPr/>
              <p:nvPr/>
            </p:nvSpPr>
            <p:spPr>
              <a:xfrm>
                <a:off x="6809425" y="4548149"/>
                <a:ext cx="148186" cy="14495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B780908-4C0B-44D0-90CE-938EA344FDD2}"/>
                  </a:ext>
                </a:extLst>
              </p:cNvPr>
              <p:cNvSpPr/>
              <p:nvPr/>
            </p:nvSpPr>
            <p:spPr>
              <a:xfrm>
                <a:off x="7510995" y="4539267"/>
                <a:ext cx="148186" cy="14495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4550AC2-004B-45D8-B642-947BF876D63D}"/>
                  </a:ext>
                </a:extLst>
              </p:cNvPr>
              <p:cNvSpPr/>
              <p:nvPr/>
            </p:nvSpPr>
            <p:spPr>
              <a:xfrm>
                <a:off x="6107856" y="4549937"/>
                <a:ext cx="148186" cy="14495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F8C7638-172B-4730-A28E-8FBF52FA9A13}"/>
                </a:ext>
              </a:extLst>
            </p:cNvPr>
            <p:cNvSpPr txBox="1"/>
            <p:nvPr/>
          </p:nvSpPr>
          <p:spPr>
            <a:xfrm rot="16200000">
              <a:off x="6277347" y="4431061"/>
              <a:ext cx="372948" cy="987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0" dirty="0">
                  <a:effectLst/>
                  <a:latin typeface="Arial Narrow" panose="020B0606020202030204" pitchFamily="34" charset="0"/>
                </a:rPr>
                <a:t>{</a:t>
              </a:r>
              <a:endParaRPr lang="en-US" sz="6000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D2E81A-B7CE-4D28-90D5-986357050756}"/>
                </a:ext>
              </a:extLst>
            </p:cNvPr>
            <p:cNvSpPr txBox="1"/>
            <p:nvPr/>
          </p:nvSpPr>
          <p:spPr>
            <a:xfrm>
              <a:off x="6415804" y="4924899"/>
              <a:ext cx="390372" cy="34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 dirty="0">
                  <a:effectLst/>
                </a:rPr>
                <a:t>a</a:t>
              </a:r>
              <a:endParaRPr lang="en-US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DF80CF-F4C2-4296-B1A6-57853B710BF7}"/>
                </a:ext>
              </a:extLst>
            </p:cNvPr>
            <p:cNvSpPr txBox="1"/>
            <p:nvPr/>
          </p:nvSpPr>
          <p:spPr>
            <a:xfrm rot="5400000">
              <a:off x="7126748" y="3855911"/>
              <a:ext cx="336000" cy="987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0" dirty="0">
                  <a:effectLst/>
                  <a:latin typeface="Arial Narrow" panose="020B0606020202030204" pitchFamily="34" charset="0"/>
                </a:rPr>
                <a:t>{</a:t>
              </a:r>
              <a:endParaRPr lang="en-US" sz="6000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C5F8E4-450C-46D2-8D2D-889E4D74F720}"/>
                </a:ext>
              </a:extLst>
            </p:cNvPr>
            <p:cNvSpPr txBox="1"/>
            <p:nvPr/>
          </p:nvSpPr>
          <p:spPr>
            <a:xfrm>
              <a:off x="7048823" y="3962400"/>
              <a:ext cx="390372" cy="34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 dirty="0">
                  <a:effectLst/>
                </a:rPr>
                <a:t>a</a:t>
              </a:r>
              <a:endParaRPr lang="en-US" b="1" dirty="0"/>
            </a:p>
          </p:txBody>
        </p:sp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 line going from one vertex, through the center, and ending at the other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vertex is called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 "</a:t>
            </a:r>
            <a:r>
              <a:rPr lang="en-US" i="0" dirty="0">
                <a:solidFill>
                  <a:srgbClr val="FFC000"/>
                </a:solidFill>
                <a:effectLst/>
              </a:rPr>
              <a:t>transverse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axis</a:t>
            </a:r>
            <a:r>
              <a:rPr lang="en-US" dirty="0"/>
              <a:t>"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7A51E4-95A0-4B1B-ACE1-0A084E4ECCF2}"/>
              </a:ext>
            </a:extLst>
          </p:cNvPr>
          <p:cNvCxnSpPr/>
          <p:nvPr/>
        </p:nvCxnSpPr>
        <p:spPr>
          <a:xfrm>
            <a:off x="5217922" y="4626592"/>
            <a:ext cx="3276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F7A03F0-167F-4DDD-A1B0-0DE49C93B160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79907778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 "</a:t>
            </a:r>
            <a:r>
              <a:rPr lang="en-US" i="0" dirty="0">
                <a:solidFill>
                  <a:srgbClr val="81DEFF"/>
                </a:solidFill>
                <a:effectLst/>
              </a:rPr>
              <a:t>foci</a:t>
            </a:r>
            <a:r>
              <a:rPr lang="en-US" i="0" dirty="0">
                <a:effectLst/>
              </a:rPr>
              <a:t>" of a hyperbola are "inside" each branch, and each focus is located 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i="0" dirty="0">
                <a:effectLst/>
              </a:rPr>
              <a:t> fixed distance </a:t>
            </a:r>
          </a:p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i="0" dirty="0">
                <a:effectLst/>
              </a:rPr>
              <a:t>c” from the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center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(so a &lt; c)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0D4F8-87F7-460D-A941-D8F2A222D26B}"/>
              </a:ext>
            </a:extLst>
          </p:cNvPr>
          <p:cNvGrpSpPr/>
          <p:nvPr/>
        </p:nvGrpSpPr>
        <p:grpSpPr>
          <a:xfrm>
            <a:off x="4759030" y="2495550"/>
            <a:ext cx="4232570" cy="4210050"/>
            <a:chOff x="4759030" y="2495550"/>
            <a:chExt cx="4232570" cy="421005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532ADF9-5F9A-438A-AFFB-9D8A5CCCCEA0}"/>
                </a:ext>
              </a:extLst>
            </p:cNvPr>
            <p:cNvGrpSpPr/>
            <p:nvPr/>
          </p:nvGrpSpPr>
          <p:grpSpPr>
            <a:xfrm>
              <a:off x="4759030" y="2495550"/>
              <a:ext cx="4232570" cy="4210050"/>
              <a:chOff x="4759030" y="2495550"/>
              <a:chExt cx="4232570" cy="421005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B175B4D-F063-47AE-8660-6E47C11F5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9030" y="2495550"/>
                <a:ext cx="4232570" cy="4210050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E3BA1F6-74BE-4E9F-82BC-31AE5AED2638}"/>
                  </a:ext>
                </a:extLst>
              </p:cNvPr>
              <p:cNvSpPr/>
              <p:nvPr/>
            </p:nvSpPr>
            <p:spPr>
              <a:xfrm>
                <a:off x="6809425" y="4548149"/>
                <a:ext cx="148186" cy="14495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FB55FB6-3BEC-4855-9DDD-E6F70EE1C9B6}"/>
                  </a:ext>
                </a:extLst>
              </p:cNvPr>
              <p:cNvSpPr/>
              <p:nvPr/>
            </p:nvSpPr>
            <p:spPr>
              <a:xfrm>
                <a:off x="7510995" y="4539267"/>
                <a:ext cx="148186" cy="14495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D0445C9-1428-43D6-AF95-FDC9848B800F}"/>
                  </a:ext>
                </a:extLst>
              </p:cNvPr>
              <p:cNvSpPr/>
              <p:nvPr/>
            </p:nvSpPr>
            <p:spPr>
              <a:xfrm>
                <a:off x="6107856" y="4549937"/>
                <a:ext cx="148186" cy="144954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344F6FD-3675-4596-8FA6-CC928518950D}"/>
                  </a:ext>
                </a:extLst>
              </p:cNvPr>
              <p:cNvSpPr/>
              <p:nvPr/>
            </p:nvSpPr>
            <p:spPr>
              <a:xfrm>
                <a:off x="7864952" y="4548149"/>
                <a:ext cx="148186" cy="144954"/>
              </a:xfrm>
              <a:prstGeom prst="ellipse">
                <a:avLst/>
              </a:prstGeom>
              <a:solidFill>
                <a:srgbClr val="81DEFF"/>
              </a:solidFill>
              <a:ln>
                <a:solidFill>
                  <a:srgbClr val="81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95DEB99-19D1-4E01-8535-525FC1511A8B}"/>
                  </a:ext>
                </a:extLst>
              </p:cNvPr>
              <p:cNvSpPr/>
              <p:nvPr/>
            </p:nvSpPr>
            <p:spPr>
              <a:xfrm>
                <a:off x="5740464" y="4560396"/>
                <a:ext cx="148186" cy="144954"/>
              </a:xfrm>
              <a:prstGeom prst="ellipse">
                <a:avLst/>
              </a:prstGeom>
              <a:solidFill>
                <a:srgbClr val="81DEFF"/>
              </a:solidFill>
              <a:ln>
                <a:solidFill>
                  <a:srgbClr val="81D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BFA259-1DFE-46CD-A662-8659A0FF1FE9}"/>
                  </a:ext>
                </a:extLst>
              </p:cNvPr>
              <p:cNvSpPr txBox="1"/>
              <p:nvPr/>
            </p:nvSpPr>
            <p:spPr>
              <a:xfrm rot="16200000">
                <a:off x="6117022" y="4711430"/>
                <a:ext cx="37294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0" i="0" dirty="0"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endParaRPr lang="en-US" sz="1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4FE4D4-D96D-4E96-BA93-B82576950277}"/>
                  </a:ext>
                </a:extLst>
              </p:cNvPr>
              <p:cNvSpPr txBox="1"/>
              <p:nvPr/>
            </p:nvSpPr>
            <p:spPr>
              <a:xfrm>
                <a:off x="6204027" y="5385783"/>
                <a:ext cx="3903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0" dirty="0">
                    <a:effectLst/>
                  </a:rPr>
                  <a:t>c</a:t>
                </a:r>
                <a:endParaRPr lang="en-US" b="1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0CE165-8A30-431E-9BE6-96EF49CD1EA0}"/>
                  </a:ext>
                </a:extLst>
              </p:cNvPr>
              <p:cNvSpPr txBox="1"/>
              <p:nvPr/>
            </p:nvSpPr>
            <p:spPr>
              <a:xfrm rot="5400000">
                <a:off x="7226030" y="2654030"/>
                <a:ext cx="37294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0" i="0" dirty="0"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endParaRPr lang="en-US" sz="1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9D3DD2-7B56-432C-A778-408237135AF8}"/>
                  </a:ext>
                </a:extLst>
              </p:cNvPr>
              <p:cNvSpPr txBox="1"/>
              <p:nvPr/>
            </p:nvSpPr>
            <p:spPr>
              <a:xfrm>
                <a:off x="7217318" y="3497043"/>
                <a:ext cx="3903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0" dirty="0">
                    <a:effectLst/>
                  </a:rPr>
                  <a:t>c</a:t>
                </a:r>
                <a:endParaRPr lang="en-US" b="1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3ADBDD-6A92-41D3-8654-4EFFC58A6880}"/>
                </a:ext>
              </a:extLst>
            </p:cNvPr>
            <p:cNvSpPr txBox="1"/>
            <p:nvPr/>
          </p:nvSpPr>
          <p:spPr>
            <a:xfrm rot="16200000">
              <a:off x="6277347" y="4431061"/>
              <a:ext cx="372948" cy="987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0" dirty="0">
                  <a:effectLst/>
                  <a:latin typeface="Arial Narrow" panose="020B0606020202030204" pitchFamily="34" charset="0"/>
                </a:rPr>
                <a:t>{</a:t>
              </a:r>
              <a:endParaRPr lang="en-US" sz="60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DAAC13-3610-4A63-A182-E1FD784F0B95}"/>
                </a:ext>
              </a:extLst>
            </p:cNvPr>
            <p:cNvSpPr txBox="1"/>
            <p:nvPr/>
          </p:nvSpPr>
          <p:spPr>
            <a:xfrm>
              <a:off x="6415804" y="4924899"/>
              <a:ext cx="390372" cy="34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 dirty="0">
                  <a:effectLst/>
                </a:rPr>
                <a:t>a</a:t>
              </a:r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E44579-41F1-43D3-9957-5446017FEC6E}"/>
                </a:ext>
              </a:extLst>
            </p:cNvPr>
            <p:cNvSpPr txBox="1"/>
            <p:nvPr/>
          </p:nvSpPr>
          <p:spPr>
            <a:xfrm rot="5400000">
              <a:off x="7126748" y="3855911"/>
              <a:ext cx="336000" cy="987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i="0" dirty="0">
                  <a:effectLst/>
                  <a:latin typeface="Arial Narrow" panose="020B0606020202030204" pitchFamily="34" charset="0"/>
                </a:rPr>
                <a:t>{</a:t>
              </a:r>
              <a:endParaRPr lang="en-US" sz="60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2A2404-F236-4DE1-B34A-3BBE935B11E5}"/>
                </a:ext>
              </a:extLst>
            </p:cNvPr>
            <p:cNvSpPr txBox="1"/>
            <p:nvPr/>
          </p:nvSpPr>
          <p:spPr>
            <a:xfrm>
              <a:off x="7048823" y="3962400"/>
              <a:ext cx="390372" cy="34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 dirty="0">
                  <a:effectLst/>
                </a:rPr>
                <a:t>a</a:t>
              </a:r>
              <a:endParaRPr lang="en-US" b="1" dirty="0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209E8C-145D-4967-ACBF-958F02231FAF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83144662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There are two types of hyperbolas:</a:t>
            </a:r>
          </a:p>
          <a:p>
            <a:r>
              <a:rPr lang="en-US" dirty="0"/>
              <a:t>E/W: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N/S:</a:t>
            </a:r>
          </a:p>
          <a:p>
            <a:r>
              <a:rPr lang="en-US" dirty="0"/>
              <a:t>                        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EB350-F0FC-4BAA-A5A8-1E9C0BAD3C03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2A8CE-7D63-4461-A344-5A33D8DC1372}"/>
              </a:ext>
            </a:extLst>
          </p:cNvPr>
          <p:cNvGrpSpPr/>
          <p:nvPr/>
        </p:nvGrpSpPr>
        <p:grpSpPr>
          <a:xfrm>
            <a:off x="1752600" y="2013697"/>
            <a:ext cx="5862850" cy="1323439"/>
            <a:chOff x="2265529" y="3122894"/>
            <a:chExt cx="5862850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8A4313-369F-4DE7-8433-45EAC4339BDA}"/>
                </a:ext>
              </a:extLst>
            </p:cNvPr>
            <p:cNvSpPr txBox="1"/>
            <p:nvPr/>
          </p:nvSpPr>
          <p:spPr>
            <a:xfrm>
              <a:off x="4089779" y="3327985"/>
              <a:ext cx="4038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-         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1 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45226-88DA-48AF-81BE-C4514D58B372}"/>
                </a:ext>
              </a:extLst>
            </p:cNvPr>
            <p:cNvSpPr txBox="1"/>
            <p:nvPr/>
          </p:nvSpPr>
          <p:spPr>
            <a:xfrm>
              <a:off x="2265529" y="3122894"/>
              <a:ext cx="48768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u="sng" dirty="0">
                  <a:solidFill>
                    <a:srgbClr val="CCFFFF"/>
                  </a:solidFill>
                </a:rPr>
                <a:t>(x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h)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  </a:t>
              </a:r>
              <a:r>
                <a:rPr lang="en-US" sz="4000" b="1" u="sng" dirty="0">
                  <a:solidFill>
                    <a:srgbClr val="CCFFFF"/>
                  </a:solidFill>
                </a:rPr>
                <a:t>(y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k)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  <a:r>
                <a:rPr lang="en-US" sz="2000" b="1" dirty="0">
                  <a:solidFill>
                    <a:srgbClr val="CCFFFF"/>
                  </a:solidFill>
                </a:rPr>
                <a:t> </a:t>
              </a:r>
              <a:r>
                <a:rPr lang="en-US" sz="4000" b="1" dirty="0">
                  <a:solidFill>
                    <a:srgbClr val="CCFFFF"/>
                  </a:solidFill>
                </a:rPr>
                <a:t>            </a:t>
              </a:r>
            </a:p>
            <a:p>
              <a:r>
                <a:rPr lang="en-US" sz="4000" b="1" dirty="0">
                  <a:solidFill>
                    <a:srgbClr val="CCFFFF"/>
                  </a:solidFill>
                </a:rPr>
                <a:t>   a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      b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88AB21-7C86-499E-8AE5-EE741DF5B622}"/>
              </a:ext>
            </a:extLst>
          </p:cNvPr>
          <p:cNvGrpSpPr/>
          <p:nvPr/>
        </p:nvGrpSpPr>
        <p:grpSpPr>
          <a:xfrm>
            <a:off x="1752600" y="4162961"/>
            <a:ext cx="5840104" cy="1323439"/>
            <a:chOff x="2265529" y="3122894"/>
            <a:chExt cx="5840104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A57C09-6537-4473-880E-0918348F2F6B}"/>
                </a:ext>
              </a:extLst>
            </p:cNvPr>
            <p:cNvSpPr txBox="1"/>
            <p:nvPr/>
          </p:nvSpPr>
          <p:spPr>
            <a:xfrm>
              <a:off x="4067033" y="3341061"/>
              <a:ext cx="4038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-         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1 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334C07-6157-4953-BE46-8F1352DA0DAD}"/>
                </a:ext>
              </a:extLst>
            </p:cNvPr>
            <p:cNvSpPr txBox="1"/>
            <p:nvPr/>
          </p:nvSpPr>
          <p:spPr>
            <a:xfrm>
              <a:off x="2265529" y="3122894"/>
              <a:ext cx="48768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u="sng" dirty="0">
                  <a:solidFill>
                    <a:srgbClr val="CCFFFF"/>
                  </a:solidFill>
                </a:rPr>
                <a:t>(y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k)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  </a:t>
              </a:r>
              <a:r>
                <a:rPr lang="en-US" sz="4000" b="1" u="sng" dirty="0">
                  <a:solidFill>
                    <a:srgbClr val="CCFFFF"/>
                  </a:solidFill>
                </a:rPr>
                <a:t>(x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h)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 </a:t>
              </a:r>
              <a:r>
                <a:rPr lang="en-US" sz="2000" b="1" dirty="0">
                  <a:solidFill>
                    <a:srgbClr val="CCFFFF"/>
                  </a:solidFill>
                </a:rPr>
                <a:t> </a:t>
              </a:r>
              <a:r>
                <a:rPr lang="en-US" sz="4000" b="1" dirty="0">
                  <a:solidFill>
                    <a:srgbClr val="CCFFFF"/>
                  </a:solidFill>
                </a:rPr>
                <a:t>            </a:t>
              </a:r>
            </a:p>
            <a:p>
              <a:r>
                <a:rPr lang="en-US" sz="4000" b="1" dirty="0">
                  <a:solidFill>
                    <a:srgbClr val="CCFFFF"/>
                  </a:solidFill>
                </a:rPr>
                <a:t>   a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     b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 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7D7B91-9F1D-46BF-9343-A6300F7AD3CA}"/>
              </a:ext>
            </a:extLst>
          </p:cNvPr>
          <p:cNvGrpSpPr/>
          <p:nvPr/>
        </p:nvGrpSpPr>
        <p:grpSpPr>
          <a:xfrm>
            <a:off x="7236725" y="2011561"/>
            <a:ext cx="1600200" cy="1600200"/>
            <a:chOff x="7287065" y="1981200"/>
            <a:chExt cx="1600200" cy="16002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06F5E6-4903-4256-97D4-866996240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065" y="1981200"/>
              <a:ext cx="1600200" cy="1600200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AF501D-7BBC-47BC-A824-8A010C44BA00}"/>
                </a:ext>
              </a:extLst>
            </p:cNvPr>
            <p:cNvGrpSpPr/>
            <p:nvPr/>
          </p:nvGrpSpPr>
          <p:grpSpPr>
            <a:xfrm>
              <a:off x="7801351" y="2757495"/>
              <a:ext cx="577479" cy="60089"/>
              <a:chOff x="6151917" y="4539267"/>
              <a:chExt cx="1507264" cy="12272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E5A750-C1F1-4993-AE0C-D1FC0EA97C18}"/>
                  </a:ext>
                </a:extLst>
              </p:cNvPr>
              <p:cNvSpPr/>
              <p:nvPr/>
            </p:nvSpPr>
            <p:spPr>
              <a:xfrm>
                <a:off x="6809426" y="4548149"/>
                <a:ext cx="148187" cy="11204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33FDA01-D785-46B5-A09B-A799D6070B85}"/>
                  </a:ext>
                </a:extLst>
              </p:cNvPr>
              <p:cNvSpPr/>
              <p:nvPr/>
            </p:nvSpPr>
            <p:spPr>
              <a:xfrm>
                <a:off x="7510994" y="4539267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A05D50C-F52F-4F67-91FF-DD634E9697C6}"/>
                  </a:ext>
                </a:extLst>
              </p:cNvPr>
              <p:cNvSpPr/>
              <p:nvPr/>
            </p:nvSpPr>
            <p:spPr>
              <a:xfrm>
                <a:off x="6151917" y="4549938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A5FA1D-A001-4C16-846D-3C4843A2D407}"/>
              </a:ext>
            </a:extLst>
          </p:cNvPr>
          <p:cNvGrpSpPr/>
          <p:nvPr/>
        </p:nvGrpSpPr>
        <p:grpSpPr>
          <a:xfrm rot="5400000">
            <a:off x="7253163" y="4114800"/>
            <a:ext cx="1600200" cy="1600200"/>
            <a:chOff x="7287065" y="1981200"/>
            <a:chExt cx="1600200" cy="16002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8E4B51C-716B-4012-B7F0-A4FBDE07A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065" y="1981200"/>
              <a:ext cx="1600200" cy="16002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2BACB3-B6DE-4915-A731-32F034356FA3}"/>
                </a:ext>
              </a:extLst>
            </p:cNvPr>
            <p:cNvGrpSpPr/>
            <p:nvPr/>
          </p:nvGrpSpPr>
          <p:grpSpPr>
            <a:xfrm>
              <a:off x="7801351" y="2757495"/>
              <a:ext cx="577479" cy="60089"/>
              <a:chOff x="6151917" y="4539267"/>
              <a:chExt cx="1507264" cy="12272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2D13DEC-D277-4952-A44E-5A26DA277916}"/>
                  </a:ext>
                </a:extLst>
              </p:cNvPr>
              <p:cNvSpPr/>
              <p:nvPr/>
            </p:nvSpPr>
            <p:spPr>
              <a:xfrm>
                <a:off x="6809426" y="4548149"/>
                <a:ext cx="148187" cy="11204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2955969-532E-4807-A1E8-E582169910D6}"/>
                  </a:ext>
                </a:extLst>
              </p:cNvPr>
              <p:cNvSpPr/>
              <p:nvPr/>
            </p:nvSpPr>
            <p:spPr>
              <a:xfrm>
                <a:off x="7510994" y="4539267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AEF4CB1-11D2-462C-AB5F-3B844018CE2A}"/>
                  </a:ext>
                </a:extLst>
              </p:cNvPr>
              <p:cNvSpPr/>
              <p:nvPr/>
            </p:nvSpPr>
            <p:spPr>
              <a:xfrm>
                <a:off x="6151917" y="4549938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9948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Ok… (</a:t>
            </a:r>
            <a:r>
              <a:rPr lang="en-US" dirty="0" err="1"/>
              <a:t>h,k</a:t>
            </a:r>
            <a:r>
              <a:rPr lang="en-US" dirty="0"/>
              <a:t>) is the center, and “a” is the distance from the center to the vertices, but what’s “b”?</a:t>
            </a:r>
          </a:p>
          <a:p>
            <a:endParaRPr lang="en-US" sz="2000" dirty="0"/>
          </a:p>
          <a:p>
            <a:r>
              <a:rPr lang="en-US" dirty="0"/>
              <a:t>E/W: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N/S:</a:t>
            </a:r>
          </a:p>
          <a:p>
            <a:r>
              <a:rPr lang="en-US" dirty="0"/>
              <a:t>                        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EB350-F0FC-4BAA-A5A8-1E9C0BAD3C03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2A8CE-7D63-4461-A344-5A33D8DC1372}"/>
              </a:ext>
            </a:extLst>
          </p:cNvPr>
          <p:cNvGrpSpPr/>
          <p:nvPr/>
        </p:nvGrpSpPr>
        <p:grpSpPr>
          <a:xfrm>
            <a:off x="1752600" y="3581400"/>
            <a:ext cx="5862850" cy="1323439"/>
            <a:chOff x="2265529" y="3122894"/>
            <a:chExt cx="5862850" cy="1323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8A4313-369F-4DE7-8433-45EAC4339BDA}"/>
                </a:ext>
              </a:extLst>
            </p:cNvPr>
            <p:cNvSpPr txBox="1"/>
            <p:nvPr/>
          </p:nvSpPr>
          <p:spPr>
            <a:xfrm>
              <a:off x="4089779" y="3327985"/>
              <a:ext cx="4038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-         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1 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45226-88DA-48AF-81BE-C4514D58B372}"/>
                </a:ext>
              </a:extLst>
            </p:cNvPr>
            <p:cNvSpPr txBox="1"/>
            <p:nvPr/>
          </p:nvSpPr>
          <p:spPr>
            <a:xfrm>
              <a:off x="2265529" y="3122894"/>
              <a:ext cx="48768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u="sng" dirty="0">
                  <a:solidFill>
                    <a:srgbClr val="CCFFFF"/>
                  </a:solidFill>
                </a:rPr>
                <a:t>(x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h)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  </a:t>
              </a:r>
              <a:r>
                <a:rPr lang="en-US" sz="4000" b="1" u="sng" dirty="0">
                  <a:solidFill>
                    <a:srgbClr val="CCFFFF"/>
                  </a:solidFill>
                </a:rPr>
                <a:t>(y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k)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  <a:r>
                <a:rPr lang="en-US" sz="2000" b="1" dirty="0">
                  <a:solidFill>
                    <a:srgbClr val="CCFFFF"/>
                  </a:solidFill>
                </a:rPr>
                <a:t> </a:t>
              </a:r>
              <a:r>
                <a:rPr lang="en-US" sz="4000" b="1" dirty="0">
                  <a:solidFill>
                    <a:srgbClr val="CCFFFF"/>
                  </a:solidFill>
                </a:rPr>
                <a:t>            </a:t>
              </a:r>
            </a:p>
            <a:p>
              <a:r>
                <a:rPr lang="en-US" sz="4000" b="1" dirty="0">
                  <a:solidFill>
                    <a:srgbClr val="CCFFFF"/>
                  </a:solidFill>
                </a:rPr>
                <a:t>   a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      b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88AB21-7C86-499E-8AE5-EE741DF5B622}"/>
              </a:ext>
            </a:extLst>
          </p:cNvPr>
          <p:cNvGrpSpPr/>
          <p:nvPr/>
        </p:nvGrpSpPr>
        <p:grpSpPr>
          <a:xfrm>
            <a:off x="1752600" y="5410200"/>
            <a:ext cx="5840104" cy="1323439"/>
            <a:chOff x="2265529" y="3122894"/>
            <a:chExt cx="5840104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A57C09-6537-4473-880E-0918348F2F6B}"/>
                </a:ext>
              </a:extLst>
            </p:cNvPr>
            <p:cNvSpPr txBox="1"/>
            <p:nvPr/>
          </p:nvSpPr>
          <p:spPr>
            <a:xfrm>
              <a:off x="4067033" y="3341061"/>
              <a:ext cx="4038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-         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1 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334C07-6157-4953-BE46-8F1352DA0DAD}"/>
                </a:ext>
              </a:extLst>
            </p:cNvPr>
            <p:cNvSpPr txBox="1"/>
            <p:nvPr/>
          </p:nvSpPr>
          <p:spPr>
            <a:xfrm>
              <a:off x="2265529" y="3122894"/>
              <a:ext cx="48768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u="sng" dirty="0">
                  <a:solidFill>
                    <a:srgbClr val="CCFFFF"/>
                  </a:solidFill>
                </a:rPr>
                <a:t>(y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k)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  </a:t>
              </a:r>
              <a:r>
                <a:rPr lang="en-US" sz="4000" b="1" u="sng" dirty="0">
                  <a:solidFill>
                    <a:srgbClr val="CCFFFF"/>
                  </a:solidFill>
                </a:rPr>
                <a:t>(x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-</a:t>
              </a:r>
              <a:r>
                <a:rPr lang="en-US" sz="2000" b="1" u="sng" dirty="0">
                  <a:solidFill>
                    <a:srgbClr val="CCFFFF"/>
                  </a:solidFill>
                </a:rPr>
                <a:t> </a:t>
              </a:r>
              <a:r>
                <a:rPr lang="en-US" sz="4000" b="1" u="sng" dirty="0">
                  <a:solidFill>
                    <a:srgbClr val="CCFFFF"/>
                  </a:solidFill>
                </a:rPr>
                <a:t>h)</a:t>
              </a:r>
              <a:r>
                <a:rPr lang="en-US" sz="4000" b="1" u="sng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 </a:t>
              </a:r>
              <a:r>
                <a:rPr lang="en-US" sz="2000" b="1" dirty="0">
                  <a:solidFill>
                    <a:srgbClr val="CCFFFF"/>
                  </a:solidFill>
                </a:rPr>
                <a:t> </a:t>
              </a:r>
              <a:r>
                <a:rPr lang="en-US" sz="4000" b="1" dirty="0">
                  <a:solidFill>
                    <a:srgbClr val="CCFFFF"/>
                  </a:solidFill>
                </a:rPr>
                <a:t>            </a:t>
              </a:r>
            </a:p>
            <a:p>
              <a:r>
                <a:rPr lang="en-US" sz="4000" b="1" dirty="0">
                  <a:solidFill>
                    <a:srgbClr val="CCFFFF"/>
                  </a:solidFill>
                </a:rPr>
                <a:t>   a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     b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    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A5CC8E-53E6-4670-9E99-36305D0046D9}"/>
              </a:ext>
            </a:extLst>
          </p:cNvPr>
          <p:cNvGrpSpPr/>
          <p:nvPr/>
        </p:nvGrpSpPr>
        <p:grpSpPr>
          <a:xfrm>
            <a:off x="7219140" y="3365289"/>
            <a:ext cx="1600200" cy="1600200"/>
            <a:chOff x="7287065" y="1981200"/>
            <a:chExt cx="1600200" cy="16002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39C0136-94AB-4949-A75F-177E1EDD3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065" y="1981200"/>
              <a:ext cx="1600200" cy="16002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A0DC80E-811D-48C9-9EB5-AE3F8D1AAB05}"/>
                </a:ext>
              </a:extLst>
            </p:cNvPr>
            <p:cNvGrpSpPr/>
            <p:nvPr/>
          </p:nvGrpSpPr>
          <p:grpSpPr>
            <a:xfrm>
              <a:off x="7801351" y="2757495"/>
              <a:ext cx="577479" cy="60089"/>
              <a:chOff x="6151917" y="4539267"/>
              <a:chExt cx="1507264" cy="12272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6D93D3C-7D37-44E1-9ED8-1CE66B21EF9B}"/>
                  </a:ext>
                </a:extLst>
              </p:cNvPr>
              <p:cNvSpPr/>
              <p:nvPr/>
            </p:nvSpPr>
            <p:spPr>
              <a:xfrm>
                <a:off x="6809426" y="4548149"/>
                <a:ext cx="148187" cy="11204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9842EE-8F5C-4001-A402-5474E3EC8846}"/>
                  </a:ext>
                </a:extLst>
              </p:cNvPr>
              <p:cNvSpPr/>
              <p:nvPr/>
            </p:nvSpPr>
            <p:spPr>
              <a:xfrm>
                <a:off x="7510994" y="4539267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619DA8C-CB82-415A-885B-87B8DB1C09FC}"/>
                  </a:ext>
                </a:extLst>
              </p:cNvPr>
              <p:cNvSpPr/>
              <p:nvPr/>
            </p:nvSpPr>
            <p:spPr>
              <a:xfrm>
                <a:off x="6151917" y="4549938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F5FA00-E05A-488A-9FD4-B6036140C818}"/>
              </a:ext>
            </a:extLst>
          </p:cNvPr>
          <p:cNvGrpSpPr/>
          <p:nvPr/>
        </p:nvGrpSpPr>
        <p:grpSpPr>
          <a:xfrm rot="5400000">
            <a:off x="7253163" y="5105400"/>
            <a:ext cx="1600200" cy="1600200"/>
            <a:chOff x="7287065" y="1981200"/>
            <a:chExt cx="1600200" cy="16002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B8B3292-C65A-44A9-A8BD-B0F46C8A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065" y="1981200"/>
              <a:ext cx="1600200" cy="160020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DEC5A7C-03BE-44A7-8E4B-04F0E6024689}"/>
                </a:ext>
              </a:extLst>
            </p:cNvPr>
            <p:cNvGrpSpPr/>
            <p:nvPr/>
          </p:nvGrpSpPr>
          <p:grpSpPr>
            <a:xfrm>
              <a:off x="7801351" y="2757495"/>
              <a:ext cx="577479" cy="60089"/>
              <a:chOff x="6151917" y="4539267"/>
              <a:chExt cx="1507264" cy="12272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DB537E1-0F57-4C31-BC4F-0D1F44B9BBB5}"/>
                  </a:ext>
                </a:extLst>
              </p:cNvPr>
              <p:cNvSpPr/>
              <p:nvPr/>
            </p:nvSpPr>
            <p:spPr>
              <a:xfrm>
                <a:off x="6809426" y="4548149"/>
                <a:ext cx="148187" cy="11204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24594A1-564B-4084-B2D2-D925A5C1271C}"/>
                  </a:ext>
                </a:extLst>
              </p:cNvPr>
              <p:cNvSpPr/>
              <p:nvPr/>
            </p:nvSpPr>
            <p:spPr>
              <a:xfrm>
                <a:off x="7510994" y="4539267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721D52-7937-43F0-8893-C0F649DD83AA}"/>
                  </a:ext>
                </a:extLst>
              </p:cNvPr>
              <p:cNvSpPr/>
              <p:nvPr/>
            </p:nvSpPr>
            <p:spPr>
              <a:xfrm>
                <a:off x="6151917" y="4549938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24124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dirty="0"/>
              <a:t>The line segment of length 2b perpendicular to the transverse axis whose midpoint is the center is the conjugate axis of the hyperbola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8191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7CCC08-C3FA-4748-86ED-15D050C9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0310"/>
            <a:ext cx="4267200" cy="32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dirty="0"/>
              <a:t>The line segment of length 2b perpendicular to the transverse axis whose midpoint is the center is the conjugate axis of the hyperbola                        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38AF5-D157-4640-8278-39709DF70C29}"/>
              </a:ext>
            </a:extLst>
          </p:cNvPr>
          <p:cNvSpPr/>
          <p:nvPr/>
        </p:nvSpPr>
        <p:spPr>
          <a:xfrm>
            <a:off x="0" y="6488668"/>
            <a:ext cx="891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http://ahungryrunner.files.wordpress.com/2013/07/confused-baby.png</a:t>
            </a:r>
          </a:p>
        </p:txBody>
      </p:sp>
    </p:spTree>
    <p:extLst>
      <p:ext uri="{BB962C8B-B14F-4D97-AF65-F5344CB8AC3E}">
        <p14:creationId xmlns:p14="http://schemas.microsoft.com/office/powerpoint/2010/main" val="304466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of the sequence of the first n terms of an arithmetic sequence is given by </a:t>
                </a:r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                 </a:t>
                </a:r>
                <a:r>
                  <a:rPr lang="en-US" sz="2000" dirty="0"/>
                  <a:t> </a:t>
                </a:r>
                <a:r>
                  <a:rPr lang="en-US" dirty="0"/>
                  <a:t>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05D635-4C75-4288-A3B0-26AAF2A5D8AD}"/>
              </a:ext>
            </a:extLst>
          </p:cNvPr>
          <p:cNvSpPr txBox="1"/>
          <p:nvPr/>
        </p:nvSpPr>
        <p:spPr>
          <a:xfrm>
            <a:off x="3657600" y="2971800"/>
            <a:ext cx="44196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 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n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CCFFFF"/>
                </a:solidFill>
              </a:rPr>
              <a:t>S</a:t>
            </a:r>
            <a:r>
              <a:rPr lang="en-US" sz="3500" b="1" baseline="-25000" dirty="0">
                <a:solidFill>
                  <a:srgbClr val="CCFFFF"/>
                </a:solidFill>
              </a:rPr>
              <a:t>n</a:t>
            </a:r>
            <a:r>
              <a:rPr lang="en-US" sz="3500" b="1" dirty="0">
                <a:solidFill>
                  <a:srgbClr val="CCFFFF"/>
                </a:solidFill>
              </a:rPr>
              <a:t> = ∑ a</a:t>
            </a:r>
            <a:r>
              <a:rPr lang="en-US" sz="3500" b="1" baseline="-25000" dirty="0">
                <a:solidFill>
                  <a:srgbClr val="CCFFFF"/>
                </a:solidFill>
              </a:rPr>
              <a:t>1 </a:t>
            </a:r>
            <a:r>
              <a:rPr lang="en-US" sz="3500" b="1" dirty="0">
                <a:solidFill>
                  <a:srgbClr val="CCFFFF"/>
                </a:solidFill>
              </a:rPr>
              <a:t>+ (k-1)</a:t>
            </a:r>
            <a:r>
              <a:rPr lang="en-US" sz="2000" b="1" dirty="0">
                <a:solidFill>
                  <a:srgbClr val="CCFFFF"/>
                </a:solidFill>
              </a:rPr>
              <a:t> </a:t>
            </a:r>
            <a:r>
              <a:rPr lang="en-US" sz="3500" b="1" dirty="0">
                <a:solidFill>
                  <a:srgbClr val="CCFFFF"/>
                </a:solidFill>
              </a:rPr>
              <a:t>d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       k=1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089F6-49F6-4ADB-8723-92378BFFC924}"/>
              </a:ext>
            </a:extLst>
          </p:cNvPr>
          <p:cNvSpPr txBox="1"/>
          <p:nvPr/>
        </p:nvSpPr>
        <p:spPr>
          <a:xfrm>
            <a:off x="6972300" y="3972073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average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72A54E-7FE8-4675-A31A-11CC55125335}"/>
              </a:ext>
            </a:extLst>
          </p:cNvPr>
          <p:cNvCxnSpPr>
            <a:cxnSpLocks/>
          </p:cNvCxnSpPr>
          <p:nvPr/>
        </p:nvCxnSpPr>
        <p:spPr>
          <a:xfrm flipH="1">
            <a:off x="6858000" y="4372183"/>
            <a:ext cx="342900" cy="276017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5951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pPr algn="ctr"/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= c</a:t>
            </a:r>
            <a:r>
              <a:rPr lang="en-US" baseline="30000" dirty="0"/>
              <a:t>2</a:t>
            </a:r>
            <a:r>
              <a:rPr lang="en-US" dirty="0"/>
              <a:t> – a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(Yes, the Pythagorean Theorem is used to prove this relationship)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(Yes, these are the same letters as are used in the Pythagorean Theorem)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(No, this is not the same thing as the Pythagorean Theorem)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(Yes, this is very confusing)                  </a:t>
            </a: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0345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Remember “oblique” asymptotes?</a:t>
            </a:r>
          </a:p>
          <a:p>
            <a:pPr>
              <a:spcBef>
                <a:spcPts val="0"/>
              </a:spcBef>
            </a:pPr>
            <a:r>
              <a:rPr lang="en-US" dirty="0"/>
              <a:t>A hyperbola has two: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B4BC11-B49C-484E-9C70-7697E5758E09}"/>
              </a:ext>
            </a:extLst>
          </p:cNvPr>
          <p:cNvGrpSpPr/>
          <p:nvPr/>
        </p:nvGrpSpPr>
        <p:grpSpPr>
          <a:xfrm>
            <a:off x="4759030" y="2495550"/>
            <a:ext cx="4232570" cy="4229100"/>
            <a:chOff x="4759030" y="2495550"/>
            <a:chExt cx="4232570" cy="42291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0C0E49-3E96-40D0-B300-829C2A5217D0}"/>
                </a:ext>
              </a:extLst>
            </p:cNvPr>
            <p:cNvGrpSpPr/>
            <p:nvPr/>
          </p:nvGrpSpPr>
          <p:grpSpPr>
            <a:xfrm>
              <a:off x="4759030" y="2495550"/>
              <a:ext cx="4232570" cy="4229100"/>
              <a:chOff x="4759030" y="2495550"/>
              <a:chExt cx="4232570" cy="4229100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73F2432-701D-48E1-8D31-C5135514D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9030" y="2495550"/>
                <a:ext cx="4232570" cy="4210050"/>
              </a:xfrm>
              <a:prstGeom prst="rect">
                <a:avLst/>
              </a:prstGeom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96370ED-45CD-405B-8471-A64D3F27CDB5}"/>
                  </a:ext>
                </a:extLst>
              </p:cNvPr>
              <p:cNvGrpSpPr/>
              <p:nvPr/>
            </p:nvGrpSpPr>
            <p:grpSpPr>
              <a:xfrm>
                <a:off x="4954137" y="2538484"/>
                <a:ext cx="3862317" cy="4186166"/>
                <a:chOff x="4954137" y="2538484"/>
                <a:chExt cx="3862317" cy="4186166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E43E2778-AAEA-42E6-8ACC-E578B6CF0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4137" y="2538484"/>
                  <a:ext cx="3835021" cy="416256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63137A6-12AC-40E6-9055-4AB35EA4E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54138" y="2552131"/>
                  <a:ext cx="3862316" cy="417251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A08B805-9458-4D8E-B2E6-4EC3D56DFAC1}"/>
                </a:ext>
              </a:extLst>
            </p:cNvPr>
            <p:cNvSpPr/>
            <p:nvPr/>
          </p:nvSpPr>
          <p:spPr>
            <a:xfrm>
              <a:off x="6809425" y="4548149"/>
              <a:ext cx="148186" cy="1449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FE7928-75F9-4D31-B4E8-FE334AEA375A}"/>
                </a:ext>
              </a:extLst>
            </p:cNvPr>
            <p:cNvSpPr/>
            <p:nvPr/>
          </p:nvSpPr>
          <p:spPr>
            <a:xfrm>
              <a:off x="7510995" y="4539267"/>
              <a:ext cx="148186" cy="14495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1061A0-04E6-4F40-9181-F74016EDCA0C}"/>
                </a:ext>
              </a:extLst>
            </p:cNvPr>
            <p:cNvSpPr/>
            <p:nvPr/>
          </p:nvSpPr>
          <p:spPr>
            <a:xfrm>
              <a:off x="6107856" y="4549937"/>
              <a:ext cx="148186" cy="14495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FE1D83C-A94C-49A0-86CF-E3231E46DBDF}"/>
                </a:ext>
              </a:extLst>
            </p:cNvPr>
            <p:cNvSpPr/>
            <p:nvPr/>
          </p:nvSpPr>
          <p:spPr>
            <a:xfrm>
              <a:off x="7864952" y="4548149"/>
              <a:ext cx="148186" cy="144954"/>
            </a:xfrm>
            <a:prstGeom prst="ellipse">
              <a:avLst/>
            </a:prstGeom>
            <a:solidFill>
              <a:srgbClr val="81DEFF"/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092D420-05BE-4B4A-8F00-AD9C27B3DFE9}"/>
                </a:ext>
              </a:extLst>
            </p:cNvPr>
            <p:cNvSpPr/>
            <p:nvPr/>
          </p:nvSpPr>
          <p:spPr>
            <a:xfrm>
              <a:off x="5740464" y="4560396"/>
              <a:ext cx="148186" cy="144954"/>
            </a:xfrm>
            <a:prstGeom prst="ellipse">
              <a:avLst/>
            </a:prstGeom>
            <a:solidFill>
              <a:srgbClr val="81DEFF"/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A675EB-CDB1-4901-A358-6956DF90CF09}"/>
                </a:ext>
              </a:extLst>
            </p:cNvPr>
            <p:cNvSpPr txBox="1"/>
            <p:nvPr/>
          </p:nvSpPr>
          <p:spPr>
            <a:xfrm rot="16200000">
              <a:off x="6117022" y="4711430"/>
              <a:ext cx="37294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A9A899D-2055-4C3A-9905-33879284097C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5262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asymptotes of an E/W hyperbola are: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y = k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(x - h)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y = k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(x - h)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And for a N/S hyperbola: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y = k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dirty="0" smtClean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b</m:t>
                        </m:r>
                      </m:den>
                    </m:f>
                  </m:oMath>
                </a14:m>
                <a:r>
                  <a:rPr lang="en-US" dirty="0"/>
                  <a:t>(x - h)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y = k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dirty="0" smtClean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b</m:t>
                        </m:r>
                      </m:den>
                    </m:f>
                  </m:oMath>
                </a14:m>
                <a:r>
                  <a:rPr lang="en-US" dirty="0"/>
                  <a:t>(x - h)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2"/>
                <a:stretch>
                  <a:fillRect l="-2568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9A899D-2055-4C3A-9905-33879284097C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B9DB61-D679-4C3A-B404-AD52E8AC7A92}"/>
              </a:ext>
            </a:extLst>
          </p:cNvPr>
          <p:cNvGrpSpPr/>
          <p:nvPr/>
        </p:nvGrpSpPr>
        <p:grpSpPr>
          <a:xfrm>
            <a:off x="5410200" y="4953000"/>
            <a:ext cx="1610920" cy="1600200"/>
            <a:chOff x="5410200" y="4543130"/>
            <a:chExt cx="1610920" cy="16002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B0A0B40-0E39-4986-82B8-A33BE1433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20920" y="4543130"/>
              <a:ext cx="1600200" cy="16002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F656A6-0CDA-4DFB-8359-9C74EB59C935}"/>
                </a:ext>
              </a:extLst>
            </p:cNvPr>
            <p:cNvGrpSpPr/>
            <p:nvPr/>
          </p:nvGrpSpPr>
          <p:grpSpPr>
            <a:xfrm>
              <a:off x="5410200" y="4669291"/>
              <a:ext cx="1562075" cy="1350947"/>
              <a:chOff x="5436260" y="4669291"/>
              <a:chExt cx="1562075" cy="135094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26E6FDA-561F-4741-BEC0-E50C1458BBFC}"/>
                  </a:ext>
                </a:extLst>
              </p:cNvPr>
              <p:cNvGrpSpPr/>
              <p:nvPr/>
            </p:nvGrpSpPr>
            <p:grpSpPr>
              <a:xfrm rot="5400000">
                <a:off x="5541824" y="4563727"/>
                <a:ext cx="1350947" cy="1562075"/>
                <a:chOff x="7120904" y="2787012"/>
                <a:chExt cx="1350947" cy="1562075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6E3BB9A5-30EF-4ECE-9813-7520ACDD6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050510" y="2927745"/>
                  <a:ext cx="1519870" cy="1322813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82AF664-CFDE-4636-B62F-0B5254970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7036498" y="2871418"/>
                  <a:ext cx="1519312" cy="13505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184541C-741B-4C79-A3F5-1DA0C284DAE7}"/>
                  </a:ext>
                </a:extLst>
              </p:cNvPr>
              <p:cNvGrpSpPr/>
              <p:nvPr/>
            </p:nvGrpSpPr>
            <p:grpSpPr>
              <a:xfrm rot="5400000">
                <a:off x="5926041" y="5316111"/>
                <a:ext cx="577479" cy="60089"/>
                <a:chOff x="6151917" y="4539267"/>
                <a:chExt cx="1507264" cy="12272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4C82738D-4DC7-431D-BE54-E6C3EC2B2FF5}"/>
                    </a:ext>
                  </a:extLst>
                </p:cNvPr>
                <p:cNvSpPr/>
                <p:nvPr/>
              </p:nvSpPr>
              <p:spPr>
                <a:xfrm>
                  <a:off x="6809426" y="4548149"/>
                  <a:ext cx="148187" cy="11204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F6DE7E86-6B3C-4C21-BA4F-4136C9BA4707}"/>
                    </a:ext>
                  </a:extLst>
                </p:cNvPr>
                <p:cNvSpPr/>
                <p:nvPr/>
              </p:nvSpPr>
              <p:spPr>
                <a:xfrm>
                  <a:off x="7510994" y="4539267"/>
                  <a:ext cx="148187" cy="1120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B01FE3E-6132-455B-8863-6FF487468327}"/>
                    </a:ext>
                  </a:extLst>
                </p:cNvPr>
                <p:cNvSpPr/>
                <p:nvPr/>
              </p:nvSpPr>
              <p:spPr>
                <a:xfrm>
                  <a:off x="6151917" y="4549938"/>
                  <a:ext cx="148187" cy="1120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7927CA8-BB78-45A9-999D-89023063C9D0}"/>
              </a:ext>
            </a:extLst>
          </p:cNvPr>
          <p:cNvGrpSpPr/>
          <p:nvPr/>
        </p:nvGrpSpPr>
        <p:grpSpPr>
          <a:xfrm>
            <a:off x="5410200" y="2409530"/>
            <a:ext cx="1600200" cy="1612647"/>
            <a:chOff x="5454822" y="2409530"/>
            <a:chExt cx="1600200" cy="1612647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401A1C0-3BC1-44F1-B6FC-BA9F1D54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22" y="2409530"/>
              <a:ext cx="1600200" cy="160020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93802FC-4114-43DD-B0B9-767B3683EACE}"/>
                </a:ext>
              </a:extLst>
            </p:cNvPr>
            <p:cNvGrpSpPr/>
            <p:nvPr/>
          </p:nvGrpSpPr>
          <p:grpSpPr>
            <a:xfrm>
              <a:off x="5562600" y="2427104"/>
              <a:ext cx="1393210" cy="1595073"/>
              <a:chOff x="5563264" y="2427104"/>
              <a:chExt cx="1393210" cy="159507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4B1BDED-A9A7-4DDB-8E21-C77B72318323}"/>
                  </a:ext>
                </a:extLst>
              </p:cNvPr>
              <p:cNvGrpSpPr/>
              <p:nvPr/>
            </p:nvGrpSpPr>
            <p:grpSpPr>
              <a:xfrm>
                <a:off x="5563264" y="2427104"/>
                <a:ext cx="1393210" cy="1595073"/>
                <a:chOff x="5269819" y="2538483"/>
                <a:chExt cx="3362716" cy="4172754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C3A535FB-6489-43B9-8418-796DAF1CD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9820" y="2538483"/>
                  <a:ext cx="3362715" cy="4172754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69EAB33F-4F67-4FD9-9155-B416DCBE5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69819" y="2538483"/>
                  <a:ext cx="3275887" cy="4109954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320945C-298C-4EB9-91D0-FDD17B866E29}"/>
                  </a:ext>
                </a:extLst>
              </p:cNvPr>
              <p:cNvGrpSpPr/>
              <p:nvPr/>
            </p:nvGrpSpPr>
            <p:grpSpPr>
              <a:xfrm>
                <a:off x="5969108" y="3185825"/>
                <a:ext cx="577479" cy="60089"/>
                <a:chOff x="6151917" y="4539267"/>
                <a:chExt cx="1507264" cy="122720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F5841BA-2622-4C9C-AEF3-18FE5AEB4E01}"/>
                    </a:ext>
                  </a:extLst>
                </p:cNvPr>
                <p:cNvSpPr/>
                <p:nvPr/>
              </p:nvSpPr>
              <p:spPr>
                <a:xfrm>
                  <a:off x="6809426" y="4548149"/>
                  <a:ext cx="148187" cy="11204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A300B2F7-9FD1-485D-8C2F-A7CA22199926}"/>
                    </a:ext>
                  </a:extLst>
                </p:cNvPr>
                <p:cNvSpPr/>
                <p:nvPr/>
              </p:nvSpPr>
              <p:spPr>
                <a:xfrm>
                  <a:off x="7510994" y="4539267"/>
                  <a:ext cx="148187" cy="1120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ED44F6CC-9951-43F5-8565-620193824DAF}"/>
                    </a:ext>
                  </a:extLst>
                </p:cNvPr>
                <p:cNvSpPr/>
                <p:nvPr/>
              </p:nvSpPr>
              <p:spPr>
                <a:xfrm>
                  <a:off x="6151917" y="4549938"/>
                  <a:ext cx="148187" cy="1120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6398624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eccentricity of a hyperbola, like an ellipse, is e = c/a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9A899D-2055-4C3A-9905-33879284097C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13011403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eccentricity of a hyperbola, like an ellipse, is e = c/a</a:t>
            </a:r>
          </a:p>
          <a:p>
            <a:pPr>
              <a:spcBef>
                <a:spcPts val="0"/>
              </a:spcBef>
            </a:pPr>
            <a:r>
              <a:rPr lang="en-US" dirty="0"/>
              <a:t>For all hyperbolas, c&gt;a, so e&gt;1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9A899D-2055-4C3A-9905-33879284097C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53837487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e is close to one, the branches of the hyperbola are very narrow, but if e is much greater than one, then the branches of the hyperbola are very flat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  <a:endParaRPr lang="en-US" b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9A899D-2055-4C3A-9905-33879284097C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A1FC0C-2A96-4F15-BBC9-B8B5DC11C560}"/>
              </a:ext>
            </a:extLst>
          </p:cNvPr>
          <p:cNvGrpSpPr/>
          <p:nvPr/>
        </p:nvGrpSpPr>
        <p:grpSpPr>
          <a:xfrm>
            <a:off x="5791200" y="5195895"/>
            <a:ext cx="1600200" cy="823905"/>
            <a:chOff x="7126406" y="5614994"/>
            <a:chExt cx="1600200" cy="8239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9F70A6-A20C-453A-BE7F-DE8EC19BD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6406" y="5614994"/>
              <a:ext cx="1600200" cy="82390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581CAF-C566-43CC-BFBA-AD9F111E4728}"/>
                </a:ext>
              </a:extLst>
            </p:cNvPr>
            <p:cNvGrpSpPr/>
            <p:nvPr/>
          </p:nvGrpSpPr>
          <p:grpSpPr>
            <a:xfrm>
              <a:off x="7637766" y="5996901"/>
              <a:ext cx="577479" cy="60089"/>
              <a:chOff x="6151917" y="4539267"/>
              <a:chExt cx="1507264" cy="1227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446C554-D058-4A1D-8253-77C5AA2A5AA1}"/>
                  </a:ext>
                </a:extLst>
              </p:cNvPr>
              <p:cNvSpPr/>
              <p:nvPr/>
            </p:nvSpPr>
            <p:spPr>
              <a:xfrm>
                <a:off x="6809426" y="4548149"/>
                <a:ext cx="148187" cy="11204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D910EAC-733C-44F4-A893-62FB0B843D08}"/>
                  </a:ext>
                </a:extLst>
              </p:cNvPr>
              <p:cNvSpPr/>
              <p:nvPr/>
            </p:nvSpPr>
            <p:spPr>
              <a:xfrm>
                <a:off x="7510994" y="4539267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25B0774-AC75-4B6D-93F0-AF3DF231A60A}"/>
                  </a:ext>
                </a:extLst>
              </p:cNvPr>
              <p:cNvSpPr/>
              <p:nvPr/>
            </p:nvSpPr>
            <p:spPr>
              <a:xfrm>
                <a:off x="6151917" y="4549938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B17FBF-87A2-4848-8530-A94A3B2FD1A3}"/>
              </a:ext>
            </a:extLst>
          </p:cNvPr>
          <p:cNvGrpSpPr/>
          <p:nvPr/>
        </p:nvGrpSpPr>
        <p:grpSpPr>
          <a:xfrm>
            <a:off x="3810000" y="4724400"/>
            <a:ext cx="998596" cy="1600200"/>
            <a:chOff x="2986477" y="4997940"/>
            <a:chExt cx="998596" cy="16002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16D223-1C0C-4717-96DB-F6EAE9EBE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6477" y="4997940"/>
              <a:ext cx="998596" cy="160020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A7C6BF-0723-4FD8-A2C0-588578C348AA}"/>
                </a:ext>
              </a:extLst>
            </p:cNvPr>
            <p:cNvGrpSpPr/>
            <p:nvPr/>
          </p:nvGrpSpPr>
          <p:grpSpPr>
            <a:xfrm>
              <a:off x="3295981" y="5790831"/>
              <a:ext cx="389819" cy="60502"/>
              <a:chOff x="6238929" y="4528696"/>
              <a:chExt cx="1017457" cy="12356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F2F8BC5-ED6E-46CC-836F-88C4DD438756}"/>
                  </a:ext>
                </a:extLst>
              </p:cNvPr>
              <p:cNvSpPr/>
              <p:nvPr/>
            </p:nvSpPr>
            <p:spPr>
              <a:xfrm>
                <a:off x="6685563" y="4528696"/>
                <a:ext cx="148187" cy="11204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8F83D54-79BB-4EDD-881C-9EE18283E40B}"/>
                  </a:ext>
                </a:extLst>
              </p:cNvPr>
              <p:cNvSpPr/>
              <p:nvPr/>
            </p:nvSpPr>
            <p:spPr>
              <a:xfrm>
                <a:off x="7108199" y="4539267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F39CD28-8469-41D7-8D49-7DC6A903147D}"/>
                  </a:ext>
                </a:extLst>
              </p:cNvPr>
              <p:cNvSpPr/>
              <p:nvPr/>
            </p:nvSpPr>
            <p:spPr>
              <a:xfrm>
                <a:off x="6238929" y="4540211"/>
                <a:ext cx="148187" cy="112049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289883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hyperbola: </a:t>
            </a:r>
          </a:p>
          <a:p>
            <a:pPr>
              <a:spcBef>
                <a:spcPts val="0"/>
              </a:spcBef>
            </a:pPr>
            <a:r>
              <a:rPr lang="es-ES" dirty="0">
                <a:ea typeface="Times New Roman" panose="02020603050405020304" pitchFamily="18" charset="0"/>
              </a:rPr>
              <a:t>(x-2)</a:t>
            </a:r>
            <a:r>
              <a:rPr lang="es-ES" baseline="30000" dirty="0">
                <a:ea typeface="Times New Roman" panose="02020603050405020304" pitchFamily="18" charset="0"/>
              </a:rPr>
              <a:t>2</a:t>
            </a:r>
            <a:r>
              <a:rPr lang="es-ES" dirty="0">
                <a:ea typeface="Times New Roman" panose="02020603050405020304" pitchFamily="18" charset="0"/>
              </a:rPr>
              <a:t>/3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- (y-5)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/4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= 1</a:t>
            </a:r>
            <a:endParaRPr lang="en-US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What is the center (</a:t>
            </a:r>
            <a:r>
              <a:rPr lang="en-US" dirty="0" err="1"/>
              <a:t>h,k</a:t>
            </a:r>
            <a:r>
              <a:rPr lang="en-US" dirty="0"/>
              <a:t>)?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C98A7-B9EF-4C6F-ACF2-2598199E97BC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E/W:				N/S:	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1 		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              e = c/a</a:t>
            </a:r>
          </a:p>
          <a:p>
            <a:r>
              <a:rPr lang="en-US" dirty="0"/>
              <a:t>   a</a:t>
            </a:r>
            <a:r>
              <a:rPr lang="en-US" baseline="30000" dirty="0"/>
              <a:t>2</a:t>
            </a:r>
            <a:r>
              <a:rPr lang="en-US" dirty="0"/>
              <a:t>        b</a:t>
            </a:r>
            <a:r>
              <a:rPr lang="en-US" baseline="30000" dirty="0"/>
              <a:t>2</a:t>
            </a:r>
            <a:r>
              <a:rPr lang="en-US" dirty="0"/>
              <a:t>    			    a</a:t>
            </a:r>
            <a:r>
              <a:rPr lang="en-US" baseline="30000" dirty="0"/>
              <a:t>2</a:t>
            </a:r>
            <a:r>
              <a:rPr lang="en-US" dirty="0"/>
              <a:t>         b</a:t>
            </a:r>
            <a:r>
              <a:rPr lang="en-US" baseline="30000" dirty="0"/>
              <a:t>2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63634552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hyperbola: </a:t>
            </a:r>
          </a:p>
          <a:p>
            <a:pPr>
              <a:spcBef>
                <a:spcPts val="0"/>
              </a:spcBef>
            </a:pPr>
            <a:r>
              <a:rPr lang="es-ES" dirty="0">
                <a:ea typeface="Times New Roman" panose="02020603050405020304" pitchFamily="18" charset="0"/>
              </a:rPr>
              <a:t>(x-2)</a:t>
            </a:r>
            <a:r>
              <a:rPr lang="es-ES" baseline="30000" dirty="0">
                <a:ea typeface="Times New Roman" panose="02020603050405020304" pitchFamily="18" charset="0"/>
              </a:rPr>
              <a:t>2</a:t>
            </a:r>
            <a:r>
              <a:rPr lang="es-ES" dirty="0">
                <a:ea typeface="Times New Roman" panose="02020603050405020304" pitchFamily="18" charset="0"/>
              </a:rPr>
              <a:t>/3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- (y-5)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/4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= 1</a:t>
            </a:r>
            <a:endParaRPr lang="en-US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What is the center (</a:t>
            </a:r>
            <a:r>
              <a:rPr lang="en-US" dirty="0" err="1"/>
              <a:t>h,k</a:t>
            </a:r>
            <a:r>
              <a:rPr lang="en-US" dirty="0"/>
              <a:t>)? </a:t>
            </a:r>
            <a:r>
              <a:rPr lang="en-US" dirty="0">
                <a:solidFill>
                  <a:srgbClr val="FFFF00"/>
                </a:solidFill>
              </a:rPr>
              <a:t>(2,5)</a:t>
            </a:r>
          </a:p>
          <a:p>
            <a:pPr>
              <a:spcBef>
                <a:spcPts val="0"/>
              </a:spcBef>
            </a:pPr>
            <a:r>
              <a:rPr lang="en-US" dirty="0"/>
              <a:t>What is a?</a:t>
            </a:r>
          </a:p>
          <a:p>
            <a:pPr>
              <a:spcBef>
                <a:spcPts val="0"/>
              </a:spcBef>
            </a:pPr>
            <a:r>
              <a:rPr lang="en-US" dirty="0"/>
              <a:t>What is b?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4631C-F003-4802-8CBB-0BD01AD5217E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E/W:				N/S:	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1 		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              e = c/a</a:t>
            </a:r>
          </a:p>
          <a:p>
            <a:r>
              <a:rPr lang="en-US" dirty="0"/>
              <a:t>   a</a:t>
            </a:r>
            <a:r>
              <a:rPr lang="en-US" baseline="30000" dirty="0"/>
              <a:t>2</a:t>
            </a:r>
            <a:r>
              <a:rPr lang="en-US" dirty="0"/>
              <a:t>        b</a:t>
            </a:r>
            <a:r>
              <a:rPr lang="en-US" baseline="30000" dirty="0"/>
              <a:t>2</a:t>
            </a:r>
            <a:r>
              <a:rPr lang="en-US" dirty="0"/>
              <a:t>    			    a</a:t>
            </a:r>
            <a:r>
              <a:rPr lang="en-US" baseline="30000" dirty="0"/>
              <a:t>2</a:t>
            </a:r>
            <a:r>
              <a:rPr lang="en-US" dirty="0"/>
              <a:t>         b</a:t>
            </a:r>
            <a:r>
              <a:rPr lang="en-US" baseline="30000" dirty="0"/>
              <a:t>2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27095829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hyperbola: </a:t>
            </a:r>
          </a:p>
          <a:p>
            <a:pPr>
              <a:spcBef>
                <a:spcPts val="0"/>
              </a:spcBef>
            </a:pPr>
            <a:r>
              <a:rPr lang="es-ES" dirty="0">
                <a:ea typeface="Times New Roman" panose="02020603050405020304" pitchFamily="18" charset="0"/>
              </a:rPr>
              <a:t>(x-2)</a:t>
            </a:r>
            <a:r>
              <a:rPr lang="es-ES" baseline="30000" dirty="0">
                <a:ea typeface="Times New Roman" panose="02020603050405020304" pitchFamily="18" charset="0"/>
              </a:rPr>
              <a:t>2</a:t>
            </a:r>
            <a:r>
              <a:rPr lang="es-ES" dirty="0">
                <a:ea typeface="Times New Roman" panose="02020603050405020304" pitchFamily="18" charset="0"/>
              </a:rPr>
              <a:t>/3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- (y-5)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/4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= 1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center (</a:t>
            </a:r>
            <a:r>
              <a:rPr lang="en-US" dirty="0" err="1"/>
              <a:t>h,k</a:t>
            </a:r>
            <a:r>
              <a:rPr lang="en-US" dirty="0"/>
              <a:t>)? (2,5)</a:t>
            </a:r>
          </a:p>
          <a:p>
            <a:pPr>
              <a:spcBef>
                <a:spcPts val="0"/>
              </a:spcBef>
            </a:pPr>
            <a:r>
              <a:rPr lang="en-US" dirty="0"/>
              <a:t>What is a?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dirty="0"/>
              <a:t>What is b?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845A2-1FA5-445F-B708-23A261767D9C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E/W:				N/S:	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1 		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              e = c/a</a:t>
            </a:r>
          </a:p>
          <a:p>
            <a:r>
              <a:rPr lang="en-US" dirty="0"/>
              <a:t>   a</a:t>
            </a:r>
            <a:r>
              <a:rPr lang="en-US" baseline="30000" dirty="0"/>
              <a:t>2</a:t>
            </a:r>
            <a:r>
              <a:rPr lang="en-US" dirty="0"/>
              <a:t>        b</a:t>
            </a:r>
            <a:r>
              <a:rPr lang="en-US" baseline="30000" dirty="0"/>
              <a:t>2</a:t>
            </a:r>
            <a:r>
              <a:rPr lang="en-US" dirty="0"/>
              <a:t>    			    a</a:t>
            </a:r>
            <a:r>
              <a:rPr lang="en-US" baseline="30000" dirty="0"/>
              <a:t>2</a:t>
            </a:r>
            <a:r>
              <a:rPr lang="en-US" dirty="0"/>
              <a:t>         b</a:t>
            </a:r>
            <a:r>
              <a:rPr lang="en-US" baseline="30000" dirty="0"/>
              <a:t>2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80981696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hyperbola: </a:t>
            </a:r>
          </a:p>
          <a:p>
            <a:pPr>
              <a:spcBef>
                <a:spcPts val="0"/>
              </a:spcBef>
            </a:pPr>
            <a:r>
              <a:rPr lang="es-ES" dirty="0">
                <a:ea typeface="Times New Roman" panose="02020603050405020304" pitchFamily="18" charset="0"/>
              </a:rPr>
              <a:t>(x-2)</a:t>
            </a:r>
            <a:r>
              <a:rPr lang="es-ES" baseline="30000" dirty="0">
                <a:ea typeface="Times New Roman" panose="02020603050405020304" pitchFamily="18" charset="0"/>
              </a:rPr>
              <a:t>2</a:t>
            </a:r>
            <a:r>
              <a:rPr lang="es-ES" dirty="0">
                <a:ea typeface="Times New Roman" panose="02020603050405020304" pitchFamily="18" charset="0"/>
              </a:rPr>
              <a:t>/3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- (y-5)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/4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= 1</a:t>
            </a:r>
            <a:endParaRPr lang="en-US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What is the center (</a:t>
            </a:r>
            <a:r>
              <a:rPr lang="en-US" dirty="0" err="1"/>
              <a:t>h,k</a:t>
            </a:r>
            <a:r>
              <a:rPr lang="en-US" dirty="0"/>
              <a:t>)? (2,5)</a:t>
            </a:r>
          </a:p>
          <a:p>
            <a:pPr>
              <a:spcBef>
                <a:spcPts val="0"/>
              </a:spcBef>
            </a:pPr>
            <a:r>
              <a:rPr lang="en-US" dirty="0"/>
              <a:t>What is a?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b?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pPr>
              <a:spcBef>
                <a:spcPts val="0"/>
              </a:spcBef>
            </a:pPr>
            <a:r>
              <a:rPr lang="en-US" dirty="0"/>
              <a:t>What is c?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71E04-1319-4DE4-98BC-A856E109B8F7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E/W:				N/S:	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1 		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              e = c/a</a:t>
            </a:r>
          </a:p>
          <a:p>
            <a:r>
              <a:rPr lang="en-US" dirty="0"/>
              <a:t>   a</a:t>
            </a:r>
            <a:r>
              <a:rPr lang="en-US" baseline="30000" dirty="0"/>
              <a:t>2</a:t>
            </a:r>
            <a:r>
              <a:rPr lang="en-US" dirty="0"/>
              <a:t>        b</a:t>
            </a:r>
            <a:r>
              <a:rPr lang="en-US" baseline="30000" dirty="0"/>
              <a:t>2</a:t>
            </a:r>
            <a:r>
              <a:rPr lang="en-US" dirty="0"/>
              <a:t>    			    a</a:t>
            </a:r>
            <a:r>
              <a:rPr lang="en-US" baseline="30000" dirty="0"/>
              <a:t>2</a:t>
            </a:r>
            <a:r>
              <a:rPr lang="en-US" dirty="0"/>
              <a:t>         b</a:t>
            </a:r>
            <a:r>
              <a:rPr lang="en-US" baseline="30000" dirty="0"/>
              <a:t>2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60967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The sum of the sequence of the first n terms of a geometric sequence is given by</a:t>
                </a:r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                 </a:t>
                </a:r>
                <a:r>
                  <a:rPr lang="en-US" sz="2000" dirty="0"/>
                  <a:t> 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rn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1−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05D635-4C75-4288-A3B0-26AAF2A5D8AD}"/>
              </a:ext>
            </a:extLst>
          </p:cNvPr>
          <p:cNvSpPr txBox="1"/>
          <p:nvPr/>
        </p:nvSpPr>
        <p:spPr>
          <a:xfrm>
            <a:off x="3657600" y="2971800"/>
            <a:ext cx="28194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 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n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CCFFFF"/>
                </a:solidFill>
              </a:rPr>
              <a:t>S</a:t>
            </a:r>
            <a:r>
              <a:rPr lang="en-US" sz="3500" b="1" baseline="-25000" dirty="0">
                <a:solidFill>
                  <a:srgbClr val="CCFFFF"/>
                </a:solidFill>
              </a:rPr>
              <a:t>n</a:t>
            </a:r>
            <a:r>
              <a:rPr lang="en-US" sz="3500" b="1" dirty="0">
                <a:solidFill>
                  <a:srgbClr val="CCFFFF"/>
                </a:solidFill>
              </a:rPr>
              <a:t> = ∑ a</a:t>
            </a:r>
            <a:r>
              <a:rPr lang="en-US" sz="3500" b="1" baseline="-25000" dirty="0">
                <a:solidFill>
                  <a:srgbClr val="CCFFFF"/>
                </a:solidFill>
              </a:rPr>
              <a:t>1</a:t>
            </a:r>
            <a:r>
              <a:rPr lang="en-US" sz="3500" b="1" dirty="0">
                <a:solidFill>
                  <a:srgbClr val="CCFFFF"/>
                </a:solidFill>
              </a:rPr>
              <a:t>r</a:t>
            </a:r>
            <a:r>
              <a:rPr lang="en-US" sz="3500" b="1" baseline="30000" dirty="0">
                <a:solidFill>
                  <a:srgbClr val="CCFFFF"/>
                </a:solidFill>
              </a:rPr>
              <a:t>k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       k=1</a:t>
            </a:r>
          </a:p>
        </p:txBody>
      </p:sp>
    </p:spTree>
    <p:extLst>
      <p:ext uri="{BB962C8B-B14F-4D97-AF65-F5344CB8AC3E}">
        <p14:creationId xmlns:p14="http://schemas.microsoft.com/office/powerpoint/2010/main" val="275126791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hyperbola: </a:t>
            </a:r>
          </a:p>
          <a:p>
            <a:pPr>
              <a:spcBef>
                <a:spcPts val="0"/>
              </a:spcBef>
            </a:pPr>
            <a:r>
              <a:rPr lang="es-ES" dirty="0">
                <a:ea typeface="Times New Roman" panose="02020603050405020304" pitchFamily="18" charset="0"/>
              </a:rPr>
              <a:t>(x-2)</a:t>
            </a:r>
            <a:r>
              <a:rPr lang="es-ES" baseline="30000" dirty="0">
                <a:ea typeface="Times New Roman" panose="02020603050405020304" pitchFamily="18" charset="0"/>
              </a:rPr>
              <a:t>2</a:t>
            </a:r>
            <a:r>
              <a:rPr lang="es-ES" dirty="0">
                <a:ea typeface="Times New Roman" panose="02020603050405020304" pitchFamily="18" charset="0"/>
              </a:rPr>
              <a:t>/3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- (y-5)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/4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= 1</a:t>
            </a:r>
            <a:endParaRPr lang="en-US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What is the center (</a:t>
            </a:r>
            <a:r>
              <a:rPr lang="en-US" dirty="0" err="1"/>
              <a:t>h,k</a:t>
            </a:r>
            <a:r>
              <a:rPr lang="en-US" dirty="0"/>
              <a:t>)? (2,5)</a:t>
            </a:r>
          </a:p>
          <a:p>
            <a:pPr>
              <a:spcBef>
                <a:spcPts val="0"/>
              </a:spcBef>
            </a:pPr>
            <a:r>
              <a:rPr lang="en-US" dirty="0"/>
              <a:t>What is a?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b? 4</a:t>
            </a:r>
          </a:p>
          <a:p>
            <a:pPr>
              <a:spcBef>
                <a:spcPts val="0"/>
              </a:spcBef>
            </a:pPr>
            <a:r>
              <a:rPr lang="en-US" dirty="0"/>
              <a:t>What is c?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pPr>
              <a:spcBef>
                <a:spcPts val="0"/>
              </a:spcBef>
            </a:pPr>
            <a:r>
              <a:rPr lang="en-US" dirty="0"/>
              <a:t>Is it N/S or E/W?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55243-39B9-4803-95E6-D761B995E3FD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E/W:				N/S:	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1 		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              e = c/a</a:t>
            </a:r>
          </a:p>
          <a:p>
            <a:r>
              <a:rPr lang="en-US" dirty="0"/>
              <a:t>   a</a:t>
            </a:r>
            <a:r>
              <a:rPr lang="en-US" baseline="30000" dirty="0"/>
              <a:t>2</a:t>
            </a:r>
            <a:r>
              <a:rPr lang="en-US" dirty="0"/>
              <a:t>        b</a:t>
            </a:r>
            <a:r>
              <a:rPr lang="en-US" baseline="30000" dirty="0"/>
              <a:t>2</a:t>
            </a:r>
            <a:r>
              <a:rPr lang="en-US" dirty="0"/>
              <a:t>    			    a</a:t>
            </a:r>
            <a:r>
              <a:rPr lang="en-US" baseline="30000" dirty="0"/>
              <a:t>2</a:t>
            </a:r>
            <a:r>
              <a:rPr lang="en-US" dirty="0"/>
              <a:t>         b</a:t>
            </a:r>
            <a:r>
              <a:rPr lang="en-US" baseline="30000" dirty="0"/>
              <a:t>2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61477590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hyperbola: </a:t>
            </a:r>
          </a:p>
          <a:p>
            <a:pPr>
              <a:spcBef>
                <a:spcPts val="0"/>
              </a:spcBef>
            </a:pPr>
            <a:r>
              <a:rPr lang="es-ES" dirty="0">
                <a:ea typeface="Times New Roman" panose="02020603050405020304" pitchFamily="18" charset="0"/>
              </a:rPr>
              <a:t>(x-2)</a:t>
            </a:r>
            <a:r>
              <a:rPr lang="es-ES" baseline="30000" dirty="0">
                <a:ea typeface="Times New Roman" panose="02020603050405020304" pitchFamily="18" charset="0"/>
              </a:rPr>
              <a:t>2</a:t>
            </a:r>
            <a:r>
              <a:rPr lang="es-ES" dirty="0">
                <a:ea typeface="Times New Roman" panose="02020603050405020304" pitchFamily="18" charset="0"/>
              </a:rPr>
              <a:t>/3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- (y-5)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/4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= 1</a:t>
            </a:r>
            <a:endParaRPr lang="en-US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What is the center (</a:t>
            </a:r>
            <a:r>
              <a:rPr lang="en-US" dirty="0" err="1"/>
              <a:t>h,k</a:t>
            </a:r>
            <a:r>
              <a:rPr lang="en-US" dirty="0"/>
              <a:t>)? (2,5)</a:t>
            </a:r>
          </a:p>
          <a:p>
            <a:pPr>
              <a:spcBef>
                <a:spcPts val="0"/>
              </a:spcBef>
            </a:pPr>
            <a:r>
              <a:rPr lang="en-US" dirty="0"/>
              <a:t>What is a?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b? 4</a:t>
            </a:r>
          </a:p>
          <a:p>
            <a:pPr>
              <a:spcBef>
                <a:spcPts val="0"/>
              </a:spcBef>
            </a:pPr>
            <a:r>
              <a:rPr lang="en-US" dirty="0"/>
              <a:t>What is c? 5</a:t>
            </a:r>
          </a:p>
          <a:p>
            <a:pPr>
              <a:spcBef>
                <a:spcPts val="0"/>
              </a:spcBef>
            </a:pPr>
            <a:r>
              <a:rPr lang="en-US" dirty="0"/>
              <a:t>Is it N/S or </a:t>
            </a:r>
            <a:r>
              <a:rPr lang="en-US" dirty="0">
                <a:solidFill>
                  <a:srgbClr val="FFFF00"/>
                </a:solidFill>
              </a:rPr>
              <a:t>E/W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eccentricity 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4AF5D-58FE-4A7C-AEEB-895AB380B179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E/W:				N/S:	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1 		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              e = c/a</a:t>
            </a:r>
          </a:p>
          <a:p>
            <a:r>
              <a:rPr lang="en-US" dirty="0"/>
              <a:t>   a</a:t>
            </a:r>
            <a:r>
              <a:rPr lang="en-US" baseline="30000" dirty="0"/>
              <a:t>2</a:t>
            </a:r>
            <a:r>
              <a:rPr lang="en-US" dirty="0"/>
              <a:t>        b</a:t>
            </a:r>
            <a:r>
              <a:rPr lang="en-US" baseline="30000" dirty="0"/>
              <a:t>2</a:t>
            </a:r>
            <a:r>
              <a:rPr lang="en-US" dirty="0"/>
              <a:t>    			    a</a:t>
            </a:r>
            <a:r>
              <a:rPr lang="en-US" baseline="30000" dirty="0"/>
              <a:t>2</a:t>
            </a:r>
            <a:r>
              <a:rPr lang="en-US" dirty="0"/>
              <a:t>         b</a:t>
            </a:r>
            <a:r>
              <a:rPr lang="en-US" baseline="30000" dirty="0"/>
              <a:t>2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91572352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For a hyperbola: </a:t>
            </a:r>
          </a:p>
          <a:p>
            <a:pPr>
              <a:spcBef>
                <a:spcPts val="0"/>
              </a:spcBef>
            </a:pPr>
            <a:r>
              <a:rPr lang="es-ES" dirty="0">
                <a:ea typeface="Times New Roman" panose="02020603050405020304" pitchFamily="18" charset="0"/>
              </a:rPr>
              <a:t>(x-2)</a:t>
            </a:r>
            <a:r>
              <a:rPr lang="es-ES" baseline="30000" dirty="0">
                <a:ea typeface="Times New Roman" panose="02020603050405020304" pitchFamily="18" charset="0"/>
              </a:rPr>
              <a:t>2</a:t>
            </a:r>
            <a:r>
              <a:rPr lang="es-ES" dirty="0">
                <a:ea typeface="Times New Roman" panose="02020603050405020304" pitchFamily="18" charset="0"/>
              </a:rPr>
              <a:t>/3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- (y-5)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/4</a:t>
            </a:r>
            <a:r>
              <a:rPr lang="es-ES" baseline="30000" dirty="0"/>
              <a:t>2</a:t>
            </a:r>
            <a:r>
              <a:rPr lang="es-ES" dirty="0">
                <a:ea typeface="Times New Roman" panose="02020603050405020304" pitchFamily="18" charset="0"/>
              </a:rPr>
              <a:t> = 1</a:t>
            </a:r>
            <a:endParaRPr lang="en-US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What is the center (</a:t>
            </a:r>
            <a:r>
              <a:rPr lang="en-US" dirty="0" err="1"/>
              <a:t>h,k</a:t>
            </a:r>
            <a:r>
              <a:rPr lang="en-US" dirty="0"/>
              <a:t>)? (2,5)</a:t>
            </a:r>
          </a:p>
          <a:p>
            <a:pPr>
              <a:spcBef>
                <a:spcPts val="0"/>
              </a:spcBef>
            </a:pPr>
            <a:r>
              <a:rPr lang="en-US" dirty="0"/>
              <a:t>What is a?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b? 4</a:t>
            </a:r>
          </a:p>
          <a:p>
            <a:pPr>
              <a:spcBef>
                <a:spcPts val="0"/>
              </a:spcBef>
            </a:pPr>
            <a:r>
              <a:rPr lang="en-US" dirty="0"/>
              <a:t>What is c? 5</a:t>
            </a:r>
          </a:p>
          <a:p>
            <a:pPr>
              <a:spcBef>
                <a:spcPts val="0"/>
              </a:spcBef>
            </a:pPr>
            <a:r>
              <a:rPr lang="en-US" dirty="0"/>
              <a:t>Is it N/S or E/W?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eccentricity e? </a:t>
            </a:r>
            <a:r>
              <a:rPr lang="en-US" dirty="0">
                <a:solidFill>
                  <a:srgbClr val="FFFF00"/>
                </a:solidFill>
              </a:rPr>
              <a:t>5/3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4AF5D-58FE-4A7C-AEEB-895AB380B179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E/W:				N/S:	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</a:p>
          <a:p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1 		</a:t>
            </a:r>
            <a:r>
              <a:rPr lang="en-US" u="sng" dirty="0"/>
              <a:t>(y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k)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-</a:t>
            </a:r>
            <a:r>
              <a:rPr lang="en-US" sz="1050" dirty="0"/>
              <a:t> </a:t>
            </a:r>
            <a:r>
              <a:rPr lang="en-US" u="sng" dirty="0"/>
              <a:t>(x</a:t>
            </a:r>
            <a:r>
              <a:rPr lang="en-US" sz="1050" u="sng" dirty="0"/>
              <a:t> </a:t>
            </a:r>
            <a:r>
              <a:rPr lang="en-US" u="sng" dirty="0"/>
              <a:t>-</a:t>
            </a:r>
            <a:r>
              <a:rPr lang="en-US" sz="1050" u="sng" dirty="0"/>
              <a:t> </a:t>
            </a:r>
            <a:r>
              <a:rPr lang="en-US" u="sng" dirty="0"/>
              <a:t>h)</a:t>
            </a:r>
            <a:r>
              <a:rPr lang="en-US" u="sng" baseline="30000" dirty="0"/>
              <a:t>2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1              e = c/a</a:t>
            </a:r>
          </a:p>
          <a:p>
            <a:r>
              <a:rPr lang="en-US" dirty="0"/>
              <a:t>   a</a:t>
            </a:r>
            <a:r>
              <a:rPr lang="en-US" baseline="30000" dirty="0"/>
              <a:t>2</a:t>
            </a:r>
            <a:r>
              <a:rPr lang="en-US" dirty="0"/>
              <a:t>        b</a:t>
            </a:r>
            <a:r>
              <a:rPr lang="en-US" baseline="30000" dirty="0"/>
              <a:t>2</a:t>
            </a:r>
            <a:r>
              <a:rPr lang="en-US" dirty="0"/>
              <a:t>    			    a</a:t>
            </a:r>
            <a:r>
              <a:rPr lang="en-US" baseline="30000" dirty="0"/>
              <a:t>2</a:t>
            </a:r>
            <a:r>
              <a:rPr lang="en-US" dirty="0"/>
              <a:t>         b</a:t>
            </a:r>
            <a:r>
              <a:rPr lang="en-US" baseline="30000" dirty="0"/>
              <a:t>2</a:t>
            </a:r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86122100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2B22-0E7E-4822-865B-81FF246D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5C3C-D8F1-49CF-B161-780C420C1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point on an </a:t>
            </a:r>
            <a:r>
              <a:rPr lang="en-US" i="1" dirty="0"/>
              <a:t>ellipse</a:t>
            </a:r>
            <a:r>
              <a:rPr lang="en-US" dirty="0"/>
              <a:t>, the </a:t>
            </a:r>
            <a:r>
              <a:rPr lang="en-US" i="1" dirty="0"/>
              <a:t>sum</a:t>
            </a:r>
            <a:r>
              <a:rPr lang="en-US" dirty="0"/>
              <a:t> of the distances from that point to each of the foci is some fixed value</a:t>
            </a:r>
          </a:p>
          <a:p>
            <a:r>
              <a:rPr lang="en-US" dirty="0"/>
              <a:t>For any point on a </a:t>
            </a:r>
            <a:r>
              <a:rPr lang="en-US" i="1" dirty="0"/>
              <a:t>hyperbola</a:t>
            </a:r>
            <a:r>
              <a:rPr lang="en-US" dirty="0"/>
              <a:t>, the </a:t>
            </a:r>
            <a:r>
              <a:rPr lang="en-US" i="1" dirty="0"/>
              <a:t>difference</a:t>
            </a:r>
            <a:r>
              <a:rPr lang="en-US" dirty="0"/>
              <a:t> of the distances from that point to each of the foci is some fixed value</a:t>
            </a:r>
          </a:p>
        </p:txBody>
      </p:sp>
    </p:spTree>
    <p:extLst>
      <p:ext uri="{BB962C8B-B14F-4D97-AF65-F5344CB8AC3E}">
        <p14:creationId xmlns:p14="http://schemas.microsoft.com/office/powerpoint/2010/main" val="107856625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2B22-0E7E-4822-865B-81FF246D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5C3C-D8F1-49CF-B161-780C420C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dirty="0"/>
              <a:t>This fixed-difference property can used for determining locations: </a:t>
            </a:r>
          </a:p>
          <a:p>
            <a:r>
              <a:rPr lang="en-US" dirty="0"/>
              <a:t>If two beacons are placed in known and fixed positions, the difference in the times at which their signals are received can tell determine the location of the receiver</a:t>
            </a:r>
          </a:p>
        </p:txBody>
      </p:sp>
    </p:spTree>
    <p:extLst>
      <p:ext uri="{BB962C8B-B14F-4D97-AF65-F5344CB8AC3E}">
        <p14:creationId xmlns:p14="http://schemas.microsoft.com/office/powerpoint/2010/main" val="163308590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2B22-0E7E-4822-865B-81FF246D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5C3C-D8F1-49CF-B161-780C420C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dirty="0"/>
              <a:t>This principle is used by astronomers to locate colliding black holes using two gravitational wave detectors</a:t>
            </a:r>
          </a:p>
        </p:txBody>
      </p:sp>
    </p:spTree>
    <p:extLst>
      <p:ext uri="{BB962C8B-B14F-4D97-AF65-F5344CB8AC3E}">
        <p14:creationId xmlns:p14="http://schemas.microsoft.com/office/powerpoint/2010/main" val="13216249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2B22-0E7E-4822-865B-81FF246D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5C3C-D8F1-49CF-B161-780C420C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638800"/>
          </a:xfrm>
        </p:spPr>
        <p:txBody>
          <a:bodyPr/>
          <a:lstStyle/>
          <a:p>
            <a:r>
              <a:rPr lang="en-US" dirty="0"/>
              <a:t>The first collision of black holes was detected Feb 11, 2016 using Laser Interferometer Gravitational-Wave Observatory (LIGO) detectors, located in Livingston, Louisiana and Hanford, Washington</a:t>
            </a:r>
          </a:p>
        </p:txBody>
      </p:sp>
    </p:spTree>
    <p:extLst>
      <p:ext uri="{BB962C8B-B14F-4D97-AF65-F5344CB8AC3E}">
        <p14:creationId xmlns:p14="http://schemas.microsoft.com/office/powerpoint/2010/main" val="374260480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W150914 - The First Direct Detection of Gravitational Waves">
            <a:extLst>
              <a:ext uri="{FF2B5EF4-FFF2-40B4-BE49-F238E27FC236}">
                <a16:creationId xmlns:a16="http://schemas.microsoft.com/office/drawing/2014/main" id="{AE6B7A1D-F783-4392-95D9-88E72CBEF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 bwMode="auto">
          <a:xfrm>
            <a:off x="1752600" y="76200"/>
            <a:ext cx="5486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CA500-D41F-423D-BCB7-0EEAE474A7D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https://www.ligo.org/detections/images/ligoGW150914signals-lg.jpg</a:t>
            </a:r>
          </a:p>
        </p:txBody>
      </p:sp>
    </p:spTree>
    <p:extLst>
      <p:ext uri="{BB962C8B-B14F-4D97-AF65-F5344CB8AC3E}">
        <p14:creationId xmlns:p14="http://schemas.microsoft.com/office/powerpoint/2010/main" val="317248033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9875017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Which conic section is the graph of the equation: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= 23x – 2 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– x</a:t>
            </a:r>
            <a:r>
              <a:rPr lang="en-US" baseline="30000" dirty="0"/>
              <a:t>2</a:t>
            </a:r>
            <a:r>
              <a:rPr lang="en-US" dirty="0"/>
              <a:t>/4 = 1    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+ x</a:t>
            </a:r>
            <a:r>
              <a:rPr lang="en-US" baseline="30000" dirty="0"/>
              <a:t>2</a:t>
            </a:r>
            <a:r>
              <a:rPr lang="en-US" dirty="0"/>
              <a:t>/4 = 1  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F89698-5F70-4558-BB07-86CE0872CF5A}"/>
              </a:ext>
            </a:extLst>
          </p:cNvPr>
          <p:cNvGrpSpPr/>
          <p:nvPr/>
        </p:nvGrpSpPr>
        <p:grpSpPr>
          <a:xfrm>
            <a:off x="0" y="5103674"/>
            <a:ext cx="9149542" cy="1754326"/>
            <a:chOff x="0" y="5103674"/>
            <a:chExt cx="9149542" cy="17543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060D60-5C0D-4C9C-972A-76037CF32890}"/>
                </a:ext>
              </a:extLst>
            </p:cNvPr>
            <p:cNvSpPr txBox="1"/>
            <p:nvPr/>
          </p:nvSpPr>
          <p:spPr>
            <a:xfrm>
              <a:off x="3200400" y="5657671"/>
              <a:ext cx="19436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/>
                <a:t>N/S parabola:</a:t>
              </a:r>
            </a:p>
            <a:p>
              <a:pPr>
                <a:spcBef>
                  <a:spcPts val="0"/>
                </a:spcBef>
              </a:pPr>
              <a:r>
                <a:rPr lang="en-US" dirty="0"/>
                <a:t>y = </a:t>
              </a:r>
              <a:r>
                <a:rPr lang="en-US" dirty="0">
                  <a:ea typeface="Times New Roman" panose="02020603050405020304" pitchFamily="18" charset="0"/>
                </a:rPr>
                <a:t>a(x – h)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k   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E/W parabola: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x = a(y – k)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h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C7F042-2BCF-4A3B-940B-0FFB8FA7D567}"/>
                </a:ext>
              </a:extLst>
            </p:cNvPr>
            <p:cNvSpPr txBox="1"/>
            <p:nvPr/>
          </p:nvSpPr>
          <p:spPr>
            <a:xfrm>
              <a:off x="0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Horizontal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sz="1800" dirty="0"/>
                <a:t>Vertical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6A8161-0B0E-4795-BFE1-D878611DDAC3}"/>
                </a:ext>
              </a:extLst>
            </p:cNvPr>
            <p:cNvSpPr txBox="1"/>
            <p:nvPr/>
          </p:nvSpPr>
          <p:spPr>
            <a:xfrm>
              <a:off x="6291473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E/W hyperbola: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dirty="0"/>
                <a:t>N/S hyperbola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FDC961-6ACD-45F8-A0FA-68C6AF2FB5AD}"/>
                </a:ext>
              </a:extLst>
            </p:cNvPr>
            <p:cNvSpPr txBox="1"/>
            <p:nvPr/>
          </p:nvSpPr>
          <p:spPr>
            <a:xfrm>
              <a:off x="3200400" y="5105400"/>
              <a:ext cx="22825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Circle:</a:t>
              </a:r>
            </a:p>
            <a:p>
              <a:r>
                <a:rPr lang="en-US" dirty="0"/>
                <a:t>a</a:t>
              </a:r>
              <a:r>
                <a:rPr lang="en-US" baseline="30000" dirty="0"/>
                <a:t>2</a:t>
              </a:r>
              <a:r>
                <a:rPr lang="en-US" dirty="0"/>
                <a:t> = (y-k)</a:t>
              </a:r>
              <a:r>
                <a:rPr lang="en-US" baseline="30000" dirty="0"/>
                <a:t>2</a:t>
              </a:r>
              <a:r>
                <a:rPr lang="en-US" dirty="0"/>
                <a:t> + (x-h)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37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and series can be a mixture of arithmetic and geometric</a:t>
            </a:r>
          </a:p>
          <a:p>
            <a:r>
              <a:rPr lang="en-US" dirty="0"/>
              <a:t>This is actually VERY common in the real world!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4351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Which conic section is the graph of the equation: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= 23x – 2 			</a:t>
            </a:r>
            <a:r>
              <a:rPr lang="en-US" dirty="0">
                <a:solidFill>
                  <a:srgbClr val="FFFF00"/>
                </a:solidFill>
              </a:rPr>
              <a:t>parabola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– x</a:t>
            </a:r>
            <a:r>
              <a:rPr lang="en-US" baseline="30000" dirty="0"/>
              <a:t>2</a:t>
            </a:r>
            <a:r>
              <a:rPr lang="en-US" dirty="0"/>
              <a:t>/4 = 1  		  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			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+ x</a:t>
            </a:r>
            <a:r>
              <a:rPr lang="en-US" baseline="30000" dirty="0"/>
              <a:t>2</a:t>
            </a:r>
            <a:r>
              <a:rPr lang="en-US" dirty="0"/>
              <a:t>/4 = 1  		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8D8492-4551-4862-8757-300779CAC52C}"/>
              </a:ext>
            </a:extLst>
          </p:cNvPr>
          <p:cNvGrpSpPr/>
          <p:nvPr/>
        </p:nvGrpSpPr>
        <p:grpSpPr>
          <a:xfrm>
            <a:off x="0" y="5103674"/>
            <a:ext cx="9149542" cy="1754326"/>
            <a:chOff x="0" y="5103674"/>
            <a:chExt cx="9149542" cy="17543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9DEDD5-727A-406F-97A4-CA922CE893A7}"/>
                </a:ext>
              </a:extLst>
            </p:cNvPr>
            <p:cNvSpPr txBox="1"/>
            <p:nvPr/>
          </p:nvSpPr>
          <p:spPr>
            <a:xfrm>
              <a:off x="3200400" y="5657671"/>
              <a:ext cx="19436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/>
                <a:t>N/S parabola:</a:t>
              </a:r>
            </a:p>
            <a:p>
              <a:pPr>
                <a:spcBef>
                  <a:spcPts val="0"/>
                </a:spcBef>
              </a:pPr>
              <a:r>
                <a:rPr lang="en-US" dirty="0"/>
                <a:t>y = </a:t>
              </a:r>
              <a:r>
                <a:rPr lang="en-US" dirty="0">
                  <a:ea typeface="Times New Roman" panose="02020603050405020304" pitchFamily="18" charset="0"/>
                </a:rPr>
                <a:t>a(x – h)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k   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E/W parabola: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x = a(y – k)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h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489F24-724B-48FF-863B-3040D55B5A17}"/>
                </a:ext>
              </a:extLst>
            </p:cNvPr>
            <p:cNvSpPr txBox="1"/>
            <p:nvPr/>
          </p:nvSpPr>
          <p:spPr>
            <a:xfrm>
              <a:off x="0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Horizontal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sz="1800" dirty="0"/>
                <a:t>Vertical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CE2951-3755-400B-A3CB-917F201A2539}"/>
                </a:ext>
              </a:extLst>
            </p:cNvPr>
            <p:cNvSpPr txBox="1"/>
            <p:nvPr/>
          </p:nvSpPr>
          <p:spPr>
            <a:xfrm>
              <a:off x="6291473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E/W hyperbola: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dirty="0"/>
                <a:t>N/S hyperbola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445B69-E230-49B4-809E-5B3F4426656F}"/>
                </a:ext>
              </a:extLst>
            </p:cNvPr>
            <p:cNvSpPr txBox="1"/>
            <p:nvPr/>
          </p:nvSpPr>
          <p:spPr>
            <a:xfrm>
              <a:off x="3200400" y="5105400"/>
              <a:ext cx="22825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Circle:</a:t>
              </a:r>
            </a:p>
            <a:p>
              <a:r>
                <a:rPr lang="en-US" dirty="0"/>
                <a:t>a</a:t>
              </a:r>
              <a:r>
                <a:rPr lang="en-US" baseline="30000" dirty="0"/>
                <a:t>2</a:t>
              </a:r>
              <a:r>
                <a:rPr lang="en-US" dirty="0"/>
                <a:t> = (y-k)</a:t>
              </a:r>
              <a:r>
                <a:rPr lang="en-US" baseline="30000" dirty="0"/>
                <a:t>2</a:t>
              </a:r>
              <a:r>
                <a:rPr lang="en-US" dirty="0"/>
                <a:t> + (x-h)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14108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Which conic section is the graph of the equation: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= 23x – 2 			parabola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– x</a:t>
            </a:r>
            <a:r>
              <a:rPr lang="en-US" baseline="30000" dirty="0"/>
              <a:t>2</a:t>
            </a:r>
            <a:r>
              <a:rPr lang="en-US" dirty="0"/>
              <a:t>/4 = 1  		</a:t>
            </a:r>
            <a:r>
              <a:rPr lang="en-US" dirty="0">
                <a:solidFill>
                  <a:srgbClr val="FFFF00"/>
                </a:solidFill>
              </a:rPr>
              <a:t>hyperbola</a:t>
            </a:r>
            <a:r>
              <a:rPr lang="en-US" dirty="0"/>
              <a:t>  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			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+ x</a:t>
            </a:r>
            <a:r>
              <a:rPr lang="en-US" baseline="30000" dirty="0"/>
              <a:t>2</a:t>
            </a:r>
            <a:r>
              <a:rPr lang="en-US" dirty="0"/>
              <a:t>/4 = 1  		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56353-9F54-4990-A17F-5629B41592CF}"/>
              </a:ext>
            </a:extLst>
          </p:cNvPr>
          <p:cNvGrpSpPr/>
          <p:nvPr/>
        </p:nvGrpSpPr>
        <p:grpSpPr>
          <a:xfrm>
            <a:off x="0" y="5103674"/>
            <a:ext cx="9149542" cy="1754326"/>
            <a:chOff x="0" y="5103674"/>
            <a:chExt cx="9149542" cy="17543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8EC98B-F633-4811-AF79-1B03D7608956}"/>
                </a:ext>
              </a:extLst>
            </p:cNvPr>
            <p:cNvSpPr txBox="1"/>
            <p:nvPr/>
          </p:nvSpPr>
          <p:spPr>
            <a:xfrm>
              <a:off x="3200400" y="5657671"/>
              <a:ext cx="19436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/>
                <a:t>N/S parabola:</a:t>
              </a:r>
            </a:p>
            <a:p>
              <a:pPr>
                <a:spcBef>
                  <a:spcPts val="0"/>
                </a:spcBef>
              </a:pPr>
              <a:r>
                <a:rPr lang="en-US" dirty="0"/>
                <a:t>y = </a:t>
              </a:r>
              <a:r>
                <a:rPr lang="en-US" dirty="0">
                  <a:ea typeface="Times New Roman" panose="02020603050405020304" pitchFamily="18" charset="0"/>
                </a:rPr>
                <a:t>a(x – h)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k   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E/W parabola: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x = a(y – k)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h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FBC76B-E32A-4D03-A02D-378F3C7415AE}"/>
                </a:ext>
              </a:extLst>
            </p:cNvPr>
            <p:cNvSpPr txBox="1"/>
            <p:nvPr/>
          </p:nvSpPr>
          <p:spPr>
            <a:xfrm>
              <a:off x="0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Horizontal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sz="1800" dirty="0"/>
                <a:t>Vertical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2B39B-AB3A-4258-B26A-1B5B172C4D84}"/>
                </a:ext>
              </a:extLst>
            </p:cNvPr>
            <p:cNvSpPr txBox="1"/>
            <p:nvPr/>
          </p:nvSpPr>
          <p:spPr>
            <a:xfrm>
              <a:off x="6291473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E/W hyperbola: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dirty="0"/>
                <a:t>N/S hyperbola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AE928D-2624-4B1D-8DD2-4FC50BF451B9}"/>
                </a:ext>
              </a:extLst>
            </p:cNvPr>
            <p:cNvSpPr txBox="1"/>
            <p:nvPr/>
          </p:nvSpPr>
          <p:spPr>
            <a:xfrm>
              <a:off x="3200400" y="5105400"/>
              <a:ext cx="22825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Circle:</a:t>
              </a:r>
            </a:p>
            <a:p>
              <a:r>
                <a:rPr lang="en-US" dirty="0"/>
                <a:t>a</a:t>
              </a:r>
              <a:r>
                <a:rPr lang="en-US" baseline="30000" dirty="0"/>
                <a:t>2</a:t>
              </a:r>
              <a:r>
                <a:rPr lang="en-US" dirty="0"/>
                <a:t> = (y-k)</a:t>
              </a:r>
              <a:r>
                <a:rPr lang="en-US" baseline="30000" dirty="0"/>
                <a:t>2</a:t>
              </a:r>
              <a:r>
                <a:rPr lang="en-US" dirty="0"/>
                <a:t> + (x-h)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70867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Which conic section is the graph of the equation: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= 23x – 2 			parabola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– x</a:t>
            </a:r>
            <a:r>
              <a:rPr lang="en-US" baseline="30000" dirty="0"/>
              <a:t>2</a:t>
            </a:r>
            <a:r>
              <a:rPr lang="en-US" dirty="0"/>
              <a:t>/4 = 1  		hyperbola  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			</a:t>
            </a:r>
            <a:r>
              <a:rPr lang="en-US" dirty="0">
                <a:solidFill>
                  <a:srgbClr val="FFFF00"/>
                </a:solidFill>
              </a:rPr>
              <a:t>circle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+ x</a:t>
            </a:r>
            <a:r>
              <a:rPr lang="en-US" baseline="30000" dirty="0"/>
              <a:t>2</a:t>
            </a:r>
            <a:r>
              <a:rPr lang="en-US" dirty="0"/>
              <a:t>/4 = 1  		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AF8B7E-2968-498D-8960-45828E55CE89}"/>
              </a:ext>
            </a:extLst>
          </p:cNvPr>
          <p:cNvGrpSpPr/>
          <p:nvPr/>
        </p:nvGrpSpPr>
        <p:grpSpPr>
          <a:xfrm>
            <a:off x="0" y="5103674"/>
            <a:ext cx="9149542" cy="1754326"/>
            <a:chOff x="0" y="5103674"/>
            <a:chExt cx="9149542" cy="17543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53FDA6-F846-4E9C-90BD-3D49D2D4E8E4}"/>
                </a:ext>
              </a:extLst>
            </p:cNvPr>
            <p:cNvSpPr txBox="1"/>
            <p:nvPr/>
          </p:nvSpPr>
          <p:spPr>
            <a:xfrm>
              <a:off x="3200400" y="5657671"/>
              <a:ext cx="19436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/>
                <a:t>N/S parabola:</a:t>
              </a:r>
            </a:p>
            <a:p>
              <a:pPr>
                <a:spcBef>
                  <a:spcPts val="0"/>
                </a:spcBef>
              </a:pPr>
              <a:r>
                <a:rPr lang="en-US" dirty="0"/>
                <a:t>y = </a:t>
              </a:r>
              <a:r>
                <a:rPr lang="en-US" dirty="0">
                  <a:ea typeface="Times New Roman" panose="02020603050405020304" pitchFamily="18" charset="0"/>
                </a:rPr>
                <a:t>a(x – h)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k   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E/W parabola: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x = a(y – k)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h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D123EC-3FF8-45FB-A1F7-B7C5A9CB95DC}"/>
                </a:ext>
              </a:extLst>
            </p:cNvPr>
            <p:cNvSpPr txBox="1"/>
            <p:nvPr/>
          </p:nvSpPr>
          <p:spPr>
            <a:xfrm>
              <a:off x="0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Horizontal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sz="1800" dirty="0"/>
                <a:t>Vertical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019B5C-7CD9-43EC-8B14-A0AF85CB1AB6}"/>
                </a:ext>
              </a:extLst>
            </p:cNvPr>
            <p:cNvSpPr txBox="1"/>
            <p:nvPr/>
          </p:nvSpPr>
          <p:spPr>
            <a:xfrm>
              <a:off x="6291473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E/W hyperbola: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dirty="0"/>
                <a:t>N/S hyperbola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56ABBA-A4BA-4A7D-BA21-87F3A200DC19}"/>
                </a:ext>
              </a:extLst>
            </p:cNvPr>
            <p:cNvSpPr txBox="1"/>
            <p:nvPr/>
          </p:nvSpPr>
          <p:spPr>
            <a:xfrm>
              <a:off x="3200400" y="5105400"/>
              <a:ext cx="22825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Circle:</a:t>
              </a:r>
            </a:p>
            <a:p>
              <a:r>
                <a:rPr lang="en-US" dirty="0"/>
                <a:t>a</a:t>
              </a:r>
              <a:r>
                <a:rPr lang="en-US" baseline="30000" dirty="0"/>
                <a:t>2</a:t>
              </a:r>
              <a:r>
                <a:rPr lang="en-US" dirty="0"/>
                <a:t> = (y-k)</a:t>
              </a:r>
              <a:r>
                <a:rPr lang="en-US" baseline="30000" dirty="0"/>
                <a:t>2</a:t>
              </a:r>
              <a:r>
                <a:rPr lang="en-US" dirty="0"/>
                <a:t> + (x-h)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41700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Which conic section is the graph of the equation: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= 23x – 2 			parabola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– x</a:t>
            </a:r>
            <a:r>
              <a:rPr lang="en-US" baseline="30000" dirty="0"/>
              <a:t>2</a:t>
            </a:r>
            <a:r>
              <a:rPr lang="en-US" dirty="0"/>
              <a:t>/4 = 1  		hyperbola  </a:t>
            </a:r>
          </a:p>
          <a:p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1			circle</a:t>
            </a:r>
          </a:p>
          <a:p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/2 + x</a:t>
            </a:r>
            <a:r>
              <a:rPr lang="en-US" baseline="30000" dirty="0"/>
              <a:t>2</a:t>
            </a:r>
            <a:r>
              <a:rPr lang="en-US" dirty="0"/>
              <a:t>/4 = 1  		</a:t>
            </a:r>
            <a:r>
              <a:rPr lang="en-US" dirty="0">
                <a:solidFill>
                  <a:srgbClr val="FFFF00"/>
                </a:solidFill>
              </a:rPr>
              <a:t>ellipse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A52756-0051-461E-BE12-562C95632E1D}"/>
              </a:ext>
            </a:extLst>
          </p:cNvPr>
          <p:cNvGrpSpPr/>
          <p:nvPr/>
        </p:nvGrpSpPr>
        <p:grpSpPr>
          <a:xfrm>
            <a:off x="0" y="5103674"/>
            <a:ext cx="9149542" cy="1754326"/>
            <a:chOff x="0" y="5103674"/>
            <a:chExt cx="9149542" cy="17543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957673-6080-4657-AC2E-AB23EFF744F8}"/>
                </a:ext>
              </a:extLst>
            </p:cNvPr>
            <p:cNvSpPr txBox="1"/>
            <p:nvPr/>
          </p:nvSpPr>
          <p:spPr>
            <a:xfrm>
              <a:off x="3200400" y="5657671"/>
              <a:ext cx="19436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/>
                <a:t>N/S parabola:</a:t>
              </a:r>
            </a:p>
            <a:p>
              <a:pPr>
                <a:spcBef>
                  <a:spcPts val="0"/>
                </a:spcBef>
              </a:pPr>
              <a:r>
                <a:rPr lang="en-US" dirty="0"/>
                <a:t>y = </a:t>
              </a:r>
              <a:r>
                <a:rPr lang="en-US" dirty="0">
                  <a:ea typeface="Times New Roman" panose="02020603050405020304" pitchFamily="18" charset="0"/>
                </a:rPr>
                <a:t>a(x – h)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k   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E/W parabola: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ea typeface="Times New Roman" panose="02020603050405020304" pitchFamily="18" charset="0"/>
                </a:rPr>
                <a:t>x = a(y – k)</a:t>
              </a:r>
              <a:r>
                <a:rPr lang="en-US" baseline="30000" dirty="0">
                  <a:ea typeface="Times New Roman" panose="02020603050405020304" pitchFamily="18" charset="0"/>
                </a:rPr>
                <a:t>2</a:t>
              </a:r>
              <a:r>
                <a:rPr lang="en-US" dirty="0">
                  <a:ea typeface="Times New Roman" panose="02020603050405020304" pitchFamily="18" charset="0"/>
                </a:rPr>
                <a:t> + h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A831F-FD00-4F41-9C5F-7C05905FC540}"/>
                </a:ext>
              </a:extLst>
            </p:cNvPr>
            <p:cNvSpPr txBox="1"/>
            <p:nvPr/>
          </p:nvSpPr>
          <p:spPr>
            <a:xfrm>
              <a:off x="0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Horizontal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sz="1800" dirty="0"/>
                <a:t>Vertical ellipse: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+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D26323-5A7A-40D0-A75F-90DE3467918D}"/>
                </a:ext>
              </a:extLst>
            </p:cNvPr>
            <p:cNvSpPr txBox="1"/>
            <p:nvPr/>
          </p:nvSpPr>
          <p:spPr>
            <a:xfrm>
              <a:off x="6291473" y="5103674"/>
              <a:ext cx="28580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E/W hyperbola: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  </a:t>
              </a:r>
              <a:br>
                <a:rPr lang="en-US" sz="1800" dirty="0"/>
              </a:br>
              <a:r>
                <a:rPr lang="en-US" sz="1800" dirty="0"/>
                <a:t>    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  b</a:t>
              </a:r>
              <a:r>
                <a:rPr lang="en-US" sz="1800" baseline="30000" dirty="0"/>
                <a:t>2</a:t>
              </a:r>
            </a:p>
            <a:p>
              <a:r>
                <a:rPr lang="en-US" dirty="0"/>
                <a:t>N/S hyperbola</a:t>
              </a:r>
            </a:p>
            <a:p>
              <a:r>
                <a:rPr lang="en-US" sz="1800" dirty="0"/>
                <a:t>  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y</a:t>
              </a:r>
              <a:r>
                <a:rPr lang="en-US" sz="1800" u="sng" dirty="0"/>
                <a:t> - k) </a:t>
              </a:r>
              <a:r>
                <a:rPr lang="en-US" sz="1800" baseline="30000" dirty="0"/>
                <a:t>2</a:t>
              </a:r>
              <a:r>
                <a:rPr lang="en-US" sz="1800" dirty="0"/>
                <a:t> - </a:t>
              </a:r>
              <a:r>
                <a:rPr lang="en-US" sz="1800" u="sng" dirty="0"/>
                <a:t>(</a:t>
              </a:r>
              <a:r>
                <a:rPr lang="en-US" sz="1800" u="sng" dirty="0">
                  <a:solidFill>
                    <a:schemeClr val="tx1"/>
                  </a:solidFill>
                </a:rPr>
                <a:t>x</a:t>
              </a:r>
              <a:r>
                <a:rPr lang="en-US" sz="1800" u="sng" dirty="0"/>
                <a:t> - h)</a:t>
              </a:r>
              <a:r>
                <a:rPr lang="en-US" sz="1800" baseline="30000" dirty="0"/>
                <a:t>2</a:t>
              </a:r>
              <a:r>
                <a:rPr lang="en-US" sz="1800" dirty="0"/>
                <a:t> = 1     </a:t>
              </a:r>
              <a:br>
                <a:rPr lang="en-US" sz="1800" dirty="0"/>
              </a:br>
              <a:r>
                <a:rPr lang="en-US" sz="1800" dirty="0"/>
                <a:t>      a</a:t>
              </a:r>
              <a:r>
                <a:rPr lang="en-US" sz="1800" baseline="30000" dirty="0"/>
                <a:t>2</a:t>
              </a:r>
              <a:r>
                <a:rPr lang="en-US" sz="1800" dirty="0"/>
                <a:t>           b</a:t>
              </a:r>
              <a:r>
                <a:rPr lang="en-US" sz="1800" baseline="30000" dirty="0"/>
                <a:t>2</a:t>
              </a:r>
              <a:endParaRPr lang="en-US" sz="1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FD3184-3D00-4284-9BBA-932CC79BAD9F}"/>
                </a:ext>
              </a:extLst>
            </p:cNvPr>
            <p:cNvSpPr txBox="1"/>
            <p:nvPr/>
          </p:nvSpPr>
          <p:spPr>
            <a:xfrm>
              <a:off x="3200400" y="5105400"/>
              <a:ext cx="22825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Circle:</a:t>
              </a:r>
            </a:p>
            <a:p>
              <a:r>
                <a:rPr lang="en-US" dirty="0"/>
                <a:t>a</a:t>
              </a:r>
              <a:r>
                <a:rPr lang="en-US" baseline="30000" dirty="0"/>
                <a:t>2</a:t>
              </a:r>
              <a:r>
                <a:rPr lang="en-US" dirty="0"/>
                <a:t> = (y-k)</a:t>
              </a:r>
              <a:r>
                <a:rPr lang="en-US" baseline="30000" dirty="0"/>
                <a:t>2</a:t>
              </a:r>
              <a:r>
                <a:rPr lang="en-US" dirty="0"/>
                <a:t> + (x-h)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96853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7722447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647D2-989E-CA05-AB13-97CBAC2C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Series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Conic Sections</a:t>
            </a:r>
          </a:p>
          <a:p>
            <a:pPr>
              <a:spcBef>
                <a:spcPts val="0"/>
              </a:spcBef>
            </a:pPr>
            <a:endParaRPr lang="en-US" sz="3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Note: most classes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(and your book) </a:t>
            </a:r>
          </a:p>
          <a:p>
            <a:pPr>
              <a:spcBef>
                <a:spcPts val="0"/>
              </a:spcBef>
            </a:pPr>
            <a:r>
              <a:rPr lang="en-US" sz="3800">
                <a:solidFill>
                  <a:srgbClr val="002060"/>
                </a:solidFill>
              </a:rPr>
              <a:t>calls this </a:t>
            </a:r>
          </a:p>
          <a:p>
            <a:pPr>
              <a:spcBef>
                <a:spcPts val="0"/>
              </a:spcBef>
            </a:pPr>
            <a:r>
              <a:rPr lang="en-US" sz="3800">
                <a:solidFill>
                  <a:srgbClr val="002060"/>
                </a:solidFill>
              </a:rPr>
              <a:t>“</a:t>
            </a:r>
            <a:r>
              <a:rPr lang="en-US" sz="3800" dirty="0">
                <a:solidFill>
                  <a:srgbClr val="002060"/>
                </a:solidFill>
              </a:rPr>
              <a:t>Analytic Geometry” </a:t>
            </a:r>
          </a:p>
        </p:txBody>
      </p:sp>
    </p:spTree>
    <p:extLst>
      <p:ext uri="{BB962C8B-B14F-4D97-AF65-F5344CB8AC3E}">
        <p14:creationId xmlns:p14="http://schemas.microsoft.com/office/powerpoint/2010/main" val="349589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new symbols!</a:t>
            </a:r>
          </a:p>
          <a:p>
            <a:endParaRPr lang="en-US" sz="2000" dirty="0"/>
          </a:p>
          <a:p>
            <a:r>
              <a:rPr lang="en-US" dirty="0"/>
              <a:t>Factorial notation</a:t>
            </a:r>
            <a:endParaRPr lang="en-US" u="sng" dirty="0"/>
          </a:p>
          <a:p>
            <a:r>
              <a:rPr lang="en-US" dirty="0"/>
              <a:t>	n! = n(n-1)(n-2)...3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1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These are used a LOT in what are called “counting” problems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3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/>
              <a:t>Fundamental Counting Principle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number of ways things can occur</a:t>
            </a:r>
          </a:p>
        </p:txBody>
      </p:sp>
    </p:spTree>
    <p:extLst>
      <p:ext uri="{BB962C8B-B14F-4D97-AF65-F5344CB8AC3E}">
        <p14:creationId xmlns:p14="http://schemas.microsoft.com/office/powerpoint/2010/main" val="237067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Series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Conics (</a:t>
            </a:r>
            <a:r>
              <a:rPr lang="en-US" sz="4000" dirty="0"/>
              <a:t>most classes (and </a:t>
            </a: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sz="4000" dirty="0"/>
              <a:t>your book) calls this </a:t>
            </a: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sz="4000" dirty="0"/>
              <a:t>“Analytic Geometry”)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ways in which characteristics can be combined is found by multiplying the possibilities of each characteristic together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700" dirty="0"/>
              <a:t>Fundamental Counting Principle</a:t>
            </a:r>
          </a:p>
        </p:txBody>
      </p:sp>
    </p:spTree>
    <p:extLst>
      <p:ext uri="{BB962C8B-B14F-4D97-AF65-F5344CB8AC3E}">
        <p14:creationId xmlns:p14="http://schemas.microsoft.com/office/powerpoint/2010/main" val="312947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658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A “</a:t>
            </a:r>
            <a:r>
              <a:rPr lang="en-US" dirty="0">
                <a:solidFill>
                  <a:srgbClr val="FFC000"/>
                </a:solidFill>
              </a:rPr>
              <a:t>conic</a:t>
            </a:r>
            <a:r>
              <a:rPr lang="en-US" dirty="0"/>
              <a:t>” (slice of a cone) was written about by Apollonius of </a:t>
            </a:r>
            <a:r>
              <a:rPr lang="en-US" dirty="0" err="1"/>
              <a:t>Perga</a:t>
            </a:r>
            <a:r>
              <a:rPr lang="en-US" dirty="0"/>
              <a:t> (262 BC –190 BC)</a:t>
            </a:r>
          </a:p>
          <a:p>
            <a:r>
              <a:rPr lang="en-US" dirty="0"/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743200" cy="34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950AE-C92B-442B-9535-C58C6FFF54FC}"/>
              </a:ext>
            </a:extLst>
          </p:cNvPr>
          <p:cNvSpPr txBox="1"/>
          <p:nvPr/>
        </p:nvSpPr>
        <p:spPr>
          <a:xfrm>
            <a:off x="0" y="6599872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</a:t>
            </a:r>
            <a:r>
              <a:rPr lang="en-US" sz="1500" dirty="0" err="1">
                <a:solidFill>
                  <a:srgbClr val="00B0F0"/>
                </a:solidFill>
              </a:rPr>
              <a:t>imgres?imgurl</a:t>
            </a:r>
            <a:r>
              <a:rPr lang="en-US" sz="1500" dirty="0">
                <a:solidFill>
                  <a:srgbClr val="00B0F0"/>
                </a:solidFill>
              </a:rPr>
              <a:t>=https%3A%2F%2Fprabook.com%2Fweb%2Fshow-photo-icon.jpg%3Fid%3D1573696%26width%3D220%26cache%3Dfalse&amp;imgrefurl=https%3A%2F%2Fprabook.com%2Fweb%2Fapollonius.of_perga%2F3735583&amp;tbnid=</a:t>
            </a:r>
            <a:r>
              <a:rPr lang="en-US" sz="1500" dirty="0" err="1">
                <a:solidFill>
                  <a:srgbClr val="00B0F0"/>
                </a:solidFill>
              </a:rPr>
              <a:t>xRhFbgxYZ-zqwM&amp;vet</a:t>
            </a:r>
            <a:r>
              <a:rPr lang="en-US" sz="1500" dirty="0">
                <a:solidFill>
                  <a:srgbClr val="00B0F0"/>
                </a:solidFill>
              </a:rPr>
              <a:t>=12ahUKEwjw5PqdpL7zAhVYAM0KHUCrCLsQMygEegUIARDXAQ..i&amp;docid=d5WyOJV3FS5E9M&amp;w=220&amp;h=220&amp;itg=1&amp;q=apollonius%20of%20perga&amp;hl=</a:t>
            </a:r>
            <a:r>
              <a:rPr lang="en-US" sz="1500" dirty="0" err="1">
                <a:solidFill>
                  <a:srgbClr val="00B0F0"/>
                </a:solidFill>
              </a:rPr>
              <a:t>en&amp;ved</a:t>
            </a:r>
            <a:r>
              <a:rPr lang="en-US" sz="1500" dirty="0">
                <a:solidFill>
                  <a:srgbClr val="00B0F0"/>
                </a:solidFill>
              </a:rPr>
              <a:t>=2ahUKEwjw5PqdpL7zAhVYAM0KHUCrCLsQMygEegUIARDXAQ</a:t>
            </a:r>
          </a:p>
        </p:txBody>
      </p:sp>
    </p:spTree>
    <p:extLst>
      <p:ext uri="{BB962C8B-B14F-4D97-AF65-F5344CB8AC3E}">
        <p14:creationId xmlns:p14="http://schemas.microsoft.com/office/powerpoint/2010/main" val="326969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Any plane cutting a cone, regardless of its angle, will produce a “</a:t>
            </a:r>
            <a:r>
              <a:rPr lang="en-US" dirty="0">
                <a:solidFill>
                  <a:schemeClr val="tx1"/>
                </a:solidFill>
              </a:rPr>
              <a:t>conic</a:t>
            </a:r>
            <a:r>
              <a:rPr lang="en-US" dirty="0"/>
              <a:t>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733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7894B-EBD9-4DF6-8C24-B7B13269D47C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https://encrypted-tbn0.gstatic.com/images?q=tbn:ANd9GcSZxzK5mwZI2zwK4hs3_</a:t>
            </a:r>
          </a:p>
          <a:p>
            <a:r>
              <a:rPr lang="en-US" sz="1500" dirty="0">
                <a:solidFill>
                  <a:srgbClr val="00B0F0"/>
                </a:solidFill>
              </a:rPr>
              <a:t>n46LHjjrN4nNMJAuw&amp;usqp=CAU</a:t>
            </a:r>
          </a:p>
        </p:txBody>
      </p:sp>
    </p:spTree>
    <p:extLst>
      <p:ext uri="{BB962C8B-B14F-4D97-AF65-F5344CB8AC3E}">
        <p14:creationId xmlns:p14="http://schemas.microsoft.com/office/powerpoint/2010/main" val="3609428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7030AB-284A-49DB-B19E-494211BB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r>
              <a:rPr lang="en-US" dirty="0"/>
              <a:t>Identify the conic sections: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7BEAC-3434-4766-823E-BF2F2AD01CE3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https://images.fineartamerica.com/images-medium-large-5/conic-sections-poster-6-russell-kightley.jpg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7F8F6-1561-4618-9F31-EFC292374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91" y="3276600"/>
            <a:ext cx="2619375" cy="3362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91746-4B2B-4BED-B3B8-A33F04317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9006"/>
            <a:ext cx="2505075" cy="3314700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ABC9193-9BD2-4E13-86E0-9285F6FAD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67075"/>
          <a:ext cx="24765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476440" imgH="3362400" progId="Paint.Picture">
                  <p:embed/>
                </p:oleObj>
              </mc:Choice>
              <mc:Fallback>
                <p:oleObj name="Bitmap Image" r:id="rId5" imgW="2476440" imgH="3362400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ABC9193-9BD2-4E13-86E0-9285F6FAD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3267075"/>
                        <a:ext cx="247650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E926F18-486A-4857-9CD2-10A8A4F61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525" y="1524000"/>
            <a:ext cx="2428875" cy="32861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42D49F-F5B3-4BB9-A25C-3CBE7A0887DB}"/>
              </a:ext>
            </a:extLst>
          </p:cNvPr>
          <p:cNvSpPr txBox="1"/>
          <p:nvPr/>
        </p:nvSpPr>
        <p:spPr>
          <a:xfrm>
            <a:off x="5211214" y="1676400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DC1E43-FA0B-453E-A6C0-9CEFFCFBA652}"/>
              </a:ext>
            </a:extLst>
          </p:cNvPr>
          <p:cNvSpPr txBox="1"/>
          <p:nvPr/>
        </p:nvSpPr>
        <p:spPr>
          <a:xfrm>
            <a:off x="7391400" y="3276600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251CC-D6EF-4D57-8A97-0EEB73DF6A11}"/>
              </a:ext>
            </a:extLst>
          </p:cNvPr>
          <p:cNvSpPr txBox="1"/>
          <p:nvPr/>
        </p:nvSpPr>
        <p:spPr>
          <a:xfrm>
            <a:off x="3001414" y="3581400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6361C-E26E-415C-AC4F-146117B0ECF4}"/>
              </a:ext>
            </a:extLst>
          </p:cNvPr>
          <p:cNvSpPr txBox="1"/>
          <p:nvPr/>
        </p:nvSpPr>
        <p:spPr>
          <a:xfrm>
            <a:off x="791614" y="1524000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42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r>
              <a:rPr lang="en-US" dirty="0"/>
              <a:t>Identify the conic sections: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2" y="1981200"/>
            <a:ext cx="847242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DFFE15-CB30-4EF0-A45D-408EF5573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CFD88-541C-49DE-83BB-D4F63B6C16CF}"/>
              </a:ext>
            </a:extLst>
          </p:cNvPr>
          <p:cNvSpPr txBox="1"/>
          <p:nvPr/>
        </p:nvSpPr>
        <p:spPr>
          <a:xfrm>
            <a:off x="6057900" y="2004536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11D37-F94F-469F-A1F8-6F520965E6BA}"/>
              </a:ext>
            </a:extLst>
          </p:cNvPr>
          <p:cNvSpPr txBox="1"/>
          <p:nvPr/>
        </p:nvSpPr>
        <p:spPr>
          <a:xfrm>
            <a:off x="4876800" y="4648200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50FC6-EA8E-4193-B59D-85B6B122A4E8}"/>
              </a:ext>
            </a:extLst>
          </p:cNvPr>
          <p:cNvSpPr txBox="1"/>
          <p:nvPr/>
        </p:nvSpPr>
        <p:spPr>
          <a:xfrm>
            <a:off x="3429000" y="1981200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6844D-2092-4F9C-82FC-3C739E5428D5}"/>
              </a:ext>
            </a:extLst>
          </p:cNvPr>
          <p:cNvSpPr txBox="1"/>
          <p:nvPr/>
        </p:nvSpPr>
        <p:spPr>
          <a:xfrm>
            <a:off x="1126028" y="2373868"/>
            <a:ext cx="4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3244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52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Drawing conics</a:t>
            </a:r>
          </a:p>
        </p:txBody>
      </p:sp>
    </p:spTree>
    <p:extLst>
      <p:ext uri="{BB962C8B-B14F-4D97-AF65-F5344CB8AC3E}">
        <p14:creationId xmlns:p14="http://schemas.microsoft.com/office/powerpoint/2010/main" val="1741329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To draw a circle…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2E8B84-2564-4668-9399-04FDCF4E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</p:spTree>
    <p:extLst>
      <p:ext uri="{BB962C8B-B14F-4D97-AF65-F5344CB8AC3E}">
        <p14:creationId xmlns:p14="http://schemas.microsoft.com/office/powerpoint/2010/main" val="286203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To draw an ellipse…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057400"/>
            <a:ext cx="4140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282DDF-17CD-4109-B2CB-DC9C635CFFA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http://physics.uoregon.edu/~jimbrau/BrauImNew/Chap02/FG02_16.jpg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C90006-EA39-4F93-803C-B803924A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</p:spTree>
    <p:extLst>
      <p:ext uri="{BB962C8B-B14F-4D97-AF65-F5344CB8AC3E}">
        <p14:creationId xmlns:p14="http://schemas.microsoft.com/office/powerpoint/2010/main" val="94812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8) Graph and find the parameters of various types of </a:t>
            </a:r>
            <a:r>
              <a:rPr lang="en-US" sz="3200" dirty="0">
                <a:solidFill>
                  <a:srgbClr val="FFC000"/>
                </a:solidFill>
              </a:rPr>
              <a:t>conic sections</a:t>
            </a:r>
            <a:r>
              <a:rPr lang="en-US" sz="3200" dirty="0"/>
              <a:t>, given the equation, including the center, foci, vertices and directrix, as applicable</a:t>
            </a:r>
            <a:endParaRPr lang="en-US" sz="32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/>
              <a:t>Outcome 12) Solve problems by identifying the given data, making a sketch as appropriate, and calculating the final answer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3" y="2057400"/>
            <a:ext cx="5867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To draw a parabola…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81C5C2-98DA-410B-8EB1-49D7E776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</p:spTree>
    <p:extLst>
      <p:ext uri="{BB962C8B-B14F-4D97-AF65-F5344CB8AC3E}">
        <p14:creationId xmlns:p14="http://schemas.microsoft.com/office/powerpoint/2010/main" val="1492715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To draw a hyperbola…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0622"/>
            <a:ext cx="6248400" cy="468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F2573D-53AD-4AA3-8B5B-27AA5B1A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</p:spTree>
    <p:extLst>
      <p:ext uri="{BB962C8B-B14F-4D97-AF65-F5344CB8AC3E}">
        <p14:creationId xmlns:p14="http://schemas.microsoft.com/office/powerpoint/2010/main" val="3653648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difference between drawing an ellipse (string and 2 foci) and a hyperbola (string and 2 foci)…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60AD3B-D2D2-4635-B146-A37669B2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</p:spTree>
    <p:extLst>
      <p:ext uri="{BB962C8B-B14F-4D97-AF65-F5344CB8AC3E}">
        <p14:creationId xmlns:p14="http://schemas.microsoft.com/office/powerpoint/2010/main" val="189197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4468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look like parabolas/hyperbolas </a:t>
            </a:r>
          </a:p>
        </p:txBody>
      </p:sp>
    </p:spTree>
    <p:extLst>
      <p:ext uri="{BB962C8B-B14F-4D97-AF65-F5344CB8AC3E}">
        <p14:creationId xmlns:p14="http://schemas.microsoft.com/office/powerpoint/2010/main" val="299862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5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1E3B17-03AD-43D9-84B8-9A72ABB2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F3EAA-153D-4756-A7CA-36D4EBAB293B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1967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D7F443-0AB8-4C00-984D-1E75414D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And probably are… </a:t>
            </a:r>
          </a:p>
        </p:txBody>
      </p:sp>
    </p:spTree>
    <p:extLst>
      <p:ext uri="{BB962C8B-B14F-4D97-AF65-F5344CB8AC3E}">
        <p14:creationId xmlns:p14="http://schemas.microsoft.com/office/powerpoint/2010/main" val="1985747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look like parabolas/hyperbolas </a:t>
            </a:r>
          </a:p>
        </p:txBody>
      </p:sp>
    </p:spTree>
    <p:extLst>
      <p:ext uri="{BB962C8B-B14F-4D97-AF65-F5344CB8AC3E}">
        <p14:creationId xmlns:p14="http://schemas.microsoft.com/office/powerpoint/2010/main" val="2451101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look like parabolas/hyperbolas</a:t>
            </a:r>
          </a:p>
          <a:p>
            <a:endParaRPr lang="en-US" dirty="0"/>
          </a:p>
          <a:p>
            <a:r>
              <a:rPr lang="en-US" dirty="0"/>
              <a:t>…But aren’t… </a:t>
            </a:r>
          </a:p>
        </p:txBody>
      </p:sp>
    </p:spTree>
    <p:extLst>
      <p:ext uri="{BB962C8B-B14F-4D97-AF65-F5344CB8AC3E}">
        <p14:creationId xmlns:p14="http://schemas.microsoft.com/office/powerpoint/2010/main" val="3714963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Catenary</a:t>
            </a:r>
            <a:r>
              <a:rPr lang="en-US" dirty="0"/>
              <a:t> (not a conic)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95" y="1675534"/>
            <a:ext cx="2895600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79" y="1676400"/>
            <a:ext cx="3899424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" y="3244850"/>
            <a:ext cx="266480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DD22AD-5866-4AD8-B393-4BB3D57B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CA204-C32C-4285-9EF5-49F7971062AC}"/>
              </a:ext>
            </a:extLst>
          </p:cNvPr>
          <p:cNvSpPr txBox="1"/>
          <p:nvPr/>
        </p:nvSpPr>
        <p:spPr>
          <a:xfrm>
            <a:off x="5289778" y="6611035"/>
            <a:ext cx="39304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https://en.wikipedia.org/wiki/Catenary#/</a:t>
            </a:r>
          </a:p>
        </p:txBody>
      </p:sp>
    </p:spTree>
    <p:extLst>
      <p:ext uri="{BB962C8B-B14F-4D97-AF65-F5344CB8AC3E}">
        <p14:creationId xmlns:p14="http://schemas.microsoft.com/office/powerpoint/2010/main" val="2840371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Conics treasure hunt!</a:t>
            </a:r>
          </a:p>
        </p:txBody>
      </p:sp>
    </p:spTree>
    <p:extLst>
      <p:ext uri="{BB962C8B-B14F-4D97-AF65-F5344CB8AC3E}">
        <p14:creationId xmlns:p14="http://schemas.microsoft.com/office/powerpoint/2010/main" val="367973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13328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use of conics is in calculating and describing orbits</a:t>
            </a:r>
          </a:p>
        </p:txBody>
      </p:sp>
    </p:spTree>
    <p:extLst>
      <p:ext uri="{BB962C8B-B14F-4D97-AF65-F5344CB8AC3E}">
        <p14:creationId xmlns:p14="http://schemas.microsoft.com/office/powerpoint/2010/main" val="3142226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we thinks of orbits as circles, circular orbits are actually unstable</a:t>
            </a:r>
          </a:p>
        </p:txBody>
      </p:sp>
    </p:spTree>
    <p:extLst>
      <p:ext uri="{BB962C8B-B14F-4D97-AF65-F5344CB8AC3E}">
        <p14:creationId xmlns:p14="http://schemas.microsoft.com/office/powerpoint/2010/main" val="2825911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Most orbits (including that of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   Earth around the Sun) are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   not perfectly round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They follow an elliptical path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41021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40F0C21-8C46-438A-BA37-4434D77F2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6017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628036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dirty="0"/>
              <a:t>The elliptical path provides protection from orbital decay</a:t>
            </a:r>
          </a:p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182813"/>
            <a:ext cx="5535612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49B1BAB-470C-4C75-A5D6-28DE52633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9415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Class notes - Culver</a:t>
            </a:r>
          </a:p>
        </p:txBody>
      </p:sp>
    </p:spTree>
    <p:extLst>
      <p:ext uri="{BB962C8B-B14F-4D97-AF65-F5344CB8AC3E}">
        <p14:creationId xmlns:p14="http://schemas.microsoft.com/office/powerpoint/2010/main" val="1380873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difference between a circular orbit and an elliptical path is called “eccentricity”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819400"/>
            <a:ext cx="447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B28D428-918E-4FA5-B3CF-AF371D0C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28729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hyperphysics.phy-astr.gsu.edu</a:t>
            </a:r>
          </a:p>
        </p:txBody>
      </p:sp>
    </p:spTree>
    <p:extLst>
      <p:ext uri="{BB962C8B-B14F-4D97-AF65-F5344CB8AC3E}">
        <p14:creationId xmlns:p14="http://schemas.microsoft.com/office/powerpoint/2010/main" val="900224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7188"/>
            <a:ext cx="40259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Just like David’s slingshot the slight gravitational pull the planet gets moving toward the sun whips it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around and gives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it a boost when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traveling away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from the sun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97EEF2-32CF-4BBE-82F2-042CD01C5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etc.usf.edu</a:t>
            </a:r>
          </a:p>
        </p:txBody>
      </p:sp>
    </p:spTree>
    <p:extLst>
      <p:ext uri="{BB962C8B-B14F-4D97-AF65-F5344CB8AC3E}">
        <p14:creationId xmlns:p14="http://schemas.microsoft.com/office/powerpoint/2010/main" val="1486486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31572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Ok… so circles and ellipses can be used to model orbits…</a:t>
            </a:r>
          </a:p>
        </p:txBody>
      </p:sp>
    </p:spTree>
    <p:extLst>
      <p:ext uri="{BB962C8B-B14F-4D97-AF65-F5344CB8AC3E}">
        <p14:creationId xmlns:p14="http://schemas.microsoft.com/office/powerpoint/2010/main" val="1514881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Ok… so circles and ellipses can be used to model orbits…</a:t>
            </a:r>
          </a:p>
          <a:p>
            <a:endParaRPr lang="en-US" sz="2000" dirty="0"/>
          </a:p>
          <a:p>
            <a:r>
              <a:rPr lang="en-US" dirty="0"/>
              <a:t>What about parabolas and hyperbolas?</a:t>
            </a:r>
          </a:p>
        </p:txBody>
      </p:sp>
    </p:spTree>
    <p:extLst>
      <p:ext uri="{BB962C8B-B14F-4D97-AF65-F5344CB8AC3E}">
        <p14:creationId xmlns:p14="http://schemas.microsoft.com/office/powerpoint/2010/main" val="202134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F3BE05-3C2D-45B1-9544-905FC283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505200"/>
            <a:ext cx="6505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terms of a sequence approach a specific number (or state), we say the sequence </a:t>
            </a:r>
            <a:r>
              <a:rPr lang="en-US" dirty="0">
                <a:solidFill>
                  <a:schemeClr val="tx1"/>
                </a:solidFill>
              </a:rPr>
              <a:t>converges</a:t>
            </a:r>
            <a:r>
              <a:rPr lang="en-US" dirty="0"/>
              <a:t> to the number (or state)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91EBC-AC3D-4C23-91C9-47F99ABDD0A6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http://people.rit.edu/andpph/photofile-sci/bouncing-ball-7810.jpg</a:t>
            </a:r>
          </a:p>
        </p:txBody>
      </p:sp>
    </p:spTree>
    <p:extLst>
      <p:ext uri="{BB962C8B-B14F-4D97-AF65-F5344CB8AC3E}">
        <p14:creationId xmlns:p14="http://schemas.microsoft.com/office/powerpoint/2010/main" val="3172367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/>
              <a:t>How does the ball get from here: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038350"/>
            <a:ext cx="31877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0" y="6611035"/>
            <a:ext cx="20233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www.stepbystep.com</a:t>
            </a:r>
          </a:p>
        </p:txBody>
      </p:sp>
    </p:spTree>
    <p:extLst>
      <p:ext uri="{BB962C8B-B14F-4D97-AF65-F5344CB8AC3E}">
        <p14:creationId xmlns:p14="http://schemas.microsoft.com/office/powerpoint/2010/main" val="1443380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here: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4671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6950771" y="6611035"/>
            <a:ext cx="21932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blog.castsoftware.com</a:t>
            </a:r>
          </a:p>
        </p:txBody>
      </p:sp>
    </p:spTree>
    <p:extLst>
      <p:ext uri="{BB962C8B-B14F-4D97-AF65-F5344CB8AC3E}">
        <p14:creationId xmlns:p14="http://schemas.microsoft.com/office/powerpoint/2010/main" val="2654548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The ball sketches a parabola</a:t>
            </a:r>
          </a:p>
        </p:txBody>
      </p: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05013"/>
            <a:ext cx="6477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0" y="6611035"/>
            <a:ext cx="12698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pixgood.com</a:t>
            </a:r>
          </a:p>
        </p:txBody>
      </p:sp>
    </p:spTree>
    <p:extLst>
      <p:ext uri="{BB962C8B-B14F-4D97-AF65-F5344CB8AC3E}">
        <p14:creationId xmlns:p14="http://schemas.microsoft.com/office/powerpoint/2010/main" val="1826962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 does a fired bullet…</a:t>
            </a: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6611035"/>
            <a:ext cx="20954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www.math.cornell.edu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3359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91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600200"/>
            <a:ext cx="673893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Or a cannonball…</a:t>
            </a:r>
          </a:p>
        </p:txBody>
      </p:sp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0" y="6611035"/>
            <a:ext cx="15776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scratch.mit.edu</a:t>
            </a:r>
          </a:p>
        </p:txBody>
      </p:sp>
    </p:spTree>
    <p:extLst>
      <p:ext uri="{BB962C8B-B14F-4D97-AF65-F5344CB8AC3E}">
        <p14:creationId xmlns:p14="http://schemas.microsoft.com/office/powerpoint/2010/main" val="4088067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happens if you fire a cannon with more “oomph”?</a:t>
            </a:r>
          </a:p>
        </p:txBody>
      </p:sp>
    </p:spTree>
    <p:extLst>
      <p:ext uri="{BB962C8B-B14F-4D97-AF65-F5344CB8AC3E}">
        <p14:creationId xmlns:p14="http://schemas.microsoft.com/office/powerpoint/2010/main" val="3079618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additional speed propels it farther…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7136D0A-6EDA-4CA8-AC40-0C061677F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5776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scratch.mit.edu</a:t>
            </a:r>
          </a:p>
        </p:txBody>
      </p:sp>
    </p:spTree>
    <p:extLst>
      <p:ext uri="{BB962C8B-B14F-4D97-AF65-F5344CB8AC3E}">
        <p14:creationId xmlns:p14="http://schemas.microsoft.com/office/powerpoint/2010/main" val="24021050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Newton hypothesized that it might be possible to fire a cannon farther and farther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057525"/>
            <a:ext cx="79438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0" y="6611035"/>
            <a:ext cx="19511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csep10.phys.utk.edu</a:t>
            </a:r>
          </a:p>
        </p:txBody>
      </p:sp>
    </p:spTree>
    <p:extLst>
      <p:ext uri="{BB962C8B-B14F-4D97-AF65-F5344CB8AC3E}">
        <p14:creationId xmlns:p14="http://schemas.microsoft.com/office/powerpoint/2010/main" val="2372071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657600"/>
          </a:xfrm>
        </p:spPr>
        <p:txBody>
          <a:bodyPr/>
          <a:lstStyle/>
          <a:p>
            <a:r>
              <a:rPr lang="en-US" altLang="en-US"/>
              <a:t>Eventually, the cannon would go beyond the curvature of the Earth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984500"/>
            <a:ext cx="352266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1FDD1C1-247D-4630-9409-E8B96A1A1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9511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csep10.phys.utk.edu</a:t>
            </a:r>
          </a:p>
        </p:txBody>
      </p:sp>
    </p:spTree>
    <p:extLst>
      <p:ext uri="{BB962C8B-B14F-4D97-AF65-F5344CB8AC3E}">
        <p14:creationId xmlns:p14="http://schemas.microsoft.com/office/powerpoint/2010/main" val="2799631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Gravity won’t let the cannonball fly away – it would keep the cannonball at that altitude, and the cannonball would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go completely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around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the Earth</a:t>
            </a:r>
          </a:p>
        </p:txBody>
      </p:sp>
      <p:pic>
        <p:nvPicPr>
          <p:cNvPr id="5222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2984500"/>
            <a:ext cx="35194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53DA9C9-FF13-4B98-8F9B-DAE46086B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9511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csep10.phys.utk.edu</a:t>
            </a:r>
          </a:p>
        </p:txBody>
      </p:sp>
    </p:spTree>
    <p:extLst>
      <p:ext uri="{BB962C8B-B14F-4D97-AF65-F5344CB8AC3E}">
        <p14:creationId xmlns:p14="http://schemas.microsoft.com/office/powerpoint/2010/main" val="355518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http://img.tfd.com/ggse/2c/gsed_0001_0016_0_img4169.png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E7FEF9-F494-4C57-AA9D-F3121DF4E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83254"/>
              </p:ext>
            </p:extLst>
          </p:nvPr>
        </p:nvGraphicFramePr>
        <p:xfrm>
          <a:off x="381000" y="914400"/>
          <a:ext cx="8382000" cy="594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41309497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17645648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00978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Nondecreasing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285845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Nonincreasing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3569515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Strictly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Increasing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4081707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Strictly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Decreasing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151201779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230FD3-92DC-4917-A2F2-FF4CF80C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71" y="1219200"/>
            <a:ext cx="1676400" cy="7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A1FFD-51F3-4365-9D6D-50B963CE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1" y="2438400"/>
            <a:ext cx="1648343" cy="792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7D8BA-10E2-4268-8BBA-FC0AFFB44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1" y="3910750"/>
            <a:ext cx="1690429" cy="813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48A45-3C64-41B9-8A5F-3BA19C2FF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371" y="5621264"/>
            <a:ext cx="1690429" cy="8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27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And (if the cannon wasn’t in the way) the cannonball would form an orbit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171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E5C3333-D8A9-4D1E-AB8C-7D38780E8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9511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csep10.phys.utk.edu</a:t>
            </a:r>
          </a:p>
        </p:txBody>
      </p:sp>
    </p:spTree>
    <p:extLst>
      <p:ext uri="{BB962C8B-B14F-4D97-AF65-F5344CB8AC3E}">
        <p14:creationId xmlns:p14="http://schemas.microsoft.com/office/powerpoint/2010/main" val="3907232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 parabola is an interrupted orbit!</a:t>
            </a:r>
          </a:p>
        </p:txBody>
      </p:sp>
    </p:spTree>
    <p:extLst>
      <p:ext uri="{BB962C8B-B14F-4D97-AF65-F5344CB8AC3E}">
        <p14:creationId xmlns:p14="http://schemas.microsoft.com/office/powerpoint/2010/main" val="2758793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5EA3C-34C2-4B20-89A4-546E8BBB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009650"/>
            <a:ext cx="8486775" cy="584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Gravitational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slingshot: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http://pages.uoregon.edu/jimbrau/BrauImNew/Chap06/7th/AT_7e_UnFigure_06_Pg144.jpg</a:t>
            </a:r>
          </a:p>
        </p:txBody>
      </p:sp>
    </p:spTree>
    <p:extLst>
      <p:ext uri="{BB962C8B-B14F-4D97-AF65-F5344CB8AC3E}">
        <p14:creationId xmlns:p14="http://schemas.microsoft.com/office/powerpoint/2010/main" val="2662058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778000"/>
            <a:ext cx="4546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No, it wasn’t invented by Jean-Luc Picard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84D35D61-4072-4D56-9D6A-AFE50835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456" y="6611035"/>
            <a:ext cx="23615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startrekng.blogspot.com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9BD3572-728A-4CFE-9D16-8C985F5AC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035"/>
            <a:ext cx="16273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www.fanpop.com</a:t>
            </a:r>
          </a:p>
        </p:txBody>
      </p:sp>
    </p:spTree>
    <p:extLst>
      <p:ext uri="{BB962C8B-B14F-4D97-AF65-F5344CB8AC3E}">
        <p14:creationId xmlns:p14="http://schemas.microsoft.com/office/powerpoint/2010/main" val="33125380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parabola or a hyperbola?</a:t>
            </a:r>
          </a:p>
        </p:txBody>
      </p:sp>
    </p:spTree>
    <p:extLst>
      <p:ext uri="{BB962C8B-B14F-4D97-AF65-F5344CB8AC3E}">
        <p14:creationId xmlns:p14="http://schemas.microsoft.com/office/powerpoint/2010/main" val="1288206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2194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Hyperspace</a:t>
            </a:r>
          </a:p>
        </p:txBody>
      </p:sp>
    </p:spTree>
    <p:extLst>
      <p:ext uri="{BB962C8B-B14F-4D97-AF65-F5344CB8AC3E}">
        <p14:creationId xmlns:p14="http://schemas.microsoft.com/office/powerpoint/2010/main" val="2033837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Exactly Conics…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The three body problem</a:t>
            </a:r>
          </a:p>
          <a:p>
            <a:r>
              <a:rPr lang="en-US" altLang="en-US" sz="2000" dirty="0">
                <a:solidFill>
                  <a:srgbClr val="0070C0"/>
                </a:solidFill>
              </a:rPr>
              <a:t>http://www.artbylogic.com/parametricart/spirograph/spirograph.htm</a:t>
            </a:r>
          </a:p>
          <a:p>
            <a:r>
              <a:rPr lang="en-US" altLang="en-US" sz="3000" dirty="0">
                <a:solidFill>
                  <a:schemeClr val="tx1"/>
                </a:solidFill>
              </a:rPr>
              <a:t>r=29</a:t>
            </a:r>
          </a:p>
          <a:p>
            <a:r>
              <a:rPr lang="en-US" altLang="en-US" sz="3000" dirty="0">
                <a:solidFill>
                  <a:schemeClr val="tx1"/>
                </a:solidFill>
              </a:rPr>
              <a:t>R=365</a:t>
            </a:r>
          </a:p>
          <a:p>
            <a:r>
              <a:rPr lang="en-US" altLang="en-US" sz="3000" dirty="0">
                <a:solidFill>
                  <a:schemeClr val="tx1"/>
                </a:solidFill>
              </a:rPr>
              <a:t>d=50-1</a:t>
            </a:r>
          </a:p>
          <a:p>
            <a:r>
              <a:rPr lang="en-US" altLang="en-US" sz="3000" dirty="0">
                <a:solidFill>
                  <a:schemeClr val="tx1"/>
                </a:solidFill>
              </a:rPr>
              <a:t>x/y factor =.65</a:t>
            </a:r>
          </a:p>
          <a:p>
            <a:r>
              <a:rPr lang="en-US" altLang="en-US" sz="3000" dirty="0">
                <a:solidFill>
                  <a:schemeClr val="tx1"/>
                </a:solidFill>
              </a:rPr>
              <a:t>loops =1</a:t>
            </a:r>
          </a:p>
          <a:p>
            <a:endParaRPr lang="en-US" altLang="en-US" dirty="0"/>
          </a:p>
          <a:p>
            <a:endParaRPr lang="en-US" altLang="en-US" sz="2000" dirty="0">
              <a:solidFill>
                <a:srgbClr val="0070C0"/>
              </a:solidFill>
            </a:endParaRPr>
          </a:p>
          <a:p>
            <a:r>
              <a:rPr lang="en-US" altLang="en-US" sz="2000" dirty="0">
                <a:solidFill>
                  <a:srgbClr val="0070C0"/>
                </a:solidFill>
              </a:rPr>
              <a:t>http://mathiversity.com/online-spirograph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954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9006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Circle</a:t>
            </a:r>
            <a:r>
              <a:rPr lang="en-US" dirty="0"/>
              <a:t>: set of points in a plane whose distances from a fixed </a:t>
            </a:r>
          </a:p>
          <a:p>
            <a:pPr>
              <a:spcBef>
                <a:spcPts val="0"/>
              </a:spcBef>
            </a:pPr>
            <a:r>
              <a:rPr lang="en-US" dirty="0"/>
              <a:t>point (the center) are constant (denoted "r")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 algn="ctr">
              <a:spcBef>
                <a:spcPts val="0"/>
              </a:spcBef>
            </a:pPr>
            <a:r>
              <a:rPr lang="en-US" dirty="0"/>
              <a:t>( x - h )</a:t>
            </a:r>
            <a:r>
              <a:rPr lang="en-US" baseline="30000" dirty="0"/>
              <a:t>2</a:t>
            </a:r>
            <a:r>
              <a:rPr lang="en-US" dirty="0"/>
              <a:t> + ( y - k )</a:t>
            </a:r>
            <a:r>
              <a:rPr lang="en-US" baseline="30000" dirty="0"/>
              <a:t>2</a:t>
            </a:r>
            <a:r>
              <a:rPr lang="en-US" dirty="0"/>
              <a:t> = r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Radius:  r</a:t>
            </a:r>
          </a:p>
          <a:p>
            <a:pPr>
              <a:spcBef>
                <a:spcPts val="0"/>
              </a:spcBef>
            </a:pPr>
            <a:r>
              <a:rPr lang="en-US" dirty="0"/>
              <a:t>Center: (</a:t>
            </a:r>
            <a:r>
              <a:rPr lang="en-US" dirty="0" err="1"/>
              <a:t>h,k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745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Bounded</a:t>
            </a:r>
            <a:r>
              <a:rPr lang="en-US" dirty="0"/>
              <a:t> – all terms are less than or equal to some finite number in magnitude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98CA0-9413-49B8-989B-9FC38E5B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0600"/>
            <a:ext cx="3784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2D1B7E-CBA8-40DD-B079-A453B789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12" y="3530600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0E07BA-C9DB-4902-BD8C-991B4844ECF1}"/>
              </a:ext>
            </a:extLst>
          </p:cNvPr>
          <p:cNvSpPr/>
          <p:nvPr/>
        </p:nvSpPr>
        <p:spPr>
          <a:xfrm>
            <a:off x="63500" y="6608802"/>
            <a:ext cx="3086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http://math.feld.cvut.cz/mt/txta/1/gifa1/pc3aa1ba.gif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8F9BF-478D-4581-8C72-2A0CED89E743}"/>
              </a:ext>
            </a:extLst>
          </p:cNvPr>
          <p:cNvSpPr/>
          <p:nvPr/>
        </p:nvSpPr>
        <p:spPr>
          <a:xfrm>
            <a:off x="6172200" y="6604337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http://upload.wikimedia.org/wikipedia/commons/thumb/f/f4/Cauchy_sequence_illustration2.png/250px-Cauchy_sequence_illustration2.png</a:t>
            </a:r>
          </a:p>
        </p:txBody>
      </p:sp>
    </p:spTree>
    <p:extLst>
      <p:ext uri="{BB962C8B-B14F-4D97-AF65-F5344CB8AC3E}">
        <p14:creationId xmlns:p14="http://schemas.microsoft.com/office/powerpoint/2010/main" val="31286420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Ellipse</a:t>
            </a:r>
            <a:r>
              <a:rPr lang="en-US" dirty="0"/>
              <a:t>: “squashed circle”</a:t>
            </a:r>
          </a:p>
          <a:p>
            <a:pPr>
              <a:spcBef>
                <a:spcPts val="0"/>
              </a:spcBef>
            </a:pPr>
            <a:r>
              <a:rPr lang="en-US" dirty="0"/>
              <a:t>set of points in a plane whose distances from two fixed points </a:t>
            </a:r>
          </a:p>
          <a:p>
            <a:pPr>
              <a:spcBef>
                <a:spcPts val="0"/>
              </a:spcBef>
            </a:pPr>
            <a:r>
              <a:rPr lang="en-US" dirty="0"/>
              <a:t>(the foci) have a constant sum </a:t>
            </a:r>
          </a:p>
        </p:txBody>
      </p:sp>
    </p:spTree>
    <p:extLst>
      <p:ext uri="{BB962C8B-B14F-4D97-AF65-F5344CB8AC3E}">
        <p14:creationId xmlns:p14="http://schemas.microsoft.com/office/powerpoint/2010/main" val="3293976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/>
          <a:lstStyle/>
          <a:p>
            <a:r>
              <a:rPr lang="en-US" dirty="0"/>
              <a:t>Two types of ellipses: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horizontal		 vertical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315730"/>
            <a:ext cx="2825598" cy="2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399"/>
            <a:ext cx="2362200" cy="302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2E372C-F14F-4127-B69F-3F512E6EC34B}"/>
              </a:ext>
            </a:extLst>
          </p:cNvPr>
          <p:cNvSpPr/>
          <p:nvPr/>
        </p:nvSpPr>
        <p:spPr>
          <a:xfrm>
            <a:off x="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189744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sz="3800" dirty="0"/>
              <a:t>Horizontal ellipse:</a:t>
            </a:r>
          </a:p>
          <a:p>
            <a:r>
              <a:rPr lang="en-US" sz="3800" dirty="0"/>
              <a:t>   </a:t>
            </a:r>
            <a:r>
              <a:rPr lang="en-US" sz="3800" u="sng" dirty="0"/>
              <a:t>(</a:t>
            </a:r>
            <a:r>
              <a:rPr lang="en-US" sz="3800" u="sng" dirty="0">
                <a:solidFill>
                  <a:schemeClr val="tx1"/>
                </a:solidFill>
              </a:rPr>
              <a:t>x</a:t>
            </a:r>
            <a:r>
              <a:rPr lang="en-US" sz="3800" u="sng" dirty="0"/>
              <a:t> - h)</a:t>
            </a:r>
            <a:r>
              <a:rPr lang="en-US" sz="3800" baseline="30000" dirty="0"/>
              <a:t>2</a:t>
            </a:r>
            <a:r>
              <a:rPr lang="en-US" sz="3800" dirty="0"/>
              <a:t> + </a:t>
            </a:r>
            <a:r>
              <a:rPr lang="en-US" sz="3800" u="sng" dirty="0"/>
              <a:t>(</a:t>
            </a:r>
            <a:r>
              <a:rPr lang="en-US" sz="3800" u="sng" dirty="0">
                <a:solidFill>
                  <a:schemeClr val="tx1"/>
                </a:solidFill>
              </a:rPr>
              <a:t>y</a:t>
            </a:r>
            <a:r>
              <a:rPr lang="en-US" sz="3800" u="sng" dirty="0"/>
              <a:t> - k)</a:t>
            </a:r>
            <a:r>
              <a:rPr lang="en-US" sz="3800" baseline="30000" dirty="0"/>
              <a:t>2</a:t>
            </a:r>
            <a:r>
              <a:rPr lang="en-US" sz="3800" dirty="0"/>
              <a:t> = 1      </a:t>
            </a:r>
            <a:br>
              <a:rPr lang="en-US" sz="3800" dirty="0"/>
            </a:br>
            <a:r>
              <a:rPr lang="en-US" sz="3800" dirty="0"/>
              <a:t>      a</a:t>
            </a:r>
            <a:r>
              <a:rPr lang="en-US" sz="3800" baseline="30000" dirty="0"/>
              <a:t>2</a:t>
            </a:r>
            <a:r>
              <a:rPr lang="en-US" sz="3800" dirty="0"/>
              <a:t>          b</a:t>
            </a:r>
            <a:r>
              <a:rPr lang="en-US" sz="3800" baseline="30000" dirty="0"/>
              <a:t>2</a:t>
            </a:r>
          </a:p>
          <a:p>
            <a:r>
              <a:rPr lang="en-US" sz="3800" dirty="0"/>
              <a:t>Vertical ellipse:</a:t>
            </a:r>
          </a:p>
          <a:p>
            <a:r>
              <a:rPr lang="en-US" sz="3800" dirty="0"/>
              <a:t>   </a:t>
            </a:r>
            <a:r>
              <a:rPr lang="en-US" sz="3800" u="sng" dirty="0"/>
              <a:t>(</a:t>
            </a:r>
            <a:r>
              <a:rPr lang="en-US" sz="3800" u="sng" dirty="0">
                <a:solidFill>
                  <a:schemeClr val="tx1"/>
                </a:solidFill>
              </a:rPr>
              <a:t>y</a:t>
            </a:r>
            <a:r>
              <a:rPr lang="en-US" sz="3800" u="sng" dirty="0"/>
              <a:t> - k) </a:t>
            </a:r>
            <a:r>
              <a:rPr lang="en-US" sz="3800" baseline="30000" dirty="0"/>
              <a:t>2</a:t>
            </a:r>
            <a:r>
              <a:rPr lang="en-US" sz="3800" dirty="0"/>
              <a:t> + </a:t>
            </a:r>
            <a:r>
              <a:rPr lang="en-US" sz="3800" u="sng" dirty="0"/>
              <a:t>(</a:t>
            </a:r>
            <a:r>
              <a:rPr lang="en-US" sz="3800" u="sng" dirty="0">
                <a:solidFill>
                  <a:schemeClr val="tx1"/>
                </a:solidFill>
              </a:rPr>
              <a:t>x</a:t>
            </a:r>
            <a:r>
              <a:rPr lang="en-US" sz="3800" u="sng" dirty="0"/>
              <a:t> - h)</a:t>
            </a:r>
            <a:r>
              <a:rPr lang="en-US" sz="3800" baseline="30000" dirty="0"/>
              <a:t>2</a:t>
            </a:r>
            <a:r>
              <a:rPr lang="en-US" sz="3800" dirty="0"/>
              <a:t> = 1     </a:t>
            </a:r>
            <a:br>
              <a:rPr lang="en-US" sz="3800" dirty="0"/>
            </a:br>
            <a:r>
              <a:rPr lang="en-US" sz="3800" dirty="0"/>
              <a:t>      a</a:t>
            </a:r>
            <a:r>
              <a:rPr lang="en-US" sz="3800" baseline="30000" dirty="0"/>
              <a:t>2</a:t>
            </a:r>
            <a:r>
              <a:rPr lang="en-US" sz="3800" dirty="0"/>
              <a:t>           b</a:t>
            </a:r>
            <a:r>
              <a:rPr lang="en-US" sz="3800" baseline="30000" dirty="0"/>
              <a:t>2</a:t>
            </a:r>
            <a:endParaRPr lang="en-US" sz="3800" dirty="0"/>
          </a:p>
          <a:p>
            <a:r>
              <a:rPr lang="en-US" sz="3800" dirty="0"/>
              <a:t>“a” is the long axis, “b” the short one, (</a:t>
            </a:r>
            <a:r>
              <a:rPr lang="en-US" sz="3800" dirty="0" err="1"/>
              <a:t>h,k</a:t>
            </a:r>
            <a:r>
              <a:rPr lang="en-US" sz="3800" dirty="0"/>
              <a:t>) is the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04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sz="3800" dirty="0"/>
              <a:t>Note: in standard form, x is written first:</a:t>
            </a:r>
          </a:p>
          <a:p>
            <a:r>
              <a:rPr lang="en-US" sz="3800" dirty="0"/>
              <a:t>   </a:t>
            </a:r>
            <a:r>
              <a:rPr lang="en-US" sz="3800" u="sng" dirty="0"/>
              <a:t>(x - h)</a:t>
            </a:r>
            <a:r>
              <a:rPr lang="en-US" sz="3800" baseline="30000" dirty="0"/>
              <a:t>2</a:t>
            </a:r>
            <a:r>
              <a:rPr lang="en-US" sz="3800" dirty="0"/>
              <a:t> + </a:t>
            </a:r>
            <a:r>
              <a:rPr lang="en-US" sz="3800" u="sng" dirty="0"/>
              <a:t>(y - k)</a:t>
            </a:r>
            <a:r>
              <a:rPr lang="en-US" sz="3800" baseline="30000" dirty="0"/>
              <a:t>2</a:t>
            </a:r>
            <a:r>
              <a:rPr lang="en-US" sz="3800" dirty="0"/>
              <a:t> = 1      </a:t>
            </a:r>
            <a:br>
              <a:rPr lang="en-US" sz="3800" dirty="0"/>
            </a:br>
            <a:r>
              <a:rPr lang="en-US" sz="3800" dirty="0"/>
              <a:t>      a</a:t>
            </a:r>
            <a:r>
              <a:rPr lang="en-US" sz="3800" baseline="30000" dirty="0"/>
              <a:t>2</a:t>
            </a:r>
            <a:r>
              <a:rPr lang="en-US" sz="3800" dirty="0"/>
              <a:t>          b</a:t>
            </a:r>
            <a:r>
              <a:rPr lang="en-US" sz="3800" baseline="30000" dirty="0"/>
              <a:t>2</a:t>
            </a:r>
          </a:p>
          <a:p>
            <a:r>
              <a:rPr lang="en-US" sz="3800" dirty="0"/>
              <a:t>   </a:t>
            </a:r>
            <a:r>
              <a:rPr lang="en-US" sz="3800" u="sng" dirty="0"/>
              <a:t>(x - h) </a:t>
            </a:r>
            <a:r>
              <a:rPr lang="en-US" sz="3800" baseline="30000" dirty="0"/>
              <a:t>2</a:t>
            </a:r>
            <a:r>
              <a:rPr lang="en-US" sz="3800" dirty="0"/>
              <a:t> + </a:t>
            </a:r>
            <a:r>
              <a:rPr lang="en-US" sz="3800" u="sng" dirty="0"/>
              <a:t>(y - k)</a:t>
            </a:r>
            <a:r>
              <a:rPr lang="en-US" sz="3800" baseline="30000" dirty="0"/>
              <a:t>2</a:t>
            </a:r>
            <a:r>
              <a:rPr lang="en-US" sz="3800" dirty="0"/>
              <a:t> = 1     </a:t>
            </a:r>
            <a:br>
              <a:rPr lang="en-US" sz="3800" dirty="0"/>
            </a:br>
            <a:r>
              <a:rPr lang="en-US" sz="3800" dirty="0"/>
              <a:t>      b</a:t>
            </a:r>
            <a:r>
              <a:rPr lang="en-US" sz="3800" baseline="30000" dirty="0"/>
              <a:t>2</a:t>
            </a:r>
            <a:r>
              <a:rPr lang="en-US" sz="3800" dirty="0"/>
              <a:t>           a</a:t>
            </a:r>
            <a:r>
              <a:rPr lang="en-US" sz="3800" baseline="30000" dirty="0"/>
              <a:t>2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“a” and “b” are equal:</a:t>
            </a:r>
          </a:p>
          <a:p>
            <a:r>
              <a:rPr lang="en-US" sz="4000" dirty="0"/>
              <a:t>   </a:t>
            </a:r>
            <a:r>
              <a:rPr lang="en-US" sz="4000" u="sng" dirty="0"/>
              <a:t>(y - k) </a:t>
            </a:r>
            <a:r>
              <a:rPr lang="en-US" sz="4000" baseline="30000" dirty="0"/>
              <a:t>2</a:t>
            </a:r>
            <a:r>
              <a:rPr lang="en-US" sz="4000" dirty="0"/>
              <a:t> + </a:t>
            </a:r>
            <a:r>
              <a:rPr lang="en-US" sz="4000" u="sng" dirty="0"/>
              <a:t>(x - h)</a:t>
            </a:r>
            <a:r>
              <a:rPr lang="en-US" sz="4000" baseline="30000" dirty="0"/>
              <a:t>2</a:t>
            </a:r>
            <a:r>
              <a:rPr lang="en-US" sz="4000" dirty="0"/>
              <a:t> = 1     </a:t>
            </a:r>
            <a:br>
              <a:rPr lang="en-US" sz="4000" dirty="0"/>
            </a:br>
            <a:r>
              <a:rPr lang="en-US" sz="4000" dirty="0"/>
              <a:t>      a</a:t>
            </a:r>
            <a:r>
              <a:rPr lang="en-US" sz="4000" baseline="30000" dirty="0"/>
              <a:t>2</a:t>
            </a:r>
            <a:r>
              <a:rPr lang="en-US" sz="4000" dirty="0"/>
              <a:t>           </a:t>
            </a:r>
            <a:r>
              <a:rPr lang="en-US" sz="4000" dirty="0" err="1"/>
              <a:t>a</a:t>
            </a:r>
            <a:r>
              <a:rPr lang="en-US" sz="4000" baseline="30000" dirty="0" err="1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156316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“a” and “b” are equal:</a:t>
            </a:r>
          </a:p>
          <a:p>
            <a:r>
              <a:rPr lang="en-US" sz="4000" dirty="0"/>
              <a:t>   </a:t>
            </a:r>
            <a:r>
              <a:rPr lang="en-US" sz="4000" u="sng" dirty="0"/>
              <a:t>(y - k) </a:t>
            </a:r>
            <a:r>
              <a:rPr lang="en-US" sz="4000" baseline="30000" dirty="0"/>
              <a:t>2</a:t>
            </a:r>
            <a:r>
              <a:rPr lang="en-US" sz="4000" dirty="0"/>
              <a:t> + </a:t>
            </a:r>
            <a:r>
              <a:rPr lang="en-US" sz="4000" u="sng" dirty="0"/>
              <a:t>(x - h)</a:t>
            </a:r>
            <a:r>
              <a:rPr lang="en-US" sz="4000" baseline="30000" dirty="0"/>
              <a:t>2</a:t>
            </a:r>
            <a:r>
              <a:rPr lang="en-US" sz="4000" dirty="0"/>
              <a:t> = 1     </a:t>
            </a:r>
            <a:br>
              <a:rPr lang="en-US" sz="4000" dirty="0"/>
            </a:br>
            <a:r>
              <a:rPr lang="en-US" sz="4000" dirty="0"/>
              <a:t>      a</a:t>
            </a:r>
            <a:r>
              <a:rPr lang="en-US" sz="4000" baseline="30000" dirty="0"/>
              <a:t>2</a:t>
            </a:r>
            <a:r>
              <a:rPr lang="en-US" sz="4000" dirty="0"/>
              <a:t>           </a:t>
            </a:r>
            <a:r>
              <a:rPr lang="en-US" sz="4000" dirty="0" err="1"/>
              <a:t>a</a:t>
            </a:r>
            <a:r>
              <a:rPr lang="en-US" sz="4000" baseline="30000" dirty="0" err="1"/>
              <a:t>2</a:t>
            </a:r>
            <a:endParaRPr lang="en-US" baseline="30000" dirty="0"/>
          </a:p>
          <a:p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 = (y-k)</a:t>
            </a:r>
            <a:r>
              <a:rPr lang="en-US" baseline="30000" dirty="0"/>
              <a:t>2</a:t>
            </a:r>
            <a:r>
              <a:rPr lang="en-US" dirty="0"/>
              <a:t> + (x-h)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333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“a” and “b” are equal:</a:t>
            </a:r>
          </a:p>
          <a:p>
            <a:r>
              <a:rPr lang="en-US" sz="4000" dirty="0"/>
              <a:t>   </a:t>
            </a:r>
            <a:r>
              <a:rPr lang="en-US" sz="4000" u="sng" dirty="0"/>
              <a:t>(y - k) </a:t>
            </a:r>
            <a:r>
              <a:rPr lang="en-US" sz="4000" baseline="30000" dirty="0"/>
              <a:t>2</a:t>
            </a:r>
            <a:r>
              <a:rPr lang="en-US" sz="4000" dirty="0"/>
              <a:t> + </a:t>
            </a:r>
            <a:r>
              <a:rPr lang="en-US" sz="4000" u="sng" dirty="0"/>
              <a:t>(x - h)</a:t>
            </a:r>
            <a:r>
              <a:rPr lang="en-US" sz="4000" baseline="30000" dirty="0"/>
              <a:t>2</a:t>
            </a:r>
            <a:r>
              <a:rPr lang="en-US" sz="4000" dirty="0"/>
              <a:t> = 1     </a:t>
            </a:r>
            <a:br>
              <a:rPr lang="en-US" sz="4000" dirty="0"/>
            </a:br>
            <a:r>
              <a:rPr lang="en-US" sz="4000" dirty="0"/>
              <a:t>      a</a:t>
            </a:r>
            <a:r>
              <a:rPr lang="en-US" sz="4000" baseline="30000" dirty="0"/>
              <a:t>2</a:t>
            </a:r>
            <a:r>
              <a:rPr lang="en-US" sz="4000" dirty="0"/>
              <a:t>           </a:t>
            </a:r>
            <a:r>
              <a:rPr lang="en-US" sz="4000" dirty="0" err="1"/>
              <a:t>a</a:t>
            </a:r>
            <a:r>
              <a:rPr lang="en-US" sz="4000" baseline="30000" dirty="0" err="1"/>
              <a:t>2</a:t>
            </a:r>
            <a:endParaRPr lang="en-US" baseline="30000" dirty="0"/>
          </a:p>
          <a:p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 = (y-k)</a:t>
            </a:r>
            <a:r>
              <a:rPr lang="en-US" baseline="30000" dirty="0"/>
              <a:t>2</a:t>
            </a:r>
            <a:r>
              <a:rPr lang="en-US" dirty="0"/>
              <a:t> + (x-h)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Which is the equation for a circle centered at (</a:t>
            </a:r>
            <a:r>
              <a:rPr lang="en-US" dirty="0" err="1"/>
              <a:t>h,k</a:t>
            </a:r>
            <a:r>
              <a:rPr lang="en-US" dirty="0"/>
              <a:t>) with radius “a”</a:t>
            </a:r>
          </a:p>
        </p:txBody>
      </p:sp>
    </p:spTree>
    <p:extLst>
      <p:ext uri="{BB962C8B-B14F-4D97-AF65-F5344CB8AC3E}">
        <p14:creationId xmlns:p14="http://schemas.microsoft.com/office/powerpoint/2010/main" val="36893409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circle is a special case of the ellipse where the foci are the same point</a:t>
            </a:r>
          </a:p>
        </p:txBody>
      </p:sp>
    </p:spTree>
    <p:extLst>
      <p:ext uri="{BB962C8B-B14F-4D97-AF65-F5344CB8AC3E}">
        <p14:creationId xmlns:p14="http://schemas.microsoft.com/office/powerpoint/2010/main" val="7269978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5B876-CAA8-4220-BA36-F5F9BAF36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0"/>
          <a:stretch/>
        </p:blipFill>
        <p:spPr>
          <a:xfrm>
            <a:off x="4829113" y="3124200"/>
            <a:ext cx="4295553" cy="3700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foci</a:t>
            </a:r>
            <a:r>
              <a:rPr lang="en-US" dirty="0"/>
              <a:t> of an ellipse are two points whose sum of distances from any point on the ellipse is always the same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8D0A8-6F2A-4611-A394-1A4D29BE7B51}"/>
              </a:ext>
            </a:extLst>
          </p:cNvPr>
          <p:cNvSpPr txBox="1"/>
          <p:nvPr/>
        </p:nvSpPr>
        <p:spPr>
          <a:xfrm>
            <a:off x="0" y="663958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https://www.wolframalpha.com/input/?i=ellipse++foci%3A+%280%2C+-4%29%2C+%280%2C+4%29+and+vertices%3A++%280%2C+-6%29%2C+%280%2C+6%29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DD077A-C5EB-49D0-883C-0BF7BEB740B5}"/>
              </a:ext>
            </a:extLst>
          </p:cNvPr>
          <p:cNvSpPr/>
          <p:nvPr/>
        </p:nvSpPr>
        <p:spPr>
          <a:xfrm>
            <a:off x="5361296" y="4558352"/>
            <a:ext cx="609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3BD96E-55D3-4129-A46C-1F7738D2E3C5}"/>
              </a:ext>
            </a:extLst>
          </p:cNvPr>
          <p:cNvSpPr/>
          <p:nvPr/>
        </p:nvSpPr>
        <p:spPr>
          <a:xfrm>
            <a:off x="7795147" y="4558352"/>
            <a:ext cx="609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96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foci</a:t>
            </a:r>
            <a:r>
              <a:rPr lang="en-US" dirty="0"/>
              <a:t> lie on the ellipse's </a:t>
            </a:r>
            <a:r>
              <a:rPr lang="en-US" dirty="0">
                <a:solidFill>
                  <a:srgbClr val="FFC000"/>
                </a:solidFill>
              </a:rPr>
              <a:t>major radius </a:t>
            </a:r>
            <a:r>
              <a:rPr lang="en-US" dirty="0"/>
              <a:t>(the long one “a”)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5B876-CAA8-4220-BA36-F5F9BAF3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13" y="2486934"/>
            <a:ext cx="4295553" cy="43380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346E5DB-EE5A-4EF1-B6BD-0AA1E2C7E68D}"/>
              </a:ext>
            </a:extLst>
          </p:cNvPr>
          <p:cNvSpPr/>
          <p:nvPr/>
        </p:nvSpPr>
        <p:spPr>
          <a:xfrm>
            <a:off x="5361296" y="4558352"/>
            <a:ext cx="609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06DD4F-A950-484B-B171-D8D9C200F934}"/>
              </a:ext>
            </a:extLst>
          </p:cNvPr>
          <p:cNvSpPr/>
          <p:nvPr/>
        </p:nvSpPr>
        <p:spPr>
          <a:xfrm>
            <a:off x="7795147" y="4558352"/>
            <a:ext cx="609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0E044-D22D-4CDE-91FC-A5DDCB4D8B96}"/>
              </a:ext>
            </a:extLst>
          </p:cNvPr>
          <p:cNvSpPr txBox="1"/>
          <p:nvPr/>
        </p:nvSpPr>
        <p:spPr>
          <a:xfrm>
            <a:off x="0" y="663958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https://www.wolframalpha.com/input/?i=ellipse++foci%3A+%280%2C+-4%29%2C+%280%2C+4%29+and+vertices%3A++%280%2C+-6%29%2C+%280%2C+6%29</a:t>
            </a:r>
          </a:p>
        </p:txBody>
      </p:sp>
    </p:spTree>
    <p:extLst>
      <p:ext uri="{BB962C8B-B14F-4D97-AF65-F5344CB8AC3E}">
        <p14:creationId xmlns:p14="http://schemas.microsoft.com/office/powerpoint/2010/main" val="286308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Alternating Sequence</a:t>
            </a:r>
            <a:r>
              <a:rPr lang="en-US" dirty="0"/>
              <a:t>:</a:t>
            </a:r>
          </a:p>
          <a:p>
            <a:r>
              <a:rPr lang="en-US" dirty="0"/>
              <a:t>Each term: (-1)</a:t>
            </a:r>
            <a:r>
              <a:rPr lang="en-US" baseline="30000" dirty="0"/>
              <a:t>n</a:t>
            </a:r>
            <a:r>
              <a:rPr lang="en-US" dirty="0"/>
              <a:t> a</a:t>
            </a:r>
            <a:r>
              <a:rPr lang="en-US" baseline="-25000" dirty="0"/>
              <a:t>n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0ED7CF-DF2A-4852-A777-AB650717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5" y="3200400"/>
            <a:ext cx="40478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3273D2-3514-402E-9D71-029B3CA412DF}"/>
              </a:ext>
            </a:extLst>
          </p:cNvPr>
          <p:cNvSpPr/>
          <p:nvPr/>
        </p:nvSpPr>
        <p:spPr>
          <a:xfrm>
            <a:off x="13447" y="6604084"/>
            <a:ext cx="4482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http://www.cs.cas.cz/portal/AlgoMath/MathematicalAnalysis/InfiniteSeriesAndProducts/InfiniteSeries/SeriesWithArbitraryTerms/HTMLFiles/AlternatingSeries_38.gif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EC68BF-4245-4BF5-BAD0-5B862A2F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02690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572C59-9AEC-4F70-959A-21F30A0C8015}"/>
              </a:ext>
            </a:extLst>
          </p:cNvPr>
          <p:cNvSpPr/>
          <p:nvPr/>
        </p:nvSpPr>
        <p:spPr>
          <a:xfrm>
            <a:off x="4661645" y="6604084"/>
            <a:ext cx="4482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http://www.cs.cas.cz/portal/AlgoMath/MathematicalAnalysis/InfiniteSeriesAndProducts/InfiniteSeries/SeriesWithArbitraryTerms/HTMLFiles/AlternatingSeries_28.gif</a:t>
            </a:r>
          </a:p>
        </p:txBody>
      </p:sp>
    </p:spTree>
    <p:extLst>
      <p:ext uri="{BB962C8B-B14F-4D97-AF65-F5344CB8AC3E}">
        <p14:creationId xmlns:p14="http://schemas.microsoft.com/office/powerpoint/2010/main" val="25493125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61956D-175C-4035-92B6-6E6EE51C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13" y="2486934"/>
            <a:ext cx="4295553" cy="4338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vertices</a:t>
            </a:r>
            <a:r>
              <a:rPr lang="en-US" dirty="0"/>
              <a:t> of an ellipse are the points where the ellipse crosses its major axis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E9E2D0-C038-4E35-BBCA-059D611C9965}"/>
              </a:ext>
            </a:extLst>
          </p:cNvPr>
          <p:cNvSpPr/>
          <p:nvPr/>
        </p:nvSpPr>
        <p:spPr>
          <a:xfrm>
            <a:off x="4751695" y="4558352"/>
            <a:ext cx="609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1DD863-875A-4995-9B19-2C3F91060F18}"/>
              </a:ext>
            </a:extLst>
          </p:cNvPr>
          <p:cNvSpPr/>
          <p:nvPr/>
        </p:nvSpPr>
        <p:spPr>
          <a:xfrm>
            <a:off x="8382000" y="4572000"/>
            <a:ext cx="609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6A014-ACCF-44C5-A016-BCC7D172F4CA}"/>
              </a:ext>
            </a:extLst>
          </p:cNvPr>
          <p:cNvSpPr txBox="1"/>
          <p:nvPr/>
        </p:nvSpPr>
        <p:spPr>
          <a:xfrm>
            <a:off x="0" y="663958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https://www.wolframalpha.com/input/?i=ellipse++foci%3A+%280%2C+-4%29%2C+%280%2C+4%29+and+vertices%3A++%280%2C+-6%29%2C+%280%2C+6%29</a:t>
            </a:r>
          </a:p>
        </p:txBody>
      </p:sp>
    </p:spTree>
    <p:extLst>
      <p:ext uri="{BB962C8B-B14F-4D97-AF65-F5344CB8AC3E}">
        <p14:creationId xmlns:p14="http://schemas.microsoft.com/office/powerpoint/2010/main" val="30199056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If the graphs are centered at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</a:rPr>
              <a:t>               </a:t>
            </a:r>
            <a:r>
              <a:rPr lang="en-US" dirty="0">
                <a:effectLst/>
                <a:ea typeface="Times New Roman" panose="02020603050405020304" pitchFamily="18" charset="0"/>
              </a:rPr>
              <a:t>(0,0):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06195" algn="l"/>
              </a:tabLst>
            </a:pPr>
            <a:endParaRPr lang="en-US" sz="2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30619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A horizontal ellipse has foci at   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306195" algn="l"/>
              </a:tabLs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(± c,0) </a:t>
            </a:r>
            <a:r>
              <a:rPr lang="en-US" dirty="0">
                <a:ea typeface="Times New Roman" panose="02020603050405020304" pitchFamily="18" charset="0"/>
              </a:rPr>
              <a:t>and vertices at (± a,0)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06195" algn="l"/>
              </a:tabLst>
            </a:pPr>
            <a:r>
              <a:rPr lang="en-US" dirty="0">
                <a:ea typeface="Times New Roman" panose="02020603050405020304" pitchFamily="18" charset="0"/>
              </a:rPr>
              <a:t>A vertical ellipse has foci at </a:t>
            </a:r>
            <a:r>
              <a:rPr lang="en-US" dirty="0">
                <a:effectLst/>
                <a:ea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06195" algn="l"/>
              </a:tabLst>
            </a:pPr>
            <a:r>
              <a:rPr lang="en-US" dirty="0">
                <a:ea typeface="Times New Roman" panose="02020603050405020304" pitchFamily="18" charset="0"/>
              </a:rPr>
              <a:t>  </a:t>
            </a:r>
            <a:r>
              <a:rPr lang="en-US" dirty="0">
                <a:effectLst/>
                <a:ea typeface="Times New Roman" panose="02020603050405020304" pitchFamily="18" charset="0"/>
              </a:rPr>
              <a:t>(0,± c) and vertices at (0,± a)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06195" algn="l"/>
              </a:tabLs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0619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To find “c” use:     c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= a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b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050103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Is it horizontal or vertical?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3418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547B2-7C27-44C0-B1A8-7EA68EBF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638" y="2819400"/>
            <a:ext cx="4073704" cy="396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Is it horizontal or vertical?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25713-8690-42EA-8081-DE78FC26115D}"/>
              </a:ext>
            </a:extLst>
          </p:cNvPr>
          <p:cNvSpPr txBox="1"/>
          <p:nvPr/>
        </p:nvSpPr>
        <p:spPr>
          <a:xfrm>
            <a:off x="0" y="663958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https://www.wolframalpha.com/input/?i=ellipse++foci%3A+%280%2C+-4%29%2C+%280%2C+4%29+and+vertices%3A++%280%2C+-6%29%2C+%280%2C+6%29</a:t>
            </a:r>
          </a:p>
        </p:txBody>
      </p:sp>
    </p:spTree>
    <p:extLst>
      <p:ext uri="{BB962C8B-B14F-4D97-AF65-F5344CB8AC3E}">
        <p14:creationId xmlns:p14="http://schemas.microsoft.com/office/powerpoint/2010/main" val="9992638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(-4, 0),(4, 0)</a:t>
            </a:r>
          </a:p>
          <a:p>
            <a:r>
              <a:rPr lang="en-US" dirty="0"/>
              <a:t>Vertices:  (-6, 0), (6, 0)</a:t>
            </a:r>
          </a:p>
          <a:p>
            <a:r>
              <a:rPr lang="en-US" dirty="0"/>
              <a:t>Is it horizontal or vertical?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12131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E151E-B79B-43EA-B964-77E18497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13" y="2486934"/>
            <a:ext cx="4295553" cy="4338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(-4, 0),(4, 0)</a:t>
            </a:r>
          </a:p>
          <a:p>
            <a:r>
              <a:rPr lang="en-US" dirty="0"/>
              <a:t>Vertices:  (-6, 0), (6, 0)</a:t>
            </a:r>
          </a:p>
          <a:p>
            <a:r>
              <a:rPr lang="en-US" dirty="0"/>
              <a:t>Is it horizontal or vertical?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25713-8690-42EA-8081-DE78FC26115D}"/>
              </a:ext>
            </a:extLst>
          </p:cNvPr>
          <p:cNvSpPr txBox="1"/>
          <p:nvPr/>
        </p:nvSpPr>
        <p:spPr>
          <a:xfrm>
            <a:off x="0" y="663958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https://www.wolframalpha.com/input/?i=ellipse++foci%3A+%280%2C+-4%29%2C+%280%2C+4%29+and+vertices%3A++%280%2C+-6%29%2C+%280%2C+6%29</a:t>
            </a:r>
          </a:p>
        </p:txBody>
      </p:sp>
    </p:spTree>
    <p:extLst>
      <p:ext uri="{BB962C8B-B14F-4D97-AF65-F5344CB8AC3E}">
        <p14:creationId xmlns:p14="http://schemas.microsoft.com/office/powerpoint/2010/main" val="19784401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Ellipse with Foci: (0, -4),(0, 4)</a:t>
            </a:r>
          </a:p>
          <a:p>
            <a:pPr>
              <a:spcBef>
                <a:spcPts val="0"/>
              </a:spcBef>
            </a:pPr>
            <a:r>
              <a:rPr lang="en-US" dirty="0"/>
              <a:t>	Vertices:  (0, -6), (0, 6)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vertical</a:t>
            </a:r>
          </a:p>
          <a:p>
            <a:r>
              <a:rPr lang="en-US" dirty="0"/>
              <a:t>Ellipse with Foci: (-4, 0),(4, 0)</a:t>
            </a:r>
          </a:p>
          <a:p>
            <a:pPr>
              <a:spcBef>
                <a:spcPts val="0"/>
              </a:spcBef>
            </a:pPr>
            <a:r>
              <a:rPr lang="en-US" dirty="0"/>
              <a:t>	Vertices:  (-6, 0), (6,0)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horizontal</a:t>
            </a:r>
          </a:p>
          <a:p>
            <a:r>
              <a:rPr lang="en-US" dirty="0"/>
              <a:t>Can you see a pattern?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28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(-4, 0),(4, 0)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Is it horizontal or vertical?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82091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(-4, 0),(4, 0)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Is it horizontal or vertical?</a:t>
            </a:r>
          </a:p>
          <a:p>
            <a:r>
              <a:rPr lang="en-US" dirty="0">
                <a:solidFill>
                  <a:srgbClr val="FFFF00"/>
                </a:solidFill>
              </a:rPr>
              <a:t>not a possible ellipse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25713-8690-42EA-8081-DE78FC26115D}"/>
              </a:ext>
            </a:extLst>
          </p:cNvPr>
          <p:cNvSpPr txBox="1"/>
          <p:nvPr/>
        </p:nvSpPr>
        <p:spPr>
          <a:xfrm>
            <a:off x="0" y="663958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https://www.wolframalpha.com/input/?i=ellipse++foci%3A+%280%2C+-4%29%2C+%280%2C+4%29+and+vertices%3A++%280%2C+-6%29%2C+%280%2C+6%29</a:t>
            </a:r>
          </a:p>
        </p:txBody>
      </p:sp>
    </p:spTree>
    <p:extLst>
      <p:ext uri="{BB962C8B-B14F-4D97-AF65-F5344CB8AC3E}">
        <p14:creationId xmlns:p14="http://schemas.microsoft.com/office/powerpoint/2010/main" val="22137702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1873-86A6-4922-B4FC-02D33CD9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D2EB-C5A7-477A-AC54-BC4DC5DB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To find the formula for an ellipse:</a:t>
            </a:r>
          </a:p>
          <a:p>
            <a:r>
              <a:rPr lang="en-US" dirty="0"/>
              <a:t>Identify the center: (</a:t>
            </a:r>
            <a:r>
              <a:rPr lang="en-US" dirty="0" err="1"/>
              <a:t>h,k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498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combine the numbers in a sequence into a single number, it’s called a “</a:t>
            </a:r>
            <a:r>
              <a:rPr lang="en-US" dirty="0">
                <a:solidFill>
                  <a:srgbClr val="FFC000"/>
                </a:solidFill>
              </a:rPr>
              <a:t>series</a:t>
            </a:r>
            <a:r>
              <a:rPr lang="en-US" dirty="0"/>
              <a:t>”</a:t>
            </a:r>
          </a:p>
          <a:p>
            <a:endParaRPr lang="en-US" sz="2000" dirty="0"/>
          </a:p>
          <a:p>
            <a:r>
              <a:rPr lang="en-US" dirty="0"/>
              <a:t>This is usually done by adding up all of the terms or multiplying all of them together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518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1873-86A6-4922-B4FC-02D33CD9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D2EB-C5A7-477A-AC54-BC4DC5DB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To find the formula for an ellipse:</a:t>
            </a:r>
          </a:p>
          <a:p>
            <a:r>
              <a:rPr lang="en-US" dirty="0"/>
              <a:t>Identify the center: (</a:t>
            </a:r>
            <a:r>
              <a:rPr lang="en-US" dirty="0" err="1"/>
              <a:t>h,k</a:t>
            </a:r>
            <a:r>
              <a:rPr lang="en-US" dirty="0"/>
              <a:t>)</a:t>
            </a:r>
          </a:p>
          <a:p>
            <a:r>
              <a:rPr lang="en-US" dirty="0"/>
              <a:t>If the center is (0,0) it’s easier</a:t>
            </a:r>
          </a:p>
          <a:p>
            <a:r>
              <a:rPr lang="en-US" dirty="0"/>
              <a:t>If it’s not… Wolfram is nice!</a:t>
            </a:r>
          </a:p>
        </p:txBody>
      </p:sp>
    </p:spTree>
    <p:extLst>
      <p:ext uri="{BB962C8B-B14F-4D97-AF65-F5344CB8AC3E}">
        <p14:creationId xmlns:p14="http://schemas.microsoft.com/office/powerpoint/2010/main" val="5496835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1873-86A6-4922-B4FC-02D33CD9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FD2EB-C5A7-477A-AC54-BC4DC5DB4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r>
                  <a:rPr lang="en-US" dirty="0"/>
                  <a:t>If the center is (0,0) </a:t>
                </a:r>
              </a:p>
              <a:p>
                <a:r>
                  <a:rPr lang="en-US" dirty="0"/>
                  <a:t>“a” is the non-zero vertex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number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“c” is the non-zero focus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number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“b”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c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You’ll be using b</a:t>
                </a:r>
                <a:r>
                  <a:rPr lang="en-US" baseline="30000" dirty="0"/>
                  <a:t>2</a:t>
                </a:r>
                <a:r>
                  <a:rPr lang="en-US" dirty="0"/>
                  <a:t>, so: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= a</a:t>
                </a:r>
                <a:r>
                  <a:rPr lang="en-US" baseline="30000" dirty="0"/>
                  <a:t>2</a:t>
                </a:r>
                <a:r>
                  <a:rPr lang="en-US" dirty="0"/>
                  <a:t> - c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FD2EB-C5A7-477A-AC54-BC4DC5DB4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>
                <a:blip r:embed="rId2"/>
                <a:stretch>
                  <a:fillRect l="-2568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2114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Is it centered at (0,0)?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67513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Is it centered at (0,0)? </a:t>
            </a:r>
            <a:r>
              <a:rPr lang="en-US" dirty="0">
                <a:solidFill>
                  <a:srgbClr val="FFFF00"/>
                </a:solidFill>
              </a:rPr>
              <a:t>yes!</a:t>
            </a:r>
          </a:p>
          <a:p>
            <a:r>
              <a:rPr lang="en-US" dirty="0"/>
              <a:t>Write the standard form of its equation:</a:t>
            </a:r>
          </a:p>
          <a:p>
            <a:r>
              <a:rPr lang="en-US" dirty="0"/>
              <a:t>What is “a”?</a:t>
            </a:r>
          </a:p>
          <a:p>
            <a:r>
              <a:rPr lang="en-US" dirty="0"/>
              <a:t>What is “c”?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5FD08-424D-4F26-B683-59707C4676E2}"/>
              </a:ext>
            </a:extLst>
          </p:cNvPr>
          <p:cNvSpPr txBox="1"/>
          <p:nvPr/>
        </p:nvSpPr>
        <p:spPr>
          <a:xfrm>
            <a:off x="3581400" y="44196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“a” is the non-zero vertex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A6D41-4EA9-4096-AD9C-3E894EE35107}"/>
              </a:ext>
            </a:extLst>
          </p:cNvPr>
          <p:cNvSpPr txBox="1"/>
          <p:nvPr/>
        </p:nvSpPr>
        <p:spPr>
          <a:xfrm>
            <a:off x="3505200" y="5117068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“c” is the non-zero focus 	number</a:t>
            </a:r>
          </a:p>
        </p:txBody>
      </p:sp>
    </p:spTree>
    <p:extLst>
      <p:ext uri="{BB962C8B-B14F-4D97-AF65-F5344CB8AC3E}">
        <p14:creationId xmlns:p14="http://schemas.microsoft.com/office/powerpoint/2010/main" val="38915618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Write the standard form of its equation:</a:t>
            </a:r>
          </a:p>
          <a:p>
            <a:r>
              <a:rPr lang="en-US" dirty="0"/>
              <a:t>What is “a”? 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r>
              <a:rPr lang="en-US" dirty="0"/>
              <a:t>What is “c”?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A6D41-4EA9-4096-AD9C-3E894EE35107}"/>
              </a:ext>
            </a:extLst>
          </p:cNvPr>
          <p:cNvSpPr txBox="1"/>
          <p:nvPr/>
        </p:nvSpPr>
        <p:spPr>
          <a:xfrm>
            <a:off x="3505200" y="4431268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“c” is the non-zero focus 	number</a:t>
            </a:r>
          </a:p>
        </p:txBody>
      </p:sp>
    </p:spTree>
    <p:extLst>
      <p:ext uri="{BB962C8B-B14F-4D97-AF65-F5344CB8AC3E}">
        <p14:creationId xmlns:p14="http://schemas.microsoft.com/office/powerpoint/2010/main" val="17273718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What is “a”? 6</a:t>
            </a:r>
          </a:p>
          <a:p>
            <a:r>
              <a:rPr lang="en-US" dirty="0"/>
              <a:t>What is “c”?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Write the standard form of its equation: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24543-845C-4706-92D8-D00FF96185FF}"/>
              </a:ext>
            </a:extLst>
          </p:cNvPr>
          <p:cNvSpPr txBox="1"/>
          <p:nvPr/>
        </p:nvSpPr>
        <p:spPr>
          <a:xfrm>
            <a:off x="4800600" y="5657671"/>
            <a:ext cx="434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Horizontal ellipse: 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x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+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y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= 1      </a:t>
            </a:r>
            <a:br>
              <a:rPr lang="en-US" sz="1800" dirty="0"/>
            </a:br>
            <a:r>
              <a:rPr lang="en-US" sz="1800" dirty="0"/>
              <a:t>                                  a</a:t>
            </a:r>
            <a:r>
              <a:rPr lang="en-US" sz="1800" baseline="30000" dirty="0"/>
              <a:t>2</a:t>
            </a:r>
            <a:r>
              <a:rPr lang="en-US" sz="1800" dirty="0"/>
              <a:t>     </a:t>
            </a: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-c</a:t>
            </a:r>
            <a:r>
              <a:rPr lang="en-US" baseline="30000" dirty="0"/>
              <a:t>2</a:t>
            </a:r>
            <a:endParaRPr lang="en-US" sz="1800" baseline="30000" dirty="0"/>
          </a:p>
          <a:p>
            <a:r>
              <a:rPr lang="en-US" sz="1800" dirty="0"/>
              <a:t>Vertical ellipse:     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y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+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x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= 1   </a:t>
            </a:r>
            <a:br>
              <a:rPr lang="en-US" sz="1800" dirty="0"/>
            </a:br>
            <a:r>
              <a:rPr lang="en-US" sz="1800" dirty="0"/>
              <a:t>                                  a</a:t>
            </a:r>
            <a:r>
              <a:rPr lang="en-US" sz="1800" baseline="30000" dirty="0"/>
              <a:t>2</a:t>
            </a:r>
            <a:r>
              <a:rPr lang="en-US" sz="1800" dirty="0"/>
              <a:t>     </a:t>
            </a: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-c</a:t>
            </a:r>
            <a:r>
              <a:rPr lang="en-US" baseline="30000" dirty="0"/>
              <a:t>2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2629489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Write the standard form of its equation:</a:t>
            </a:r>
          </a:p>
          <a:p>
            <a:r>
              <a:rPr lang="en-US" dirty="0"/>
              <a:t>(y-0)</a:t>
            </a:r>
            <a:r>
              <a:rPr lang="en-US" baseline="30000" dirty="0"/>
              <a:t>2</a:t>
            </a:r>
            <a:r>
              <a:rPr lang="en-US" dirty="0"/>
              <a:t>/6</a:t>
            </a:r>
            <a:r>
              <a:rPr lang="en-US" baseline="30000" dirty="0"/>
              <a:t>2</a:t>
            </a:r>
            <a:r>
              <a:rPr lang="en-US" dirty="0"/>
              <a:t> + (x-0)</a:t>
            </a:r>
            <a:r>
              <a:rPr lang="en-US" baseline="30000" dirty="0"/>
              <a:t>2</a:t>
            </a:r>
            <a:r>
              <a:rPr lang="en-US" dirty="0"/>
              <a:t>/(6</a:t>
            </a:r>
            <a:r>
              <a:rPr lang="en-US" baseline="30000" dirty="0"/>
              <a:t>2</a:t>
            </a:r>
            <a:r>
              <a:rPr lang="en-US" dirty="0"/>
              <a:t>-4</a:t>
            </a:r>
            <a:r>
              <a:rPr lang="en-US" baseline="30000" dirty="0"/>
              <a:t>2</a:t>
            </a:r>
            <a:r>
              <a:rPr lang="en-US" dirty="0"/>
              <a:t>) = 1 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3C2C7-1DE8-4DBC-85DA-648BF5355433}"/>
              </a:ext>
            </a:extLst>
          </p:cNvPr>
          <p:cNvSpPr txBox="1"/>
          <p:nvPr/>
        </p:nvSpPr>
        <p:spPr>
          <a:xfrm>
            <a:off x="4800600" y="5657671"/>
            <a:ext cx="434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Horizontal ellipse: 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x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+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y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= 1      </a:t>
            </a:r>
            <a:br>
              <a:rPr lang="en-US" sz="1800" dirty="0"/>
            </a:br>
            <a:r>
              <a:rPr lang="en-US" sz="1800" dirty="0"/>
              <a:t>                                  a</a:t>
            </a:r>
            <a:r>
              <a:rPr lang="en-US" sz="1800" baseline="30000" dirty="0"/>
              <a:t>2</a:t>
            </a:r>
            <a:r>
              <a:rPr lang="en-US" sz="1800" dirty="0"/>
              <a:t>     </a:t>
            </a: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-c</a:t>
            </a:r>
            <a:r>
              <a:rPr lang="en-US" baseline="30000" dirty="0"/>
              <a:t>2</a:t>
            </a:r>
            <a:endParaRPr lang="en-US" sz="1800" baseline="30000" dirty="0"/>
          </a:p>
          <a:p>
            <a:r>
              <a:rPr lang="en-US" sz="1800" dirty="0"/>
              <a:t>Vertical ellipse:     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y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+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x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= 1   </a:t>
            </a:r>
            <a:br>
              <a:rPr lang="en-US" sz="1800" dirty="0"/>
            </a:br>
            <a:r>
              <a:rPr lang="en-US" sz="1800" dirty="0"/>
              <a:t>                                  a</a:t>
            </a:r>
            <a:r>
              <a:rPr lang="en-US" sz="1800" baseline="30000" dirty="0"/>
              <a:t>2</a:t>
            </a:r>
            <a:r>
              <a:rPr lang="en-US" sz="1800" dirty="0"/>
              <a:t>     </a:t>
            </a: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-c</a:t>
            </a:r>
            <a:r>
              <a:rPr lang="en-US" baseline="30000" dirty="0"/>
              <a:t>2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6791936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BAAD1-FC57-4233-B4B2-3859FFB4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dirty="0"/>
              <a:t>An ellipse has Foci: (0, -4),(0, 4)</a:t>
            </a:r>
          </a:p>
          <a:p>
            <a:r>
              <a:rPr lang="en-US" dirty="0"/>
              <a:t>Vertices:  (0, -6), (0, 6)</a:t>
            </a:r>
          </a:p>
          <a:p>
            <a:r>
              <a:rPr lang="en-US" dirty="0"/>
              <a:t>Write the standard form of its equation:</a:t>
            </a:r>
          </a:p>
          <a:p>
            <a:r>
              <a:rPr lang="en-US" dirty="0"/>
              <a:t>(y-0)</a:t>
            </a:r>
            <a:r>
              <a:rPr lang="en-US" baseline="30000" dirty="0"/>
              <a:t>2</a:t>
            </a:r>
            <a:r>
              <a:rPr lang="en-US" dirty="0"/>
              <a:t>/6</a:t>
            </a:r>
            <a:r>
              <a:rPr lang="en-US" baseline="30000" dirty="0"/>
              <a:t>2</a:t>
            </a:r>
            <a:r>
              <a:rPr lang="en-US" dirty="0"/>
              <a:t> + (x-0)</a:t>
            </a:r>
            <a:r>
              <a:rPr lang="en-US" baseline="30000" dirty="0"/>
              <a:t>2</a:t>
            </a:r>
            <a:r>
              <a:rPr lang="en-US" dirty="0"/>
              <a:t>/(6</a:t>
            </a:r>
            <a:r>
              <a:rPr lang="en-US" baseline="30000" dirty="0"/>
              <a:t>2</a:t>
            </a:r>
            <a:r>
              <a:rPr lang="en-US" dirty="0"/>
              <a:t>-4</a:t>
            </a:r>
            <a:r>
              <a:rPr lang="en-US" baseline="30000" dirty="0"/>
              <a:t>2</a:t>
            </a:r>
            <a:r>
              <a:rPr lang="en-US" dirty="0"/>
              <a:t>) = 1 </a:t>
            </a:r>
          </a:p>
          <a:p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/36 + 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/20 = 1</a:t>
            </a:r>
            <a:r>
              <a:rPr lang="en-US" dirty="0"/>
              <a:t> or</a:t>
            </a:r>
          </a:p>
          <a:p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/20 + y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/36 = 1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3C2C7-1DE8-4DBC-85DA-648BF5355433}"/>
              </a:ext>
            </a:extLst>
          </p:cNvPr>
          <p:cNvSpPr txBox="1"/>
          <p:nvPr/>
        </p:nvSpPr>
        <p:spPr>
          <a:xfrm>
            <a:off x="4800600" y="5657671"/>
            <a:ext cx="434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Horizontal ellipse: 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x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+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y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= 1      </a:t>
            </a:r>
            <a:br>
              <a:rPr lang="en-US" sz="1800" dirty="0"/>
            </a:br>
            <a:r>
              <a:rPr lang="en-US" sz="1800" dirty="0"/>
              <a:t>                                  a</a:t>
            </a:r>
            <a:r>
              <a:rPr lang="en-US" sz="1800" baseline="30000" dirty="0"/>
              <a:t>2</a:t>
            </a:r>
            <a:r>
              <a:rPr lang="en-US" sz="1800" dirty="0"/>
              <a:t>     </a:t>
            </a: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-c</a:t>
            </a:r>
            <a:r>
              <a:rPr lang="en-US" baseline="30000" dirty="0"/>
              <a:t>2</a:t>
            </a:r>
            <a:endParaRPr lang="en-US" sz="1800" baseline="30000" dirty="0"/>
          </a:p>
          <a:p>
            <a:r>
              <a:rPr lang="en-US" sz="1800" dirty="0"/>
              <a:t>Vertical ellipse:      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y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+  </a:t>
            </a:r>
            <a:r>
              <a:rPr lang="en-US" sz="1800" u="sng" dirty="0"/>
              <a:t>(</a:t>
            </a:r>
            <a:r>
              <a:rPr lang="en-US" sz="1800" u="sng" dirty="0">
                <a:solidFill>
                  <a:schemeClr val="tx1"/>
                </a:solidFill>
              </a:rPr>
              <a:t>x</a:t>
            </a:r>
            <a:r>
              <a:rPr lang="en-US" sz="1800" u="sng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 = 1   </a:t>
            </a:r>
            <a:br>
              <a:rPr lang="en-US" sz="1800" dirty="0"/>
            </a:br>
            <a:r>
              <a:rPr lang="en-US" sz="1800" dirty="0"/>
              <a:t>                                  a</a:t>
            </a:r>
            <a:r>
              <a:rPr lang="en-US" sz="1800" baseline="30000" dirty="0"/>
              <a:t>2</a:t>
            </a:r>
            <a:r>
              <a:rPr lang="en-US" sz="1800" dirty="0"/>
              <a:t>     </a:t>
            </a: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-c</a:t>
            </a:r>
            <a:r>
              <a:rPr lang="en-US" baseline="30000" dirty="0"/>
              <a:t>2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38834308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77C83-3B85-424E-AB7C-F486F688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14" y="0"/>
            <a:ext cx="6806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48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dirty="0">
                <a:solidFill>
                  <a:srgbClr val="FFC000"/>
                </a:solidFill>
              </a:rPr>
              <a:t>eccentricity</a:t>
            </a:r>
            <a:r>
              <a:rPr lang="en-US" dirty="0"/>
              <a:t>” of an ellipse is how flat it is vs a circle</a:t>
            </a:r>
          </a:p>
        </p:txBody>
      </p:sp>
    </p:spTree>
    <p:extLst>
      <p:ext uri="{BB962C8B-B14F-4D97-AF65-F5344CB8AC3E}">
        <p14:creationId xmlns:p14="http://schemas.microsoft.com/office/powerpoint/2010/main" val="139460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7423</Words>
  <Application>Microsoft Office PowerPoint</Application>
  <PresentationFormat>On-screen Show (4:3)</PresentationFormat>
  <Paragraphs>1030</Paragraphs>
  <Slides>175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86" baseType="lpstr">
      <vt:lpstr>Arial</vt:lpstr>
      <vt:lpstr>Arial Narrow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Office Theme</vt:lpstr>
      <vt:lpstr>Bitmap Image</vt:lpstr>
      <vt:lpstr>PowerPoint Presentation</vt:lpstr>
      <vt:lpstr>What’s Up?</vt:lpstr>
      <vt:lpstr>What’s Up?</vt:lpstr>
      <vt:lpstr>Review</vt:lpstr>
      <vt:lpstr>Sequences</vt:lpstr>
      <vt:lpstr>Sequences</vt:lpstr>
      <vt:lpstr>Sequences</vt:lpstr>
      <vt:lpstr>Sequences</vt:lpstr>
      <vt:lpstr>Series</vt:lpstr>
      <vt:lpstr>Series</vt:lpstr>
      <vt:lpstr>Series</vt:lpstr>
      <vt:lpstr>Series</vt:lpstr>
      <vt:lpstr>Series</vt:lpstr>
      <vt:lpstr>Series</vt:lpstr>
      <vt:lpstr>Arithmetic Series</vt:lpstr>
      <vt:lpstr>Geometric Series</vt:lpstr>
      <vt:lpstr>Series</vt:lpstr>
      <vt:lpstr>Counting</vt:lpstr>
      <vt:lpstr>Fundamental Counting Principle</vt:lpstr>
      <vt:lpstr>Fundamental Counting Principle</vt:lpstr>
      <vt:lpstr>Questions?</vt:lpstr>
      <vt:lpstr>Conics</vt:lpstr>
      <vt:lpstr>Conics</vt:lpstr>
      <vt:lpstr>PowerPoint Presentation</vt:lpstr>
      <vt:lpstr>PowerPoint Presentation</vt:lpstr>
      <vt:lpstr>Questions?</vt:lpstr>
      <vt:lpstr>Conics</vt:lpstr>
      <vt:lpstr>Conics</vt:lpstr>
      <vt:lpstr>Conics</vt:lpstr>
      <vt:lpstr>Conics</vt:lpstr>
      <vt:lpstr>Conics</vt:lpstr>
      <vt:lpstr>Conics</vt:lpstr>
      <vt:lpstr>Questions?</vt:lpstr>
      <vt:lpstr>Conics</vt:lpstr>
      <vt:lpstr>Conics</vt:lpstr>
      <vt:lpstr>Conics</vt:lpstr>
      <vt:lpstr>Conics</vt:lpstr>
      <vt:lpstr>Conics</vt:lpstr>
      <vt:lpstr>Project Part 2</vt:lpstr>
      <vt:lpstr>Questions?</vt:lpstr>
      <vt:lpstr>Conics</vt:lpstr>
      <vt:lpstr>Conics</vt:lpstr>
      <vt:lpstr>Conics</vt:lpstr>
      <vt:lpstr>Conics</vt:lpstr>
      <vt:lpstr>Conics</vt:lpstr>
      <vt:lpstr>Conics</vt:lpstr>
      <vt:lpstr>Questions?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Questions?</vt:lpstr>
      <vt:lpstr>Conics</vt:lpstr>
      <vt:lpstr>Not Exactly Conics…</vt:lpstr>
      <vt:lpstr>Questions?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PowerPoint Presentation</vt:lpstr>
      <vt:lpstr>PowerPoint Presentation</vt:lpstr>
      <vt:lpstr>PowerPoint Presentation</vt:lpstr>
      <vt:lpstr>PowerPoint Presentation</vt:lpstr>
      <vt:lpstr>Conics</vt:lpstr>
      <vt:lpstr>PowerPoint Presentation</vt:lpstr>
      <vt:lpstr>PowerPoint Presentation</vt:lpstr>
      <vt:lpstr>Conics</vt:lpstr>
      <vt:lpstr>Conics</vt:lpstr>
      <vt:lpstr>Conics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Conics</vt:lpstr>
      <vt:lpstr>Conics</vt:lpstr>
      <vt:lpstr>PowerPoint Presentation</vt:lpstr>
      <vt:lpstr>PowerPoint Presentation</vt:lpstr>
      <vt:lpstr>PowerPoint Presentation</vt:lpstr>
      <vt:lpstr>Conics</vt:lpstr>
      <vt:lpstr>Conics</vt:lpstr>
      <vt:lpstr>Questions?</vt:lpstr>
      <vt:lpstr>Conics</vt:lpstr>
      <vt:lpstr>Conics</vt:lpstr>
      <vt:lpstr>Conics</vt:lpstr>
      <vt:lpstr>Conics</vt:lpstr>
      <vt:lpstr>Conics</vt:lpstr>
      <vt:lpstr>Conics</vt:lpstr>
      <vt:lpstr>PowerPoint Presentation</vt:lpstr>
      <vt:lpstr>PowerPoint Presentation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Conics</vt:lpstr>
      <vt:lpstr>Conics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Conics</vt:lpstr>
      <vt:lpstr>Questions?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Conics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Conics</vt:lpstr>
      <vt:lpstr>Conics</vt:lpstr>
      <vt:lpstr>Conics</vt:lpstr>
      <vt:lpstr>Conics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277</cp:revision>
  <dcterms:created xsi:type="dcterms:W3CDTF">2012-09-06T22:30:26Z</dcterms:created>
  <dcterms:modified xsi:type="dcterms:W3CDTF">2023-03-01T10:09:59Z</dcterms:modified>
</cp:coreProperties>
</file>