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handoutMasterIdLst>
    <p:handoutMasterId r:id="rId171"/>
  </p:handoutMasterIdLst>
  <p:sldIdLst>
    <p:sldId id="1488" r:id="rId2"/>
    <p:sldId id="903" r:id="rId3"/>
    <p:sldId id="2198" r:id="rId4"/>
    <p:sldId id="825" r:id="rId5"/>
    <p:sldId id="847" r:id="rId6"/>
    <p:sldId id="851" r:id="rId7"/>
    <p:sldId id="784" r:id="rId8"/>
    <p:sldId id="2256" r:id="rId9"/>
    <p:sldId id="932" r:id="rId10"/>
    <p:sldId id="2258" r:id="rId11"/>
    <p:sldId id="2202" r:id="rId12"/>
    <p:sldId id="2209" r:id="rId13"/>
    <p:sldId id="905" r:id="rId14"/>
    <p:sldId id="908" r:id="rId15"/>
    <p:sldId id="2214" r:id="rId16"/>
    <p:sldId id="2215" r:id="rId17"/>
    <p:sldId id="2208" r:id="rId18"/>
    <p:sldId id="774" r:id="rId19"/>
    <p:sldId id="780" r:id="rId20"/>
    <p:sldId id="781" r:id="rId21"/>
    <p:sldId id="782" r:id="rId22"/>
    <p:sldId id="802" r:id="rId23"/>
    <p:sldId id="803" r:id="rId24"/>
    <p:sldId id="778" r:id="rId25"/>
    <p:sldId id="791" r:id="rId26"/>
    <p:sldId id="779" r:id="rId27"/>
    <p:sldId id="792" r:id="rId28"/>
    <p:sldId id="793" r:id="rId29"/>
    <p:sldId id="794" r:id="rId30"/>
    <p:sldId id="795" r:id="rId31"/>
    <p:sldId id="796" r:id="rId32"/>
    <p:sldId id="798" r:id="rId33"/>
    <p:sldId id="797" r:id="rId34"/>
    <p:sldId id="799" r:id="rId35"/>
    <p:sldId id="835" r:id="rId36"/>
    <p:sldId id="889" r:id="rId37"/>
    <p:sldId id="834" r:id="rId38"/>
    <p:sldId id="910" r:id="rId39"/>
    <p:sldId id="915" r:id="rId40"/>
    <p:sldId id="891" r:id="rId41"/>
    <p:sldId id="914" r:id="rId42"/>
    <p:sldId id="904" r:id="rId43"/>
    <p:sldId id="2497" r:id="rId44"/>
    <p:sldId id="892" r:id="rId45"/>
    <p:sldId id="916" r:id="rId46"/>
    <p:sldId id="893" r:id="rId47"/>
    <p:sldId id="917" r:id="rId48"/>
    <p:sldId id="918" r:id="rId49"/>
    <p:sldId id="894" r:id="rId50"/>
    <p:sldId id="895" r:id="rId51"/>
    <p:sldId id="919" r:id="rId52"/>
    <p:sldId id="2498" r:id="rId53"/>
    <p:sldId id="897" r:id="rId54"/>
    <p:sldId id="920" r:id="rId55"/>
    <p:sldId id="921" r:id="rId56"/>
    <p:sldId id="922" r:id="rId57"/>
    <p:sldId id="923" r:id="rId58"/>
    <p:sldId id="2499" r:id="rId59"/>
    <p:sldId id="898" r:id="rId60"/>
    <p:sldId id="925" r:id="rId61"/>
    <p:sldId id="924" r:id="rId62"/>
    <p:sldId id="926" r:id="rId63"/>
    <p:sldId id="927" r:id="rId64"/>
    <p:sldId id="2500" r:id="rId65"/>
    <p:sldId id="899" r:id="rId66"/>
    <p:sldId id="928" r:id="rId67"/>
    <p:sldId id="929" r:id="rId68"/>
    <p:sldId id="930" r:id="rId69"/>
    <p:sldId id="931" r:id="rId70"/>
    <p:sldId id="2501" r:id="rId71"/>
    <p:sldId id="900" r:id="rId72"/>
    <p:sldId id="937" r:id="rId73"/>
    <p:sldId id="934" r:id="rId74"/>
    <p:sldId id="933" r:id="rId75"/>
    <p:sldId id="935" r:id="rId76"/>
    <p:sldId id="936" r:id="rId77"/>
    <p:sldId id="2502" r:id="rId78"/>
    <p:sldId id="901" r:id="rId79"/>
    <p:sldId id="938" r:id="rId80"/>
    <p:sldId id="939" r:id="rId81"/>
    <p:sldId id="941" r:id="rId82"/>
    <p:sldId id="944" r:id="rId83"/>
    <p:sldId id="945" r:id="rId84"/>
    <p:sldId id="2508" r:id="rId85"/>
    <p:sldId id="2509" r:id="rId86"/>
    <p:sldId id="2510" r:id="rId87"/>
    <p:sldId id="2511" r:id="rId88"/>
    <p:sldId id="2512" r:id="rId89"/>
    <p:sldId id="902" r:id="rId90"/>
    <p:sldId id="2259" r:id="rId91"/>
    <p:sldId id="911" r:id="rId92"/>
    <p:sldId id="913" r:id="rId93"/>
    <p:sldId id="2260" r:id="rId94"/>
    <p:sldId id="987" r:id="rId95"/>
    <p:sldId id="962" r:id="rId96"/>
    <p:sldId id="963" r:id="rId97"/>
    <p:sldId id="1033" r:id="rId98"/>
    <p:sldId id="1034" r:id="rId99"/>
    <p:sldId id="981" r:id="rId100"/>
    <p:sldId id="1053" r:id="rId101"/>
    <p:sldId id="964" r:id="rId102"/>
    <p:sldId id="965" r:id="rId103"/>
    <p:sldId id="1035" r:id="rId104"/>
    <p:sldId id="986" r:id="rId105"/>
    <p:sldId id="1051" r:id="rId106"/>
    <p:sldId id="1036" r:id="rId107"/>
    <p:sldId id="1037" r:id="rId108"/>
    <p:sldId id="1044" r:id="rId109"/>
    <p:sldId id="1045" r:id="rId110"/>
    <p:sldId id="958" r:id="rId111"/>
    <p:sldId id="959" r:id="rId112"/>
    <p:sldId id="1052" r:id="rId113"/>
    <p:sldId id="1038" r:id="rId114"/>
    <p:sldId id="1039" r:id="rId115"/>
    <p:sldId id="961" r:id="rId116"/>
    <p:sldId id="967" r:id="rId117"/>
    <p:sldId id="968" r:id="rId118"/>
    <p:sldId id="1000" r:id="rId119"/>
    <p:sldId id="1001" r:id="rId120"/>
    <p:sldId id="1054" r:id="rId121"/>
    <p:sldId id="1002" r:id="rId122"/>
    <p:sldId id="1003" r:id="rId123"/>
    <p:sldId id="1004" r:id="rId124"/>
    <p:sldId id="1005" r:id="rId125"/>
    <p:sldId id="1006" r:id="rId126"/>
    <p:sldId id="1007" r:id="rId127"/>
    <p:sldId id="1008" r:id="rId128"/>
    <p:sldId id="1009" r:id="rId129"/>
    <p:sldId id="1010" r:id="rId130"/>
    <p:sldId id="1011" r:id="rId131"/>
    <p:sldId id="1012" r:id="rId132"/>
    <p:sldId id="1013" r:id="rId133"/>
    <p:sldId id="1014" r:id="rId134"/>
    <p:sldId id="1015" r:id="rId135"/>
    <p:sldId id="1016" r:id="rId136"/>
    <p:sldId id="1017" r:id="rId137"/>
    <p:sldId id="1066" r:id="rId138"/>
    <p:sldId id="1067" r:id="rId139"/>
    <p:sldId id="1020" r:id="rId140"/>
    <p:sldId id="1021" r:id="rId141"/>
    <p:sldId id="1022" r:id="rId142"/>
    <p:sldId id="1023" r:id="rId143"/>
    <p:sldId id="1024" r:id="rId144"/>
    <p:sldId id="1025" r:id="rId145"/>
    <p:sldId id="1026" r:id="rId146"/>
    <p:sldId id="1027" r:id="rId147"/>
    <p:sldId id="1028" r:id="rId148"/>
    <p:sldId id="1029" r:id="rId149"/>
    <p:sldId id="1030" r:id="rId150"/>
    <p:sldId id="1031" r:id="rId151"/>
    <p:sldId id="1055" r:id="rId152"/>
    <p:sldId id="1032" r:id="rId153"/>
    <p:sldId id="971" r:id="rId154"/>
    <p:sldId id="1058" r:id="rId155"/>
    <p:sldId id="988" r:id="rId156"/>
    <p:sldId id="1059" r:id="rId157"/>
    <p:sldId id="1046" r:id="rId158"/>
    <p:sldId id="1047" r:id="rId159"/>
    <p:sldId id="1048" r:id="rId160"/>
    <p:sldId id="1049" r:id="rId161"/>
    <p:sldId id="1050" r:id="rId162"/>
    <p:sldId id="1061" r:id="rId163"/>
    <p:sldId id="1062" r:id="rId164"/>
    <p:sldId id="1063" r:id="rId165"/>
    <p:sldId id="1064" r:id="rId166"/>
    <p:sldId id="2503" r:id="rId167"/>
    <p:sldId id="828" r:id="rId168"/>
    <p:sldId id="2496" r:id="rId1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9966FF"/>
    <a:srgbClr val="FF505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0" autoAdjust="0"/>
    <p:restoredTop sz="94660"/>
  </p:normalViewPr>
  <p:slideViewPr>
    <p:cSldViewPr>
      <p:cViewPr varScale="1">
        <p:scale>
          <a:sx n="87" d="100"/>
          <a:sy n="87" d="100"/>
        </p:scale>
        <p:origin x="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9BA781-53BA-4587-812A-22935779C5C3}" type="datetimeFigureOut">
              <a:rPr lang="en-US"/>
              <a:pPr>
                <a:defRPr/>
              </a:pPr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E607119E-5123-4C3F-AD81-93C997E9EB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464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8F26-4391-44D7-A99E-666CBFCD2A84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F764B-CAA8-4E03-A961-C8C798A30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F764B-CAA8-4E03-A961-C8C798A302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9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4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27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15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6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41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918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42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5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51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25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8172F11-100D-48EF-88AA-A7D9995C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8"/>
            <a:ext cx="9144000" cy="68508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3CD72D-6516-4F90-9BCB-60D3586B7A1A}"/>
              </a:ext>
            </a:extLst>
          </p:cNvPr>
          <p:cNvSpPr txBox="1"/>
          <p:nvPr/>
        </p:nvSpPr>
        <p:spPr>
          <a:xfrm>
            <a:off x="0" y="6604337"/>
            <a:ext cx="9144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https://media.istockphoto.com/vectors/green-blackboard-mathematical-with-thin-line-shapes-and-inscriptions-vector-id1084380192?k=6&amp;m=1084380192&amp;s=612x612&amp;w=0&amp;h=TcEOVpnUmyuswT4Pay</a:t>
            </a:r>
          </a:p>
          <a:p>
            <a:r>
              <a:rPr lang="en-US" sz="1500" dirty="0">
                <a:solidFill>
                  <a:srgbClr val="00B0F0"/>
                </a:solidFill>
              </a:rPr>
              <a:t>AL6lNiHU8SS8g33yOSg-jR5BE=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C676A4D-4A1E-4267-9E2B-BE0390C3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6686"/>
            <a:ext cx="9144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        Welcome to </a:t>
            </a:r>
          </a:p>
          <a:p>
            <a:pPr algn="r" eaLnBrk="1" hangingPunct="1"/>
            <a:r>
              <a:rPr lang="en-US" altLang="en-US" sz="7200" b="1" dirty="0">
                <a:solidFill>
                  <a:srgbClr val="FFFF00"/>
                </a:solidFill>
              </a:rPr>
              <a:t>Unit 9-</a:t>
            </a:r>
            <a:r>
              <a:rPr lang="en-US" altLang="en-US" sz="3000" b="1" dirty="0">
                <a:solidFill>
                  <a:srgbClr val="FFFF00"/>
                </a:solidFill>
              </a:rPr>
              <a:t> </a:t>
            </a:r>
            <a:r>
              <a:rPr lang="en-US" altLang="en-US" sz="7200" b="1">
                <a:solidFill>
                  <a:srgbClr val="FFFF00"/>
                </a:solidFill>
              </a:rPr>
              <a:t>Part 18</a:t>
            </a:r>
            <a:endParaRPr lang="en-US" altLang="en-US" sz="72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5000" b="1" dirty="0">
              <a:solidFill>
                <a:srgbClr val="FFFF00"/>
              </a:solidFill>
            </a:endParaRPr>
          </a:p>
          <a:p>
            <a:pPr algn="r" eaLnBrk="1" hangingPunct="1"/>
            <a:endParaRPr lang="en-US" altLang="en-US" sz="7200" b="1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4000" b="1" dirty="0">
                <a:solidFill>
                  <a:srgbClr val="CCFFFF"/>
                </a:solidFill>
              </a:rPr>
              <a:t>MATH116-Foundations for Calculus</a:t>
            </a:r>
          </a:p>
        </p:txBody>
      </p:sp>
    </p:spTree>
    <p:extLst>
      <p:ext uri="{BB962C8B-B14F-4D97-AF65-F5344CB8AC3E}">
        <p14:creationId xmlns:p14="http://schemas.microsoft.com/office/powerpoint/2010/main" val="145617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overdetermined</a:t>
            </a:r>
            <a:r>
              <a:rPr lang="en-US" dirty="0"/>
              <a:t> if there are more equations than unknowns</a:t>
            </a:r>
          </a:p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underdetermined</a:t>
            </a:r>
            <a:r>
              <a:rPr lang="en-US" dirty="0"/>
              <a:t> if there are fewer equations than unknowns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5842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0F57595F-81AE-42C2-9138-A2871C5A9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>
            <a:extLst>
              <a:ext uri="{FF2B5EF4-FFF2-40B4-BE49-F238E27FC236}">
                <a16:creationId xmlns:a16="http://schemas.microsoft.com/office/drawing/2014/main" id="{26F7A743-C126-4212-841E-78781403B9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3AF1026-9ED4-4E6B-B478-709AB5D6B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0350"/>
            <a:ext cx="2898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EFDFFF3B-0840-46A3-878E-F43F29C8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0104CB65-5400-4CA2-BCD2-A8E6F8587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/>
              <a:t>A matrix can be used as a shorthand way of writing a system of equations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644618B-E8F0-4C29-9C91-65D4E60E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86700B9-BF83-411A-9441-59CA02850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Called an </a:t>
            </a:r>
            <a:r>
              <a:rPr lang="en-US" altLang="en-US" dirty="0">
                <a:solidFill>
                  <a:srgbClr val="FFC000"/>
                </a:solidFill>
              </a:rPr>
              <a:t>augmented </a:t>
            </a:r>
            <a:r>
              <a:rPr lang="en-US" altLang="en-US" dirty="0"/>
              <a:t>matrix: </a:t>
            </a:r>
          </a:p>
          <a:p>
            <a:r>
              <a:rPr lang="en-US" altLang="en-US" dirty="0"/>
              <a:t>Each row is an equation </a:t>
            </a:r>
          </a:p>
          <a:p>
            <a:r>
              <a:rPr lang="en-US" altLang="en-US" dirty="0"/>
              <a:t>Each column is a variable or a constant</a:t>
            </a:r>
          </a:p>
          <a:p>
            <a:r>
              <a:rPr lang="en-US" altLang="en-US" dirty="0"/>
              <a:t>Each item is the coefficient</a:t>
            </a:r>
          </a:p>
          <a:p>
            <a:r>
              <a:rPr lang="en-US" altLang="en-US" dirty="0"/>
              <a:t>A vertical bar separates coefficients on the left side from constants on the right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C037F82-89DD-40CD-BA0E-ED437144D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FBCB43C1-4C5F-413E-85AB-783798EFAF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For example: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3x + 7y – 4z = 10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2x + 5y + z = 9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x +      6z = 15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(called “</a:t>
            </a:r>
            <a:r>
              <a:rPr lang="en-US" altLang="en-US">
                <a:solidFill>
                  <a:srgbClr val="FFC000"/>
                </a:solidFill>
                <a:cs typeface="Courier New" panose="02070309020205020404" pitchFamily="49" charset="0"/>
              </a:rPr>
              <a:t>algebraic notation</a:t>
            </a:r>
            <a:r>
              <a:rPr lang="en-US" altLang="en-US">
                <a:cs typeface="Courier New" panose="02070309020205020404" pitchFamily="49" charset="0"/>
              </a:rPr>
              <a:t>”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560F9E5-5DC5-4D43-BEE1-EE5F93B0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9E48AD5A-0A6C-42D4-9E88-380FAF182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3x + 7y – 4z = 10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2x + 5y +  z = 9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x +     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6z = 15     becomes: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3  7 -4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2  5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6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(called “</a:t>
            </a:r>
            <a:r>
              <a:rPr lang="en-US" altLang="en-US">
                <a:solidFill>
                  <a:srgbClr val="FFC000"/>
                </a:solidFill>
                <a:cs typeface="Courier New" panose="02070309020205020404" pitchFamily="49" charset="0"/>
              </a:rPr>
              <a:t>matrix notation</a:t>
            </a:r>
            <a:r>
              <a:rPr lang="en-US" altLang="en-US">
                <a:cs typeface="Courier New" panose="02070309020205020404" pitchFamily="49" charset="0"/>
              </a:rPr>
              <a:t>”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2850FC60-4A82-4FAA-BAFC-9EAD304C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01875"/>
            <a:ext cx="3036888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>
            <a:extLst>
              <a:ext uri="{FF2B5EF4-FFF2-40B4-BE49-F238E27FC236}">
                <a16:creationId xmlns:a16="http://schemas.microsoft.com/office/drawing/2014/main" id="{8508F6C7-0363-49B4-8533-2C630CCA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8436" name="Content Placeholder 2">
            <a:extLst>
              <a:ext uri="{FF2B5EF4-FFF2-40B4-BE49-F238E27FC236}">
                <a16:creationId xmlns:a16="http://schemas.microsoft.com/office/drawing/2014/main" id="{D41BF094-F54C-498E-976E-FA115176F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 is traditional to use “k” to designate the constant rather than “c”</a:t>
            </a:r>
          </a:p>
          <a:p>
            <a:endParaRPr lang="en-US" altLang="en-US"/>
          </a:p>
          <a:p>
            <a:r>
              <a:rPr lang="en-US" altLang="en-US"/>
              <a:t>(Don’t ask me why!)</a:t>
            </a:r>
          </a:p>
          <a:p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3CD74-6011-4213-B069-7ABC6EEED95F}"/>
              </a:ext>
            </a:extLst>
          </p:cNvPr>
          <p:cNvSpPr/>
          <p:nvPr/>
        </p:nvSpPr>
        <p:spPr>
          <a:xfrm>
            <a:off x="26437" y="6611035"/>
            <a:ext cx="27815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shutterstock_65175625.jpg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E4BE5401-ABD4-4AE7-9F67-FAA7CF57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What would be the matrix for the system of equations:</a:t>
            </a:r>
          </a:p>
          <a:p>
            <a:endParaRPr lang="en-US" altLang="en-US"/>
          </a:p>
          <a:p>
            <a:r>
              <a:rPr lang="en-US" altLang="en-US"/>
              <a:t>46x – 51y = 709</a:t>
            </a:r>
          </a:p>
          <a:p>
            <a:r>
              <a:rPr lang="en-US" altLang="en-US"/>
              <a:t>30x + 88y = -420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10FD45D8-3F7C-4DB1-94C0-A4ECB8ABC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2A794434-AE3F-4A6C-BBCA-95D72914B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46x – 51y = 709</a:t>
            </a:r>
          </a:p>
          <a:p>
            <a:r>
              <a:rPr lang="en-US" altLang="en-US" dirty="0"/>
              <a:t>30x + 88y = -420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dirty="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 y  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46 -51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709│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30  88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│-420│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 dirty="0"/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13BFAF7D-7C00-4393-ACB8-2AC1821F1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9086F1B6-3CEC-43BB-AFE7-886FECFF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would be the matrix for the system of equations:</a:t>
            </a:r>
          </a:p>
          <a:p>
            <a:endParaRPr lang="en-US" altLang="en-US" dirty="0"/>
          </a:p>
          <a:p>
            <a:r>
              <a:rPr lang="en-US" altLang="en-US" dirty="0"/>
              <a:t>x = 7y + 8</a:t>
            </a:r>
          </a:p>
          <a:p>
            <a:r>
              <a:rPr lang="en-US" altLang="en-US" dirty="0"/>
              <a:t>y = x – 3</a:t>
            </a:r>
          </a:p>
          <a:p>
            <a:endParaRPr lang="en-US" altLang="en-US" dirty="0"/>
          </a:p>
          <a:p>
            <a:pPr algn="ctr"/>
            <a:r>
              <a:rPr lang="en-US" altLang="en-US" dirty="0"/>
              <a:t>Careful!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64D2D4B0-0239-439E-9A48-501A9349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11F2EFFD-B139-43AB-8792-9C23957C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x = 7y + 8       x – 7y = 8</a:t>
            </a:r>
          </a:p>
          <a:p>
            <a:r>
              <a:rPr lang="en-US" altLang="en-US" dirty="0"/>
              <a:t>y = x – 3         -x + y = -3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dirty="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 y  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1 -7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8 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-1  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│-3 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0BA6B9-91BC-44AE-A365-41708B62FA68}"/>
              </a:ext>
            </a:extLst>
          </p:cNvPr>
          <p:cNvCxnSpPr/>
          <p:nvPr/>
        </p:nvCxnSpPr>
        <p:spPr>
          <a:xfrm>
            <a:off x="3657600" y="1219200"/>
            <a:ext cx="914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701F48-94CA-4097-814C-8189CE0A9CB8}"/>
              </a:ext>
            </a:extLst>
          </p:cNvPr>
          <p:cNvCxnSpPr/>
          <p:nvPr/>
        </p:nvCxnSpPr>
        <p:spPr>
          <a:xfrm>
            <a:off x="3657600" y="1828800"/>
            <a:ext cx="914400" cy="0"/>
          </a:xfrm>
          <a:prstGeom prst="straightConnector1">
            <a:avLst/>
          </a:prstGeom>
          <a:ln w="63500">
            <a:solidFill>
              <a:srgbClr val="FFC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Rectangle 4">
            <a:extLst>
              <a:ext uri="{FF2B5EF4-FFF2-40B4-BE49-F238E27FC236}">
                <a16:creationId xmlns:a16="http://schemas.microsoft.com/office/drawing/2014/main" id="{835D6C57-9B9B-46FB-BB45-E953E2899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Solve the system:</a:t>
            </a:r>
          </a:p>
          <a:p>
            <a:r>
              <a:rPr lang="en-US" altLang="en-US" dirty="0"/>
              <a:t>		2x + 3y =  1</a:t>
            </a:r>
          </a:p>
          <a:p>
            <a:r>
              <a:rPr lang="en-US" altLang="en-US" dirty="0"/>
              <a:t>		-x +  y  = -3</a:t>
            </a:r>
          </a:p>
          <a:p>
            <a:r>
              <a:rPr lang="en-US" altLang="en-US" dirty="0"/>
              <a:t>If you isolate “y” in the second equation and solve, you are using a method called  </a:t>
            </a:r>
            <a:r>
              <a:rPr lang="en-US" altLang="en-US" dirty="0">
                <a:solidFill>
                  <a:srgbClr val="FFC000"/>
                </a:solidFill>
              </a:rPr>
              <a:t>substitution</a:t>
            </a:r>
            <a:endParaRPr lang="en-US" alt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84E001-9481-4EF1-A575-6335C44D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160194614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6BE5123F-9ABC-48D2-A0D7-4DD06308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You can also recover the original equations from a matrix</a:t>
            </a:r>
          </a:p>
          <a:p>
            <a:endParaRPr lang="en-US" altLang="en-US" sz="1000" dirty="0"/>
          </a:p>
          <a:p>
            <a:r>
              <a:rPr lang="en-US" altLang="en-US" dirty="0"/>
              <a:t>What would be the equations for the matrix:</a:t>
            </a:r>
          </a:p>
          <a:p>
            <a:endParaRPr lang="en-US" altLang="en-US" sz="1000" dirty="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 y  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10   4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92│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│-43 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87│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 dirty="0"/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5D9784B-3287-4D9C-B797-F9F001A74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DE5BD587-BDBC-4A69-9E3F-1F38F065A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 y  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10   4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92│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│-43 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87│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</a:t>
            </a:r>
            <a:r>
              <a:rPr lang="en-US" alt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cs typeface="Courier New" panose="02070309020205020404" pitchFamily="49" charset="0"/>
              </a:rPr>
              <a:t>The equations would be:</a:t>
            </a:r>
          </a:p>
          <a:p>
            <a:pPr>
              <a:spcBef>
                <a:spcPts val="600"/>
              </a:spcBef>
            </a:pPr>
            <a:endParaRPr lang="en-US" altLang="en-US" sz="2000" dirty="0">
              <a:cs typeface="Courier New" panose="02070309020205020404" pitchFamily="49" charset="0"/>
            </a:endParaRPr>
          </a:p>
          <a:p>
            <a:pPr>
              <a:spcBef>
                <a:spcPts val="600"/>
              </a:spcBef>
            </a:pPr>
            <a:r>
              <a:rPr lang="en-US" altLang="en-US" dirty="0">
                <a:cs typeface="Courier New" panose="02070309020205020404" pitchFamily="49" charset="0"/>
              </a:rPr>
              <a:t>10x + 4y = 92</a:t>
            </a:r>
          </a:p>
          <a:p>
            <a:pPr>
              <a:spcBef>
                <a:spcPts val="600"/>
              </a:spcBef>
            </a:pPr>
            <a:r>
              <a:rPr lang="en-US" altLang="en-US" dirty="0">
                <a:cs typeface="Courier New" panose="02070309020205020404" pitchFamily="49" charset="0"/>
              </a:rPr>
              <a:t>-43x = 87</a:t>
            </a:r>
            <a:endParaRPr lang="en-US" altLang="en-US" dirty="0"/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AC4D38F7-110D-4E50-8F74-ADCB9C5C4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8c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75105A45-1862-4A9D-9DB6-BCAE1BD0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3">
            <a:extLst>
              <a:ext uri="{FF2B5EF4-FFF2-40B4-BE49-F238E27FC236}">
                <a16:creationId xmlns:a16="http://schemas.microsoft.com/office/drawing/2014/main" id="{A47A53F1-0907-4A97-AACA-F8A3140F9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511EBE5-DE3D-4B7A-8904-90B5B5FB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0350"/>
            <a:ext cx="2898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6F98C21-F11E-4D8A-8930-D6D8D7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7EC3DF81-DCB7-4E70-B9F1-DA9BA2DBBA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goal of a system of equations is to solve the system for values of the variables that work in all of the equations in the system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C0781A61-B35A-402A-B762-5A112632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01EAABD3-D588-4AE6-8981-A04D2E7CC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Same thing with a matrix!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7C599B9A-E2CF-41A0-8904-8CD83FFBF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How would you solve: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dirty="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y   z</a:t>
            </a:r>
            <a:r>
              <a:rPr lang="en-US" altLang="en-US" sz="6000" dirty="0"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3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    </a:t>
            </a:r>
            <a:r>
              <a:rPr lang="en-US" altLang="en-US" sz="58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7B225AE3-2A27-4297-A374-3BDE64D84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163934AD-7EEF-45C3-954E-A1E1AC72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How would you solve: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 dirty="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y   z</a:t>
            </a:r>
            <a:r>
              <a:rPr lang="en-US" altLang="en-US" sz="6000" dirty="0"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┌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3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    </a:t>
            </a:r>
            <a:r>
              <a:rPr lang="en-US" altLang="en-US" sz="58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x = </a:t>
            </a:r>
            <a:r>
              <a:rPr lang="en-US" altLang="en-US" dirty="0">
                <a:solidFill>
                  <a:srgbClr val="FFFF00"/>
                </a:solidFill>
                <a:cs typeface="Courier New" panose="02070309020205020404" pitchFamily="49" charset="0"/>
              </a:rPr>
              <a:t>10</a:t>
            </a:r>
            <a:r>
              <a:rPr lang="en-US" altLang="en-US" dirty="0">
                <a:cs typeface="Courier New" panose="02070309020205020404" pitchFamily="49" charset="0"/>
              </a:rPr>
              <a:t>, y = </a:t>
            </a:r>
            <a:r>
              <a:rPr lang="en-US" altLang="en-US" dirty="0">
                <a:solidFill>
                  <a:srgbClr val="FFFF00"/>
                </a:solidFill>
                <a:cs typeface="Courier New" panose="02070309020205020404" pitchFamily="49" charset="0"/>
              </a:rPr>
              <a:t>9</a:t>
            </a:r>
            <a:r>
              <a:rPr lang="en-US" altLang="en-US" dirty="0">
                <a:cs typeface="Courier New" panose="02070309020205020404" pitchFamily="49" charset="0"/>
              </a:rPr>
              <a:t>, z = </a:t>
            </a:r>
            <a:r>
              <a:rPr lang="en-US" altLang="en-US" dirty="0">
                <a:solidFill>
                  <a:srgbClr val="FFFF00"/>
                </a:solidFill>
                <a:cs typeface="Courier New" panose="02070309020205020404" pitchFamily="49" charset="0"/>
              </a:rPr>
              <a:t>15</a:t>
            </a: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id="{9DE871E7-80DE-4774-B47D-72FE5B93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9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5262583E-4FBC-43FF-B136-6BAD9928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EFF267BC-5BE9-4BCD-80CA-8A1EFE47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This pattern is easy to solve: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endParaRPr lang="en-US" altLang="en-US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     upper triangle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3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lower triangle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AA97A3D9-0400-458E-8B0E-EAE4CCD57C8A}"/>
              </a:ext>
            </a:extLst>
          </p:cNvPr>
          <p:cNvSpPr/>
          <p:nvPr/>
        </p:nvSpPr>
        <p:spPr>
          <a:xfrm flipH="1" flipV="1">
            <a:off x="2971800" y="3276600"/>
            <a:ext cx="1905000" cy="11430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59FC335-BA8F-4ABE-8F26-06360405A58C}"/>
              </a:ext>
            </a:extLst>
          </p:cNvPr>
          <p:cNvSpPr/>
          <p:nvPr/>
        </p:nvSpPr>
        <p:spPr>
          <a:xfrm>
            <a:off x="2590800" y="3733800"/>
            <a:ext cx="1981200" cy="10668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EBEB303-A1DD-4B33-BF80-05B40F2D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6999778C-AE7E-48A8-A97B-CACFD764C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This form of the matrix (upper and lower triangles zero and 1s on the diagonal) is called “</a:t>
            </a:r>
            <a:r>
              <a:rPr lang="en-US" altLang="en-US">
                <a:solidFill>
                  <a:srgbClr val="FFC000"/>
                </a:solidFill>
              </a:rPr>
              <a:t>reduced row echelon</a:t>
            </a:r>
            <a:r>
              <a:rPr lang="en-US" altLang="en-US"/>
              <a:t>” or “</a:t>
            </a:r>
            <a:r>
              <a:rPr lang="en-US" altLang="en-US">
                <a:solidFill>
                  <a:srgbClr val="FFC000"/>
                </a:solidFill>
              </a:rPr>
              <a:t>row canonical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067C0730-938B-4818-A879-DA9AD6193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9C1D8C38-867A-458E-8F4F-046C9F2CB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/>
              <a:t>A matrix in this form is “solved”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altLang="en-US" dirty="0"/>
              <a:t>		2x + 3y =  1</a:t>
            </a:r>
          </a:p>
          <a:p>
            <a:r>
              <a:rPr lang="en-US" altLang="en-US" dirty="0"/>
              <a:t>		-x +  y  = -3</a:t>
            </a:r>
          </a:p>
          <a:p>
            <a:r>
              <a:rPr lang="en-US" altLang="en-US" dirty="0"/>
              <a:t>If you multiply equation 2 by “2” on both sides of the “=” sign then add the two equations and back-substitute y, you are using a method called  </a:t>
            </a:r>
            <a:r>
              <a:rPr lang="en-US" altLang="en-US" dirty="0">
                <a:solidFill>
                  <a:srgbClr val="FFC000"/>
                </a:solidFill>
              </a:rPr>
              <a:t>elimination</a:t>
            </a:r>
            <a:r>
              <a:rPr lang="en-US" altLang="en-US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84E001-9481-4EF1-A575-6335C44D9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1260655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D27588DC-1A0B-436D-AAB5-85D1F6517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5" name="Rectangle 3">
            <a:extLst>
              <a:ext uri="{FF2B5EF4-FFF2-40B4-BE49-F238E27FC236}">
                <a16:creationId xmlns:a16="http://schemas.microsoft.com/office/drawing/2014/main" id="{82B0418E-5904-4C17-B164-648A75B9F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36893D5-E8F9-425B-91F6-06D4CFBDB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0350"/>
            <a:ext cx="2898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C18C6664-BB6A-41D6-A045-BC2C7648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What if you had:</a:t>
            </a:r>
          </a:p>
          <a:p>
            <a:endParaRPr lang="en-US" altLang="en-US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86EAD792-91C9-44F1-A701-6391F3C5C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FB16680-7A02-467C-984B-245FA6D8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This is called a “lower triangular matrix”</a:t>
            </a:r>
          </a:p>
          <a:p>
            <a:endParaRPr lang="en-US" altLang="en-US" sz="5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81C26C9C-C7BF-4F9D-8C02-162CB6DEC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EDA07E8A-C6C5-4E71-A3D0-869D0CB0E52C}"/>
              </a:ext>
            </a:extLst>
          </p:cNvPr>
          <p:cNvSpPr/>
          <p:nvPr/>
        </p:nvSpPr>
        <p:spPr>
          <a:xfrm>
            <a:off x="2590800" y="3581400"/>
            <a:ext cx="1981200" cy="10668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460F53D-30D5-40AB-835E-135C62A4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83342689-2594-465E-803A-365AC6574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It’s also called “</a:t>
            </a:r>
            <a:r>
              <a:rPr lang="en-US" altLang="en-US">
                <a:solidFill>
                  <a:srgbClr val="FFC000"/>
                </a:solidFill>
              </a:rPr>
              <a:t>row echelon form</a:t>
            </a:r>
            <a:r>
              <a:rPr lang="en-US" altLang="en-US"/>
              <a:t>”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10DF59C2-2217-4436-9B13-2E516FEC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Not quite as easy!</a:t>
            </a:r>
          </a:p>
          <a:p>
            <a:r>
              <a:rPr lang="en-US" altLang="en-US"/>
              <a:t>What value do you know?</a:t>
            </a:r>
          </a:p>
          <a:p>
            <a:endParaRPr lang="en-US" altLang="en-US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924D9930-1776-4F7B-9146-06FD767A9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54E35679-EC7E-4C78-A334-A17AD8D26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endParaRPr lang="en-US" altLang="en-US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 </a:t>
            </a:r>
            <a:r>
              <a:rPr lang="en-US" altLang="en-US"/>
              <a:t>z =</a:t>
            </a:r>
            <a:r>
              <a:rPr lang="en-US" altLang="en-US">
                <a:solidFill>
                  <a:srgbClr val="FFFF00"/>
                </a:solidFill>
              </a:rPr>
              <a:t> 5</a:t>
            </a:r>
            <a:r>
              <a:rPr lang="en-US" altLang="en-US" sz="2000"/>
              <a:t> </a:t>
            </a:r>
            <a:r>
              <a:rPr lang="en-US" altLang="en-US" sz="5000"/>
              <a:t>!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8915" name="Rectangle 4">
            <a:extLst>
              <a:ext uri="{FF2B5EF4-FFF2-40B4-BE49-F238E27FC236}">
                <a16:creationId xmlns:a16="http://schemas.microsoft.com/office/drawing/2014/main" id="{11426A67-F566-46BB-9507-184AED1AB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582DF111-2100-4CC5-86E9-D3FAE8AF1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We’ll use the same techniques you used in solving systems of equations to solve for y and x</a:t>
            </a:r>
          </a:p>
          <a:p>
            <a:endParaRPr lang="en-US" altLang="en-US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634E1646-41A3-4450-A7A6-E0332563C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39899F39-64A1-42F6-A14B-4AFB1AE4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9026711-B4A6-441D-8CD1-246A39309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Remember - each row in an augmented matrix represents an equation </a:t>
            </a:r>
          </a:p>
          <a:p>
            <a:r>
              <a:rPr lang="en-US" altLang="en-US"/>
              <a:t>So…anything that you can do to an equation can be done to the row of a matrix!</a:t>
            </a: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CC2A2C54-0264-4523-98C0-2246B71C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1987" name="Content Placeholder 2">
            <a:extLst>
              <a:ext uri="{FF2B5EF4-FFF2-40B4-BE49-F238E27FC236}">
                <a16:creationId xmlns:a16="http://schemas.microsoft.com/office/drawing/2014/main" id="{B061D0BA-C8B1-40CB-B89B-959D7F6E5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Scalar multiplication:</a:t>
            </a:r>
          </a:p>
          <a:p>
            <a:endParaRPr lang="en-US" altLang="en-US" sz="2000"/>
          </a:p>
          <a:p>
            <a:r>
              <a:rPr lang="en-US" altLang="en-US"/>
              <a:t>3x + 7y = 15</a:t>
            </a:r>
          </a:p>
          <a:p>
            <a:r>
              <a:rPr lang="en-US" altLang="en-US"/>
              <a:t>2(3x + 7y) = 2(15)</a:t>
            </a:r>
          </a:p>
          <a:p>
            <a:endParaRPr lang="en-US" altLang="en-US" sz="2000"/>
          </a:p>
          <a:p>
            <a:r>
              <a:rPr lang="en-US" altLang="en-US"/>
              <a:t>You can multiply a row of an augmented matrix by a constant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4754A7DB-F243-4DEB-A9D9-5D73CEA1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EAC2350B-2F76-4437-9C20-B28737DF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Scalar multiplication uses a special notation: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2R</a:t>
            </a:r>
            <a:r>
              <a:rPr lang="en-US" altLang="en-US" baseline="-25000"/>
              <a:t>1</a:t>
            </a:r>
          </a:p>
          <a:p>
            <a:endParaRPr lang="en-US" altLang="en-US" sz="2000"/>
          </a:p>
          <a:p>
            <a:r>
              <a:rPr lang="en-US" altLang="en-US"/>
              <a:t>This means multiply all of the elements in row 1 by the constant value 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you graph the equations in a system, the solution is where the lines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cross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5584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56774"/>
            <a:ext cx="4279900" cy="420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037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61737057-99A8-4E59-B63D-3C71CB89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D81EEA67-74EE-47F1-916C-57D0D9AF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altLang="en-US"/>
              <a:t>Just like you can add two polynomial equations, you can also add two rows of an augmented matrix:</a:t>
            </a:r>
          </a:p>
          <a:p>
            <a:endParaRPr lang="en-US" altLang="en-US" sz="2000"/>
          </a:p>
          <a:p>
            <a:r>
              <a:rPr lang="en-US" altLang="en-US"/>
              <a:t>		 3x + 7y = 15</a:t>
            </a:r>
          </a:p>
          <a:p>
            <a:r>
              <a:rPr lang="en-US" altLang="en-US"/>
              <a:t>		</a:t>
            </a:r>
            <a:r>
              <a:rPr lang="en-US" altLang="en-US" u="sng"/>
              <a:t> 5x - 2y = 40</a:t>
            </a:r>
          </a:p>
          <a:p>
            <a:r>
              <a:rPr lang="en-US" altLang="en-US"/>
              <a:t>		 8x + 5y = 55</a:t>
            </a:r>
          </a:p>
          <a:p>
            <a:endParaRPr lang="en-US" altLang="en-US" sz="100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4078A484-30BD-4908-8F47-E69639638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1EF134D7-DBCB-4F8F-9893-342A8A57B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You can multiply by a constant and add rows of a matrix at the same time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3EEC84C5-F91D-47BD-8C3B-B5FB7B53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9FB6904E-06EC-4C3E-87A7-A097F7A10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3R1 + R2</a:t>
            </a:r>
          </a:p>
          <a:p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dirty="0"/>
              <a:t>means multiply the elements in row 1 by three, add it to the elements in row 2, and replace the elements in </a:t>
            </a:r>
            <a:r>
              <a:rPr lang="en-US" altLang="en-US" dirty="0">
                <a:solidFill>
                  <a:schemeClr val="tx1"/>
                </a:solidFill>
              </a:rPr>
              <a:t>ROW 2</a:t>
            </a:r>
            <a:r>
              <a:rPr lang="en-US" altLang="en-US" dirty="0"/>
              <a:t> with the result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61E0EB5A-7649-4BC4-A511-94C38E049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So… back to our problem:</a:t>
            </a:r>
          </a:p>
          <a:p>
            <a:endParaRPr lang="en-US" altLang="en-US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AE431F54-15A0-43D5-BB85-37C9E9BF3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3E2EF691-A7F0-4292-ABF7-96BE3E05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If you multiply row 3 by -4 and add it to row 2, you can solve for y easily!</a:t>
            </a:r>
          </a:p>
          <a:p>
            <a:endParaRPr lang="en-US" altLang="en-US" sz="2000" dirty="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y   z</a:t>
            </a:r>
            <a:r>
              <a:rPr lang="en-US" altLang="en-US" sz="6000" dirty="0"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3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    </a:t>
            </a:r>
            <a:r>
              <a:rPr lang="en-US" altLang="en-US" sz="60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C1C0ABDA-C057-403C-8E27-52C3360A9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DB12CBC6-4A20-42C4-866E-220C49DEC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         x   y   z</a:t>
            </a:r>
            <a:r>
              <a:rPr lang="en-US" altLang="en-US" sz="6000" dirty="0">
                <a:cs typeface="Courier New" panose="02070309020205020404" pitchFamily="49" charset="0"/>
              </a:rPr>
              <a:t> </a:t>
            </a:r>
            <a:r>
              <a:rPr lang="en-US" altLang="en-US" dirty="0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1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2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5  4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sz="3000" dirty="0">
                <a:solidFill>
                  <a:srgbClr val="FFFF00"/>
                </a:solidFill>
              </a:rPr>
              <a:t>eq3</a:t>
            </a:r>
            <a:r>
              <a:rPr lang="en-US" altLang="en-US" sz="3000" dirty="0">
                <a:solidFill>
                  <a:srgbClr val="FFFF00"/>
                </a:solidFill>
                <a:latin typeface="Symbol" panose="05050102010706020507" pitchFamily="18" charset="2"/>
              </a:rPr>
              <a:t>*</a:t>
            </a:r>
            <a:r>
              <a:rPr lang="en-US" altLang="en-US" sz="3000" dirty="0">
                <a:solidFill>
                  <a:srgbClr val="FFFF00"/>
                </a:solidFill>
              </a:rPr>
              <a:t>-4</a:t>
            </a:r>
            <a:r>
              <a:rPr lang="en-US" altLang="en-US" sz="1900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15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u="sng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-4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3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-20</a:t>
            </a:r>
          </a:p>
          <a:p>
            <a:pPr>
              <a:lnSpc>
                <a:spcPts val="4000"/>
              </a:lnSpc>
              <a:spcBef>
                <a:spcPts val="1200"/>
              </a:spcBef>
            </a:pPr>
            <a:r>
              <a:rPr lang="en-US" altLang="en-US" sz="3000" dirty="0">
                <a:solidFill>
                  <a:srgbClr val="FFFF00"/>
                </a:solidFill>
              </a:rPr>
              <a:t>new eq2 </a:t>
            </a:r>
            <a:r>
              <a:rPr lang="en-US" alt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5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0  5  0  </a:t>
            </a:r>
            <a:r>
              <a:rPr lang="en-US" altLang="en-US" sz="30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-5</a:t>
            </a:r>
            <a:r>
              <a:rPr lang="en-US" altLang="en-US" dirty="0">
                <a:solidFill>
                  <a:srgbClr val="FFFF00"/>
                </a:solidFill>
              </a:rPr>
              <a:t>  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eq 3</a:t>
            </a:r>
            <a:r>
              <a:rPr lang="en-US" altLang="en-US" sz="24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/>
              <a:t>    </a:t>
            </a:r>
            <a:r>
              <a:rPr lang="en-US" altLang="en-US" sz="6000" dirty="0"/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 dirty="0"/>
          </a:p>
          <a:p>
            <a:endParaRPr lang="en-US" altLang="en-US" dirty="0"/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id="{CE5D7A32-C1CE-479D-BD3A-3726D018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612250CB-9E59-4F2D-953F-3BE594CEB3D0}"/>
              </a:ext>
            </a:extLst>
          </p:cNvPr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-5│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Now what?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7CBFABAF-D98E-44FB-A450-491CBE63D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91DE8F1C-B87E-4BEE-887F-57B979030512}"/>
              </a:ext>
            </a:extLst>
          </p:cNvPr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5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-5│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Divide row 2 by 5!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1203" name="Rectangle 5">
            <a:extLst>
              <a:ext uri="{FF2B5EF4-FFF2-40B4-BE49-F238E27FC236}">
                <a16:creationId xmlns:a16="http://schemas.microsoft.com/office/drawing/2014/main" id="{EF7D9F45-7F30-4C7D-8CCA-E7175EE3D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>
            <a:extLst>
              <a:ext uri="{FF2B5EF4-FFF2-40B4-BE49-F238E27FC236}">
                <a16:creationId xmlns:a16="http://schemas.microsoft.com/office/drawing/2014/main" id="{93747B9F-8AFB-4870-BC9C-05BE0786A979}"/>
              </a:ext>
            </a:extLst>
          </p:cNvPr>
          <p:cNvSpPr txBox="1">
            <a:spLocks/>
          </p:cNvSpPr>
          <p:nvPr/>
        </p:nvSpPr>
        <p:spPr bwMode="auto">
          <a:xfrm>
            <a:off x="457200" y="838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pPr>
              <a:buFont typeface="Arial" panose="020B0604020202020204" pitchFamily="34" charset="0"/>
              <a:buNone/>
            </a:pPr>
            <a:r>
              <a:rPr lang="en-US" altLang="en-US"/>
              <a:t>Now what values do you know?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52227" name="Rectangle 5">
            <a:extLst>
              <a:ext uri="{FF2B5EF4-FFF2-40B4-BE49-F238E27FC236}">
                <a16:creationId xmlns:a16="http://schemas.microsoft.com/office/drawing/2014/main" id="{BF168E71-EEED-4933-9A3E-721880A6A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495A0E3D-7F72-4620-AADA-19CADAA9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So now we know 2 values: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y =</a:t>
            </a:r>
            <a:r>
              <a:rPr lang="en-US" altLang="en-US">
                <a:solidFill>
                  <a:srgbClr val="FFFF00"/>
                </a:solidFill>
              </a:rPr>
              <a:t> -1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z = </a:t>
            </a:r>
            <a:r>
              <a:rPr lang="en-US" altLang="en-US">
                <a:solidFill>
                  <a:srgbClr val="FFFF00"/>
                </a:solidFill>
              </a:rPr>
              <a:t>5</a:t>
            </a:r>
            <a:r>
              <a:rPr lang="en-US" altLang="en-US" sz="2000">
                <a:solidFill>
                  <a:srgbClr val="FFFF00"/>
                </a:solidFill>
              </a:rPr>
              <a:t> </a:t>
            </a:r>
            <a:endParaRPr lang="en-US" altLang="en-US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3251" name="Rectangle 4">
            <a:extLst>
              <a:ext uri="{FF2B5EF4-FFF2-40B4-BE49-F238E27FC236}">
                <a16:creationId xmlns:a16="http://schemas.microsoft.com/office/drawing/2014/main" id="{898EC2BF-E9E7-4993-BE75-6DAD0AEF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104" y="2590800"/>
            <a:ext cx="5712895" cy="42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en-US" dirty="0"/>
              <a:t>If they do not cross, there is no real solution (there may be a complex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solution)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55844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, 2010</a:t>
            </a:r>
          </a:p>
        </p:txBody>
      </p:sp>
    </p:spTree>
    <p:extLst>
      <p:ext uri="{BB962C8B-B14F-4D97-AF65-F5344CB8AC3E}">
        <p14:creationId xmlns:p14="http://schemas.microsoft.com/office/powerpoint/2010/main" val="32447139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>
            <a:extLst>
              <a:ext uri="{FF2B5EF4-FFF2-40B4-BE49-F238E27FC236}">
                <a16:creationId xmlns:a16="http://schemas.microsoft.com/office/drawing/2014/main" id="{81946039-DD2B-4E6E-9A17-E1851BD07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Use the same strategy to solve for x!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57CC12D8-4DDB-466B-81D6-E3AB55580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>
            <a:extLst>
              <a:ext uri="{FF2B5EF4-FFF2-40B4-BE49-F238E27FC236}">
                <a16:creationId xmlns:a16="http://schemas.microsoft.com/office/drawing/2014/main" id="{DF154008-4F71-42C8-A340-FBEE9AE06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-3R2 + R1: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3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-3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en-US" sz="250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6  0  2  </a:t>
            </a:r>
            <a:r>
              <a:rPr lang="en-US" altLang="en-US" sz="250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 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5299" name="Rectangle 4">
            <a:extLst>
              <a:ext uri="{FF2B5EF4-FFF2-40B4-BE49-F238E27FC236}">
                <a16:creationId xmlns:a16="http://schemas.microsoft.com/office/drawing/2014/main" id="{2DC22A20-6A4A-4F00-97AD-24692B732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>
            <a:extLst>
              <a:ext uri="{FF2B5EF4-FFF2-40B4-BE49-F238E27FC236}">
                <a16:creationId xmlns:a16="http://schemas.microsoft.com/office/drawing/2014/main" id="{6EE4C65A-C14D-48A1-AE42-CA6316D9F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Now what?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0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22│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2078D000-5D27-46AE-8CBC-6720D621D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A128D05D-B665-42D3-8589-805F8996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-2R3 + R1: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0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22│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+0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50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u="sng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6  0  0  </a:t>
            </a:r>
            <a:r>
              <a:rPr lang="en-US" altLang="en-US" sz="250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7347" name="Rectangle 4">
            <a:extLst>
              <a:ext uri="{FF2B5EF4-FFF2-40B4-BE49-F238E27FC236}">
                <a16:creationId xmlns:a16="http://schemas.microsoft.com/office/drawing/2014/main" id="{FB0E507D-23AC-4C87-B0E9-9CCC533B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>
            <a:extLst>
              <a:ext uri="{FF2B5EF4-FFF2-40B4-BE49-F238E27FC236}">
                <a16:creationId xmlns:a16="http://schemas.microsoft.com/office/drawing/2014/main" id="{EE092830-A880-47C8-8D57-7A98A1EF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r>
              <a:rPr lang="en-US" altLang="en-US"/>
              <a:t>What now?</a:t>
            </a:r>
          </a:p>
        </p:txBody>
      </p:sp>
      <p:sp>
        <p:nvSpPr>
          <p:cNvPr id="58371" name="Rectangle 4">
            <a:extLst>
              <a:ext uri="{FF2B5EF4-FFF2-40B4-BE49-F238E27FC236}">
                <a16:creationId xmlns:a16="http://schemas.microsoft.com/office/drawing/2014/main" id="{99125F80-C5C3-4BBA-9749-633C5AE91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74E76A1B-2C93-48C6-9653-051C05FB1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6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r>
              <a:rPr lang="en-US" altLang="en-US"/>
              <a:t>Divide row 1 by 6!</a:t>
            </a: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7BF48013-644B-4239-A5B0-B141B081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>
            <a:extLst>
              <a:ext uri="{FF2B5EF4-FFF2-40B4-BE49-F238E27FC236}">
                <a16:creationId xmlns:a16="http://schemas.microsoft.com/office/drawing/2014/main" id="{40C60E7B-D855-41FD-9022-6CF817D2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2│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r>
              <a:rPr lang="en-US" altLang="en-US"/>
              <a:t>Now what values do we know?</a:t>
            </a:r>
          </a:p>
        </p:txBody>
      </p:sp>
      <p:sp>
        <p:nvSpPr>
          <p:cNvPr id="60419" name="Rectangle 4">
            <a:extLst>
              <a:ext uri="{FF2B5EF4-FFF2-40B4-BE49-F238E27FC236}">
                <a16:creationId xmlns:a16="http://schemas.microsoft.com/office/drawing/2014/main" id="{70B892EE-4544-4F22-BE03-A53BA479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4A04A7ED-8E6E-4226-8270-CD5CD1DFC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Now what do we know?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2│</a:t>
            </a:r>
            <a:r>
              <a:rPr lang="en-US" altLang="en-US"/>
              <a:t> x = </a:t>
            </a:r>
            <a:r>
              <a:rPr lang="en-US" altLang="en-US">
                <a:solidFill>
                  <a:srgbClr val="FFFF00"/>
                </a:solidFill>
              </a:rPr>
              <a:t>2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-1│</a:t>
            </a:r>
            <a:r>
              <a:rPr lang="en-US" altLang="en-US"/>
              <a:t> y = </a:t>
            </a:r>
            <a:r>
              <a:rPr lang="en-US" altLang="en-US">
                <a:solidFill>
                  <a:srgbClr val="FFFF00"/>
                </a:solidFill>
              </a:rPr>
              <a:t>-1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z = </a:t>
            </a:r>
            <a:r>
              <a:rPr lang="en-US" altLang="en-US">
                <a:solidFill>
                  <a:srgbClr val="FFFF00"/>
                </a:solidFill>
              </a:rPr>
              <a:t>5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  <a:p>
            <a:endParaRPr lang="en-US" altLang="en-US"/>
          </a:p>
        </p:txBody>
      </p:sp>
      <p:sp>
        <p:nvSpPr>
          <p:cNvPr id="61443" name="Rectangle 4">
            <a:extLst>
              <a:ext uri="{FF2B5EF4-FFF2-40B4-BE49-F238E27FC236}">
                <a16:creationId xmlns:a16="http://schemas.microsoft.com/office/drawing/2014/main" id="{A9BF2AF7-8884-426A-855B-3268D924C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10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54D1C55C-9AF8-4A79-9518-AA5797E91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9F1E8CDC-5119-44AC-B3C1-1E9138872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So… if you have an upper and lower triangular (reduced row echelon) matrix, the solution is obvious:</a:t>
            </a:r>
          </a:p>
          <a:p>
            <a:pPr>
              <a:spcBef>
                <a:spcPct val="0"/>
              </a:spcBef>
            </a:pPr>
            <a:endParaRPr lang="en-US" altLang="en-US" sz="200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sz="3000">
                <a:cs typeface="Courier New" panose="02070309020205020404" pitchFamily="49" charset="0"/>
              </a:rPr>
              <a:t>             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0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10│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15│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91C4654-7971-4B82-AF81-A18F8BCB3C47}"/>
              </a:ext>
            </a:extLst>
          </p:cNvPr>
          <p:cNvSpPr/>
          <p:nvPr/>
        </p:nvSpPr>
        <p:spPr>
          <a:xfrm flipH="1" flipV="1">
            <a:off x="3000375" y="4648200"/>
            <a:ext cx="1905000" cy="11430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FD4DFE0-F6B8-4C38-BA69-B69DB6A38540}"/>
              </a:ext>
            </a:extLst>
          </p:cNvPr>
          <p:cNvSpPr/>
          <p:nvPr/>
        </p:nvSpPr>
        <p:spPr>
          <a:xfrm>
            <a:off x="2633663" y="5029200"/>
            <a:ext cx="1981200" cy="10668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470" name="Content Placeholder 2">
            <a:extLst>
              <a:ext uri="{FF2B5EF4-FFF2-40B4-BE49-F238E27FC236}">
                <a16:creationId xmlns:a16="http://schemas.microsoft.com/office/drawing/2014/main" id="{8DCD3F2B-30A8-4DFB-96AC-A3F5CD8D516B}"/>
              </a:ext>
            </a:extLst>
          </p:cNvPr>
          <p:cNvSpPr txBox="1">
            <a:spLocks/>
          </p:cNvSpPr>
          <p:nvPr/>
        </p:nvSpPr>
        <p:spPr bwMode="auto">
          <a:xfrm>
            <a:off x="3357563" y="3962400"/>
            <a:ext cx="309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cs typeface="Courier New" panose="02070309020205020404" pitchFamily="49" charset="0"/>
              </a:rPr>
              <a:t>upper triangle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62471" name="Content Placeholder 2">
            <a:extLst>
              <a:ext uri="{FF2B5EF4-FFF2-40B4-BE49-F238E27FC236}">
                <a16:creationId xmlns:a16="http://schemas.microsoft.com/office/drawing/2014/main" id="{6086FB1F-7F41-4DE1-9471-DE42653710D9}"/>
              </a:ext>
            </a:extLst>
          </p:cNvPr>
          <p:cNvSpPr txBox="1">
            <a:spLocks/>
          </p:cNvSpPr>
          <p:nvPr/>
        </p:nvSpPr>
        <p:spPr bwMode="auto">
          <a:xfrm>
            <a:off x="2314575" y="6172200"/>
            <a:ext cx="3171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ts val="4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>
                <a:cs typeface="Courier New" panose="02070309020205020404" pitchFamily="49" charset="0"/>
              </a:rPr>
              <a:t>lower triangle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279515BB-762D-4106-A1AF-F6E9062C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BF8E6359-1F2D-4DBB-8153-851819C7E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And… if you have only one zero triangle (row echelon form), it’s more work:</a:t>
            </a:r>
          </a:p>
          <a:p>
            <a:pPr>
              <a:spcBef>
                <a:spcPct val="0"/>
              </a:spcBef>
            </a:pPr>
            <a:endParaRPr lang="en-US" altLang="en-US" sz="2000"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     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1  1  2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19│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1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3│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0  0  1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5│</a:t>
            </a:r>
            <a:r>
              <a:rPr lang="en-US" altLang="en-US"/>
              <a:t> </a:t>
            </a:r>
            <a:r>
              <a:rPr lang="en-US" altLang="en-US" sz="2000"/>
              <a:t> </a:t>
            </a:r>
            <a:endParaRPr lang="en-US" alt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sz="3000">
                <a:cs typeface="Courier New" panose="02070309020205020404" pitchFamily="49" charset="0"/>
              </a:rPr>
              <a:t>           </a:t>
            </a:r>
            <a:endParaRPr lang="en-US" altLang="en-US" sz="300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BD79ABC-5484-4AEE-9BB8-4A26A6D9ACDD}"/>
              </a:ext>
            </a:extLst>
          </p:cNvPr>
          <p:cNvSpPr/>
          <p:nvPr/>
        </p:nvSpPr>
        <p:spPr>
          <a:xfrm>
            <a:off x="2633663" y="4419600"/>
            <a:ext cx="1981200" cy="1066800"/>
          </a:xfrm>
          <a:prstGeom prst="rtTriangl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493" name="Content Placeholder 2">
            <a:extLst>
              <a:ext uri="{FF2B5EF4-FFF2-40B4-BE49-F238E27FC236}">
                <a16:creationId xmlns:a16="http://schemas.microsoft.com/office/drawing/2014/main" id="{0125126D-5ED0-4A5D-85A3-A818EF0D162D}"/>
              </a:ext>
            </a:extLst>
          </p:cNvPr>
          <p:cNvSpPr txBox="1">
            <a:spLocks/>
          </p:cNvSpPr>
          <p:nvPr/>
        </p:nvSpPr>
        <p:spPr bwMode="auto">
          <a:xfrm>
            <a:off x="2286000" y="5943600"/>
            <a:ext cx="30146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1028700" indent="-5715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3000">
                <a:cs typeface="Courier New" panose="02070309020205020404" pitchFamily="49" charset="0"/>
              </a:rPr>
              <a:t>lower triangle</a:t>
            </a:r>
            <a:endParaRPr lang="en-US" altLang="en-US"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Nonlinear equations are the equations of curves</a:t>
            </a:r>
          </a:p>
          <a:p>
            <a:r>
              <a:rPr lang="en-US" altLang="en-US" dirty="0"/>
              <a:t>They will have squares and cubes and other higher-order exponents in the equations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859004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>
            <a:extLst>
              <a:ext uri="{FF2B5EF4-FFF2-40B4-BE49-F238E27FC236}">
                <a16:creationId xmlns:a16="http://schemas.microsoft.com/office/drawing/2014/main" id="{D7166A22-9FF7-4803-809B-0E386C764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Inverse Matrices</a:t>
            </a:r>
          </a:p>
        </p:txBody>
      </p:sp>
      <p:sp>
        <p:nvSpPr>
          <p:cNvPr id="64515" name="Content Placeholder 2">
            <a:extLst>
              <a:ext uri="{FF2B5EF4-FFF2-40B4-BE49-F238E27FC236}">
                <a16:creationId xmlns:a16="http://schemas.microsoft.com/office/drawing/2014/main" id="{E7D8CB7C-EF1E-424C-9D41-98F8942A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BTW: In a lower triangular matrix the first nonzero entry of each row is called a </a:t>
            </a:r>
            <a:r>
              <a:rPr lang="en-US" altLang="en-US">
                <a:solidFill>
                  <a:srgbClr val="FFC000"/>
                </a:solidFill>
              </a:rPr>
              <a:t>pivot</a:t>
            </a:r>
          </a:p>
          <a:p>
            <a:r>
              <a:rPr lang="en-US" altLang="en-US"/>
              <a:t>The columns in which pivots appear are called </a:t>
            </a:r>
            <a:r>
              <a:rPr lang="en-US" altLang="en-US">
                <a:solidFill>
                  <a:srgbClr val="FFC000"/>
                </a:solidFill>
              </a:rPr>
              <a:t>pivot columns</a:t>
            </a: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32E4881C-B890-4C2D-9DD7-AFE1E7EF6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Rectangle 3">
            <a:extLst>
              <a:ext uri="{FF2B5EF4-FFF2-40B4-BE49-F238E27FC236}">
                <a16:creationId xmlns:a16="http://schemas.microsoft.com/office/drawing/2014/main" id="{4321E90F-43AE-4ED5-9C2B-3B2E3EC1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anose="020B0604030504040204" pitchFamily="34" charset="0"/>
              </a:rPr>
              <a:t>Questions?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71573C66-3164-44EE-8363-59795E94B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10350"/>
            <a:ext cx="2898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B0F0"/>
                </a:solidFill>
              </a:rPr>
              <a:t>http://i.imgur.com/aliTlT3.jpg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id="{E7BDFA1A-8BCB-458B-872F-D97620C3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6563" name="Content Placeholder 2">
            <a:extLst>
              <a:ext uri="{FF2B5EF4-FFF2-40B4-BE49-F238E27FC236}">
                <a16:creationId xmlns:a16="http://schemas.microsoft.com/office/drawing/2014/main" id="{29D82DB6-1745-4802-AC6A-14014E71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upper and lower triangular form is called the “Gauss-Jordan” solution, the lower triangular form is called the “Gauss” solution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>
            <a:extLst>
              <a:ext uri="{FF2B5EF4-FFF2-40B4-BE49-F238E27FC236}">
                <a16:creationId xmlns:a16="http://schemas.microsoft.com/office/drawing/2014/main" id="{65BA5D61-4C7C-49B4-B635-F93369E62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2133600"/>
            <a:ext cx="2900363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>
            <a:extLst>
              <a:ext uri="{FF2B5EF4-FFF2-40B4-BE49-F238E27FC236}">
                <a16:creationId xmlns:a16="http://schemas.microsoft.com/office/drawing/2014/main" id="{EC8266AA-51D7-4F94-957C-4C2DBAE8F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133600"/>
            <a:ext cx="29146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Content Placeholder 2">
            <a:extLst>
              <a:ext uri="{FF2B5EF4-FFF2-40B4-BE49-F238E27FC236}">
                <a16:creationId xmlns:a16="http://schemas.microsoft.com/office/drawing/2014/main" id="{65537646-AC1C-4A13-AE8E-7157227C3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This is called the Gauss-Jordan solution</a:t>
            </a:r>
          </a:p>
          <a:p>
            <a:endParaRPr lang="en-US" altLang="en-US" sz="15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67588" name="Title 1">
            <a:extLst>
              <a:ext uri="{FF2B5EF4-FFF2-40B4-BE49-F238E27FC236}">
                <a16:creationId xmlns:a16="http://schemas.microsoft.com/office/drawing/2014/main" id="{EECDBE1A-04B1-48FB-B4A0-D911386D5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72299C-B525-45F6-BBF2-51DD2C3CF49E}"/>
              </a:ext>
            </a:extLst>
          </p:cNvPr>
          <p:cNvSpPr txBox="1">
            <a:spLocks/>
          </p:cNvSpPr>
          <p:nvPr/>
        </p:nvSpPr>
        <p:spPr bwMode="auto">
          <a:xfrm>
            <a:off x="457200" y="6019800"/>
            <a:ext cx="82296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Carl Friedrich Gauss                       Wilhelm Jordan</a:t>
            </a:r>
          </a:p>
          <a:p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530D3-24D8-4EB9-B657-9E800BAADBBF}"/>
              </a:ext>
            </a:extLst>
          </p:cNvPr>
          <p:cNvSpPr txBox="1"/>
          <p:nvPr/>
        </p:nvSpPr>
        <p:spPr>
          <a:xfrm>
            <a:off x="0" y="6568621"/>
            <a:ext cx="45720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https://upload.wikimedia.org/wikipedia/commons/e/ec/Carl_Friedrich_Gauss_1840_by_Jensen.jpg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5755C2-E1D2-40B9-A08F-C19E42230B4F}"/>
              </a:ext>
            </a:extLst>
          </p:cNvPr>
          <p:cNvSpPr txBox="1"/>
          <p:nvPr/>
        </p:nvSpPr>
        <p:spPr>
          <a:xfrm>
            <a:off x="4708344" y="6581001"/>
            <a:ext cx="4585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https://upload.wikimedia.org/wikipedia/commons/7/70/Wilhelm_Jordan.png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FC7BAE86-62D6-4FA6-A7A1-5985B2D35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F61F187F-E044-471E-AC2A-4D55B3613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</p:spPr>
        <p:txBody>
          <a:bodyPr/>
          <a:lstStyle/>
          <a:p>
            <a:endParaRPr lang="en-US" altLang="en-US" sz="1500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sz="2000" dirty="0"/>
              <a:t>Wilhelm Jordan                             Camille Jordan</a:t>
            </a:r>
          </a:p>
          <a:p>
            <a:endParaRPr lang="en-US" altLang="en-US" dirty="0"/>
          </a:p>
        </p:txBody>
      </p:sp>
      <p:pic>
        <p:nvPicPr>
          <p:cNvPr id="68612" name="Picture 2">
            <a:extLst>
              <a:ext uri="{FF2B5EF4-FFF2-40B4-BE49-F238E27FC236}">
                <a16:creationId xmlns:a16="http://schemas.microsoft.com/office/drawing/2014/main" id="{99A91120-ECB5-4C8A-A931-EA9DACE97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7463"/>
            <a:ext cx="291465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2">
            <a:extLst>
              <a:ext uri="{FF2B5EF4-FFF2-40B4-BE49-F238E27FC236}">
                <a16:creationId xmlns:a16="http://schemas.microsoft.com/office/drawing/2014/main" id="{0045E9DE-4BB6-4636-8002-0C92CABB3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88" y="1287463"/>
            <a:ext cx="29448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D11C2A-EDFE-4F16-AC46-355D4D8C8A9F}"/>
              </a:ext>
            </a:extLst>
          </p:cNvPr>
          <p:cNvSpPr txBox="1"/>
          <p:nvPr/>
        </p:nvSpPr>
        <p:spPr>
          <a:xfrm>
            <a:off x="4572000" y="6553200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https://encryptedtbn0.gstatic.com/images?q=tbn:ANd9GcTiQKlCbL4jWi3F7D_DTgJeTPqsSugJeEjNoPKLuJaQkeOQl3UvcwxWkOU6Nv1ubX5jgo&amp;usqp=CAU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A2B8F1-9FBC-442E-9539-96EE63BF8828}"/>
              </a:ext>
            </a:extLst>
          </p:cNvPr>
          <p:cNvSpPr txBox="1"/>
          <p:nvPr/>
        </p:nvSpPr>
        <p:spPr>
          <a:xfrm>
            <a:off x="0" y="6553200"/>
            <a:ext cx="45850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https://upload.wikimedia.org/wikipedia/commons/7/70/Wilhelm_Jordan.png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D1101927-1733-49EF-8034-2602B46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569E9F57-AA34-46AD-A617-01754FA4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Computers and calculators manipulate the matrix to achieve the Gauss-Jordan solution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>
            <a:extLst>
              <a:ext uri="{FF2B5EF4-FFF2-40B4-BE49-F238E27FC236}">
                <a16:creationId xmlns:a16="http://schemas.microsoft.com/office/drawing/2014/main" id="{146F7B46-BB90-4A4B-9714-B36513110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0659" name="Content Placeholder 2">
            <a:extLst>
              <a:ext uri="{FF2B5EF4-FFF2-40B4-BE49-F238E27FC236}">
                <a16:creationId xmlns:a16="http://schemas.microsoft.com/office/drawing/2014/main" id="{46D34823-C020-4CF9-92C7-1011C6EC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Computers and calculators do these processes using a strategy to reduce the matrix to the Gauss-Jordan “Easy-To-Solve” form</a:t>
            </a: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46E44554-4CE1-4F31-87A3-211EAC71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89EE1A9B-E558-4613-8007-054C6466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Since each row in an augnented matrix represents an equation, anything that you can do to an equation can be done to the row of a matrix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id="{E412C950-104C-451D-833E-1838FF564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C9822393-1980-44B3-AA0E-EA8579165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Scalar multiplication:</a:t>
            </a:r>
          </a:p>
          <a:p>
            <a:endParaRPr lang="en-US" altLang="en-US" sz="2000"/>
          </a:p>
          <a:p>
            <a:r>
              <a:rPr lang="en-US" altLang="en-US"/>
              <a:t>3x + 7y = 15</a:t>
            </a:r>
          </a:p>
          <a:p>
            <a:r>
              <a:rPr lang="en-US" altLang="en-US"/>
              <a:t>2(3x + 7y) = 2(15)</a:t>
            </a:r>
          </a:p>
          <a:p>
            <a:endParaRPr lang="en-US" altLang="en-US" sz="2000"/>
          </a:p>
          <a:p>
            <a:r>
              <a:rPr lang="en-US" altLang="en-US"/>
              <a:t>You can multiply a row of an augmented matrix by a constant</a:t>
            </a: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A1C137D8-D138-4B58-8367-00BAC698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3731" name="Content Placeholder 2">
            <a:extLst>
              <a:ext uri="{FF2B5EF4-FFF2-40B4-BE49-F238E27FC236}">
                <a16:creationId xmlns:a16="http://schemas.microsoft.com/office/drawing/2014/main" id="{770ADD3B-7EE9-48A7-8645-DA63D3702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Scalar multiplication uses a special notation</a:t>
            </a:r>
          </a:p>
          <a:p>
            <a:endParaRPr lang="en-US" altLang="en-US" sz="2000"/>
          </a:p>
          <a:p>
            <a:pPr algn="ctr"/>
            <a:r>
              <a:rPr lang="en-US" altLang="en-US"/>
              <a:t>2R</a:t>
            </a:r>
            <a:r>
              <a:rPr lang="en-US" altLang="en-US" baseline="-25000"/>
              <a:t>1</a:t>
            </a:r>
          </a:p>
          <a:p>
            <a:endParaRPr lang="en-US" altLang="en-US" sz="2000"/>
          </a:p>
          <a:p>
            <a:r>
              <a:rPr lang="en-US" altLang="en-US"/>
              <a:t>means multiply all of the elements in row 1 by the scalar constant 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</a:t>
            </a:r>
            <a:r>
              <a:rPr lang="en-US" altLang="en-US" dirty="0" err="1"/>
              <a:t>Nonlinears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NATURALLY,</a:t>
            </a:r>
          </a:p>
          <a:p>
            <a:r>
              <a:rPr lang="en-US" dirty="0"/>
              <a:t>linear equations (ones that graph as straight lines) are simpler than non-linear (curved) equations</a:t>
            </a:r>
          </a:p>
          <a:p>
            <a:r>
              <a:rPr lang="en-US" dirty="0"/>
              <a:t>BUT you still use the same tricks to solve them!</a:t>
            </a:r>
          </a:p>
        </p:txBody>
      </p:sp>
    </p:spTree>
    <p:extLst>
      <p:ext uri="{BB962C8B-B14F-4D97-AF65-F5344CB8AC3E}">
        <p14:creationId xmlns:p14="http://schemas.microsoft.com/office/powerpoint/2010/main" val="285687214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>
            <a:extLst>
              <a:ext uri="{FF2B5EF4-FFF2-40B4-BE49-F238E27FC236}">
                <a16:creationId xmlns:a16="http://schemas.microsoft.com/office/drawing/2014/main" id="{B8C415ED-B7BA-45F9-A625-115BF1543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4755" name="Content Placeholder 2">
            <a:extLst>
              <a:ext uri="{FF2B5EF4-FFF2-40B4-BE49-F238E27FC236}">
                <a16:creationId xmlns:a16="http://schemas.microsoft.com/office/drawing/2014/main" id="{5DB018D5-62FA-4703-B2B6-3D5141A29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You can also add two rows of an augmented matrix</a:t>
            </a:r>
          </a:p>
          <a:p>
            <a:endParaRPr lang="en-US" altLang="en-US" sz="1000" dirty="0"/>
          </a:p>
          <a:p>
            <a:pPr algn="ctr"/>
            <a:r>
              <a:rPr lang="en-US" altLang="en-US" dirty="0"/>
              <a:t>3R1 + R2</a:t>
            </a:r>
          </a:p>
          <a:p>
            <a:endParaRPr lang="en-US" altLang="en-US" sz="2000" dirty="0"/>
          </a:p>
          <a:p>
            <a:pPr>
              <a:spcBef>
                <a:spcPct val="0"/>
              </a:spcBef>
            </a:pPr>
            <a:r>
              <a:rPr lang="en-US" altLang="en-US" dirty="0"/>
              <a:t>means multiply the elements in row 1 by three, add it to the elements in row 2, and replace the elements in </a:t>
            </a:r>
            <a:r>
              <a:rPr lang="en-US" altLang="en-US" dirty="0">
                <a:solidFill>
                  <a:schemeClr val="tx1"/>
                </a:solidFill>
              </a:rPr>
              <a:t>ROW 2</a:t>
            </a:r>
            <a:r>
              <a:rPr lang="en-US" altLang="en-US" dirty="0"/>
              <a:t> with the result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D665A59C-7B81-4F41-BFDB-B1A2D67E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E39B06EA-26FB-43C4-AA25-87BF4E93C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Computers and calculators do these processes using a strategy to reduce the matrix to the Gauss-Jordan “Easy-To-Solve” form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>
            <a:extLst>
              <a:ext uri="{FF2B5EF4-FFF2-40B4-BE49-F238E27FC236}">
                <a16:creationId xmlns:a16="http://schemas.microsoft.com/office/drawing/2014/main" id="{EAADF018-F658-4697-9B1E-5DA4479E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C6EB8787-67EE-420D-92B8-AA6807B0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For the Portal (and WolframAlpha) , we can’t write matrices like:</a:t>
            </a:r>
          </a:p>
          <a:p>
            <a:endParaRPr lang="en-US" altLang="en-US" sz="2000"/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cs typeface="Courier New" panose="02070309020205020404" pitchFamily="49" charset="0"/>
              </a:rPr>
              <a:t>         x   y   z</a:t>
            </a:r>
            <a:r>
              <a:rPr lang="en-US" altLang="en-US" sz="6000">
                <a:cs typeface="Courier New" panose="02070309020205020404" pitchFamily="49" charset="0"/>
              </a:rPr>
              <a:t> </a:t>
            </a:r>
            <a:r>
              <a:rPr lang="en-US" altLang="en-US">
                <a:cs typeface="Courier New" panose="02070309020205020404" pitchFamily="49" charset="0"/>
              </a:rPr>
              <a:t>   k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   ┌   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1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9  4  5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-3│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2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5  0  9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4│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eq 3</a:t>
            </a:r>
            <a:r>
              <a:rPr lang="en-US" altLang="en-US" sz="24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8  5  0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 3│</a:t>
            </a:r>
            <a:r>
              <a:rPr lang="en-US" altLang="en-US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    </a:t>
            </a:r>
            <a:r>
              <a:rPr lang="en-US" altLang="en-US" sz="60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   </a:t>
            </a:r>
            <a:r>
              <a:rPr lang="en-US" altLang="en-US" sz="25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  <a:endParaRPr lang="en-US" altLang="en-US"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>
            <a:extLst>
              <a:ext uri="{FF2B5EF4-FFF2-40B4-BE49-F238E27FC236}">
                <a16:creationId xmlns:a16="http://schemas.microsoft.com/office/drawing/2014/main" id="{DEC71BC0-EF5B-4561-A3AF-8CAF9B48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8851" name="Content Placeholder 2">
            <a:extLst>
              <a:ext uri="{FF2B5EF4-FFF2-40B4-BE49-F238E27FC236}">
                <a16:creationId xmlns:a16="http://schemas.microsoft.com/office/drawing/2014/main" id="{6483F269-00F8-4B84-BA35-9322F31C7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		┌             </a:t>
            </a:r>
            <a:r>
              <a:rPr lang="en-US" alt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│  9  4  5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-3│</a:t>
            </a:r>
            <a:r>
              <a:rPr lang="en-US" altLang="en-US" dirty="0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│  5  0  9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4│</a:t>
            </a:r>
            <a:r>
              <a:rPr lang="en-US" altLang="en-US" dirty="0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│  8  5  0</a:t>
            </a:r>
            <a:r>
              <a:rPr lang="en-US" alt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│  3│</a:t>
            </a:r>
            <a:r>
              <a:rPr lang="en-US" altLang="en-US" dirty="0"/>
              <a:t> 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└             </a:t>
            </a:r>
            <a:r>
              <a:rPr lang="en-US" altLang="en-US" sz="2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Would be written: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{(9, 4, 5 | -3),(5, 0, 9 | 4),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cs typeface="Courier New" panose="02070309020205020404" pitchFamily="49" charset="0"/>
              </a:rPr>
              <a:t>(8, 5, 0 | 3)}</a:t>
            </a:r>
            <a:endParaRPr lang="en-US" altLang="en-US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id="{F9E3365B-7FDA-43C4-9D07-08E9AFFAE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9875" name="Content Placeholder 2">
            <a:extLst>
              <a:ext uri="{FF2B5EF4-FFF2-40B4-BE49-F238E27FC236}">
                <a16:creationId xmlns:a16="http://schemas.microsoft.com/office/drawing/2014/main" id="{642FC810-8E0E-453D-98E6-374B3E21F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Not nearly as cool!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7628AD88-3C53-47CA-8407-2735DFC64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25" y="6629400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500" dirty="0">
                <a:solidFill>
                  <a:srgbClr val="00B0F0"/>
                </a:solidFill>
              </a:rPr>
              <a:t>http://images.sodahead.com/polls/001429875/yuck_answer_8_xlarge_answer_2_xlarge.jpeg</a:t>
            </a:r>
          </a:p>
        </p:txBody>
      </p:sp>
      <p:pic>
        <p:nvPicPr>
          <p:cNvPr id="79877" name="Picture 2">
            <a:extLst>
              <a:ext uri="{FF2B5EF4-FFF2-40B4-BE49-F238E27FC236}">
                <a16:creationId xmlns:a16="http://schemas.microsoft.com/office/drawing/2014/main" id="{5EEE9762-9111-42FE-81B7-FDBBA15CD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17700"/>
            <a:ext cx="4157663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37B61539-B0A8-44DF-809B-F1A5455F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Solving: use wolframalpha.com</a:t>
            </a:r>
          </a:p>
          <a:p>
            <a:endParaRPr lang="en-US" altLang="en-US" dirty="0"/>
          </a:p>
          <a:p>
            <a:r>
              <a:rPr lang="en-US" altLang="en-US" dirty="0"/>
              <a:t>Solve using row reduction: </a:t>
            </a:r>
          </a:p>
          <a:p>
            <a:r>
              <a:rPr lang="en-US" altLang="en-US" dirty="0"/>
              <a:t>{(3, 1, 2 | 31), (1, 1,  2 | 19), (1, 3, 2 | 25)}</a:t>
            </a:r>
          </a:p>
        </p:txBody>
      </p:sp>
      <p:pic>
        <p:nvPicPr>
          <p:cNvPr id="80899" name="Picture 2">
            <a:extLst>
              <a:ext uri="{FF2B5EF4-FFF2-40B4-BE49-F238E27FC236}">
                <a16:creationId xmlns:a16="http://schemas.microsoft.com/office/drawing/2014/main" id="{31B3F262-E23E-431C-963B-C713E65F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5980113"/>
            <a:ext cx="5054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0" name="Rectangle 4">
            <a:extLst>
              <a:ext uri="{FF2B5EF4-FFF2-40B4-BE49-F238E27FC236}">
                <a16:creationId xmlns:a16="http://schemas.microsoft.com/office/drawing/2014/main" id="{754F8CEE-39A2-4746-876B-1BCA709F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>
            <a:extLst>
              <a:ext uri="{FF2B5EF4-FFF2-40B4-BE49-F238E27FC236}">
                <a16:creationId xmlns:a16="http://schemas.microsoft.com/office/drawing/2014/main" id="{37B61539-B0A8-44DF-809B-F1A5455F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Solving: use </a:t>
            </a:r>
            <a:r>
              <a:rPr lang="en-US" altLang="en-US" dirty="0" err="1"/>
              <a:t>symbolab</a:t>
            </a:r>
            <a:endParaRPr lang="en-US" alt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under Matrices and Vectors: gauss </a:t>
            </a:r>
            <a:r>
              <a:rPr lang="en-US" dirty="0" err="1"/>
              <a:t>jordan</a:t>
            </a:r>
            <a:r>
              <a:rPr lang="en-US" dirty="0"/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select (3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4)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	3  1  2  31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1  1  2  19</a:t>
            </a:r>
          </a:p>
          <a:p>
            <a:pPr marL="457200" marR="0" indent="45720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1  3  2  25</a:t>
            </a:r>
            <a:br>
              <a:rPr lang="en-US" dirty="0"/>
            </a:br>
            <a:endParaRPr lang="en-US" dirty="0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754F8CEE-39A2-4746-876B-1BCA709F3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rgbClr val="CCFFFF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MATRICES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11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83BD4A-29CE-4287-81A8-2C4F01BD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5980113"/>
            <a:ext cx="1821612" cy="86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1159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8205333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1310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49CA-C6FC-F1A9-7E61-2CFABEB74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Review of systems of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</a:t>
            </a:r>
            <a:r>
              <a:rPr lang="en-US" sz="3800">
                <a:solidFill>
                  <a:srgbClr val="002060"/>
                </a:solidFill>
              </a:rPr>
              <a:t>equations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Uses for systems of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	equations </a:t>
            </a:r>
          </a:p>
          <a:p>
            <a:pPr>
              <a:spcBef>
                <a:spcPts val="0"/>
              </a:spcBef>
            </a:pPr>
            <a:r>
              <a:rPr lang="en-US" sz="3800" dirty="0">
                <a:solidFill>
                  <a:srgbClr val="002060"/>
                </a:solidFill>
              </a:rPr>
              <a:t>	Matrices</a:t>
            </a:r>
          </a:p>
        </p:txBody>
      </p:sp>
    </p:spTree>
    <p:extLst>
      <p:ext uri="{BB962C8B-B14F-4D97-AF65-F5344CB8AC3E}">
        <p14:creationId xmlns:p14="http://schemas.microsoft.com/office/powerpoint/2010/main" val="349589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A03C73-FAC3-4EB6-8435-A45F37D7CBC9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71419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Lots of business applications use systems of equations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income function </a:t>
            </a:r>
            <a:r>
              <a:rPr lang="en-US" altLang="en-US" dirty="0"/>
              <a:t>is the total amount generated by selling the product: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I(x) = (price per unit sold)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      </a:t>
            </a:r>
          </a:p>
          <a:p>
            <a:endParaRPr lang="en-US" altLang="en-US" sz="2000" dirty="0"/>
          </a:p>
          <a:p>
            <a:r>
              <a:rPr lang="en-US" altLang="en-US" dirty="0"/>
              <a:t>x is the quantity sold</a:t>
            </a:r>
          </a:p>
          <a:p>
            <a:endParaRPr lang="en-US" altLang="en-US" dirty="0"/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 dirty="0"/>
              <a:t>Uses for Systems of Equations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/>
          <a:lstStyle/>
          <a:p>
            <a:r>
              <a:rPr lang="en-US" dirty="0"/>
              <a:t>Review: Systems of equations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Uses for systems of equations</a:t>
            </a:r>
          </a:p>
          <a:p>
            <a:r>
              <a:rPr lang="en-US" dirty="0"/>
              <a:t>	Matrices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6890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cost function </a:t>
            </a:r>
            <a:r>
              <a:rPr lang="en-US" altLang="en-US" dirty="0"/>
              <a:t>is the total cost of producing the product: 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C(x) = fixed cost + </a:t>
            </a:r>
          </a:p>
          <a:p>
            <a:pPr algn="ctr"/>
            <a:r>
              <a:rPr lang="en-US" altLang="en-US" dirty="0"/>
              <a:t>(cost per unit produced)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       </a:t>
            </a:r>
          </a:p>
          <a:p>
            <a:endParaRPr lang="en-US" altLang="en-US" sz="2000" dirty="0"/>
          </a:p>
          <a:p>
            <a:r>
              <a:rPr lang="en-US" altLang="en-US" dirty="0"/>
              <a:t>x is the quantity produced</a:t>
            </a:r>
          </a:p>
          <a:p>
            <a:endParaRPr lang="en-US" altLang="en-US" dirty="0"/>
          </a:p>
        </p:txBody>
      </p:sp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solidFill>
                  <a:srgbClr val="FFC000"/>
                </a:solidFill>
              </a:rPr>
              <a:t>profit function </a:t>
            </a:r>
            <a:r>
              <a:rPr lang="en-US" altLang="en-US" dirty="0"/>
              <a:t>is the difference between the cost and the revenue functions: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P(x) = I(x) – C(x)       </a:t>
            </a:r>
          </a:p>
          <a:p>
            <a:endParaRPr lang="en-US" altLang="en-US" sz="2000" dirty="0"/>
          </a:p>
          <a:p>
            <a:r>
              <a:rPr lang="en-US" altLang="en-US" dirty="0"/>
              <a:t>x is the quantity of the product</a:t>
            </a: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x-solution for the two equations Cost and Income</a:t>
            </a:r>
          </a:p>
          <a:p>
            <a:r>
              <a:rPr lang="en-US" altLang="en-US"/>
              <a:t>is the true solution of the system of the two equations (the Cost and Income equations)</a:t>
            </a:r>
          </a:p>
        </p:txBody>
      </p:sp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solution to the system is called the “</a:t>
            </a:r>
            <a:r>
              <a:rPr lang="en-US" altLang="en-US" dirty="0">
                <a:solidFill>
                  <a:srgbClr val="FFC000"/>
                </a:solidFill>
              </a:rPr>
              <a:t>break-even point</a:t>
            </a:r>
            <a:r>
              <a:rPr lang="en-US" altLang="en-US" dirty="0"/>
              <a:t>”</a:t>
            </a: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3"/>
          <a:stretch/>
        </p:blipFill>
        <p:spPr bwMode="auto">
          <a:xfrm>
            <a:off x="6400801" y="381000"/>
            <a:ext cx="2743200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/>
          <a:lstStyle/>
          <a:p>
            <a:r>
              <a:rPr lang="en-US" altLang="en-US" dirty="0"/>
              <a:t>Example:</a:t>
            </a:r>
          </a:p>
          <a:p>
            <a:r>
              <a:rPr lang="en-US" altLang="en-US" dirty="0"/>
              <a:t>A widget-maker produces widgets</a:t>
            </a:r>
          </a:p>
          <a:p>
            <a:endParaRPr lang="en-US" altLang="en-US" sz="2000" dirty="0"/>
          </a:p>
          <a:p>
            <a:r>
              <a:rPr lang="en-US" altLang="en-US" dirty="0"/>
              <a:t>Each widget sells for $300</a:t>
            </a:r>
          </a:p>
          <a:p>
            <a:endParaRPr lang="en-US" altLang="en-US" sz="2000" dirty="0"/>
          </a:p>
          <a:p>
            <a:r>
              <a:rPr lang="en-US" altLang="en-US" dirty="0"/>
              <a:t>They sell 20,000 widgets each year</a:t>
            </a:r>
          </a:p>
          <a:p>
            <a:endParaRPr lang="en-US" altLang="en-US" sz="2000" dirty="0"/>
          </a:p>
          <a:p>
            <a:r>
              <a:rPr lang="en-US" altLang="en-US" dirty="0"/>
              <a:t>What is their annual income?</a:t>
            </a:r>
          </a:p>
        </p:txBody>
      </p:sp>
      <p:sp>
        <p:nvSpPr>
          <p:cNvPr id="378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I(x) = (price per unit sold)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I = $300 (20,000)</a:t>
            </a:r>
          </a:p>
          <a:p>
            <a:pPr algn="ctr"/>
            <a:r>
              <a:rPr lang="en-US" altLang="en-US" dirty="0"/>
              <a:t>= $6,000,000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altLang="en-US"/>
              <a:t>They have a fixed cost (rent, utilities, salaries, etc.) of</a:t>
            </a:r>
          </a:p>
          <a:p>
            <a:r>
              <a:rPr lang="en-US" altLang="en-US"/>
              <a:t>$950,000 per year</a:t>
            </a:r>
          </a:p>
          <a:p>
            <a:endParaRPr lang="en-US" altLang="en-US" sz="2000"/>
          </a:p>
          <a:p>
            <a:r>
              <a:rPr lang="en-US" altLang="en-US"/>
              <a:t>Each widget costs $10 to make</a:t>
            </a:r>
          </a:p>
          <a:p>
            <a:endParaRPr lang="en-US" altLang="en-US" sz="2000"/>
          </a:p>
          <a:p>
            <a:r>
              <a:rPr lang="en-US" altLang="en-US"/>
              <a:t>They make 20,000 widgets each year</a:t>
            </a:r>
          </a:p>
          <a:p>
            <a:endParaRPr lang="en-US" altLang="en-US" sz="2000"/>
          </a:p>
          <a:p>
            <a:r>
              <a:rPr lang="en-US" altLang="en-US"/>
              <a:t>What is their annual cost?</a:t>
            </a:r>
          </a:p>
        </p:txBody>
      </p:sp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C(x) = fixed cost + </a:t>
            </a:r>
          </a:p>
          <a:p>
            <a:pPr algn="ctr"/>
            <a:r>
              <a:rPr lang="en-US" altLang="en-US" dirty="0"/>
              <a:t>(cost per unit produced) </a:t>
            </a:r>
            <a:r>
              <a:rPr lang="en-US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C = $950,000 + $10(20,000)</a:t>
            </a:r>
          </a:p>
          <a:p>
            <a:pPr algn="ctr"/>
            <a:r>
              <a:rPr lang="en-US" altLang="en-US" dirty="0"/>
              <a:t>= $1,150,000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What is their annual profit?</a:t>
            </a: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P(x) = I(x) – C(x) 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P = $6,000,000 - $1,150,000</a:t>
            </a:r>
          </a:p>
          <a:p>
            <a:pPr algn="ctr"/>
            <a:r>
              <a:rPr lang="en-US" altLang="en-US"/>
              <a:t>= $4,850,000</a:t>
            </a:r>
          </a:p>
          <a:p>
            <a:pPr algn="ctr"/>
            <a:r>
              <a:rPr lang="en-US" altLang="en-US"/>
              <a:t>      </a:t>
            </a:r>
          </a:p>
          <a:p>
            <a:endParaRPr lang="en-US" altLang="en-US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Outcome 9) Solve </a:t>
            </a:r>
            <a:r>
              <a:rPr lang="en-US" sz="3200" dirty="0">
                <a:solidFill>
                  <a:srgbClr val="FFC000"/>
                </a:solidFill>
              </a:rPr>
              <a:t>systems of nonlinear equations, by substitution and elimination</a:t>
            </a:r>
          </a:p>
          <a:p>
            <a:pPr>
              <a:spcBef>
                <a:spcPts val="0"/>
              </a:spcBef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/>
              <a:t>Let’s buy Widget stock!!!</a:t>
            </a:r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Break-even point:</a:t>
            </a:r>
          </a:p>
          <a:p>
            <a:endParaRPr lang="en-US" altLang="en-US" sz="2000"/>
          </a:p>
          <a:p>
            <a:r>
              <a:rPr lang="en-US" altLang="en-US"/>
              <a:t>How many widgets you need to make for the cost to equal the income (profit of $0)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r>
              <a:rPr lang="en-US" altLang="en-US" dirty="0"/>
              <a:t>Break-even point:</a:t>
            </a:r>
          </a:p>
          <a:p>
            <a:endParaRPr lang="en-US" altLang="en-US" sz="2000" dirty="0"/>
          </a:p>
          <a:p>
            <a:pPr algn="ctr"/>
            <a:r>
              <a:rPr lang="en-US" altLang="en-US" dirty="0"/>
              <a:t>C(x) = I(x)</a:t>
            </a:r>
          </a:p>
          <a:p>
            <a:pPr algn="ctr"/>
            <a:endParaRPr lang="en-US" altLang="en-US" sz="2000" dirty="0"/>
          </a:p>
          <a:p>
            <a:pPr algn="ctr"/>
            <a:r>
              <a:rPr lang="en-US" altLang="en-US" dirty="0"/>
              <a:t>fixed cost + (cost per unit)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</a:p>
          <a:p>
            <a:pPr algn="ctr"/>
            <a:r>
              <a:rPr lang="en-US" altLang="en-US" dirty="0"/>
              <a:t>=</a:t>
            </a:r>
          </a:p>
          <a:p>
            <a:pPr algn="ctr"/>
            <a:r>
              <a:rPr lang="en-US" altLang="en-US" dirty="0"/>
              <a:t>(price per unit sold)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altLang="en-US" dirty="0"/>
              <a:t> x</a:t>
            </a:r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</p:txBody>
      </p:sp>
      <p:sp>
        <p:nvSpPr>
          <p:cNvPr id="46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Break-even point:</a:t>
            </a:r>
          </a:p>
          <a:p>
            <a:pPr algn="ctr"/>
            <a:r>
              <a:rPr lang="en-US" altLang="en-US"/>
              <a:t>950,000 + 10(x) = 300(x)</a:t>
            </a:r>
          </a:p>
          <a:p>
            <a:pPr algn="ctr"/>
            <a:r>
              <a:rPr lang="en-US" altLang="en-US"/>
              <a:t>Algebra magic…</a:t>
            </a:r>
          </a:p>
          <a:p>
            <a:pPr algn="ctr"/>
            <a:r>
              <a:rPr lang="en-US" altLang="en-US"/>
              <a:t>950,000 = 300x - 10x</a:t>
            </a:r>
          </a:p>
          <a:p>
            <a:pPr algn="ctr"/>
            <a:r>
              <a:rPr lang="en-US" altLang="en-US"/>
              <a:t>950,000 = 290x</a:t>
            </a:r>
          </a:p>
          <a:p>
            <a:pPr algn="ctr"/>
            <a:r>
              <a:rPr lang="en-US" altLang="en-US"/>
              <a:t>950,000/290 = x</a:t>
            </a:r>
          </a:p>
          <a:p>
            <a:pPr algn="ctr"/>
            <a:r>
              <a:rPr lang="en-US" altLang="en-US"/>
              <a:t>So x = 3275.86 units</a:t>
            </a:r>
          </a:p>
          <a:p>
            <a:endParaRPr lang="en-US" altLang="en-US"/>
          </a:p>
        </p:txBody>
      </p:sp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They will “break even” when they make and sell 3276 units</a:t>
            </a:r>
          </a:p>
          <a:p>
            <a:endParaRPr lang="en-US" altLang="en-US"/>
          </a:p>
          <a:p>
            <a:r>
              <a:rPr lang="en-US" altLang="en-US"/>
              <a:t>Since they make and sell a lot more, they are making a huge profit!</a:t>
            </a:r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600"/>
              <a:t>Uses for Systems of Equations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r>
              <a:rPr lang="en-US" dirty="0"/>
              <a:t>Break-even point video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600" dirty="0"/>
              <a:t>Uses for Systems of Equations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90700"/>
            <a:ext cx="8229600" cy="506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31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Video</a:t>
            </a:r>
          </a:p>
          <a:p>
            <a:endParaRPr lang="en-US" altLang="en-US" dirty="0"/>
          </a:p>
          <a:p>
            <a:r>
              <a:rPr lang="en-US" altLang="en-US" dirty="0"/>
              <a:t>Revenue = 25x – 0.01x</a:t>
            </a:r>
            <a:r>
              <a:rPr lang="en-US" altLang="en-US" baseline="30000" dirty="0"/>
              <a:t>2</a:t>
            </a:r>
          </a:p>
          <a:p>
            <a:r>
              <a:rPr lang="en-US" altLang="en-US" dirty="0"/>
              <a:t>Cost = 1600 + 5x + 10x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600" dirty="0"/>
              <a:t>Uses for 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1781991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27738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500" dirty="0"/>
              <a:t>A company manufactures wheelchairs</a:t>
            </a:r>
          </a:p>
          <a:p>
            <a:r>
              <a:rPr lang="en-US" sz="3500" dirty="0"/>
              <a:t>w is the number of wheelchairs produced</a:t>
            </a:r>
          </a:p>
          <a:p>
            <a:r>
              <a:rPr lang="en-US" sz="3500" dirty="0"/>
              <a:t>The revenue function is:  R = $600w</a:t>
            </a:r>
          </a:p>
          <a:p>
            <a:r>
              <a:rPr lang="en-US" sz="3500" dirty="0"/>
              <a:t>The cost function is: </a:t>
            </a:r>
          </a:p>
          <a:p>
            <a:r>
              <a:rPr lang="en-US" sz="3500" dirty="0"/>
              <a:t>C = $500,000 + $400w</a:t>
            </a:r>
          </a:p>
          <a:p>
            <a:endParaRPr lang="en-US" altLang="en-US" sz="2000" dirty="0"/>
          </a:p>
          <a:p>
            <a:r>
              <a:rPr lang="en-US" altLang="en-US" sz="3500" dirty="0"/>
              <a:t>What is the profit function?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0226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sz="3500" dirty="0"/>
              <a:t>A company manufactures wheelchairs</a:t>
            </a:r>
          </a:p>
          <a:p>
            <a:r>
              <a:rPr lang="en-US" sz="3500" dirty="0"/>
              <a:t>w is the number of wheelchairs produced</a:t>
            </a:r>
          </a:p>
          <a:p>
            <a:r>
              <a:rPr lang="en-US" sz="3500" dirty="0"/>
              <a:t>The revenue function is:  R = $600w</a:t>
            </a:r>
          </a:p>
          <a:p>
            <a:r>
              <a:rPr lang="en-US" sz="3500" dirty="0"/>
              <a:t>The cost function is: </a:t>
            </a:r>
          </a:p>
          <a:p>
            <a:r>
              <a:rPr lang="en-US" sz="3500" dirty="0"/>
              <a:t>C = $500,000 + $400w</a:t>
            </a:r>
          </a:p>
          <a:p>
            <a:endParaRPr lang="en-US" altLang="en-US" sz="2000" dirty="0"/>
          </a:p>
          <a:p>
            <a:r>
              <a:rPr lang="en-US" altLang="en-US" sz="3500" dirty="0"/>
              <a:t>What is the profit function?</a:t>
            </a:r>
          </a:p>
          <a:p>
            <a:r>
              <a:rPr lang="en-US" altLang="en-US" sz="3500" dirty="0">
                <a:solidFill>
                  <a:srgbClr val="FFFF00"/>
                </a:solidFill>
              </a:rPr>
              <a:t>P = </a:t>
            </a:r>
            <a:r>
              <a:rPr lang="en-US" sz="3500" dirty="0">
                <a:solidFill>
                  <a:srgbClr val="FFFF00"/>
                </a:solidFill>
              </a:rPr>
              <a:t>$600w - $500,000 - $400w</a:t>
            </a:r>
          </a:p>
          <a:p>
            <a:r>
              <a:rPr lang="en-US" altLang="en-US" sz="3500" dirty="0">
                <a:solidFill>
                  <a:srgbClr val="FFFF00"/>
                </a:solidFill>
              </a:rPr>
              <a:t>  = $200w - $500,000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2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/>
              <a:t>What is the break-even point?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A34A8-8ED4-432B-8273-3640D3F1D44D}"/>
              </a:ext>
            </a:extLst>
          </p:cNvPr>
          <p:cNvSpPr txBox="1"/>
          <p:nvPr/>
        </p:nvSpPr>
        <p:spPr>
          <a:xfrm>
            <a:off x="3352800" y="645818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solidFill>
                  <a:srgbClr val="FFFF00"/>
                </a:solidFill>
              </a:rPr>
              <a:t>P = $200w - $500,000 = 0</a:t>
            </a:r>
          </a:p>
        </p:txBody>
      </p:sp>
    </p:spTree>
    <p:extLst>
      <p:ext uri="{BB962C8B-B14F-4D97-AF65-F5344CB8AC3E}">
        <p14:creationId xmlns:p14="http://schemas.microsoft.com/office/powerpoint/2010/main" val="26187990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break-even point?</a:t>
            </a:r>
          </a:p>
          <a:p>
            <a:pPr algn="ctr"/>
            <a:r>
              <a:rPr lang="en-US" dirty="0"/>
              <a:t>$600w = $500,000 + $400w</a:t>
            </a:r>
          </a:p>
          <a:p>
            <a:pPr algn="ctr"/>
            <a:r>
              <a:rPr lang="en-US" dirty="0"/>
              <a:t>$200w = $500,000</a:t>
            </a:r>
          </a:p>
          <a:p>
            <a:pPr algn="ctr"/>
            <a:r>
              <a:rPr lang="en-US" dirty="0"/>
              <a:t>w = $500,000/$200</a:t>
            </a:r>
          </a:p>
          <a:p>
            <a:pPr algn="ctr"/>
            <a:r>
              <a:rPr lang="en-US" dirty="0">
                <a:solidFill>
                  <a:srgbClr val="FFFF00"/>
                </a:solidFill>
              </a:rPr>
              <a:t>w = 2500 wheelchairs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altLang="en-US" dirty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1234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3324"/>
            <a:ext cx="8991601" cy="543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What is the break-even point?</a:t>
            </a:r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1b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53200"/>
            <a:ext cx="14943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err="1">
                <a:solidFill>
                  <a:srgbClr val="00B0F0"/>
                </a:solidFill>
              </a:rPr>
              <a:t>VFrench</a:t>
            </a:r>
            <a:r>
              <a:rPr lang="en-US" sz="1500" b="1" dirty="0">
                <a:solidFill>
                  <a:srgbClr val="00B0F0"/>
                </a:solidFill>
              </a:rPr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37715399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634306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cost function C:</a:t>
            </a:r>
          </a:p>
          <a:p>
            <a:endParaRPr lang="en-US" altLang="en-US" sz="3500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92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cost function C:</a:t>
            </a:r>
          </a:p>
          <a:p>
            <a:pPr algn="ctr"/>
            <a:r>
              <a:rPr lang="en-US" altLang="en-US" sz="3500" dirty="0">
                <a:solidFill>
                  <a:srgbClr val="FFFF00"/>
                </a:solidFill>
              </a:rPr>
              <a:t>C = $100,000 + $100b</a:t>
            </a:r>
          </a:p>
          <a:p>
            <a:endParaRPr lang="en-US" altLang="en-US" sz="3500" dirty="0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2a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89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revenue function R:</a:t>
            </a:r>
          </a:p>
          <a:p>
            <a:endParaRPr lang="en-US" alt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438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revenue function R:</a:t>
            </a:r>
          </a:p>
          <a:p>
            <a:pPr algn="ctr"/>
            <a:r>
              <a:rPr lang="en-US" altLang="en-US" sz="3500" dirty="0">
                <a:solidFill>
                  <a:srgbClr val="FFFF00"/>
                </a:solidFill>
              </a:rPr>
              <a:t>R = $300b</a:t>
            </a:r>
          </a:p>
          <a:p>
            <a:endParaRPr lang="en-US" altLang="en-US" dirty="0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2b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15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profit function P:</a:t>
            </a:r>
          </a:p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68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Write the profit function P:</a:t>
            </a:r>
          </a:p>
          <a:p>
            <a:pPr algn="ctr"/>
            <a:r>
              <a:rPr lang="en-US" altLang="en-US" sz="3500" dirty="0"/>
              <a:t>P = $300b - $100,000 - $100b</a:t>
            </a:r>
          </a:p>
          <a:p>
            <a:pPr algn="ctr"/>
            <a:r>
              <a:rPr lang="en-US" altLang="en-US" sz="3500" dirty="0">
                <a:solidFill>
                  <a:srgbClr val="FFFF00"/>
                </a:solidFill>
              </a:rPr>
              <a:t>= $200b - $100,000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2c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88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dirty="0">
                <a:solidFill>
                  <a:srgbClr val="FFC000"/>
                </a:solidFill>
              </a:rPr>
              <a:t>system of equations </a:t>
            </a:r>
            <a:r>
              <a:rPr lang="en-US" altLang="en-US" dirty="0"/>
              <a:t>is a collection of two or more equations with the same set of unknowns </a:t>
            </a:r>
            <a:r>
              <a:rPr lang="en-US" altLang="en-US"/>
              <a:t>(variables)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38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Determine the break-even point: 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D2A57-75CB-4E9F-ADC7-F5F0D8527585}"/>
              </a:ext>
            </a:extLst>
          </p:cNvPr>
          <p:cNvSpPr txBox="1"/>
          <p:nvPr/>
        </p:nvSpPr>
        <p:spPr>
          <a:xfrm>
            <a:off x="2667000" y="63685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/>
              <a:t>P </a:t>
            </a:r>
            <a:r>
              <a:rPr lang="en-US" altLang="en-US" sz="1800" dirty="0">
                <a:solidFill>
                  <a:srgbClr val="FFFF00"/>
                </a:solidFill>
              </a:rPr>
              <a:t>= $200b - $100,000 = 0</a:t>
            </a:r>
          </a:p>
        </p:txBody>
      </p:sp>
    </p:spTree>
    <p:extLst>
      <p:ext uri="{BB962C8B-B14F-4D97-AF65-F5344CB8AC3E}">
        <p14:creationId xmlns:p14="http://schemas.microsoft.com/office/powerpoint/2010/main" val="1143817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en-US" altLang="en-US" sz="3500" dirty="0"/>
              <a:t>A company that manufactures bicycles has a fixed cost of $100,000  </a:t>
            </a:r>
          </a:p>
          <a:p>
            <a:r>
              <a:rPr lang="en-US" altLang="en-US" sz="3500" dirty="0"/>
              <a:t>It costs $100 to produce each bicycle  </a:t>
            </a:r>
          </a:p>
          <a:p>
            <a:r>
              <a:rPr lang="en-US" altLang="en-US" sz="3500" dirty="0"/>
              <a:t>The selling price per bike is $300</a:t>
            </a:r>
          </a:p>
          <a:p>
            <a:r>
              <a:rPr lang="en-US" altLang="en-US" sz="3500" dirty="0"/>
              <a:t>Determine the break-even point: </a:t>
            </a:r>
          </a:p>
          <a:p>
            <a:pPr algn="ctr"/>
            <a:r>
              <a:rPr lang="en-US" altLang="en-US" sz="3500" dirty="0"/>
              <a:t>$300b = $100,000 +$100b</a:t>
            </a:r>
          </a:p>
          <a:p>
            <a:pPr algn="ctr"/>
            <a:r>
              <a:rPr lang="en-US" altLang="en-US" sz="3500" dirty="0"/>
              <a:t>$200b = $100,000</a:t>
            </a:r>
          </a:p>
          <a:p>
            <a:pPr algn="ctr"/>
            <a:r>
              <a:rPr lang="en-US" altLang="en-US" sz="3500" dirty="0">
                <a:solidFill>
                  <a:srgbClr val="FFFF00"/>
                </a:solidFill>
              </a:rPr>
              <a:t>b = 500 bicycles</a:t>
            </a:r>
          </a:p>
          <a:p>
            <a:pPr algn="ctr"/>
            <a:r>
              <a:rPr lang="en-US" altLang="en-US" sz="3500" dirty="0"/>
              <a:t>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2d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414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4927910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perimeter of a rectangular field is 520 feet.  The length of the field is 20 feet more than three times the width.  Find the dimensions.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629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perimeter of a rectangular field is 520 feet:</a:t>
            </a:r>
          </a:p>
          <a:p>
            <a:r>
              <a:rPr lang="en-US" altLang="en-US" dirty="0"/>
              <a:t>The length of the field is 20 feet more than three times the width:</a:t>
            </a:r>
          </a:p>
          <a:p>
            <a:r>
              <a:rPr lang="en-US" altLang="en-US" dirty="0"/>
              <a:t>Find the dimensions: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155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perimeter of a rectangular field is 520 feet:  </a:t>
            </a:r>
            <a:r>
              <a:rPr lang="en-US" altLang="en-US" dirty="0">
                <a:solidFill>
                  <a:srgbClr val="FFFF00"/>
                </a:solidFill>
              </a:rPr>
              <a:t>2L+2W = 520  </a:t>
            </a:r>
          </a:p>
          <a:p>
            <a:r>
              <a:rPr lang="en-US" altLang="en-US" dirty="0"/>
              <a:t>The length of the field is 20 feet more than three times the width:</a:t>
            </a:r>
          </a:p>
          <a:p>
            <a:r>
              <a:rPr lang="en-US" altLang="en-US" dirty="0"/>
              <a:t>Find the dimensions: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422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perimeter of a rectangular field is 520 feet:  </a:t>
            </a:r>
            <a:r>
              <a:rPr lang="en-US" altLang="en-US" dirty="0">
                <a:solidFill>
                  <a:srgbClr val="FFFF00"/>
                </a:solidFill>
              </a:rPr>
              <a:t>2L+2W = 520  </a:t>
            </a:r>
          </a:p>
          <a:p>
            <a:r>
              <a:rPr lang="en-US" altLang="en-US" dirty="0"/>
              <a:t>The length of the field is 20 feet more than three times the width: </a:t>
            </a:r>
            <a:r>
              <a:rPr lang="en-US" altLang="en-US" dirty="0">
                <a:solidFill>
                  <a:srgbClr val="FFFF00"/>
                </a:solidFill>
              </a:rPr>
              <a:t>L = 3W+20  </a:t>
            </a:r>
          </a:p>
          <a:p>
            <a:r>
              <a:rPr lang="en-US" altLang="en-US" dirty="0"/>
              <a:t>Find the dimensions: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48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2L+2W = 520  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L = 3W+20  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Find the dimensions: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2(3W+20)+2W = 520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6W+40+2W = 520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8W + 40 = 520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8W = 480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W = 480/8 = 60 feet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L = 3(60)+20 = 200 feet</a:t>
            </a:r>
          </a:p>
          <a:p>
            <a:pPr algn="ctr"/>
            <a:endParaRPr lang="en-US" altLang="en-US" dirty="0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3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506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237183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length of a piece of sheet metal is twice the width.  The difference in length and width is 20 inches.  What are the dimensions?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8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solving a system of equations, we try to find values for each of the unknowns that will satisfy every equation in the system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Systems of Equations</a:t>
            </a:r>
          </a:p>
        </p:txBody>
      </p:sp>
    </p:spTree>
    <p:extLst>
      <p:ext uri="{BB962C8B-B14F-4D97-AF65-F5344CB8AC3E}">
        <p14:creationId xmlns:p14="http://schemas.microsoft.com/office/powerpoint/2010/main" val="28503077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length of a piece of sheet metal is twice the width: </a:t>
            </a:r>
          </a:p>
          <a:p>
            <a:r>
              <a:rPr lang="en-US" altLang="en-US" dirty="0"/>
              <a:t>The difference in length and width is 20 inches:</a:t>
            </a:r>
          </a:p>
          <a:p>
            <a:r>
              <a:rPr lang="en-US" altLang="en-US" dirty="0"/>
              <a:t>What are the dimensions?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48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length of a piece of sheet metal is twice the width: </a:t>
            </a:r>
            <a:r>
              <a:rPr lang="en-US" altLang="en-US" dirty="0">
                <a:solidFill>
                  <a:srgbClr val="FFFF00"/>
                </a:solidFill>
              </a:rPr>
              <a:t>L = 2W</a:t>
            </a:r>
          </a:p>
          <a:p>
            <a:r>
              <a:rPr lang="en-US" altLang="en-US" dirty="0"/>
              <a:t>The difference in length and width is 20 inches:</a:t>
            </a:r>
          </a:p>
          <a:p>
            <a:r>
              <a:rPr lang="en-US" altLang="en-US" dirty="0"/>
              <a:t>What are the dimensions?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5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r>
              <a:rPr lang="en-US" altLang="en-US" dirty="0"/>
              <a:t>The length of a piece of sheet metal is twice the width: </a:t>
            </a:r>
            <a:r>
              <a:rPr lang="en-US" altLang="en-US" dirty="0">
                <a:solidFill>
                  <a:srgbClr val="FFFF00"/>
                </a:solidFill>
              </a:rPr>
              <a:t>L = 2W</a:t>
            </a:r>
          </a:p>
          <a:p>
            <a:r>
              <a:rPr lang="en-US" altLang="en-US" dirty="0"/>
              <a:t>The difference in length and width is 20 inches: </a:t>
            </a:r>
            <a:r>
              <a:rPr lang="en-US" altLang="en-US" dirty="0">
                <a:solidFill>
                  <a:srgbClr val="FFFF00"/>
                </a:solidFill>
              </a:rPr>
              <a:t>L – W = 20</a:t>
            </a:r>
          </a:p>
          <a:p>
            <a:r>
              <a:rPr lang="en-US" altLang="en-US" dirty="0"/>
              <a:t>What are the dimensions?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530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FFFF00"/>
                </a:solidFill>
              </a:rPr>
              <a:t>L = 2W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L – W = 20</a:t>
            </a:r>
          </a:p>
          <a:p>
            <a:r>
              <a:rPr lang="en-US" altLang="en-US" dirty="0"/>
              <a:t>What are the dimensions?</a:t>
            </a:r>
          </a:p>
          <a:p>
            <a:pPr algn="ctr"/>
            <a:r>
              <a:rPr lang="en-US" altLang="en-US" dirty="0"/>
              <a:t>(2W) – W = 20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W = 20 inches</a:t>
            </a:r>
          </a:p>
          <a:p>
            <a:pPr algn="ctr"/>
            <a:r>
              <a:rPr lang="en-US" altLang="en-US" dirty="0">
                <a:solidFill>
                  <a:srgbClr val="FFFF00"/>
                </a:solidFill>
              </a:rPr>
              <a:t>L = 2(20) = 40 inches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4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87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25004901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perimeter of a rectangular window is 14 feet and its length is 2 feet less than twice the width.  What are the dimensions of the window?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868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perimeter of a rectangular window is 14 feet: </a:t>
            </a:r>
          </a:p>
          <a:p>
            <a:r>
              <a:rPr lang="en-US" altLang="en-US" dirty="0"/>
              <a:t>Its length is 2 feet less than twice the width:</a:t>
            </a:r>
          </a:p>
          <a:p>
            <a:r>
              <a:rPr lang="en-US" altLang="en-US" dirty="0"/>
              <a:t>What are the dimensions of the window?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5293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perimeter of a rectangular window is 14 feet: </a:t>
            </a:r>
            <a:r>
              <a:rPr lang="en-US" altLang="en-US" dirty="0">
                <a:solidFill>
                  <a:srgbClr val="FFFF00"/>
                </a:solidFill>
              </a:rPr>
              <a:t>2L+2W = 14</a:t>
            </a:r>
          </a:p>
          <a:p>
            <a:r>
              <a:rPr lang="en-US" altLang="en-US" dirty="0"/>
              <a:t>Its length is 2 feet less than twice the width:</a:t>
            </a:r>
          </a:p>
          <a:p>
            <a:r>
              <a:rPr lang="en-US" altLang="en-US" dirty="0"/>
              <a:t>What are the dimensions of the window?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75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dirty="0"/>
              <a:t>The perimeter of a rectangular window is 14 feet: </a:t>
            </a:r>
            <a:r>
              <a:rPr lang="en-US" altLang="en-US" dirty="0">
                <a:solidFill>
                  <a:srgbClr val="FFFF00"/>
                </a:solidFill>
              </a:rPr>
              <a:t>2L+2W = 14</a:t>
            </a:r>
          </a:p>
          <a:p>
            <a:r>
              <a:rPr lang="en-US" altLang="en-US" dirty="0"/>
              <a:t>Its length is 2 feet less than twice the width: </a:t>
            </a:r>
            <a:r>
              <a:rPr lang="en-US" altLang="en-US" dirty="0">
                <a:solidFill>
                  <a:srgbClr val="FFFF00"/>
                </a:solidFill>
              </a:rPr>
              <a:t>L = 2W-2</a:t>
            </a:r>
          </a:p>
          <a:p>
            <a:r>
              <a:rPr lang="en-US" altLang="en-US" dirty="0"/>
              <a:t>What are the dimensions of the window?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013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2L+2W = 14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L = 2W-2</a:t>
            </a:r>
          </a:p>
          <a:p>
            <a:pPr>
              <a:spcBef>
                <a:spcPts val="0"/>
              </a:spcBef>
            </a:pPr>
            <a:r>
              <a:rPr lang="en-US" altLang="en-US" dirty="0"/>
              <a:t>What are the dimensions of the window?  2(2W-2)+2W = 14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4W-4+2W = 14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6W-4 = 14</a:t>
            </a:r>
          </a:p>
          <a:p>
            <a:pPr algn="ctr">
              <a:spcBef>
                <a:spcPts val="0"/>
              </a:spcBef>
            </a:pPr>
            <a:r>
              <a:rPr lang="en-US" altLang="en-US" dirty="0"/>
              <a:t>6W = 18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W = 18/6 = 3 feet</a:t>
            </a:r>
          </a:p>
          <a:p>
            <a:pPr algn="ctr">
              <a:spcBef>
                <a:spcPts val="0"/>
              </a:spcBef>
            </a:pPr>
            <a:r>
              <a:rPr lang="en-US" altLang="en-US" dirty="0">
                <a:solidFill>
                  <a:srgbClr val="FFFF00"/>
                </a:solidFill>
              </a:rPr>
              <a:t>L = 2(3)-2 = 4 feet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5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solve a system, you must have </a:t>
            </a:r>
            <a:r>
              <a:rPr lang="en-US" altLang="en-US">
                <a:solidFill>
                  <a:schemeClr val="tx1"/>
                </a:solidFill>
              </a:rPr>
              <a:t>at least </a:t>
            </a:r>
            <a:r>
              <a:rPr lang="en-US" altLang="en-US"/>
              <a:t>as many equations as you have variables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4424755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500" dirty="0"/>
              <a:t>A logistics company uses two different models of computers in their office.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The first model costs $45 to upgrade and the second model costs $30 to upgrade.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If the company upgrades 200 computers and it costs $7,125 in total, how many units of each model are upgraded?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250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500" dirty="0"/>
              <a:t>The first model (call the number of these “a”) costs $45 to upgrade and the second model (call the number of these “b”) costs $30 to upgrade.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The company upgrades 200 computers: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It costs $7,125 in total: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How many units of each model are upgraded?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85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500" dirty="0"/>
              <a:t>The first model (a) costs $45 to upgrade and the second model (b) costs $30 to upgrade.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The company upgrades 200 computers: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It costs $7,125 in total: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How many units of each model are upgraded?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017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500" dirty="0"/>
              <a:t>The first model (a) costs $45 to upgrade and the second model (b) costs $30 to upgrade.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The company upgrades 200 computers: 	</a:t>
            </a:r>
            <a:r>
              <a:rPr lang="en-US" altLang="en-US" sz="3500" dirty="0">
                <a:solidFill>
                  <a:srgbClr val="FFFF00"/>
                </a:solidFill>
              </a:rPr>
              <a:t>a + b = 200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It costs $7,125 in total: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How many units of each model are upgraded?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3515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3500" dirty="0"/>
              <a:t>The first model (a) costs $45 to upgrade and the second model (b) costs $30 to upgrade. 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The company upgrades 200 computers: 	</a:t>
            </a:r>
            <a:r>
              <a:rPr lang="en-US" altLang="en-US" sz="3500" dirty="0">
                <a:solidFill>
                  <a:srgbClr val="FFFF00"/>
                </a:solidFill>
              </a:rPr>
              <a:t>a + b = 200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It costs $7,125 in total: </a:t>
            </a:r>
          </a:p>
          <a:p>
            <a:pPr>
              <a:spcBef>
                <a:spcPct val="0"/>
              </a:spcBef>
            </a:pPr>
            <a:r>
              <a:rPr lang="en-US" altLang="en-US" sz="3500" dirty="0">
                <a:solidFill>
                  <a:srgbClr val="FFFF00"/>
                </a:solidFill>
              </a:rPr>
              <a:t>			$45a + $30b = $7125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How many units of each model are upgraded?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386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5638800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en-US" sz="3500" dirty="0">
                <a:solidFill>
                  <a:srgbClr val="FFFF00"/>
                </a:solidFill>
              </a:rPr>
              <a:t>a + b = 200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>
                <a:solidFill>
                  <a:srgbClr val="FFFF00"/>
                </a:solidFill>
              </a:rPr>
              <a:t>$45a + $30b = $7125</a:t>
            </a:r>
          </a:p>
          <a:p>
            <a:pPr>
              <a:spcBef>
                <a:spcPct val="0"/>
              </a:spcBef>
            </a:pPr>
            <a:r>
              <a:rPr lang="en-US" altLang="en-US" sz="3500" dirty="0"/>
              <a:t>How many units of each model are upgraded?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/>
              <a:t>a = 200 – b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/>
              <a:t>$45(200-b) + $30b = $7125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/>
              <a:t>$9000-$45b + $30b = $7125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/>
              <a:t>-$15b = -$1875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>
                <a:solidFill>
                  <a:srgbClr val="FFFF00"/>
                </a:solidFill>
              </a:rPr>
              <a:t>b = 125 units</a:t>
            </a:r>
          </a:p>
          <a:p>
            <a:pPr algn="ctr">
              <a:spcBef>
                <a:spcPct val="0"/>
              </a:spcBef>
            </a:pPr>
            <a:r>
              <a:rPr lang="en-US" altLang="en-US" sz="3500" dirty="0">
                <a:solidFill>
                  <a:srgbClr val="FFFF00"/>
                </a:solidFill>
              </a:rPr>
              <a:t>a = 200 -125 = 75 units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6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042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5225195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rectangular lot whose perimeter is 340 feet is fenced along three sides. </a:t>
            </a:r>
          </a:p>
          <a:p>
            <a:r>
              <a:rPr lang="en-US" altLang="en-US" sz="3500" dirty="0"/>
              <a:t>An expensive fencing along the lot’s length costs $20 per foot and an inexpensive fencing along the two side widths costs only $8 per foot. </a:t>
            </a:r>
          </a:p>
          <a:p>
            <a:r>
              <a:rPr lang="en-US" altLang="en-US" sz="3500" dirty="0"/>
              <a:t>The total cost of the fencing along the three sides comes to $3250. </a:t>
            </a:r>
          </a:p>
          <a:p>
            <a:r>
              <a:rPr lang="en-US" altLang="en-US" sz="3500" dirty="0"/>
              <a:t>What are the lot’s dimensions?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733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altLang="en-US" sz="3500" dirty="0"/>
              <a:t>A rectangular lot is fenced along three sides </a:t>
            </a:r>
          </a:p>
          <a:p>
            <a:r>
              <a:rPr lang="en-US" altLang="en-US" sz="3500" dirty="0"/>
              <a:t>with an </a:t>
            </a:r>
            <a:r>
              <a:rPr lang="en-US" altLang="en-US" sz="3500" dirty="0">
                <a:solidFill>
                  <a:srgbClr val="FFC000"/>
                </a:solidFill>
              </a:rPr>
              <a:t>expensive fencing </a:t>
            </a:r>
            <a:r>
              <a:rPr lang="en-US" altLang="en-US" sz="3500" dirty="0"/>
              <a:t>along the lot’s length and an </a:t>
            </a:r>
            <a:r>
              <a:rPr lang="en-US" altLang="en-US" sz="3500" dirty="0">
                <a:solidFill>
                  <a:srgbClr val="92D050"/>
                </a:solidFill>
              </a:rPr>
              <a:t>inexpensive fencing</a:t>
            </a:r>
            <a:r>
              <a:rPr lang="en-US" altLang="en-US" sz="3500" dirty="0"/>
              <a:t> along the two side widths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09800" y="4267200"/>
            <a:ext cx="0" cy="129540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010400" y="4267200"/>
            <a:ext cx="0" cy="129540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61501" y="4267200"/>
            <a:ext cx="4882896" cy="0"/>
          </a:xfrm>
          <a:prstGeom prst="line">
            <a:avLst/>
          </a:prstGeom>
          <a:ln w="635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063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is called </a:t>
            </a:r>
            <a:r>
              <a:rPr lang="en-US" dirty="0">
                <a:solidFill>
                  <a:srgbClr val="FFC000"/>
                </a:solidFill>
              </a:rPr>
              <a:t>consistent</a:t>
            </a:r>
            <a:r>
              <a:rPr lang="en-US" dirty="0"/>
              <a:t> if there is a solution</a:t>
            </a:r>
          </a:p>
          <a:p>
            <a:endParaRPr lang="en-US" sz="2000" dirty="0"/>
          </a:p>
          <a:p>
            <a:r>
              <a:rPr lang="en-US" dirty="0"/>
              <a:t>A system is called </a:t>
            </a:r>
            <a:r>
              <a:rPr lang="en-US" dirty="0">
                <a:solidFill>
                  <a:srgbClr val="FFC000"/>
                </a:solidFill>
              </a:rPr>
              <a:t>inconsistent</a:t>
            </a:r>
            <a:r>
              <a:rPr lang="en-US" dirty="0"/>
              <a:t> if there is no solution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99846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A rectangular lot whose perimeter is 340 feet:</a:t>
            </a:r>
            <a:endParaRPr lang="en-US" altLang="en-US" sz="3500" dirty="0">
              <a:solidFill>
                <a:srgbClr val="FFFF00"/>
              </a:solidFill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611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A rectangular lot whose perimeter is 340 feet: </a:t>
            </a:r>
            <a:r>
              <a:rPr lang="en-US" altLang="en-US" sz="3500" dirty="0">
                <a:solidFill>
                  <a:srgbClr val="FFFF00"/>
                </a:solidFill>
              </a:rPr>
              <a:t>2L + 2W = 340 </a:t>
            </a:r>
          </a:p>
          <a:p>
            <a:r>
              <a:rPr lang="en-US" altLang="en-US" sz="3500" dirty="0"/>
              <a:t>It is fenced along three sides. An expensive fencing along the lot’s length costs $20 per foot and an inexpensive fencing along the two side widths costs only $8 per foot. The total cost of the fencing along the three sides comes to $3250: 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0017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>
                <a:solidFill>
                  <a:srgbClr val="FFFF00"/>
                </a:solidFill>
              </a:rPr>
              <a:t>2L + 2W = 340 </a:t>
            </a:r>
          </a:p>
          <a:p>
            <a:r>
              <a:rPr lang="en-US" altLang="en-US" sz="3500" dirty="0"/>
              <a:t>It is fenced along three sides. An expensive fencing along the lot’s length costs $20 per foot and an inexpensive fencing along the two side widths costs only $8 per foot. The total cost of the fencing along the three sides comes to $3250:</a:t>
            </a:r>
          </a:p>
          <a:p>
            <a:r>
              <a:rPr lang="en-US" altLang="en-US" sz="3500" dirty="0">
                <a:solidFill>
                  <a:srgbClr val="FFFF00"/>
                </a:solidFill>
              </a:rPr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8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>
                <a:solidFill>
                  <a:srgbClr val="FFFF00"/>
                </a:solidFill>
              </a:rPr>
              <a:t>2L + 2W = 340 </a:t>
            </a:r>
          </a:p>
          <a:p>
            <a:r>
              <a:rPr lang="en-US" altLang="en-US" sz="3500" dirty="0">
                <a:solidFill>
                  <a:srgbClr val="FFFF00"/>
                </a:solidFill>
              </a:rPr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4681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2L + 2W = 340 </a:t>
            </a:r>
          </a:p>
          <a:p>
            <a:r>
              <a:rPr lang="en-US" altLang="en-US" sz="3500" dirty="0"/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  <a:p>
            <a:r>
              <a:rPr lang="en-US" altLang="en-US" sz="3500" dirty="0"/>
              <a:t>$20L + $8(340-2L) = $3250</a:t>
            </a:r>
          </a:p>
          <a:p>
            <a:endParaRPr lang="en-US" altLang="en-US" sz="3500" dirty="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806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2L + 2W = 340 </a:t>
            </a:r>
          </a:p>
          <a:p>
            <a:r>
              <a:rPr lang="en-US" altLang="en-US" sz="3500" dirty="0"/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  <a:p>
            <a:r>
              <a:rPr lang="en-US" altLang="en-US" sz="3500" dirty="0"/>
              <a:t>$20L + $8(340-2L) = $3250</a:t>
            </a:r>
          </a:p>
          <a:p>
            <a:r>
              <a:rPr lang="en-US" altLang="en-US" sz="3500" dirty="0"/>
              <a:t>20L + 2720 – 16L = 3250</a:t>
            </a:r>
          </a:p>
          <a:p>
            <a:endParaRPr lang="en-US" altLang="en-US" sz="3500" dirty="0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424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2L + 2W = 340 </a:t>
            </a:r>
          </a:p>
          <a:p>
            <a:r>
              <a:rPr lang="en-US" altLang="en-US" sz="3500" dirty="0"/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  <a:p>
            <a:r>
              <a:rPr lang="en-US" altLang="en-US" sz="3500" dirty="0"/>
              <a:t>$20L + $8(340-2L) = $3250</a:t>
            </a:r>
          </a:p>
          <a:p>
            <a:r>
              <a:rPr lang="en-US" altLang="en-US" sz="3500" dirty="0"/>
              <a:t>20L + 2720 – 16L = 3250</a:t>
            </a:r>
          </a:p>
          <a:p>
            <a:r>
              <a:rPr lang="en-US" altLang="en-US" sz="3500" dirty="0"/>
              <a:t>4L = 530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3962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2L + 2W = 340 </a:t>
            </a:r>
          </a:p>
          <a:p>
            <a:r>
              <a:rPr lang="en-US" altLang="en-US" sz="3500" dirty="0"/>
              <a:t>$20L + $8(2W) = $3250</a:t>
            </a:r>
          </a:p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  <a:p>
            <a:r>
              <a:rPr lang="en-US" altLang="en-US" sz="3500" dirty="0"/>
              <a:t>$20L + $8(340-2L) = $3250</a:t>
            </a:r>
          </a:p>
          <a:p>
            <a:r>
              <a:rPr lang="en-US" altLang="en-US" sz="3500" dirty="0"/>
              <a:t>20L + 2720 – 16L = 3250</a:t>
            </a:r>
          </a:p>
          <a:p>
            <a:r>
              <a:rPr lang="en-US" altLang="en-US" sz="3500" dirty="0"/>
              <a:t>4L = 530</a:t>
            </a:r>
          </a:p>
          <a:p>
            <a:r>
              <a:rPr lang="en-US" altLang="en-US" sz="3500" dirty="0"/>
              <a:t>L = 530/4 = 132.5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469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638800"/>
          </a:xfrm>
        </p:spPr>
        <p:txBody>
          <a:bodyPr/>
          <a:lstStyle/>
          <a:p>
            <a:r>
              <a:rPr lang="en-US" altLang="en-US" sz="3500" dirty="0"/>
              <a:t>What are the lot’s dimensions?</a:t>
            </a:r>
          </a:p>
          <a:p>
            <a:r>
              <a:rPr lang="en-US" altLang="en-US" sz="3500" dirty="0"/>
              <a:t>2W = 340 - 2L</a:t>
            </a:r>
          </a:p>
          <a:p>
            <a:r>
              <a:rPr lang="en-US" altLang="en-US" sz="3500" dirty="0"/>
              <a:t>$20L + $8(340-2L) = $3250</a:t>
            </a:r>
          </a:p>
          <a:p>
            <a:r>
              <a:rPr lang="en-US" altLang="en-US" sz="3500" dirty="0"/>
              <a:t>20L + 2720 – 16L = 3250</a:t>
            </a:r>
          </a:p>
          <a:p>
            <a:r>
              <a:rPr lang="en-US" altLang="en-US" sz="3500" dirty="0"/>
              <a:t>4L = 530</a:t>
            </a:r>
          </a:p>
          <a:p>
            <a:r>
              <a:rPr lang="en-US" altLang="en-US" sz="3500" dirty="0"/>
              <a:t>L = 530/4 = 132.5</a:t>
            </a:r>
          </a:p>
          <a:p>
            <a:r>
              <a:rPr lang="en-US" altLang="en-US" sz="3500" dirty="0"/>
              <a:t>2W = 340 – 2(132.5) = 75 </a:t>
            </a:r>
          </a:p>
          <a:p>
            <a:r>
              <a:rPr lang="en-US" altLang="en-US" sz="3500" dirty="0"/>
              <a:t>so W = 37.5</a:t>
            </a:r>
          </a:p>
          <a:p>
            <a:r>
              <a:rPr lang="en-US" altLang="en-US" sz="3500" dirty="0">
                <a:solidFill>
                  <a:srgbClr val="FFFF00"/>
                </a:solidFill>
              </a:rPr>
              <a:t>L = 132.5’ and W = 37.5’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SYSTEMS OF EQUATIONS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IN-CLASS PROBLEM 7</a:t>
            </a:r>
            <a:endParaRPr lang="en-US" altLang="en-US" sz="2400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09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76200" y="0"/>
            <a:ext cx="8991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FF00"/>
                </a:solidFill>
                <a:cs typeface="Tahoma" pitchFamily="34" charset="0"/>
              </a:rPr>
              <a:t>Questions?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465480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Systems of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system of equations is considered </a:t>
            </a:r>
            <a:r>
              <a:rPr lang="en-US" dirty="0">
                <a:solidFill>
                  <a:srgbClr val="FFC000"/>
                </a:solidFill>
              </a:rPr>
              <a:t>determined</a:t>
            </a:r>
            <a:r>
              <a:rPr lang="en-US" dirty="0"/>
              <a:t> if there are an equal number of equations and unknowns</a:t>
            </a:r>
          </a:p>
        </p:txBody>
      </p:sp>
    </p:spTree>
    <p:extLst>
      <p:ext uri="{BB962C8B-B14F-4D97-AF65-F5344CB8AC3E}">
        <p14:creationId xmlns:p14="http://schemas.microsoft.com/office/powerpoint/2010/main" val="8667740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C6A1945-9937-4929-81B5-28ABA53A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A7D55A05-D32C-42B7-8C8B-64B62B809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Matrix (plural matrices) - a rectangular table of elements (or entries), numbers or abstract quantities</a:t>
            </a:r>
          </a:p>
          <a:p>
            <a:endParaRPr lang="en-US" altLang="en-US"/>
          </a:p>
          <a:p>
            <a:r>
              <a:rPr lang="en-US" altLang="en-US"/>
              <a:t>Arranged in rows and columns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C26B5ADE-4B4C-48B5-AB12-585AED4B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46817862-3144-4445-A0DC-2E632AA68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Matrices in everyday life</a:t>
            </a: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AAA119AE-05AA-4999-8E0C-53BBF0CE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2271713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>
            <a:extLst>
              <a:ext uri="{FF2B5EF4-FFF2-40B4-BE49-F238E27FC236}">
                <a16:creationId xmlns:a16="http://schemas.microsoft.com/office/drawing/2014/main" id="{D1AF9990-7C0B-4D92-94F1-B8EFAF7C4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981200"/>
            <a:ext cx="1655762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>
            <a:extLst>
              <a:ext uri="{FF2B5EF4-FFF2-40B4-BE49-F238E27FC236}">
                <a16:creationId xmlns:a16="http://schemas.microsoft.com/office/drawing/2014/main" id="{9B924F87-351A-4734-A58E-A4DD9786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1529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5BECFB-0ED3-4AE7-9C04-42ABD34E4554}"/>
              </a:ext>
            </a:extLst>
          </p:cNvPr>
          <p:cNvSpPr txBox="1"/>
          <p:nvPr/>
        </p:nvSpPr>
        <p:spPr>
          <a:xfrm>
            <a:off x="7010400" y="6553200"/>
            <a:ext cx="2133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https://upload.wikimedia.org/wikipedia/commons/thumb/a/ae/Bingo_card.jpg/440px-Bingo_card.jpg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349F4-73F8-4578-8922-307B780C144A}"/>
              </a:ext>
            </a:extLst>
          </p:cNvPr>
          <p:cNvSpPr txBox="1"/>
          <p:nvPr/>
        </p:nvSpPr>
        <p:spPr>
          <a:xfrm>
            <a:off x="2819400" y="6553200"/>
            <a:ext cx="41529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http://creditspreadsheet.com/wp-content/uploads/2017/11/excel-business-spreadsheet-templates-excel-spreadsheet-for-business-income-and-expenses-and-compare-excel-spreadsheets-2010.jpg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884585-0979-4C4A-8100-53055FB948BA}"/>
              </a:ext>
            </a:extLst>
          </p:cNvPr>
          <p:cNvSpPr txBox="1"/>
          <p:nvPr/>
        </p:nvSpPr>
        <p:spPr>
          <a:xfrm>
            <a:off x="4899" y="6595794"/>
            <a:ext cx="257161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https://collegejoliotcuriebron.files.wordpress.com/2018/10/calendrier2.png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BFAFA769-C037-482F-AB4B-96A38D77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9D42152-4AB1-4F7F-B670-97D950F9E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Horizontal lines in a matrix are called </a:t>
            </a:r>
            <a:r>
              <a:rPr lang="en-US" altLang="en-US" i="1"/>
              <a:t>rows </a:t>
            </a:r>
            <a:endParaRPr lang="en-US" altLang="en-US"/>
          </a:p>
          <a:p>
            <a:r>
              <a:rPr lang="en-US" altLang="en-US"/>
              <a:t>Vertical lines are called </a:t>
            </a:r>
            <a:r>
              <a:rPr lang="en-US" altLang="en-US" i="1"/>
              <a:t>columns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179E1723-6751-43EE-9757-DA31637EE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19A5D6DF-D434-4731-81EE-FA7DAA8E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638800"/>
          </a:xfrm>
        </p:spPr>
        <p:txBody>
          <a:bodyPr/>
          <a:lstStyle/>
          <a:p>
            <a:r>
              <a:rPr lang="en-US" altLang="en-US" dirty="0"/>
              <a:t>A matrix with </a:t>
            </a:r>
            <a:r>
              <a:rPr lang="en-US" altLang="en-US" i="1" dirty="0"/>
              <a:t>m</a:t>
            </a:r>
            <a:r>
              <a:rPr lang="en-US" altLang="en-US" dirty="0"/>
              <a:t> rows and </a:t>
            </a:r>
            <a:r>
              <a:rPr lang="en-US" altLang="en-US" i="1" dirty="0"/>
              <a:t>n</a:t>
            </a:r>
            <a:r>
              <a:rPr lang="en-US" altLang="en-US" dirty="0"/>
              <a:t> columns is called an </a:t>
            </a:r>
            <a:r>
              <a:rPr lang="en-US" altLang="en-US" i="1" dirty="0"/>
              <a:t>m</a:t>
            </a:r>
            <a:r>
              <a:rPr lang="en-US" altLang="en-US" dirty="0"/>
              <a:t>-by-</a:t>
            </a:r>
            <a:r>
              <a:rPr lang="en-US" altLang="en-US" i="1" dirty="0"/>
              <a:t>n</a:t>
            </a:r>
            <a:r>
              <a:rPr lang="en-US" altLang="en-US" dirty="0"/>
              <a:t> matrix (written </a:t>
            </a:r>
            <a:r>
              <a:rPr lang="en-US" altLang="en-US" i="1" dirty="0"/>
              <a:t>m</a:t>
            </a:r>
            <a:r>
              <a:rPr lang="en-US" altLang="en-US" dirty="0"/>
              <a:t> </a:t>
            </a:r>
            <a:r>
              <a:rPr lang="en-US" altLang="en-US" b="0" dirty="0"/>
              <a:t>×</a:t>
            </a:r>
            <a:r>
              <a:rPr lang="en-US" altLang="en-US" dirty="0"/>
              <a:t> 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</a:p>
          <a:p>
            <a:r>
              <a:rPr lang="en-US" altLang="en-US" i="1" dirty="0"/>
              <a:t>m</a:t>
            </a:r>
            <a:r>
              <a:rPr lang="en-US" altLang="en-US" dirty="0"/>
              <a:t> and </a:t>
            </a:r>
            <a:r>
              <a:rPr lang="en-US" altLang="en-US" i="1" dirty="0"/>
              <a:t>n</a:t>
            </a:r>
            <a:r>
              <a:rPr lang="en-US" altLang="en-US" dirty="0"/>
              <a:t> are called its </a:t>
            </a:r>
            <a:r>
              <a:rPr lang="en-US" altLang="en-US" dirty="0">
                <a:solidFill>
                  <a:srgbClr val="FFC000"/>
                </a:solidFill>
              </a:rPr>
              <a:t>dimensions</a:t>
            </a:r>
          </a:p>
          <a:p>
            <a:pPr algn="ctr"/>
            <a:endParaRPr lang="en-US" alt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856459E-992B-4416-801A-3B6940AA5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3370E0A4-0F9F-44DA-87FD-C4662C71D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dimensions of a matrix are always given with the number of </a:t>
            </a:r>
          </a:p>
          <a:p>
            <a:r>
              <a:rPr lang="en-US" altLang="en-US" dirty="0"/>
              <a:t>rows first, then the number of columns: </a:t>
            </a:r>
          </a:p>
          <a:p>
            <a:pPr algn="ctr"/>
            <a:r>
              <a:rPr lang="en-US" altLang="en-US" dirty="0"/>
              <a:t>r </a:t>
            </a:r>
            <a:r>
              <a:rPr lang="en-US" altLang="en-US" b="0" dirty="0"/>
              <a:t>×</a:t>
            </a:r>
            <a:r>
              <a:rPr lang="en-US" altLang="en-US" dirty="0"/>
              <a:t> c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C448E9B-7101-464E-8088-5851F847B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9AD5CDD-78A9-4385-A904-F4AE0838C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Matrices are usually given capital letter names like “A”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102A4D7-7435-412A-8AD6-DED28C6B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63806101-FCBA-40B6-97EE-9D91BE50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To designate a specific element in a matrix, you use small letters with subscripts r and c:</a:t>
            </a:r>
          </a:p>
          <a:p>
            <a:endParaRPr lang="en-US" altLang="en-US" sz="2000"/>
          </a:p>
          <a:p>
            <a:r>
              <a:rPr lang="en-US" altLang="en-US"/>
              <a:t>a</a:t>
            </a:r>
            <a:r>
              <a:rPr lang="en-US" altLang="en-US" baseline="-25000"/>
              <a:t>37</a:t>
            </a:r>
            <a:r>
              <a:rPr lang="en-US" altLang="en-US"/>
              <a:t> means the element in matrix A in row 3 column 7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1112961-B2FD-462B-A35B-21D754C7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AFACDAEF-4B98-4F28-8056-D3B793BC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In Math class, matrices are shown by listing the elements inside square braces: [  ]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18C2EAD-DC04-4E55-BF7D-4545BC628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97303BA8-4896-4499-8A4C-8C88C7F2F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	   </a:t>
            </a:r>
            <a:r>
              <a:rPr lang="en-US" altLang="en-US" sz="38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┌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┐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9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13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A =</a:t>
            </a:r>
            <a:r>
              <a:rPr lang="en-US" altLang="en-US" sz="55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23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31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altLang="en-US" baseline="-25000">
                <a:latin typeface="Courier New" panose="02070309020205020404" pitchFamily="49" charset="0"/>
                <a:cs typeface="Courier New" panose="02070309020205020404" pitchFamily="49" charset="0"/>
              </a:rPr>
              <a:t>33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│</a:t>
            </a:r>
          </a:p>
          <a:p>
            <a:pPr>
              <a:lnSpc>
                <a:spcPts val="4000"/>
              </a:lnSpc>
              <a:spcBef>
                <a:spcPct val="0"/>
              </a:spcBef>
            </a:pPr>
            <a:r>
              <a:rPr lang="en-US" altLang="en-US"/>
              <a:t>	    </a:t>
            </a:r>
            <a:r>
              <a:rPr lang="en-US" altLang="en-US" sz="5800"/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└          </a:t>
            </a:r>
            <a:r>
              <a:rPr lang="en-US" altLang="en-US" sz="27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┘</a:t>
            </a:r>
          </a:p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7B92CACE-322E-478C-9F07-9F1101C5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Matrices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7648A61E-C7E2-4488-98E1-927B2BE4A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The Matrix Game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3533</TotalTime>
  <Words>6070</Words>
  <Application>Microsoft Office PowerPoint</Application>
  <PresentationFormat>On-screen Show (4:3)</PresentationFormat>
  <Paragraphs>982</Paragraphs>
  <Slides>168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5" baseType="lpstr">
      <vt:lpstr>Arial</vt:lpstr>
      <vt:lpstr>Calibri</vt:lpstr>
      <vt:lpstr>Comic Sans MS</vt:lpstr>
      <vt:lpstr>Courier New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Equations</vt:lpstr>
      <vt:lpstr>Systems of Nonlinears</vt:lpstr>
      <vt:lpstr>Systems of Nonlinears</vt:lpstr>
      <vt:lpstr>PowerPoint Presentation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Uses for Systems of Equations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Matrices</vt:lpstr>
      <vt:lpstr>Matrices</vt:lpstr>
      <vt:lpstr>Matrices</vt:lpstr>
      <vt:lpstr>Matrices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Matrices</vt:lpstr>
      <vt:lpstr>Matrices</vt:lpstr>
      <vt:lpstr>PowerPoint Presentation</vt:lpstr>
      <vt:lpstr>PowerPoint Presentation</vt:lpstr>
      <vt:lpstr>Matrices</vt:lpstr>
      <vt:lpstr>Matrices</vt:lpstr>
      <vt:lpstr>Matrices</vt:lpstr>
      <vt:lpstr>PowerPoint Presentation</vt:lpstr>
      <vt:lpstr>PowerPoint Presentation</vt:lpstr>
      <vt:lpstr>PowerPoint Presentation</vt:lpstr>
      <vt:lpstr>Matrices</vt:lpstr>
      <vt:lpstr>PowerPoint Presentation</vt:lpstr>
      <vt:lpstr>PowerPoint Presentation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Matrices</vt:lpstr>
      <vt:lpstr>Matrices</vt:lpstr>
      <vt:lpstr>Inverse Matrices</vt:lpstr>
      <vt:lpstr>PowerPoint Presentation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  <vt:lpstr>PowerPoint Presentation</vt:lpstr>
      <vt:lpstr>PowerPoint Presentation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315</cp:revision>
  <dcterms:created xsi:type="dcterms:W3CDTF">2012-09-06T22:30:26Z</dcterms:created>
  <dcterms:modified xsi:type="dcterms:W3CDTF">2023-02-28T09:04:00Z</dcterms:modified>
</cp:coreProperties>
</file>