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1488" r:id="rId2"/>
    <p:sldId id="437" r:id="rId3"/>
    <p:sldId id="2198" r:id="rId4"/>
    <p:sldId id="537" r:id="rId5"/>
    <p:sldId id="847" r:id="rId6"/>
    <p:sldId id="851" r:id="rId7"/>
    <p:sldId id="784" r:id="rId8"/>
    <p:sldId id="780" r:id="rId9"/>
    <p:sldId id="2259" r:id="rId10"/>
    <p:sldId id="913" r:id="rId11"/>
    <p:sldId id="2260" r:id="rId12"/>
    <p:sldId id="987" r:id="rId13"/>
    <p:sldId id="962" r:id="rId14"/>
    <p:sldId id="963" r:id="rId15"/>
    <p:sldId id="1033" r:id="rId16"/>
    <p:sldId id="964" r:id="rId17"/>
    <p:sldId id="965" r:id="rId18"/>
    <p:sldId id="986" r:id="rId19"/>
    <p:sldId id="958" r:id="rId20"/>
    <p:sldId id="1038" r:id="rId21"/>
    <p:sldId id="968" r:id="rId22"/>
    <p:sldId id="1010" r:id="rId23"/>
    <p:sldId id="1012" r:id="rId24"/>
    <p:sldId id="1893" r:id="rId25"/>
    <p:sldId id="2685" r:id="rId26"/>
    <p:sldId id="2686" r:id="rId27"/>
    <p:sldId id="2687" r:id="rId28"/>
    <p:sldId id="2688" r:id="rId29"/>
    <p:sldId id="2690" r:id="rId30"/>
    <p:sldId id="2691" r:id="rId31"/>
    <p:sldId id="2692" r:id="rId32"/>
    <p:sldId id="2693" r:id="rId33"/>
    <p:sldId id="2694" r:id="rId34"/>
    <p:sldId id="2695" r:id="rId35"/>
    <p:sldId id="541" r:id="rId36"/>
    <p:sldId id="2699" r:id="rId37"/>
    <p:sldId id="2696" r:id="rId38"/>
    <p:sldId id="2697" r:id="rId39"/>
    <p:sldId id="2698" r:id="rId40"/>
    <p:sldId id="2700" r:id="rId41"/>
    <p:sldId id="2701" r:id="rId42"/>
    <p:sldId id="2702" r:id="rId43"/>
    <p:sldId id="540" r:id="rId44"/>
    <p:sldId id="440" r:id="rId45"/>
    <p:sldId id="441" r:id="rId46"/>
    <p:sldId id="483" r:id="rId47"/>
    <p:sldId id="484" r:id="rId48"/>
    <p:sldId id="485" r:id="rId49"/>
    <p:sldId id="487" r:id="rId50"/>
    <p:sldId id="486" r:id="rId51"/>
    <p:sldId id="490" r:id="rId52"/>
    <p:sldId id="493" r:id="rId53"/>
    <p:sldId id="494" r:id="rId54"/>
    <p:sldId id="495" r:id="rId55"/>
    <p:sldId id="497" r:id="rId56"/>
    <p:sldId id="498" r:id="rId57"/>
    <p:sldId id="499" r:id="rId58"/>
    <p:sldId id="2661" r:id="rId59"/>
    <p:sldId id="2794" r:id="rId60"/>
    <p:sldId id="457" r:id="rId61"/>
    <p:sldId id="2766" r:id="rId62"/>
    <p:sldId id="431" r:id="rId63"/>
    <p:sldId id="458" r:id="rId64"/>
    <p:sldId id="459" r:id="rId65"/>
    <p:sldId id="460" r:id="rId66"/>
    <p:sldId id="465" r:id="rId67"/>
    <p:sldId id="461" r:id="rId68"/>
    <p:sldId id="471" r:id="rId69"/>
    <p:sldId id="462" r:id="rId70"/>
    <p:sldId id="463" r:id="rId71"/>
    <p:sldId id="2795" r:id="rId72"/>
    <p:sldId id="464" r:id="rId73"/>
    <p:sldId id="468" r:id="rId74"/>
    <p:sldId id="543" r:id="rId75"/>
    <p:sldId id="2796" r:id="rId76"/>
    <p:sldId id="2797" r:id="rId77"/>
    <p:sldId id="549" r:id="rId78"/>
    <p:sldId id="542" r:id="rId79"/>
    <p:sldId id="2806" r:id="rId80"/>
    <p:sldId id="469" r:id="rId81"/>
    <p:sldId id="550" r:id="rId82"/>
    <p:sldId id="2769" r:id="rId83"/>
    <p:sldId id="2799" r:id="rId84"/>
    <p:sldId id="2800" r:id="rId85"/>
    <p:sldId id="2801" r:id="rId86"/>
    <p:sldId id="2802" r:id="rId87"/>
    <p:sldId id="2803" r:id="rId88"/>
    <p:sldId id="2770" r:id="rId89"/>
    <p:sldId id="2805" r:id="rId90"/>
    <p:sldId id="470" r:id="rId91"/>
    <p:sldId id="556" r:id="rId92"/>
    <p:sldId id="2804" r:id="rId93"/>
    <p:sldId id="544" r:id="rId94"/>
    <p:sldId id="546" r:id="rId95"/>
    <p:sldId id="545" r:id="rId96"/>
    <p:sldId id="472" r:id="rId97"/>
    <p:sldId id="473" r:id="rId98"/>
    <p:sldId id="474" r:id="rId99"/>
    <p:sldId id="583" r:id="rId100"/>
    <p:sldId id="475" r:id="rId101"/>
    <p:sldId id="476" r:id="rId102"/>
    <p:sldId id="559" r:id="rId103"/>
    <p:sldId id="479" r:id="rId104"/>
    <p:sldId id="2807" r:id="rId105"/>
    <p:sldId id="466" r:id="rId106"/>
    <p:sldId id="2780" r:id="rId107"/>
    <p:sldId id="467" r:id="rId108"/>
    <p:sldId id="2781" r:id="rId109"/>
    <p:sldId id="2785" r:id="rId110"/>
    <p:sldId id="2786" r:id="rId111"/>
    <p:sldId id="2787" r:id="rId112"/>
    <p:sldId id="2788" r:id="rId113"/>
    <p:sldId id="2773" r:id="rId114"/>
    <p:sldId id="2789" r:id="rId115"/>
    <p:sldId id="2790" r:id="rId116"/>
    <p:sldId id="626" r:id="rId117"/>
    <p:sldId id="627" r:id="rId118"/>
    <p:sldId id="628" r:id="rId119"/>
    <p:sldId id="617" r:id="rId120"/>
    <p:sldId id="436" r:id="rId121"/>
    <p:sldId id="2712" r:id="rId122"/>
    <p:sldId id="2713" r:id="rId123"/>
    <p:sldId id="2714" r:id="rId124"/>
    <p:sldId id="2708" r:id="rId125"/>
    <p:sldId id="2808" r:id="rId126"/>
    <p:sldId id="566" r:id="rId127"/>
    <p:sldId id="2707" r:id="rId128"/>
    <p:sldId id="2711" r:id="rId129"/>
    <p:sldId id="2710" r:id="rId130"/>
    <p:sldId id="2709" r:id="rId131"/>
    <p:sldId id="2718" r:id="rId132"/>
    <p:sldId id="2762" r:id="rId133"/>
    <p:sldId id="2715" r:id="rId134"/>
    <p:sldId id="2809" r:id="rId135"/>
    <p:sldId id="434" r:id="rId136"/>
    <p:sldId id="2735" r:id="rId137"/>
    <p:sldId id="2736" r:id="rId138"/>
    <p:sldId id="574" r:id="rId139"/>
    <p:sldId id="575" r:id="rId140"/>
    <p:sldId id="577" r:id="rId141"/>
    <p:sldId id="579" r:id="rId142"/>
    <p:sldId id="2737" r:id="rId143"/>
    <p:sldId id="2738" r:id="rId144"/>
    <p:sldId id="2716" r:id="rId145"/>
    <p:sldId id="630" r:id="rId146"/>
    <p:sldId id="631" r:id="rId147"/>
    <p:sldId id="581" r:id="rId148"/>
    <p:sldId id="2717" r:id="rId149"/>
    <p:sldId id="2764" r:id="rId150"/>
    <p:sldId id="2765" r:id="rId151"/>
    <p:sldId id="384" r:id="rId152"/>
    <p:sldId id="2662" r:id="rId153"/>
    <p:sldId id="2663" r:id="rId154"/>
    <p:sldId id="2664" r:id="rId155"/>
    <p:sldId id="2666" r:id="rId156"/>
    <p:sldId id="2812" r:id="rId157"/>
    <p:sldId id="2813" r:id="rId158"/>
    <p:sldId id="488" r:id="rId159"/>
    <p:sldId id="2810" r:id="rId160"/>
    <p:sldId id="2811" r:id="rId161"/>
    <p:sldId id="491" r:id="rId162"/>
    <p:sldId id="2670" r:id="rId163"/>
    <p:sldId id="492" r:id="rId164"/>
    <p:sldId id="2671" r:id="rId165"/>
    <p:sldId id="2672" r:id="rId166"/>
    <p:sldId id="625" r:id="rId167"/>
    <p:sldId id="2659" r:id="rId168"/>
    <p:sldId id="1829" r:id="rId1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8" autoAdjust="0"/>
    <p:restoredTop sz="93148" autoAdjust="0"/>
  </p:normalViewPr>
  <p:slideViewPr>
    <p:cSldViewPr>
      <p:cViewPr varScale="1">
        <p:scale>
          <a:sx n="88" d="100"/>
          <a:sy n="88" d="100"/>
        </p:scale>
        <p:origin x="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390A1-F7BA-449E-B338-9B58F9A26E7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6E82-11C3-4603-A460-676DFE03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10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</a:rPr>
              <a:t>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19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FAFA769-C037-482F-AB4B-96A38D7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9D42152-4AB1-4F7F-B670-97D950F9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Arranged in rows and columns </a:t>
            </a:r>
          </a:p>
          <a:p>
            <a:r>
              <a:rPr lang="en-US" altLang="en-US" dirty="0"/>
              <a:t>Horizontal lines in a matrix are 	called </a:t>
            </a:r>
            <a:r>
              <a:rPr lang="en-US" altLang="en-US" i="1" dirty="0"/>
              <a:t>rows </a:t>
            </a:r>
            <a:endParaRPr lang="en-US" altLang="en-US" dirty="0"/>
          </a:p>
          <a:p>
            <a:r>
              <a:rPr lang="en-US" altLang="en-US" dirty="0"/>
              <a:t>Vertical lines are called </a:t>
            </a:r>
            <a:r>
              <a:rPr lang="en-US" altLang="en-US" i="1" dirty="0"/>
              <a:t>columns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Now plot the 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positiv-ized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point value</a:t>
            </a:r>
          </a:p>
          <a:p>
            <a:pPr>
              <a:spcBef>
                <a:spcPts val="0"/>
              </a:spcBef>
            </a:pPr>
            <a:r>
              <a:rPr lang="en-US" dirty="0"/>
              <a:t>on the </a:t>
            </a:r>
          </a:p>
          <a:p>
            <a:pPr>
              <a:spcBef>
                <a:spcPts val="0"/>
              </a:spcBef>
            </a:pPr>
            <a:r>
              <a:rPr lang="en-US" dirty="0"/>
              <a:t>mirrored </a:t>
            </a:r>
          </a:p>
          <a:p>
            <a:pPr>
              <a:spcBef>
                <a:spcPts val="0"/>
              </a:spcBef>
            </a:pPr>
            <a:r>
              <a:rPr lang="en-US" dirty="0"/>
              <a:t>line</a:t>
            </a:r>
          </a:p>
          <a:p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341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163" name="Group 162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5" name="Rectangle 164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74756" y="1665819"/>
            <a:ext cx="15664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C000"/>
                </a:solidFill>
              </a:rPr>
              <a:t>(-4,270º)</a:t>
            </a:r>
          </a:p>
        </p:txBody>
      </p:sp>
      <p:cxnSp>
        <p:nvCxnSpPr>
          <p:cNvPr id="125" name="Straight Connector 124"/>
          <p:cNvCxnSpPr>
            <a:endCxn id="85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763869" y="2365824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03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(-5,-45º)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360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(-5,-45º)</a:t>
            </a:r>
          </a:p>
          <a:p>
            <a:endParaRPr lang="en-US" sz="2000" dirty="0"/>
          </a:p>
          <a:p>
            <a:r>
              <a:rPr lang="en-US" dirty="0"/>
              <a:t>Did you get </a:t>
            </a:r>
          </a:p>
          <a:p>
            <a:pPr>
              <a:spcBef>
                <a:spcPts val="0"/>
              </a:spcBef>
            </a:pPr>
            <a:r>
              <a:rPr lang="en-US" dirty="0"/>
              <a:t>it right?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8" name="Group 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5875894" y="4380435"/>
            <a:ext cx="1807391" cy="1005039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1"/>
          </p:cNvCxnSpPr>
          <p:nvPr/>
        </p:nvCxnSpPr>
        <p:spPr>
          <a:xfrm flipH="1">
            <a:off x="5867400" y="3339983"/>
            <a:ext cx="1683591" cy="1023587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35345" y="3380382"/>
            <a:ext cx="1807391" cy="1005039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224248" y="39624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43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309989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can be expressed in either degrees or radians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4335" y="3363354"/>
            <a:ext cx="4111920" cy="3418446"/>
            <a:chOff x="104335" y="3363354"/>
            <a:chExt cx="4111920" cy="3418446"/>
          </a:xfrm>
        </p:grpSpPr>
        <p:grpSp>
          <p:nvGrpSpPr>
            <p:cNvPr id="7" name="Group 6"/>
            <p:cNvGrpSpPr/>
            <p:nvPr/>
          </p:nvGrpSpPr>
          <p:grpSpPr>
            <a:xfrm>
              <a:off x="104335" y="3363354"/>
              <a:ext cx="4111920" cy="3418446"/>
              <a:chOff x="2097740" y="942143"/>
              <a:chExt cx="7052204" cy="58873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641612" y="2942923"/>
                <a:ext cx="715356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94013" y="3590033"/>
                <a:ext cx="1355931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0º, 360º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92547" y="231374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1546" y="176123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37008" y="130403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55339" y="1021645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69540" y="94214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90º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63652" y="103957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33967" y="1304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120º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35940" y="17612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475195" y="2342288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50141" y="29233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165º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097740" y="3590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180º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22410" y="42758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34853" y="49045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210º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33614" y="5565045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225º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99880" y="595907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240º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40492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255º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07776" y="635245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270º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79139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285º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486138" y="590245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65174" y="5472621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48536" y="490454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99681" y="423384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09600" y="3630412"/>
              <a:ext cx="2843510" cy="2840520"/>
              <a:chOff x="609600" y="3630412"/>
              <a:chExt cx="2843510" cy="28405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09600" y="3630412"/>
                <a:ext cx="2843510" cy="2840520"/>
                <a:chOff x="609600" y="3630412"/>
                <a:chExt cx="2843510" cy="28405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0" y="3630412"/>
                  <a:ext cx="2843510" cy="2831671"/>
                  <a:chOff x="2971800" y="1402080"/>
                  <a:chExt cx="4876800" cy="487680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1098598" y="4111206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57164" y="3875234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572178" y="4583151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08968" y="4819124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9600" y="3639261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335388" y="4347179"/>
                <a:ext cx="1420740" cy="141583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92291" y="5026223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823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22746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00600" y="3410300"/>
            <a:ext cx="4038600" cy="3340464"/>
            <a:chOff x="4800600" y="3410300"/>
            <a:chExt cx="4038600" cy="3340464"/>
          </a:xfrm>
        </p:grpSpPr>
        <p:grpSp>
          <p:nvGrpSpPr>
            <p:cNvPr id="81" name="Group 80"/>
            <p:cNvGrpSpPr/>
            <p:nvPr/>
          </p:nvGrpSpPr>
          <p:grpSpPr>
            <a:xfrm>
              <a:off x="4800600" y="3410300"/>
              <a:ext cx="4038600" cy="3340464"/>
              <a:chOff x="2460973" y="971490"/>
              <a:chExt cx="6865917" cy="576511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178830" y="2914709"/>
                <a:ext cx="888968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237830" y="3581400"/>
                <a:ext cx="95164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0, 2</a:t>
                </a:r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907380" y="230511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18743" y="175260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00560" y="1352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33950" y="1051743"/>
                <a:ext cx="1049756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91516" y="971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/>
                  <a:t>/2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423713" y="1003763"/>
                <a:ext cx="1146354" cy="47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5975" y="1266781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342040" y="1792818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953403" y="230511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460973" y="2914709"/>
                <a:ext cx="1123337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19879" y="3581400"/>
                <a:ext cx="47745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460973" y="4267199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53403" y="4865507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342040" y="5463989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891316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274611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39116" y="6258544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101116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72127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6516" y="5543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853715" y="4953000"/>
                <a:ext cx="1006153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116346" y="4267199"/>
                <a:ext cx="1210544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75427" y="3636480"/>
              <a:ext cx="2854173" cy="2840520"/>
              <a:chOff x="5398984" y="3636480"/>
              <a:chExt cx="2854173" cy="284052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409647" y="3636480"/>
                <a:ext cx="2843510" cy="2831671"/>
                <a:chOff x="2971800" y="1402080"/>
                <a:chExt cx="4876800" cy="4876800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5398984" y="3645329"/>
                <a:ext cx="2841481" cy="2831671"/>
                <a:chOff x="5398984" y="3645329"/>
                <a:chExt cx="2841481" cy="283167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887982" y="4117274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124772" y="4353247"/>
                  <a:ext cx="1420740" cy="141583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646548" y="3881302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361562" y="4589219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598352" y="4825192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398984" y="3645329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9" name="Rectangle 138"/>
            <p:cNvSpPr/>
            <p:nvPr/>
          </p:nvSpPr>
          <p:spPr>
            <a:xfrm>
              <a:off x="7081675" y="5032291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55207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12130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EAC33-0D9F-4AB6-9D90-EE570C09C709}"/>
              </a:ext>
            </a:extLst>
          </p:cNvPr>
          <p:cNvGrpSpPr/>
          <p:nvPr/>
        </p:nvGrpSpPr>
        <p:grpSpPr>
          <a:xfrm>
            <a:off x="3816288" y="2286000"/>
            <a:ext cx="5251512" cy="4572000"/>
            <a:chOff x="3926106" y="2286000"/>
            <a:chExt cx="5251512" cy="457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4F873D-F353-4581-869B-AFB3AC94C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30B27D-AF4F-415D-9D2E-D6DE4C40A351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16143C-656C-46BF-A63E-729A09D3D5C6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88E145-7CE3-4868-966D-241A2A57F45C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941BB4-9F0F-4133-9630-C52A00A59232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9D836D-1DA3-41E2-AB3B-F4791857862B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8C8325-9648-4168-8FBE-CE32614E91EF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8DC71-C722-4ABC-93C9-72E05FFCD115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5207E-2568-487C-85E0-458EA2D52DCF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F3A1BF-5C1E-472F-AAC7-0CBD1E3C9A5D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F3F5E1-99D2-4138-A442-B03B28391C91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8928D6-5248-44FF-A7E4-DE1263FB6076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66D1B2-7880-4B50-935F-E5F71F1C313A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A96B4C-396E-4F29-A6A0-09B051022AFE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542CB3-68B5-4F38-AA68-07855C13F97E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6EDAD-921B-4C29-91E1-356DCB4D6E57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638800"/>
          </a:xfrm>
        </p:spPr>
        <p:txBody>
          <a:bodyPr/>
          <a:lstStyle/>
          <a:p>
            <a:r>
              <a:rPr lang="en-US" dirty="0"/>
              <a:t>So polar graph paper can use either degrees or (everybody’s favorite): </a:t>
            </a:r>
          </a:p>
          <a:p>
            <a:r>
              <a:rPr lang="en-US" dirty="0"/>
              <a:t>   radians!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158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Degrees are traditionally used in navigation, surveying, and many applied disciplines</a:t>
            </a:r>
          </a:p>
          <a:p>
            <a:endParaRPr lang="en-US" sz="2000" dirty="0"/>
          </a:p>
          <a:p>
            <a:r>
              <a:rPr lang="en-US" dirty="0"/>
              <a:t>Radians are more common in mathematics and mathematical 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502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FE947F6-4179-4BA9-B8BE-B7CC4C2759D0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C3E571-FE3F-4A14-A935-348D2D1F2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95C2E6-8E9B-4563-BB0B-80D16C5157BD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F17610-BDBB-4BF8-9B0B-A289E6D0A4D1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6CD57B-44A1-43A2-A1D3-F26F533A2DA2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9A8192-1E70-48E3-9464-9B93C71B9D6A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13688B-EC7E-4C73-BAF3-5983816769E9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CE03DA-F023-4B72-856E-11371BA1B8B1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E5B560-1F09-4498-887E-2CC30A8586AC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58336B-BE78-4CA6-9F7A-F6A9C379181E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92FA32-6563-4FAE-9ECC-BFA7928CF9B6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5C2DF5-9ED7-41A9-8EB6-5FDB480F0016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CFBB6E-3E59-4179-B3CD-0E95AC3606C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0F3E20-C9EB-4E14-A8F6-7A82ECFACED0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BEE0AD-FADB-4CA2-AB27-1ADE10E51F36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5D6DBF-D1A5-4505-9992-E82BA7B78543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(2.5,5</a:t>
            </a:r>
            <a:r>
              <a:rPr lang="en-US" sz="6000" b="0" dirty="0"/>
              <a:t>π</a:t>
            </a:r>
            <a:r>
              <a:rPr lang="en-US" dirty="0"/>
              <a:t>/4)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4840724" y="188864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12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(2.5,5</a:t>
            </a:r>
            <a:r>
              <a:rPr lang="en-US" sz="6000" b="0" dirty="0"/>
              <a:t>π</a:t>
            </a:r>
            <a:r>
              <a:rPr lang="en-US" dirty="0"/>
              <a:t>/4)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Did you get it right?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5771286" y="4975412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79E1723-6751-43EE-9757-DA31637E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9A5D6DF-D434-4731-81EE-FA7DAA8E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A matrix with </a:t>
            </a:r>
            <a:r>
              <a:rPr lang="en-US" altLang="en-US" i="1" dirty="0"/>
              <a:t>m</a:t>
            </a:r>
            <a:r>
              <a:rPr lang="en-US" altLang="en-US" dirty="0"/>
              <a:t> rows and </a:t>
            </a:r>
            <a:r>
              <a:rPr lang="en-US" altLang="en-US" i="1" dirty="0"/>
              <a:t>n</a:t>
            </a:r>
            <a:r>
              <a:rPr lang="en-US" altLang="en-US" dirty="0"/>
              <a:t> columns is called an </a:t>
            </a:r>
            <a:r>
              <a:rPr lang="en-US" altLang="en-US" i="1" dirty="0"/>
              <a:t>m</a:t>
            </a:r>
            <a:r>
              <a:rPr lang="en-US" altLang="en-US" dirty="0"/>
              <a:t>-by-</a:t>
            </a:r>
            <a:r>
              <a:rPr lang="en-US" altLang="en-US" i="1" dirty="0"/>
              <a:t>n</a:t>
            </a:r>
            <a:r>
              <a:rPr lang="en-US" altLang="en-US" dirty="0"/>
              <a:t> matrix (written </a:t>
            </a:r>
            <a:r>
              <a:rPr lang="en-US" altLang="en-US" i="1" dirty="0"/>
              <a:t>m</a:t>
            </a:r>
            <a:r>
              <a:rPr lang="en-US" altLang="en-US" dirty="0"/>
              <a:t> </a:t>
            </a:r>
            <a:r>
              <a:rPr lang="en-US" altLang="en-US" b="0" dirty="0"/>
              <a:t>×</a:t>
            </a:r>
            <a:r>
              <a:rPr lang="en-US" altLang="en-US" dirty="0"/>
              <a:t> 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</a:p>
          <a:p>
            <a:r>
              <a:rPr lang="en-US" altLang="en-US" i="1" dirty="0"/>
              <a:t>m</a:t>
            </a:r>
            <a:r>
              <a:rPr lang="en-US" altLang="en-US" dirty="0"/>
              <a:t> and </a:t>
            </a:r>
            <a:r>
              <a:rPr lang="en-US" altLang="en-US" i="1" dirty="0"/>
              <a:t>n</a:t>
            </a:r>
            <a:r>
              <a:rPr lang="en-US" altLang="en-US" dirty="0"/>
              <a:t> are called its </a:t>
            </a:r>
            <a:r>
              <a:rPr lang="en-US" altLang="en-US" dirty="0">
                <a:solidFill>
                  <a:srgbClr val="FFC000"/>
                </a:solidFill>
              </a:rPr>
              <a:t>dimensions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4572000" y="1922547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85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7195553" y="5292763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88D2E-1B06-42FA-A389-011F724D0095}"/>
              </a:ext>
            </a:extLst>
          </p:cNvPr>
          <p:cNvSpPr txBox="1"/>
          <p:nvPr/>
        </p:nvSpPr>
        <p:spPr>
          <a:xfrm>
            <a:off x="7352602" y="5137315"/>
            <a:ext cx="1346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(+4,-</a:t>
            </a:r>
            <a:r>
              <a:rPr lang="en-US" sz="2200" b="0" dirty="0"/>
              <a:t>π</a:t>
            </a:r>
            <a:r>
              <a:rPr lang="en-US" dirty="0"/>
              <a:t>/4) </a:t>
            </a:r>
          </a:p>
        </p:txBody>
      </p:sp>
    </p:spTree>
    <p:extLst>
      <p:ext uri="{BB962C8B-B14F-4D97-AF65-F5344CB8AC3E}">
        <p14:creationId xmlns:p14="http://schemas.microsoft.com/office/powerpoint/2010/main" val="25484976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Did you get it right?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5446059" y="3566160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88D2E-1B06-42FA-A389-011F724D0095}"/>
              </a:ext>
            </a:extLst>
          </p:cNvPr>
          <p:cNvSpPr txBox="1"/>
          <p:nvPr/>
        </p:nvSpPr>
        <p:spPr>
          <a:xfrm>
            <a:off x="4195047" y="3442156"/>
            <a:ext cx="1346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(-4,-</a:t>
            </a:r>
            <a:r>
              <a:rPr lang="en-US" sz="2200" b="0" dirty="0"/>
              <a:t>π</a:t>
            </a:r>
            <a:r>
              <a:rPr lang="en-US" dirty="0"/>
              <a:t>/4)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975567-D3E7-47C2-AC1B-54133CDBD848}"/>
              </a:ext>
            </a:extLst>
          </p:cNvPr>
          <p:cNvSpPr/>
          <p:nvPr/>
        </p:nvSpPr>
        <p:spPr>
          <a:xfrm flipH="1" flipV="1">
            <a:off x="7195553" y="5292763"/>
            <a:ext cx="182880" cy="18288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39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85446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84B8E9-405E-4440-AC94-9E7DB7E9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46830" y="1744371"/>
            <a:ext cx="4250740" cy="5791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750" dirty="0"/>
              <a:t>In the West, polar graphs were originally created to plot complex numbers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That way,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no one could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confuse a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real number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graph with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a complex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one</a:t>
            </a:r>
          </a:p>
          <a:p>
            <a:pPr>
              <a:spcBef>
                <a:spcPts val="0"/>
              </a:spcBef>
            </a:pPr>
            <a:endParaRPr lang="en-US" sz="3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579A0-59F2-4336-970B-2E07130BAF8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https://as1.ftcdn.net/v2/jpg/01/60/91/68/500_F_160916843_COfIenCS2NSkxfS8rqbLs20gmNEJzxv2.jpg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58FB8-AF2C-4E39-97AB-25BC87603A6D}"/>
              </a:ext>
            </a:extLst>
          </p:cNvPr>
          <p:cNvSpPr txBox="1"/>
          <p:nvPr/>
        </p:nvSpPr>
        <p:spPr>
          <a:xfrm>
            <a:off x="7009318" y="3366445"/>
            <a:ext cx="134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3+4i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35F5E3-AF6D-4291-9640-4EF575D04669}"/>
              </a:ext>
            </a:extLst>
          </p:cNvPr>
          <p:cNvSpPr/>
          <p:nvPr/>
        </p:nvSpPr>
        <p:spPr>
          <a:xfrm flipH="1" flipV="1">
            <a:off x="6916273" y="361745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86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84B8E9-405E-4440-AC94-9E7DB7E9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46830" y="1744371"/>
            <a:ext cx="4250740" cy="5791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750" dirty="0"/>
              <a:t>Well, somebody figured out right away you could plop rectangular graph paper 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right on top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and make it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an (</a:t>
            </a:r>
            <a:r>
              <a:rPr lang="en-US" sz="3750" dirty="0" err="1"/>
              <a:t>x,y</a:t>
            </a:r>
            <a:r>
              <a:rPr lang="en-US" sz="3750" dirty="0"/>
              <a:t>) 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graph!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579A0-59F2-4336-970B-2E07130BAF8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https://as1.ftcdn.net/v2/jpg/01/60/91/68/500_F_160916843_COfIenCS2NSkxfS8rqbLs20gmNEJzxv2.jpg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C2C2D-407F-4A1C-ADE0-8107FDA6CE02}"/>
              </a:ext>
            </a:extLst>
          </p:cNvPr>
          <p:cNvSpPr txBox="1"/>
          <p:nvPr/>
        </p:nvSpPr>
        <p:spPr>
          <a:xfrm>
            <a:off x="7009318" y="3366445"/>
            <a:ext cx="134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3+4i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D08A1-8535-471C-BCF6-150AB5EEA2EA}"/>
              </a:ext>
            </a:extLst>
          </p:cNvPr>
          <p:cNvSpPr/>
          <p:nvPr/>
        </p:nvSpPr>
        <p:spPr>
          <a:xfrm flipH="1" flipV="1">
            <a:off x="6916273" y="361745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03ED6A-FDD9-4554-91A0-187043F66E3D}"/>
              </a:ext>
            </a:extLst>
          </p:cNvPr>
          <p:cNvGrpSpPr/>
          <p:nvPr/>
        </p:nvGrpSpPr>
        <p:grpSpPr>
          <a:xfrm>
            <a:off x="4105100" y="2541494"/>
            <a:ext cx="4268670" cy="4268670"/>
            <a:chOff x="4105100" y="2541494"/>
            <a:chExt cx="4268670" cy="42686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200A42-2473-4332-8389-36054B0DB70E}"/>
                </a:ext>
              </a:extLst>
            </p:cNvPr>
            <p:cNvGrpSpPr/>
            <p:nvPr/>
          </p:nvGrpSpPr>
          <p:grpSpPr>
            <a:xfrm>
              <a:off x="4105100" y="2541494"/>
              <a:ext cx="4268670" cy="4268670"/>
              <a:chOff x="4105100" y="2541494"/>
              <a:chExt cx="4268670" cy="426867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3799977-FDF1-4D5B-B4FF-7BE351EC6960}"/>
                  </a:ext>
                </a:extLst>
              </p:cNvPr>
              <p:cNvGrpSpPr/>
              <p:nvPr/>
            </p:nvGrpSpPr>
            <p:grpSpPr>
              <a:xfrm>
                <a:off x="4670611" y="2541494"/>
                <a:ext cx="2832848" cy="4268670"/>
                <a:chOff x="4670611" y="2541494"/>
                <a:chExt cx="2832848" cy="4268670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6A54CDCA-DA41-4048-9566-AB704FF50F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2541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F99FAF8-3AAF-4FD2-8D57-E6D238C7A5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70725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36F6598-AADF-45F9-90FD-2C92E2A9C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890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AD1F28F-6EA0-475B-B361-1A4ADBD6A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7093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B127DAF-047E-4B4A-9283-9FD151006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5277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F60332-1FDF-46E6-9931-2DA717764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345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9F37635-84BB-4988-923B-68DE46D2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0611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702ECF5-B820-435D-8B7F-CB9039B46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8795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80C3839-00BF-4EF4-A883-1D345B2C1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697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26AE6E0-F5CF-4113-A62A-2B00FBF6F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163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E20C02D-C053-4AB6-A89A-7FEDD1B3C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347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4C2BFD2-E61D-48AA-837C-43AC09715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152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0AC266C-9F26-4FB1-A938-621D21715F1E}"/>
                  </a:ext>
                </a:extLst>
              </p:cNvPr>
              <p:cNvGrpSpPr/>
              <p:nvPr/>
            </p:nvGrpSpPr>
            <p:grpSpPr>
              <a:xfrm rot="5400000">
                <a:off x="4823011" y="2707341"/>
                <a:ext cx="2832848" cy="4268670"/>
                <a:chOff x="4670611" y="2541494"/>
                <a:chExt cx="2832848" cy="4268670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CB06A7C-7CE5-403C-ACE9-F0F9A58F2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2541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DCA3287-017B-4B1D-BA0A-99CD2F75FA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70725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052C57D-1F11-469C-A6EE-F450B3C7F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890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E761F36-F5F3-4684-AB71-1F122AC6D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7093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3CDE0BA-D3D0-4B8F-909A-9DDF987EB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5277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EDCD79D-C46F-4030-9836-F8590E312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345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40AE073-0F6C-4A2E-A7F1-AC64DC4112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0611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1611361-EB26-4E57-8956-E134113B8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8795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753A9D4-644A-469B-A2FB-8B7B394E0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697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FEC9588-4799-4FD6-8655-EC5339AC2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163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1686A34-ADF7-46C4-A02E-9AEE0B4F5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347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65FCF20-AA86-4BE6-B3A0-450D0337B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152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7CBD82-725C-4623-9D38-ED90B23D9F3D}"/>
                </a:ext>
              </a:extLst>
            </p:cNvPr>
            <p:cNvCxnSpPr>
              <a:cxnSpLocks/>
            </p:cNvCxnSpPr>
            <p:nvPr/>
          </p:nvCxnSpPr>
          <p:spPr>
            <a:xfrm>
              <a:off x="7758953" y="2545976"/>
              <a:ext cx="0" cy="425074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876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+ 4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can be graphed: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94122" y="2373868"/>
            <a:ext cx="4129690" cy="4484132"/>
            <a:chOff x="4694122" y="2373868"/>
            <a:chExt cx="4129690" cy="4484132"/>
          </a:xfrm>
        </p:grpSpPr>
        <p:grpSp>
          <p:nvGrpSpPr>
            <p:cNvPr id="27" name="Group 26"/>
            <p:cNvGrpSpPr/>
            <p:nvPr/>
          </p:nvGrpSpPr>
          <p:grpSpPr>
            <a:xfrm>
              <a:off x="4694122" y="2733701"/>
              <a:ext cx="4129690" cy="4124299"/>
              <a:chOff x="4694122" y="2762927"/>
              <a:chExt cx="4129690" cy="41242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3</a:t>
                      </a: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12" name="Rectangle 11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-1</a:t>
                    </a:r>
                  </a:p>
                </p:txBody>
              </p:sp>
            </p:grpSp>
            <p:sp>
              <p:nvSpPr>
                <p:cNvPr id="6" name="Rectangle 5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-4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-4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8137825" y="2772426"/>
                <a:ext cx="228600" cy="2286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4694122" y="4677426"/>
                <a:ext cx="41296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5974" y="2762927"/>
                <a:ext cx="0" cy="41242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6682036" y="2373868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F6434D7-0D5C-477B-B12A-4CE74F8875BD}"/>
              </a:ext>
            </a:extLst>
          </p:cNvPr>
          <p:cNvSpPr txBox="1"/>
          <p:nvPr/>
        </p:nvSpPr>
        <p:spPr>
          <a:xfrm>
            <a:off x="8770459" y="4419600"/>
            <a:ext cx="297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FF00"/>
                </a:solidFill>
                <a:effectLst/>
                <a:latin typeface="-apple-system"/>
              </a:rPr>
              <a:t>ℝ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49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electrical engineering, this way of graphing complex numbers is called an </a:t>
            </a:r>
            <a:r>
              <a:rPr lang="en-US" dirty="0">
                <a:solidFill>
                  <a:srgbClr val="FFC000"/>
                </a:solidFill>
              </a:rPr>
              <a:t>Argand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29904622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But, it’s not the same as a true polar graph!</a:t>
            </a:r>
          </a:p>
          <a:p>
            <a:r>
              <a:rPr lang="en-US" dirty="0"/>
              <a:t>How would you graph 30º or 2</a:t>
            </a:r>
            <a:r>
              <a:rPr lang="el-GR" b="0" dirty="0">
                <a:latin typeface="Comic Sans MS"/>
              </a:rPr>
              <a:t>π</a:t>
            </a:r>
            <a:r>
              <a:rPr lang="en-US" dirty="0">
                <a:latin typeface="Comic Sans M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1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then they needed a way to convert from polar to rectangular in a mathematically accurate way (not just by plopping rectangular graph paper over polar graphs!)</a:t>
            </a:r>
          </a:p>
        </p:txBody>
      </p:sp>
    </p:spTree>
    <p:extLst>
      <p:ext uri="{BB962C8B-B14F-4D97-AF65-F5344CB8AC3E}">
        <p14:creationId xmlns:p14="http://schemas.microsoft.com/office/powerpoint/2010/main" val="41673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856459E-992B-4416-801A-3B6940AA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370E0A4-0F9F-44DA-87FD-C4662C71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dimensions of a matrix are always given with the number of </a:t>
            </a:r>
          </a:p>
          <a:p>
            <a:r>
              <a:rPr lang="en-US" altLang="en-US" dirty="0"/>
              <a:t>rows first, then the number of columns: </a:t>
            </a:r>
          </a:p>
          <a:p>
            <a:pPr algn="ctr"/>
            <a:r>
              <a:rPr lang="en-US" altLang="en-US" dirty="0"/>
              <a:t>r </a:t>
            </a:r>
            <a:r>
              <a:rPr lang="en-US" altLang="en-US" b="0" dirty="0"/>
              <a:t>×</a:t>
            </a:r>
            <a:r>
              <a:rPr lang="en-US" altLang="en-US" dirty="0"/>
              <a:t> c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conversion</a:t>
            </a:r>
          </a:p>
          <a:p>
            <a:r>
              <a:rPr lang="en-US" dirty="0"/>
              <a:t>If you have a polar point</a:t>
            </a:r>
          </a:p>
          <a:p>
            <a:r>
              <a:rPr lang="en-US" dirty="0"/>
              <a:t>P = (</a:t>
            </a:r>
            <a:r>
              <a:rPr lang="en-US" dirty="0" err="1"/>
              <a:t>r,θ</a:t>
            </a:r>
            <a:r>
              <a:rPr lang="en-US" dirty="0"/>
              <a:t>)</a:t>
            </a:r>
          </a:p>
          <a:p>
            <a:r>
              <a:rPr lang="en-US" dirty="0"/>
              <a:t>To convert to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pPr algn="ctr"/>
            <a:r>
              <a:rPr lang="en-US" dirty="0"/>
              <a:t>x = r cos θ</a:t>
            </a:r>
          </a:p>
          <a:p>
            <a:pPr algn="ctr"/>
            <a:r>
              <a:rPr lang="en-US" dirty="0"/>
              <a:t>y = r sin 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14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endParaRPr lang="en-US" sz="500" dirty="0"/>
          </a:p>
          <a:p>
            <a:r>
              <a:rPr lang="en-US" dirty="0"/>
              <a:t>x =</a:t>
            </a:r>
          </a:p>
          <a:p>
            <a:r>
              <a:rPr lang="en-US" dirty="0"/>
              <a:t>y =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49424540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rectangular coordinates: </a:t>
                </a:r>
              </a:p>
              <a:p>
                <a:r>
                  <a:rPr lang="en-US" dirty="0"/>
                  <a:t>P = (-8,</a:t>
                </a:r>
                <a:r>
                  <a:rPr lang="en-US" b="0" i="1" dirty="0"/>
                  <a:t>π</a:t>
                </a:r>
                <a:r>
                  <a:rPr lang="en-US" dirty="0"/>
                  <a:t>/6)   	</a:t>
                </a:r>
              </a:p>
              <a:p>
                <a:r>
                  <a:rPr lang="en-US" dirty="0"/>
                  <a:t>x = -8cos(</a:t>
                </a:r>
                <a:r>
                  <a:rPr lang="en-US" b="0" i="1" dirty="0"/>
                  <a:t>π</a:t>
                </a:r>
                <a:r>
                  <a:rPr lang="en-US" dirty="0"/>
                  <a:t>/6) = </a:t>
                </a:r>
                <a:r>
                  <a:rPr lang="en-US" dirty="0">
                    <a:solidFill>
                      <a:srgbClr val="FFFF00"/>
                    </a:solidFill>
                  </a:rPr>
                  <a:t>-8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/2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                 </a:t>
                </a:r>
                <a:r>
                  <a:rPr lang="en-US" dirty="0"/>
                  <a:t> ≈ </a:t>
                </a:r>
                <a:r>
                  <a:rPr lang="en-US" dirty="0">
                    <a:solidFill>
                      <a:srgbClr val="FFFF00"/>
                    </a:solidFill>
                  </a:rPr>
                  <a:t>-6.928</a:t>
                </a:r>
              </a:p>
              <a:p>
                <a:r>
                  <a:rPr lang="en-US" dirty="0"/>
                  <a:t>y = </a:t>
                </a: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/>
                  <a:t> 	</a:t>
                </a:r>
              </a:p>
              <a:p>
                <a:endParaRPr lang="en-US" sz="2000" dirty="0"/>
              </a:p>
              <a:p>
                <a:endParaRPr lang="en-US" baseline="5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220368285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r>
              <a:rPr lang="en-US" dirty="0"/>
              <a:t>x ≈ -6.928</a:t>
            </a:r>
          </a:p>
          <a:p>
            <a:r>
              <a:rPr lang="en-US" dirty="0"/>
              <a:t>y = -8sin(</a:t>
            </a:r>
            <a:r>
              <a:rPr lang="en-US" b="0" i="1" dirty="0"/>
              <a:t>π</a:t>
            </a:r>
            <a:r>
              <a:rPr lang="en-US" dirty="0"/>
              <a:t>/6) = </a:t>
            </a:r>
            <a:r>
              <a:rPr lang="en-US" dirty="0">
                <a:solidFill>
                  <a:srgbClr val="FFFF00"/>
                </a:solidFill>
              </a:rPr>
              <a:t>-4</a:t>
            </a:r>
          </a:p>
          <a:p>
            <a:r>
              <a:rPr lang="en-US" dirty="0"/>
              <a:t>What quadrant is it in?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3EF3F-9CFB-4AAC-96A4-97E8E2853FDA}"/>
              </a:ext>
            </a:extLst>
          </p:cNvPr>
          <p:cNvGrpSpPr/>
          <p:nvPr/>
        </p:nvGrpSpPr>
        <p:grpSpPr>
          <a:xfrm>
            <a:off x="4229100" y="4724400"/>
            <a:ext cx="1931503" cy="1905000"/>
            <a:chOff x="4229100" y="4724400"/>
            <a:chExt cx="1931503" cy="1905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170964-3964-4B4D-9BE4-B4D1370A31DB}"/>
                </a:ext>
              </a:extLst>
            </p:cNvPr>
            <p:cNvCxnSpPr/>
            <p:nvPr/>
          </p:nvCxnSpPr>
          <p:spPr>
            <a:xfrm>
              <a:off x="5105400" y="4724400"/>
              <a:ext cx="0" cy="1905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C2A5B-889D-49ED-B88A-F34EBF277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0" y="5715000"/>
              <a:ext cx="1752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E84A92-C0CB-40A2-8BDA-74262288BB65}"/>
                </a:ext>
              </a:extLst>
            </p:cNvPr>
            <p:cNvSpPr txBox="1"/>
            <p:nvPr/>
          </p:nvSpPr>
          <p:spPr>
            <a:xfrm>
              <a:off x="5486400" y="4919871"/>
              <a:ext cx="324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C21F34-FFBA-45DC-B281-4F06B1D55644}"/>
                </a:ext>
              </a:extLst>
            </p:cNvPr>
            <p:cNvSpPr txBox="1"/>
            <p:nvPr/>
          </p:nvSpPr>
          <p:spPr>
            <a:xfrm>
              <a:off x="4406348" y="4929809"/>
              <a:ext cx="553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7B49B9-7F50-4734-962F-A6829DF2E405}"/>
                </a:ext>
              </a:extLst>
            </p:cNvPr>
            <p:cNvSpPr txBox="1"/>
            <p:nvPr/>
          </p:nvSpPr>
          <p:spPr>
            <a:xfrm>
              <a:off x="4343400" y="595526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02F443-AD51-4FC3-9CDB-8037DEC66914}"/>
                </a:ext>
              </a:extLst>
            </p:cNvPr>
            <p:cNvSpPr txBox="1"/>
            <p:nvPr/>
          </p:nvSpPr>
          <p:spPr>
            <a:xfrm>
              <a:off x="5461552" y="598018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6059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r>
              <a:rPr lang="en-US" dirty="0"/>
              <a:t>x ≈ -6.928</a:t>
            </a:r>
          </a:p>
          <a:p>
            <a:r>
              <a:rPr lang="en-US" dirty="0"/>
              <a:t>y = -4</a:t>
            </a:r>
          </a:p>
          <a:p>
            <a:r>
              <a:rPr lang="en-US" dirty="0"/>
              <a:t>What quadrant is it in? </a:t>
            </a:r>
            <a:r>
              <a:rPr lang="en-US" dirty="0">
                <a:solidFill>
                  <a:srgbClr val="FFFF00"/>
                </a:solidFill>
              </a:rPr>
              <a:t>III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C20197-4EC7-4548-9B3B-82EEC49E4916}"/>
              </a:ext>
            </a:extLst>
          </p:cNvPr>
          <p:cNvGrpSpPr/>
          <p:nvPr/>
        </p:nvGrpSpPr>
        <p:grpSpPr>
          <a:xfrm>
            <a:off x="4229100" y="4724400"/>
            <a:ext cx="1931503" cy="1905000"/>
            <a:chOff x="4229100" y="4724400"/>
            <a:chExt cx="1931503" cy="1905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7CF871-DBEA-453F-A399-A43B0BC2DAF2}"/>
                </a:ext>
              </a:extLst>
            </p:cNvPr>
            <p:cNvCxnSpPr/>
            <p:nvPr/>
          </p:nvCxnSpPr>
          <p:spPr>
            <a:xfrm>
              <a:off x="5105400" y="4724400"/>
              <a:ext cx="0" cy="1905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CD95A1-2243-4550-90EF-7F6BF5326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0" y="5715000"/>
              <a:ext cx="1752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1873D-8378-40E5-93FC-3A9ADEB8A657}"/>
                </a:ext>
              </a:extLst>
            </p:cNvPr>
            <p:cNvSpPr txBox="1"/>
            <p:nvPr/>
          </p:nvSpPr>
          <p:spPr>
            <a:xfrm>
              <a:off x="5486400" y="4919871"/>
              <a:ext cx="324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EDB1DA-D2B2-44FF-8AD5-6B83CD1E3A31}"/>
                </a:ext>
              </a:extLst>
            </p:cNvPr>
            <p:cNvSpPr txBox="1"/>
            <p:nvPr/>
          </p:nvSpPr>
          <p:spPr>
            <a:xfrm>
              <a:off x="4406348" y="4929809"/>
              <a:ext cx="553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2F7A32-44FF-4D0C-919A-008F670683AF}"/>
                </a:ext>
              </a:extLst>
            </p:cNvPr>
            <p:cNvSpPr txBox="1"/>
            <p:nvPr/>
          </p:nvSpPr>
          <p:spPr>
            <a:xfrm>
              <a:off x="4343400" y="595526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A51D21-7A28-4E50-9A04-C24EBE492CA0}"/>
                </a:ext>
              </a:extLst>
            </p:cNvPr>
            <p:cNvSpPr txBox="1"/>
            <p:nvPr/>
          </p:nvSpPr>
          <p:spPr>
            <a:xfrm>
              <a:off x="5461552" y="598018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3451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Is P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(-8,</a:t>
            </a:r>
            <a:r>
              <a:rPr lang="en-US" b="0" i="1" dirty="0"/>
              <a:t>π</a:t>
            </a:r>
            <a:r>
              <a:rPr lang="en-US" dirty="0"/>
              <a:t>/6) in polar coordinates the same as 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(-6.928,-4) in rectangular?</a:t>
            </a:r>
          </a:p>
        </p:txBody>
      </p:sp>
      <p:sp>
        <p:nvSpPr>
          <p:cNvPr id="135" name="Oval 134"/>
          <p:cNvSpPr/>
          <p:nvPr/>
        </p:nvSpPr>
        <p:spPr>
          <a:xfrm>
            <a:off x="10744200" y="7162800"/>
            <a:ext cx="1828800" cy="182880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71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0" y="2438400"/>
            <a:ext cx="4874560" cy="4341231"/>
            <a:chOff x="76200" y="2438400"/>
            <a:chExt cx="4874560" cy="4341231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2819400"/>
              <a:ext cx="3657600" cy="3657600"/>
              <a:chOff x="838200" y="2743200"/>
              <a:chExt cx="3657600" cy="365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8200" y="2743200"/>
                <a:ext cx="3657600" cy="3657600"/>
                <a:chOff x="797869" y="2743200"/>
                <a:chExt cx="3657600" cy="3657600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1712269" y="3662349"/>
                  <a:ext cx="1828800" cy="18288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169469" y="4119549"/>
                  <a:ext cx="914400" cy="9144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797869" y="2743200"/>
                  <a:ext cx="3657600" cy="36576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255069" y="3205149"/>
                  <a:ext cx="2743200" cy="27432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8200" y="2743200"/>
                <a:ext cx="3657600" cy="3657600"/>
                <a:chOff x="838200" y="2743200"/>
                <a:chExt cx="3657600" cy="3657600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8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27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36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45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63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72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81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0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9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oup 106"/>
            <p:cNvGrpSpPr/>
            <p:nvPr/>
          </p:nvGrpSpPr>
          <p:grpSpPr>
            <a:xfrm>
              <a:off x="76200" y="2438400"/>
              <a:ext cx="4874560" cy="4341231"/>
              <a:chOff x="2509598" y="1021273"/>
              <a:chExt cx="6558202" cy="573956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134673" y="2914710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308914" y="3581400"/>
                <a:ext cx="689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0, 2</a:t>
                </a:r>
                <a:r>
                  <a:rPr lang="en-US" sz="2000" i="1" dirty="0"/>
                  <a:t>π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885607" y="230511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04607" y="175260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984031" y="135249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247049" y="1122017"/>
                <a:ext cx="763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562600" y="1021273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/>
                  <a:t>/2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724400" y="1131100"/>
                <a:ext cx="1024194" cy="49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047612" y="1352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514212" y="175260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57012" y="23051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09598" y="29147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31634" y="3581400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655287" y="4267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57012" y="48959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438012" y="5463988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4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2000" y="6172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23494" y="6360724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72200" y="6140353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19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943212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467600" y="5543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924800" y="4953000"/>
                <a:ext cx="7328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187431" y="4267200"/>
                <a:ext cx="8803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(-8,</a:t>
            </a:r>
            <a:r>
              <a:rPr lang="en-US" b="0" i="1" dirty="0"/>
              <a:t>π</a:t>
            </a:r>
            <a:r>
              <a:rPr lang="en-US" dirty="0"/>
              <a:t>/6) = 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(-6.928,-4)</a:t>
            </a:r>
          </a:p>
          <a:p>
            <a:r>
              <a:rPr lang="en-US" sz="2000" dirty="0"/>
              <a:t>(pretty close – just rounding error) and both are in QIII </a:t>
            </a:r>
          </a:p>
        </p:txBody>
      </p:sp>
      <p:sp>
        <p:nvSpPr>
          <p:cNvPr id="135" name="Oval 134"/>
          <p:cNvSpPr/>
          <p:nvPr/>
        </p:nvSpPr>
        <p:spPr>
          <a:xfrm>
            <a:off x="10744200" y="7162800"/>
            <a:ext cx="1828800" cy="182880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6" name="Oval 165"/>
          <p:cNvSpPr/>
          <p:nvPr/>
        </p:nvSpPr>
        <p:spPr>
          <a:xfrm>
            <a:off x="954743" y="5450675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66710" y="2806344"/>
            <a:ext cx="3672493" cy="3670656"/>
            <a:chOff x="5166710" y="2806344"/>
            <a:chExt cx="3672493" cy="3670656"/>
          </a:xfrm>
        </p:grpSpPr>
        <p:grpSp>
          <p:nvGrpSpPr>
            <p:cNvPr id="19" name="Group 18"/>
            <p:cNvGrpSpPr/>
            <p:nvPr/>
          </p:nvGrpSpPr>
          <p:grpSpPr>
            <a:xfrm>
              <a:off x="5181600" y="2806344"/>
              <a:ext cx="3657602" cy="3670656"/>
              <a:chOff x="5181600" y="2806344"/>
              <a:chExt cx="3657602" cy="36706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81600" y="2806344"/>
                <a:ext cx="3657602" cy="3670656"/>
                <a:chOff x="5181600" y="2806344"/>
                <a:chExt cx="3657602" cy="367065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17231"/>
                  <a:chExt cx="3657602" cy="3670656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 rot="16200000">
                    <a:off x="5181604" y="2830288"/>
                    <a:ext cx="3657600" cy="3657597"/>
                    <a:chOff x="5181600" y="2514600"/>
                    <a:chExt cx="3657600" cy="4124299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181600" y="2817231"/>
                    <a:ext cx="3657600" cy="3670656"/>
                    <a:chOff x="5181600" y="2514600"/>
                    <a:chExt cx="3657600" cy="4124299"/>
                  </a:xfrm>
                </p:grpSpPr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5458314" y="4623958"/>
                  <a:ext cx="3080785" cy="353943"/>
                  <a:chOff x="5458314" y="4623958"/>
                  <a:chExt cx="3080785" cy="353943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7315200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782050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4</a:t>
                    </a: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221383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6</a:t>
                    </a: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366290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-2</a:t>
                    </a: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59155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-4</a:t>
                    </a: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4583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-6</a:t>
                    </a: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644792" y="3104352"/>
                  <a:ext cx="409086" cy="3109619"/>
                  <a:chOff x="6644792" y="3104352"/>
                  <a:chExt cx="409086" cy="3109619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6736162" y="4008649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736162" y="35814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4</a:t>
                    </a: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736162" y="3104352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6</a:t>
                    </a: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644792" y="4940879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-2</a:t>
                    </a: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44792" y="5412240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-4</a:t>
                    </a: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644792" y="586002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-6</a:t>
                    </a:r>
                  </a:p>
                </p:txBody>
              </p:sp>
            </p:grpSp>
          </p:grpSp>
          <p:sp>
            <p:nvSpPr>
              <p:cNvPr id="168" name="Rectangle 167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5166710" y="4648200"/>
              <a:ext cx="3672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Oval 166"/>
          <p:cNvSpPr/>
          <p:nvPr/>
        </p:nvSpPr>
        <p:spPr>
          <a:xfrm>
            <a:off x="5113097" y="5421405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1503168-2EBD-45F5-83BA-BB5BCA696B81}"/>
              </a:ext>
            </a:extLst>
          </p:cNvPr>
          <p:cNvSpPr txBox="1"/>
          <p:nvPr/>
        </p:nvSpPr>
        <p:spPr>
          <a:xfrm>
            <a:off x="3667744" y="1152425"/>
            <a:ext cx="34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8E28DFF-0466-4233-BEF8-E41F6EB5EBFB}"/>
              </a:ext>
            </a:extLst>
          </p:cNvPr>
          <p:cNvSpPr/>
          <p:nvPr/>
        </p:nvSpPr>
        <p:spPr>
          <a:xfrm>
            <a:off x="29718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91E9B8C-DB82-424F-BC97-B85DA7EF80D3}"/>
              </a:ext>
            </a:extLst>
          </p:cNvPr>
          <p:cNvSpPr/>
          <p:nvPr/>
        </p:nvSpPr>
        <p:spPr>
          <a:xfrm>
            <a:off x="34290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A7F03D6-9A64-44B4-A9C4-546D116744A2}"/>
              </a:ext>
            </a:extLst>
          </p:cNvPr>
          <p:cNvSpPr/>
          <p:nvPr/>
        </p:nvSpPr>
        <p:spPr>
          <a:xfrm>
            <a:off x="38862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00047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</a:t>
            </a:r>
          </a:p>
          <a:p>
            <a:r>
              <a:rPr lang="en-US" dirty="0"/>
              <a:t>y = 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28727430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y =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39240459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-3</a:t>
            </a:r>
          </a:p>
          <a:p>
            <a:r>
              <a:rPr lang="en-US" dirty="0"/>
              <a:t>y = 3sin(</a:t>
            </a:r>
            <a:r>
              <a:rPr lang="en-US" b="0" i="1" dirty="0"/>
              <a:t>π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What quadrant is it in?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93451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448E9B-7101-464E-8088-5851F84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9AD5CDD-78A9-4385-A904-F4AE0838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Matrices are usually given capital letter names like “A”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-3</a:t>
            </a:r>
          </a:p>
          <a:p>
            <a:r>
              <a:rPr lang="en-US" dirty="0"/>
              <a:t>y = 3sin(</a:t>
            </a:r>
            <a:r>
              <a:rPr lang="en-US" b="0" i="1" dirty="0"/>
              <a:t>π</a:t>
            </a:r>
            <a:r>
              <a:rPr lang="en-US" dirty="0"/>
              <a:t>) = 0</a:t>
            </a:r>
          </a:p>
          <a:p>
            <a:r>
              <a:rPr lang="en-US" dirty="0"/>
              <a:t>What quadrant is it in?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FFFF00"/>
                </a:solidFill>
              </a:rPr>
              <a:t>interquadrantal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97068583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5E799-6922-4A65-9F5F-F5E5D7B1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5" y="0"/>
            <a:ext cx="8737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775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AE9E-D2B5-40B8-B6CD-A55BFB89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CBF2-07B1-436E-975A-BEB6AFD6A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graphs, you can use:</a:t>
            </a:r>
          </a:p>
          <a:p>
            <a:r>
              <a:rPr lang="en-US" sz="3200" dirty="0"/>
              <a:t>https://www.geogebra.org/m/jhKUc6Hm</a:t>
            </a:r>
          </a:p>
        </p:txBody>
      </p:sp>
    </p:spTree>
    <p:extLst>
      <p:ext uri="{BB962C8B-B14F-4D97-AF65-F5344CB8AC3E}">
        <p14:creationId xmlns:p14="http://schemas.microsoft.com/office/powerpoint/2010/main" val="39648728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44C13-D4BE-47B3-99A1-E8AA44B10ED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196773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as easy…</a:t>
                </a:r>
              </a:p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arctan (y</a:t>
                </a:r>
                <a:r>
                  <a:rPr lang="en-US" i="1" dirty="0"/>
                  <a:t>/</a:t>
                </a:r>
                <a:r>
                  <a:rPr lang="en-US" dirty="0"/>
                  <a:t>x)</a:t>
                </a:r>
              </a:p>
              <a:p>
                <a:pPr algn="ctr"/>
                <a:r>
                  <a:rPr lang="en-US" dirty="0"/>
                  <a:t>   = tan</a:t>
                </a:r>
                <a:r>
                  <a:rPr lang="en-US" baseline="30000" dirty="0"/>
                  <a:t>-1</a:t>
                </a:r>
                <a:r>
                  <a:rPr lang="en-US" dirty="0"/>
                  <a:t>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2322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61DA7-7DFF-48BB-ABCC-DA09A6D6E367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61DA7-7DFF-48BB-ABCC-DA09A6D6E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377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3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</a:p>
              <a:p>
                <a:pPr>
                  <a:spcBef>
                    <a:spcPts val="0"/>
                  </a:spcBef>
                </a:pPr>
                <a:endParaRPr lang="en-US" sz="700" dirty="0">
                  <a:solidFill>
                    <a:srgbClr val="FFFF00"/>
                  </a:solidFill>
                </a:endParaRPr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7A614-475F-4DC0-A545-225A71F9055A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7A614-475F-4DC0-A545-225A71F9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6048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3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dirty="0"/>
                  <a:t>tan</a:t>
                </a:r>
                <a:r>
                  <a:rPr lang="en-US" baseline="30000" dirty="0"/>
                  <a:t>-1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–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/1)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  <a:r>
                  <a:rPr lang="el-GR" b="0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/3</a:t>
                </a:r>
                <a:r>
                  <a:rPr lang="en-US" dirty="0"/>
                  <a:t> </a:t>
                </a:r>
                <a:r>
                  <a:rPr lang="en-US" sz="2000" dirty="0"/>
                  <a:t>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120º</a:t>
                </a:r>
                <a:endParaRPr lang="en-US" b="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E62C5-F660-47F8-8E30-C1815AE6906E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E62C5-F660-47F8-8E30-C1815AE69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6383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75" name="Group 74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8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5" name="Rectangle 84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But… is it? Is (</a:t>
                </a:r>
                <a:r>
                  <a:rPr lang="en-US" dirty="0" err="1"/>
                  <a:t>x,y</a:t>
                </a:r>
                <a:r>
                  <a:rPr lang="en-US" dirty="0"/>
                  <a:t>) = (1,–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same as P = (2,120°)?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48" name="Group 147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Oval 154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9" name="Rectangle 148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  <p:sp>
        <p:nvSpPr>
          <p:cNvPr id="197" name="Oval 196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8606747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67195" cy="5638800"/>
          </a:xfrm>
        </p:spPr>
        <p:txBody>
          <a:bodyPr/>
          <a:lstStyle/>
          <a:p>
            <a:r>
              <a:rPr lang="en-US" dirty="0"/>
              <a:t>Oops! It’s in the wrong quadrant!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  <p:sp>
        <p:nvSpPr>
          <p:cNvPr id="75" name="Oval 74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4" name="Rectangle 133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8" name="Oval 147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4296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102A4D7-7435-412A-8AD6-DED28C6B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3806101-FCBA-40B6-97EE-9D91BE50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designate a specific element in a matrix, you use small letters with subscripts r and c:</a:t>
            </a:r>
          </a:p>
          <a:p>
            <a:endParaRPr lang="en-US" altLang="en-US" sz="2000"/>
          </a:p>
          <a:p>
            <a:r>
              <a:rPr lang="en-US" altLang="en-US"/>
              <a:t>a</a:t>
            </a:r>
            <a:r>
              <a:rPr lang="en-US" altLang="en-US" baseline="-25000"/>
              <a:t>37</a:t>
            </a:r>
            <a:r>
              <a:rPr lang="en-US" altLang="en-US"/>
              <a:t> means the element in matrix A in row 3 column 7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67195" cy="5638800"/>
              </a:xfrm>
            </p:spPr>
            <p:txBody>
              <a:bodyPr/>
              <a:lstStyle/>
              <a:p>
                <a:r>
                  <a:rPr lang="en-US" dirty="0"/>
                  <a:t>It should be the other tan</a:t>
                </a:r>
                <a:r>
                  <a:rPr lang="en-US" baseline="30000" dirty="0"/>
                  <a:t>-1</a:t>
                </a:r>
                <a:r>
                  <a:rPr lang="en-US" dirty="0"/>
                  <a:t>=–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= 300° or 5</a:t>
                </a:r>
                <a:r>
                  <a:rPr lang="en-US" b="0" dirty="0"/>
                  <a:t>π</a:t>
                </a:r>
                <a:r>
                  <a:rPr lang="en-US" dirty="0"/>
                  <a:t>/3 rad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67195" cy="5638800"/>
              </a:xfrm>
              <a:blipFill rotWithShape="1">
                <a:blip r:embed="rId3"/>
                <a:stretch>
                  <a:fillRect l="-2491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  <p:sp>
        <p:nvSpPr>
          <p:cNvPr id="75" name="Oval 74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800297" y="549955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8" name="Group 127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Rectangle 137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44428879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1" cy="5638800"/>
          </a:xfrm>
        </p:spPr>
        <p:txBody>
          <a:bodyPr/>
          <a:lstStyle/>
          <a:p>
            <a:r>
              <a:rPr lang="en-US" dirty="0"/>
              <a:t>You have to be VERY careful with these conversions to get the right quadrant!</a:t>
            </a:r>
          </a:p>
          <a:p>
            <a:endParaRPr lang="en-US" sz="2000" dirty="0"/>
          </a:p>
          <a:p>
            <a:r>
              <a:rPr lang="en-US" dirty="0"/>
              <a:t>(You see why we’ve been emphasizing quadrants?)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26285037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polar coordinates of: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(0, – 4)</a:t>
            </a:r>
          </a:p>
          <a:p>
            <a:endParaRPr lang="en-US" sz="1000" dirty="0"/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/>
              <a:t>r = </a:t>
            </a:r>
          </a:p>
          <a:p>
            <a:r>
              <a:rPr lang="en-US" i="1" dirty="0"/>
              <a:t>θ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9724-C9B0-4AE3-BD3E-D6D7D23B4E9F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9724-C9B0-4AE3-BD3E-D6D7D23B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2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7702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(0, – 4)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4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785EF-E553-4A83-9ECD-CA2466D44C55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785EF-E553-4A83-9ECD-CA2466D4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7298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(0, – 4)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 = 4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arctan(-4/0) = </a:t>
                </a:r>
                <a:r>
                  <a:rPr lang="el-GR" b="0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/2</a:t>
                </a:r>
                <a:r>
                  <a:rPr lang="en-US" dirty="0"/>
                  <a:t> </a:t>
                </a:r>
                <a:r>
                  <a:rPr lang="en-US" sz="2000" dirty="0"/>
                  <a:t>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90º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77737-076E-4A07-AC0B-E6FE626A9415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77737-076E-4A07-AC0B-E6FE626A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2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58419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/>
                  <a:t>x,y</a:t>
                </a:r>
                <a:r>
                  <a:rPr lang="en-US" dirty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(–4/0) = 90° 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this the right quadrant?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500" dirty="0"/>
                  <a:t>(ok… it’s </a:t>
                </a:r>
                <a:r>
                  <a:rPr lang="en-US" sz="2500" dirty="0" err="1"/>
                  <a:t>interquadrantal</a:t>
                </a:r>
                <a:r>
                  <a:rPr lang="en-US" sz="2500" dirty="0"/>
                  <a:t>!)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r="-1123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772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67195" cy="56388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(0,–4)</a:t>
            </a:r>
          </a:p>
          <a:p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5" name="Rectangle 84"/>
            <p:cNvSpPr/>
            <p:nvPr/>
          </p:nvSpPr>
          <p:spPr>
            <a:xfrm>
              <a:off x="3209673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</p:grpSp>
      <p:sp>
        <p:nvSpPr>
          <p:cNvPr id="75" name="Oval 74"/>
          <p:cNvSpPr/>
          <p:nvPr/>
        </p:nvSpPr>
        <p:spPr>
          <a:xfrm>
            <a:off x="6223921" y="2810241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4121" y="6235467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8" name="Group 127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Rectangle 137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2038574" y="640025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34583594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/>
                  <a:t>x,y</a:t>
                </a:r>
                <a:r>
                  <a:rPr lang="en-US" dirty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(–4/0) = 270°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      or 3</a:t>
                </a:r>
                <a:r>
                  <a:rPr lang="en-US" b="0" dirty="0"/>
                  <a:t>π</a:t>
                </a:r>
                <a:r>
                  <a:rPr lang="en-US" dirty="0"/>
                  <a:t>/2 rad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7375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D9371-C9B5-4672-BF04-917DD248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1" y="0"/>
            <a:ext cx="8045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425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ECB56A-B969-46F6-9868-053E4942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66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1112961-B2FD-462B-A35B-21D754C7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FACDAEF-4B98-4F28-8056-D3B793BC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Math class, matrices are shown by listing the elements inside square braces: [  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0B1962-9335-40D2-B6FD-E1044BA9A41F}"/>
              </a:ext>
            </a:extLst>
          </p:cNvPr>
          <p:cNvSpPr txBox="1">
            <a:spLocks/>
          </p:cNvSpPr>
          <p:nvPr/>
        </p:nvSpPr>
        <p:spPr bwMode="auto">
          <a:xfrm>
            <a:off x="609600" y="32004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altLang="en-US" sz="3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┌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9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A =</a:t>
            </a:r>
            <a:r>
              <a:rPr lang="en-US" altLang="en-US" sz="55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F67F-DB55-4926-B875-3208BD06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D391-9EB8-4D1C-B481-718C52BB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TI84 doesn’t work on this problem, but the TI89 does!</a:t>
            </a:r>
          </a:p>
        </p:txBody>
      </p:sp>
    </p:spTree>
    <p:extLst>
      <p:ext uri="{BB962C8B-B14F-4D97-AF65-F5344CB8AC3E}">
        <p14:creationId xmlns:p14="http://schemas.microsoft.com/office/powerpoint/2010/main" val="103768546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44C13-D4BE-47B3-99A1-E8AA44B10ED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3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rectangular equations to polar equations:</a:t>
            </a:r>
          </a:p>
          <a:p>
            <a:r>
              <a:rPr lang="en-US" dirty="0"/>
              <a:t>replace   </a:t>
            </a:r>
          </a:p>
          <a:p>
            <a:r>
              <a:rPr lang="en-US" i="1" dirty="0"/>
              <a:t>	x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cos</a:t>
            </a:r>
            <a:r>
              <a:rPr lang="en-US" i="1" dirty="0" err="1"/>
              <a:t>θ</a:t>
            </a:r>
            <a:r>
              <a:rPr lang="en-US" dirty="0"/>
              <a:t>   and   </a:t>
            </a:r>
          </a:p>
          <a:p>
            <a:r>
              <a:rPr lang="en-US" i="1" dirty="0"/>
              <a:t>	y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sin</a:t>
            </a:r>
            <a:r>
              <a:rPr lang="en-US" i="1" dirty="0" err="1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130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is, of course, an example of </a:t>
            </a:r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533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= cos t</a:t>
            </a:r>
          </a:p>
          <a:p>
            <a:pPr algn="ctr"/>
            <a:r>
              <a:rPr lang="en-US" dirty="0"/>
              <a:t>y = sin t</a:t>
            </a:r>
          </a:p>
          <a:p>
            <a:endParaRPr lang="en-US" sz="2000" dirty="0"/>
          </a:p>
          <a:p>
            <a:r>
              <a:rPr lang="en-US" dirty="0"/>
              <a:t>Together, these equations are called a </a:t>
            </a:r>
            <a:r>
              <a:rPr lang="en-US" dirty="0">
                <a:solidFill>
                  <a:srgbClr val="FFC000"/>
                </a:solidFill>
              </a:rPr>
              <a:t>parametric representation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the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300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polar equations to rectangular equations is not easy – </a:t>
            </a:r>
          </a:p>
          <a:p>
            <a:r>
              <a:rPr lang="en-US" dirty="0"/>
              <a:t>you may have to square both sides, </a:t>
            </a:r>
          </a:p>
          <a:p>
            <a:r>
              <a:rPr lang="en-US" dirty="0"/>
              <a:t>take the tangent of both sides, </a:t>
            </a:r>
          </a:p>
          <a:p>
            <a:r>
              <a:rPr lang="en-US" dirty="0"/>
              <a:t>multiply both sides by </a:t>
            </a:r>
            <a:r>
              <a:rPr lang="en-US" i="1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17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r>
              <a:rPr lang="en-US" dirty="0"/>
              <a:t>	   	r 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cosθ</a:t>
            </a:r>
            <a:r>
              <a:rPr lang="en-US" dirty="0"/>
              <a:t> = x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sinθ</a:t>
            </a:r>
            <a:r>
              <a:rPr lang="en-US" dirty="0"/>
              <a:t> = y</a:t>
            </a:r>
          </a:p>
          <a:p>
            <a:r>
              <a:rPr lang="en-US" dirty="0"/>
              <a:t>		</a:t>
            </a:r>
            <a:r>
              <a:rPr lang="en-US" dirty="0" err="1"/>
              <a:t>tanθ</a:t>
            </a:r>
            <a:r>
              <a:rPr lang="en-US" dirty="0"/>
              <a:t> = y/x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341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actually use polar equations for real work…</a:t>
            </a:r>
          </a:p>
          <a:p>
            <a:endParaRPr lang="en-US" sz="2000" dirty="0"/>
          </a:p>
          <a:p>
            <a:r>
              <a:rPr lang="en-US" dirty="0"/>
              <a:t>But mostly you graph them because they change a ho-hum rectangular graph to a really interesting polar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82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66800"/>
            <a:ext cx="524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14590966_346732725686454_3523543190558736384_n.jpg</a:t>
            </a:r>
          </a:p>
        </p:txBody>
      </p:sp>
    </p:spTree>
    <p:extLst>
      <p:ext uri="{BB962C8B-B14F-4D97-AF65-F5344CB8AC3E}">
        <p14:creationId xmlns:p14="http://schemas.microsoft.com/office/powerpoint/2010/main" val="179911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FDFFF3B-0840-46A3-878E-F43F29C8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104CB65-5400-4CA2-BCD2-A8E6F858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A matrix can be used as a shorthand way of writing a system of equations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04900"/>
            <a:ext cx="6172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14590966_346732725686454_3523543190558736384_q.jpg</a:t>
            </a:r>
          </a:p>
        </p:txBody>
      </p:sp>
    </p:spTree>
    <p:extLst>
      <p:ext uri="{BB962C8B-B14F-4D97-AF65-F5344CB8AC3E}">
        <p14:creationId xmlns:p14="http://schemas.microsoft.com/office/powerpoint/2010/main" val="251863184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Spiral of Archimedes</a:t>
            </a:r>
          </a:p>
          <a:p>
            <a:r>
              <a:rPr lang="en-US" dirty="0"/>
              <a:t>					r = </a:t>
            </a:r>
            <a:r>
              <a:rPr lang="en-US" dirty="0" err="1"/>
              <a:t>aθ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92142"/>
            <a:ext cx="3830758" cy="30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5" y="2068909"/>
            <a:ext cx="4423445" cy="33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26E45-36AE-441A-B236-EE31645EA4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http://www.ceramicforms.com/wp-content/uploads/Nautilus_Cutaway_Logarithmic_Spiral.jpg</a:t>
            </a:r>
          </a:p>
        </p:txBody>
      </p:sp>
    </p:spTree>
    <p:extLst>
      <p:ext uri="{BB962C8B-B14F-4D97-AF65-F5344CB8AC3E}">
        <p14:creationId xmlns:p14="http://schemas.microsoft.com/office/powerpoint/2010/main" val="26888791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/>
          <a:stretch/>
        </p:blipFill>
        <p:spPr bwMode="auto">
          <a:xfrm>
            <a:off x="9525" y="0"/>
            <a:ext cx="9124950" cy="67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http://en.wikipedia.org/wiki/Parametric_equation#mediaviewer/File:Param_02.jpg</a:t>
            </a:r>
          </a:p>
        </p:txBody>
      </p:sp>
    </p:spTree>
    <p:extLst>
      <p:ext uri="{BB962C8B-B14F-4D97-AF65-F5344CB8AC3E}">
        <p14:creationId xmlns:p14="http://schemas.microsoft.com/office/powerpoint/2010/main" val="79520681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D88E1A-A17D-4BE7-B994-2E9FC53D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6" y="0"/>
            <a:ext cx="6984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C0F62-B6E6-4A28-BEC1-4FA0DD0CDA7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https://telegrafi.com/wp-content/uploads/2016/01/dashuria-euml-sht-euml-matematik-euml-partneri-i-pest-euml-euml-sht-euml-ideali_hd.jpg</a:t>
            </a:r>
          </a:p>
        </p:txBody>
      </p:sp>
    </p:spTree>
    <p:extLst>
      <p:ext uri="{BB962C8B-B14F-4D97-AF65-F5344CB8AC3E}">
        <p14:creationId xmlns:p14="http://schemas.microsoft.com/office/powerpoint/2010/main" val="12168837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981075"/>
            <a:ext cx="5648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482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http://en.wikipedia.org/wiki/Parametric_equation#mediaviewer/File:Butterfly_trans01.svg</a:t>
            </a:r>
          </a:p>
        </p:txBody>
      </p:sp>
    </p:spTree>
    <p:extLst>
      <p:ext uri="{BB962C8B-B14F-4D97-AF65-F5344CB8AC3E}">
        <p14:creationId xmlns:p14="http://schemas.microsoft.com/office/powerpoint/2010/main" val="252850371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599"/>
            <a:ext cx="9131300" cy="40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166FC-5C29-4DE2-898A-F0C72B44B999}"/>
              </a:ext>
            </a:extLst>
          </p:cNvPr>
          <p:cNvSpPr txBox="1"/>
          <p:nvPr/>
        </p:nvSpPr>
        <p:spPr>
          <a:xfrm>
            <a:off x="12700" y="6608802"/>
            <a:ext cx="9118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http://4.bp.blogspot.com/-969pickI75I/Ud3W-cMdoRI/AAAAAAAACIo/H_umPfzRMeI/s1600/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1006005_681476468534370_67717180_n.png</a:t>
            </a:r>
          </a:p>
        </p:txBody>
      </p:sp>
    </p:spTree>
    <p:extLst>
      <p:ext uri="{BB962C8B-B14F-4D97-AF65-F5344CB8AC3E}">
        <p14:creationId xmlns:p14="http://schemas.microsoft.com/office/powerpoint/2010/main" val="112979404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/>
              <a:t>Graphing 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https://www.geogebra.org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28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864C-4796-BED3-668C-1C9969B1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Review of systems of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	equations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Review of Matrices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Parametric Equations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644618B-E8F0-4C29-9C91-65D4E60E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86700B9-BF83-411A-9441-59CA0285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Called an </a:t>
            </a:r>
            <a:r>
              <a:rPr lang="en-US" altLang="en-US" dirty="0">
                <a:solidFill>
                  <a:srgbClr val="FFC000"/>
                </a:solidFill>
              </a:rPr>
              <a:t>augmented </a:t>
            </a:r>
            <a:r>
              <a:rPr lang="en-US" altLang="en-US" dirty="0"/>
              <a:t>matrix: </a:t>
            </a:r>
          </a:p>
          <a:p>
            <a:r>
              <a:rPr lang="en-US" altLang="en-US" dirty="0"/>
              <a:t>Each row is an equation </a:t>
            </a:r>
          </a:p>
          <a:p>
            <a:r>
              <a:rPr lang="en-US" altLang="en-US" dirty="0"/>
              <a:t>Each column is a variable or a constant</a:t>
            </a:r>
          </a:p>
          <a:p>
            <a:r>
              <a:rPr lang="en-US" altLang="en-US" dirty="0"/>
              <a:t>Each item is the coefficient</a:t>
            </a:r>
          </a:p>
          <a:p>
            <a:r>
              <a:rPr lang="en-US" altLang="en-US" dirty="0"/>
              <a:t>A vertical bar separates coefficients on the left side from constants on the right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560F9E5-5DC5-4D43-BEE1-EE5F93B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Matrices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E48AD5A-0A6C-42D4-9E88-380FAF18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3x + 7y – 4z = 10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2x + 5y +  z = 9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x +     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6z = 15     becomes: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3  7 -4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2  5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6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(called “</a:t>
            </a:r>
            <a:r>
              <a:rPr lang="en-US" altLang="en-US">
                <a:solidFill>
                  <a:srgbClr val="FFC000"/>
                </a:solidFill>
                <a:cs typeface="Courier New" panose="02070309020205020404" pitchFamily="49" charset="0"/>
              </a:rPr>
              <a:t>matrix notation</a:t>
            </a:r>
            <a:r>
              <a:rPr lang="en-US" altLang="en-US">
                <a:cs typeface="Courier New" panose="02070309020205020404" pitchFamily="49" charset="0"/>
              </a:rPr>
              <a:t>”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BE5123F-9ABC-48D2-A0D7-4DD06308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638800"/>
          </a:xfrm>
        </p:spPr>
        <p:txBody>
          <a:bodyPr/>
          <a:lstStyle/>
          <a:p>
            <a:r>
              <a:rPr lang="en-US" altLang="en-US" sz="3500" dirty="0"/>
              <a:t>You can also recover the original equations from a matrix:</a:t>
            </a:r>
          </a:p>
          <a:p>
            <a:endParaRPr lang="en-US" altLang="en-US" sz="1000" dirty="0"/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</a:t>
            </a:r>
            <a:r>
              <a:rPr lang="en-US" altLang="en-US" sz="3500" dirty="0">
                <a:cs typeface="Courier New" panose="02070309020205020404" pitchFamily="49" charset="0"/>
              </a:rPr>
              <a:t>     x    y     k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		┌           	┐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en-US" sz="3000" dirty="0"/>
              <a:t>eq 1		</a:t>
            </a: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│ 10   4</a:t>
            </a:r>
            <a:r>
              <a:rPr lang="en-US" altLang="en-US" sz="3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│ 92	│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en-US" sz="3000" dirty="0"/>
              <a:t>eq 2		</a:t>
            </a: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│-43   0</a:t>
            </a:r>
            <a:r>
              <a:rPr lang="en-US" altLang="en-US" sz="3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│ 87	│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  		└            	┘</a:t>
            </a:r>
          </a:p>
          <a:p>
            <a:pPr>
              <a:spcBef>
                <a:spcPts val="600"/>
              </a:spcBef>
            </a:pPr>
            <a:r>
              <a:rPr lang="en-US" altLang="en-US" sz="3500" dirty="0">
                <a:cs typeface="Courier New" panose="02070309020205020404" pitchFamily="49" charset="0"/>
              </a:rPr>
              <a:t>The algebraic notation would be:</a:t>
            </a:r>
          </a:p>
          <a:p>
            <a:pPr>
              <a:spcBef>
                <a:spcPts val="600"/>
              </a:spcBef>
            </a:pPr>
            <a:r>
              <a:rPr lang="en-US" altLang="en-US" sz="3500" dirty="0">
                <a:cs typeface="Courier New" panose="02070309020205020404" pitchFamily="49" charset="0"/>
              </a:rPr>
              <a:t>10x + 4y = 92</a:t>
            </a:r>
          </a:p>
          <a:p>
            <a:pPr>
              <a:spcBef>
                <a:spcPts val="600"/>
              </a:spcBef>
            </a:pPr>
            <a:r>
              <a:rPr lang="en-US" altLang="en-US" sz="3500" dirty="0">
                <a:cs typeface="Courier New" panose="02070309020205020404" pitchFamily="49" charset="0"/>
              </a:rPr>
              <a:t>-43x = 87</a:t>
            </a:r>
            <a:endParaRPr lang="en-US" altLang="en-US" sz="3500" dirty="0"/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9006BC-AB8D-4976-B185-EA8B1EDB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Matrices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Review: systems of equations</a:t>
            </a:r>
          </a:p>
          <a:p>
            <a:r>
              <a:rPr lang="en-US" dirty="0"/>
              <a:t>	New stuff: </a:t>
            </a:r>
            <a:r>
              <a:rPr lang="en-US" dirty="0" err="1"/>
              <a:t>parametrics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6F98C21-F11E-4D8A-8930-D6D8D7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EC3DF81-DCB7-4E70-B9F1-DA9BA2DB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goal of a system of equations is to solve the system for values of the variables that work in all of the equations in the system</a:t>
            </a:r>
          </a:p>
          <a:p>
            <a:r>
              <a:rPr lang="en-US" altLang="en-US" dirty="0"/>
              <a:t>Same thing with a matrix!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262583E-4FBC-43FF-B136-6BAD9928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FF267BC-5BE9-4BCD-80CA-8A1EFE47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This pattern is easy to solve: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     upper triangle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lower triangle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A97A3D9-0400-458E-8B0E-EAE4CCD57C8A}"/>
              </a:ext>
            </a:extLst>
          </p:cNvPr>
          <p:cNvSpPr/>
          <p:nvPr/>
        </p:nvSpPr>
        <p:spPr>
          <a:xfrm flipH="1" flipV="1">
            <a:off x="2971800" y="3276600"/>
            <a:ext cx="1905000" cy="11430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59FC335-BA8F-4ABE-8F26-06360405A58C}"/>
              </a:ext>
            </a:extLst>
          </p:cNvPr>
          <p:cNvSpPr/>
          <p:nvPr/>
        </p:nvSpPr>
        <p:spPr>
          <a:xfrm>
            <a:off x="2590800" y="3733800"/>
            <a:ext cx="1981200" cy="10668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754A7DB-F243-4DEB-A9D9-5D73CEA1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AC2350B-2F76-4437-9C20-B28737DF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multiply a row of an augmented matrix by a constant</a:t>
            </a:r>
          </a:p>
          <a:p>
            <a:r>
              <a:rPr lang="en-US" altLang="en-US" dirty="0"/>
              <a:t>Scalar multiplication uses a special notation:</a:t>
            </a:r>
          </a:p>
          <a:p>
            <a:pPr algn="ctr"/>
            <a:r>
              <a:rPr lang="en-US" altLang="en-US" dirty="0"/>
              <a:t>2R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This means multiply all of the elements in row 1 by the constant value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078A484-30BD-4908-8F47-E6963963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1EF134D7-DBCB-4F8F-9893-342A8A57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multiply by a constant and add rows of a matrix at the same time</a:t>
            </a:r>
          </a:p>
          <a:p>
            <a:pPr algn="ctr"/>
            <a:r>
              <a:rPr lang="en-US" altLang="en-US" dirty="0"/>
              <a:t>3R1 + R2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means multiply the elements in row 1 by three, add it to the elements in row 2, and replace the elements in </a:t>
            </a:r>
            <a:r>
              <a:rPr lang="en-US" altLang="en-US" dirty="0">
                <a:solidFill>
                  <a:schemeClr val="tx1"/>
                </a:solidFill>
              </a:rPr>
              <a:t>ROW 2</a:t>
            </a:r>
            <a:r>
              <a:rPr lang="en-US" altLang="en-US" dirty="0"/>
              <a:t> with the result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97785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We’ve looked almost exclusively at functions:</a:t>
            </a:r>
          </a:p>
          <a:p>
            <a:pPr algn="ctr"/>
            <a:r>
              <a:rPr lang="en-US" i="0" dirty="0">
                <a:effectLst/>
              </a:rPr>
              <a:t>y=f(x) or x=h(y)</a:t>
            </a:r>
          </a:p>
        </p:txBody>
      </p:sp>
    </p:spTree>
    <p:extLst>
      <p:ext uri="{BB962C8B-B14F-4D97-AF65-F5344CB8AC3E}">
        <p14:creationId xmlns:p14="http://schemas.microsoft.com/office/powerpoint/2010/main" val="150262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The problem is that not all curves or equations that we’d like to look at are functions</a:t>
            </a:r>
          </a:p>
        </p:txBody>
      </p:sp>
    </p:spTree>
    <p:extLst>
      <p:ext uri="{BB962C8B-B14F-4D97-AF65-F5344CB8AC3E}">
        <p14:creationId xmlns:p14="http://schemas.microsoft.com/office/powerpoint/2010/main" val="384936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Take, for example, a circle</a:t>
            </a:r>
          </a:p>
          <a:p>
            <a:pPr algn="l"/>
            <a:r>
              <a:rPr lang="en-US" i="0" dirty="0">
                <a:effectLst/>
              </a:rPr>
              <a:t>It is easy enough to write down the equation of a circle centered at the origin with radius r: </a:t>
            </a:r>
          </a:p>
          <a:p>
            <a:pPr algn="ctr"/>
            <a:r>
              <a:rPr lang="en-US" i="0" dirty="0">
                <a:effectLst/>
              </a:rPr>
              <a:t>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+ y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= r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19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However, we will never be able to write the equation of a circle down as function</a:t>
            </a:r>
          </a:p>
        </p:txBody>
      </p:sp>
    </p:spTree>
    <p:extLst>
      <p:ext uri="{BB962C8B-B14F-4D97-AF65-F5344CB8AC3E}">
        <p14:creationId xmlns:p14="http://schemas.microsoft.com/office/powerpoint/2010/main" val="2032902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Sure we can solve for x or y as: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y 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	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i="0" dirty="0">
                  <a:effectLst/>
                </a:endParaRPr>
              </a:p>
              <a:p>
                <a:pPr algn="l"/>
                <a:r>
                  <a:rPr lang="en-US" i="0" dirty="0">
                    <a:effectLst/>
                  </a:rPr>
                  <a:t>but there are in fact two functions in each of these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49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10) </a:t>
            </a:r>
            <a:r>
              <a:rPr lang="en-US" sz="3200" dirty="0">
                <a:solidFill>
                  <a:srgbClr val="FFC000"/>
                </a:solidFill>
              </a:rPr>
              <a:t>Graph a curve given by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parametric equations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C000"/>
                </a:solidFill>
              </a:rPr>
              <a:t>convert between parametric and rectangular equations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Each formula gives a portion of the circle: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i="0" dirty="0">
                    <a:effectLst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(top) 	   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(right side)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i="0" dirty="0">
                    <a:effectLst/>
                  </a:rPr>
                  <a:t>y=−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(bottom)  x=−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(left side)</a:t>
                </a:r>
                <a:br>
                  <a:rPr lang="en-US" sz="3000" dirty="0"/>
                </a:b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59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Unfortunately, we usually are working on the whole circle, or simply can’t say that we’re going to be working only on one portion of it</a:t>
            </a:r>
          </a:p>
        </p:txBody>
      </p:sp>
    </p:spTree>
    <p:extLst>
      <p:ext uri="{BB962C8B-B14F-4D97-AF65-F5344CB8AC3E}">
        <p14:creationId xmlns:p14="http://schemas.microsoft.com/office/powerpoint/2010/main" val="2990913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Even if we can narrow things down to only one of these portions, the function is still often fairly unpleasant to work with</a:t>
            </a:r>
          </a:p>
        </p:txBody>
      </p:sp>
    </p:spTree>
    <p:extLst>
      <p:ext uri="{BB962C8B-B14F-4D97-AF65-F5344CB8AC3E}">
        <p14:creationId xmlns:p14="http://schemas.microsoft.com/office/powerpoint/2010/main" val="297565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There are also a great many curves out there that we can’t even write down as a single equation in terms of only x and y </a:t>
            </a:r>
          </a:p>
        </p:txBody>
      </p:sp>
    </p:spTree>
    <p:extLst>
      <p:ext uri="{BB962C8B-B14F-4D97-AF65-F5344CB8AC3E}">
        <p14:creationId xmlns:p14="http://schemas.microsoft.com/office/powerpoint/2010/main" val="1290586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So, to deal with some of these problems we introduce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equations</a:t>
            </a:r>
          </a:p>
          <a:p>
            <a:pPr algn="l"/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47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a curve express the coordinates of the points of the curve as functions of a variable called a “</a:t>
            </a:r>
            <a:r>
              <a:rPr lang="en-US" dirty="0">
                <a:solidFill>
                  <a:srgbClr val="FFC000"/>
                </a:solidFill>
              </a:rPr>
              <a:t>parameter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10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Instead of defining y in terms of x (y=f(x)) or x in terms of y (x=h(y)) we define both x and y in terms of a third variable called a 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parameter</a:t>
            </a:r>
            <a:r>
              <a:rPr lang="en-US" i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45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ctr"/>
            <a:r>
              <a:rPr lang="en-US" i="0" dirty="0">
                <a:effectLst/>
              </a:rPr>
              <a:t>x=f(t)		y=g(t)</a:t>
            </a:r>
          </a:p>
          <a:p>
            <a:pPr algn="l"/>
            <a:r>
              <a:rPr lang="en-US" i="0" dirty="0">
                <a:effectLst/>
              </a:rPr>
              <a:t>This third variable is usually denoted by t (but doesn’t have to be)</a:t>
            </a:r>
          </a:p>
        </p:txBody>
      </p:sp>
    </p:spTree>
    <p:extLst>
      <p:ext uri="{BB962C8B-B14F-4D97-AF65-F5344CB8AC3E}">
        <p14:creationId xmlns:p14="http://schemas.microsoft.com/office/powerpoint/2010/main" val="3804051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Each value of t defines a point (</a:t>
            </a:r>
            <a:r>
              <a:rPr lang="en-US" i="0" dirty="0" err="1">
                <a:effectLst/>
              </a:rPr>
              <a:t>x,y</a:t>
            </a:r>
            <a:r>
              <a:rPr lang="en-US" i="0" dirty="0">
                <a:effectLst/>
              </a:rPr>
              <a:t>)=(f(t),g(t)) that we can plot</a:t>
            </a:r>
          </a:p>
        </p:txBody>
      </p:sp>
    </p:spTree>
    <p:extLst>
      <p:ext uri="{BB962C8B-B14F-4D97-AF65-F5344CB8AC3E}">
        <p14:creationId xmlns:p14="http://schemas.microsoft.com/office/powerpoint/2010/main" val="4076211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 collection of points that we get by letting t be all possible values is the graph of the parametric equations and is called the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curve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11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656910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Think of dropping a ping-pong ball into a tub of sloshing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2265784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point (</a:t>
            </a:r>
            <a:r>
              <a:rPr lang="en-US" i="0" dirty="0" err="1">
                <a:effectLst/>
              </a:rPr>
              <a:t>x,y</a:t>
            </a:r>
            <a:r>
              <a:rPr lang="en-US" i="0" dirty="0">
                <a:effectLst/>
              </a:rPr>
              <a:t>)=(f(t),g(t)) will represent the location of the ping pong ball in the tank at time 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F9151-3DD3-4093-8772-2B637C442819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1544262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i="0" dirty="0">
                <a:effectLst/>
              </a:rPr>
              <a:t>he parametric curve will be a trace of all the locations of the ping pong ball including</a:t>
            </a:r>
            <a:r>
              <a:rPr lang="en-US" dirty="0"/>
              <a:t> direction of 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94B1-FEE3-479D-916D-1D207A048A05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305314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Parametric functions often occur in dynamics </a:t>
            </a:r>
          </a:p>
          <a:p>
            <a:r>
              <a:rPr lang="en-US" dirty="0"/>
              <a:t>The parameter t represents time </a:t>
            </a:r>
          </a:p>
          <a:p>
            <a:r>
              <a:rPr lang="en-US" dirty="0"/>
              <a:t>(x(t), y(t)) represents the position of a particle as it varies with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http://www3.ul.ie/~mlc/support/Loughborough%20website/chap12/12_3.pdf</a:t>
            </a:r>
          </a:p>
        </p:txBody>
      </p:sp>
    </p:spTree>
    <p:extLst>
      <p:ext uri="{BB962C8B-B14F-4D97-AF65-F5344CB8AC3E}">
        <p14:creationId xmlns:p14="http://schemas.microsoft.com/office/powerpoint/2010/main" val="1617863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parametric approach to describing a curve:</a:t>
            </a:r>
          </a:p>
          <a:p>
            <a:r>
              <a:rPr lang="fr-FR" dirty="0"/>
              <a:t>x=h(t)  y=g(t)        t</a:t>
            </a:r>
            <a:r>
              <a:rPr lang="fr-FR" baseline="-25000" dirty="0"/>
              <a:t>0</a:t>
            </a:r>
            <a:r>
              <a:rPr lang="fr-FR" dirty="0"/>
              <a:t>≤t≤t</a:t>
            </a:r>
            <a:r>
              <a:rPr lang="fr-FR" baseline="-25000" dirty="0"/>
              <a:t>1</a:t>
            </a:r>
            <a:r>
              <a:rPr lang="fr-FR" dirty="0"/>
              <a:t>   </a:t>
            </a:r>
          </a:p>
          <a:p>
            <a:endParaRPr lang="en-US" sz="3000" dirty="0"/>
          </a:p>
          <a:p>
            <a:r>
              <a:rPr lang="en-US" sz="3000" dirty="0"/>
              <a:t>parametric equations    parametric range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CCF31C-D625-452D-9DD2-60803AD0B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685801" y="3341076"/>
            <a:ext cx="28194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97A986-7268-4188-A6DB-3F8963728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5638800" y="3341076"/>
            <a:ext cx="19050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81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As various values of t are chosen within the parameter range, the corresponding values of x, y are calculated from the parametric equations</a:t>
            </a:r>
          </a:p>
        </p:txBody>
      </p:sp>
    </p:spTree>
    <p:extLst>
      <p:ext uri="{BB962C8B-B14F-4D97-AF65-F5344CB8AC3E}">
        <p14:creationId xmlns:p14="http://schemas.microsoft.com/office/powerpoint/2010/main" val="2403463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these points are plotted on an </a:t>
            </a:r>
            <a:r>
              <a:rPr lang="en-US" dirty="0" err="1"/>
              <a:t>xy</a:t>
            </a:r>
            <a:r>
              <a:rPr lang="en-US" dirty="0"/>
              <a:t> plane, they trace out a curve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8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Cartesian equation of this curve is obtained by eliminating the parameter t from the parametric equations</a:t>
            </a:r>
          </a:p>
        </p:txBody>
      </p:sp>
    </p:spTree>
    <p:extLst>
      <p:ext uri="{BB962C8B-B14F-4D97-AF65-F5344CB8AC3E}">
        <p14:creationId xmlns:p14="http://schemas.microsoft.com/office/powerpoint/2010/main" val="2626746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r>
              <a:rPr lang="en-US" dirty="0"/>
              <a:t>What is the curve defined by these parametric equations:</a:t>
            </a:r>
          </a:p>
          <a:p>
            <a:r>
              <a:rPr lang="fr-FR" dirty="0"/>
              <a:t>x=2cos(t)  y=2sin(t)     0≤t≤2π</a:t>
            </a:r>
          </a:p>
          <a:p>
            <a:endParaRPr lang="fr-FR" dirty="0"/>
          </a:p>
          <a:p>
            <a:r>
              <a:rPr lang="en-US" sz="3000" dirty="0"/>
              <a:t>   parametric equations     parametric range</a:t>
            </a:r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8B77D9-6DA9-4E88-B6D5-B6BD0FA26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152400" y="2960076"/>
            <a:ext cx="54102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49FFD1-95B4-4EA7-B8A3-E1DEFBC95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6172200" y="2960076"/>
            <a:ext cx="19050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46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Strategy: eliminate the “t” from both parametric equations</a:t>
            </a:r>
          </a:p>
          <a:p>
            <a:endParaRPr lang="en-US" dirty="0"/>
          </a:p>
          <a:p>
            <a:pPr algn="ctr"/>
            <a:r>
              <a:rPr lang="fr-FR" dirty="0"/>
              <a:t>x=2cos(t)      y=2sin(t)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We’ll divide both parametric equations by 2, square each and then add them together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2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system of equations </a:t>
            </a:r>
            <a:r>
              <a:rPr lang="en-US" altLang="en-US" dirty="0"/>
              <a:t>is a collection of two or more equations with the same set of unknowns </a:t>
            </a:r>
            <a:r>
              <a:rPr lang="en-US" altLang="en-US"/>
              <a:t>(variables)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8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9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x/2 = cos(t)   y/2 = sin(t)</a:t>
            </a:r>
          </a:p>
          <a:p>
            <a:r>
              <a:rPr lang="en-US" dirty="0"/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1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x/2 = cos(t)   y/2 = sin(t)</a:t>
            </a:r>
          </a:p>
          <a:p>
            <a:r>
              <a:rPr lang="en-US" dirty="0"/>
              <a:t>   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3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r>
              <a:rPr lang="en-US" dirty="0"/>
              <a:t>Now add the two: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 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r>
              <a:rPr lang="en-US" dirty="0"/>
              <a:t>Now add the two: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 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But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 = 1</a:t>
            </a:r>
          </a:p>
          <a:p>
            <a:pPr>
              <a:spcBef>
                <a:spcPts val="0"/>
              </a:spcBef>
            </a:pPr>
            <a:r>
              <a:rPr lang="en-US" dirty="0"/>
              <a:t>(one of those identities…)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5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1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Which means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61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And…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r>
              <a:rPr lang="en-US" dirty="0"/>
              <a:t>is the equation of a circle with center at (0,0) and radius 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6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point:</a:t>
            </a:r>
          </a:p>
          <a:p>
            <a:endParaRPr lang="en-US" dirty="0"/>
          </a:p>
          <a:p>
            <a:r>
              <a:rPr lang="en-US" dirty="0"/>
              <a:t>If x = h(t) and y = g(t)</a:t>
            </a:r>
          </a:p>
          <a:p>
            <a:r>
              <a:rPr lang="en-US" dirty="0"/>
              <a:t>Then 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9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11323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about square graph paper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1186"/>
            <a:ext cx="6217920" cy="480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42510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solving a system of equations, we try to find values for each of the unknowns that will satisfy every equation in the system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850307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69353C-A68A-40AF-90F8-22EC2DE5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918012"/>
            <a:ext cx="3939988" cy="393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graphs we have done so far have been plotted on square graph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1B531-817D-469F-B836-0449ECB959A5}"/>
              </a:ext>
            </a:extLst>
          </p:cNvPr>
          <p:cNvSpPr txBox="1"/>
          <p:nvPr/>
        </p:nvSpPr>
        <p:spPr>
          <a:xfrm>
            <a:off x="22412" y="6608802"/>
            <a:ext cx="68860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https://www.varsitytutors.com/assets/vt-hotmath-legacy/hotmath_help/topics/graphing-sine-function/sine-graph.gif</a:t>
            </a:r>
          </a:p>
        </p:txBody>
      </p:sp>
    </p:spTree>
    <p:extLst>
      <p:ext uri="{BB962C8B-B14F-4D97-AF65-F5344CB8AC3E}">
        <p14:creationId xmlns:p14="http://schemas.microsoft.com/office/powerpoint/2010/main" val="3606847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C49BF3-D120-4D50-BE56-C23B7FEA0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5"/>
          <a:stretch/>
        </p:blipFill>
        <p:spPr>
          <a:xfrm>
            <a:off x="4563035" y="3808987"/>
            <a:ext cx="4572000" cy="3049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run into some exotic types of graph paper</a:t>
            </a:r>
          </a:p>
          <a:p>
            <a:pPr>
              <a:spcBef>
                <a:spcPts val="0"/>
              </a:spcBef>
            </a:pPr>
            <a:r>
              <a:rPr lang="en-US" dirty="0"/>
              <a:t>This type (log/log) is used to graph relationships between variables that </a:t>
            </a:r>
          </a:p>
          <a:p>
            <a:pPr>
              <a:spcBef>
                <a:spcPts val="0"/>
              </a:spcBef>
            </a:pPr>
            <a:r>
              <a:rPr lang="en-US" dirty="0"/>
              <a:t>change very</a:t>
            </a:r>
          </a:p>
          <a:p>
            <a:pPr>
              <a:spcBef>
                <a:spcPts val="0"/>
              </a:spcBef>
            </a:pPr>
            <a:r>
              <a:rPr lang="en-US" dirty="0"/>
              <a:t>rapidly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84E45-7112-4861-BFB7-7FB7C86E2402}"/>
              </a:ext>
            </a:extLst>
          </p:cNvPr>
          <p:cNvSpPr txBox="1"/>
          <p:nvPr/>
        </p:nvSpPr>
        <p:spPr>
          <a:xfrm>
            <a:off x="8965" y="653260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https://cdn.eeweb.com/tools/assets/extras/log-log-graph-paper-small.png</a:t>
            </a:r>
          </a:p>
        </p:txBody>
      </p:sp>
    </p:spTree>
    <p:extLst>
      <p:ext uri="{BB962C8B-B14F-4D97-AF65-F5344CB8AC3E}">
        <p14:creationId xmlns:p14="http://schemas.microsoft.com/office/powerpoint/2010/main" val="378219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going to learn about  circular graph paper!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5269267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700s and 800s AD, Arabic astronomers developed methods for calculating the direction and distance to Mecca from any point on Earth</a:t>
            </a:r>
          </a:p>
        </p:txBody>
      </p:sp>
    </p:spTree>
    <p:extLst>
      <p:ext uri="{BB962C8B-B14F-4D97-AF65-F5344CB8AC3E}">
        <p14:creationId xmlns:p14="http://schemas.microsoft.com/office/powerpoint/2010/main" val="2536346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using </a:t>
            </a:r>
          </a:p>
          <a:p>
            <a:pPr>
              <a:spcBef>
                <a:spcPts val="0"/>
              </a:spcBef>
            </a:pPr>
            <a:r>
              <a:rPr lang="en-US" dirty="0"/>
              <a:t>spherical </a:t>
            </a:r>
          </a:p>
          <a:p>
            <a:pPr>
              <a:spcBef>
                <a:spcPts val="0"/>
              </a:spcBef>
            </a:pPr>
            <a:r>
              <a:rPr lang="en-US" dirty="0"/>
              <a:t>trigonometry</a:t>
            </a:r>
          </a:p>
          <a:p>
            <a:pPr>
              <a:spcBef>
                <a:spcPts val="0"/>
              </a:spcBef>
            </a:pPr>
            <a:r>
              <a:rPr lang="en-US" dirty="0"/>
              <a:t>to do this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4171623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Mecca</a:t>
            </a:r>
          </a:p>
        </p:txBody>
      </p:sp>
    </p:spTree>
    <p:extLst>
      <p:ext uri="{BB962C8B-B14F-4D97-AF65-F5344CB8AC3E}">
        <p14:creationId xmlns:p14="http://schemas.microsoft.com/office/powerpoint/2010/main" val="723415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2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/>
              <a:t>Just like with square graph paper, polar graph paper has a starting point</a:t>
            </a:r>
          </a:p>
          <a:p>
            <a:endParaRPr lang="en-US" sz="100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31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/>
              <a:t>For square graph paper, this point is called the </a:t>
            </a:r>
            <a:r>
              <a:rPr lang="en-US" dirty="0">
                <a:solidFill>
                  <a:srgbClr val="FFC000"/>
                </a:solidFill>
              </a:rPr>
              <a:t>origin</a:t>
            </a:r>
          </a:p>
          <a:p>
            <a:r>
              <a:rPr lang="en-US" dirty="0"/>
              <a:t>For polar graph paper, it is called the </a:t>
            </a:r>
            <a:r>
              <a:rPr lang="en-US" dirty="0">
                <a:solidFill>
                  <a:srgbClr val="FFC000"/>
                </a:solidFill>
              </a:rPr>
              <a:t>pole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35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3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square graph paper, the starting position is the right horizontal 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73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1738630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called the “</a:t>
            </a:r>
            <a:r>
              <a:rPr lang="en-US" dirty="0">
                <a:solidFill>
                  <a:srgbClr val="FFC000"/>
                </a:solidFill>
              </a:rPr>
              <a:t>polar axis</a:t>
            </a:r>
            <a:r>
              <a:rPr lang="en-US" dirty="0"/>
              <a:t>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54109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/>
          <a:lstStyle/>
          <a:p>
            <a:r>
              <a:rPr lang="en-US" dirty="0"/>
              <a:t>The rotation for both square and polar graphs is counterclockwise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II      I</a:t>
            </a:r>
          </a:p>
          <a:p>
            <a:endParaRPr lang="en-US" sz="1500" dirty="0"/>
          </a:p>
          <a:p>
            <a:endParaRPr lang="en-US" dirty="0"/>
          </a:p>
          <a:p>
            <a:r>
              <a:rPr lang="en-US" dirty="0"/>
              <a:t> III      IV</a:t>
            </a:r>
          </a:p>
        </p:txBody>
      </p:sp>
      <p:sp>
        <p:nvSpPr>
          <p:cNvPr id="7" name="Arc 6"/>
          <p:cNvSpPr/>
          <p:nvPr/>
        </p:nvSpPr>
        <p:spPr>
          <a:xfrm>
            <a:off x="6096000" y="4114800"/>
            <a:ext cx="2057400" cy="2057400"/>
          </a:xfrm>
          <a:prstGeom prst="arc">
            <a:avLst>
              <a:gd name="adj1" fmla="val 16398340"/>
              <a:gd name="adj2" fmla="val 0"/>
            </a:avLst>
          </a:prstGeom>
          <a:noFill/>
          <a:ln w="63500">
            <a:solidFill>
              <a:srgbClr val="FFC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3507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solve a system, you must have </a:t>
            </a:r>
            <a:r>
              <a:rPr lang="en-US" altLang="en-US">
                <a:solidFill>
                  <a:schemeClr val="tx1"/>
                </a:solidFill>
              </a:rPr>
              <a:t>at least </a:t>
            </a:r>
            <a:r>
              <a:rPr lang="en-US" altLang="en-US"/>
              <a:t>as many equations as you have variables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for (</a:t>
            </a:r>
            <a:r>
              <a:rPr lang="en-US" dirty="0" err="1"/>
              <a:t>x,y</a:t>
            </a:r>
            <a:r>
              <a:rPr lang="en-US" dirty="0"/>
              <a:t>) coordinates, there are a pair of polar coordinates (r,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These are called the “</a:t>
            </a:r>
            <a:r>
              <a:rPr lang="en-US" dirty="0">
                <a:solidFill>
                  <a:srgbClr val="FFC000"/>
                </a:solidFill>
              </a:rPr>
              <a:t>polar coordinates</a:t>
            </a:r>
            <a:r>
              <a:rPr lang="en-US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2476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02803"/>
            <a:ext cx="4826000" cy="35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2706891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F77F7-8D7E-4458-9CD6-FCFB9F9BA896}"/>
              </a:ext>
            </a:extLst>
          </p:cNvPr>
          <p:cNvGrpSpPr/>
          <p:nvPr/>
        </p:nvGrpSpPr>
        <p:grpSpPr>
          <a:xfrm>
            <a:off x="609600" y="3352800"/>
            <a:ext cx="3273805" cy="3334964"/>
            <a:chOff x="609600" y="3352800"/>
            <a:chExt cx="3273805" cy="3334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D0ADB-B61C-423C-8542-0E896A8DA9F3}"/>
                </a:ext>
              </a:extLst>
            </p:cNvPr>
            <p:cNvGrpSpPr/>
            <p:nvPr/>
          </p:nvGrpSpPr>
          <p:grpSpPr>
            <a:xfrm>
              <a:off x="609600" y="3352800"/>
              <a:ext cx="3273805" cy="3334964"/>
              <a:chOff x="5489195" y="3352800"/>
              <a:chExt cx="3273805" cy="33349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6005F60F-DF85-432C-80EB-CBAF05290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195" y="3352800"/>
                <a:ext cx="3273805" cy="333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81ACAD7-E9DD-49E9-962E-B94213246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424" y="4202723"/>
                <a:ext cx="470130" cy="81756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F833E98-938D-4420-8F27-C2A0E5B7B8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20812" y="3733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10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  <a:r>
                  <a:rPr lang="en-US" sz="10000" dirty="0">
                    <a:solidFill>
                      <a:srgbClr val="FFC000"/>
                    </a:solidFill>
                  </a:rPr>
                  <a:t>     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863ED-DFEF-4ABA-8125-06D1AC52BF8B}"/>
                </a:ext>
              </a:extLst>
            </p:cNvPr>
            <p:cNvSpPr txBox="1"/>
            <p:nvPr/>
          </p:nvSpPr>
          <p:spPr>
            <a:xfrm>
              <a:off x="2362200" y="3886200"/>
              <a:ext cx="4701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11E73-5271-4F78-85E3-06CCA2834E54}"/>
              </a:ext>
            </a:extLst>
          </p:cNvPr>
          <p:cNvGrpSpPr/>
          <p:nvPr/>
        </p:nvGrpSpPr>
        <p:grpSpPr>
          <a:xfrm>
            <a:off x="5489195" y="3352800"/>
            <a:ext cx="3273805" cy="3334964"/>
            <a:chOff x="5489195" y="3352800"/>
            <a:chExt cx="3273805" cy="33349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3AD4E72-0F35-4A8A-84B0-2238D0E12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95" y="3352800"/>
              <a:ext cx="3273805" cy="3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C36B2E-22B2-4F3D-A0DF-23DEF4258F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20812" y="37338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C000"/>
                  </a:solidFill>
                </a:rPr>
                <a:t> </a:t>
              </a:r>
              <a:r>
                <a:rPr lang="en-US" sz="10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10000" dirty="0">
                  <a:solidFill>
                    <a:srgbClr val="FFC000"/>
                  </a:solidFill>
                </a:rPr>
                <a:t>       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EAF5E9F-65CB-4679-B55B-ACFF5F5AE493}"/>
                </a:ext>
              </a:extLst>
            </p:cNvPr>
            <p:cNvSpPr/>
            <p:nvPr/>
          </p:nvSpPr>
          <p:spPr>
            <a:xfrm>
              <a:off x="6019800" y="3996345"/>
              <a:ext cx="2209800" cy="2057400"/>
            </a:xfrm>
            <a:prstGeom prst="arc">
              <a:avLst>
                <a:gd name="adj1" fmla="val 18326795"/>
                <a:gd name="adj2" fmla="val 21585556"/>
              </a:avLst>
            </a:prstGeom>
            <a:noFill/>
            <a:ln w="63500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9E0F96-985B-4AB7-BAE1-16BB551BFD3E}"/>
              </a:ext>
            </a:extLst>
          </p:cNvPr>
          <p:cNvSpPr txBox="1"/>
          <p:nvPr/>
        </p:nvSpPr>
        <p:spPr>
          <a:xfrm>
            <a:off x="8001000" y="4095690"/>
            <a:ext cx="47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CFFFF"/>
                </a:solidFill>
              </a:rPr>
              <a:t>θ</a:t>
            </a:r>
            <a:endParaRPr lang="en-US" sz="2000" b="1" dirty="0">
              <a:solidFill>
                <a:srgbClr val="CC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E2AE-9B8A-437B-91FE-6B771E5682E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8637372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r is the distance (radius) from the pole to P</a:t>
            </a:r>
            <a:r>
              <a:rPr lang="en-US" i="1" dirty="0"/>
              <a:t> </a:t>
            </a:r>
            <a:r>
              <a:rPr lang="en-US" dirty="0"/>
              <a:t>(+,- or 0)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i="1" dirty="0"/>
              <a:t>θ </a:t>
            </a:r>
            <a:r>
              <a:rPr lang="en-US" dirty="0"/>
              <a:t>is the angle from the polar axis to the terminal side of the angle (degrees or radians)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384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Hint: plot the angle </a:t>
            </a:r>
            <a:r>
              <a:rPr lang="en-US" i="1" dirty="0"/>
              <a:t>θ</a:t>
            </a:r>
            <a:r>
              <a:rPr lang="en-US" dirty="0"/>
              <a:t> first</a:t>
            </a:r>
          </a:p>
          <a:p>
            <a:r>
              <a:rPr lang="en-US" dirty="0"/>
              <a:t>Then the “r”</a:t>
            </a:r>
          </a:p>
        </p:txBody>
      </p:sp>
    </p:spTree>
    <p:extLst>
      <p:ext uri="{BB962C8B-B14F-4D97-AF65-F5344CB8AC3E}">
        <p14:creationId xmlns:p14="http://schemas.microsoft.com/office/powerpoint/2010/main" val="2990707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=135º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612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=135º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Rectangle 10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873B6F-1849-4C1A-B57E-26A7365BCCC5}"/>
              </a:ext>
            </a:extLst>
          </p:cNvPr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5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Now find the point </a:t>
            </a:r>
          </a:p>
          <a:p>
            <a:pPr>
              <a:spcBef>
                <a:spcPts val="0"/>
              </a:spcBef>
            </a:pPr>
            <a:r>
              <a:rPr lang="en-US" dirty="0"/>
              <a:t>on the line </a:t>
            </a:r>
          </a:p>
          <a:p>
            <a:pPr>
              <a:spcBef>
                <a:spcPts val="0"/>
              </a:spcBef>
            </a:pPr>
            <a:r>
              <a:rPr lang="en-US" dirty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/>
              <a:t>radius “r”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08" name="Group 10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0" name="Rectangle 109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BCBDC2-9985-4626-A8B1-286605A03ADB}"/>
              </a:ext>
            </a:extLst>
          </p:cNvPr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889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Because the radius </a:t>
            </a:r>
          </a:p>
          <a:p>
            <a:pPr>
              <a:spcBef>
                <a:spcPts val="0"/>
              </a:spcBef>
            </a:pPr>
            <a:r>
              <a:rPr lang="en-US" dirty="0"/>
              <a:t>is positive, the </a:t>
            </a:r>
          </a:p>
          <a:p>
            <a:pPr>
              <a:spcBef>
                <a:spcPts val="0"/>
              </a:spcBef>
            </a:pPr>
            <a:r>
              <a:rPr lang="en-US" dirty="0"/>
              <a:t>point will be </a:t>
            </a:r>
          </a:p>
          <a:p>
            <a:pPr>
              <a:spcBef>
                <a:spcPts val="0"/>
              </a:spcBef>
            </a:pPr>
            <a:r>
              <a:rPr lang="en-US" dirty="0"/>
              <a:t>along this </a:t>
            </a:r>
          </a:p>
          <a:p>
            <a:pPr>
              <a:spcBef>
                <a:spcPts val="0"/>
              </a:spcBef>
            </a:pPr>
            <a:r>
              <a:rPr lang="en-US" dirty="0"/>
              <a:t>line - it </a:t>
            </a:r>
          </a:p>
          <a:p>
            <a:pPr>
              <a:spcBef>
                <a:spcPts val="0"/>
              </a:spcBef>
            </a:pPr>
            <a:r>
              <a:rPr lang="en-US" dirty="0"/>
              <a:t>will be </a:t>
            </a:r>
          </a:p>
          <a:p>
            <a:pPr>
              <a:spcBef>
                <a:spcPts val="0"/>
              </a:spcBef>
            </a:pPr>
            <a:r>
              <a:rPr lang="en-US" dirty="0"/>
              <a:t>r=2 radii </a:t>
            </a:r>
          </a:p>
          <a:p>
            <a:pPr>
              <a:spcBef>
                <a:spcPts val="0"/>
              </a:spcBef>
            </a:pPr>
            <a:r>
              <a:rPr lang="en-US" dirty="0"/>
              <a:t>from the pole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9" name="Group 58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3" name="Rectangle 112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5650992" y="3318668"/>
            <a:ext cx="1382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C000"/>
                </a:solidFill>
              </a:rPr>
              <a:t>(2,135º)</a:t>
            </a:r>
          </a:p>
        </p:txBody>
      </p:sp>
      <p:sp>
        <p:nvSpPr>
          <p:cNvPr id="111" name="Oval 110"/>
          <p:cNvSpPr/>
          <p:nvPr/>
        </p:nvSpPr>
        <p:spPr>
          <a:xfrm>
            <a:off x="5650340" y="3822706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2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5261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income function </a:t>
            </a:r>
            <a:r>
              <a:rPr lang="en-US" altLang="en-US" dirty="0"/>
              <a:t>is the total amount generated by selling a product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cost function </a:t>
            </a:r>
            <a:r>
              <a:rPr lang="en-US" altLang="en-US" dirty="0"/>
              <a:t>is the total cost of producing the product</a:t>
            </a:r>
          </a:p>
          <a:p>
            <a:r>
              <a:rPr lang="en-US" altLang="en-US" dirty="0"/>
              <a:t>The solution to the system is called the “</a:t>
            </a:r>
            <a:r>
              <a:rPr lang="en-US" altLang="en-US" dirty="0">
                <a:solidFill>
                  <a:srgbClr val="FFC000"/>
                </a:solidFill>
              </a:rPr>
              <a:t>break-even point</a:t>
            </a:r>
            <a:r>
              <a:rPr lang="en-US" altLang="en-US" dirty="0"/>
              <a:t>”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dirty="0"/>
              <a:t>Uses for Systems of Equations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  <a:p>
            <a:r>
              <a:rPr lang="en-US" dirty="0"/>
              <a:t>(you can subtract them from 360º)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486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angle is negative, just rotate it in a clockwise direction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864560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3CC17B-FA36-4586-8582-1FBE8879A700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EDF6F0F-BC06-4A99-8FC4-D1240D5F18A4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BF6C88-0FAD-4A89-BC50-84EBAA5A50CD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C9BC625-3119-4B04-BCE2-F1BD11E4CBBE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146748-DF33-4ECE-B0C4-EB4EDE7E04AC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FB3B30-5732-4DE9-8C1B-09B17BE89A2A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511B5B-BAFC-4141-B1A3-545F8FF2FA2C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306BCF-B34E-409E-A74E-92211347E9AA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55BF84-4143-432C-934A-6E36A791AE87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30D2F5-69F1-411C-91C3-BB7DC828810B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AAB8731-A524-431C-BF3B-6FEC643E5A25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F2BB63-3912-47A1-8A3A-8109520205EC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367C5BD-E8A1-4344-A583-71CC0E5C23EE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D69242C-206B-45EE-BD58-4DF4D8FDD4BD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F940FD8-1487-4F40-B6A0-D9215602CE1A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A13075B-8506-402A-907E-79BA0820973D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0D4CB97-8A80-46C0-B8E1-B11E30FE991C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D1A1095-ABD9-4DD0-9E11-1BC66BD4423A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6261BC4-1D08-40F6-97C9-0B3634C95CF5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FBD9183-44A4-4EE2-8B2C-C8F6017DE11D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5622EA5-3E1A-4C7C-B0B2-331C4AE1DFB9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0DD809-DEFC-46C1-9E26-5B8397AC7313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90A38D-6815-4DEB-BC79-B39EAA4FF1B1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1CA0753-365F-4428-9775-F656C8F8CFD0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E13182B-2796-431A-8CD6-6179B246A3EE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6A5AF58-8C38-4F35-84A1-6B647BF5EFBA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4B9C5EA-867F-470D-854F-2FC1E0F93DDC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9334618-F217-4D3C-AAB1-76FCD3944E6E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14AD14B-F993-41EE-B600-0CDA0E5E8C49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C050E1D-2AC5-4867-B54F-C527D7B4DAC2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2C37736-1ACF-44F6-AC36-A2E4E411A9AD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BF5B649-E557-4973-A0A1-47CAD3F2FE0B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97C627B-D8AB-44AB-ACF3-FBC211ABF334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405FF9A-4F1C-4414-9322-DAA089DE3B2D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260F59A-EF69-40D6-B7AA-CF2D7D7FF745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5A71493-EB27-4455-B6A1-16B1A3E8EE1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DD2900-1655-4316-B055-1DB8FDDF0212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BAA9D13-2350-426E-B74D-00D1AD810853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AFB4F8A-D46A-447B-8871-C43093B29A7F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1F8D021-F3A3-43DB-AE25-0E2DFAF17999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3899574-5A3F-498A-B5B5-9720250B67E6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C280D3D-979C-4DE9-91A1-222F81D5F051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A2A8B17-747F-4F3B-973F-BE09748A3677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A07B9F7-A3D4-408D-AD0C-F3F3A59D54E9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B932621-37B6-4437-A9DC-E8C1D904E31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C13FCD3-C093-4D76-9F10-479EB0F7FA23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2EFF469-B00A-4022-96AB-049536F7C39A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647197-9EEB-4230-8124-C50178DA9F9E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08540F-8AC2-419E-913B-1D30978E4386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2CF578-2CD1-4590-A211-DB61A1746F1C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5650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=-45º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810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Positive 45º </a:t>
            </a:r>
          </a:p>
          <a:p>
            <a:pPr>
              <a:spcBef>
                <a:spcPts val="0"/>
              </a:spcBef>
            </a:pPr>
            <a:r>
              <a:rPr lang="en-US" dirty="0"/>
              <a:t>would be: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46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-45º rotates </a:t>
            </a:r>
          </a:p>
          <a:p>
            <a:pPr>
              <a:spcBef>
                <a:spcPts val="0"/>
              </a:spcBef>
            </a:pPr>
            <a:r>
              <a:rPr lang="en-US" dirty="0"/>
              <a:t>clockwise: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73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You can 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</a:t>
            </a:r>
          </a:p>
          <a:p>
            <a:pPr>
              <a:spcBef>
                <a:spcPts val="0"/>
              </a:spcBef>
            </a:pPr>
            <a:r>
              <a:rPr lang="en-US" dirty="0"/>
              <a:t>it using </a:t>
            </a:r>
          </a:p>
          <a:p>
            <a:pPr>
              <a:spcBef>
                <a:spcPts val="0"/>
              </a:spcBef>
            </a:pPr>
            <a:r>
              <a:rPr lang="en-US" dirty="0"/>
              <a:t>360 + </a:t>
            </a:r>
            <a:r>
              <a:rPr lang="en-US" i="1" dirty="0"/>
              <a:t>θ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360+(-45)</a:t>
            </a:r>
          </a:p>
          <a:p>
            <a:pPr>
              <a:spcBef>
                <a:spcPts val="0"/>
              </a:spcBef>
            </a:pPr>
            <a:r>
              <a:rPr lang="en-US" dirty="0"/>
              <a:t>   = 315º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500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pPr>
              <a:spcBef>
                <a:spcPts val="0"/>
              </a:spcBef>
            </a:pPr>
            <a:r>
              <a:rPr lang="en-US" dirty="0"/>
              <a:t>Now find the </a:t>
            </a:r>
          </a:p>
          <a:p>
            <a:pPr>
              <a:spcBef>
                <a:spcPts val="0"/>
              </a:spcBef>
            </a:pPr>
            <a:r>
              <a:rPr lang="en-US" dirty="0"/>
              <a:t>point on the </a:t>
            </a:r>
          </a:p>
          <a:p>
            <a:pPr>
              <a:spcBef>
                <a:spcPts val="0"/>
              </a:spcBef>
            </a:pPr>
            <a:r>
              <a:rPr lang="en-US" dirty="0"/>
              <a:t>line </a:t>
            </a:r>
          </a:p>
          <a:p>
            <a:pPr>
              <a:spcBef>
                <a:spcPts val="0"/>
              </a:spcBef>
            </a:pPr>
            <a:r>
              <a:rPr lang="en-US" dirty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/>
              <a:t>radius “r”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682431" y="2080104"/>
            <a:ext cx="5554209" cy="4625496"/>
            <a:chOff x="3361191" y="2080104"/>
            <a:chExt cx="5554209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361191" y="2080104"/>
              <a:ext cx="5554209" cy="4625496"/>
              <a:chOff x="2222410" y="942143"/>
              <a:chExt cx="685379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926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 err="1"/>
              <a:t>Tah</a:t>
            </a:r>
            <a:r>
              <a:rPr lang="en-US" dirty="0"/>
              <a:t>-dah!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672C007-C92A-403E-BDE4-83B31479720E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F5F25B5-31F9-47A7-BADA-3936582D4112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FB0E280-4C4D-4CAC-A497-D4575357E2F6}"/>
              </a:ext>
            </a:extLst>
          </p:cNvPr>
          <p:cNvSpPr/>
          <p:nvPr/>
        </p:nvSpPr>
        <p:spPr>
          <a:xfrm flipH="1" flipV="1">
            <a:off x="6916271" y="5091953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685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3197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C6A1945-9937-4929-81B5-28ABA53A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7D55A05-D32C-42B7-8C8B-64B62B809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Matrix (plural matrices) - a rectangular table of elements (or entries), numbers or abstract quantities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sz="2000" i="1" dirty="0"/>
              <a:t> </a:t>
            </a:r>
            <a:r>
              <a:rPr lang="en-US" dirty="0"/>
              <a:t>) is located |</a:t>
            </a:r>
            <a:r>
              <a:rPr lang="en-US" sz="2000" dirty="0"/>
              <a:t> </a:t>
            </a:r>
            <a:r>
              <a:rPr lang="en-US" dirty="0"/>
              <a:t>r</a:t>
            </a:r>
            <a:r>
              <a:rPr lang="en-US" sz="2000" dirty="0"/>
              <a:t> </a:t>
            </a:r>
            <a:r>
              <a:rPr lang="en-US" dirty="0"/>
              <a:t>| units from the pole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1770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radius “r” is negative, it’s a little more complicated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620987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Remember, when you “</a:t>
            </a:r>
            <a:r>
              <a:rPr lang="en-US" dirty="0" err="1"/>
              <a:t>negativize</a:t>
            </a:r>
            <a:r>
              <a:rPr lang="en-US" dirty="0"/>
              <a:t>” a number, it’s graph mirrors across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2139566"/>
            <a:chOff x="609600" y="4338918"/>
            <a:chExt cx="8001000" cy="21395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92D050"/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FFC000"/>
                  </a:solidFill>
                </a:rPr>
                <a:t>-3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4338918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4495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27802" y="4538382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27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 mirrors across it’s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3048000"/>
            <a:chOff x="609600" y="3430484"/>
            <a:chExt cx="8001000" cy="304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-3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00748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3430484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53134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4475202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4475202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744" y="4475202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(-3,1)</a:t>
            </a:r>
          </a:p>
        </p:txBody>
      </p:sp>
      <p:sp>
        <p:nvSpPr>
          <p:cNvPr id="22" name="Oval 21"/>
          <p:cNvSpPr/>
          <p:nvPr/>
        </p:nvSpPr>
        <p:spPr>
          <a:xfrm>
            <a:off x="6934200" y="460561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27802" y="46482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14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 mirrors across it’s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1" name="Arc 10"/>
          <p:cNvSpPr/>
          <p:nvPr/>
        </p:nvSpPr>
        <p:spPr>
          <a:xfrm rot="16200000">
            <a:off x="5961914" y="3763885"/>
            <a:ext cx="1905000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5200" y="5334000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(3,-1)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-1</a:t>
            </a:r>
          </a:p>
        </p:txBody>
      </p:sp>
      <p:sp>
        <p:nvSpPr>
          <p:cNvPr id="23" name="Oval 22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11398" y="5572899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84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numbers mirror across both 0s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-3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0" y="5410200"/>
            <a:ext cx="1300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(-3,-1)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-1</a:t>
            </a:r>
          </a:p>
        </p:txBody>
      </p:sp>
      <p:sp>
        <p:nvSpPr>
          <p:cNvPr id="22" name="Arc 21"/>
          <p:cNvSpPr/>
          <p:nvPr/>
        </p:nvSpPr>
        <p:spPr>
          <a:xfrm>
            <a:off x="2080632" y="3200400"/>
            <a:ext cx="4949016" cy="1981200"/>
          </a:xfrm>
          <a:prstGeom prst="arc">
            <a:avLst>
              <a:gd name="adj1" fmla="val 11178609"/>
              <a:gd name="adj2" fmla="val 20800005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1162954" y="3841724"/>
            <a:ext cx="1749321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27802" y="55626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55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θ</a:t>
            </a:r>
          </a:p>
          <a:p>
            <a:endParaRPr lang="en-US" sz="2000" dirty="0"/>
          </a:p>
          <a:p>
            <a:r>
              <a:rPr lang="en-US" dirty="0"/>
              <a:t>r 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θ</a:t>
            </a:r>
          </a:p>
          <a:p>
            <a:endParaRPr lang="en-US" sz="2000" dirty="0"/>
          </a:p>
          <a:p>
            <a:r>
              <a:rPr lang="en-US" dirty="0"/>
              <a:t>r = 0 the point lies on the pole no matter what the value of θ 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			  As usual, it’s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				easier to DO it 				than to explain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  it!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188"/>
            <a:ext cx="37909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27375076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r>
              <a:rPr lang="en-US" dirty="0"/>
              <a:t>Plot the angle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5426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Next mirror </a:t>
            </a:r>
          </a:p>
          <a:p>
            <a:pPr>
              <a:spcBef>
                <a:spcPts val="0"/>
              </a:spcBef>
            </a:pPr>
            <a:r>
              <a:rPr lang="en-US" dirty="0"/>
              <a:t>the angle</a:t>
            </a:r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3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6143</Words>
  <Application>Microsoft Office PowerPoint</Application>
  <PresentationFormat>On-screen Show (4:3)</PresentationFormat>
  <Paragraphs>1833</Paragraphs>
  <Slides>168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8" baseType="lpstr">
      <vt:lpstr>Aharoni</vt:lpstr>
      <vt:lpstr>-apple-system</vt:lpstr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Systems of Equations</vt:lpstr>
      <vt:lpstr>Systems of Equations</vt:lpstr>
      <vt:lpstr>Systems of Equations</vt:lpstr>
      <vt:lpstr>Uses for Systems of Equations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Questions?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Parametric Equations</vt:lpstr>
      <vt:lpstr>Questions?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Polar to Rectangular</vt:lpstr>
      <vt:lpstr>Polar to Rectangular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Coordinates</vt:lpstr>
      <vt:lpstr>Questions?</vt:lpstr>
      <vt:lpstr>Rectangular to Polar</vt:lpstr>
      <vt:lpstr>PowerPoint Presentation</vt:lpstr>
      <vt:lpstr>PowerPoint Presentation</vt:lpstr>
      <vt:lpstr>PowerPoint Presentation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Polar Coordinates</vt:lpstr>
      <vt:lpstr>PowerPoint Presentation</vt:lpstr>
      <vt:lpstr>PowerPoint Presentation</vt:lpstr>
      <vt:lpstr>PowerPoint Presentation</vt:lpstr>
      <vt:lpstr>Polar Coordinates</vt:lpstr>
      <vt:lpstr>Questions?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PowerPoint Presentation</vt:lpstr>
      <vt:lpstr>Polar Equations</vt:lpstr>
      <vt:lpstr>Polar Equations</vt:lpstr>
      <vt:lpstr>Polar Equations</vt:lpstr>
      <vt:lpstr>Graphing Polar Equations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312</cp:revision>
  <dcterms:created xsi:type="dcterms:W3CDTF">2012-09-06T22:30:26Z</dcterms:created>
  <dcterms:modified xsi:type="dcterms:W3CDTF">2023-02-28T09:05:12Z</dcterms:modified>
</cp:coreProperties>
</file>