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1488" r:id="rId2"/>
    <p:sldId id="437" r:id="rId3"/>
    <p:sldId id="2198" r:id="rId4"/>
    <p:sldId id="537" r:id="rId5"/>
    <p:sldId id="2686" r:id="rId6"/>
    <p:sldId id="2694" r:id="rId7"/>
    <p:sldId id="2695" r:id="rId8"/>
    <p:sldId id="541" r:id="rId9"/>
    <p:sldId id="2699" r:id="rId10"/>
    <p:sldId id="2698" r:id="rId11"/>
    <p:sldId id="464" r:id="rId12"/>
    <p:sldId id="469" r:id="rId13"/>
    <p:sldId id="472" r:id="rId14"/>
    <p:sldId id="466" r:id="rId15"/>
    <p:sldId id="617" r:id="rId16"/>
    <p:sldId id="436" r:id="rId17"/>
    <p:sldId id="482" r:id="rId18"/>
    <p:sldId id="579" r:id="rId19"/>
    <p:sldId id="2662" r:id="rId20"/>
    <p:sldId id="2663" r:id="rId21"/>
    <p:sldId id="2664" r:id="rId22"/>
    <p:sldId id="2666" r:id="rId23"/>
    <p:sldId id="2668" r:id="rId24"/>
    <p:sldId id="2667" r:id="rId25"/>
    <p:sldId id="1893" r:id="rId26"/>
    <p:sldId id="2763" r:id="rId27"/>
    <p:sldId id="1074" r:id="rId28"/>
    <p:sldId id="2764" r:id="rId29"/>
    <p:sldId id="2762" r:id="rId30"/>
    <p:sldId id="2765" r:id="rId31"/>
    <p:sldId id="2766" r:id="rId32"/>
    <p:sldId id="2767" r:id="rId33"/>
    <p:sldId id="2768" r:id="rId34"/>
    <p:sldId id="2769" r:id="rId35"/>
    <p:sldId id="1006" r:id="rId36"/>
    <p:sldId id="1069" r:id="rId37"/>
    <p:sldId id="1071" r:id="rId38"/>
    <p:sldId id="2773" r:id="rId39"/>
    <p:sldId id="2827" r:id="rId40"/>
    <p:sldId id="2771" r:id="rId41"/>
    <p:sldId id="2772" r:id="rId42"/>
    <p:sldId id="2770" r:id="rId43"/>
    <p:sldId id="1072" r:id="rId44"/>
    <p:sldId id="1073" r:id="rId45"/>
    <p:sldId id="1083" r:id="rId46"/>
    <p:sldId id="1084" r:id="rId47"/>
    <p:sldId id="1085" r:id="rId48"/>
    <p:sldId id="1086" r:id="rId49"/>
    <p:sldId id="1087" r:id="rId50"/>
    <p:sldId id="1088" r:id="rId51"/>
    <p:sldId id="1090" r:id="rId52"/>
    <p:sldId id="1091" r:id="rId53"/>
    <p:sldId id="1092" r:id="rId54"/>
    <p:sldId id="1089" r:id="rId55"/>
    <p:sldId id="2774" r:id="rId56"/>
    <p:sldId id="2801" r:id="rId57"/>
    <p:sldId id="2802" r:id="rId58"/>
    <p:sldId id="2803" r:id="rId59"/>
    <p:sldId id="2804" r:id="rId60"/>
    <p:sldId id="2805" r:id="rId61"/>
    <p:sldId id="2818" r:id="rId62"/>
    <p:sldId id="2819" r:id="rId63"/>
    <p:sldId id="2806" r:id="rId64"/>
    <p:sldId id="2807" r:id="rId65"/>
    <p:sldId id="2808" r:id="rId66"/>
    <p:sldId id="2809" r:id="rId67"/>
    <p:sldId id="2810" r:id="rId68"/>
    <p:sldId id="2811" r:id="rId69"/>
    <p:sldId id="2812" r:id="rId70"/>
    <p:sldId id="2813" r:id="rId71"/>
    <p:sldId id="2814" r:id="rId72"/>
    <p:sldId id="2815" r:id="rId73"/>
    <p:sldId id="2816" r:id="rId74"/>
    <p:sldId id="2817" r:id="rId75"/>
    <p:sldId id="2800" r:id="rId76"/>
    <p:sldId id="1077" r:id="rId77"/>
    <p:sldId id="2241" r:id="rId78"/>
    <p:sldId id="2775" r:id="rId79"/>
    <p:sldId id="2786" r:id="rId80"/>
    <p:sldId id="2789" r:id="rId81"/>
    <p:sldId id="2783" r:id="rId82"/>
    <p:sldId id="2788" r:id="rId83"/>
    <p:sldId id="2784" r:id="rId84"/>
    <p:sldId id="2790" r:id="rId85"/>
    <p:sldId id="2785" r:id="rId86"/>
    <p:sldId id="2791" r:id="rId87"/>
    <p:sldId id="2820" r:id="rId88"/>
    <p:sldId id="1014" r:id="rId89"/>
    <p:sldId id="2823" r:id="rId90"/>
    <p:sldId id="2821" r:id="rId91"/>
    <p:sldId id="2824" r:id="rId92"/>
    <p:sldId id="2825" r:id="rId93"/>
    <p:sldId id="2826" r:id="rId94"/>
    <p:sldId id="2822" r:id="rId95"/>
    <p:sldId id="1078" r:id="rId96"/>
    <p:sldId id="2787" r:id="rId97"/>
    <p:sldId id="2776" r:id="rId98"/>
    <p:sldId id="2777" r:id="rId99"/>
    <p:sldId id="2778" r:id="rId100"/>
    <p:sldId id="2792" r:id="rId101"/>
    <p:sldId id="2794" r:id="rId102"/>
    <p:sldId id="2797" r:id="rId103"/>
    <p:sldId id="2795" r:id="rId104"/>
    <p:sldId id="2798" r:id="rId105"/>
    <p:sldId id="2796" r:id="rId106"/>
    <p:sldId id="2799" r:id="rId107"/>
    <p:sldId id="543" r:id="rId108"/>
    <p:sldId id="588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BE1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0" autoAdjust="0"/>
    <p:restoredTop sz="94660"/>
  </p:normalViewPr>
  <p:slideViewPr>
    <p:cSldViewPr>
      <p:cViewPr varScale="1">
        <p:scale>
          <a:sx n="85" d="100"/>
          <a:sy n="85" d="100"/>
        </p:scale>
        <p:origin x="9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09908-97E1-45C8-B585-BAD76526A84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AAD8-60CB-46F9-8E0B-585D70DD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673A-90F7-4296-91BF-86FA1175B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10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 dirty="0">
                <a:solidFill>
                  <a:srgbClr val="FFFF00"/>
                </a:solidFill>
              </a:rPr>
              <a:t>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20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 collection of points that we get by </a:t>
            </a:r>
            <a:r>
              <a:rPr lang="en-US" dirty="0"/>
              <a:t>letting “</a:t>
            </a:r>
            <a:r>
              <a:rPr lang="en-US" i="0" dirty="0">
                <a:effectLst/>
              </a:rPr>
              <a:t>t” be all possible values is the graph of the parametric equations and is called the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curve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1152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E6CE-11C1-4B27-9E4D-AEB4A19C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E0A9-58D1-4964-B7D6-6ED3637EC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may be a way to do this in Microsoft Math Solver, but I haven’t found it yet…</a:t>
            </a:r>
          </a:p>
        </p:txBody>
      </p:sp>
    </p:spTree>
    <p:extLst>
      <p:ext uri="{BB962C8B-B14F-4D97-AF65-F5344CB8AC3E}">
        <p14:creationId xmlns:p14="http://schemas.microsoft.com/office/powerpoint/2010/main" val="5250696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1 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+</m:t>
                          </m:r>
                          <m:r>
                            <m:rPr>
                              <m:nor/>
                            </m:rPr>
                            <a:rPr lang="en-US" dirty="0"/>
                            <m:t>5) 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+4</m:t>
                          </m:r>
                          <m:r>
                            <m:rPr>
                              <m:nor/>
                            </m:rPr>
                            <a:rPr lang="en-US" dirty="0"/>
                            <m:t>)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106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61A90F-4154-4364-B673-C70A763C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68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 dirty="0" smtClean="0"/>
                            <m:t>(2(</m:t>
                          </m:r>
                          <m:r>
                            <m:rPr>
                              <m:nor/>
                            </m:rPr>
                            <a:rPr lang="en-US" dirty="0"/>
                            <m:t>1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+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x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))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 dirty="0" smtClean="0"/>
                            <m:t>x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+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3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 + 2</m:t>
                          </m:r>
                          <m:r>
                            <m:rPr>
                              <m:nor/>
                            </m:rPr>
                            <a:rPr lang="en-US" dirty="0"/>
                            <m:t>)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664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2C2DC-53DF-4B8D-954C-11DF5E84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583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+ 2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+2)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+3</m:t>
                          </m:r>
                          <m:r>
                            <m:rPr>
                              <m:nor/>
                            </m:rPr>
                            <a:rPr lang="en-US" dirty="0"/>
                            <m:t>)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711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04AB0-639F-40C1-84C6-1481D4402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75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1397-A30F-452B-B3B1-AF708359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parametric equations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and polars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Partial fraction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decomposition</a:t>
            </a:r>
          </a:p>
        </p:txBody>
      </p:sp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AF77F7-8D7E-4458-9CD6-FCFB9F9BA896}"/>
              </a:ext>
            </a:extLst>
          </p:cNvPr>
          <p:cNvGrpSpPr/>
          <p:nvPr/>
        </p:nvGrpSpPr>
        <p:grpSpPr>
          <a:xfrm>
            <a:off x="609600" y="3352800"/>
            <a:ext cx="3273805" cy="3334964"/>
            <a:chOff x="609600" y="3352800"/>
            <a:chExt cx="3273805" cy="33349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4D0ADB-B61C-423C-8542-0E896A8DA9F3}"/>
                </a:ext>
              </a:extLst>
            </p:cNvPr>
            <p:cNvGrpSpPr/>
            <p:nvPr/>
          </p:nvGrpSpPr>
          <p:grpSpPr>
            <a:xfrm>
              <a:off x="609600" y="3352800"/>
              <a:ext cx="3273805" cy="3334964"/>
              <a:chOff x="5489195" y="3352800"/>
              <a:chExt cx="3273805" cy="333496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6005F60F-DF85-432C-80EB-CBAF05290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195" y="3352800"/>
                <a:ext cx="3273805" cy="3334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81ACAD7-E9DD-49E9-962E-B94213246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424" y="4202723"/>
                <a:ext cx="470130" cy="81756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F833E98-938D-4420-8F27-C2A0E5B7B8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20812" y="3733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sz="100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.</a:t>
                </a:r>
                <a:r>
                  <a:rPr lang="en-US" sz="10000" dirty="0">
                    <a:solidFill>
                      <a:srgbClr val="FFC000"/>
                    </a:solidFill>
                  </a:rPr>
                  <a:t>       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3863ED-DFEF-4ABA-8125-06D1AC52BF8B}"/>
                </a:ext>
              </a:extLst>
            </p:cNvPr>
            <p:cNvSpPr txBox="1"/>
            <p:nvPr/>
          </p:nvSpPr>
          <p:spPr>
            <a:xfrm>
              <a:off x="2362200" y="3886200"/>
              <a:ext cx="4701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11E73-5271-4F78-85E3-06CCA2834E54}"/>
              </a:ext>
            </a:extLst>
          </p:cNvPr>
          <p:cNvGrpSpPr/>
          <p:nvPr/>
        </p:nvGrpSpPr>
        <p:grpSpPr>
          <a:xfrm>
            <a:off x="5489195" y="3352800"/>
            <a:ext cx="3273805" cy="3334964"/>
            <a:chOff x="5489195" y="3352800"/>
            <a:chExt cx="3273805" cy="333496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3AD4E72-0F35-4A8A-84B0-2238D0E12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195" y="3352800"/>
              <a:ext cx="3273805" cy="333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AC36B2E-22B2-4F3D-A0DF-23DEF4258F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20812" y="37338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FFC000"/>
                  </a:solidFill>
                </a:rPr>
                <a:t> </a:t>
              </a:r>
              <a:r>
                <a:rPr lang="en-US" sz="100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.</a:t>
              </a:r>
              <a:r>
                <a:rPr lang="en-US" sz="10000" dirty="0">
                  <a:solidFill>
                    <a:srgbClr val="FFC000"/>
                  </a:solidFill>
                </a:rPr>
                <a:t>        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EAF5E9F-65CB-4679-B55B-ACFF5F5AE493}"/>
                </a:ext>
              </a:extLst>
            </p:cNvPr>
            <p:cNvSpPr/>
            <p:nvPr/>
          </p:nvSpPr>
          <p:spPr>
            <a:xfrm>
              <a:off x="6019800" y="3996345"/>
              <a:ext cx="2209800" cy="2057400"/>
            </a:xfrm>
            <a:prstGeom prst="arc">
              <a:avLst>
                <a:gd name="adj1" fmla="val 18326795"/>
                <a:gd name="adj2" fmla="val 21585556"/>
              </a:avLst>
            </a:prstGeom>
            <a:noFill/>
            <a:ln w="63500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9E0F96-985B-4AB7-BAE1-16BB551BFD3E}"/>
              </a:ext>
            </a:extLst>
          </p:cNvPr>
          <p:cNvSpPr txBox="1"/>
          <p:nvPr/>
        </p:nvSpPr>
        <p:spPr>
          <a:xfrm>
            <a:off x="8001000" y="4095690"/>
            <a:ext cx="470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CFFFF"/>
                </a:solidFill>
              </a:rPr>
              <a:t>θ</a:t>
            </a:r>
            <a:endParaRPr lang="en-US" sz="2000" b="1" dirty="0">
              <a:solidFill>
                <a:srgbClr val="CC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0E2AE-9B8A-437B-91FE-6B771E5682EF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86373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200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  <a:p>
            <a:r>
              <a:rPr lang="en-US" dirty="0"/>
              <a:t>(you can subtract them from 360º)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4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 &gt; 0 – the point lies on the terminal side of θ</a:t>
            </a:r>
          </a:p>
          <a:p>
            <a:endParaRPr lang="en-US" sz="2000" dirty="0"/>
          </a:p>
          <a:p>
            <a:r>
              <a:rPr lang="en-US" dirty="0"/>
              <a:t>r &lt; 0 - point lies along the ray </a:t>
            </a:r>
            <a:r>
              <a:rPr lang="en-US" dirty="0">
                <a:solidFill>
                  <a:schemeClr val="tx1"/>
                </a:solidFill>
              </a:rPr>
              <a:t>opposite</a:t>
            </a:r>
            <a:r>
              <a:rPr lang="en-US" dirty="0"/>
              <a:t> the terminal side of θ</a:t>
            </a:r>
          </a:p>
          <a:p>
            <a:endParaRPr lang="en-US" sz="2000" dirty="0"/>
          </a:p>
          <a:p>
            <a:r>
              <a:rPr lang="en-US" dirty="0"/>
              <a:t>r = 0 the point lies on the pole no matter what the value of θ 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in polar notation can be expressed in either degrees or radians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04335" y="3363354"/>
            <a:ext cx="4111920" cy="3418446"/>
            <a:chOff x="104335" y="3363354"/>
            <a:chExt cx="4111920" cy="3418446"/>
          </a:xfrm>
        </p:grpSpPr>
        <p:grpSp>
          <p:nvGrpSpPr>
            <p:cNvPr id="7" name="Group 6"/>
            <p:cNvGrpSpPr/>
            <p:nvPr/>
          </p:nvGrpSpPr>
          <p:grpSpPr>
            <a:xfrm>
              <a:off x="104335" y="3363354"/>
              <a:ext cx="4111920" cy="3418446"/>
              <a:chOff x="2097740" y="942143"/>
              <a:chExt cx="7052204" cy="588736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641612" y="2942923"/>
                <a:ext cx="715356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94013" y="3590033"/>
                <a:ext cx="1355931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0º, 360º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92547" y="231374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11546" y="176123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45º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37008" y="130403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55339" y="1021645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069540" y="94214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90º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63652" y="103957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105º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33967" y="1304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120º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935940" y="17612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135º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475195" y="2342288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150º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250141" y="29233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165º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097740" y="3590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180º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22410" y="42758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195º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434853" y="49045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210º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33614" y="5565045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225º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99880" y="595907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240º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40492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255º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07776" y="635245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270º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79139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285º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486138" y="590245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300º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965174" y="5472621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348536" y="490454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99681" y="423384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345º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09600" y="3630412"/>
              <a:ext cx="2843510" cy="2840520"/>
              <a:chOff x="609600" y="3630412"/>
              <a:chExt cx="2843510" cy="28405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09600" y="3630412"/>
                <a:ext cx="2843510" cy="2840520"/>
                <a:chOff x="609600" y="3630412"/>
                <a:chExt cx="2843510" cy="28405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09600" y="3630412"/>
                  <a:ext cx="2843510" cy="2831671"/>
                  <a:chOff x="2971800" y="1402080"/>
                  <a:chExt cx="4876800" cy="4876800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/>
                <p:cNvSpPr/>
                <p:nvPr/>
              </p:nvSpPr>
              <p:spPr>
                <a:xfrm>
                  <a:off x="1098598" y="4111206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57164" y="3875234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572178" y="4583151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808968" y="4819124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09600" y="3639261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335388" y="4347179"/>
                <a:ext cx="1420740" cy="141583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292291" y="5026223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5823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22746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00600" y="3410300"/>
            <a:ext cx="4038600" cy="3340464"/>
            <a:chOff x="4800600" y="3410300"/>
            <a:chExt cx="4038600" cy="3340464"/>
          </a:xfrm>
        </p:grpSpPr>
        <p:grpSp>
          <p:nvGrpSpPr>
            <p:cNvPr id="81" name="Group 80"/>
            <p:cNvGrpSpPr/>
            <p:nvPr/>
          </p:nvGrpSpPr>
          <p:grpSpPr>
            <a:xfrm>
              <a:off x="4800600" y="3410300"/>
              <a:ext cx="4038600" cy="3340464"/>
              <a:chOff x="2460973" y="971490"/>
              <a:chExt cx="6865917" cy="576511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8178830" y="2914709"/>
                <a:ext cx="888968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237830" y="3581400"/>
                <a:ext cx="95164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0, 2</a:t>
                </a:r>
                <a:r>
                  <a:rPr lang="en-US" sz="1200" i="1" dirty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907380" y="230511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18743" y="175260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00560" y="1352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33950" y="1051743"/>
                <a:ext cx="1049756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491516" y="971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/>
                  <a:t>/2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423713" y="1003763"/>
                <a:ext cx="1146354" cy="478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885975" y="1266781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342040" y="1792818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953403" y="230511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460973" y="2914709"/>
                <a:ext cx="1123337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19879" y="3581400"/>
                <a:ext cx="47745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460973" y="4267199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53403" y="4865507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342040" y="5463989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891316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4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274611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39116" y="6258544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/2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101116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19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872127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96516" y="5543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853715" y="4953000"/>
                <a:ext cx="1006153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116346" y="4267199"/>
                <a:ext cx="1210544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75427" y="3636480"/>
              <a:ext cx="2854173" cy="2840520"/>
              <a:chOff x="5398984" y="3636480"/>
              <a:chExt cx="2854173" cy="2840520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5409647" y="3636480"/>
                <a:ext cx="2843510" cy="2831671"/>
                <a:chOff x="2971800" y="1402080"/>
                <a:chExt cx="4876800" cy="4876800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5398984" y="3645329"/>
                <a:ext cx="2841481" cy="2831671"/>
                <a:chOff x="5398984" y="3645329"/>
                <a:chExt cx="2841481" cy="2831671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5887982" y="4117274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124772" y="4353247"/>
                  <a:ext cx="1420740" cy="141583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646548" y="3881302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6361562" y="4589219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6598352" y="4825192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5398984" y="3645329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9" name="Rectangle 138"/>
            <p:cNvSpPr/>
            <p:nvPr/>
          </p:nvSpPr>
          <p:spPr>
            <a:xfrm>
              <a:off x="7081675" y="5032291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55207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12130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55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way to convert from polar to rectangular in a mathematically accurate way (not just by plopping rectangular graph paper over polar graphs!)</a:t>
            </a:r>
          </a:p>
        </p:txBody>
      </p:sp>
    </p:spTree>
    <p:extLst>
      <p:ext uri="{BB962C8B-B14F-4D97-AF65-F5344CB8AC3E}">
        <p14:creationId xmlns:p14="http://schemas.microsoft.com/office/powerpoint/2010/main" val="416734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conversion</a:t>
            </a:r>
          </a:p>
          <a:p>
            <a:r>
              <a:rPr lang="en-US" dirty="0"/>
              <a:t>If you have a polar point</a:t>
            </a:r>
          </a:p>
          <a:p>
            <a:r>
              <a:rPr lang="en-US" dirty="0"/>
              <a:t>P = (</a:t>
            </a:r>
            <a:r>
              <a:rPr lang="en-US" dirty="0" err="1"/>
              <a:t>r,θ</a:t>
            </a:r>
            <a:r>
              <a:rPr lang="en-US" dirty="0"/>
              <a:t>)</a:t>
            </a:r>
          </a:p>
          <a:p>
            <a:r>
              <a:rPr lang="en-US" dirty="0"/>
              <a:t>To convert to (</a:t>
            </a:r>
            <a:r>
              <a:rPr lang="en-US" dirty="0" err="1"/>
              <a:t>x,y</a:t>
            </a:r>
            <a:r>
              <a:rPr lang="en-US" dirty="0"/>
              <a:t>) coordinates:</a:t>
            </a:r>
          </a:p>
          <a:p>
            <a:pPr algn="ctr"/>
            <a:r>
              <a:rPr lang="en-US" dirty="0"/>
              <a:t>x = r cos θ</a:t>
            </a:r>
          </a:p>
          <a:p>
            <a:pPr algn="ctr"/>
            <a:r>
              <a:rPr lang="en-US" dirty="0"/>
              <a:t>y = r sin 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1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Rectangular to polar coordinates</a:t>
                </a:r>
              </a:p>
              <a:p>
                <a:pPr algn="ctr"/>
                <a:r>
                  <a:rPr lang="en-US" i="1" dirty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arctan (</a:t>
                </a:r>
                <a:r>
                  <a:rPr lang="en-US" i="1" dirty="0"/>
                  <a:t>y </a:t>
                </a:r>
                <a:r>
                  <a:rPr lang="en-US" dirty="0"/>
                  <a:t>÷ 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pPr algn="ctr"/>
                <a:r>
                  <a:rPr lang="en-US" dirty="0"/>
                  <a:t>= tan</a:t>
                </a:r>
                <a:r>
                  <a:rPr lang="en-US" baseline="30000" dirty="0"/>
                  <a:t>-1</a:t>
                </a:r>
                <a:r>
                  <a:rPr lang="en-US" dirty="0"/>
                  <a:t> (</a:t>
                </a:r>
                <a:r>
                  <a:rPr lang="en-US" i="1" dirty="0"/>
                  <a:t>y </a:t>
                </a:r>
                <a:r>
                  <a:rPr lang="en-US" dirty="0"/>
                  <a:t>÷ 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8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229601" cy="5638800"/>
          </a:xfrm>
        </p:spPr>
        <p:txBody>
          <a:bodyPr/>
          <a:lstStyle/>
          <a:p>
            <a:r>
              <a:rPr lang="en-US" dirty="0"/>
              <a:t>You have to be VERY careful with these conversions to get the right quadrant!</a:t>
            </a:r>
          </a:p>
          <a:p>
            <a:endParaRPr lang="en-US" sz="2000" dirty="0"/>
          </a:p>
          <a:p>
            <a:r>
              <a:rPr lang="en-US" dirty="0"/>
              <a:t>(That is why we emphasize quadrants)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262850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  <a:p>
            <a:r>
              <a:rPr lang="en-US" dirty="0"/>
              <a:t>	have variables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Review: parametric equations 		and polars</a:t>
            </a:r>
          </a:p>
          <a:p>
            <a:r>
              <a:rPr lang="en-US" dirty="0"/>
              <a:t>	New stuff: partial fraction 	</a:t>
            </a:r>
          </a:p>
          <a:p>
            <a:pPr>
              <a:spcBef>
                <a:spcPts val="0"/>
              </a:spcBef>
            </a:pPr>
            <a:r>
              <a:rPr lang="en-US" dirty="0"/>
              <a:t>		decomposition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rectangular equations to polar equations:</a:t>
            </a:r>
          </a:p>
          <a:p>
            <a:r>
              <a:rPr lang="en-US" dirty="0"/>
              <a:t>replace   </a:t>
            </a:r>
          </a:p>
          <a:p>
            <a:r>
              <a:rPr lang="en-US" i="1" dirty="0"/>
              <a:t>	x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cos</a:t>
            </a:r>
            <a:r>
              <a:rPr lang="en-US" i="1" dirty="0" err="1"/>
              <a:t>θ</a:t>
            </a:r>
            <a:r>
              <a:rPr lang="en-US" dirty="0"/>
              <a:t>   and   </a:t>
            </a:r>
          </a:p>
          <a:p>
            <a:r>
              <a:rPr lang="en-US" i="1" dirty="0"/>
              <a:t>	y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sin</a:t>
            </a:r>
            <a:r>
              <a:rPr lang="en-US" i="1" dirty="0" err="1"/>
              <a:t>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0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is, of course, an example of </a:t>
            </a:r>
            <a:r>
              <a:rPr lang="en-US" dirty="0">
                <a:solidFill>
                  <a:srgbClr val="FFC000"/>
                </a:solidFill>
              </a:rPr>
              <a:t>parametric equations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7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x = cos t</a:t>
            </a:r>
          </a:p>
          <a:p>
            <a:pPr algn="ctr"/>
            <a:r>
              <a:rPr lang="en-US" dirty="0"/>
              <a:t>y = sin t</a:t>
            </a:r>
          </a:p>
          <a:p>
            <a:endParaRPr lang="en-US" sz="2000" dirty="0"/>
          </a:p>
          <a:p>
            <a:r>
              <a:rPr lang="en-US" dirty="0"/>
              <a:t>Together, these equations are called a </a:t>
            </a:r>
            <a:r>
              <a:rPr lang="en-US" dirty="0">
                <a:solidFill>
                  <a:srgbClr val="FFC000"/>
                </a:solidFill>
              </a:rPr>
              <a:t>parametric representation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the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9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polar equations to rectangular equations is not easy – </a:t>
            </a:r>
          </a:p>
          <a:p>
            <a:r>
              <a:rPr lang="en-US" dirty="0"/>
              <a:t>you may have to square both sides, </a:t>
            </a:r>
          </a:p>
          <a:p>
            <a:r>
              <a:rPr lang="en-US" dirty="0"/>
              <a:t>take the tangent of both sides, </a:t>
            </a:r>
          </a:p>
          <a:p>
            <a:r>
              <a:rPr lang="en-US" dirty="0"/>
              <a:t>multiply both sides by </a:t>
            </a:r>
            <a:r>
              <a:rPr lang="en-US" i="1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3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r>
              <a:rPr lang="en-US" dirty="0"/>
              <a:t>	   	r 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cosθ</a:t>
            </a:r>
            <a:r>
              <a:rPr lang="en-US" dirty="0"/>
              <a:t> = x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sinθ</a:t>
            </a:r>
            <a:r>
              <a:rPr lang="en-US" dirty="0"/>
              <a:t> = y</a:t>
            </a:r>
          </a:p>
          <a:p>
            <a:r>
              <a:rPr lang="en-US" dirty="0"/>
              <a:t>		</a:t>
            </a:r>
            <a:r>
              <a:rPr lang="en-US" dirty="0" err="1"/>
              <a:t>tanθ</a:t>
            </a:r>
            <a:r>
              <a:rPr lang="en-US" dirty="0"/>
              <a:t> = y/x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21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97785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studied rational equations, we found they were equations containing fractions with polynomials in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86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solved them by getting all of the numerators over a common denominator, then we erased the denominators and just solved using the numerators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4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in math we always want to be able to “undo” all of our operations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77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Partial fractions</a:t>
            </a:r>
            <a:r>
              <a:rPr lang="en-US" dirty="0"/>
              <a:t> is a way of "breaking apart" fractions with polynomials in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5) Decompose a rational function into </a:t>
            </a:r>
            <a:r>
              <a:rPr lang="en-US" sz="3200" dirty="0">
                <a:solidFill>
                  <a:srgbClr val="FFC000"/>
                </a:solidFill>
              </a:rPr>
              <a:t>partial fractions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allows us to “undo” those rational equation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43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how to find the "parts" that make up the single fraction</a:t>
            </a:r>
            <a:br>
              <a:rPr lang="en-US" dirty="0"/>
            </a:br>
            <a:r>
              <a:rPr lang="en-US" dirty="0"/>
              <a:t>(the "partial fractions")</a:t>
            </a:r>
          </a:p>
        </p:txBody>
      </p:sp>
    </p:spTree>
    <p:extLst>
      <p:ext uri="{BB962C8B-B14F-4D97-AF65-F5344CB8AC3E}">
        <p14:creationId xmlns:p14="http://schemas.microsoft.com/office/powerpoint/2010/main" val="4270982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</p:txBody>
      </p:sp>
    </p:spTree>
    <p:extLst>
      <p:ext uri="{BB962C8B-B14F-4D97-AF65-F5344CB8AC3E}">
        <p14:creationId xmlns:p14="http://schemas.microsoft.com/office/powerpoint/2010/main" val="1163252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endParaRPr lang="en-US" sz="1000" dirty="0"/>
          </a:p>
          <a:p>
            <a:r>
              <a:rPr lang="en-US" dirty="0"/>
              <a:t>Because the partial fractions are each simpler</a:t>
            </a:r>
          </a:p>
          <a:p>
            <a:endParaRPr lang="en-US" sz="1000" dirty="0"/>
          </a:p>
          <a:p>
            <a:pPr algn="l"/>
            <a:r>
              <a:rPr lang="en-US" dirty="0"/>
              <a:t>This can help solve the more complicated fraction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54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be using it in integral calculus (MATH207)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41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638800"/>
          </a:xfrm>
        </p:spPr>
        <p:txBody>
          <a:bodyPr/>
          <a:lstStyle/>
          <a:p>
            <a:r>
              <a:rPr lang="en-US" dirty="0"/>
              <a:t>Partial fractions can be pretty tough to solve—especially if fractions are not your strong point</a:t>
            </a:r>
          </a:p>
          <a:p>
            <a:r>
              <a:rPr lang="en-US" dirty="0"/>
              <a:t> </a:t>
            </a:r>
          </a:p>
          <a:p>
            <a:endParaRPr lang="en-US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054501-DE54-4D75-BDFB-CC8D634E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75085"/>
            <a:ext cx="6553200" cy="34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303067-1F2E-4442-B99E-A52CD67F32A0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https://www.campusreform.org/?ID=8934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typically involve the splitting up of a single fraction into two or more fractions that each contain a single factor in the denominators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means that you have expressed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in partial fractions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01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When we do this, it is called “</a:t>
                </a:r>
                <a:r>
                  <a:rPr lang="en-US" dirty="0">
                    <a:solidFill>
                      <a:srgbClr val="FFC000"/>
                    </a:solidFill>
                  </a:rPr>
                  <a:t>partial fraction decomposition</a:t>
                </a:r>
                <a:r>
                  <a:rPr lang="en-US" dirty="0"/>
                  <a:t>” or “</a:t>
                </a:r>
                <a:r>
                  <a:rPr lang="en-US" dirty="0">
                    <a:solidFill>
                      <a:srgbClr val="FFC000"/>
                    </a:solidFill>
                  </a:rPr>
                  <a:t>pdf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23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Sometimes it is called “</a:t>
                </a:r>
                <a:r>
                  <a:rPr lang="en-US" dirty="0">
                    <a:solidFill>
                      <a:srgbClr val="FFC000"/>
                    </a:solidFill>
                  </a:rPr>
                  <a:t>partial fraction expansion</a:t>
                </a:r>
                <a:r>
                  <a:rPr lang="en-US" dirty="0"/>
                  <a:t>” or “</a:t>
                </a:r>
                <a:r>
                  <a:rPr lang="en-US">
                    <a:solidFill>
                      <a:srgbClr val="FFC000"/>
                    </a:solidFill>
                  </a:rPr>
                  <a:t>pde</a:t>
                </a:r>
                <a:r>
                  <a:rPr lang="en-US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3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656910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−8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Note: you had to know (or figure out) that:</a:t>
                </a:r>
              </a:p>
              <a:p>
                <a:r>
                  <a:rPr lang="en-US" dirty="0"/>
                  <a:t>(x-2)(x+4) = x</a:t>
                </a:r>
                <a:r>
                  <a:rPr lang="en-US" baseline="30000" dirty="0"/>
                  <a:t>2</a:t>
                </a:r>
                <a:r>
                  <a:rPr lang="en-US" dirty="0"/>
                  <a:t>+2x-8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733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+2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−8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Note: you also had to balance the numerators (that is the tricky part)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0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−1 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(3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−5) 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−3)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47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−1 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(3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−5) 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−3)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First write the fraction as: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 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 and B are the mystery numbers we need to discover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667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57ADD44-226F-45B3-B012-0BDA9648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73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We’ll be solving this using algebra…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http://images.sodahead.com/polls/001429875/yuck_answer_8_xlarge_answer_2_xlarge.jpeg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286000"/>
            <a:ext cx="36703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53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 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First get rid of the denominators by multiplying: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 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=</a:t>
                </a:r>
              </a:p>
              <a:p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89B744D-8F13-441E-A414-797CE8F45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78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Cancel out stuff: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 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=</a:t>
                </a:r>
              </a:p>
              <a:p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 we have: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x - 1 = A(x-3) + B(3x-5)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1468582" y="1898073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718AD9-34A5-4476-8D13-711D7B4448AB}"/>
              </a:ext>
            </a:extLst>
          </p:cNvPr>
          <p:cNvCxnSpPr/>
          <p:nvPr/>
        </p:nvCxnSpPr>
        <p:spPr>
          <a:xfrm flipH="1">
            <a:off x="2971800" y="1898073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13E5E6-ABFC-4A98-A87A-A0487BD87B9D}"/>
              </a:ext>
            </a:extLst>
          </p:cNvPr>
          <p:cNvCxnSpPr>
            <a:cxnSpLocks/>
          </p:cNvCxnSpPr>
          <p:nvPr/>
        </p:nvCxnSpPr>
        <p:spPr>
          <a:xfrm flipH="1" flipV="1">
            <a:off x="2057400" y="3278330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57EFCB-CADF-4B9D-B0E9-C52893514BF2}"/>
              </a:ext>
            </a:extLst>
          </p:cNvPr>
          <p:cNvCxnSpPr/>
          <p:nvPr/>
        </p:nvCxnSpPr>
        <p:spPr>
          <a:xfrm flipH="1">
            <a:off x="6705600" y="3250621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20A70C4-6C95-4CEE-AFFE-77233BE5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5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Our strategy: </a:t>
            </a:r>
          </a:p>
          <a:p>
            <a:r>
              <a:rPr lang="en-US" dirty="0"/>
              <a:t>get one of the factors multiplying A or B to be 0…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F475E-4454-4BDA-9220-5C08469E7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7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Our strategy: </a:t>
            </a:r>
          </a:p>
          <a:p>
            <a:r>
              <a:rPr lang="en-US" dirty="0"/>
              <a:t>get one of the factors multiplying A or B to be 0…</a:t>
            </a:r>
          </a:p>
          <a:p>
            <a:r>
              <a:rPr lang="en-US" dirty="0"/>
              <a:t>Like if x=3</a:t>
            </a:r>
          </a:p>
          <a:p>
            <a:r>
              <a:rPr lang="en-US" sz="3500" dirty="0"/>
              <a:t>(as usual, start by looking for an “easy” 0, but you’ll end up doing both of them)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3429000" y="1524000"/>
            <a:ext cx="299757" cy="3048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1DF2D7C-8FDC-4A8E-BEBB-60151F2B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73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x - 1 = A(x-3) + B(3x-5)</a:t>
            </a:r>
          </a:p>
          <a:p>
            <a:r>
              <a:rPr lang="en-US" dirty="0"/>
              <a:t>Plug in x=3:</a:t>
            </a:r>
          </a:p>
          <a:p>
            <a:r>
              <a:rPr lang="en-US" dirty="0"/>
              <a:t>3 – 1 = A(3-3) + B(3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3-5)</a:t>
            </a:r>
          </a:p>
          <a:p>
            <a:r>
              <a:rPr lang="en-US" dirty="0"/>
              <a:t>  2   </a:t>
            </a:r>
            <a:r>
              <a:rPr lang="en-US" sz="2000" dirty="0"/>
              <a:t> </a:t>
            </a:r>
            <a:r>
              <a:rPr lang="en-US" dirty="0"/>
              <a:t>=    0    + B(4)</a:t>
            </a:r>
          </a:p>
          <a:p>
            <a:r>
              <a:rPr lang="en-US" dirty="0"/>
              <a:t>So B = 2/4 or </a:t>
            </a:r>
            <a:r>
              <a:rPr lang="en-US" dirty="0">
                <a:solidFill>
                  <a:srgbClr val="FFFF00"/>
                </a:solidFill>
              </a:rPr>
              <a:t>½ </a:t>
            </a:r>
            <a:r>
              <a:rPr lang="en-US" dirty="0"/>
              <a:t>or</a:t>
            </a:r>
            <a:r>
              <a:rPr lang="en-US" dirty="0">
                <a:solidFill>
                  <a:srgbClr val="FFFF00"/>
                </a:solidFill>
              </a:rPr>
              <a:t> 0.5</a:t>
            </a:r>
          </a:p>
          <a:p>
            <a:endParaRPr lang="en-US" dirty="0"/>
          </a:p>
          <a:p>
            <a:r>
              <a:rPr lang="en-US" dirty="0"/>
              <a:t>Repeat the process with “B” to calculate “A”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5D0C0-6670-4741-9001-83BA7955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The problem is that not all curves or equations that we’d like to look at are functions</a:t>
            </a:r>
          </a:p>
          <a:p>
            <a:pPr algn="l"/>
            <a:endParaRPr lang="en-US" sz="2000" dirty="0"/>
          </a:p>
          <a:p>
            <a:pPr algn="l"/>
            <a:r>
              <a:rPr lang="en-US" i="0" dirty="0">
                <a:effectLst/>
              </a:rPr>
              <a:t>For example, we will never be able to write the equation of a circle down as function</a:t>
            </a:r>
          </a:p>
        </p:txBody>
      </p:sp>
    </p:spTree>
    <p:extLst>
      <p:ext uri="{BB962C8B-B14F-4D97-AF65-F5344CB8AC3E}">
        <p14:creationId xmlns:p14="http://schemas.microsoft.com/office/powerpoint/2010/main" val="384936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What would x have to be to make the “B” factor 0?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B2AD1-895D-4E0A-892F-287EE973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904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What would x have to be to make the “B” factor 0?</a:t>
            </a:r>
          </a:p>
          <a:p>
            <a:r>
              <a:rPr lang="en-US" dirty="0"/>
              <a:t>x = 5/3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20E60-7A79-492C-B503-4990529B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28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x - 1 = A(x-3) + B(3x-5)</a:t>
            </a:r>
          </a:p>
          <a:p>
            <a:r>
              <a:rPr lang="en-US" dirty="0"/>
              <a:t>Plug in x=5/3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8B7D3-3A3E-45CD-85FA-328FE3B8A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5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dirty="0"/>
                  <a:t>x - 1 = A(x-3) + B(3x-5)</a:t>
                </a:r>
              </a:p>
              <a:p>
                <a:r>
                  <a:rPr lang="en-US" dirty="0"/>
                  <a:t>Plug in x=5/3</a:t>
                </a:r>
              </a:p>
              <a:p>
                <a:r>
                  <a:rPr lang="en-US" dirty="0"/>
                  <a:t>5/3 – 1 = A(5/3-3) + B(3</a:t>
                </a:r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5/3-5)</a:t>
                </a:r>
              </a:p>
              <a:p>
                <a:r>
                  <a:rPr lang="en-US" dirty="0"/>
                  <a:t>  2/3   </a:t>
                </a:r>
                <a:r>
                  <a:rPr lang="en-US" sz="2000" dirty="0"/>
                  <a:t> </a:t>
                </a:r>
                <a:r>
                  <a:rPr lang="en-US" dirty="0"/>
                  <a:t>= A(-4/3)</a:t>
                </a:r>
              </a:p>
              <a:p>
                <a:r>
                  <a:rPr lang="en-US" dirty="0"/>
                  <a:t>So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2/3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−4/3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-½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-0.5</a:t>
                </a:r>
              </a:p>
              <a:p>
                <a:endParaRPr lang="en-US" sz="2000" dirty="0"/>
              </a:p>
              <a:p>
                <a:r>
                  <a:rPr lang="en-US" dirty="0"/>
                  <a:t>Now we have the answer to our problem!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2EC0A19-2B2A-4715-93CD-0B0F85A6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07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 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0.5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0.5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−3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or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 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2(3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−5)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3)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or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−5) 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−3)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1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04400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endParaRPr lang="en-US" i="1" dirty="0">
              <a:latin typeface="Cambria Mat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500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r>
              <a:rPr lang="en-US" dirty="0"/>
              <a:t>Step 1: factor the denominator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67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r>
              <a:rPr lang="en-US" dirty="0"/>
              <a:t>Step 1: factor the denominator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r>
              <a:rPr lang="en-US" dirty="0"/>
              <a:t>Well, the constant “-2” is going to have to be: -2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 or 2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-1 </a:t>
            </a:r>
            <a:endParaRPr lang="en-US" b="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09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r>
              <a:rPr lang="en-US" dirty="0"/>
              <a:t>Step 1: factor the denominator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r>
              <a:rPr lang="en-US" dirty="0"/>
              <a:t>Well, the constant “-2” is going to have to be: -2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 or 2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-1 </a:t>
            </a:r>
          </a:p>
          <a:p>
            <a:r>
              <a:rPr lang="en-US" dirty="0"/>
              <a:t>The “-x” means choose -2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</a:t>
            </a:r>
          </a:p>
          <a:p>
            <a:r>
              <a:rPr lang="en-US" dirty="0"/>
              <a:t>Factoring x is easy: </a:t>
            </a:r>
            <a:r>
              <a:rPr lang="en-US" dirty="0" err="1"/>
              <a:t>x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x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There are also a great many curves out there that we can’t even write down as a single equation in terms of only x and y </a:t>
            </a:r>
          </a:p>
        </p:txBody>
      </p:sp>
    </p:spTree>
    <p:extLst>
      <p:ext uri="{BB962C8B-B14F-4D97-AF65-F5344CB8AC3E}">
        <p14:creationId xmlns:p14="http://schemas.microsoft.com/office/powerpoint/2010/main" val="12905869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r>
              <a:rPr lang="en-US" dirty="0"/>
              <a:t>Step 1: factor the denominator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-x-2) = (x-2)(x+1)</a:t>
            </a:r>
          </a:p>
          <a:p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-x-2)=(5x-4)/(x-2)(x+1)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887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302B-4643-4763-8948-DE7DDCF7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2FA2-BB8C-4A05-BEF9-968A054F3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because of the factoring, you might end up with 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1856465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302B-4643-4763-8948-DE7DDCF7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2FA2-BB8C-4A05-BEF9-968A054F3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because of the factoring, you might end up with complex numbers</a:t>
            </a:r>
          </a:p>
          <a:p>
            <a:r>
              <a:rPr lang="en-US" dirty="0"/>
              <a:t>It is traditional in partial fraction decomposition to declare “I surrender” at this point</a:t>
            </a:r>
          </a:p>
        </p:txBody>
      </p:sp>
    </p:spTree>
    <p:extLst>
      <p:ext uri="{BB962C8B-B14F-4D97-AF65-F5344CB8AC3E}">
        <p14:creationId xmlns:p14="http://schemas.microsoft.com/office/powerpoint/2010/main" val="1372237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</a:p>
          <a:p>
            <a:r>
              <a:rPr lang="en-US" dirty="0"/>
              <a:t>Step 1: factor the denominator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-x-2) = (x-2)(x+1)</a:t>
            </a:r>
          </a:p>
          <a:p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-x-2)=(5x-4)/(x-2)(x+1)</a:t>
            </a:r>
          </a:p>
          <a:p>
            <a:r>
              <a:rPr lang="en-US" dirty="0"/>
              <a:t>Step 2: Write one partial fraction for each of those factors (the “A” “B” thing)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920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1500" dirty="0"/>
              <a:t> </a:t>
            </a:r>
            <a:r>
              <a:rPr lang="en-US" dirty="0"/>
              <a:t>=</a:t>
            </a:r>
            <a:r>
              <a:rPr lang="en-US" sz="1500" dirty="0"/>
              <a:t> </a:t>
            </a:r>
            <a:r>
              <a:rPr lang="en-US" dirty="0"/>
              <a:t>A/(x-2)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/>
              <a:t>B/(x+1)</a:t>
            </a:r>
          </a:p>
          <a:p>
            <a:r>
              <a:rPr lang="en-US" dirty="0"/>
              <a:t>Step 2: Write one partial fraction for each of those factors (the “A” “B” thing)</a:t>
            </a:r>
          </a:p>
          <a:p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-x-2)=(5x-4)/(x-2)(x+1)</a:t>
            </a:r>
          </a:p>
          <a:p>
            <a:r>
              <a:rPr lang="en-US" dirty="0"/>
              <a:t>                  =A/(x-2)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B/(x+1)</a:t>
            </a:r>
          </a:p>
          <a:p>
            <a:r>
              <a:rPr lang="en-US" dirty="0"/>
              <a:t>Multiply all the numerators by all the denominators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76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(5x-4)/(x</a:t>
                </a:r>
                <a:r>
                  <a:rPr lang="en-US" baseline="30000" dirty="0"/>
                  <a:t>2</a:t>
                </a:r>
                <a:r>
                  <a:rPr lang="en-US" dirty="0"/>
                  <a:t>-x-2)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/>
                  <a:t>A/(x-2)</a:t>
                </a:r>
                <a:r>
                  <a:rPr lang="en-US" sz="1500" dirty="0"/>
                  <a:t> </a:t>
                </a:r>
                <a:r>
                  <a:rPr lang="en-US" dirty="0"/>
                  <a:t>+</a:t>
                </a:r>
                <a:r>
                  <a:rPr lang="en-US" sz="1500" dirty="0"/>
                  <a:t> </a:t>
                </a:r>
                <a:r>
                  <a:rPr lang="en-US" dirty="0"/>
                  <a:t>B/(x+1)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(5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−4)(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+1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Now, cancel stuff! (The fun part!)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 r="-2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540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(5x-4)/(x</a:t>
                </a:r>
                <a:r>
                  <a:rPr lang="en-US" baseline="30000" dirty="0"/>
                  <a:t>2</a:t>
                </a:r>
                <a:r>
                  <a:rPr lang="en-US" dirty="0"/>
                  <a:t>-x-2)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/>
                  <a:t>A/(x-2)</a:t>
                </a:r>
                <a:r>
                  <a:rPr lang="en-US" sz="1500" dirty="0"/>
                  <a:t> </a:t>
                </a:r>
                <a:r>
                  <a:rPr lang="en-US" dirty="0"/>
                  <a:t>+</a:t>
                </a:r>
                <a:r>
                  <a:rPr lang="en-US" sz="1500" dirty="0"/>
                  <a:t> </a:t>
                </a:r>
                <a:r>
                  <a:rPr lang="en-US" dirty="0"/>
                  <a:t>B/(x+1)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(5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−4)(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−2)(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+1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we have:</a:t>
                </a:r>
              </a:p>
              <a:p>
                <a:r>
                  <a:rPr lang="en-US" dirty="0"/>
                  <a:t>5x-4 = A(x+1) + B(x-2)</a:t>
                </a:r>
              </a:p>
              <a:p>
                <a:r>
                  <a:rPr lang="en-US" dirty="0"/>
                  <a:t>Now find the zeros! Zero for A?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 r="-2189" b="-8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5A47BA-1145-456F-AEF7-743A69CEF7CE}"/>
              </a:ext>
            </a:extLst>
          </p:cNvPr>
          <p:cNvCxnSpPr/>
          <p:nvPr/>
        </p:nvCxnSpPr>
        <p:spPr>
          <a:xfrm flipH="1">
            <a:off x="1510146" y="2230582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694753-1693-4458-8C03-343912E4B761}"/>
              </a:ext>
            </a:extLst>
          </p:cNvPr>
          <p:cNvCxnSpPr/>
          <p:nvPr/>
        </p:nvCxnSpPr>
        <p:spPr>
          <a:xfrm flipH="1">
            <a:off x="2791691" y="2230581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A589C1-8675-45EB-961B-872D5732EFFB}"/>
              </a:ext>
            </a:extLst>
          </p:cNvPr>
          <p:cNvCxnSpPr>
            <a:cxnSpLocks/>
          </p:cNvCxnSpPr>
          <p:nvPr/>
        </p:nvCxnSpPr>
        <p:spPr>
          <a:xfrm>
            <a:off x="2362200" y="3429000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187FC5-58D5-4E81-80E6-73BFFDD7081D}"/>
              </a:ext>
            </a:extLst>
          </p:cNvPr>
          <p:cNvCxnSpPr/>
          <p:nvPr/>
        </p:nvCxnSpPr>
        <p:spPr>
          <a:xfrm flipH="1">
            <a:off x="6636327" y="3435927"/>
            <a:ext cx="1371600" cy="9144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243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1500" dirty="0"/>
              <a:t> </a:t>
            </a:r>
            <a:r>
              <a:rPr lang="en-US" dirty="0"/>
              <a:t>=</a:t>
            </a:r>
            <a:r>
              <a:rPr lang="en-US" sz="1500" dirty="0"/>
              <a:t> </a:t>
            </a:r>
            <a:r>
              <a:rPr lang="en-US" dirty="0"/>
              <a:t>A/(x-2)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/>
              <a:t>B/(x+1)</a:t>
            </a:r>
          </a:p>
          <a:p>
            <a:r>
              <a:rPr lang="en-US" dirty="0"/>
              <a:t>5x-4 = A(x+1) + B(x-2)</a:t>
            </a:r>
          </a:p>
          <a:p>
            <a:r>
              <a:rPr lang="en-US" dirty="0"/>
              <a:t>The zeros for A will happen at</a:t>
            </a:r>
          </a:p>
          <a:p>
            <a:r>
              <a:rPr lang="en-US" dirty="0"/>
              <a:t>	x = -1, so plug that in!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782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1500" dirty="0"/>
              <a:t> </a:t>
            </a:r>
            <a:r>
              <a:rPr lang="en-US" dirty="0"/>
              <a:t>=</a:t>
            </a:r>
            <a:r>
              <a:rPr lang="en-US" sz="1500" dirty="0"/>
              <a:t> </a:t>
            </a:r>
            <a:r>
              <a:rPr lang="en-US" dirty="0"/>
              <a:t>A/(x-2)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/>
              <a:t>B/(x+1)</a:t>
            </a:r>
          </a:p>
          <a:p>
            <a:r>
              <a:rPr lang="en-US" dirty="0"/>
              <a:t>5x-4 = A(x+1) + B(x-2)</a:t>
            </a:r>
          </a:p>
          <a:p>
            <a:r>
              <a:rPr lang="en-US" dirty="0"/>
              <a:t>The zeros for A will happen at</a:t>
            </a:r>
          </a:p>
          <a:p>
            <a:r>
              <a:rPr lang="en-US" dirty="0"/>
              <a:t>	x = -1:</a:t>
            </a:r>
          </a:p>
          <a:p>
            <a:r>
              <a:rPr lang="en-US" dirty="0"/>
              <a:t>5(-1)-4 = A(-1+1) + B(-1-2)</a:t>
            </a:r>
          </a:p>
          <a:p>
            <a:pPr>
              <a:spcBef>
                <a:spcPts val="0"/>
              </a:spcBef>
            </a:pPr>
            <a:r>
              <a:rPr lang="en-US" dirty="0"/>
              <a:t>    -9   =      0   </a:t>
            </a:r>
            <a:r>
              <a:rPr lang="en-US" sz="2000" dirty="0"/>
              <a:t> </a:t>
            </a:r>
            <a:r>
              <a:rPr lang="en-US" dirty="0"/>
              <a:t>-3B</a:t>
            </a:r>
          </a:p>
          <a:p>
            <a:pPr>
              <a:spcBef>
                <a:spcPts val="0"/>
              </a:spcBef>
            </a:pPr>
            <a:r>
              <a:rPr lang="en-US" dirty="0"/>
              <a:t>So B = 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40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1500" dirty="0"/>
              <a:t> </a:t>
            </a:r>
            <a:r>
              <a:rPr lang="en-US" dirty="0"/>
              <a:t>=</a:t>
            </a:r>
            <a:r>
              <a:rPr lang="en-US" sz="1500" dirty="0"/>
              <a:t> </a:t>
            </a:r>
            <a:r>
              <a:rPr lang="en-US" dirty="0"/>
              <a:t>A/(x-2)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/>
              <a:t>/(x+1)</a:t>
            </a:r>
          </a:p>
          <a:p>
            <a:r>
              <a:rPr lang="en-US" dirty="0"/>
              <a:t>5x-4 = A(x+1) + B(x-2)</a:t>
            </a:r>
          </a:p>
          <a:p>
            <a:r>
              <a:rPr lang="en-US" dirty="0"/>
              <a:t>The zeros for A will happen at</a:t>
            </a:r>
          </a:p>
          <a:p>
            <a:r>
              <a:rPr lang="en-US" dirty="0"/>
              <a:t>	x = -1:</a:t>
            </a:r>
          </a:p>
          <a:p>
            <a:r>
              <a:rPr lang="en-US" dirty="0"/>
              <a:t>5(-1)-4 = A(-1+1) + B(-1-2)</a:t>
            </a:r>
          </a:p>
          <a:p>
            <a:pPr>
              <a:spcBef>
                <a:spcPts val="0"/>
              </a:spcBef>
            </a:pPr>
            <a:r>
              <a:rPr lang="en-US" dirty="0"/>
              <a:t>    -9   =      0   </a:t>
            </a:r>
            <a:r>
              <a:rPr lang="en-US" sz="2000" dirty="0"/>
              <a:t> </a:t>
            </a:r>
            <a:r>
              <a:rPr lang="en-US" dirty="0"/>
              <a:t>-3B</a:t>
            </a:r>
          </a:p>
          <a:p>
            <a:pPr>
              <a:spcBef>
                <a:spcPts val="0"/>
              </a:spcBef>
            </a:pPr>
            <a:r>
              <a:rPr lang="en-US" dirty="0"/>
              <a:t>So B = 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Now, what is the zero for B?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6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So, to deal with some of these problems we introduce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equations</a:t>
            </a:r>
          </a:p>
          <a:p>
            <a:pPr algn="l"/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477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1500" dirty="0"/>
              <a:t> </a:t>
            </a:r>
            <a:r>
              <a:rPr lang="en-US" dirty="0"/>
              <a:t>=</a:t>
            </a:r>
            <a:r>
              <a:rPr lang="en-US" sz="1500" dirty="0"/>
              <a:t> </a:t>
            </a:r>
            <a:r>
              <a:rPr lang="en-US" dirty="0"/>
              <a:t>A/(x-2)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/>
              <a:t>3/(x+1)</a:t>
            </a:r>
          </a:p>
          <a:p>
            <a:r>
              <a:rPr lang="en-US" dirty="0"/>
              <a:t>5x-4 = A(x+1) + B(x-2)</a:t>
            </a:r>
          </a:p>
          <a:p>
            <a:r>
              <a:rPr lang="en-US" dirty="0"/>
              <a:t>The zeros for B will happen at</a:t>
            </a:r>
          </a:p>
          <a:p>
            <a:r>
              <a:rPr lang="en-US" dirty="0"/>
              <a:t>	x = 2, so plug that in!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0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1500" dirty="0"/>
              <a:t> </a:t>
            </a:r>
            <a:r>
              <a:rPr lang="en-US" dirty="0"/>
              <a:t>=</a:t>
            </a:r>
            <a:r>
              <a:rPr lang="en-US" sz="1500" dirty="0"/>
              <a:t> </a:t>
            </a:r>
            <a:r>
              <a:rPr lang="en-US" dirty="0"/>
              <a:t>A/(x-2)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/>
              <a:t>3/(x+1)</a:t>
            </a:r>
          </a:p>
          <a:p>
            <a:r>
              <a:rPr lang="en-US" dirty="0"/>
              <a:t>5x-4 = A(x+1) + B(x-2)</a:t>
            </a:r>
          </a:p>
          <a:p>
            <a:r>
              <a:rPr lang="en-US" dirty="0"/>
              <a:t>The zeros for B will happen at</a:t>
            </a:r>
          </a:p>
          <a:p>
            <a:r>
              <a:rPr lang="en-US" dirty="0"/>
              <a:t>	x = 2:</a:t>
            </a:r>
          </a:p>
          <a:p>
            <a:r>
              <a:rPr lang="en-US" dirty="0"/>
              <a:t>5(2)-4 = A(2+1) + 3(2-2)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295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1500" dirty="0"/>
              <a:t> </a:t>
            </a:r>
            <a:r>
              <a:rPr lang="en-US" dirty="0"/>
              <a:t>=</a:t>
            </a:r>
            <a:r>
              <a:rPr lang="en-US" sz="1500" dirty="0"/>
              <a:t> </a:t>
            </a:r>
            <a:r>
              <a:rPr lang="en-US" dirty="0"/>
              <a:t>A/(x-2)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/>
              <a:t>3/(x+1)</a:t>
            </a:r>
          </a:p>
          <a:p>
            <a:r>
              <a:rPr lang="en-US" dirty="0"/>
              <a:t>5x-4 = A(x+1) + B(x-2)</a:t>
            </a:r>
          </a:p>
          <a:p>
            <a:r>
              <a:rPr lang="en-US" dirty="0"/>
              <a:t>The zeros for B will happen at</a:t>
            </a:r>
          </a:p>
          <a:p>
            <a:r>
              <a:rPr lang="en-US" dirty="0"/>
              <a:t>	x = 2:</a:t>
            </a:r>
          </a:p>
          <a:p>
            <a:r>
              <a:rPr lang="en-US" dirty="0"/>
              <a:t>5(2)-4 = A(2+1) + 3(2-2)</a:t>
            </a:r>
          </a:p>
          <a:p>
            <a:r>
              <a:rPr lang="en-US" dirty="0"/>
              <a:t>   6    = 3A     </a:t>
            </a:r>
            <a:r>
              <a:rPr lang="en-US" sz="2000" dirty="0"/>
              <a:t> </a:t>
            </a:r>
            <a:r>
              <a:rPr lang="en-US" dirty="0"/>
              <a:t>+ 0</a:t>
            </a:r>
          </a:p>
          <a:p>
            <a:r>
              <a:rPr lang="en-US" dirty="0"/>
              <a:t>So A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85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/>
              <a:t>/(x-2)</a:t>
            </a:r>
            <a:r>
              <a:rPr lang="en-US" sz="1500" dirty="0"/>
              <a:t> </a:t>
            </a:r>
            <a:r>
              <a:rPr lang="en-US" dirty="0"/>
              <a:t>+</a:t>
            </a:r>
            <a:r>
              <a:rPr lang="en-US" sz="1500" dirty="0"/>
              <a:t> </a:t>
            </a:r>
            <a:r>
              <a:rPr lang="en-US" dirty="0"/>
              <a:t>3/(x+1)</a:t>
            </a:r>
          </a:p>
          <a:p>
            <a:r>
              <a:rPr lang="en-US" dirty="0"/>
              <a:t>5x-4 = A(x+1) + B(x-2)</a:t>
            </a:r>
          </a:p>
          <a:p>
            <a:r>
              <a:rPr lang="en-US" dirty="0"/>
              <a:t>The zeros for B will happen at</a:t>
            </a:r>
          </a:p>
          <a:p>
            <a:r>
              <a:rPr lang="en-US" dirty="0"/>
              <a:t>	x = 2:</a:t>
            </a:r>
          </a:p>
          <a:p>
            <a:r>
              <a:rPr lang="en-US" dirty="0"/>
              <a:t>5(2)-4 = A(2+1) + B(2-2)</a:t>
            </a:r>
          </a:p>
          <a:p>
            <a:r>
              <a:rPr lang="en-US" dirty="0"/>
              <a:t>   6    = 3A     </a:t>
            </a:r>
            <a:r>
              <a:rPr lang="en-US" sz="2000" dirty="0"/>
              <a:t> </a:t>
            </a:r>
            <a:r>
              <a:rPr lang="en-US" dirty="0"/>
              <a:t>+    0</a:t>
            </a:r>
          </a:p>
          <a:p>
            <a:r>
              <a:rPr lang="en-US" dirty="0"/>
              <a:t>So A =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531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(5x-4)/(x</a:t>
            </a:r>
            <a:r>
              <a:rPr lang="en-US" baseline="30000" dirty="0"/>
              <a:t>2</a:t>
            </a:r>
            <a:r>
              <a:rPr lang="en-US" dirty="0"/>
              <a:t>-x-2)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2/(x-2)</a:t>
            </a:r>
            <a:r>
              <a:rPr lang="en-US" sz="15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15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3/(x+1)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7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01450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Partial fraction decomposition (PFD) is the “undo” (inverse) of combining rational functions over a common denominator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520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D7BF-F6F5-40B9-A76A-D9597BF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5CBB-1285-44DE-AD4E-EAA8C21A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general: if ƒ(x) = P(x)/Q(x)</a:t>
            </a:r>
          </a:p>
          <a:p>
            <a:pPr>
              <a:spcBef>
                <a:spcPts val="0"/>
              </a:spcBef>
            </a:pPr>
            <a:r>
              <a:rPr lang="en-US" dirty="0"/>
              <a:t>where P and Q are polynomials</a:t>
            </a:r>
          </a:p>
          <a:p>
            <a:pPr>
              <a:spcBef>
                <a:spcPts val="0"/>
              </a:spcBef>
            </a:pPr>
            <a:r>
              <a:rPr lang="en-US" dirty="0"/>
              <a:t>and the degree of P is less than the degree of Q (a “proper” fraction) then it is possible to express ƒ as a </a:t>
            </a:r>
            <a:r>
              <a:rPr lang="en-US" dirty="0">
                <a:solidFill>
                  <a:srgbClr val="FFC000"/>
                </a:solidFill>
              </a:rPr>
              <a:t>sum of simpler fractions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43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Can you express this as a sum of simpler fractions?</a:t>
            </a:r>
          </a:p>
          <a:p>
            <a:r>
              <a:rPr lang="en-US" dirty="0"/>
              <a:t>(x-3)/((x+5)(x-1))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-3)/((x+5)(x-1))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-3)/((x+5)(x-1))		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</a:t>
            </a:r>
            <a:r>
              <a:rPr lang="en-US" baseline="30000" dirty="0"/>
              <a:t>2</a:t>
            </a:r>
            <a:r>
              <a:rPr lang="en-US" dirty="0"/>
              <a:t>+5)(x</a:t>
            </a:r>
            <a:r>
              <a:rPr lang="en-US" baseline="30000" dirty="0"/>
              <a:t>2</a:t>
            </a:r>
            <a:r>
              <a:rPr lang="en-US" dirty="0"/>
              <a:t>-1))			</a:t>
            </a:r>
            <a:endParaRPr lang="en-US" i="1" dirty="0">
              <a:solidFill>
                <a:srgbClr val="FFFF00"/>
              </a:solidFill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6C47D-48B6-4870-9A2A-849CECFC9EAA}"/>
              </a:ext>
            </a:extLst>
          </p:cNvPr>
          <p:cNvSpPr txBox="1"/>
          <p:nvPr/>
        </p:nvSpPr>
        <p:spPr>
          <a:xfrm>
            <a:off x="4038600" y="593467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ƒ(x)=P(x)/Q(x), if the degree of P is less than the degree of Q,  then it is possible to express ƒ as a sum of simpler  fractions</a:t>
            </a:r>
          </a:p>
        </p:txBody>
      </p:sp>
    </p:spTree>
    <p:extLst>
      <p:ext uri="{BB962C8B-B14F-4D97-AF65-F5344CB8AC3E}">
        <p14:creationId xmlns:p14="http://schemas.microsoft.com/office/powerpoint/2010/main" val="4531177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Can you express this as a sum of simpler fractions?</a:t>
            </a:r>
          </a:p>
          <a:p>
            <a:r>
              <a:rPr lang="en-US" dirty="0"/>
              <a:t>(x-3)/((x+5)(x-1))			</a:t>
            </a:r>
            <a:r>
              <a:rPr lang="en-US" dirty="0">
                <a:solidFill>
                  <a:srgbClr val="FFFF00"/>
                </a:solidFill>
              </a:rPr>
              <a:t>yes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-3)/((x+5)(x-1))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-3)/((x+5)(x-1))		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</a:t>
            </a:r>
            <a:r>
              <a:rPr lang="en-US" baseline="30000" dirty="0"/>
              <a:t>2</a:t>
            </a:r>
            <a:r>
              <a:rPr lang="en-US" dirty="0"/>
              <a:t>+5)(x</a:t>
            </a:r>
            <a:r>
              <a:rPr lang="en-US" baseline="30000" dirty="0"/>
              <a:t>2</a:t>
            </a:r>
            <a:r>
              <a:rPr lang="en-US" dirty="0"/>
              <a:t>-1))			</a:t>
            </a:r>
            <a:endParaRPr lang="en-US" i="1" dirty="0">
              <a:solidFill>
                <a:srgbClr val="FFFF00"/>
              </a:solidFill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6C47D-48B6-4870-9A2A-849CECFC9EAA}"/>
              </a:ext>
            </a:extLst>
          </p:cNvPr>
          <p:cNvSpPr txBox="1"/>
          <p:nvPr/>
        </p:nvSpPr>
        <p:spPr>
          <a:xfrm>
            <a:off x="4038600" y="593467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ƒ(x)=P(x)/Q(x), if the degree of P is less than the degree of Q,  then it is possible to express ƒ as a sum of simpler  fractions</a:t>
            </a:r>
          </a:p>
        </p:txBody>
      </p:sp>
    </p:spTree>
    <p:extLst>
      <p:ext uri="{BB962C8B-B14F-4D97-AF65-F5344CB8AC3E}">
        <p14:creationId xmlns:p14="http://schemas.microsoft.com/office/powerpoint/2010/main" val="255273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Parametric equations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a curve express the coordinates of the points of the curve as functions of a variable called a “</a:t>
            </a:r>
            <a:r>
              <a:rPr lang="en-US" dirty="0">
                <a:solidFill>
                  <a:srgbClr val="FFC000"/>
                </a:solidFill>
              </a:rPr>
              <a:t>parameter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106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2F914-BCF5-4B61-A84B-D8A012D2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142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Can you express this as a sum of simpler fractions?</a:t>
            </a:r>
          </a:p>
          <a:p>
            <a:r>
              <a:rPr lang="en-US" dirty="0"/>
              <a:t>(x-3)/((x+5)(x-1))			yes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-3)/((x+5)(x-1))		</a:t>
            </a:r>
            <a:r>
              <a:rPr lang="en-US" dirty="0">
                <a:solidFill>
                  <a:srgbClr val="FFFF00"/>
                </a:solidFill>
              </a:rPr>
              <a:t>no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-3)/((x+5)(x-1))		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</a:t>
            </a:r>
            <a:r>
              <a:rPr lang="en-US" baseline="30000" dirty="0"/>
              <a:t>2</a:t>
            </a:r>
            <a:r>
              <a:rPr lang="en-US" dirty="0"/>
              <a:t>+5)(x</a:t>
            </a:r>
            <a:r>
              <a:rPr lang="en-US" baseline="30000" dirty="0"/>
              <a:t>2</a:t>
            </a:r>
            <a:r>
              <a:rPr lang="en-US" dirty="0"/>
              <a:t>-1))				</a:t>
            </a:r>
            <a:endParaRPr lang="en-US" i="1" dirty="0">
              <a:solidFill>
                <a:srgbClr val="FFFF00"/>
              </a:solidFill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6C47D-48B6-4870-9A2A-849CECFC9EAA}"/>
              </a:ext>
            </a:extLst>
          </p:cNvPr>
          <p:cNvSpPr txBox="1"/>
          <p:nvPr/>
        </p:nvSpPr>
        <p:spPr>
          <a:xfrm>
            <a:off x="4038600" y="593467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ƒ(x)=P(x)/Q(x), if the degree of P is less than the degree of Q,  then it is possible to express ƒ as a sum of simpler  fractions</a:t>
            </a:r>
          </a:p>
        </p:txBody>
      </p:sp>
    </p:spTree>
    <p:extLst>
      <p:ext uri="{BB962C8B-B14F-4D97-AF65-F5344CB8AC3E}">
        <p14:creationId xmlns:p14="http://schemas.microsoft.com/office/powerpoint/2010/main" val="27650366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3FFDB0-65AA-4225-87AF-B0F097FD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11" y="0"/>
            <a:ext cx="9194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71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Can you express this as a sum of simpler fractions?</a:t>
            </a:r>
          </a:p>
          <a:p>
            <a:r>
              <a:rPr lang="en-US" dirty="0"/>
              <a:t>(x-3)/((x+5)(x-1))			yes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-3)/((x+5)(x-1))		no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-3)/((x+5)(x-1))		</a:t>
            </a:r>
            <a:r>
              <a:rPr lang="en-US" dirty="0">
                <a:solidFill>
                  <a:srgbClr val="FFFF00"/>
                </a:solidFill>
              </a:rPr>
              <a:t>no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</a:t>
            </a:r>
            <a:r>
              <a:rPr lang="en-US" baseline="30000" dirty="0"/>
              <a:t>2</a:t>
            </a:r>
            <a:r>
              <a:rPr lang="en-US" dirty="0"/>
              <a:t>+5)(x</a:t>
            </a:r>
            <a:r>
              <a:rPr lang="en-US" baseline="30000" dirty="0"/>
              <a:t>2</a:t>
            </a:r>
            <a:r>
              <a:rPr lang="en-US" dirty="0"/>
              <a:t>-1))				</a:t>
            </a:r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6C47D-48B6-4870-9A2A-849CECFC9EAA}"/>
              </a:ext>
            </a:extLst>
          </p:cNvPr>
          <p:cNvSpPr txBox="1"/>
          <p:nvPr/>
        </p:nvSpPr>
        <p:spPr>
          <a:xfrm>
            <a:off x="4038600" y="593467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ƒ(x)=P(x)/Q(x), if the degree of P is less than the degree of Q,  then it is possible to express ƒ as a sum of simpler fractions</a:t>
            </a:r>
          </a:p>
        </p:txBody>
      </p:sp>
    </p:spTree>
    <p:extLst>
      <p:ext uri="{BB962C8B-B14F-4D97-AF65-F5344CB8AC3E}">
        <p14:creationId xmlns:p14="http://schemas.microsoft.com/office/powerpoint/2010/main" val="24797710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0A4EE-DC1F-44D0-ADE0-9501587F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344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Can you express this as a sum of simpler fractions?</a:t>
            </a:r>
          </a:p>
          <a:p>
            <a:r>
              <a:rPr lang="en-US" dirty="0"/>
              <a:t>(x-3)/((x+5)(x-1))			yes</a:t>
            </a:r>
          </a:p>
          <a:p>
            <a:r>
              <a:rPr lang="en-US" dirty="0"/>
              <a:t>(x</a:t>
            </a:r>
            <a:r>
              <a:rPr lang="en-US" baseline="30000" dirty="0"/>
              <a:t>2</a:t>
            </a:r>
            <a:r>
              <a:rPr lang="en-US" dirty="0"/>
              <a:t>-3)/((x+5)(x-1))		no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-3)/((x+5)(x-1))		no</a:t>
            </a:r>
          </a:p>
          <a:p>
            <a:r>
              <a:rPr lang="en-US" dirty="0"/>
              <a:t>(x</a:t>
            </a:r>
            <a:r>
              <a:rPr lang="en-US" baseline="30000" dirty="0"/>
              <a:t>3</a:t>
            </a:r>
            <a:r>
              <a:rPr lang="en-US" dirty="0"/>
              <a:t>-3)/((x</a:t>
            </a:r>
            <a:r>
              <a:rPr lang="en-US" baseline="30000" dirty="0"/>
              <a:t>2</a:t>
            </a:r>
            <a:r>
              <a:rPr lang="en-US" dirty="0"/>
              <a:t>+5)(x</a:t>
            </a:r>
            <a:r>
              <a:rPr lang="en-US" baseline="30000" dirty="0"/>
              <a:t>2</a:t>
            </a:r>
            <a:r>
              <a:rPr lang="en-US" dirty="0"/>
              <a:t>-1))		</a:t>
            </a:r>
            <a:r>
              <a:rPr lang="en-US" dirty="0">
                <a:solidFill>
                  <a:srgbClr val="FFFF00"/>
                </a:solidFill>
              </a:rPr>
              <a:t>yes</a:t>
            </a:r>
            <a:endParaRPr lang="en-US" i="1" dirty="0">
              <a:solidFill>
                <a:srgbClr val="FFFF00"/>
              </a:solidFill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6C47D-48B6-4870-9A2A-849CECFC9EAA}"/>
              </a:ext>
            </a:extLst>
          </p:cNvPr>
          <p:cNvSpPr txBox="1"/>
          <p:nvPr/>
        </p:nvSpPr>
        <p:spPr>
          <a:xfrm>
            <a:off x="4038600" y="593467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ƒ(x)=P(x)/Q(x), if the degree of P is less than the degree of Q,  then it is possible to express ƒ as a sum of simpler fractions</a:t>
            </a:r>
          </a:p>
        </p:txBody>
      </p:sp>
    </p:spTree>
    <p:extLst>
      <p:ext uri="{BB962C8B-B14F-4D97-AF65-F5344CB8AC3E}">
        <p14:creationId xmlns:p14="http://schemas.microsoft.com/office/powerpoint/2010/main" val="35261617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E1030-9B29-4273-BCC4-619A6757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49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302B-4643-4763-8948-DE7DDCF7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2FA2-BB8C-4A05-BEF9-968A054F3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if the denominator has a higher degree than the numerator, you must solve the problem using polynomial long division (which we did in week 05)</a:t>
            </a:r>
          </a:p>
        </p:txBody>
      </p:sp>
    </p:spTree>
    <p:extLst>
      <p:ext uri="{BB962C8B-B14F-4D97-AF65-F5344CB8AC3E}">
        <p14:creationId xmlns:p14="http://schemas.microsoft.com/office/powerpoint/2010/main" val="540752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117A-78B8-4928-8CC3-9AB3B51A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3EF0-220D-4E03-82D5-7802967D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Sometimes you may get a factor with an exponent, like (x−2)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 </a:t>
            </a:r>
            <a:endParaRPr lang="en-US" dirty="0"/>
          </a:p>
          <a:p>
            <a:pPr algn="l"/>
            <a:r>
              <a:rPr lang="en-US" i="0" dirty="0">
                <a:effectLst/>
              </a:rPr>
              <a:t>For this problem you will need a partial fraction for each exponent</a:t>
            </a:r>
          </a:p>
          <a:p>
            <a:pPr algn="l"/>
            <a:r>
              <a:rPr lang="en-US" i="0" dirty="0">
                <a:effectLst/>
              </a:rPr>
              <a:t>(x−2)</a:t>
            </a:r>
            <a:r>
              <a:rPr lang="en-US" i="0" baseline="30000" dirty="0">
                <a:effectLst/>
              </a:rPr>
              <a:t>3 </a:t>
            </a:r>
            <a:r>
              <a:rPr lang="en-US" i="0" dirty="0">
                <a:effectLst/>
              </a:rPr>
              <a:t>has partial fractions:</a:t>
            </a:r>
          </a:p>
          <a:p>
            <a:pPr algn="ctr"/>
            <a:r>
              <a:rPr lang="en-US" i="1" dirty="0">
                <a:effectLst/>
              </a:rPr>
              <a:t>A</a:t>
            </a:r>
            <a:r>
              <a:rPr lang="en-US" i="1" baseline="-25000" dirty="0">
                <a:effectLst/>
              </a:rPr>
              <a:t>1</a:t>
            </a:r>
            <a:r>
              <a:rPr lang="en-US" i="0" dirty="0">
                <a:effectLst/>
              </a:rPr>
              <a:t>/x−2 + </a:t>
            </a:r>
            <a:r>
              <a:rPr lang="en-US" i="1" dirty="0">
                <a:effectLst/>
              </a:rPr>
              <a:t>A</a:t>
            </a:r>
            <a:r>
              <a:rPr lang="en-US" i="1" baseline="-25000" dirty="0">
                <a:effectLst/>
              </a:rPr>
              <a:t>2</a:t>
            </a:r>
            <a:r>
              <a:rPr lang="en-US" i="0" dirty="0">
                <a:effectLst/>
              </a:rPr>
              <a:t>/(x−2)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 + </a:t>
            </a:r>
            <a:r>
              <a:rPr lang="en-US" i="1" dirty="0">
                <a:effectLst/>
              </a:rPr>
              <a:t>A</a:t>
            </a:r>
            <a:r>
              <a:rPr lang="en-US" i="1" baseline="-25000" dirty="0">
                <a:effectLst/>
              </a:rPr>
              <a:t>3</a:t>
            </a:r>
            <a:r>
              <a:rPr lang="en-US" i="0" dirty="0">
                <a:effectLst/>
              </a:rPr>
              <a:t>/(x−2)</a:t>
            </a:r>
            <a:r>
              <a:rPr lang="en-US" i="0" baseline="30000" dirty="0">
                <a:effectLst/>
              </a:rPr>
              <a:t>3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47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Instead of defining y in terms of x (y=f(x)) or x in terms of y (x=h(y)) we define both x and y in terms of a third variable called a 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parameter</a:t>
            </a:r>
            <a:r>
              <a:rPr lang="en-US" i="0" dirty="0">
                <a:effectLst/>
              </a:rPr>
              <a:t> often designated “t”</a:t>
            </a:r>
          </a:p>
        </p:txBody>
      </p:sp>
    </p:spTree>
    <p:extLst>
      <p:ext uri="{BB962C8B-B14F-4D97-AF65-F5344CB8AC3E}">
        <p14:creationId xmlns:p14="http://schemas.microsoft.com/office/powerpoint/2010/main" val="5744545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117A-78B8-4928-8CC3-9AB3B51A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3EF0-220D-4E03-82D5-7802967D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Even after using the roots (zeros) of the denominator, you can end up with unknown constants</a:t>
            </a:r>
          </a:p>
          <a:p>
            <a:pPr algn="l"/>
            <a:r>
              <a:rPr lang="en-US" i="0" dirty="0">
                <a:effectLst/>
              </a:rPr>
              <a:t>So the next thing to do is:</a:t>
            </a:r>
          </a:p>
          <a:p>
            <a:pPr algn="l"/>
            <a:r>
              <a:rPr lang="en-US" i="0" dirty="0">
                <a:effectLst/>
              </a:rPr>
              <a:t>Gather all powers of x together and then solve it as a system of linear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488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7E80-CB92-4FF1-BE89-7F68F64C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2602-7244-4D57-95B7-D9FD4591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effectLst/>
              </a:rPr>
              <a:t>Summary:</a:t>
            </a:r>
          </a:p>
          <a:p>
            <a:pPr algn="l"/>
            <a:r>
              <a:rPr lang="en-US" i="0" dirty="0">
                <a:effectLst/>
              </a:rPr>
              <a:t>1) Start with a Proper Rational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   Expressions (if not, do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division first)</a:t>
            </a:r>
          </a:p>
          <a:p>
            <a:pPr algn="l"/>
            <a:r>
              <a:rPr lang="en-US" i="0" dirty="0">
                <a:effectLst/>
              </a:rPr>
              <a:t>2) Factor the bottom into linear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factors or "irreducible"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quadratic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69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7E80-CB92-4FF1-BE89-7F68F64C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2602-7244-4D57-95B7-D9FD4591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effectLst/>
              </a:rPr>
              <a:t>Summary:</a:t>
            </a:r>
          </a:p>
          <a:p>
            <a:pPr algn="l"/>
            <a:r>
              <a:rPr lang="en-US" i="0" dirty="0">
                <a:effectLst/>
              </a:rPr>
              <a:t>3) Write out a partial fraction  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for each factor (and every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exponent of each)</a:t>
            </a:r>
          </a:p>
          <a:p>
            <a:pPr algn="l"/>
            <a:r>
              <a:rPr lang="en-US" i="0" dirty="0">
                <a:effectLst/>
              </a:rPr>
              <a:t>4) Multiply the whole equation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by the bottom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370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7E80-CB92-4FF1-BE89-7F68F64C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2602-7244-4D57-95B7-D9FD4591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effectLst/>
              </a:rPr>
              <a:t>Summary:</a:t>
            </a:r>
          </a:p>
          <a:p>
            <a:pPr algn="l"/>
            <a:r>
              <a:rPr lang="en-US" dirty="0"/>
              <a:t>5) </a:t>
            </a:r>
            <a:r>
              <a:rPr lang="en-US" i="0" dirty="0">
                <a:effectLst/>
              </a:rPr>
              <a:t>Solve for the coefficients by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substituting zeros of the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bottom or making a system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of linear equations (of each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</a:t>
            </a:r>
            <a:r>
              <a:rPr lang="en-US" i="0" dirty="0">
                <a:effectLst/>
              </a:rPr>
              <a:t>power) and solving</a:t>
            </a:r>
          </a:p>
          <a:p>
            <a:pPr algn="l"/>
            <a:r>
              <a:rPr lang="en-US" i="0" dirty="0">
                <a:effectLst/>
              </a:rPr>
              <a:t>6) Victory!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141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7213598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271"/>
            <a:ext cx="75041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love doing partial fractions…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http://2.bp.blogspot.com/-FO4FNaHVPdg/TlnSJr9Sv8I/AAAAAAAACxI/SM31CPHBgQA/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s1600/I%20hate%20myself%20wallpaper1.jpg</a:t>
            </a:r>
          </a:p>
        </p:txBody>
      </p:sp>
    </p:spTree>
    <p:extLst>
      <p:ext uri="{BB962C8B-B14F-4D97-AF65-F5344CB8AC3E}">
        <p14:creationId xmlns:p14="http://schemas.microsoft.com/office/powerpoint/2010/main" val="3824631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Express as a partial fraction: </a:t>
            </a:r>
          </a:p>
          <a:p>
            <a:pPr algn="ctr"/>
            <a:r>
              <a:rPr lang="en-US" dirty="0"/>
              <a:t>(x-3)/(x</a:t>
            </a:r>
            <a:r>
              <a:rPr lang="en-US" baseline="30000" dirty="0"/>
              <a:t>2</a:t>
            </a:r>
            <a:r>
              <a:rPr lang="en-US" dirty="0"/>
              <a:t>+5)</a:t>
            </a: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>
              <a:latin typeface="Cambria Mat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DFE7-2F83-40E9-B62A-D4E84440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PARTIAL FRACTION DECOMPOSITION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754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C98932-5516-448E-AB5E-7F57A1C3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29" y="0"/>
            <a:ext cx="6691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41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BBC44-CDE0-4D7F-9C33-7B5A7525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" y="0"/>
            <a:ext cx="91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542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this is NOT a problem you would want to do by hand…</a:t>
            </a:r>
          </a:p>
        </p:txBody>
      </p:sp>
    </p:spTree>
    <p:extLst>
      <p:ext uri="{BB962C8B-B14F-4D97-AF65-F5344CB8AC3E}">
        <p14:creationId xmlns:p14="http://schemas.microsoft.com/office/powerpoint/2010/main" val="259116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3694</Words>
  <Application>Microsoft Office PowerPoint</Application>
  <PresentationFormat>On-screen Show (4:3)</PresentationFormat>
  <Paragraphs>581</Paragraphs>
  <Slides>108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Aharoni</vt:lpstr>
      <vt:lpstr>Arial</vt:lpstr>
      <vt:lpstr>Calibri</vt:lpstr>
      <vt:lpstr>Cambria Math</vt:lpstr>
      <vt:lpstr>Comic Sans MS</vt:lpstr>
      <vt:lpstr>Courier New</vt:lpstr>
      <vt:lpstr>Wingdings</vt:lpstr>
      <vt:lpstr>Office Theme</vt:lpstr>
      <vt:lpstr>PowerPoint Presentation</vt:lpstr>
      <vt:lpstr>What’s Up?</vt:lpstr>
      <vt:lpstr>What’s Up?</vt:lpstr>
      <vt:lpstr>Review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Questions?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PowerPoint Presentation</vt:lpstr>
      <vt:lpstr>PowerPoint Presentation</vt:lpstr>
      <vt:lpstr>Partial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Fractions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Fractions</vt:lpstr>
      <vt:lpstr>Partial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Partial Fractions</vt:lpstr>
      <vt:lpstr>Partial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Fractions</vt:lpstr>
      <vt:lpstr>PowerPoint Presentation</vt:lpstr>
      <vt:lpstr>Partial Fractions</vt:lpstr>
      <vt:lpstr>Partial Fractions</vt:lpstr>
      <vt:lpstr>Partial Fractions</vt:lpstr>
      <vt:lpstr>Partial Fractions</vt:lpstr>
      <vt:lpstr>Partial Fractions</vt:lpstr>
      <vt:lpstr>PowerPoint Presentation</vt:lpstr>
      <vt:lpstr>Partial Fractions</vt:lpstr>
      <vt:lpstr>PowerPoint Presentation</vt:lpstr>
      <vt:lpstr>PowerPoint Presentation</vt:lpstr>
      <vt:lpstr>PowerPoint Presentation</vt:lpstr>
      <vt:lpstr>Partial Fractions</vt:lpstr>
      <vt:lpstr>Partial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340</cp:revision>
  <dcterms:created xsi:type="dcterms:W3CDTF">2012-09-06T22:30:26Z</dcterms:created>
  <dcterms:modified xsi:type="dcterms:W3CDTF">2023-02-28T09:06:19Z</dcterms:modified>
</cp:coreProperties>
</file>