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handoutMasterIdLst>
    <p:handoutMasterId r:id="rId114"/>
  </p:handoutMasterIdLst>
  <p:sldIdLst>
    <p:sldId id="540" r:id="rId2"/>
    <p:sldId id="541" r:id="rId3"/>
    <p:sldId id="440" r:id="rId4"/>
    <p:sldId id="524" r:id="rId5"/>
    <p:sldId id="442" r:id="rId6"/>
    <p:sldId id="443" r:id="rId7"/>
    <p:sldId id="2879" r:id="rId8"/>
    <p:sldId id="2865" r:id="rId9"/>
    <p:sldId id="449" r:id="rId10"/>
    <p:sldId id="2746" r:id="rId11"/>
    <p:sldId id="383" r:id="rId12"/>
    <p:sldId id="384" r:id="rId13"/>
    <p:sldId id="2918" r:id="rId14"/>
    <p:sldId id="2919" r:id="rId15"/>
    <p:sldId id="426" r:id="rId16"/>
    <p:sldId id="542" r:id="rId17"/>
    <p:sldId id="543" r:id="rId18"/>
    <p:sldId id="544" r:id="rId19"/>
    <p:sldId id="545" r:id="rId20"/>
    <p:sldId id="3007" r:id="rId21"/>
    <p:sldId id="3008" r:id="rId22"/>
    <p:sldId id="476" r:id="rId23"/>
    <p:sldId id="477" r:id="rId24"/>
    <p:sldId id="3009" r:id="rId25"/>
    <p:sldId id="478" r:id="rId26"/>
    <p:sldId id="3010" r:id="rId27"/>
    <p:sldId id="3011" r:id="rId28"/>
    <p:sldId id="546" r:id="rId29"/>
    <p:sldId id="547" r:id="rId30"/>
    <p:sldId id="548" r:id="rId31"/>
    <p:sldId id="3012" r:id="rId32"/>
    <p:sldId id="488" r:id="rId33"/>
    <p:sldId id="490" r:id="rId34"/>
    <p:sldId id="3013" r:id="rId35"/>
    <p:sldId id="3014" r:id="rId36"/>
    <p:sldId id="3015" r:id="rId37"/>
    <p:sldId id="3016" r:id="rId38"/>
    <p:sldId id="3017" r:id="rId39"/>
    <p:sldId id="496" r:id="rId40"/>
    <p:sldId id="497" r:id="rId41"/>
    <p:sldId id="498" r:id="rId42"/>
    <p:sldId id="3018" r:id="rId43"/>
    <p:sldId id="3019" r:id="rId44"/>
    <p:sldId id="534" r:id="rId45"/>
    <p:sldId id="2920" r:id="rId46"/>
    <p:sldId id="3020" r:id="rId47"/>
    <p:sldId id="549" r:id="rId48"/>
    <p:sldId id="550" r:id="rId49"/>
    <p:sldId id="551" r:id="rId50"/>
    <p:sldId id="552" r:id="rId51"/>
    <p:sldId id="423" r:id="rId52"/>
    <p:sldId id="535" r:id="rId53"/>
    <p:sldId id="536" r:id="rId54"/>
    <p:sldId id="537" r:id="rId55"/>
    <p:sldId id="3021" r:id="rId56"/>
    <p:sldId id="3023" r:id="rId57"/>
    <p:sldId id="406" r:id="rId58"/>
    <p:sldId id="517" r:id="rId59"/>
    <p:sldId id="418" r:id="rId60"/>
    <p:sldId id="553" r:id="rId61"/>
    <p:sldId id="3006" r:id="rId62"/>
    <p:sldId id="2921" r:id="rId63"/>
    <p:sldId id="516" r:id="rId64"/>
    <p:sldId id="473" r:id="rId65"/>
    <p:sldId id="484" r:id="rId66"/>
    <p:sldId id="485" r:id="rId67"/>
    <p:sldId id="411" r:id="rId68"/>
    <p:sldId id="515" r:id="rId69"/>
    <p:sldId id="481" r:id="rId70"/>
    <p:sldId id="482" r:id="rId71"/>
    <p:sldId id="499" r:id="rId72"/>
    <p:sldId id="500" r:id="rId73"/>
    <p:sldId id="479" r:id="rId74"/>
    <p:sldId id="474" r:id="rId75"/>
    <p:sldId id="475" r:id="rId76"/>
    <p:sldId id="480" r:id="rId77"/>
    <p:sldId id="486" r:id="rId78"/>
    <p:sldId id="483" r:id="rId79"/>
    <p:sldId id="489" r:id="rId80"/>
    <p:sldId id="3024" r:id="rId81"/>
    <p:sldId id="595" r:id="rId82"/>
    <p:sldId id="560" r:id="rId83"/>
    <p:sldId id="491" r:id="rId84"/>
    <p:sldId id="492" r:id="rId85"/>
    <p:sldId id="493" r:id="rId86"/>
    <p:sldId id="494" r:id="rId87"/>
    <p:sldId id="398" r:id="rId88"/>
    <p:sldId id="495" r:id="rId89"/>
    <p:sldId id="597" r:id="rId90"/>
    <p:sldId id="598" r:id="rId91"/>
    <p:sldId id="2848" r:id="rId92"/>
    <p:sldId id="403" r:id="rId93"/>
    <p:sldId id="402" r:id="rId94"/>
    <p:sldId id="584" r:id="rId95"/>
    <p:sldId id="386" r:id="rId96"/>
    <p:sldId id="585" r:id="rId97"/>
    <p:sldId id="361" r:id="rId98"/>
    <p:sldId id="390" r:id="rId99"/>
    <p:sldId id="586" r:id="rId100"/>
    <p:sldId id="405" r:id="rId101"/>
    <p:sldId id="587" r:id="rId102"/>
    <p:sldId id="588" r:id="rId103"/>
    <p:sldId id="504" r:id="rId104"/>
    <p:sldId id="505" r:id="rId105"/>
    <p:sldId id="513" r:id="rId106"/>
    <p:sldId id="506" r:id="rId107"/>
    <p:sldId id="514" r:id="rId108"/>
    <p:sldId id="2901" r:id="rId109"/>
    <p:sldId id="2902" r:id="rId110"/>
    <p:sldId id="3005" r:id="rId111"/>
    <p:sldId id="1829" r:id="rId1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9B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49" autoAdjust="0"/>
    <p:restoredTop sz="94660"/>
  </p:normalViewPr>
  <p:slideViewPr>
    <p:cSldViewPr>
      <p:cViewPr varScale="1">
        <p:scale>
          <a:sx n="105" d="100"/>
          <a:sy n="105" d="100"/>
        </p:scale>
        <p:origin x="10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149E6-2C9A-45B6-959C-9A3C22B3BD09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98CB9-2A14-40D4-9DD9-BB6CDC8A6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A36BD3-F94E-4D8B-A794-F8C6D5B7424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0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A6F80-B0AE-4235-8FE5-8F544AFCDF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1 </a:t>
            </a:r>
            <a:r>
              <a:rPr lang="en-US" altLang="en-US" sz="7500" b="1" dirty="0">
                <a:solidFill>
                  <a:srgbClr val="CCFFFF"/>
                </a:solidFill>
              </a:rPr>
              <a:t>! </a:t>
            </a:r>
            <a:r>
              <a:rPr lang="en-US" altLang="en-US" sz="100" b="1" dirty="0">
                <a:solidFill>
                  <a:srgbClr val="CCFFFF"/>
                </a:solidFill>
              </a:rPr>
              <a:t>.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24624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2967432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Degree</a:t>
            </a:r>
            <a:r>
              <a:rPr lang="en-US" dirty="0"/>
              <a:t> of a polynomial</a:t>
            </a:r>
          </a:p>
          <a:p>
            <a:r>
              <a:rPr lang="en-US" dirty="0"/>
              <a:t>	Sum the exponents in each </a:t>
            </a:r>
          </a:p>
          <a:p>
            <a:r>
              <a:rPr lang="en-US" dirty="0"/>
              <a:t>		term</a:t>
            </a:r>
          </a:p>
          <a:p>
            <a:r>
              <a:rPr lang="en-US" dirty="0"/>
              <a:t>	The </a:t>
            </a:r>
            <a:r>
              <a:rPr lang="en-US" dirty="0">
                <a:solidFill>
                  <a:schemeClr val="tx1"/>
                </a:solidFill>
              </a:rPr>
              <a:t>largest</a:t>
            </a:r>
            <a:r>
              <a:rPr lang="en-US" dirty="0"/>
              <a:t> sum is the </a:t>
            </a:r>
          </a:p>
          <a:p>
            <a:r>
              <a:rPr lang="en-US" dirty="0"/>
              <a:t>		degree of the polynomial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847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The largest exponent determines the “</a:t>
            </a:r>
            <a:r>
              <a:rPr lang="en-US" dirty="0">
                <a:solidFill>
                  <a:srgbClr val="FFC000"/>
                </a:solidFill>
              </a:rPr>
              <a:t>degree</a:t>
            </a:r>
            <a:r>
              <a:rPr lang="en-US" dirty="0"/>
              <a:t>” of the polynomial: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152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term1</a:t>
            </a:r>
          </a:p>
          <a:p>
            <a:pPr algn="ctr"/>
            <a:r>
              <a:rPr lang="en-US" sz="2500" dirty="0"/>
              <a:t>=2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76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term2</a:t>
            </a:r>
          </a:p>
          <a:p>
            <a:pPr algn="ctr"/>
            <a:r>
              <a:rPr lang="en-US" sz="2500" dirty="0"/>
              <a:t>=1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3528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add</a:t>
            </a:r>
          </a:p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term3</a:t>
            </a:r>
          </a:p>
          <a:p>
            <a:pPr algn="ctr"/>
            <a:r>
              <a:rPr lang="en-US" sz="2500" dirty="0"/>
              <a:t>=4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486400" y="4572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term4 </a:t>
            </a:r>
          </a:p>
          <a:p>
            <a:pPr algn="ctr"/>
            <a:r>
              <a:rPr lang="en-US" sz="2500" dirty="0"/>
              <a:t>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086600" y="45720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constant</a:t>
            </a:r>
          </a:p>
          <a:p>
            <a:pPr algn="ctr"/>
            <a:r>
              <a:rPr lang="en-US" sz="2500" dirty="0"/>
              <a:t>exponent is 0</a:t>
            </a:r>
          </a:p>
          <a:p>
            <a:pPr algn="ctr"/>
            <a:r>
              <a:rPr lang="en-US" sz="2500" dirty="0"/>
              <a:t>(x</a:t>
            </a:r>
            <a:r>
              <a:rPr lang="en-US" sz="2500" baseline="30000" dirty="0"/>
              <a:t>0</a:t>
            </a:r>
            <a:r>
              <a:rPr lang="en-US" sz="2500" dirty="0"/>
              <a:t>=1)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4E344-A866-4438-B517-4DA22E68CF76}"/>
              </a:ext>
            </a:extLst>
          </p:cNvPr>
          <p:cNvCxnSpPr>
            <a:cxnSpLocks/>
          </p:cNvCxnSpPr>
          <p:nvPr/>
        </p:nvCxnSpPr>
        <p:spPr>
          <a:xfrm flipV="1">
            <a:off x="609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F9024-B684-4325-B92B-E5EA4E23B36B}"/>
              </a:ext>
            </a:extLst>
          </p:cNvPr>
          <p:cNvCxnSpPr>
            <a:cxnSpLocks/>
          </p:cNvCxnSpPr>
          <p:nvPr/>
        </p:nvCxnSpPr>
        <p:spPr>
          <a:xfrm flipV="1">
            <a:off x="7924800" y="3923581"/>
            <a:ext cx="76200" cy="685801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D73763-0D67-40D6-A3CC-B4C152C6E650}"/>
              </a:ext>
            </a:extLst>
          </p:cNvPr>
          <p:cNvCxnSpPr>
            <a:cxnSpLocks/>
          </p:cNvCxnSpPr>
          <p:nvPr/>
        </p:nvCxnSpPr>
        <p:spPr>
          <a:xfrm flipV="1">
            <a:off x="2133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DECD4A-5AE1-4B50-B706-46603EA086D7}"/>
              </a:ext>
            </a:extLst>
          </p:cNvPr>
          <p:cNvCxnSpPr>
            <a:cxnSpLocks/>
          </p:cNvCxnSpPr>
          <p:nvPr/>
        </p:nvCxnSpPr>
        <p:spPr>
          <a:xfrm flipV="1">
            <a:off x="39624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9FBA1C-0F0E-494D-8829-13962512F6E2}"/>
              </a:ext>
            </a:extLst>
          </p:cNvPr>
          <p:cNvCxnSpPr>
            <a:cxnSpLocks/>
          </p:cNvCxnSpPr>
          <p:nvPr/>
        </p:nvCxnSpPr>
        <p:spPr>
          <a:xfrm flipV="1">
            <a:off x="4267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9A6607-12C8-4BA0-B9B2-6B14920DF770}"/>
              </a:ext>
            </a:extLst>
          </p:cNvPr>
          <p:cNvCxnSpPr>
            <a:cxnSpLocks/>
          </p:cNvCxnSpPr>
          <p:nvPr/>
        </p:nvCxnSpPr>
        <p:spPr>
          <a:xfrm flipV="1">
            <a:off x="6172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70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So the degree of this polynomial is “4”: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152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term1</a:t>
            </a:r>
          </a:p>
          <a:p>
            <a:pPr algn="ctr"/>
            <a:r>
              <a:rPr lang="en-US" sz="2500" dirty="0"/>
              <a:t>=2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002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term2</a:t>
            </a:r>
          </a:p>
          <a:p>
            <a:pPr algn="ctr"/>
            <a:r>
              <a:rPr lang="en-US" sz="2500" dirty="0"/>
              <a:t>=1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3528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add</a:t>
            </a:r>
          </a:p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term3</a:t>
            </a:r>
          </a:p>
          <a:p>
            <a:pPr algn="ctr"/>
            <a:r>
              <a:rPr lang="en-US" sz="2500" dirty="0"/>
              <a:t>=4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410200" y="4572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 err="1"/>
              <a:t>expon</a:t>
            </a:r>
            <a:endParaRPr lang="en-US" sz="2500" dirty="0"/>
          </a:p>
          <a:p>
            <a:pPr algn="ctr"/>
            <a:r>
              <a:rPr lang="en-US" sz="2500" dirty="0"/>
              <a:t>term4 </a:t>
            </a:r>
          </a:p>
          <a:p>
            <a:pPr algn="ctr"/>
            <a:r>
              <a:rPr lang="en-US" sz="2500" dirty="0"/>
              <a:t>=3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162800" y="4572000"/>
            <a:ext cx="175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constant</a:t>
            </a:r>
          </a:p>
          <a:p>
            <a:pPr algn="ctr"/>
            <a:r>
              <a:rPr lang="en-US" sz="2500" dirty="0"/>
              <a:t>exponent is 0</a:t>
            </a:r>
          </a:p>
          <a:p>
            <a:pPr algn="ctr"/>
            <a:r>
              <a:rPr lang="en-US" sz="2500" dirty="0"/>
              <a:t>(x</a:t>
            </a:r>
            <a:r>
              <a:rPr lang="en-US" sz="2500" baseline="30000" dirty="0"/>
              <a:t>0</a:t>
            </a:r>
            <a:r>
              <a:rPr lang="en-US" sz="2500" dirty="0"/>
              <a:t>=1)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4E344-A866-4438-B517-4DA22E68CF76}"/>
              </a:ext>
            </a:extLst>
          </p:cNvPr>
          <p:cNvCxnSpPr>
            <a:cxnSpLocks/>
          </p:cNvCxnSpPr>
          <p:nvPr/>
        </p:nvCxnSpPr>
        <p:spPr>
          <a:xfrm flipV="1">
            <a:off x="609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F9024-B684-4325-B92B-E5EA4E23B36B}"/>
              </a:ext>
            </a:extLst>
          </p:cNvPr>
          <p:cNvCxnSpPr>
            <a:cxnSpLocks/>
          </p:cNvCxnSpPr>
          <p:nvPr/>
        </p:nvCxnSpPr>
        <p:spPr>
          <a:xfrm flipV="1">
            <a:off x="8001000" y="3923581"/>
            <a:ext cx="76200" cy="685801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D73763-0D67-40D6-A3CC-B4C152C6E650}"/>
              </a:ext>
            </a:extLst>
          </p:cNvPr>
          <p:cNvCxnSpPr>
            <a:cxnSpLocks/>
          </p:cNvCxnSpPr>
          <p:nvPr/>
        </p:nvCxnSpPr>
        <p:spPr>
          <a:xfrm flipV="1">
            <a:off x="21336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DECD4A-5AE1-4B50-B706-46603EA086D7}"/>
              </a:ext>
            </a:extLst>
          </p:cNvPr>
          <p:cNvCxnSpPr>
            <a:cxnSpLocks/>
          </p:cNvCxnSpPr>
          <p:nvPr/>
        </p:nvCxnSpPr>
        <p:spPr>
          <a:xfrm flipV="1">
            <a:off x="39624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9FBA1C-0F0E-494D-8829-13962512F6E2}"/>
              </a:ext>
            </a:extLst>
          </p:cNvPr>
          <p:cNvCxnSpPr>
            <a:cxnSpLocks/>
          </p:cNvCxnSpPr>
          <p:nvPr/>
        </p:nvCxnSpPr>
        <p:spPr>
          <a:xfrm flipV="1">
            <a:off x="4267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AE62BA-739F-4125-B5B5-173A4F171966}"/>
              </a:ext>
            </a:extLst>
          </p:cNvPr>
          <p:cNvCxnSpPr>
            <a:cxnSpLocks/>
          </p:cNvCxnSpPr>
          <p:nvPr/>
        </p:nvCxnSpPr>
        <p:spPr>
          <a:xfrm flipV="1">
            <a:off x="6172200" y="3812156"/>
            <a:ext cx="381000" cy="836044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5662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Increasing</a:t>
            </a:r>
            <a:r>
              <a:rPr lang="en-US" dirty="0"/>
              <a:t> functions</a:t>
            </a:r>
          </a:p>
          <a:p>
            <a:r>
              <a:rPr lang="en-US" dirty="0">
                <a:solidFill>
                  <a:srgbClr val="FFC000"/>
                </a:solidFill>
              </a:rPr>
              <a:t>Decreasing </a:t>
            </a:r>
            <a:r>
              <a:rPr lang="en-US" dirty="0"/>
              <a:t>functions</a:t>
            </a:r>
          </a:p>
          <a:p>
            <a:r>
              <a:rPr lang="en-US" dirty="0">
                <a:solidFill>
                  <a:srgbClr val="FFC000"/>
                </a:solidFill>
              </a:rPr>
              <a:t>Constant</a:t>
            </a:r>
            <a:r>
              <a:rPr lang="en-US" dirty="0"/>
              <a:t> functions</a:t>
            </a:r>
          </a:p>
          <a:p>
            <a:r>
              <a:rPr lang="en-US" dirty="0"/>
              <a:t>relative maximums and minimums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76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263398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Even</a:t>
            </a:r>
            <a:r>
              <a:rPr lang="en-US" dirty="0"/>
              <a:t> functions are symmetric with respect to the </a:t>
            </a:r>
            <a:r>
              <a:rPr lang="en-US" i="1" dirty="0"/>
              <a:t>y</a:t>
            </a:r>
            <a:r>
              <a:rPr lang="en-US" dirty="0"/>
              <a:t>-axis </a:t>
            </a:r>
          </a:p>
          <a:p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ƒ(–</a:t>
            </a:r>
            <a:r>
              <a:rPr lang="en-US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41404516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functions written as equations have only even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4</a:t>
            </a:r>
            <a:r>
              <a:rPr lang="en-US" dirty="0"/>
              <a:t> - 15x</a:t>
            </a:r>
            <a:r>
              <a:rPr lang="en-US" baseline="30000" dirty="0"/>
              <a:t>2</a:t>
            </a:r>
            <a:r>
              <a:rPr lang="en-US" dirty="0"/>
              <a:t> + 45</a:t>
            </a:r>
          </a:p>
        </p:txBody>
      </p:sp>
    </p:spTree>
    <p:extLst>
      <p:ext uri="{BB962C8B-B14F-4D97-AF65-F5344CB8AC3E}">
        <p14:creationId xmlns:p14="http://schemas.microsoft.com/office/powerpoint/2010/main" val="4854778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6035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Odd </a:t>
            </a:r>
            <a:r>
              <a:rPr lang="en-US" dirty="0"/>
              <a:t>functions are symmetric with respect to the origin </a:t>
            </a:r>
          </a:p>
          <a:p>
            <a:r>
              <a:rPr lang="en-US" dirty="0"/>
              <a:t>ƒ(-</a:t>
            </a:r>
            <a:r>
              <a:rPr lang="en-US" i="1" dirty="0"/>
              <a:t>x</a:t>
            </a:r>
            <a:r>
              <a:rPr lang="en-US" dirty="0"/>
              <a:t>) = –ƒ(</a:t>
            </a:r>
            <a:r>
              <a:rPr lang="en-US" i="1" dirty="0"/>
              <a:t>x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77284350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Odd functions written as equations have only odd exponents of the variable</a:t>
            </a:r>
          </a:p>
          <a:p>
            <a:endParaRPr lang="en-US" sz="2000" dirty="0"/>
          </a:p>
          <a:p>
            <a:pPr algn="ctr"/>
            <a:r>
              <a:rPr lang="en-US" dirty="0"/>
              <a:t>ƒ(</a:t>
            </a:r>
            <a:r>
              <a:rPr lang="en-US" i="1" dirty="0"/>
              <a:t>x</a:t>
            </a:r>
            <a:r>
              <a:rPr lang="en-US" dirty="0"/>
              <a:t>) = 3x</a:t>
            </a:r>
            <a:r>
              <a:rPr lang="en-US" baseline="30000" dirty="0"/>
              <a:t>5</a:t>
            </a:r>
            <a:r>
              <a:rPr lang="en-US" dirty="0"/>
              <a:t> - 15x</a:t>
            </a:r>
            <a:r>
              <a:rPr lang="en-US" baseline="30000" dirty="0"/>
              <a:t>3</a:t>
            </a:r>
            <a:r>
              <a:rPr lang="en-US" dirty="0"/>
              <a:t> + 45x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012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80" y="2501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functions: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piecewise functions</a:t>
            </a:r>
            <a:r>
              <a:rPr lang="en-US" dirty="0"/>
              <a:t> - defined by two or more </a:t>
            </a:r>
          </a:p>
          <a:p>
            <a:pPr>
              <a:spcBef>
                <a:spcPts val="0"/>
              </a:spcBef>
            </a:pPr>
            <a:r>
              <a:rPr lang="en-US" dirty="0"/>
              <a:t>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38243415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Step functions</a:t>
            </a:r>
            <a:r>
              <a:rPr lang="en-US" dirty="0"/>
              <a:t>: function values graphically form discontinuous steps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0" y="2628900"/>
            <a:ext cx="4470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</p:spTree>
    <p:extLst>
      <p:ext uri="{BB962C8B-B14F-4D97-AF65-F5344CB8AC3E}">
        <p14:creationId xmlns:p14="http://schemas.microsoft.com/office/powerpoint/2010/main" val="259893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en-US" altLang="en-US"/>
              <a:t>So… Howcum we have to take CALCULUS ???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165617-8A93-A60D-BDAB-4997E79E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r>
              <a:rPr lang="en-US" sz="3800" dirty="0">
                <a:solidFill>
                  <a:srgbClr val="002060"/>
                </a:solidFill>
              </a:rPr>
              <a:t>	</a:t>
            </a:r>
            <a:r>
              <a:rPr lang="en-US" sz="3600" dirty="0">
                <a:solidFill>
                  <a:srgbClr val="002060"/>
                </a:solidFill>
              </a:rPr>
              <a:t>Increments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Rate of Change	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Limits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800" dirty="0">
                <a:solidFill>
                  <a:srgbClr val="002060"/>
                </a:solidFill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Calculus?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Calculus?</a:t>
            </a:r>
          </a:p>
        </p:txBody>
      </p:sp>
      <p:pic>
        <p:nvPicPr>
          <p:cNvPr id="1026" name="Picture 2" descr="Amazon.com : OUPENG Pebbles Polished Gravel, Natural Polished Mixed Color  Stones, Small Decorative River Rock Stones 2 Pounds (32-Oz) : Patio, Lawn &amp;  Garden">
            <a:extLst>
              <a:ext uri="{FF2B5EF4-FFF2-40B4-BE49-F238E27FC236}">
                <a16:creationId xmlns:a16="http://schemas.microsoft.com/office/drawing/2014/main" id="{1E615035-915A-F55E-08D8-4C2E4D39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3335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F69B58-05FE-A932-1698-8D1FAB5DBD50}"/>
              </a:ext>
            </a:extLst>
          </p:cNvPr>
          <p:cNvSpPr txBox="1"/>
          <p:nvPr/>
        </p:nvSpPr>
        <p:spPr>
          <a:xfrm>
            <a:off x="0" y="6611035"/>
            <a:ext cx="6858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https://m.media-amazon.com/images/I/51CKuWNdSxL._AC_.jpg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3FC612-A621-3E14-27AD-7B2E7CB1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3771900" cy="5638800"/>
          </a:xfrm>
        </p:spPr>
        <p:txBody>
          <a:bodyPr/>
          <a:lstStyle/>
          <a:p>
            <a:r>
              <a:rPr lang="en-US" altLang="en-US" dirty="0"/>
              <a:t>Ancient Romans used smooth pebbles to count with called “calculus”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06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Calculus?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3FC612-A621-3E14-27AD-7B2E7CB1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We get words like “calculate” from these pebbles!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0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ttp://upload.wikimedia.org/wikipedia/commons/7/72/Lone_pile_of_gravel_-_Hillsboro,_Ore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65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500" dirty="0"/>
              <a:t>But, it’s not just rocks…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6611035"/>
            <a:ext cx="68579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1280px-Lone_pile_of_gravel_-_Hillsboro,_Oregon.JPG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is the mathematics of </a:t>
            </a:r>
            <a:r>
              <a:rPr lang="en-US" altLang="en-US">
                <a:solidFill>
                  <a:schemeClr val="tx1"/>
                </a:solidFill>
              </a:rPr>
              <a:t>CHANGE</a:t>
            </a:r>
          </a:p>
        </p:txBody>
      </p:sp>
      <p:pic>
        <p:nvPicPr>
          <p:cNvPr id="15364" name="Picture 5" descr="http://kelly-waters.me/wp-content/uploads/2012/07/change-manage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057400"/>
            <a:ext cx="6159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6110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541711_329185230530409_2035452876_n.jpg</a:t>
            </a:r>
          </a:p>
        </p:txBody>
      </p:sp>
    </p:spTree>
    <p:extLst>
      <p:ext uri="{BB962C8B-B14F-4D97-AF65-F5344CB8AC3E}">
        <p14:creationId xmlns:p14="http://schemas.microsoft.com/office/powerpoint/2010/main" val="95597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Symbol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∆</a:t>
            </a:r>
            <a:r>
              <a:rPr lang="en-US" altLang="en-US" dirty="0"/>
              <a:t> means “change”</a:t>
            </a:r>
          </a:p>
          <a:p>
            <a:endParaRPr lang="en-US" altLang="en-US" dirty="0"/>
          </a:p>
          <a:p>
            <a:r>
              <a:rPr lang="en-US" altLang="en-US" dirty="0"/>
              <a:t>	∆x means the change in x</a:t>
            </a:r>
          </a:p>
          <a:p>
            <a:endParaRPr lang="en-US" altLang="en-US" sz="2000" dirty="0"/>
          </a:p>
          <a:p>
            <a:r>
              <a:rPr lang="en-US" altLang="en-US" dirty="0"/>
              <a:t>	∆y means the change in y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8027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500"/>
              <a:t>Another Way to Write It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</a:t>
            </a:r>
            <a:r>
              <a:rPr lang="en-US" altLang="en-US" dirty="0">
                <a:solidFill>
                  <a:srgbClr val="FFC000"/>
                </a:solidFill>
              </a:rPr>
              <a:t>d</a:t>
            </a:r>
            <a:r>
              <a:rPr lang="en-US" altLang="en-US" dirty="0"/>
              <a:t>” also means change</a:t>
            </a:r>
          </a:p>
          <a:p>
            <a:endParaRPr lang="en-US" altLang="en-US" dirty="0"/>
          </a:p>
          <a:p>
            <a:r>
              <a:rPr lang="en-US" altLang="en-US" dirty="0"/>
              <a:t>	dx means the change in x</a:t>
            </a:r>
          </a:p>
          <a:p>
            <a:endParaRPr lang="en-US" altLang="en-US" sz="2000" dirty="0"/>
          </a:p>
          <a:p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 means the change in 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959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∆ Increments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increment</a:t>
            </a:r>
            <a:r>
              <a:rPr lang="en-US" dirty="0"/>
              <a:t> Δ is the final value minus the initial value:</a:t>
            </a:r>
          </a:p>
          <a:p>
            <a:endParaRPr lang="en-US" sz="2000" dirty="0"/>
          </a:p>
          <a:p>
            <a:r>
              <a:rPr lang="en-US" sz="3500" dirty="0" err="1"/>
              <a:t>Δx</a:t>
            </a:r>
            <a:r>
              <a:rPr lang="en-US" sz="3500" dirty="0"/>
              <a:t> (the change in x) = </a:t>
            </a:r>
            <a:r>
              <a:rPr lang="en-US" sz="3500" dirty="0" err="1"/>
              <a:t>x</a:t>
            </a:r>
            <a:r>
              <a:rPr lang="en-US" sz="3500" baseline="-25000" dirty="0" err="1"/>
              <a:t>final</a:t>
            </a:r>
            <a:r>
              <a:rPr lang="en-US" sz="3500" baseline="-25000" dirty="0"/>
              <a:t>  </a:t>
            </a:r>
            <a:r>
              <a:rPr lang="en-US" sz="3500" dirty="0"/>
              <a:t>- </a:t>
            </a:r>
            <a:r>
              <a:rPr lang="en-US" sz="3500" dirty="0" err="1"/>
              <a:t>x</a:t>
            </a:r>
            <a:r>
              <a:rPr lang="en-US" sz="3500" baseline="-25000" dirty="0" err="1"/>
              <a:t>initial</a:t>
            </a:r>
            <a:endParaRPr lang="en-US" sz="3500" dirty="0"/>
          </a:p>
          <a:p>
            <a:r>
              <a:rPr lang="en-US" sz="3500" dirty="0" err="1"/>
              <a:t>Δy</a:t>
            </a:r>
            <a:r>
              <a:rPr lang="en-US" sz="3500" dirty="0"/>
              <a:t> (the change in y) = </a:t>
            </a:r>
            <a:r>
              <a:rPr lang="en-US" sz="3500" dirty="0" err="1"/>
              <a:t>y</a:t>
            </a:r>
            <a:r>
              <a:rPr lang="en-US" sz="3500" baseline="-25000" dirty="0" err="1"/>
              <a:t>final</a:t>
            </a:r>
            <a:r>
              <a:rPr lang="en-US" sz="3500" baseline="-25000" dirty="0"/>
              <a:t>  </a:t>
            </a:r>
            <a:r>
              <a:rPr lang="en-US" sz="3500" dirty="0"/>
              <a:t>- </a:t>
            </a:r>
            <a:r>
              <a:rPr lang="en-US" sz="3500" dirty="0" err="1"/>
              <a:t>y</a:t>
            </a:r>
            <a:r>
              <a:rPr lang="en-US" sz="3500" baseline="-25000" dirty="0" err="1"/>
              <a:t>initial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6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2) </a:t>
            </a:r>
            <a:r>
              <a:rPr lang="en-US" sz="3200" dirty="0">
                <a:solidFill>
                  <a:srgbClr val="FFC000"/>
                </a:solidFill>
              </a:rPr>
              <a:t>Use algebra and limits </a:t>
            </a:r>
            <a:r>
              <a:rPr lang="en-US" sz="3200" dirty="0"/>
              <a:t>to examine the properties and graphs of functions</a:t>
            </a:r>
          </a:p>
          <a:p>
            <a:pPr lvl="0"/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Solve problems </a:t>
            </a:r>
            <a:r>
              <a:rPr lang="en-US" sz="3200" dirty="0"/>
              <a:t>by identifying the requirements, making a sketch as appropriate, and using calculus techniques to model the problem, calculating the final answer and verifying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63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 </a:t>
            </a:r>
          </a:p>
          <a:p>
            <a:endParaRPr lang="en-US" altLang="en-US" sz="2000" dirty="0"/>
          </a:p>
          <a:p>
            <a:r>
              <a:rPr lang="en-US" altLang="en-US" dirty="0"/>
              <a:t>What is the initial price? </a:t>
            </a:r>
          </a:p>
          <a:p>
            <a:r>
              <a:rPr lang="en-US" altLang="en-US" dirty="0"/>
              <a:t>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3470" y="6304002"/>
            <a:ext cx="3318537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000" dirty="0" err="1">
                <a:solidFill>
                  <a:srgbClr val="CCFFFF"/>
                </a:solidFill>
              </a:rPr>
              <a:t>Δx</a:t>
            </a:r>
            <a:r>
              <a:rPr lang="en-US" altLang="en-US" sz="3000" dirty="0">
                <a:solidFill>
                  <a:srgbClr val="CCFFFF"/>
                </a:solidFill>
              </a:rPr>
              <a:t> =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final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 </a:t>
            </a:r>
            <a:r>
              <a:rPr lang="en-US" altLang="en-US" sz="3000" dirty="0">
                <a:solidFill>
                  <a:srgbClr val="CCFFFF"/>
                </a:solidFill>
              </a:rPr>
              <a:t>-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initial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66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 </a:t>
            </a:r>
          </a:p>
          <a:p>
            <a:endParaRPr lang="en-US" altLang="en-US" sz="2000" dirty="0"/>
          </a:p>
          <a:p>
            <a:r>
              <a:rPr lang="en-US" altLang="en-US" dirty="0"/>
              <a:t>What is the initial price? </a:t>
            </a:r>
          </a:p>
          <a:p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initial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$16.50</a:t>
            </a:r>
          </a:p>
          <a:p>
            <a:r>
              <a:rPr lang="en-US" altLang="en-US" dirty="0"/>
              <a:t>What is the final price? </a:t>
            </a:r>
          </a:p>
          <a:p>
            <a:r>
              <a:rPr lang="en-US" altLang="en-US" dirty="0"/>
              <a:t>		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3470" y="6304002"/>
            <a:ext cx="3318537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000" dirty="0" err="1">
                <a:solidFill>
                  <a:srgbClr val="CCFFFF"/>
                </a:solidFill>
              </a:rPr>
              <a:t>Δx</a:t>
            </a:r>
            <a:r>
              <a:rPr lang="en-US" altLang="en-US" sz="3000" dirty="0">
                <a:solidFill>
                  <a:srgbClr val="CCFFFF"/>
                </a:solidFill>
              </a:rPr>
              <a:t> =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final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 </a:t>
            </a:r>
            <a:r>
              <a:rPr lang="en-US" altLang="en-US" sz="3000" dirty="0">
                <a:solidFill>
                  <a:srgbClr val="CCFFFF"/>
                </a:solidFill>
              </a:rPr>
              <a:t>-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initial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514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initial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$16.50</a:t>
            </a:r>
          </a:p>
          <a:p>
            <a:r>
              <a:rPr lang="en-US" altLang="en-US" dirty="0"/>
              <a:t>What is the final price? </a:t>
            </a:r>
          </a:p>
          <a:p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final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$26.90</a:t>
            </a:r>
          </a:p>
          <a:p>
            <a:endParaRPr lang="en-US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3470" y="6304002"/>
            <a:ext cx="3318537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000" dirty="0" err="1">
                <a:solidFill>
                  <a:srgbClr val="CCFFFF"/>
                </a:solidFill>
              </a:rPr>
              <a:t>Δx</a:t>
            </a:r>
            <a:r>
              <a:rPr lang="en-US" altLang="en-US" sz="3000" dirty="0">
                <a:solidFill>
                  <a:srgbClr val="CCFFFF"/>
                </a:solidFill>
              </a:rPr>
              <a:t> =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final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 </a:t>
            </a:r>
            <a:r>
              <a:rPr lang="en-US" altLang="en-US" sz="3000" dirty="0">
                <a:solidFill>
                  <a:srgbClr val="CCFFFF"/>
                </a:solidFill>
              </a:rPr>
              <a:t>-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initial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388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initial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$16.50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final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$26.90</a:t>
            </a:r>
          </a:p>
          <a:p>
            <a:r>
              <a:rPr lang="en-US" altLang="en-US" dirty="0"/>
              <a:t>What is the price increment?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63470" y="6304002"/>
            <a:ext cx="3318537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altLang="en-US" sz="3000" dirty="0" err="1">
                <a:solidFill>
                  <a:srgbClr val="CCFFFF"/>
                </a:solidFill>
              </a:rPr>
              <a:t>Δx</a:t>
            </a:r>
            <a:r>
              <a:rPr lang="en-US" altLang="en-US" sz="3000" dirty="0">
                <a:solidFill>
                  <a:srgbClr val="CCFFFF"/>
                </a:solidFill>
              </a:rPr>
              <a:t> =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final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 </a:t>
            </a:r>
            <a:r>
              <a:rPr lang="en-US" altLang="en-US" sz="3000" dirty="0">
                <a:solidFill>
                  <a:srgbClr val="CCFFFF"/>
                </a:solidFill>
              </a:rPr>
              <a:t>- </a:t>
            </a:r>
            <a:r>
              <a:rPr lang="en-US" altLang="en-US" sz="3000" dirty="0" err="1">
                <a:solidFill>
                  <a:srgbClr val="CCFFFF"/>
                </a:solidFill>
              </a:rPr>
              <a:t>x</a:t>
            </a:r>
            <a:r>
              <a:rPr lang="en-US" altLang="en-US" sz="3000" baseline="-25000" dirty="0" err="1">
                <a:solidFill>
                  <a:srgbClr val="CCFFFF"/>
                </a:solidFill>
              </a:rPr>
              <a:t>initial</a:t>
            </a:r>
            <a:r>
              <a:rPr lang="en-US" altLang="en-US" sz="3000" baseline="-25000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99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initial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$16.50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final</a:t>
            </a:r>
            <a:r>
              <a:rPr lang="en-US" altLang="en-US" baseline="-25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$26.90</a:t>
            </a:r>
          </a:p>
          <a:p>
            <a:r>
              <a:rPr lang="en-US" altLang="en-US" dirty="0"/>
              <a:t>What is the price increment?</a:t>
            </a:r>
          </a:p>
          <a:p>
            <a:r>
              <a:rPr lang="en-US" altLang="en-US" dirty="0"/>
              <a:t>		</a:t>
            </a:r>
            <a:r>
              <a:rPr lang="en-US" altLang="en-US" dirty="0" err="1"/>
              <a:t>Δx</a:t>
            </a:r>
            <a:r>
              <a:rPr lang="en-US" altLang="en-US" dirty="0"/>
              <a:t> = 26.9 – 16.5 </a:t>
            </a:r>
          </a:p>
          <a:p>
            <a:r>
              <a:rPr lang="en-US" altLang="en-US" dirty="0"/>
              <a:t>			= 10.4 </a:t>
            </a:r>
            <a:r>
              <a:rPr lang="en-US" altLang="en-US" sz="2800" dirty="0"/>
              <a:t>is this the answer?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60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price of an item changes from $16.50 to $26.90. What is the increment in price </a:t>
            </a:r>
            <a:r>
              <a:rPr lang="en-US" dirty="0" err="1"/>
              <a:t>Δp</a:t>
            </a:r>
            <a:r>
              <a:rPr lang="en-US" dirty="0"/>
              <a:t>?</a:t>
            </a:r>
          </a:p>
          <a:p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</a:t>
            </a:r>
            <a:r>
              <a:rPr lang="en-US" altLang="en-US" dirty="0" err="1"/>
              <a:t>Δx</a:t>
            </a:r>
            <a:r>
              <a:rPr lang="en-US" altLang="en-US" dirty="0"/>
              <a:t> = 26.9 – 16.5 </a:t>
            </a:r>
          </a:p>
          <a:p>
            <a:r>
              <a:rPr lang="en-US" altLang="en-US" dirty="0"/>
              <a:t>			= </a:t>
            </a:r>
            <a:r>
              <a:rPr lang="en-US" altLang="en-US" dirty="0">
                <a:solidFill>
                  <a:srgbClr val="FFFF00"/>
                </a:solidFill>
              </a:rPr>
              <a:t>$10.40</a:t>
            </a:r>
          </a:p>
          <a:p>
            <a:r>
              <a:rPr lang="en-US" dirty="0">
                <a:solidFill>
                  <a:srgbClr val="FFC000"/>
                </a:solidFill>
              </a:rPr>
              <a:t>Don't forget the units! </a:t>
            </a:r>
          </a:p>
          <a:p>
            <a:r>
              <a:rPr lang="en-US" dirty="0"/>
              <a:t>(you lose points if you do…)</a:t>
            </a:r>
          </a:p>
          <a:p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INCREMENTS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6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6900863" y="6534150"/>
            <a:ext cx="224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1885873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of Change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ratio of two increments 	will be a rate of change 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22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of Change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∆ location (distance you went)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–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endParaRPr lang="en-US" altLang="en-US" baseline="-25000" dirty="0"/>
          </a:p>
          <a:p>
            <a:r>
              <a:rPr lang="en-US" altLang="en-US" dirty="0"/>
              <a:t>∆ time (time it took)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–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endParaRPr lang="en-US" altLang="en-US" baseline="-25000" dirty="0"/>
          </a:p>
          <a:p>
            <a:endParaRPr lang="en-US" altLang="en-US" sz="2000" dirty="0"/>
          </a:p>
          <a:p>
            <a:r>
              <a:rPr lang="en-US" altLang="en-US" dirty="0"/>
              <a:t>∆location / ∆time is the rate of change of your distance vs change in time  “</a:t>
            </a:r>
            <a:r>
              <a:rPr lang="en-US" altLang="en-US" dirty="0">
                <a:solidFill>
                  <a:srgbClr val="FFC000"/>
                </a:solidFill>
              </a:rPr>
              <a:t>mph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099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Course Description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791200"/>
          </a:xfrm>
        </p:spPr>
        <p:txBody>
          <a:bodyPr/>
          <a:lstStyle/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Demonstrate differentiation skills for linear, polynomial, rational, trigonometric, exponential, and logarithmic functions and proper application of the Product, Quotient and Chain Rules of differentiation.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Use algebra, limits and derivatives to examine the properties and graphs of functions, including finding their extrema, inflection points, and intervals of monotonicity and concavity.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Apply derivatives to solve optimization and related rates problems.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Use </a:t>
            </a:r>
            <a:r>
              <a:rPr lang="en-US" sz="1900" dirty="0" err="1"/>
              <a:t>l’Hôpital’s</a:t>
            </a:r>
            <a:r>
              <a:rPr lang="en-US" sz="1900" dirty="0"/>
              <a:t> Rule and other methods to find nontrivial limits of functions.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Use basic integration techniques, including the method of substitution and the Fundamental Theorem of Calculus.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Use definite integrals to find areas under and between curves.</a:t>
            </a:r>
          </a:p>
          <a:p>
            <a:pPr marL="1200150" lvl="1" indent="-742950">
              <a:buFont typeface="+mj-lt"/>
              <a:buAutoNum type="arabicParenR"/>
            </a:pPr>
            <a:r>
              <a:rPr lang="en-US" sz="1900" dirty="0"/>
              <a:t>Solve problems by identifying the requirements, making a sketch as appropriate, and using calculus techniques to model the problem, calculating the final answer and verifying the solution.</a:t>
            </a: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18250094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Average Speed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mph an </a:t>
            </a:r>
            <a:r>
              <a:rPr lang="en-US" altLang="en-US" dirty="0">
                <a:solidFill>
                  <a:srgbClr val="FFC000"/>
                </a:solidFill>
              </a:rPr>
              <a:t>average </a:t>
            </a:r>
            <a:r>
              <a:rPr lang="en-US" altLang="en-US" dirty="0"/>
              <a:t>value over the entire journey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613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? 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51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12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60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r>
              <a:rPr lang="en-US" sz="2000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? 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54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2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</a:t>
            </a: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03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What is your rate of change in miles per minute?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</a:t>
            </a: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1E653-9C4D-4CAC-AA1A-79007A38C007}"/>
              </a:ext>
            </a:extLst>
          </p:cNvPr>
          <p:cNvSpPr txBox="1"/>
          <p:nvPr/>
        </p:nvSpPr>
        <p:spPr>
          <a:xfrm>
            <a:off x="2286000" y="3204329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(d</a:t>
            </a:r>
            <a:r>
              <a:rPr lang="en-US" altLang="en-US" baseline="-25000" dirty="0"/>
              <a:t>1</a:t>
            </a:r>
            <a:r>
              <a:rPr lang="en-US" altLang="en-US" dirty="0"/>
              <a:t> – d</a:t>
            </a:r>
            <a:r>
              <a:rPr lang="en-US" altLang="en-US" baseline="-25000" dirty="0"/>
              <a:t>0</a:t>
            </a:r>
            <a:r>
              <a:rPr lang="en-US" altLang="en-US" dirty="0"/>
              <a:t>)/(t</a:t>
            </a:r>
            <a:r>
              <a:rPr lang="en-US" altLang="en-US" baseline="-25000" dirty="0"/>
              <a:t>1</a:t>
            </a:r>
            <a:r>
              <a:rPr lang="en-US" altLang="en-US" dirty="0"/>
              <a:t> – t</a:t>
            </a:r>
            <a:r>
              <a:rPr lang="en-US" altLang="en-US" baseline="-25000" dirty="0"/>
              <a:t>0</a:t>
            </a:r>
            <a:r>
              <a:rPr lang="en-US" altLang="en-US" dirty="0"/>
              <a:t>)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177635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</a:t>
            </a: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What is your rate of change in miles per minute?</a:t>
            </a:r>
            <a:r>
              <a:rPr lang="en-US" altLang="en-US" dirty="0"/>
              <a:t> 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8603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</a:t>
            </a: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What is your rate of change in miles per minute?</a:t>
            </a:r>
            <a:r>
              <a:rPr lang="en-US" altLang="en-US" dirty="0"/>
              <a:t> (2.3-0)/(5-0)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				</a:t>
            </a:r>
            <a:r>
              <a:rPr lang="en-US" altLang="en-US" dirty="0"/>
              <a:t>2.3/5 = 0.46 </a:t>
            </a:r>
            <a:r>
              <a:rPr lang="en-US" altLang="en-US" sz="2000" dirty="0"/>
              <a:t>is it?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7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" y="15498"/>
            <a:ext cx="9084422" cy="68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1016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Your car is in the garage (distance = 0). You drive to the grocery store 2.3 miles away. It takes 5 minutes. </a:t>
            </a:r>
          </a:p>
          <a:p>
            <a:endParaRPr lang="en-US" sz="2000" dirty="0"/>
          </a:p>
          <a:p>
            <a:pPr>
              <a:spcBef>
                <a:spcPts val="0"/>
              </a:spcBef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 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2.3</a:t>
            </a:r>
          </a:p>
          <a:p>
            <a:pPr>
              <a:spcBef>
                <a:spcPts val="0"/>
              </a:spcBef>
            </a:pPr>
            <a:r>
              <a:rPr lang="en-US" altLang="en-US" dirty="0" err="1"/>
              <a:t>t</a:t>
            </a:r>
            <a:r>
              <a:rPr lang="en-US" altLang="en-US" baseline="-25000" dirty="0" err="1"/>
              <a:t>initial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FFFF00"/>
                </a:solidFill>
              </a:rPr>
              <a:t>0 </a:t>
            </a:r>
            <a:r>
              <a:rPr lang="en-US" altLang="en-US" dirty="0"/>
              <a:t>What is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final</a:t>
            </a:r>
            <a:r>
              <a:rPr lang="en-US" altLang="en-US" dirty="0"/>
              <a:t>? </a:t>
            </a:r>
            <a:r>
              <a:rPr lang="en-US" altLang="en-US" dirty="0">
                <a:solidFill>
                  <a:srgbClr val="FFFF00"/>
                </a:solidFill>
              </a:rPr>
              <a:t>5</a:t>
            </a:r>
            <a:r>
              <a:rPr lang="en-US" alt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What is your rate of change in miles per minute?</a:t>
            </a:r>
            <a:r>
              <a:rPr lang="en-US" altLang="en-US" dirty="0"/>
              <a:t> (2.3-0)/(5-0)</a:t>
            </a:r>
          </a:p>
          <a:p>
            <a:pPr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		2.3/5 </a:t>
            </a:r>
            <a:r>
              <a:rPr lang="en-US" altLang="en-US" dirty="0" err="1">
                <a:solidFill>
                  <a:srgbClr val="FFFF00"/>
                </a:solidFill>
              </a:rPr>
              <a:t>mpm</a:t>
            </a:r>
            <a:r>
              <a:rPr lang="en-US" altLang="en-US" dirty="0">
                <a:solidFill>
                  <a:srgbClr val="FFFF00"/>
                </a:solidFill>
              </a:rPr>
              <a:t>	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0.46 </a:t>
            </a:r>
            <a:r>
              <a:rPr lang="en-US" altLang="en-US" dirty="0" err="1">
                <a:solidFill>
                  <a:srgbClr val="FFFF00"/>
                </a:solidFill>
              </a:rPr>
              <a:t>mpm</a:t>
            </a:r>
            <a:endParaRPr lang="en-US" alt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45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is your rate of change in miles per hour?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				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If it was 0.46 </a:t>
            </a:r>
            <a:r>
              <a:rPr lang="en-US" altLang="en-US" dirty="0" err="1"/>
              <a:t>mpm</a:t>
            </a:r>
            <a:r>
              <a:rPr lang="en-US" altLang="en-US" dirty="0"/>
              <a:t>, how do you make it mph?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97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is your rate of change in miles per hour?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				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If it was 0.46 </a:t>
            </a:r>
            <a:r>
              <a:rPr lang="en-US" altLang="en-US" dirty="0" err="1"/>
              <a:t>mpm</a:t>
            </a:r>
            <a:r>
              <a:rPr lang="en-US" altLang="en-US" dirty="0"/>
              <a:t>, how do you make it mph?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Since there are 60 minutes in an hour, you multiply by 60: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13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is your rate of change in miles per hour?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				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If it was 0.46 </a:t>
            </a:r>
            <a:r>
              <a:rPr lang="en-US" altLang="en-US" dirty="0" err="1"/>
              <a:t>mpm</a:t>
            </a:r>
            <a:r>
              <a:rPr lang="en-US" altLang="en-US" dirty="0"/>
              <a:t>, how do you make it mph?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Since there are 60 minutes in an hour, you multiply by 60: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0.46 x 60 = 27.6 </a:t>
            </a:r>
            <a:r>
              <a:rPr lang="en-US" altLang="en-US" sz="3000" dirty="0"/>
              <a:t>are we done?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95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 is your rate of change in miles per hour?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				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If it was 0.46 </a:t>
            </a:r>
            <a:r>
              <a:rPr lang="en-US" altLang="en-US" dirty="0" err="1"/>
              <a:t>mpm</a:t>
            </a:r>
            <a:r>
              <a:rPr lang="en-US" altLang="en-US" dirty="0"/>
              <a:t>, how do you make it mph?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Since there are 60 minutes in an hour, you multiply by 60: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0.46 x 60 = </a:t>
            </a:r>
            <a:r>
              <a:rPr lang="en-US" altLang="en-US" dirty="0">
                <a:solidFill>
                  <a:srgbClr val="FFFF00"/>
                </a:solidFill>
              </a:rPr>
              <a:t>27.6 mph</a:t>
            </a:r>
          </a:p>
          <a:p>
            <a:pPr>
              <a:spcBef>
                <a:spcPts val="0"/>
              </a:spcBef>
            </a:pP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RATE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6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5E90074-1698-0574-A7F9-5329E68BA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97" y="2666999"/>
            <a:ext cx="3925503" cy="356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682959-8CD3-7042-8743-0CD2FBB3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8BD2-0415-728A-E1B6-970F39C1A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the correct units for your answer is as important as getting the right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DE38C-176A-8468-99A2-A57E295FF6A7}"/>
              </a:ext>
            </a:extLst>
          </p:cNvPr>
          <p:cNvSpPr txBox="1"/>
          <p:nvPr/>
        </p:nvSpPr>
        <p:spPr>
          <a:xfrm>
            <a:off x="0" y="6380202"/>
            <a:ext cx="9144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https://upload.wikimedia.org/wikipedia/commons/thumb/1/19/Mars_Climate_Orbiter_2.jpg/260px-Mars_Climate_Orbiter_2.jpg</a:t>
            </a:r>
          </a:p>
        </p:txBody>
      </p:sp>
    </p:spTree>
    <p:extLst>
      <p:ext uri="{BB962C8B-B14F-4D97-AF65-F5344CB8AC3E}">
        <p14:creationId xmlns:p14="http://schemas.microsoft.com/office/powerpoint/2010/main" val="40886242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6900863" y="6534150"/>
            <a:ext cx="22431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b="0" dirty="0">
                <a:solidFill>
                  <a:srgbClr val="00B0F0"/>
                </a:solidFill>
              </a:rPr>
              <a:t>www.career.gatech.edu</a:t>
            </a:r>
          </a:p>
        </p:txBody>
      </p:sp>
    </p:spTree>
    <p:extLst>
      <p:ext uri="{BB962C8B-B14F-4D97-AF65-F5344CB8AC3E}">
        <p14:creationId xmlns:p14="http://schemas.microsoft.com/office/powerpoint/2010/main" val="27866090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At any instant in time, your speed would be a bit different from the average</a:t>
            </a:r>
          </a:p>
          <a:p>
            <a:endParaRPr lang="en-US" altLang="en-US" sz="2000" dirty="0"/>
          </a:p>
          <a:p>
            <a:r>
              <a:rPr lang="en-US" altLang="en-US" dirty="0"/>
              <a:t>This is called your “</a:t>
            </a:r>
            <a:r>
              <a:rPr lang="en-US" altLang="en-US" dirty="0">
                <a:solidFill>
                  <a:srgbClr val="FFC000"/>
                </a:solidFill>
              </a:rPr>
              <a:t>instantaneous speed</a:t>
            </a:r>
            <a:r>
              <a:rPr lang="en-US" alt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411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instantaneous speed is found by taking a smaller and smaller time interval:</a:t>
                </a:r>
              </a:p>
              <a:p>
                <a:endParaRPr lang="en-US" sz="20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i="0" dirty="0" smtClean="0"/>
                            <m:t>distance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traveled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in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 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minute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i="0" dirty="0" smtClean="0"/>
                            <m:t>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minute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distance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traveled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 1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second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/>
                          <m:t>1 </m:t>
                        </m:r>
                        <m:r>
                          <m:rPr>
                            <m:nor/>
                          </m:rPr>
                          <a:rPr lang="en-US" b="1" i="0" dirty="0" smtClean="0"/>
                          <m:t>second</m:t>
                        </m:r>
                      </m:den>
                    </m:f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93" t="-1946" r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054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distance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traveled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dirty="0"/>
                            <m:t>in</m:t>
                          </m:r>
                          <m:r>
                            <m:rPr>
                              <m:nor/>
                            </m:rPr>
                            <a:rPr lang="en-US" dirty="0"/>
                            <m:t> 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nano</m:t>
                          </m:r>
                          <m:r>
                            <m:rPr>
                              <m:nor/>
                            </m:rPr>
                            <a:rPr lang="en-US" dirty="0"/>
                            <m:t>second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1 </m:t>
                          </m:r>
                          <m:r>
                            <m:rPr>
                              <m:nor/>
                            </m:rPr>
                            <a:rPr lang="en-US" b="1" i="0" dirty="0" smtClean="0"/>
                            <m:t>nano</m:t>
                          </m:r>
                          <m:r>
                            <m:rPr>
                              <m:nor/>
                            </m:rPr>
                            <a:rPr lang="en-US" dirty="0"/>
                            <m:t>second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2000" dirty="0"/>
              </a:p>
              <a:p>
                <a:r>
                  <a:rPr lang="en-US" altLang="en-US" dirty="0"/>
                  <a:t>You can probably see that the time is never “0” (a true instant)</a:t>
                </a:r>
              </a:p>
              <a:p>
                <a:endParaRPr lang="en-US" altLang="en-US" sz="2000" dirty="0"/>
              </a:p>
              <a:p>
                <a:r>
                  <a:rPr lang="en-US" altLang="en-US" dirty="0"/>
                  <a:t>As it gets smaller and smaller, it never reaches “0”</a:t>
                </a:r>
              </a:p>
            </p:txBody>
          </p:sp>
        </mc:Choice>
        <mc:Fallback xmlns="">
          <p:sp>
            <p:nvSpPr>
              <p:cNvPr id="3789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534400" cy="5638800"/>
              </a:xfrm>
              <a:blipFill rotWithShape="1">
                <a:blip r:embed="rId2"/>
                <a:stretch>
                  <a:fillRect l="-2500" r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68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Course Outcomes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But, what I really want is for you to…</a:t>
            </a:r>
          </a:p>
        </p:txBody>
      </p:sp>
    </p:spTree>
    <p:extLst>
      <p:ext uri="{BB962C8B-B14F-4D97-AF65-F5344CB8AC3E}">
        <p14:creationId xmlns:p14="http://schemas.microsoft.com/office/powerpoint/2010/main" val="2285914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Instantaneous Speed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is the basis for the first subject we study in calculus: </a:t>
            </a:r>
          </a:p>
          <a:p>
            <a:pPr algn="ctr"/>
            <a:r>
              <a:rPr lang="en-US" altLang="en-US" dirty="0">
                <a:solidFill>
                  <a:srgbClr val="FFC000"/>
                </a:solidFill>
              </a:rPr>
              <a:t>limits</a:t>
            </a:r>
          </a:p>
          <a:p>
            <a:r>
              <a:rPr lang="en-US" altLang="en-US" dirty="0"/>
              <a:t>As we get closer and closer to the thing we want to know, are we zeroing in on a single value or not?</a:t>
            </a:r>
          </a:p>
        </p:txBody>
      </p:sp>
    </p:spTree>
    <p:extLst>
      <p:ext uri="{BB962C8B-B14F-4D97-AF65-F5344CB8AC3E}">
        <p14:creationId xmlns:p14="http://schemas.microsoft.com/office/powerpoint/2010/main" val="1155141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Is there an instantaneous speed? What is it (approximately)?</a:t>
            </a:r>
          </a:p>
          <a:p>
            <a:r>
              <a:rPr lang="en-US" dirty="0"/>
              <a:t>    99.6ft/10sec = </a:t>
            </a:r>
          </a:p>
          <a:p>
            <a:r>
              <a:rPr lang="en-US" dirty="0"/>
              <a:t>	49.75ft/5sec</a:t>
            </a:r>
          </a:p>
          <a:p>
            <a:r>
              <a:rPr lang="en-US" dirty="0"/>
              <a:t>	9.945ft/1sec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INSTANTANEOUS SPEED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Is there an instantaneous speed? What is it (approximately)?</a:t>
            </a:r>
          </a:p>
          <a:p>
            <a:r>
              <a:rPr lang="en-US" dirty="0"/>
              <a:t>    99.6ft/10sec = 9.96 fps</a:t>
            </a:r>
          </a:p>
          <a:p>
            <a:r>
              <a:rPr lang="en-US" dirty="0"/>
              <a:t>	49.75ft/5sec = </a:t>
            </a:r>
          </a:p>
          <a:p>
            <a:r>
              <a:rPr lang="en-US" dirty="0"/>
              <a:t>	9.945ft/1sec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INSTANTANEOUS SPEED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36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Is there an instantaneous speed? What is it (approximately)?</a:t>
            </a:r>
          </a:p>
          <a:p>
            <a:r>
              <a:rPr lang="en-US" dirty="0"/>
              <a:t>    99.6ft/10sec = 9.96 fps</a:t>
            </a:r>
          </a:p>
          <a:p>
            <a:r>
              <a:rPr lang="en-US" dirty="0"/>
              <a:t>	49.75ft/5sec = 9.95 fps</a:t>
            </a:r>
          </a:p>
          <a:p>
            <a:r>
              <a:rPr lang="en-US" dirty="0"/>
              <a:t>	9.945ft/1sec =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INSTANTANEOUS SPEED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11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Is there an instantaneous speed? What is it (approximately)?</a:t>
            </a:r>
          </a:p>
          <a:p>
            <a:r>
              <a:rPr lang="en-US" dirty="0"/>
              <a:t>    99.6ft/10sec = 9.96 fps</a:t>
            </a:r>
          </a:p>
          <a:p>
            <a:r>
              <a:rPr lang="en-US" dirty="0"/>
              <a:t>	49.75ft/5sec = 9.95 fps</a:t>
            </a:r>
          </a:p>
          <a:p>
            <a:r>
              <a:rPr lang="en-US" dirty="0"/>
              <a:t>	9.945ft/1sec = 9.945 fps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INSTANTANEOUS SPEED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98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638800"/>
          </a:xfrm>
        </p:spPr>
        <p:txBody>
          <a:bodyPr/>
          <a:lstStyle/>
          <a:p>
            <a:r>
              <a:rPr lang="en-US" dirty="0"/>
              <a:t>Is there an instantaneous speed? What is it (approximately)?</a:t>
            </a:r>
          </a:p>
          <a:p>
            <a:r>
              <a:rPr lang="en-US" dirty="0"/>
              <a:t>    99.6ft/10sec = 9.96 fps</a:t>
            </a:r>
          </a:p>
          <a:p>
            <a:r>
              <a:rPr lang="en-US" dirty="0"/>
              <a:t>	49.75ft/5sec = 9.95 fps</a:t>
            </a:r>
          </a:p>
          <a:p>
            <a:r>
              <a:rPr lang="en-US" dirty="0"/>
              <a:t>	9.945ft/1sec = 9.945 fps</a:t>
            </a:r>
          </a:p>
          <a:p>
            <a:r>
              <a:rPr lang="en-US" dirty="0"/>
              <a:t>This is a bit in the eyes of the beholder – probably “</a:t>
            </a:r>
            <a:r>
              <a:rPr lang="en-US" dirty="0">
                <a:solidFill>
                  <a:srgbClr val="FFFF00"/>
                </a:solidFill>
              </a:rPr>
              <a:t>yes</a:t>
            </a:r>
            <a:r>
              <a:rPr lang="en-US" dirty="0"/>
              <a:t>” and probably </a:t>
            </a:r>
            <a:r>
              <a:rPr lang="en-US" dirty="0">
                <a:solidFill>
                  <a:srgbClr val="FFFF00"/>
                </a:solidFill>
              </a:rPr>
              <a:t>9.945 </a:t>
            </a:r>
            <a:r>
              <a:rPr lang="en-US" dirty="0"/>
              <a:t>or</a:t>
            </a:r>
            <a:r>
              <a:rPr lang="en-US" dirty="0">
                <a:solidFill>
                  <a:srgbClr val="FFFF00"/>
                </a:solidFill>
              </a:rPr>
              <a:t> 9.94</a:t>
            </a:r>
            <a:r>
              <a:rPr lang="en-US" dirty="0"/>
              <a:t> fps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INSTANTANEOUS SPEED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19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concept of getting closer and closer to a value or a location on a graph is called  </a:t>
            </a:r>
          </a:p>
          <a:p>
            <a:pPr algn="ctr"/>
            <a:r>
              <a:rPr lang="en-US" altLang="en-US" dirty="0"/>
              <a:t>finding a “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 dirty="0">
                <a:solidFill>
                  <a:srgbClr val="CCFFFF"/>
                </a:solidFill>
              </a:rPr>
              <a:t>What would you estimate the limit to be for this table of data?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2819400"/>
          <a:ext cx="9067800" cy="277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Distance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 Interval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Change in Time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Average Speed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48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2]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r>
                        <a:rPr lang="en-US" sz="2000" baseline="0" dirty="0"/>
                        <a:t> – 1 = 1 sec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28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1.5]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 – 1 = 0.5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6.24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 – 1 = 0.1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62.4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0.6384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1.01]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1.01 – 1 = 0.01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63.84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0.063984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1.001]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1.001 – 1 = 0.001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63.984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0.00639984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1.0001]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1.0001 – 1 = 0.0001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63.9984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4000" b="1" dirty="0">
                <a:solidFill>
                  <a:srgbClr val="CCFFFF"/>
                </a:solidFill>
              </a:rPr>
              <a:t>What would you estimate the limit to be for this table of data?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4000" b="1" dirty="0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4000" b="1" dirty="0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4000" b="1" dirty="0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altLang="en-US" sz="4000" b="1" dirty="0">
              <a:solidFill>
                <a:srgbClr val="CCFFFF"/>
              </a:solidFill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3700" b="1" dirty="0">
                <a:solidFill>
                  <a:srgbClr val="FFFF00"/>
                </a:solidFill>
              </a:rPr>
              <a:t>It’s getting really close to 64 </a:t>
            </a:r>
            <a:r>
              <a:rPr lang="en-US" altLang="en-US" sz="3700" b="1" dirty="0" err="1">
                <a:solidFill>
                  <a:srgbClr val="FFFF00"/>
                </a:solidFill>
              </a:rPr>
              <a:t>ft</a:t>
            </a:r>
            <a:r>
              <a:rPr lang="en-US" altLang="en-US" sz="3700" b="1" dirty="0">
                <a:solidFill>
                  <a:srgbClr val="FFFF00"/>
                </a:solidFill>
              </a:rPr>
              <a:t>/sec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200" y="2819400"/>
          <a:ext cx="9067800" cy="2773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Distance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Time Interval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Change in Time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Average Speed</a:t>
                      </a:r>
                    </a:p>
                  </a:txBody>
                  <a:tcPr marT="45714" marB="45714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48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2]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r>
                        <a:rPr lang="en-US" sz="2000" baseline="0" dirty="0"/>
                        <a:t> – 1 = 1 sec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28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1.5]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 – 1 = 0.5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6.24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1.1 – 1 = 0.1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62.4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0.6384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1.01]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1.01 – 1 = 0.01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63.84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0.063984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1.001]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1.001 – 1 = 0.001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63.984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en-US" sz="2000" dirty="0"/>
                        <a:t>0.00639984 </a:t>
                      </a:r>
                      <a:r>
                        <a:rPr lang="en-US" sz="2000" dirty="0" err="1"/>
                        <a:t>ft</a:t>
                      </a:r>
                      <a:endParaRPr lang="en-US" sz="2000" dirty="0"/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[1, 1.0001]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1.0001 – 1 = 0.0001 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63.9984 </a:t>
                      </a:r>
                      <a:r>
                        <a:rPr lang="en-US" sz="2000" dirty="0" err="1"/>
                        <a:t>ft</a:t>
                      </a:r>
                      <a:r>
                        <a:rPr lang="en-US" sz="2000" dirty="0"/>
                        <a:t>/sec</a:t>
                      </a:r>
                    </a:p>
                  </a:txBody>
                  <a:tcPr marT="45714" marB="45714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LIMITS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5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74453" y="914400"/>
            <a:ext cx="8229600" cy="5638800"/>
          </a:xfrm>
        </p:spPr>
        <p:txBody>
          <a:bodyPr/>
          <a:lstStyle/>
          <a:p>
            <a:r>
              <a:rPr lang="en-US" altLang="en-US" dirty="0"/>
              <a:t>We write this as: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altLang="en-US" sz="2000" dirty="0"/>
              <a:t>      change in time 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altLang="en-US" dirty="0"/>
              <a:t>or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altLang="en-US" sz="2800" dirty="0"/>
              <a:t>	     </a:t>
            </a:r>
            <a:r>
              <a:rPr lang="en-US" altLang="en-US" sz="2000" dirty="0"/>
              <a:t>∆time 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altLang="en-US" dirty="0"/>
              <a:t>or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  </a:t>
            </a:r>
            <a:r>
              <a:rPr lang="en-US" altLang="en-US" dirty="0" err="1"/>
              <a:t>lim</a:t>
            </a:r>
            <a:r>
              <a:rPr lang="en-US" altLang="en-US" dirty="0"/>
              <a:t>   = 64</a:t>
            </a:r>
          </a:p>
          <a:p>
            <a:pPr>
              <a:lnSpc>
                <a:spcPts val="1500"/>
              </a:lnSpc>
              <a:spcBef>
                <a:spcPts val="0"/>
              </a:spcBef>
            </a:pPr>
            <a:r>
              <a:rPr lang="en-US" altLang="en-US" sz="2800" dirty="0"/>
              <a:t>	        </a:t>
            </a:r>
            <a:r>
              <a:rPr lang="en-US" altLang="en-US" sz="2000" dirty="0"/>
              <a:t> ∆t</a:t>
            </a:r>
            <a:r>
              <a:rPr lang="en-US" altLang="en-US" sz="2000" dirty="0">
                <a:sym typeface="Symbol" pitchFamily="18" charset="2"/>
              </a:rPr>
              <a:t>0</a:t>
            </a:r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altLang="en-US" dirty="0"/>
              <a:t>or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   </a:t>
            </a:r>
            <a:r>
              <a:rPr lang="en-US" altLang="en-US" dirty="0" err="1"/>
              <a:t>lim</a:t>
            </a:r>
            <a:r>
              <a:rPr lang="en-US" altLang="en-US" dirty="0"/>
              <a:t>(</a:t>
            </a:r>
            <a:r>
              <a:rPr lang="en-US" altLang="en-US" sz="4000" dirty="0"/>
              <a:t>∆t </a:t>
            </a:r>
            <a:r>
              <a:rPr lang="en-US" altLang="en-US" sz="4000" dirty="0">
                <a:sym typeface="Symbol" pitchFamily="18" charset="2"/>
              </a:rPr>
              <a:t> 0)</a:t>
            </a:r>
            <a:r>
              <a:rPr lang="en-US" altLang="en-US" dirty="0"/>
              <a:t> = 64</a:t>
            </a:r>
          </a:p>
          <a:p>
            <a:pPr>
              <a:spcBef>
                <a:spcPts val="0"/>
              </a:spcBef>
            </a:pPr>
            <a:endParaRPr lang="en-US" altLang="en-US" dirty="0"/>
          </a:p>
          <a:p>
            <a:pPr algn="ctr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38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Course Outcomes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en-US"/>
          </a:p>
          <a:p>
            <a:pPr algn="ctr"/>
            <a:endParaRPr lang="en-US" altLang="en-US"/>
          </a:p>
          <a:p>
            <a:pPr algn="ctr"/>
            <a:r>
              <a:rPr lang="en-US" altLang="en-US" sz="6500">
                <a:solidFill>
                  <a:srgbClr val="FFC000"/>
                </a:solidFill>
              </a:rPr>
              <a:t>Learn how to think!</a:t>
            </a:r>
          </a:p>
        </p:txBody>
      </p:sp>
    </p:spTree>
    <p:extLst>
      <p:ext uri="{BB962C8B-B14F-4D97-AF65-F5344CB8AC3E}">
        <p14:creationId xmlns:p14="http://schemas.microsoft.com/office/powerpoint/2010/main" val="25598149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37" y="3047999"/>
            <a:ext cx="5609363" cy="372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C000"/>
                </a:solidFill>
              </a:rPr>
              <a:t>Asymptotes</a:t>
            </a:r>
            <a:r>
              <a:rPr lang="en-US" altLang="en-US" dirty="0"/>
              <a:t> get closer and closer to a value, but never actually get there</a:t>
            </a:r>
          </a:p>
          <a:p>
            <a:endParaRPr lang="en-US" altLang="en-US" sz="2000" dirty="0"/>
          </a:p>
        </p:txBody>
      </p:sp>
      <p:sp>
        <p:nvSpPr>
          <p:cNvPr id="2" name="AutoShape 2" descr="Asympt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Asympto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https://www.mathsisfun.com/algebra/asymptote.html</a:t>
            </a:r>
          </a:p>
        </p:txBody>
      </p:sp>
    </p:spTree>
    <p:extLst>
      <p:ext uri="{BB962C8B-B14F-4D97-AF65-F5344CB8AC3E}">
        <p14:creationId xmlns:p14="http://schemas.microsoft.com/office/powerpoint/2010/main" val="3433589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F906A-8CFF-4BC8-85CF-14BEE018F690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829679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C8E6D-0C3B-33D6-2D3E-A382EBB40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9B00"/>
          </a:solidFill>
        </p:spPr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The secret word for this unit is: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C00000"/>
                </a:solidFill>
              </a:rPr>
              <a:t>RADAR</a:t>
            </a:r>
          </a:p>
        </p:txBody>
      </p:sp>
    </p:spTree>
    <p:extLst>
      <p:ext uri="{BB962C8B-B14F-4D97-AF65-F5344CB8AC3E}">
        <p14:creationId xmlns:p14="http://schemas.microsoft.com/office/powerpoint/2010/main" val="937383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term, "function" was coined by Gottfried Wilhelm Leibniz in 1673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576"/>
            <a:ext cx="2895600" cy="3639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https://en.wikipedia.org/wiki/Gottfried_Wilhelm_Leibniz#/media/File:Christoph_Bernhard_Francke_-_Bildnis_des_Philosophen_Leibniz_(ca._1695).jpg</a:t>
            </a:r>
          </a:p>
        </p:txBody>
      </p:sp>
    </p:spTree>
    <p:extLst>
      <p:ext uri="{BB962C8B-B14F-4D97-AF65-F5344CB8AC3E}">
        <p14:creationId xmlns:p14="http://schemas.microsoft.com/office/powerpoint/2010/main" val="1541531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ts val="5000"/>
              </a:lnSpc>
            </a:pPr>
            <a:r>
              <a:rPr lang="en-US" dirty="0"/>
              <a:t>Leibnitz observed that in many real-world processes there are inputs and outputs</a:t>
            </a:r>
          </a:p>
          <a:p>
            <a:pPr algn="ctr">
              <a:lnSpc>
                <a:spcPts val="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76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a factory, the inputs are the components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819400"/>
            <a:ext cx="4457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6570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</a:t>
            </a:r>
          </a:p>
          <a:p>
            <a:r>
              <a:rPr lang="en-US" sz="1500" dirty="0">
                <a:solidFill>
                  <a:srgbClr val="00B0F0"/>
                </a:solidFill>
              </a:rPr>
              <a:t>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2707958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/>
              <a:t>The output is the final product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2590800"/>
            <a:ext cx="45434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287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</p:spTree>
    <p:extLst>
      <p:ext uri="{BB962C8B-B14F-4D97-AF65-F5344CB8AC3E}">
        <p14:creationId xmlns:p14="http://schemas.microsoft.com/office/powerpoint/2010/main" val="42882234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In formulas, some variables are “</a:t>
            </a:r>
            <a:r>
              <a:rPr lang="en-US" dirty="0">
                <a:solidFill>
                  <a:srgbClr val="FFC000"/>
                </a:solidFill>
              </a:rPr>
              <a:t>input</a:t>
            </a:r>
            <a:r>
              <a:rPr lang="en-US" dirty="0"/>
              <a:t>” variables</a:t>
            </a:r>
          </a:p>
          <a:p>
            <a:endParaRPr lang="en-US" dirty="0"/>
          </a:p>
          <a:p>
            <a:r>
              <a:rPr lang="en-US" dirty="0"/>
              <a:t>The thing  you are calculating with the formula is the “</a:t>
            </a:r>
            <a:r>
              <a:rPr lang="en-US" dirty="0">
                <a:solidFill>
                  <a:srgbClr val="FFC000"/>
                </a:solidFill>
              </a:rPr>
              <a:t>output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7243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8903"/>
            <a:ext cx="54959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https://1.bp.blogspot.com/-YEqWLoN5V88/Wblu4NWyg4I/AAAAAAAAefY/G01iSXT2zn4L-W2-S-BETZHwvwHc_X1WQCLcBGAs/w530-h298-p/php-inbuilt-functions.jpg</a:t>
            </a:r>
          </a:p>
        </p:txBody>
      </p:sp>
    </p:spTree>
    <p:extLst>
      <p:ext uri="{BB962C8B-B14F-4D97-AF65-F5344CB8AC3E}">
        <p14:creationId xmlns:p14="http://schemas.microsoft.com/office/powerpoint/2010/main" val="36186583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A</a:t>
            </a:r>
            <a:r>
              <a:rPr lang="en-US" baseline="-25000" dirty="0">
                <a:sym typeface="Wingdings" pitchFamily="2" charset="2"/>
              </a:rPr>
              <a:t></a:t>
            </a:r>
            <a:r>
              <a:rPr lang="en-US" dirty="0"/>
              <a:t> = </a:t>
            </a:r>
            <a:r>
              <a:rPr lang="el-GR" sz="5000" b="0" dirty="0"/>
              <a:t>π</a:t>
            </a:r>
            <a:r>
              <a:rPr lang="en-US" dirty="0"/>
              <a:t>r</a:t>
            </a:r>
            <a:r>
              <a:rPr lang="en-US" baseline="30000" dirty="0"/>
              <a:t>2</a:t>
            </a:r>
          </a:p>
          <a:p>
            <a:endParaRPr lang="en-US" dirty="0"/>
          </a:p>
          <a:p>
            <a:r>
              <a:rPr lang="en-US" dirty="0"/>
              <a:t>The size of “r” the radius completely determines A</a:t>
            </a:r>
            <a:r>
              <a:rPr lang="en-US" baseline="-25000" dirty="0">
                <a:sym typeface="Wingdings" pitchFamily="2" charset="2"/>
              </a:rPr>
              <a:t> </a:t>
            </a:r>
            <a:r>
              <a:rPr lang="en-US" dirty="0"/>
              <a:t>the area of the circle so “r” is the input variable and “A” is the output variable</a:t>
            </a:r>
          </a:p>
        </p:txBody>
      </p:sp>
    </p:spTree>
    <p:extLst>
      <p:ext uri="{BB962C8B-B14F-4D97-AF65-F5344CB8AC3E}">
        <p14:creationId xmlns:p14="http://schemas.microsoft.com/office/powerpoint/2010/main" val="358498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9E2C5-153F-AC4C-F246-4D12D598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BC18-E1D8-ED95-ACDF-7BF6DB3D3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unlimited tutoring available 24/7 365 at: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207C5-323A-DD47-C653-722151A9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" y="2495675"/>
            <a:ext cx="9140893" cy="280850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1036AF5-E91B-B410-EE01-EC9D4805C8D9}"/>
              </a:ext>
            </a:extLst>
          </p:cNvPr>
          <p:cNvSpPr/>
          <p:nvPr/>
        </p:nvSpPr>
        <p:spPr>
          <a:xfrm>
            <a:off x="6324600" y="4796182"/>
            <a:ext cx="2590800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15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The input variable is ALWAYS put on the x-axis (horizontal axis)</a:t>
            </a:r>
          </a:p>
          <a:p>
            <a:endParaRPr lang="en-US" dirty="0"/>
          </a:p>
          <a:p>
            <a:r>
              <a:rPr lang="en-US" dirty="0"/>
              <a:t>No reason – it’s a TRADITION!</a:t>
            </a:r>
          </a:p>
        </p:txBody>
      </p:sp>
    </p:spTree>
    <p:extLst>
      <p:ext uri="{BB962C8B-B14F-4D97-AF65-F5344CB8AC3E}">
        <p14:creationId xmlns:p14="http://schemas.microsoft.com/office/powerpoint/2010/main" val="14268805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the output turns out to be depends on what the input is</a:t>
            </a:r>
          </a:p>
          <a:p>
            <a:endParaRPr lang="en-US" dirty="0"/>
          </a:p>
          <a:p>
            <a:r>
              <a:rPr lang="en-US" dirty="0"/>
              <a:t>The output is frequently called the “</a:t>
            </a:r>
            <a:r>
              <a:rPr lang="en-US" dirty="0">
                <a:solidFill>
                  <a:srgbClr val="FFC000"/>
                </a:solidFill>
              </a:rPr>
              <a:t>dependent</a:t>
            </a:r>
            <a:r>
              <a:rPr lang="en-US" dirty="0"/>
              <a:t>” variable</a:t>
            </a:r>
          </a:p>
        </p:txBody>
      </p:sp>
    </p:spTree>
    <p:extLst>
      <p:ext uri="{BB962C8B-B14F-4D97-AF65-F5344CB8AC3E}">
        <p14:creationId xmlns:p14="http://schemas.microsoft.com/office/powerpoint/2010/main" val="18449517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input is called the “</a:t>
            </a:r>
            <a:r>
              <a:rPr lang="en-US" dirty="0">
                <a:solidFill>
                  <a:srgbClr val="FFC000"/>
                </a:solidFill>
              </a:rPr>
              <a:t>independent</a:t>
            </a:r>
            <a:r>
              <a:rPr lang="en-US" dirty="0"/>
              <a:t>” variable because it’s value comes from an outside (sometimes uncontrollable) source</a:t>
            </a:r>
          </a:p>
        </p:txBody>
      </p:sp>
    </p:spTree>
    <p:extLst>
      <p:ext uri="{BB962C8B-B14F-4D97-AF65-F5344CB8AC3E}">
        <p14:creationId xmlns:p14="http://schemas.microsoft.com/office/powerpoint/2010/main" val="479699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have a certain input, you want to be able to forecast exactly what the output will be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" y="410928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29" y="4090230"/>
            <a:ext cx="3010871" cy="22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114800" y="5216940"/>
            <a:ext cx="1371600" cy="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014913" y="6611035"/>
            <a:ext cx="4129087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06570"/>
            <a:ext cx="861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35862465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want several possible outputs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947230"/>
            <a:ext cx="3509010" cy="22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245360" cy="16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50360" y="2973846"/>
            <a:ext cx="1371600" cy="962104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50360" y="3935950"/>
            <a:ext cx="1371600" cy="1017050"/>
          </a:xfrm>
          <a:prstGeom prst="straightConnector1">
            <a:avLst/>
          </a:prstGeom>
          <a:ln w="1270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40" y="3935950"/>
            <a:ext cx="16668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14913" y="6611035"/>
            <a:ext cx="4129087" cy="55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https://i89.photobucket.com/albums/k230/echassin/GTI008.jpg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06570"/>
            <a:ext cx="861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https://3.bp.blogspot.com/-DEIw6og908M/VuLU19CgaII/AAAAAAAACgg/IcW5UTOy7MY4O9ZdcCeqPyV_NI63Ou-6Q/s1600/Screen%2BShot%2B2016-03-07%2Bat%2B11.23.54%2BAM.png</a:t>
            </a:r>
          </a:p>
        </p:txBody>
      </p:sp>
    </p:spTree>
    <p:extLst>
      <p:ext uri="{BB962C8B-B14F-4D97-AF65-F5344CB8AC3E}">
        <p14:creationId xmlns:p14="http://schemas.microsoft.com/office/powerpoint/2010/main" val="40832774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type of mathematical formula was designed for input-outputs:  </a:t>
            </a:r>
            <a:r>
              <a:rPr lang="en-US" dirty="0">
                <a:solidFill>
                  <a:srgbClr val="FFC000"/>
                </a:solidFill>
              </a:rPr>
              <a:t>functions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138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formula to be a function,  every </a:t>
            </a:r>
            <a:r>
              <a:rPr lang="en-US" i="1" dirty="0"/>
              <a:t>x</a:t>
            </a:r>
            <a:r>
              <a:rPr lang="en-US" dirty="0"/>
              <a:t> can have only one </a:t>
            </a:r>
            <a:r>
              <a:rPr lang="en-US" i="1" dirty="0"/>
              <a:t>y</a:t>
            </a:r>
            <a:r>
              <a:rPr lang="en-US" dirty="0"/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7716941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r>
              <a:rPr lang="en-US" dirty="0"/>
              <a:t>The set:  {(1,3)(2,4)(7,25)}</a:t>
            </a:r>
          </a:p>
          <a:p>
            <a:r>
              <a:rPr lang="en-US" dirty="0"/>
              <a:t>is a function because:</a:t>
            </a:r>
          </a:p>
          <a:p>
            <a:endParaRPr lang="en-US" sz="2000" dirty="0"/>
          </a:p>
          <a:p>
            <a:r>
              <a:rPr lang="en-US" dirty="0"/>
              <a:t>every x-value (1,2,7) has only one y-value:</a:t>
            </a:r>
          </a:p>
          <a:p>
            <a:endParaRPr lang="en-US" sz="1000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1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3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2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4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dirty="0"/>
              <a:t>	7</a:t>
            </a:r>
            <a:r>
              <a:rPr lang="en-US" sz="6600" dirty="0">
                <a:cs typeface="Arial"/>
              </a:rPr>
              <a:t>→</a:t>
            </a:r>
            <a:r>
              <a:rPr lang="en-US" dirty="0"/>
              <a:t>25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640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graph a function, only one of the points fall on a vertical line</a:t>
            </a:r>
          </a:p>
          <a:p>
            <a:endParaRPr lang="en-US" sz="1500" dirty="0"/>
          </a:p>
          <a:p>
            <a:r>
              <a:rPr lang="en-US" sz="2000" dirty="0"/>
              <a:t>a function                            not a function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733800"/>
            <a:ext cx="4162282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4127500" cy="2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C42F4-01AC-4826-8C78-884CE74B51A2}"/>
              </a:ext>
            </a:extLst>
          </p:cNvPr>
          <p:cNvCxnSpPr/>
          <p:nvPr/>
        </p:nvCxnSpPr>
        <p:spPr>
          <a:xfrm>
            <a:off x="8458200" y="3050925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877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test whether a formula is a function, you graph it and do the “</a:t>
            </a:r>
            <a:r>
              <a:rPr lang="en-US" dirty="0">
                <a:solidFill>
                  <a:srgbClr val="FFC000"/>
                </a:solidFill>
              </a:rPr>
              <a:t>vertical line test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If it passes the </a:t>
            </a:r>
            <a:r>
              <a:rPr lang="en-US" dirty="0">
                <a:solidFill>
                  <a:srgbClr val="FFC000"/>
                </a:solidFill>
              </a:rPr>
              <a:t>VLT</a:t>
            </a:r>
            <a:r>
              <a:rPr lang="en-US" dirty="0"/>
              <a:t>, it is a function</a:t>
            </a:r>
          </a:p>
        </p:txBody>
      </p:sp>
    </p:spTree>
    <p:extLst>
      <p:ext uri="{BB962C8B-B14F-4D97-AF65-F5344CB8AC3E}">
        <p14:creationId xmlns:p14="http://schemas.microsoft.com/office/powerpoint/2010/main" val="2199778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Instructional Approach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38CCC6-E563-1757-1F58-4675EA5F9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The primary Discussion Board posting is due Thursday 10:59pm MT</a:t>
            </a:r>
          </a:p>
          <a:p>
            <a:r>
              <a:rPr lang="en-US" dirty="0"/>
              <a:t>Everything else is due </a:t>
            </a:r>
          </a:p>
          <a:p>
            <a:pPr algn="ctr"/>
            <a:r>
              <a:rPr lang="en-US" dirty="0"/>
              <a:t>Sunday night 10:59pm MT</a:t>
            </a:r>
          </a:p>
        </p:txBody>
      </p:sp>
    </p:spTree>
    <p:extLst>
      <p:ext uri="{BB962C8B-B14F-4D97-AF65-F5344CB8AC3E}">
        <p14:creationId xmlns:p14="http://schemas.microsoft.com/office/powerpoint/2010/main" val="36227489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80891-285D-4766-BCB5-5B790BCDD97B}"/>
              </a:ext>
            </a:extLst>
          </p:cNvPr>
          <p:cNvCxnSpPr/>
          <p:nvPr/>
        </p:nvCxnSpPr>
        <p:spPr>
          <a:xfrm>
            <a:off x="8709804" y="2285999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464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it a function?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4" y="2286000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614" y="2285999"/>
            <a:ext cx="3708400" cy="350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786" y="6534835"/>
            <a:ext cx="4572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4E052-85C5-485E-8189-88571A58E764}"/>
              </a:ext>
            </a:extLst>
          </p:cNvPr>
          <p:cNvSpPr txBox="1"/>
          <p:nvPr/>
        </p:nvSpPr>
        <p:spPr>
          <a:xfrm>
            <a:off x="125183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6F775-C3EC-43F8-B5DA-AD2D5944D40E}"/>
              </a:ext>
            </a:extLst>
          </p:cNvPr>
          <p:cNvSpPr txBox="1"/>
          <p:nvPr/>
        </p:nvSpPr>
        <p:spPr>
          <a:xfrm>
            <a:off x="4876800" y="2438400"/>
            <a:ext cx="106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no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580891-285D-4766-BCB5-5B790BCDD97B}"/>
              </a:ext>
            </a:extLst>
          </p:cNvPr>
          <p:cNvCxnSpPr/>
          <p:nvPr/>
        </p:nvCxnSpPr>
        <p:spPr>
          <a:xfrm>
            <a:off x="8709804" y="2285999"/>
            <a:ext cx="0" cy="3581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7873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Is it a function?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{(2,1), (4,5), (8,4), (1,0)}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{(0,8), (9,6), (6,6), (9,0)}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{(7,7), (7,8), (8,8), (9,8)}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643A99-FBD8-4DD1-961D-643CC50F61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0"/>
            <a:ext cx="2971800" cy="2103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9DB4A1-A6E5-468B-A122-520C68A7215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221480"/>
            <a:ext cx="2971800" cy="2103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4DE20D-F74A-4D47-BCD6-07D77ED91AB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754880"/>
            <a:ext cx="2971800" cy="2103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044776-E6D4-4544-95A9-641435140FAC}"/>
              </a:ext>
            </a:extLst>
          </p:cNvPr>
          <p:cNvSpPr/>
          <p:nvPr/>
        </p:nvSpPr>
        <p:spPr>
          <a:xfrm>
            <a:off x="0" y="6553200"/>
            <a:ext cx="14318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42325668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 there is a special symbol for functions</a:t>
            </a:r>
          </a:p>
          <a:p>
            <a:endParaRPr lang="en-US" sz="2000" dirty="0"/>
          </a:p>
          <a:p>
            <a:r>
              <a:rPr lang="en-US" dirty="0"/>
              <a:t>Where you used to write</a:t>
            </a:r>
          </a:p>
          <a:p>
            <a:r>
              <a:rPr lang="en-US" dirty="0"/>
              <a:t>	y = 8x + 13</a:t>
            </a:r>
          </a:p>
          <a:p>
            <a:r>
              <a:rPr lang="en-US" dirty="0"/>
              <a:t>A function is written:</a:t>
            </a:r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5400" dirty="0"/>
              <a:t>ƒ</a:t>
            </a:r>
            <a:r>
              <a:rPr lang="en-US" dirty="0"/>
              <a:t>(x) = 8x + 13</a:t>
            </a:r>
          </a:p>
          <a:p>
            <a:pPr>
              <a:spcBef>
                <a:spcPts val="0"/>
              </a:spcBef>
            </a:pPr>
            <a:r>
              <a:rPr lang="en-US" dirty="0"/>
              <a:t>read as: “f of x”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88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ƒ(x)  shows that the formula uses “x” as the input and the output depends on it</a:t>
            </a:r>
          </a:p>
          <a:p>
            <a:endParaRPr lang="en-US" dirty="0"/>
          </a:p>
          <a:p>
            <a:r>
              <a:rPr lang="en-US" dirty="0"/>
              <a:t>y = ƒ(x) </a:t>
            </a:r>
          </a:p>
        </p:txBody>
      </p:sp>
    </p:spTree>
    <p:extLst>
      <p:ext uri="{BB962C8B-B14F-4D97-AF65-F5344CB8AC3E}">
        <p14:creationId xmlns:p14="http://schemas.microsoft.com/office/powerpoint/2010/main" val="30303864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a function, you need to substitute the given value for </a:t>
            </a:r>
            <a:r>
              <a:rPr lang="en-US" i="1" dirty="0"/>
              <a:t>x</a:t>
            </a:r>
            <a:r>
              <a:rPr lang="en-US" dirty="0"/>
              <a:t> in the formula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264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ƒ(3)  means  “evaluate the function for x=3”</a:t>
            </a:r>
          </a:p>
        </p:txBody>
      </p:sp>
    </p:spTree>
    <p:extLst>
      <p:ext uri="{BB962C8B-B14F-4D97-AF65-F5344CB8AC3E}">
        <p14:creationId xmlns:p14="http://schemas.microsoft.com/office/powerpoint/2010/main" val="171175592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Evaluating Functions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Order of Operations to get the right answer is: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	P	parentheses</a:t>
            </a:r>
          </a:p>
          <a:p>
            <a:pPr>
              <a:spcBef>
                <a:spcPts val="0"/>
              </a:spcBef>
            </a:pPr>
            <a:r>
              <a:rPr lang="en-US" dirty="0"/>
              <a:t>	E	exponents</a:t>
            </a:r>
          </a:p>
          <a:p>
            <a:pPr>
              <a:spcBef>
                <a:spcPts val="0"/>
              </a:spcBef>
            </a:pPr>
            <a:r>
              <a:rPr lang="en-US" dirty="0"/>
              <a:t>	M	multiplication</a:t>
            </a:r>
          </a:p>
          <a:p>
            <a:pPr>
              <a:spcBef>
                <a:spcPts val="0"/>
              </a:spcBef>
            </a:pPr>
            <a:r>
              <a:rPr lang="en-US" dirty="0"/>
              <a:t>	D	division</a:t>
            </a:r>
          </a:p>
          <a:p>
            <a:pPr>
              <a:spcBef>
                <a:spcPts val="0"/>
              </a:spcBef>
            </a:pPr>
            <a:r>
              <a:rPr lang="en-US" dirty="0"/>
              <a:t>	A	addition</a:t>
            </a:r>
          </a:p>
          <a:p>
            <a:pPr>
              <a:spcBef>
                <a:spcPts val="0"/>
              </a:spcBef>
            </a:pPr>
            <a:r>
              <a:rPr lang="en-US" dirty="0"/>
              <a:t>	S	subtraction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1200" y="3657600"/>
            <a:ext cx="3352800" cy="3124200"/>
            <a:chOff x="5791200" y="3657600"/>
            <a:chExt cx="3352800" cy="31242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6477000" y="41910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6477000" y="5410200"/>
              <a:ext cx="26670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000" dirty="0"/>
                <a:t>Done at the same </a:t>
              </a:r>
            </a:p>
            <a:p>
              <a:pPr>
                <a:spcBef>
                  <a:spcPts val="0"/>
                </a:spcBef>
              </a:pPr>
              <a:r>
                <a:rPr lang="en-US" sz="2000" dirty="0"/>
                <a:t>time left to right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5791200" y="36576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5791200" y="4876800"/>
              <a:ext cx="2667000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10000" dirty="0">
                  <a:latin typeface="Arial Narrow" pitchFamily="34" charset="0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9420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</a:t>
            </a:r>
          </a:p>
          <a:p>
            <a:endParaRPr lang="en-US" sz="1000" dirty="0"/>
          </a:p>
          <a:p>
            <a:r>
              <a:rPr lang="en-US" dirty="0"/>
              <a:t>Calculate ƒ(-1) </a:t>
            </a:r>
          </a:p>
          <a:p>
            <a:endParaRPr lang="en-US" sz="1000" dirty="0"/>
          </a:p>
          <a:p>
            <a:r>
              <a:rPr lang="en-US" dirty="0"/>
              <a:t>Calculate ƒ(1)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596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		</a:t>
            </a:r>
            <a:r>
              <a:rPr lang="en-US" dirty="0">
                <a:solidFill>
                  <a:srgbClr val="FFFF00"/>
                </a:solidFill>
              </a:rPr>
              <a:t>29</a:t>
            </a:r>
          </a:p>
          <a:p>
            <a:endParaRPr lang="en-US" sz="1000" dirty="0"/>
          </a:p>
          <a:p>
            <a:r>
              <a:rPr lang="en-US" dirty="0"/>
              <a:t>Calculate ƒ(-1) = </a:t>
            </a:r>
          </a:p>
          <a:p>
            <a:endParaRPr lang="en-US" sz="1000" dirty="0"/>
          </a:p>
          <a:p>
            <a:r>
              <a:rPr lang="en-US" dirty="0"/>
              <a:t>Calculate ƒ(1) </a:t>
            </a:r>
          </a:p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54" y="1143000"/>
            <a:ext cx="516854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Textbook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191492" cy="5638800"/>
          </a:xfrm>
        </p:spPr>
        <p:txBody>
          <a:bodyPr/>
          <a:lstStyle/>
          <a:p>
            <a:r>
              <a:rPr lang="en-US" altLang="en-US" dirty="0"/>
              <a:t>Don’t let the title scare you!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https://coloradotech.vitalsource.com/#/books/9780357233375/cfi/6/20!/4/76@0:5.85</a:t>
            </a:r>
          </a:p>
        </p:txBody>
      </p:sp>
    </p:spTree>
    <p:extLst>
      <p:ext uri="{BB962C8B-B14F-4D97-AF65-F5344CB8AC3E}">
        <p14:creationId xmlns:p14="http://schemas.microsoft.com/office/powerpoint/2010/main" val="20942030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		29</a:t>
            </a:r>
          </a:p>
          <a:p>
            <a:endParaRPr lang="en-US" sz="1000" dirty="0"/>
          </a:p>
          <a:p>
            <a:r>
              <a:rPr lang="en-US" dirty="0"/>
              <a:t>Calculate ƒ(-1) = 		</a:t>
            </a:r>
            <a:r>
              <a:rPr lang="en-US" sz="2000" dirty="0"/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5</a:t>
            </a:r>
            <a:r>
              <a:rPr lang="en-US" dirty="0"/>
              <a:t> </a:t>
            </a:r>
          </a:p>
          <a:p>
            <a:endParaRPr lang="en-US" sz="1000" dirty="0"/>
          </a:p>
          <a:p>
            <a:r>
              <a:rPr lang="en-US" dirty="0"/>
              <a:t>Calculate ƒ(1) = 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5850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ƒ(x) = 8x + 13</a:t>
            </a:r>
          </a:p>
          <a:p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Calculate ƒ(2) = 		29</a:t>
            </a:r>
          </a:p>
          <a:p>
            <a:endParaRPr lang="en-US" sz="1000" dirty="0"/>
          </a:p>
          <a:p>
            <a:r>
              <a:rPr lang="en-US" dirty="0"/>
              <a:t>Calculate ƒ(-1) = 		</a:t>
            </a:r>
            <a:r>
              <a:rPr lang="en-US" sz="2000" dirty="0"/>
              <a:t> </a:t>
            </a:r>
            <a:r>
              <a:rPr lang="en-US" dirty="0"/>
              <a:t> 5 </a:t>
            </a:r>
          </a:p>
          <a:p>
            <a:endParaRPr lang="en-US" sz="1000" dirty="0"/>
          </a:p>
          <a:p>
            <a:r>
              <a:rPr lang="en-US" dirty="0"/>
              <a:t>Calculate ƒ(1) = 		</a:t>
            </a:r>
            <a:r>
              <a:rPr lang="en-US" dirty="0">
                <a:solidFill>
                  <a:srgbClr val="FFFF00"/>
                </a:solidFill>
              </a:rPr>
              <a:t>21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FUNCTIONS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PRACTICE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747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“poly” means “many”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nomials</a:t>
            </a:r>
            <a:r>
              <a:rPr lang="en-US" dirty="0"/>
              <a:t>” means “names” 			 			  (variables)</a:t>
            </a:r>
          </a:p>
        </p:txBody>
      </p:sp>
    </p:spTree>
    <p:extLst>
      <p:ext uri="{BB962C8B-B14F-4D97-AF65-F5344CB8AC3E}">
        <p14:creationId xmlns:p14="http://schemas.microsoft.com/office/powerpoint/2010/main" val="41031133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Polynomials – algebraic formulas with only non-negative integer exponents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3506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r>
              <a:rPr lang="en-US" dirty="0"/>
              <a:t>Contain many variables:</a:t>
            </a:r>
          </a:p>
          <a:p>
            <a:endParaRPr lang="en-US" dirty="0"/>
          </a:p>
          <a:p>
            <a:endParaRPr lang="en-US" sz="3300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3796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Parts of a polynomial: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C000"/>
                </a:solidFill>
              </a:rPr>
              <a:t>Terms</a:t>
            </a:r>
            <a:r>
              <a:rPr lang="en-US" dirty="0"/>
              <a:t> are separated by  </a:t>
            </a:r>
          </a:p>
          <a:p>
            <a:r>
              <a:rPr lang="en-US" dirty="0"/>
              <a:t>		+  -  or  =   signs</a:t>
            </a:r>
          </a:p>
        </p:txBody>
      </p:sp>
    </p:spTree>
    <p:extLst>
      <p:ext uri="{BB962C8B-B14F-4D97-AF65-F5344CB8AC3E}">
        <p14:creationId xmlns:p14="http://schemas.microsoft.com/office/powerpoint/2010/main" val="19402695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r>
              <a:rPr lang="en-US" dirty="0"/>
              <a:t>Each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 is separated by a “+” “-” or “=”: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76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00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5052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562600" y="3888357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620000" y="38862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term5</a:t>
            </a:r>
          </a:p>
        </p:txBody>
      </p:sp>
    </p:spTree>
    <p:extLst>
      <p:ext uri="{BB962C8B-B14F-4D97-AF65-F5344CB8AC3E}">
        <p14:creationId xmlns:p14="http://schemas.microsoft.com/office/powerpoint/2010/main" val="31657600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3716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number multiplying a variable term is called a </a:t>
            </a:r>
            <a:r>
              <a:rPr lang="en-US" dirty="0">
                <a:solidFill>
                  <a:srgbClr val="FFC000"/>
                </a:solidFill>
              </a:rPr>
              <a:t>coefficient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that is not multiplying any variable term is called a </a:t>
            </a:r>
            <a:r>
              <a:rPr lang="en-US" dirty="0">
                <a:solidFill>
                  <a:srgbClr val="FFC000"/>
                </a:solidFill>
              </a:rPr>
              <a:t>constant</a:t>
            </a:r>
            <a:endParaRPr lang="en-US" baseline="30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587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27212-37EF-4B22-8C29-A0C34A34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FD87-15AB-4E25-91EC-FE59C0EC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/>
          <a:lstStyle/>
          <a:p>
            <a:r>
              <a:rPr lang="en-US" dirty="0"/>
              <a:t>The number multiplying each term is called the “</a:t>
            </a:r>
            <a:r>
              <a:rPr lang="en-US" dirty="0">
                <a:solidFill>
                  <a:srgbClr val="FFC000"/>
                </a:solidFill>
              </a:rPr>
              <a:t>coefficient</a:t>
            </a:r>
            <a:r>
              <a:rPr lang="en-US" dirty="0"/>
              <a:t>”:</a:t>
            </a:r>
          </a:p>
          <a:p>
            <a:endParaRPr lang="en-US" dirty="0"/>
          </a:p>
          <a:p>
            <a:r>
              <a:rPr lang="en-US" dirty="0"/>
              <a:t>7x</a:t>
            </a:r>
            <a:r>
              <a:rPr lang="en-US" baseline="30000" dirty="0"/>
              <a:t>2</a:t>
            </a:r>
            <a:r>
              <a:rPr lang="en-US" dirty="0"/>
              <a:t> + 4x - 2.5x</a:t>
            </a:r>
            <a:r>
              <a:rPr lang="en-US" baseline="30000" dirty="0"/>
              <a:t>3</a:t>
            </a:r>
            <a:r>
              <a:rPr lang="en-US" dirty="0"/>
              <a:t>y + 41y</a:t>
            </a:r>
            <a:r>
              <a:rPr lang="en-US" baseline="30000" dirty="0"/>
              <a:t>3</a:t>
            </a:r>
            <a:r>
              <a:rPr lang="en-US" dirty="0"/>
              <a:t> = 723.6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8C075B-240F-489D-BB86-B795536701B3}"/>
              </a:ext>
            </a:extLst>
          </p:cNvPr>
          <p:cNvSpPr txBox="1">
            <a:spLocks/>
          </p:cNvSpPr>
          <p:nvPr/>
        </p:nvSpPr>
        <p:spPr bwMode="auto">
          <a:xfrm>
            <a:off x="1524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243E4A-6919-4A27-9D98-8A33E0B1AF68}"/>
              </a:ext>
            </a:extLst>
          </p:cNvPr>
          <p:cNvSpPr txBox="1">
            <a:spLocks/>
          </p:cNvSpPr>
          <p:nvPr/>
        </p:nvSpPr>
        <p:spPr bwMode="auto">
          <a:xfrm>
            <a:off x="16002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961415-492E-4804-B3A0-D5F0F66FF012}"/>
              </a:ext>
            </a:extLst>
          </p:cNvPr>
          <p:cNvSpPr txBox="1">
            <a:spLocks/>
          </p:cNvSpPr>
          <p:nvPr/>
        </p:nvSpPr>
        <p:spPr bwMode="auto">
          <a:xfrm>
            <a:off x="3352800" y="4569843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5BE6FC-4E6F-4323-B441-C4FBB95A7375}"/>
              </a:ext>
            </a:extLst>
          </p:cNvPr>
          <p:cNvSpPr txBox="1">
            <a:spLocks/>
          </p:cNvSpPr>
          <p:nvPr/>
        </p:nvSpPr>
        <p:spPr bwMode="auto">
          <a:xfrm>
            <a:off x="5334000" y="457200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coeff</a:t>
            </a:r>
            <a:endParaRPr lang="en-US" sz="2500" dirty="0"/>
          </a:p>
          <a:p>
            <a:r>
              <a:rPr lang="en-US" sz="2500" dirty="0"/>
              <a:t>term4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858030-1FB1-4934-96C3-76E13E50FE07}"/>
              </a:ext>
            </a:extLst>
          </p:cNvPr>
          <p:cNvSpPr txBox="1">
            <a:spLocks/>
          </p:cNvSpPr>
          <p:nvPr/>
        </p:nvSpPr>
        <p:spPr bwMode="auto">
          <a:xfrm>
            <a:off x="7315200" y="45720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constant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D4E344-A866-4438-B517-4DA22E68CF76}"/>
              </a:ext>
            </a:extLst>
          </p:cNvPr>
          <p:cNvCxnSpPr/>
          <p:nvPr/>
        </p:nvCxnSpPr>
        <p:spPr>
          <a:xfrm flipH="1" flipV="1">
            <a:off x="3810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DF55FB-69D3-4F39-94F5-991EFA179301}"/>
              </a:ext>
            </a:extLst>
          </p:cNvPr>
          <p:cNvCxnSpPr/>
          <p:nvPr/>
        </p:nvCxnSpPr>
        <p:spPr>
          <a:xfrm flipH="1" flipV="1">
            <a:off x="19812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045450-B7B7-404F-861D-D00791627614}"/>
              </a:ext>
            </a:extLst>
          </p:cNvPr>
          <p:cNvCxnSpPr/>
          <p:nvPr/>
        </p:nvCxnSpPr>
        <p:spPr>
          <a:xfrm flipH="1" flipV="1">
            <a:off x="36576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E1B472-5E57-4432-8722-F46978E8DEA7}"/>
              </a:ext>
            </a:extLst>
          </p:cNvPr>
          <p:cNvCxnSpPr/>
          <p:nvPr/>
        </p:nvCxnSpPr>
        <p:spPr>
          <a:xfrm flipH="1" flipV="1">
            <a:off x="5638800" y="3886200"/>
            <a:ext cx="228600" cy="683643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4F9024-B684-4325-B92B-E5EA4E23B36B}"/>
              </a:ext>
            </a:extLst>
          </p:cNvPr>
          <p:cNvCxnSpPr>
            <a:cxnSpLocks/>
          </p:cNvCxnSpPr>
          <p:nvPr/>
        </p:nvCxnSpPr>
        <p:spPr>
          <a:xfrm flipV="1">
            <a:off x="7924800" y="3923581"/>
            <a:ext cx="76200" cy="685801"/>
          </a:xfrm>
          <a:prstGeom prst="straightConnector1">
            <a:avLst/>
          </a:prstGeom>
          <a:ln w="6350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06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3502</TotalTime>
  <Words>3794</Words>
  <Application>Microsoft Office PowerPoint</Application>
  <PresentationFormat>On-screen Show (4:3)</PresentationFormat>
  <Paragraphs>637</Paragraphs>
  <Slides>111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8" baseType="lpstr">
      <vt:lpstr>Arial</vt:lpstr>
      <vt:lpstr>Arial Narrow</vt:lpstr>
      <vt:lpstr>Calibri</vt:lpstr>
      <vt:lpstr>Cambria Math</vt:lpstr>
      <vt:lpstr>Comic Sans MS</vt:lpstr>
      <vt:lpstr>Wingdings</vt:lpstr>
      <vt:lpstr>Office Theme</vt:lpstr>
      <vt:lpstr>PowerPoint Presentation</vt:lpstr>
      <vt:lpstr>What’s Up?</vt:lpstr>
      <vt:lpstr>Course Description</vt:lpstr>
      <vt:lpstr>PowerPoint Presentation</vt:lpstr>
      <vt:lpstr>Course Outcomes</vt:lpstr>
      <vt:lpstr>Course Outcomes</vt:lpstr>
      <vt:lpstr>Tutoring!</vt:lpstr>
      <vt:lpstr>Instructional Approach</vt:lpstr>
      <vt:lpstr>Textbook</vt:lpstr>
      <vt:lpstr>Questions?</vt:lpstr>
      <vt:lpstr>So… Howcum we have to take CALCULUS ???</vt:lpstr>
      <vt:lpstr>What Is Calculus?</vt:lpstr>
      <vt:lpstr>What Is Calculus?</vt:lpstr>
      <vt:lpstr>What Is Calculus?</vt:lpstr>
      <vt:lpstr>But, it’s not just rocks…</vt:lpstr>
      <vt:lpstr>CALCULUS</vt:lpstr>
      <vt:lpstr>New Symbol</vt:lpstr>
      <vt:lpstr>Another Way to Write It</vt:lpstr>
      <vt:lpstr>∆ Increments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Rate of Change</vt:lpstr>
      <vt:lpstr>Rate of Change</vt:lpstr>
      <vt:lpstr>Average 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UNITS</vt:lpstr>
      <vt:lpstr>Questions?</vt:lpstr>
      <vt:lpstr>Instantaneous Speed</vt:lpstr>
      <vt:lpstr>Instantaneous Speed</vt:lpstr>
      <vt:lpstr>Instantaneous Speed</vt:lpstr>
      <vt:lpstr>Instantaneous Speed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Limits</vt:lpstr>
      <vt:lpstr>PowerPoint Presentation</vt:lpstr>
      <vt:lpstr>PowerPoint Presentation</vt:lpstr>
      <vt:lpstr>Limits</vt:lpstr>
      <vt:lpstr>Limits</vt:lpstr>
      <vt:lpstr>Questions?</vt:lpstr>
      <vt:lpstr>PowerPoint Presentation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PowerPoint Presentation</vt:lpstr>
      <vt:lpstr>PowerPoint Presentation</vt:lpstr>
      <vt:lpstr>PowerPoint Presentation</vt:lpstr>
      <vt:lpstr>Functions</vt:lpstr>
      <vt:lpstr>Functions</vt:lpstr>
      <vt:lpstr>Functions</vt:lpstr>
      <vt:lpstr>Functions</vt:lpstr>
      <vt:lpstr>Evaluating Functions</vt:lpstr>
      <vt:lpstr>PowerPoint Presentation</vt:lpstr>
      <vt:lpstr>PowerPoint Presentation</vt:lpstr>
      <vt:lpstr>PowerPoint Presentation</vt:lpstr>
      <vt:lpstr>PowerPoint Presentation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Polynomials</vt:lpstr>
      <vt:lpstr>Functions</vt:lpstr>
      <vt:lpstr>Functions</vt:lpstr>
      <vt:lpstr>Functions</vt:lpstr>
      <vt:lpstr>Functions</vt:lpstr>
      <vt:lpstr>Functions</vt:lpstr>
      <vt:lpstr>Functions</vt:lpstr>
      <vt:lpstr>Functions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293</cp:revision>
  <dcterms:created xsi:type="dcterms:W3CDTF">2012-09-06T22:30:26Z</dcterms:created>
  <dcterms:modified xsi:type="dcterms:W3CDTF">2023-08-30T03:15:39Z</dcterms:modified>
</cp:coreProperties>
</file>