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handoutMasterIdLst>
    <p:handoutMasterId r:id="rId128"/>
  </p:handoutMasterIdLst>
  <p:sldIdLst>
    <p:sldId id="546" r:id="rId2"/>
    <p:sldId id="538" r:id="rId3"/>
    <p:sldId id="547" r:id="rId4"/>
    <p:sldId id="539" r:id="rId5"/>
    <p:sldId id="548" r:id="rId6"/>
    <p:sldId id="550" r:id="rId7"/>
    <p:sldId id="551" r:id="rId8"/>
    <p:sldId id="552" r:id="rId9"/>
    <p:sldId id="557" r:id="rId10"/>
    <p:sldId id="558" r:id="rId11"/>
    <p:sldId id="559" r:id="rId12"/>
    <p:sldId id="516" r:id="rId13"/>
    <p:sldId id="566" r:id="rId14"/>
    <p:sldId id="565" r:id="rId15"/>
    <p:sldId id="567" r:id="rId16"/>
    <p:sldId id="564" r:id="rId17"/>
    <p:sldId id="473" r:id="rId18"/>
    <p:sldId id="484" r:id="rId19"/>
    <p:sldId id="485" r:id="rId20"/>
    <p:sldId id="411" r:id="rId21"/>
    <p:sldId id="515" r:id="rId22"/>
    <p:sldId id="409" r:id="rId23"/>
    <p:sldId id="2256" r:id="rId24"/>
    <p:sldId id="568" r:id="rId25"/>
    <p:sldId id="569" r:id="rId26"/>
    <p:sldId id="442" r:id="rId27"/>
    <p:sldId id="686" r:id="rId28"/>
    <p:sldId id="441" r:id="rId29"/>
    <p:sldId id="583" r:id="rId30"/>
    <p:sldId id="657" r:id="rId31"/>
    <p:sldId id="693" r:id="rId32"/>
    <p:sldId id="694" r:id="rId33"/>
    <p:sldId id="656" r:id="rId34"/>
    <p:sldId id="420" r:id="rId35"/>
    <p:sldId id="421" r:id="rId36"/>
    <p:sldId id="422" r:id="rId37"/>
    <p:sldId id="699" r:id="rId38"/>
    <p:sldId id="2632" r:id="rId39"/>
    <p:sldId id="688" r:id="rId40"/>
    <p:sldId id="2631" r:id="rId41"/>
    <p:sldId id="423" r:id="rId42"/>
    <p:sldId id="424" r:id="rId43"/>
    <p:sldId id="700" r:id="rId44"/>
    <p:sldId id="2633" r:id="rId45"/>
    <p:sldId id="689" r:id="rId46"/>
    <p:sldId id="701" r:id="rId47"/>
    <p:sldId id="2634" r:id="rId48"/>
    <p:sldId id="417" r:id="rId49"/>
    <p:sldId id="691" r:id="rId50"/>
    <p:sldId id="595" r:id="rId51"/>
    <p:sldId id="692" r:id="rId52"/>
    <p:sldId id="443" r:id="rId53"/>
    <p:sldId id="570" r:id="rId54"/>
    <p:sldId id="553" r:id="rId55"/>
    <p:sldId id="571" r:id="rId56"/>
    <p:sldId id="697" r:id="rId57"/>
    <p:sldId id="606" r:id="rId58"/>
    <p:sldId id="607" r:id="rId59"/>
    <p:sldId id="573" r:id="rId60"/>
    <p:sldId id="574" r:id="rId61"/>
    <p:sldId id="575" r:id="rId62"/>
    <p:sldId id="549" r:id="rId63"/>
    <p:sldId id="576" r:id="rId64"/>
    <p:sldId id="577" r:id="rId65"/>
    <p:sldId id="555" r:id="rId66"/>
    <p:sldId id="556" r:id="rId67"/>
    <p:sldId id="578" r:id="rId68"/>
    <p:sldId id="608" r:id="rId69"/>
    <p:sldId id="698" r:id="rId70"/>
    <p:sldId id="609" r:id="rId71"/>
    <p:sldId id="561" r:id="rId72"/>
    <p:sldId id="695" r:id="rId73"/>
    <p:sldId id="590" r:id="rId74"/>
    <p:sldId id="596" r:id="rId75"/>
    <p:sldId id="597" r:id="rId76"/>
    <p:sldId id="598" r:id="rId77"/>
    <p:sldId id="562" r:id="rId78"/>
    <p:sldId id="563" r:id="rId79"/>
    <p:sldId id="580" r:id="rId80"/>
    <p:sldId id="581" r:id="rId81"/>
    <p:sldId id="582" r:id="rId82"/>
    <p:sldId id="587" r:id="rId83"/>
    <p:sldId id="696" r:id="rId84"/>
    <p:sldId id="432" r:id="rId85"/>
    <p:sldId id="2635" r:id="rId86"/>
    <p:sldId id="2938" r:id="rId87"/>
    <p:sldId id="2636" r:id="rId88"/>
    <p:sldId id="2637" r:id="rId89"/>
    <p:sldId id="599" r:id="rId90"/>
    <p:sldId id="659" r:id="rId91"/>
    <p:sldId id="670" r:id="rId92"/>
    <p:sldId id="671" r:id="rId93"/>
    <p:sldId id="673" r:id="rId94"/>
    <p:sldId id="660" r:id="rId95"/>
    <p:sldId id="661" r:id="rId96"/>
    <p:sldId id="662" r:id="rId97"/>
    <p:sldId id="672" r:id="rId98"/>
    <p:sldId id="663" r:id="rId99"/>
    <p:sldId id="664" r:id="rId100"/>
    <p:sldId id="665" r:id="rId101"/>
    <p:sldId id="674" r:id="rId102"/>
    <p:sldId id="675" r:id="rId103"/>
    <p:sldId id="666" r:id="rId104"/>
    <p:sldId id="676" r:id="rId105"/>
    <p:sldId id="677" r:id="rId106"/>
    <p:sldId id="678" r:id="rId107"/>
    <p:sldId id="667" r:id="rId108"/>
    <p:sldId id="682" r:id="rId109"/>
    <p:sldId id="681" r:id="rId110"/>
    <p:sldId id="683" r:id="rId111"/>
    <p:sldId id="680" r:id="rId112"/>
    <p:sldId id="685" r:id="rId113"/>
    <p:sldId id="668" r:id="rId114"/>
    <p:sldId id="669" r:id="rId115"/>
    <p:sldId id="658" r:id="rId116"/>
    <p:sldId id="2625" r:id="rId117"/>
    <p:sldId id="427" r:id="rId118"/>
    <p:sldId id="2628" r:id="rId119"/>
    <p:sldId id="2629" r:id="rId120"/>
    <p:sldId id="1503" r:id="rId121"/>
    <p:sldId id="2630" r:id="rId122"/>
    <p:sldId id="428" r:id="rId123"/>
    <p:sldId id="543" r:id="rId124"/>
    <p:sldId id="2638" r:id="rId125"/>
    <p:sldId id="1829" r:id="rId1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2" autoAdjust="0"/>
    <p:restoredTop sz="94660"/>
  </p:normalViewPr>
  <p:slideViewPr>
    <p:cSldViewPr>
      <p:cViewPr varScale="1">
        <p:scale>
          <a:sx n="99" d="100"/>
          <a:sy n="99" d="100"/>
        </p:scale>
        <p:origin x="1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D99E6-98B3-422F-BDD3-3F4BE51154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11BA0-0B96-481B-8999-1A4DF7116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3E652-7286-4297-B724-68C6069541C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3E652-7286-4297-B724-68C6069541C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5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Comic Sans MS" panose="030F0702030302020204" pitchFamily="66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Comic Sans MS" panose="030F0702030302020204" pitchFamily="66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0.png"/><Relationship Id="rId7" Type="http://schemas.openxmlformats.org/officeDocument/2006/relationships/image" Target="../media/image18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4" Type="http://schemas.openxmlformats.org/officeDocument/2006/relationships/image" Target="../media/image1500.png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2 Part </a:t>
            </a:r>
            <a:r>
              <a:rPr lang="en-US" altLang="en-US" sz="6900" b="1" dirty="0">
                <a:solidFill>
                  <a:srgbClr val="CCFFFF"/>
                </a:solidFill>
              </a:rPr>
              <a:t>4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the model is to understand the phenomenon and often to make predictions about future behavior (</a:t>
            </a:r>
            <a:r>
              <a:rPr lang="en-US" dirty="0">
                <a:solidFill>
                  <a:srgbClr val="FFC000"/>
                </a:solidFill>
              </a:rPr>
              <a:t>forecasts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49245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Discontinuities do occur in electric currents </a:t>
            </a:r>
          </a:p>
        </p:txBody>
      </p:sp>
    </p:spTree>
    <p:extLst>
      <p:ext uri="{BB962C8B-B14F-4D97-AF65-F5344CB8AC3E}">
        <p14:creationId xmlns:p14="http://schemas.microsoft.com/office/powerpoint/2010/main" val="593290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The Heaviside function H (named after the electrical engineer Oliver Heaviside (1850–1925)) is defined by</a:t>
            </a:r>
          </a:p>
          <a:p>
            <a:endParaRPr lang="en-US" altLang="en-US" sz="2000" dirty="0"/>
          </a:p>
          <a:p>
            <a:r>
              <a:rPr lang="en-US" altLang="en-US" dirty="0"/>
              <a:t>H(t)=</a:t>
            </a:r>
          </a:p>
          <a:p>
            <a:endParaRPr lang="en-US" alt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2C96FE-8E0F-4AE1-9902-D6433B3D33AD}"/>
              </a:ext>
            </a:extLst>
          </p:cNvPr>
          <p:cNvGrpSpPr/>
          <p:nvPr/>
        </p:nvGrpSpPr>
        <p:grpSpPr>
          <a:xfrm>
            <a:off x="1828800" y="3657600"/>
            <a:ext cx="3009901" cy="2246769"/>
            <a:chOff x="4838699" y="2971800"/>
            <a:chExt cx="3009901" cy="22467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E49383-4C8D-4B5B-AF0D-D772CB6A39A6}"/>
                </a:ext>
              </a:extLst>
            </p:cNvPr>
            <p:cNvSpPr txBox="1"/>
            <p:nvPr/>
          </p:nvSpPr>
          <p:spPr>
            <a:xfrm>
              <a:off x="5334000" y="3200400"/>
              <a:ext cx="25146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0 if t&lt;0</a:t>
              </a:r>
            </a:p>
            <a:p>
              <a:r>
                <a:rPr lang="en-US" altLang="en-US" sz="4000" b="1" dirty="0">
                  <a:solidFill>
                    <a:srgbClr val="CCFFFF"/>
                  </a:solidFill>
                </a:rPr>
                <a:t>1 if t≥0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83724D-27A1-4E41-8DCF-5706DC59FD7D}"/>
                </a:ext>
              </a:extLst>
            </p:cNvPr>
            <p:cNvSpPr txBox="1"/>
            <p:nvPr/>
          </p:nvSpPr>
          <p:spPr>
            <a:xfrm>
              <a:off x="4838699" y="2971800"/>
              <a:ext cx="57150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0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EA53C9-A7CA-411A-A6F9-B9DF88055F7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https://en.wikipedia.org/wiki/Oliver_Heaviside#/media/File:Oheaviside.jpg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961084-F1D6-400E-8B49-38BD47390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3773283"/>
            <a:ext cx="3009901" cy="30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085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(BTW – Heaviside is the one who brought complex numbers into circuit analysis – so if you don’t like the “j” – blame him!)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EA53C9-A7CA-411A-A6F9-B9DF88055F7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https://en.wikipedia.org/wiki/Oliver_Heaviside#/media/File:Oheaviside.jpg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961084-F1D6-400E-8B49-38BD47390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3773283"/>
            <a:ext cx="3009901" cy="30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0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F91656-C467-43BA-92BA-B349FAC63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2"/>
          <a:stretch/>
        </p:blipFill>
        <p:spPr>
          <a:xfrm>
            <a:off x="6172200" y="4004896"/>
            <a:ext cx="2819400" cy="1938704"/>
          </a:xfrm>
          <a:prstGeom prst="rect">
            <a:avLst/>
          </a:prstGeom>
        </p:spPr>
      </p:pic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H(t)=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endParaRPr lang="en-US" altLang="en-US" sz="1000" dirty="0"/>
          </a:p>
          <a:p>
            <a:pPr>
              <a:spcBef>
                <a:spcPts val="0"/>
              </a:spcBef>
            </a:pPr>
            <a:r>
              <a:rPr lang="en-US" altLang="en-US" dirty="0"/>
              <a:t>This function is used to describe an electric current that is switched on at time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 = 0</a:t>
            </a:r>
          </a:p>
          <a:p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2C96FE-8E0F-4AE1-9902-D6433B3D33AD}"/>
              </a:ext>
            </a:extLst>
          </p:cNvPr>
          <p:cNvGrpSpPr/>
          <p:nvPr/>
        </p:nvGrpSpPr>
        <p:grpSpPr>
          <a:xfrm>
            <a:off x="1828800" y="725031"/>
            <a:ext cx="3009901" cy="2246769"/>
            <a:chOff x="4838699" y="2971800"/>
            <a:chExt cx="3009901" cy="22467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E49383-4C8D-4B5B-AF0D-D772CB6A39A6}"/>
                </a:ext>
              </a:extLst>
            </p:cNvPr>
            <p:cNvSpPr txBox="1"/>
            <p:nvPr/>
          </p:nvSpPr>
          <p:spPr>
            <a:xfrm>
              <a:off x="5334000" y="3200400"/>
              <a:ext cx="25146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0 if t&lt;0</a:t>
              </a:r>
            </a:p>
            <a:p>
              <a:r>
                <a:rPr lang="en-US" altLang="en-US" sz="4000" b="1" dirty="0">
                  <a:solidFill>
                    <a:srgbClr val="CCFFFF"/>
                  </a:solidFill>
                </a:rPr>
                <a:t>1 if t≥0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83724D-27A1-4E41-8DCF-5706DC59FD7D}"/>
                </a:ext>
              </a:extLst>
            </p:cNvPr>
            <p:cNvSpPr txBox="1"/>
            <p:nvPr/>
          </p:nvSpPr>
          <p:spPr>
            <a:xfrm>
              <a:off x="4838699" y="2971800"/>
              <a:ext cx="57150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0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EA53C9-A7CA-411A-A6F9-B9DF88055F7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https://en.wikipedia.org/wiki/Oliver_Heaviside#/media/File:Oheaviside.jpg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A88250-58B3-4EE8-AEFB-61ED496B58A2}"/>
              </a:ext>
            </a:extLst>
          </p:cNvPr>
          <p:cNvSpPr/>
          <p:nvPr/>
        </p:nvSpPr>
        <p:spPr>
          <a:xfrm>
            <a:off x="6781800" y="44958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D9B0F5-9743-4E1C-9D36-22DB8C859E9D}"/>
              </a:ext>
            </a:extLst>
          </p:cNvPr>
          <p:cNvSpPr/>
          <p:nvPr/>
        </p:nvSpPr>
        <p:spPr>
          <a:xfrm>
            <a:off x="6781800" y="5257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533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H(t)=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endParaRPr lang="en-US" altLang="en-US" sz="1000" dirty="0"/>
          </a:p>
          <a:p>
            <a:r>
              <a:rPr lang="en-US" altLang="en-US" dirty="0"/>
              <a:t>As t approaches 0 from the left, 	H(t) approaches 0</a:t>
            </a:r>
          </a:p>
          <a:p>
            <a:r>
              <a:rPr lang="en-US" altLang="en-US" dirty="0"/>
              <a:t>As t approaches 0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from the right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H(t) approaches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2C96FE-8E0F-4AE1-9902-D6433B3D33AD}"/>
              </a:ext>
            </a:extLst>
          </p:cNvPr>
          <p:cNvGrpSpPr/>
          <p:nvPr/>
        </p:nvGrpSpPr>
        <p:grpSpPr>
          <a:xfrm>
            <a:off x="1828800" y="725031"/>
            <a:ext cx="3009901" cy="2246769"/>
            <a:chOff x="4838699" y="2971800"/>
            <a:chExt cx="3009901" cy="22467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E49383-4C8D-4B5B-AF0D-D772CB6A39A6}"/>
                </a:ext>
              </a:extLst>
            </p:cNvPr>
            <p:cNvSpPr txBox="1"/>
            <p:nvPr/>
          </p:nvSpPr>
          <p:spPr>
            <a:xfrm>
              <a:off x="5334000" y="3200400"/>
              <a:ext cx="25146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0 if t&lt;0</a:t>
              </a:r>
            </a:p>
            <a:p>
              <a:r>
                <a:rPr lang="en-US" altLang="en-US" sz="4000" b="1" dirty="0">
                  <a:solidFill>
                    <a:srgbClr val="CCFFFF"/>
                  </a:solidFill>
                </a:rPr>
                <a:t>1 if t≥0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83724D-27A1-4E41-8DCF-5706DC59FD7D}"/>
                </a:ext>
              </a:extLst>
            </p:cNvPr>
            <p:cNvSpPr txBox="1"/>
            <p:nvPr/>
          </p:nvSpPr>
          <p:spPr>
            <a:xfrm>
              <a:off x="4838699" y="2971800"/>
              <a:ext cx="57150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0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EA53C9-A7CA-411A-A6F9-B9DF88055F7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https://en.wikipedia.org/wiki/Oliver_Heaviside#/media/File:Oheaviside.jpg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09661-DDA1-498C-BC52-8CAE55B76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2"/>
          <a:stretch/>
        </p:blipFill>
        <p:spPr>
          <a:xfrm>
            <a:off x="6172200" y="4004896"/>
            <a:ext cx="2819400" cy="193870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40922BF-3DE2-4454-8D5B-7F25436BFB2C}"/>
              </a:ext>
            </a:extLst>
          </p:cNvPr>
          <p:cNvSpPr/>
          <p:nvPr/>
        </p:nvSpPr>
        <p:spPr>
          <a:xfrm>
            <a:off x="6781800" y="5257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1BBF89-84DF-454B-B894-EE6BF0F4AAAC}"/>
              </a:ext>
            </a:extLst>
          </p:cNvPr>
          <p:cNvSpPr/>
          <p:nvPr/>
        </p:nvSpPr>
        <p:spPr>
          <a:xfrm>
            <a:off x="6781800" y="44958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137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H(t)=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endParaRPr lang="en-US" altLang="en-US" sz="1000" dirty="0"/>
          </a:p>
          <a:p>
            <a:r>
              <a:rPr lang="en-US" altLang="en-US" dirty="0"/>
              <a:t>There is no single number that 	H(t) approaches as t 	approaches 0 </a:t>
            </a:r>
          </a:p>
          <a:p>
            <a:r>
              <a:rPr lang="en-US" altLang="en-US" dirty="0"/>
              <a:t>So     does not exist</a:t>
            </a:r>
          </a:p>
          <a:p>
            <a:endParaRPr lang="en-US" alt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2C96FE-8E0F-4AE1-9902-D6433B3D33AD}"/>
              </a:ext>
            </a:extLst>
          </p:cNvPr>
          <p:cNvGrpSpPr/>
          <p:nvPr/>
        </p:nvGrpSpPr>
        <p:grpSpPr>
          <a:xfrm>
            <a:off x="1828800" y="725031"/>
            <a:ext cx="3009901" cy="2246769"/>
            <a:chOff x="4838699" y="2971800"/>
            <a:chExt cx="3009901" cy="22467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E49383-4C8D-4B5B-AF0D-D772CB6A39A6}"/>
                </a:ext>
              </a:extLst>
            </p:cNvPr>
            <p:cNvSpPr txBox="1"/>
            <p:nvPr/>
          </p:nvSpPr>
          <p:spPr>
            <a:xfrm>
              <a:off x="5334000" y="3200400"/>
              <a:ext cx="25146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0 if t&lt;0</a:t>
              </a:r>
            </a:p>
            <a:p>
              <a:r>
                <a:rPr lang="en-US" altLang="en-US" sz="4000" b="1" dirty="0">
                  <a:solidFill>
                    <a:srgbClr val="CCFFFF"/>
                  </a:solidFill>
                </a:rPr>
                <a:t>1 if t≥0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83724D-27A1-4E41-8DCF-5706DC59FD7D}"/>
                </a:ext>
              </a:extLst>
            </p:cNvPr>
            <p:cNvSpPr txBox="1"/>
            <p:nvPr/>
          </p:nvSpPr>
          <p:spPr>
            <a:xfrm>
              <a:off x="4838699" y="2971800"/>
              <a:ext cx="57150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0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EA53C9-A7CA-411A-A6F9-B9DF88055F7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https://en.wikipedia.org/wiki/Oliver_Heaviside#/media/File:Oheaviside.jpg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09661-DDA1-498C-BC52-8CAE55B76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2"/>
          <a:stretch/>
        </p:blipFill>
        <p:spPr>
          <a:xfrm>
            <a:off x="6172200" y="4004896"/>
            <a:ext cx="2819400" cy="1938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505BF1-98FC-4FC8-A844-D95D535F3691}"/>
              </a:ext>
            </a:extLst>
          </p:cNvPr>
          <p:cNvSpPr txBox="1">
            <a:spLocks/>
          </p:cNvSpPr>
          <p:nvPr/>
        </p:nvSpPr>
        <p:spPr bwMode="auto">
          <a:xfrm>
            <a:off x="1279889" y="4410165"/>
            <a:ext cx="1145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t→0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852A11-13F1-41DE-85BC-E8C1B625EC86}"/>
              </a:ext>
            </a:extLst>
          </p:cNvPr>
          <p:cNvSpPr/>
          <p:nvPr/>
        </p:nvSpPr>
        <p:spPr>
          <a:xfrm>
            <a:off x="6781800" y="44958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3C4269-93FE-4069-9A23-0F2CEB839A06}"/>
              </a:ext>
            </a:extLst>
          </p:cNvPr>
          <p:cNvSpPr/>
          <p:nvPr/>
        </p:nvSpPr>
        <p:spPr>
          <a:xfrm>
            <a:off x="6781800" y="5257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07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H(t)=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endParaRPr lang="en-US" altLang="en-US" sz="1000" dirty="0"/>
          </a:p>
          <a:p>
            <a:r>
              <a:rPr lang="en-US" altLang="en-US" dirty="0"/>
              <a:t>There is no single number that 	H(t) approaches as t 	approaches 0 </a:t>
            </a:r>
          </a:p>
          <a:p>
            <a:endParaRPr lang="en-US" altLang="en-US" sz="1000" dirty="0"/>
          </a:p>
          <a:p>
            <a:r>
              <a:rPr lang="en-US" altLang="en-US" dirty="0"/>
              <a:t>    H(t) = 0        </a:t>
            </a:r>
          </a:p>
          <a:p>
            <a:r>
              <a:rPr lang="en-US" altLang="en-US" sz="2000" dirty="0"/>
              <a:t>  </a:t>
            </a:r>
          </a:p>
          <a:p>
            <a:r>
              <a:rPr lang="en-US" altLang="en-US" dirty="0"/>
              <a:t>    H(t) =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2C96FE-8E0F-4AE1-9902-D6433B3D33AD}"/>
              </a:ext>
            </a:extLst>
          </p:cNvPr>
          <p:cNvGrpSpPr/>
          <p:nvPr/>
        </p:nvGrpSpPr>
        <p:grpSpPr>
          <a:xfrm>
            <a:off x="1828800" y="725031"/>
            <a:ext cx="3009901" cy="2246769"/>
            <a:chOff x="4838699" y="2971800"/>
            <a:chExt cx="3009901" cy="22467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E49383-4C8D-4B5B-AF0D-D772CB6A39A6}"/>
                </a:ext>
              </a:extLst>
            </p:cNvPr>
            <p:cNvSpPr txBox="1"/>
            <p:nvPr/>
          </p:nvSpPr>
          <p:spPr>
            <a:xfrm>
              <a:off x="5334000" y="3200400"/>
              <a:ext cx="25146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0 if t&lt;0</a:t>
              </a:r>
            </a:p>
            <a:p>
              <a:r>
                <a:rPr lang="en-US" altLang="en-US" sz="4000" b="1" dirty="0">
                  <a:solidFill>
                    <a:srgbClr val="CCFFFF"/>
                  </a:solidFill>
                </a:rPr>
                <a:t>1 if t≥0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83724D-27A1-4E41-8DCF-5706DC59FD7D}"/>
                </a:ext>
              </a:extLst>
            </p:cNvPr>
            <p:cNvSpPr txBox="1"/>
            <p:nvPr/>
          </p:nvSpPr>
          <p:spPr>
            <a:xfrm>
              <a:off x="4838699" y="2971800"/>
              <a:ext cx="57150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0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EA53C9-A7CA-411A-A6F9-B9DF88055F7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https://en.wikipedia.org/wiki/Oliver_Heaviside#/media/File:Oheaviside.jpg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09661-DDA1-498C-BC52-8CAE55B76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2"/>
          <a:stretch/>
        </p:blipFill>
        <p:spPr>
          <a:xfrm>
            <a:off x="6172200" y="4004896"/>
            <a:ext cx="2819400" cy="193870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3FE6B3-DBB2-44C1-8171-10D903A984A5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0"/>
            <a:ext cx="1145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t→0</a:t>
            </a:r>
            <a:r>
              <a:rPr lang="en-US" altLang="en-US" sz="2000" baseline="30000" dirty="0"/>
              <a:t>-</a:t>
            </a:r>
            <a:r>
              <a:rPr lang="en-US" altLang="en-US" sz="2000" dirty="0"/>
              <a:t>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4F616D-1B87-41D3-83D7-9D94AAE64246}"/>
              </a:ext>
            </a:extLst>
          </p:cNvPr>
          <p:cNvSpPr txBox="1">
            <a:spLocks/>
          </p:cNvSpPr>
          <p:nvPr/>
        </p:nvSpPr>
        <p:spPr bwMode="auto">
          <a:xfrm>
            <a:off x="457200" y="5638800"/>
            <a:ext cx="1145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t→0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4C1CDC-4210-4F12-960A-751446823AB5}"/>
              </a:ext>
            </a:extLst>
          </p:cNvPr>
          <p:cNvSpPr/>
          <p:nvPr/>
        </p:nvSpPr>
        <p:spPr>
          <a:xfrm>
            <a:off x="6781800" y="44958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7DC41B-EEBD-4963-BAFA-424EBAF9300C}"/>
              </a:ext>
            </a:extLst>
          </p:cNvPr>
          <p:cNvSpPr/>
          <p:nvPr/>
        </p:nvSpPr>
        <p:spPr>
          <a:xfrm>
            <a:off x="6781800" y="5257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644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Where is the function discontinuous?</a:t>
            </a:r>
          </a:p>
          <a:p>
            <a:endParaRPr lang="en-US" altLang="en-US" sz="3300" dirty="0"/>
          </a:p>
          <a:p>
            <a:r>
              <a:rPr lang="en-US" altLang="en-US" dirty="0"/>
              <a:t>ƒ(x) =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095503-2D9A-4B93-8E3C-39315D6B9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4142E2-5FF6-4DB7-AC7E-59BA90B1FFD8}"/>
              </a:ext>
            </a:extLst>
          </p:cNvPr>
          <p:cNvGrpSpPr/>
          <p:nvPr/>
        </p:nvGrpSpPr>
        <p:grpSpPr>
          <a:xfrm>
            <a:off x="1981200" y="1676400"/>
            <a:ext cx="4267200" cy="2708434"/>
            <a:chOff x="4724400" y="2627769"/>
            <a:chExt cx="4267200" cy="27084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2223C8-98E8-46B6-B9D3-D863CB128649}"/>
                </a:ext>
              </a:extLst>
            </p:cNvPr>
            <p:cNvSpPr txBox="1"/>
            <p:nvPr/>
          </p:nvSpPr>
          <p:spPr>
            <a:xfrm>
              <a:off x="5334000" y="3200400"/>
              <a:ext cx="365760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   if x≠0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  <a:p>
              <a:r>
                <a:rPr lang="en-US" alt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1 </a:t>
              </a:r>
              <a:r>
                <a:rPr lang="en-US" altLang="en-US" sz="1000" b="1" dirty="0">
                  <a:solidFill>
                    <a:srgbClr val="CCFFFF"/>
                  </a:solidFill>
                </a:rPr>
                <a:t>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if x=0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0E8717-66D2-4C77-A10D-02D4C704BFAB}"/>
                </a:ext>
              </a:extLst>
            </p:cNvPr>
            <p:cNvSpPr txBox="1"/>
            <p:nvPr/>
          </p:nvSpPr>
          <p:spPr>
            <a:xfrm>
              <a:off x="4724400" y="2627769"/>
              <a:ext cx="571501" cy="2708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7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  <a:endParaRPr lang="en-US" altLang="en-US" sz="17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1BAC88A-B026-4E51-8F39-EA39CA44920B}"/>
              </a:ext>
            </a:extLst>
          </p:cNvPr>
          <p:cNvSpPr txBox="1"/>
          <p:nvPr/>
        </p:nvSpPr>
        <p:spPr>
          <a:xfrm>
            <a:off x="2590800" y="2172831"/>
            <a:ext cx="952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b="1" u="sng" dirty="0">
                <a:solidFill>
                  <a:srgbClr val="CCFFFF"/>
                </a:solidFill>
              </a:rPr>
              <a:t> </a:t>
            </a:r>
            <a:r>
              <a:rPr lang="en-US" altLang="en-US" sz="4000" b="1" u="sng" dirty="0">
                <a:solidFill>
                  <a:srgbClr val="CCFFFF"/>
                </a:solidFill>
              </a:rPr>
              <a:t>1</a:t>
            </a:r>
            <a:r>
              <a:rPr lang="en-US" altLang="en-US" sz="1500" b="1" u="sng" dirty="0">
                <a:solidFill>
                  <a:srgbClr val="CCFFFF"/>
                </a:solidFill>
              </a:rPr>
              <a:t> </a:t>
            </a:r>
            <a:r>
              <a:rPr lang="en-US" altLang="en-US" sz="4000" b="1" u="sng" dirty="0">
                <a:solidFill>
                  <a:schemeClr val="bg1"/>
                </a:solidFill>
              </a:rPr>
              <a:t>.</a:t>
            </a:r>
            <a:r>
              <a:rPr lang="en-US" altLang="en-US" sz="4000" b="1" dirty="0">
                <a:solidFill>
                  <a:srgbClr val="CCFFFF"/>
                </a:solidFill>
              </a:rPr>
              <a:t> </a:t>
            </a:r>
            <a:r>
              <a:rPr lang="en-US" altLang="en-US" sz="1000" b="1" dirty="0">
                <a:solidFill>
                  <a:srgbClr val="CCFFFF"/>
                </a:solidFill>
              </a:rPr>
              <a:t> </a:t>
            </a:r>
          </a:p>
          <a:p>
            <a:r>
              <a:rPr lang="en-US" altLang="en-US" sz="4000" b="1" dirty="0">
                <a:solidFill>
                  <a:srgbClr val="CCFFFF"/>
                </a:solidFill>
              </a:rPr>
              <a:t>x</a:t>
            </a:r>
            <a:r>
              <a:rPr lang="en-US" altLang="en-US" sz="4000" b="1" baseline="30000" dirty="0">
                <a:solidFill>
                  <a:srgbClr val="CC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342442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Where is the function discontinuous? </a:t>
            </a:r>
            <a:r>
              <a:rPr lang="en-US" altLang="en-US" dirty="0">
                <a:solidFill>
                  <a:srgbClr val="FFFF00"/>
                </a:solidFill>
              </a:rPr>
              <a:t>at x=0</a:t>
            </a:r>
          </a:p>
          <a:p>
            <a:endParaRPr lang="en-US" altLang="en-US" sz="3300" dirty="0"/>
          </a:p>
          <a:p>
            <a:r>
              <a:rPr lang="en-US" altLang="en-US" dirty="0"/>
              <a:t>ƒ(x) =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095503-2D9A-4B93-8E3C-39315D6B9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4142E2-5FF6-4DB7-AC7E-59BA90B1FFD8}"/>
              </a:ext>
            </a:extLst>
          </p:cNvPr>
          <p:cNvGrpSpPr/>
          <p:nvPr/>
        </p:nvGrpSpPr>
        <p:grpSpPr>
          <a:xfrm>
            <a:off x="1981200" y="1676400"/>
            <a:ext cx="4267200" cy="2708434"/>
            <a:chOff x="4724400" y="2627769"/>
            <a:chExt cx="4267200" cy="27084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2223C8-98E8-46B6-B9D3-D863CB128649}"/>
                </a:ext>
              </a:extLst>
            </p:cNvPr>
            <p:cNvSpPr txBox="1"/>
            <p:nvPr/>
          </p:nvSpPr>
          <p:spPr>
            <a:xfrm>
              <a:off x="5334000" y="3200400"/>
              <a:ext cx="365760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   if x≠0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  <a:p>
              <a:r>
                <a:rPr lang="en-US" alt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1 </a:t>
              </a:r>
              <a:r>
                <a:rPr lang="en-US" altLang="en-US" sz="1000" b="1" dirty="0">
                  <a:solidFill>
                    <a:srgbClr val="CCFFFF"/>
                  </a:solidFill>
                </a:rPr>
                <a:t>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if x=0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0E8717-66D2-4C77-A10D-02D4C704BFAB}"/>
                </a:ext>
              </a:extLst>
            </p:cNvPr>
            <p:cNvSpPr txBox="1"/>
            <p:nvPr/>
          </p:nvSpPr>
          <p:spPr>
            <a:xfrm>
              <a:off x="4724400" y="2627769"/>
              <a:ext cx="571501" cy="2708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7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  <a:endParaRPr lang="en-US" altLang="en-US" sz="17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1BAC88A-B026-4E51-8F39-EA39CA44920B}"/>
              </a:ext>
            </a:extLst>
          </p:cNvPr>
          <p:cNvSpPr txBox="1"/>
          <p:nvPr/>
        </p:nvSpPr>
        <p:spPr>
          <a:xfrm>
            <a:off x="2590800" y="2172831"/>
            <a:ext cx="952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b="1" u="sng" dirty="0">
                <a:solidFill>
                  <a:srgbClr val="CCFFFF"/>
                </a:solidFill>
              </a:rPr>
              <a:t> </a:t>
            </a:r>
            <a:r>
              <a:rPr lang="en-US" altLang="en-US" sz="4000" b="1" u="sng" dirty="0">
                <a:solidFill>
                  <a:srgbClr val="CCFFFF"/>
                </a:solidFill>
              </a:rPr>
              <a:t>1</a:t>
            </a:r>
            <a:r>
              <a:rPr lang="en-US" altLang="en-US" sz="1500" b="1" u="sng" dirty="0">
                <a:solidFill>
                  <a:srgbClr val="CCFFFF"/>
                </a:solidFill>
              </a:rPr>
              <a:t> </a:t>
            </a:r>
            <a:r>
              <a:rPr lang="en-US" altLang="en-US" sz="4000" b="1" u="sng" dirty="0">
                <a:solidFill>
                  <a:schemeClr val="bg1"/>
                </a:solidFill>
              </a:rPr>
              <a:t>.</a:t>
            </a:r>
            <a:r>
              <a:rPr lang="en-US" altLang="en-US" sz="4000" b="1" dirty="0">
                <a:solidFill>
                  <a:srgbClr val="CCFFFF"/>
                </a:solidFill>
              </a:rPr>
              <a:t> </a:t>
            </a:r>
            <a:r>
              <a:rPr lang="en-US" altLang="en-US" sz="1000" b="1" dirty="0">
                <a:solidFill>
                  <a:srgbClr val="CCFFFF"/>
                </a:solidFill>
              </a:rPr>
              <a:t> </a:t>
            </a:r>
          </a:p>
          <a:p>
            <a:r>
              <a:rPr lang="en-US" altLang="en-US" sz="4000" b="1" dirty="0">
                <a:solidFill>
                  <a:srgbClr val="CCFFFF"/>
                </a:solidFill>
              </a:rPr>
              <a:t>x</a:t>
            </a:r>
            <a:r>
              <a:rPr lang="en-US" altLang="en-US" sz="4000" b="1" baseline="30000" dirty="0">
                <a:solidFill>
                  <a:srgbClr val="CC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57860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1FBA1680-2BB3-4270-BAE6-CD2D305E68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Where is the function discontinuous? </a:t>
                </a:r>
              </a:p>
              <a:p>
                <a:r>
                  <a:rPr lang="en-US" altLang="en-US" dirty="0"/>
                  <a:t>ƒ(x)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altLang="en-US" dirty="0"/>
                          <m:t>−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−2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−2</m:t>
                        </m:r>
                      </m:den>
                    </m:f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1FBA1680-2BB3-4270-BAE6-CD2D305E6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9095503-2D9A-4B93-8E3C-39315D6B9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mathematical model is never a completely accurate representation of a physical </a:t>
            </a:r>
          </a:p>
          <a:p>
            <a:pPr>
              <a:spcBef>
                <a:spcPts val="0"/>
              </a:spcBef>
            </a:pPr>
            <a:r>
              <a:rPr lang="en-US" dirty="0"/>
              <a:t>situation</a:t>
            </a:r>
          </a:p>
        </p:txBody>
      </p:sp>
    </p:spTree>
    <p:extLst>
      <p:ext uri="{BB962C8B-B14F-4D97-AF65-F5344CB8AC3E}">
        <p14:creationId xmlns:p14="http://schemas.microsoft.com/office/powerpoint/2010/main" val="168659680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1FBA1680-2BB3-4270-BAE6-CD2D305E68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Where is the function discontinuous?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at x=2 </a:t>
                </a:r>
              </a:p>
              <a:p>
                <a:r>
                  <a:rPr lang="en-US" altLang="en-US" dirty="0"/>
                  <a:t>ƒ(x)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altLang="en-US" dirty="0"/>
                          <m:t>−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−2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−2</m:t>
                        </m:r>
                      </m:den>
                    </m:f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1FBA1680-2BB3-4270-BAE6-CD2D305E6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9095503-2D9A-4B93-8E3C-39315D6B9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9555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Where is the function discontinuous?</a:t>
            </a:r>
          </a:p>
          <a:p>
            <a:endParaRPr lang="en-US" altLang="en-US" sz="3300" dirty="0"/>
          </a:p>
          <a:p>
            <a:r>
              <a:rPr lang="en-US" altLang="en-US" dirty="0"/>
              <a:t>ƒ(x) = all integers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095503-2D9A-4B93-8E3C-39315D6B9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1528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Where is the function discontinuous? </a:t>
            </a:r>
            <a:r>
              <a:rPr lang="en-US" altLang="en-US" dirty="0">
                <a:solidFill>
                  <a:srgbClr val="FFFF00"/>
                </a:solidFill>
              </a:rPr>
              <a:t>at every integer</a:t>
            </a:r>
          </a:p>
          <a:p>
            <a:endParaRPr lang="en-US" altLang="en-US" sz="3300" dirty="0"/>
          </a:p>
          <a:p>
            <a:r>
              <a:rPr lang="en-US" altLang="en-US" dirty="0"/>
              <a:t>ƒ(x) = all integers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095503-2D9A-4B93-8E3C-39315D6B9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3508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function can be continuous from the right </a:t>
            </a:r>
          </a:p>
          <a:p>
            <a:r>
              <a:rPr lang="en-US" altLang="en-US" dirty="0"/>
              <a:t>A function can be continuous from the left</a:t>
            </a:r>
          </a:p>
        </p:txBody>
      </p:sp>
    </p:spTree>
    <p:extLst>
      <p:ext uri="{BB962C8B-B14F-4D97-AF65-F5344CB8AC3E}">
        <p14:creationId xmlns:p14="http://schemas.microsoft.com/office/powerpoint/2010/main" val="188825864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function is continuous on an interval if it is continuous at every number in the interval</a:t>
            </a:r>
          </a:p>
        </p:txBody>
      </p:sp>
    </p:spTree>
    <p:extLst>
      <p:ext uri="{BB962C8B-B14F-4D97-AF65-F5344CB8AC3E}">
        <p14:creationId xmlns:p14="http://schemas.microsoft.com/office/powerpoint/2010/main" val="318470505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915687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BF0FE-ADD6-479B-BFFC-BFFB0BEB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&amp; Zeno’s Paradox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DD25A-B900-4442-A879-AA3442714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The Greek philosopher Zeno </a:t>
            </a:r>
          </a:p>
          <a:p>
            <a:pPr>
              <a:spcBef>
                <a:spcPts val="0"/>
              </a:spcBef>
            </a:pPr>
            <a:r>
              <a:rPr lang="en-US" dirty="0"/>
              <a:t>(b.≈</a:t>
            </a:r>
            <a:r>
              <a:rPr lang="en-US" sz="2000" dirty="0"/>
              <a:t> </a:t>
            </a:r>
            <a:r>
              <a:rPr lang="en-US" dirty="0"/>
              <a:t>490 B.C.) explored “ontological pluralism” – that the 			belief in the existence 			of many things rather 			than only one leads to </a:t>
            </a:r>
          </a:p>
          <a:p>
            <a:pPr>
              <a:spcBef>
                <a:spcPts val="0"/>
              </a:spcBef>
            </a:pPr>
            <a:r>
              <a:rPr lang="en-US" dirty="0"/>
              <a:t>			absurd conclusions</a:t>
            </a:r>
          </a:p>
          <a:p>
            <a:pPr>
              <a:spcBef>
                <a:spcPts val="0"/>
              </a:spcBef>
            </a:pPr>
            <a:r>
              <a:rPr lang="en-US" dirty="0"/>
              <a:t>			called “paradoxes”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E5220-FC0D-4B37-A639-2887FE509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9139"/>
            <a:ext cx="3124200" cy="3681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851CE-F6F7-4252-B848-2B0608AB5EC3}"/>
              </a:ext>
            </a:extLst>
          </p:cNvPr>
          <p:cNvSpPr txBox="1"/>
          <p:nvPr/>
        </p:nvSpPr>
        <p:spPr>
          <a:xfrm>
            <a:off x="0" y="6553200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http://t3.gstatic.com/licensed-image?q=tbn:ANd9GcRPIaLI8VyIPNFpFvmMdIU1nA1rLiln4O6er</a:t>
            </a:r>
          </a:p>
          <a:p>
            <a:r>
              <a:rPr lang="en-US" sz="1500" dirty="0">
                <a:solidFill>
                  <a:srgbClr val="00B0F0"/>
                </a:solidFill>
              </a:rPr>
              <a:t>TzcK9JFSIFB1HRpKNesW7gXHz2j</a:t>
            </a:r>
          </a:p>
        </p:txBody>
      </p:sp>
    </p:spTree>
    <p:extLst>
      <p:ext uri="{BB962C8B-B14F-4D97-AF65-F5344CB8AC3E}">
        <p14:creationId xmlns:p14="http://schemas.microsoft.com/office/powerpoint/2010/main" val="14963437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1DDDCA9-FE85-4C5C-ABA3-56845526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&amp; Zeno’s Paradox</a:t>
            </a:r>
          </a:p>
        </p:txBody>
      </p:sp>
      <p:pic>
        <p:nvPicPr>
          <p:cNvPr id="20483" name="Picture 2" descr="http://www.skeptic.com/eskeptic/2011/images/11-04-27/zeno-paradox-illo.png">
            <a:extLst>
              <a:ext uri="{FF2B5EF4-FFF2-40B4-BE49-F238E27FC236}">
                <a16:creationId xmlns:a16="http://schemas.microsoft.com/office/drawing/2014/main" id="{DEAF666E-D172-410A-9DA7-067D55211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170363"/>
            <a:ext cx="85629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F8C32F-BC00-4BD4-B658-A2544B7F9827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https://www.skeptic.com/eskeptic/2011/images/11-04-27/zeno-paradox-illo.png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BC8A80-823E-441A-81BD-466A3FCC0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His second paradox has Achilles chasing the tortoise</a:t>
            </a:r>
          </a:p>
          <a:p>
            <a:r>
              <a:rPr lang="en-US" dirty="0"/>
              <a:t>He is unable to ever overtake the tortoise</a:t>
            </a:r>
          </a:p>
        </p:txBody>
      </p:sp>
    </p:spTree>
    <p:extLst>
      <p:ext uri="{BB962C8B-B14F-4D97-AF65-F5344CB8AC3E}">
        <p14:creationId xmlns:p14="http://schemas.microsoft.com/office/powerpoint/2010/main" val="319617985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6BDA-BEF7-485A-B93C-36CF4297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&amp; Zeno’s Paradox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6123-8A30-4766-BCC7-DD53FAA5A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Achilles must traverse the following infinite series of distances before he catches the tortoise: </a:t>
            </a:r>
          </a:p>
          <a:p>
            <a:r>
              <a:rPr lang="en-US" dirty="0"/>
              <a:t>first 0.9m, </a:t>
            </a:r>
          </a:p>
          <a:p>
            <a:r>
              <a:rPr lang="en-US" dirty="0"/>
              <a:t>then an additional 0.09m, </a:t>
            </a:r>
          </a:p>
          <a:p>
            <a:r>
              <a:rPr lang="en-US" dirty="0"/>
              <a:t>then 0.009m, 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37C85-5C59-4BDC-A362-8A3A73F83B37}"/>
              </a:ext>
            </a:extLst>
          </p:cNvPr>
          <p:cNvSpPr txBox="1"/>
          <p:nvPr/>
        </p:nvSpPr>
        <p:spPr>
          <a:xfrm>
            <a:off x="0" y="6611035"/>
            <a:ext cx="70199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https://plato.stanford.edu/entries/paradox-zeno/#AchTor</a:t>
            </a:r>
          </a:p>
        </p:txBody>
      </p:sp>
    </p:spTree>
    <p:extLst>
      <p:ext uri="{BB962C8B-B14F-4D97-AF65-F5344CB8AC3E}">
        <p14:creationId xmlns:p14="http://schemas.microsoft.com/office/powerpoint/2010/main" val="81982352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6BDA-BEF7-485A-B93C-36CF4297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&amp; Zeno’s Paradox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6123-8A30-4766-BCC7-DD53FAA5A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the series of distances ahead that the tortoise reaches at the start of each of Achilles’ catch-ups</a:t>
            </a:r>
          </a:p>
          <a:p>
            <a:r>
              <a:rPr lang="en-US" dirty="0"/>
              <a:t>first 0.9m, </a:t>
            </a:r>
          </a:p>
          <a:p>
            <a:r>
              <a:rPr lang="en-US" dirty="0"/>
              <a:t>then an additional 0.09m, </a:t>
            </a:r>
          </a:p>
          <a:p>
            <a:r>
              <a:rPr lang="en-US" dirty="0"/>
              <a:t>then 0.009m, …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CD0B3-50E8-4487-99BA-7190AE3BD2D2}"/>
              </a:ext>
            </a:extLst>
          </p:cNvPr>
          <p:cNvSpPr txBox="1"/>
          <p:nvPr/>
        </p:nvSpPr>
        <p:spPr>
          <a:xfrm>
            <a:off x="0" y="6611035"/>
            <a:ext cx="70199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https://plato.stanford.edu/entries/paradox-zeno/#AchTor</a:t>
            </a:r>
          </a:p>
        </p:txBody>
      </p:sp>
    </p:spTree>
    <p:extLst>
      <p:ext uri="{BB962C8B-B14F-4D97-AF65-F5344CB8AC3E}">
        <p14:creationId xmlns:p14="http://schemas.microsoft.com/office/powerpoint/2010/main" val="354135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2485789"/>
            <a:ext cx="6773863" cy="437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Graphs of common algebraic functions: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r>
              <a:rPr lang="en-US" sz="2500" dirty="0"/>
              <a:t>constant   identity   </a:t>
            </a:r>
            <a:r>
              <a:rPr lang="en-US" sz="1500" dirty="0"/>
              <a:t> </a:t>
            </a:r>
            <a:r>
              <a:rPr lang="en-US" sz="2500" dirty="0"/>
              <a:t>abs value  quadratic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r>
              <a:rPr lang="en-US" sz="1200" dirty="0"/>
              <a:t>      </a:t>
            </a:r>
          </a:p>
          <a:p>
            <a:r>
              <a:rPr lang="en-US" sz="2500" dirty="0"/>
              <a:t>         square root    cubic      cube root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54153193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is the problem with this paradox?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64666B-7C9A-469E-91E7-CE27079B95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r>
              <a:rPr lang="en-US" altLang="en-US" sz="6000" dirty="0"/>
              <a:t>Limits &amp; Zeno’s Paradox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0404615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again, the principles of calculus may be nonsense, but they work!</a:t>
            </a:r>
          </a:p>
          <a:p>
            <a:r>
              <a:rPr lang="en-US" dirty="0"/>
              <a:t>Zeno’s principles seem logical, but they don’t work!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64666B-7C9A-469E-91E7-CE27079B95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r>
              <a:rPr lang="en-US" altLang="en-US" sz="6000" dirty="0"/>
              <a:t>Limits &amp; Zeno’s Paradox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4577452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12773B8-C3FF-4E78-A897-25911A4C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Golf Paradox</a:t>
            </a:r>
          </a:p>
        </p:txBody>
      </p:sp>
      <p:pic>
        <p:nvPicPr>
          <p:cNvPr id="21507" name="Picture 7">
            <a:extLst>
              <a:ext uri="{FF2B5EF4-FFF2-40B4-BE49-F238E27FC236}">
                <a16:creationId xmlns:a16="http://schemas.microsoft.com/office/drawing/2014/main" id="{4AC6E29E-EAA7-48C1-9A49-2C0E8905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3525"/>
            <a:ext cx="76200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CD73BD-99A9-42C9-88D4-F4AD001428BD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https://www.skeptic.com/eskeptic/2011/images/11-04-27/golf-paradox.png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2D853-962E-DE7D-80A6-30ADF0D015BF}"/>
              </a:ext>
            </a:extLst>
          </p:cNvPr>
          <p:cNvSpPr txBox="1"/>
          <p:nvPr/>
        </p:nvSpPr>
        <p:spPr>
          <a:xfrm>
            <a:off x="1729220" y="3200400"/>
            <a:ext cx="4442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 may get closer and closer to the hole, but the ball never goes in…</a:t>
            </a:r>
          </a:p>
        </p:txBody>
      </p:sp>
    </p:spTree>
    <p:extLst>
      <p:ext uri="{BB962C8B-B14F-4D97-AF65-F5344CB8AC3E}">
        <p14:creationId xmlns:p14="http://schemas.microsoft.com/office/powerpoint/2010/main" val="86031678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sz="4000" dirty="0"/>
              <a:t>Today we studied:</a:t>
            </a:r>
          </a:p>
          <a:p>
            <a:r>
              <a:rPr lang="en-US" dirty="0"/>
              <a:t>Review of </a:t>
            </a:r>
            <a:r>
              <a:rPr lang="en-US" sz="4000" dirty="0"/>
              <a:t>functions, mathematical 	</a:t>
            </a:r>
            <a:r>
              <a:rPr lang="en-US" dirty="0"/>
              <a:t>modeling, transforming 			</a:t>
            </a:r>
            <a:r>
              <a:rPr lang="en-US" sz="4000" dirty="0"/>
              <a:t>functions</a:t>
            </a:r>
            <a:endParaRPr lang="en-US" sz="2000" dirty="0"/>
          </a:p>
          <a:p>
            <a:r>
              <a:rPr lang="en-US" dirty="0"/>
              <a:t>New stuff: limits, continuity</a:t>
            </a:r>
          </a:p>
        </p:txBody>
      </p:sp>
    </p:spTree>
    <p:extLst>
      <p:ext uri="{BB962C8B-B14F-4D97-AF65-F5344CB8AC3E}">
        <p14:creationId xmlns:p14="http://schemas.microsoft.com/office/powerpoint/2010/main" val="168618617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8B26D8-C21D-4701-B2F3-77DB7939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2"/>
          <a:stretch/>
        </p:blipFill>
        <p:spPr bwMode="auto">
          <a:xfrm>
            <a:off x="2133600" y="2971800"/>
            <a:ext cx="6324600" cy="37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45FAC1-EA4C-4A24-B143-4764BB02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827E-B26C-4714-8059-8C873147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 functions (especially sine and cosine) are used to model cyclical phenomena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0BEE1-7E20-437F-B614-214184BBADF6}"/>
              </a:ext>
            </a:extLst>
          </p:cNvPr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241798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10F12-85F1-4DB5-88C6-EAA637F48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74" y="2461437"/>
            <a:ext cx="4678326" cy="4167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45FAC1-EA4C-4A24-B143-4764BB02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827E-B26C-4714-8059-8C873147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Exponential functions use: </a:t>
            </a:r>
          </a:p>
          <a:p>
            <a:pPr algn="ctr"/>
            <a:r>
              <a:rPr lang="en-US" dirty="0"/>
              <a:t>ƒ(x) = </a:t>
            </a:r>
            <a:r>
              <a:rPr lang="en-US" i="1" dirty="0"/>
              <a:t>a</a:t>
            </a:r>
            <a:r>
              <a:rPr lang="en-US" baseline="30000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where the base </a:t>
            </a:r>
          </a:p>
          <a:p>
            <a:pPr>
              <a:spcBef>
                <a:spcPts val="0"/>
              </a:spcBef>
            </a:pPr>
            <a:r>
              <a:rPr lang="en-US" i="1" dirty="0"/>
              <a:t>a</a:t>
            </a:r>
            <a:r>
              <a:rPr lang="en-US" dirty="0"/>
              <a:t> is a positive </a:t>
            </a:r>
          </a:p>
          <a:p>
            <a:pPr>
              <a:spcBef>
                <a:spcPts val="0"/>
              </a:spcBef>
            </a:pPr>
            <a:r>
              <a:rPr lang="en-US" dirty="0"/>
              <a:t>constant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4C94D-62BE-4809-9958-CBA68B62B944}"/>
              </a:ext>
            </a:extLst>
          </p:cNvPr>
          <p:cNvSpPr txBox="1"/>
          <p:nvPr/>
        </p:nvSpPr>
        <p:spPr>
          <a:xfrm>
            <a:off x="0" y="6581001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https://www.quora.com/How-do-you-find-the-domain-and-range-of-an-exponential-function</a:t>
            </a:r>
          </a:p>
        </p:txBody>
      </p:sp>
    </p:spTree>
    <p:extLst>
      <p:ext uri="{BB962C8B-B14F-4D97-AF65-F5344CB8AC3E}">
        <p14:creationId xmlns:p14="http://schemas.microsoft.com/office/powerpoint/2010/main" val="149396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FAC1-EA4C-4A24-B143-4764BB02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827E-B26C-4714-8059-8C873147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Logarithmic functions use:</a:t>
            </a:r>
          </a:p>
          <a:p>
            <a:pPr algn="ctr"/>
            <a:r>
              <a:rPr lang="en-US" dirty="0"/>
              <a:t>ƒ(x) = </a:t>
            </a:r>
            <a:r>
              <a:rPr lang="en-US" dirty="0" err="1"/>
              <a:t>log</a:t>
            </a:r>
            <a:r>
              <a:rPr lang="en-US" i="1" baseline="-25000" dirty="0" err="1"/>
              <a:t>a</a:t>
            </a:r>
            <a:r>
              <a:rPr lang="en-US" dirty="0" err="1"/>
              <a:t>x</a:t>
            </a:r>
            <a:r>
              <a:rPr lang="en-US" dirty="0"/>
              <a:t> </a:t>
            </a:r>
          </a:p>
          <a:p>
            <a:r>
              <a:rPr lang="en-US" dirty="0"/>
              <a:t>where the base </a:t>
            </a:r>
            <a:r>
              <a:rPr lang="en-US" i="1" dirty="0"/>
              <a:t>a</a:t>
            </a:r>
            <a:r>
              <a:rPr lang="en-US" dirty="0"/>
              <a:t> is a positive constant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4F53F-9E25-47BC-B1E5-0359560FD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69316"/>
            <a:ext cx="4295553" cy="32008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57A1C-C210-4A2E-A2B9-5198DB0BBC8C}"/>
              </a:ext>
            </a:extLst>
          </p:cNvPr>
          <p:cNvSpPr txBox="1"/>
          <p:nvPr/>
        </p:nvSpPr>
        <p:spPr>
          <a:xfrm>
            <a:off x="0" y="6602497"/>
            <a:ext cx="468837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</p:spTree>
    <p:extLst>
      <p:ext uri="{BB962C8B-B14F-4D97-AF65-F5344CB8AC3E}">
        <p14:creationId xmlns:p14="http://schemas.microsoft.com/office/powerpoint/2010/main" val="263619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Because data RARELY fits the known functions exactly, we have to transform the functions to fit the data</a:t>
            </a:r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</p:spTree>
    <p:extLst>
      <p:ext uri="{BB962C8B-B14F-4D97-AF65-F5344CB8AC3E}">
        <p14:creationId xmlns:p14="http://schemas.microsoft.com/office/powerpoint/2010/main" val="17941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vertical shifts: </a:t>
            </a:r>
          </a:p>
          <a:p>
            <a:r>
              <a:rPr lang="en-US" i="1" dirty="0"/>
              <a:t>  </a:t>
            </a:r>
            <a:r>
              <a:rPr lang="en-US" dirty="0"/>
              <a:t>ƒ(x) + c    plus shifts up</a:t>
            </a:r>
          </a:p>
          <a:p>
            <a:r>
              <a:rPr lang="en-US" i="1" dirty="0"/>
              <a:t>  </a:t>
            </a:r>
            <a:r>
              <a:rPr lang="en-US" dirty="0"/>
              <a:t>ƒ(x) - c    minus shifts down</a:t>
            </a:r>
          </a:p>
          <a:p>
            <a:pPr algn="ctr">
              <a:lnSpc>
                <a:spcPts val="5000"/>
              </a:lnSpc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31935"/>
            <a:ext cx="5257800" cy="309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04674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vertical stretch: </a:t>
            </a:r>
          </a:p>
          <a:p>
            <a:r>
              <a:rPr lang="en-US" i="1" dirty="0"/>
              <a:t>  </a:t>
            </a:r>
            <a:r>
              <a:rPr lang="en-US" dirty="0"/>
              <a:t>ƒ(x)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c    stretches</a:t>
            </a:r>
          </a:p>
          <a:p>
            <a:r>
              <a:rPr lang="en-US" i="1" dirty="0"/>
              <a:t>  </a:t>
            </a:r>
            <a:r>
              <a:rPr lang="en-US" dirty="0"/>
              <a:t>ƒ(x) ÷ c    squashes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508350"/>
            <a:ext cx="5257800" cy="31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27079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Any operations done to the function outside of the parentheses affects the “y” values</a:t>
            </a:r>
          </a:p>
          <a:p>
            <a:endParaRPr lang="en-US" sz="2000" dirty="0"/>
          </a:p>
          <a:p>
            <a:r>
              <a:rPr lang="en-US" dirty="0"/>
              <a:t>These operations lead to an </a:t>
            </a:r>
            <a:r>
              <a:rPr lang="en-US" dirty="0">
                <a:solidFill>
                  <a:srgbClr val="FFC000"/>
                </a:solidFill>
              </a:rPr>
              <a:t>intuitive</a:t>
            </a:r>
            <a:r>
              <a:rPr lang="en-US" dirty="0"/>
              <a:t> result</a:t>
            </a:r>
          </a:p>
        </p:txBody>
      </p:sp>
    </p:spTree>
    <p:extLst>
      <p:ext uri="{BB962C8B-B14F-4D97-AF65-F5344CB8AC3E}">
        <p14:creationId xmlns:p14="http://schemas.microsoft.com/office/powerpoint/2010/main" val="428822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sz="4000" dirty="0"/>
              <a:t>functions, mathematical 		</a:t>
            </a:r>
            <a:r>
              <a:rPr lang="en-US" dirty="0"/>
              <a:t>	modeling, transforming 			</a:t>
            </a:r>
            <a:r>
              <a:rPr lang="en-US" sz="4000" dirty="0"/>
              <a:t>functions</a:t>
            </a:r>
            <a:endParaRPr lang="en-US" sz="2000" dirty="0"/>
          </a:p>
          <a:p>
            <a:r>
              <a:rPr lang="en-US" dirty="0"/>
              <a:t>New stuff: </a:t>
            </a:r>
          </a:p>
          <a:p>
            <a:r>
              <a:rPr lang="en-US" dirty="0"/>
              <a:t>	limits</a:t>
            </a:r>
          </a:p>
          <a:p>
            <a:r>
              <a:rPr lang="en-US" dirty="0"/>
              <a:t>	continuity</a:t>
            </a:r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horizontal shifts: </a:t>
            </a:r>
          </a:p>
          <a:p>
            <a:r>
              <a:rPr lang="en-US" i="1" dirty="0"/>
              <a:t>  </a:t>
            </a:r>
            <a:r>
              <a:rPr lang="en-US" dirty="0"/>
              <a:t>ƒ(x + c)    shifts left</a:t>
            </a:r>
          </a:p>
          <a:p>
            <a:r>
              <a:rPr lang="en-US" i="1" dirty="0"/>
              <a:t>  </a:t>
            </a:r>
            <a:r>
              <a:rPr lang="en-US" dirty="0"/>
              <a:t>ƒ(x - c)    shifts right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498588"/>
            <a:ext cx="5277251" cy="313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C83A9A-9512-03B7-FA47-8D966D898105}"/>
              </a:ext>
            </a:extLst>
          </p:cNvPr>
          <p:cNvSpPr txBox="1"/>
          <p:nvPr/>
        </p:nvSpPr>
        <p:spPr>
          <a:xfrm>
            <a:off x="6411709" y="3202543"/>
            <a:ext cx="2656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It’s shifting the y-axis</a:t>
            </a:r>
          </a:p>
        </p:txBody>
      </p:sp>
    </p:spTree>
    <p:extLst>
      <p:ext uri="{BB962C8B-B14F-4D97-AF65-F5344CB8AC3E}">
        <p14:creationId xmlns:p14="http://schemas.microsoft.com/office/powerpoint/2010/main" val="1027243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horizontal shifts: </a:t>
            </a:r>
          </a:p>
          <a:p>
            <a:r>
              <a:rPr lang="en-US" i="1" dirty="0"/>
              <a:t>  </a:t>
            </a:r>
            <a:r>
              <a:rPr lang="en-US" dirty="0"/>
              <a:t>ƒ(x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c)    squashes</a:t>
            </a:r>
          </a:p>
          <a:p>
            <a:r>
              <a:rPr lang="en-US" i="1" dirty="0"/>
              <a:t>  </a:t>
            </a:r>
            <a:r>
              <a:rPr lang="en-US" dirty="0"/>
              <a:t>ƒ(x ÷ c)    stretches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EAEC1-E8B1-4ECD-BD53-F2154A909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3571875"/>
            <a:ext cx="5248275" cy="3133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84509-C101-FC0C-A3CC-B342E9A1D2A5}"/>
              </a:ext>
            </a:extLst>
          </p:cNvPr>
          <p:cNvSpPr txBox="1"/>
          <p:nvPr/>
        </p:nvSpPr>
        <p:spPr>
          <a:xfrm>
            <a:off x="5725909" y="3202543"/>
            <a:ext cx="3443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Think of these as “frequency”</a:t>
            </a:r>
          </a:p>
        </p:txBody>
      </p:sp>
    </p:spTree>
    <p:extLst>
      <p:ext uri="{BB962C8B-B14F-4D97-AF65-F5344CB8AC3E}">
        <p14:creationId xmlns:p14="http://schemas.microsoft.com/office/powerpoint/2010/main" val="3618658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Any operations done to the function inside the parentheses affects the “x” values</a:t>
            </a:r>
          </a:p>
          <a:p>
            <a:endParaRPr lang="en-US" sz="2000" dirty="0"/>
          </a:p>
          <a:p>
            <a:r>
              <a:rPr lang="en-US" dirty="0"/>
              <a:t>These operations lead to a </a:t>
            </a:r>
            <a:r>
              <a:rPr lang="en-US" dirty="0">
                <a:solidFill>
                  <a:srgbClr val="FFC000"/>
                </a:solidFill>
              </a:rPr>
              <a:t>counterintuitive </a:t>
            </a:r>
            <a:r>
              <a:rPr lang="en-US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2837629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972731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On Wk01 we looked at the limits of sequences </a:t>
            </a:r>
          </a:p>
        </p:txBody>
      </p:sp>
    </p:spTree>
    <p:extLst>
      <p:ext uri="{BB962C8B-B14F-4D97-AF65-F5344CB8AC3E}">
        <p14:creationId xmlns:p14="http://schemas.microsoft.com/office/powerpoint/2010/main" val="419252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On Wk01 we looked at the limits of sequences</a:t>
            </a:r>
          </a:p>
          <a:p>
            <a:endParaRPr lang="en-US" altLang="en-US" sz="2000" dirty="0"/>
          </a:p>
          <a:p>
            <a:r>
              <a:rPr lang="en-US" altLang="en-US" dirty="0"/>
              <a:t>You can do the same thing with algebraic functions </a:t>
            </a:r>
          </a:p>
        </p:txBody>
      </p:sp>
    </p:spTree>
    <p:extLst>
      <p:ext uri="{BB962C8B-B14F-4D97-AF65-F5344CB8AC3E}">
        <p14:creationId xmlns:p14="http://schemas.microsoft.com/office/powerpoint/2010/main" val="1323832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1D6950E-CAE5-4090-9386-E8EABD54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Find: lim (6x</a:t>
            </a:r>
            <a:r>
              <a:rPr lang="en-US" altLang="en-US" baseline="30000" dirty="0"/>
              <a:t>2</a:t>
            </a:r>
            <a:r>
              <a:rPr lang="en-US" altLang="en-US" dirty="0"/>
              <a:t> – 3x + 5)</a:t>
            </a:r>
          </a:p>
          <a:p>
            <a:r>
              <a:rPr lang="en-US" altLang="en-US" sz="1400" dirty="0"/>
              <a:t>                   </a:t>
            </a:r>
            <a:r>
              <a:rPr lang="en-US" altLang="en-US" sz="2000" dirty="0"/>
              <a:t>x </a:t>
            </a:r>
            <a:r>
              <a:rPr lang="en-US" altLang="en-US" sz="2000" dirty="0">
                <a:sym typeface="Symbol" panose="05050102010706020507" pitchFamily="18" charset="2"/>
              </a:rPr>
              <a:t> 0</a:t>
            </a:r>
            <a:r>
              <a:rPr lang="en-US" altLang="en-US" sz="2000" dirty="0"/>
              <a:t> </a:t>
            </a:r>
          </a:p>
          <a:p>
            <a:endParaRPr lang="en-US" altLang="en-US" dirty="0"/>
          </a:p>
          <a:p>
            <a:r>
              <a:rPr lang="en-US" altLang="en-US" dirty="0"/>
              <a:t>Just plug in x = 0 and solve!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F0B341-C71F-48C2-8AE3-21B70724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73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1D6950E-CAE5-4090-9386-E8EABD54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Find: lim (6x</a:t>
            </a:r>
            <a:r>
              <a:rPr lang="en-US" altLang="en-US" baseline="30000" dirty="0"/>
              <a:t>2</a:t>
            </a:r>
            <a:r>
              <a:rPr lang="en-US" altLang="en-US" dirty="0"/>
              <a:t> – 3x + 5)</a:t>
            </a:r>
          </a:p>
          <a:p>
            <a:r>
              <a:rPr lang="en-US" altLang="en-US" sz="1400" dirty="0"/>
              <a:t>                   </a:t>
            </a:r>
            <a:r>
              <a:rPr lang="en-US" altLang="en-US" sz="2000" dirty="0"/>
              <a:t>x </a:t>
            </a:r>
            <a:r>
              <a:rPr lang="en-US" altLang="en-US" sz="2000" dirty="0">
                <a:sym typeface="Symbol" panose="05050102010706020507" pitchFamily="18" charset="2"/>
              </a:rPr>
              <a:t> 0</a:t>
            </a:r>
            <a:r>
              <a:rPr lang="en-US" altLang="en-US" sz="2000" dirty="0"/>
              <a:t> </a:t>
            </a:r>
          </a:p>
          <a:p>
            <a:r>
              <a:rPr lang="en-US" altLang="en-US" dirty="0"/>
              <a:t>			= </a:t>
            </a:r>
            <a:r>
              <a:rPr lang="en-US" altLang="en-US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F0B341-C71F-48C2-8AE3-21B70724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97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5BFE6DF7-163F-482B-BB8F-91D2ADA9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4E70DB0F-6961-4914-A38A-0A2A1A587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 algn="ctr"/>
            <a:r>
              <a:rPr lang="en-US" altLang="en-US" dirty="0"/>
              <a:t>Even if functions are not the same, their limits at some target point may be the same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CEB17-01BD-4737-893A-6AEAAEAE6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187262"/>
            <a:ext cx="5486400" cy="3594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12CCAA-CAB6-4907-AC24-E6D1A1BD857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E89D4-A15D-4488-8035-9DB9F1C29384}"/>
              </a:ext>
            </a:extLst>
          </p:cNvPr>
          <p:cNvSpPr txBox="1"/>
          <p:nvPr/>
        </p:nvSpPr>
        <p:spPr>
          <a:xfrm>
            <a:off x="3221019" y="4971084"/>
            <a:ext cx="381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41427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2531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2) </a:t>
            </a:r>
            <a:r>
              <a:rPr lang="en-US" sz="3200" dirty="0">
                <a:solidFill>
                  <a:srgbClr val="FFC000"/>
                </a:solidFill>
              </a:rPr>
              <a:t>Use algebra and limits </a:t>
            </a:r>
            <a:r>
              <a:rPr lang="en-US" sz="3200" dirty="0"/>
              <a:t>to examine the properties and graphs of functions</a:t>
            </a:r>
          </a:p>
          <a:p>
            <a:pPr lvl="0"/>
            <a:r>
              <a:rPr lang="en-US" sz="3200" dirty="0"/>
              <a:t>Outcome 7) </a:t>
            </a:r>
            <a:r>
              <a:rPr lang="en-US" sz="3200" dirty="0">
                <a:solidFill>
                  <a:srgbClr val="FFC000"/>
                </a:solidFill>
              </a:rPr>
              <a:t>Solve problems </a:t>
            </a:r>
            <a:r>
              <a:rPr lang="en-US" sz="3200" dirty="0"/>
              <a:t>by identifying the requirements, making a sketch as appropriate, and using calculus techniques to model the problem, calculating the final answer and verifying the solution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554C0C1-BCD6-45F5-A871-69F72B3A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F8EA9C2-3D2E-4901-97FF-10554525E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Rules for Limits: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D4A59E-0426-4C5C-936E-F547BCA95F7F}"/>
              </a:ext>
            </a:extLst>
          </p:cNvPr>
          <p:cNvGrpSpPr/>
          <p:nvPr/>
        </p:nvGrpSpPr>
        <p:grpSpPr>
          <a:xfrm>
            <a:off x="228601" y="2127250"/>
            <a:ext cx="8534399" cy="1085850"/>
            <a:chOff x="228601" y="2127250"/>
            <a:chExt cx="8534399" cy="1085850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00E463C7-83B0-4BEF-8FE4-60CE86D26E5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8601" y="2146300"/>
              <a:ext cx="1143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1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D682702D-8E80-4064-9760-8158751EFD7F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093656" y="2127250"/>
                  <a:ext cx="3395720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[ƒ(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)+</m:t>
                      </m:r>
                      <m:r>
                        <m:rPr>
                          <m:nor/>
                        </m:rPr>
                        <a:rPr lang="en-US" altLang="en-US" dirty="0"/>
                        <m:t>g</m:t>
                      </m:r>
                      <m:r>
                        <m:rPr>
                          <m:nor/>
                        </m:rPr>
                        <a:rPr lang="en-US" altLang="en-US" dirty="0"/>
                        <m:t>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)]</m:t>
                      </m:r>
                    </m:oMath>
                  </a14:m>
                  <a:r>
                    <a:rPr lang="en-US" altLang="en-US" b="0" dirty="0"/>
                    <a:t> =</a:t>
                  </a:r>
                </a:p>
              </p:txBody>
            </p:sp>
          </mc:Choice>
          <mc:Fallback xmlns="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D682702D-8E80-4064-9760-8158751EF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93656" y="2127250"/>
                  <a:ext cx="3395720" cy="838200"/>
                </a:xfrm>
                <a:prstGeom prst="rect">
                  <a:avLst/>
                </a:prstGeom>
                <a:blipFill>
                  <a:blip r:embed="rId2"/>
                  <a:stretch>
                    <a:fillRect t="-13139" r="-539" b="-1532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BA6CB3B1-5F37-436F-AB0C-FD8551CC4C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96248" y="2146300"/>
              <a:ext cx="1142999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F96D7F80-478B-43C8-91CA-68861773459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5157081" y="2127250"/>
                  <a:ext cx="1709973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ƒ(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</m:t>
                      </m:r>
                    </m:oMath>
                  </a14:m>
                  <a:r>
                    <a:rPr lang="en-US" altLang="en-US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+</m:t>
                      </m:r>
                    </m:oMath>
                  </a14:m>
                  <a:r>
                    <a:rPr lang="en-US" altLang="en-US" b="0" dirty="0"/>
                    <a:t> </a:t>
                  </a:r>
                </a:p>
              </p:txBody>
            </p:sp>
          </mc:Choice>
          <mc:Fallback xmlns="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F96D7F80-478B-43C8-91CA-688617734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57081" y="2127250"/>
                  <a:ext cx="1709973" cy="838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92593B2E-6450-4254-A8F6-CE526AD8A5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90854" y="2146300"/>
              <a:ext cx="1142999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>
                  <a:extLst>
                    <a:ext uri="{FF2B5EF4-FFF2-40B4-BE49-F238E27FC236}">
                      <a16:creationId xmlns:a16="http://schemas.microsoft.com/office/drawing/2014/main" id="{1F93A1AB-CD25-442A-865B-4BC4937B9AD4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620001" y="2127250"/>
                  <a:ext cx="1142999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b="1" i="0" dirty="0" smtClean="0"/>
                          <m:t>g</m:t>
                        </m:r>
                        <m:r>
                          <m:rPr>
                            <m:nor/>
                          </m:rPr>
                          <a:rPr lang="en-US" altLang="en-US" dirty="0"/>
                          <m:t>(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)</m:t>
                        </m:r>
                      </m:oMath>
                    </m:oMathPara>
                  </a14:m>
                  <a:endParaRPr lang="en-US" altLang="en-US" b="0" dirty="0"/>
                </a:p>
              </p:txBody>
            </p:sp>
          </mc:Choice>
          <mc:Fallback xmlns="">
            <p:sp>
              <p:nvSpPr>
                <p:cNvPr id="12" name="Content Placeholder 2">
                  <a:extLst>
                    <a:ext uri="{FF2B5EF4-FFF2-40B4-BE49-F238E27FC236}">
                      <a16:creationId xmlns:a16="http://schemas.microsoft.com/office/drawing/2014/main" id="{1F93A1AB-CD25-442A-865B-4BC4937B9A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1" y="2127250"/>
                  <a:ext cx="1142999" cy="838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519A82-2567-46B6-B7A2-AA34B2DA4451}"/>
              </a:ext>
            </a:extLst>
          </p:cNvPr>
          <p:cNvGrpSpPr/>
          <p:nvPr/>
        </p:nvGrpSpPr>
        <p:grpSpPr>
          <a:xfrm>
            <a:off x="228600" y="3333750"/>
            <a:ext cx="8534400" cy="1085850"/>
            <a:chOff x="228601" y="2127250"/>
            <a:chExt cx="8534400" cy="1085850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B625CA7C-5575-4A06-88A9-386DEC13AF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8601" y="2146300"/>
              <a:ext cx="1143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1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5C9CEF2C-A77B-4B41-A487-5EFA5441D334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093656" y="2127250"/>
                  <a:ext cx="3395720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[ƒ(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</m:t>
                      </m:r>
                      <m:r>
                        <m:rPr>
                          <m:nor/>
                        </m:rPr>
                        <a:rPr lang="en-US" altLang="en-US" b="1" i="0" dirty="0" smtClean="0"/>
                        <m:t>−</m:t>
                      </m:r>
                      <m:r>
                        <m:rPr>
                          <m:nor/>
                        </m:rPr>
                        <a:rPr lang="en-US" altLang="en-US" dirty="0"/>
                        <m:t>g</m:t>
                      </m:r>
                      <m:r>
                        <m:rPr>
                          <m:nor/>
                        </m:rPr>
                        <a:rPr lang="en-US" altLang="en-US" dirty="0"/>
                        <m:t>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)]</m:t>
                      </m:r>
                    </m:oMath>
                  </a14:m>
                  <a:r>
                    <a:rPr lang="en-US" altLang="en-US" b="0" dirty="0"/>
                    <a:t> =</a:t>
                  </a:r>
                </a:p>
              </p:txBody>
            </p:sp>
          </mc:Choice>
          <mc:Fallback xmlns="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5C9CEF2C-A77B-4B41-A487-5EFA5441D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93656" y="2127250"/>
                  <a:ext cx="3395720" cy="838200"/>
                </a:xfrm>
                <a:prstGeom prst="rect">
                  <a:avLst/>
                </a:prstGeom>
                <a:blipFill>
                  <a:blip r:embed="rId5"/>
                  <a:stretch>
                    <a:fillRect t="-13139" r="-539" b="-1532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077AD267-04AC-477C-8965-E9F3BB1ECC0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96248" y="2146300"/>
              <a:ext cx="1142999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ontent Placeholder 2">
                  <a:extLst>
                    <a:ext uri="{FF2B5EF4-FFF2-40B4-BE49-F238E27FC236}">
                      <a16:creationId xmlns:a16="http://schemas.microsoft.com/office/drawing/2014/main" id="{9157939A-6D57-421D-8948-2730B8D2B0FC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5157081" y="2127250"/>
                  <a:ext cx="1777120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ƒ(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</m:t>
                      </m:r>
                    </m:oMath>
                  </a14:m>
                  <a:r>
                    <a:rPr lang="en-US" altLang="en-US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−</m:t>
                      </m:r>
                    </m:oMath>
                  </a14:m>
                  <a:r>
                    <a:rPr lang="en-US" altLang="en-US" b="0" dirty="0"/>
                    <a:t> </a:t>
                  </a:r>
                </a:p>
              </p:txBody>
            </p:sp>
          </mc:Choice>
          <mc:Fallback xmlns="">
            <p:sp>
              <p:nvSpPr>
                <p:cNvPr id="22" name="Content Placeholder 2">
                  <a:extLst>
                    <a:ext uri="{FF2B5EF4-FFF2-40B4-BE49-F238E27FC236}">
                      <a16:creationId xmlns:a16="http://schemas.microsoft.com/office/drawing/2014/main" id="{9157939A-6D57-421D-8948-2730B8D2B0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57081" y="2127250"/>
                  <a:ext cx="1777120" cy="838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F46A5AD3-0EC0-4CFF-86DD-D59328E4CAB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90855" y="2146300"/>
              <a:ext cx="1142999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4F9CB469-960A-4FB7-BC66-112DF9DE146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620002" y="2127250"/>
                  <a:ext cx="1142999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b="1" i="0" dirty="0" smtClean="0"/>
                          <m:t>g</m:t>
                        </m:r>
                        <m:r>
                          <m:rPr>
                            <m:nor/>
                          </m:rPr>
                          <a:rPr lang="en-US" altLang="en-US" dirty="0"/>
                          <m:t>(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)</m:t>
                        </m:r>
                      </m:oMath>
                    </m:oMathPara>
                  </a14:m>
                  <a:endParaRPr lang="en-US" altLang="en-US" b="0" dirty="0"/>
                </a:p>
              </p:txBody>
            </p:sp>
          </mc:Choice>
          <mc:Fallback xmlns="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4F9CB469-960A-4FB7-BC66-112DF9DE14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2" y="2127250"/>
                  <a:ext cx="1142999" cy="838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F3A50B-D285-471A-AED9-DA78EB87609D}"/>
              </a:ext>
            </a:extLst>
          </p:cNvPr>
          <p:cNvGrpSpPr/>
          <p:nvPr/>
        </p:nvGrpSpPr>
        <p:grpSpPr>
          <a:xfrm>
            <a:off x="228600" y="4552950"/>
            <a:ext cx="8763000" cy="1085850"/>
            <a:chOff x="228601" y="2127250"/>
            <a:chExt cx="8763000" cy="1085850"/>
          </a:xfrm>
        </p:grpSpPr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9BA84D34-2436-4419-8864-D64E771505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8601" y="2146300"/>
              <a:ext cx="1143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1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ontent Placeholder 2">
                  <a:extLst>
                    <a:ext uri="{FF2B5EF4-FFF2-40B4-BE49-F238E27FC236}">
                      <a16:creationId xmlns:a16="http://schemas.microsoft.com/office/drawing/2014/main" id="{F8C448B2-7B01-4C8E-B2A3-1B6DB58351E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093655" y="2127250"/>
                  <a:ext cx="3478345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[ƒ(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en-US" dirty="0"/>
                        <m:t>g</m:t>
                      </m:r>
                      <m:r>
                        <m:rPr>
                          <m:nor/>
                        </m:rPr>
                        <a:rPr lang="en-US" altLang="en-US" dirty="0"/>
                        <m:t>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)]</m:t>
                      </m:r>
                    </m:oMath>
                  </a14:m>
                  <a:r>
                    <a:rPr lang="en-US" altLang="en-US" b="0" dirty="0"/>
                    <a:t> =</a:t>
                  </a:r>
                </a:p>
              </p:txBody>
            </p:sp>
          </mc:Choice>
          <mc:Fallback xmlns="">
            <p:sp>
              <p:nvSpPr>
                <p:cNvPr id="27" name="Content Placeholder 2">
                  <a:extLst>
                    <a:ext uri="{FF2B5EF4-FFF2-40B4-BE49-F238E27FC236}">
                      <a16:creationId xmlns:a16="http://schemas.microsoft.com/office/drawing/2014/main" id="{F8C448B2-7B01-4C8E-B2A3-1B6DB58351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93655" y="2127250"/>
                  <a:ext cx="3478345" cy="838200"/>
                </a:xfrm>
                <a:prstGeom prst="rect">
                  <a:avLst/>
                </a:prstGeom>
                <a:blipFill>
                  <a:blip r:embed="rId8"/>
                  <a:stretch>
                    <a:fillRect t="-13139" r="-6130" b="-1532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D6568883-23E5-4B7D-AEC3-1C2B9790527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24848" y="2146300"/>
              <a:ext cx="1142999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ontent Placeholder 2">
                  <a:extLst>
                    <a:ext uri="{FF2B5EF4-FFF2-40B4-BE49-F238E27FC236}">
                      <a16:creationId xmlns:a16="http://schemas.microsoft.com/office/drawing/2014/main" id="{81362C39-47DA-450A-8904-8FD1526AC5E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5385681" y="2127250"/>
                  <a:ext cx="1777120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ƒ(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</m:t>
                      </m:r>
                    </m:oMath>
                  </a14:m>
                  <a:r>
                    <a:rPr lang="en-US" altLang="en-US" b="0" dirty="0"/>
                    <a:t> </a:t>
                  </a:r>
                  <a14:m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altLang="en-US" b="0" dirty="0"/>
                    <a:t> </a:t>
                  </a:r>
                </a:p>
              </p:txBody>
            </p:sp>
          </mc:Choice>
          <mc:Fallback xmlns="">
            <p:sp>
              <p:nvSpPr>
                <p:cNvPr id="29" name="Content Placeholder 2">
                  <a:extLst>
                    <a:ext uri="{FF2B5EF4-FFF2-40B4-BE49-F238E27FC236}">
                      <a16:creationId xmlns:a16="http://schemas.microsoft.com/office/drawing/2014/main" id="{81362C39-47DA-450A-8904-8FD1526AC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85681" y="2127250"/>
                  <a:ext cx="1777120" cy="838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22B430AF-A002-47EE-BF34-4B09C6EF0EC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19455" y="2146300"/>
              <a:ext cx="1142999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ontent Placeholder 2">
                  <a:extLst>
                    <a:ext uri="{FF2B5EF4-FFF2-40B4-BE49-F238E27FC236}">
                      <a16:creationId xmlns:a16="http://schemas.microsoft.com/office/drawing/2014/main" id="{1AFB51F7-4C21-4B17-A9F6-18892B4FC48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848602" y="2127250"/>
                  <a:ext cx="1142999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b="1" i="0" dirty="0" smtClean="0"/>
                          <m:t>g</m:t>
                        </m:r>
                        <m:r>
                          <m:rPr>
                            <m:nor/>
                          </m:rPr>
                          <a:rPr lang="en-US" altLang="en-US" dirty="0"/>
                          <m:t>(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)</m:t>
                        </m:r>
                      </m:oMath>
                    </m:oMathPara>
                  </a14:m>
                  <a:endParaRPr lang="en-US" altLang="en-US" b="0" dirty="0"/>
                </a:p>
              </p:txBody>
            </p:sp>
          </mc:Choice>
          <mc:Fallback xmlns="">
            <p:sp>
              <p:nvSpPr>
                <p:cNvPr id="31" name="Content Placeholder 2">
                  <a:extLst>
                    <a:ext uri="{FF2B5EF4-FFF2-40B4-BE49-F238E27FC236}">
                      <a16:creationId xmlns:a16="http://schemas.microsoft.com/office/drawing/2014/main" id="{1AFB51F7-4C21-4B17-A9F6-18892B4FC4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48602" y="2127250"/>
                  <a:ext cx="1142999" cy="8382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3493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1D6950E-CAE5-4090-9386-E8EABD54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Find: lim (6x</a:t>
            </a:r>
            <a:r>
              <a:rPr lang="en-US" altLang="en-US" baseline="30000" dirty="0"/>
              <a:t>3</a:t>
            </a:r>
            <a:r>
              <a:rPr lang="en-US" altLang="en-US" dirty="0"/>
              <a:t> – 3x</a:t>
            </a:r>
            <a:r>
              <a:rPr lang="en-US" altLang="en-US" baseline="30000" dirty="0"/>
              <a:t>2</a:t>
            </a:r>
            <a:r>
              <a:rPr lang="en-US" altLang="en-US" dirty="0"/>
              <a:t> + 5x)</a:t>
            </a:r>
          </a:p>
          <a:p>
            <a:r>
              <a:rPr lang="en-US" altLang="en-US" sz="2000" dirty="0"/>
              <a:t>	     x </a:t>
            </a:r>
            <a:r>
              <a:rPr lang="en-US" altLang="en-US" sz="2000" dirty="0">
                <a:sym typeface="Symbol" panose="05050102010706020507" pitchFamily="18" charset="2"/>
              </a:rPr>
              <a:t> 0</a:t>
            </a:r>
            <a:r>
              <a:rPr lang="en-US" altLang="en-US" sz="2000" dirty="0"/>
              <a:t> </a:t>
            </a:r>
          </a:p>
          <a:p>
            <a:r>
              <a:rPr lang="en-US" altLang="en-US" dirty="0"/>
              <a:t>That would be the same as:</a:t>
            </a:r>
          </a:p>
          <a:p>
            <a:r>
              <a:rPr lang="en-US" altLang="en-US" dirty="0"/>
              <a:t>    6x</a:t>
            </a:r>
            <a:r>
              <a:rPr lang="en-US" altLang="en-US" baseline="30000" dirty="0"/>
              <a:t>3</a:t>
            </a:r>
            <a:r>
              <a:rPr lang="en-US" altLang="en-US" dirty="0"/>
              <a:t> -     3x</a:t>
            </a:r>
            <a:r>
              <a:rPr lang="en-US" altLang="en-US" baseline="30000" dirty="0"/>
              <a:t>2</a:t>
            </a:r>
            <a:r>
              <a:rPr lang="en-US" altLang="en-US" dirty="0"/>
              <a:t> +      5x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F0B341-C71F-48C2-8AE3-21B70724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035613-0706-4B82-BDF5-9C0B4DFEB4DD}"/>
              </a:ext>
            </a:extLst>
          </p:cNvPr>
          <p:cNvSpPr txBox="1">
            <a:spLocks/>
          </p:cNvSpPr>
          <p:nvPr/>
        </p:nvSpPr>
        <p:spPr bwMode="auto">
          <a:xfrm>
            <a:off x="482600" y="2607733"/>
            <a:ext cx="111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x→0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920596-1AF4-4035-BC56-0456221A9AC6}"/>
              </a:ext>
            </a:extLst>
          </p:cNvPr>
          <p:cNvSpPr txBox="1">
            <a:spLocks/>
          </p:cNvSpPr>
          <p:nvPr/>
        </p:nvSpPr>
        <p:spPr bwMode="auto">
          <a:xfrm>
            <a:off x="2921000" y="2590800"/>
            <a:ext cx="111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x→0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09A543-A5A7-4A5B-94C8-AFD39531A477}"/>
              </a:ext>
            </a:extLst>
          </p:cNvPr>
          <p:cNvSpPr txBox="1">
            <a:spLocks/>
          </p:cNvSpPr>
          <p:nvPr/>
        </p:nvSpPr>
        <p:spPr bwMode="auto">
          <a:xfrm>
            <a:off x="5588000" y="2590800"/>
            <a:ext cx="111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x→0 </a:t>
            </a:r>
          </a:p>
        </p:txBody>
      </p:sp>
    </p:spTree>
    <p:extLst>
      <p:ext uri="{BB962C8B-B14F-4D97-AF65-F5344CB8AC3E}">
        <p14:creationId xmlns:p14="http://schemas.microsoft.com/office/powerpoint/2010/main" val="3295428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1D6950E-CAE5-4090-9386-E8EABD54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Find: lim (6x</a:t>
            </a:r>
            <a:r>
              <a:rPr lang="en-US" altLang="en-US" baseline="30000" dirty="0"/>
              <a:t>3</a:t>
            </a:r>
            <a:r>
              <a:rPr lang="en-US" altLang="en-US" dirty="0"/>
              <a:t> – 3x</a:t>
            </a:r>
            <a:r>
              <a:rPr lang="en-US" altLang="en-US" baseline="30000" dirty="0"/>
              <a:t>2</a:t>
            </a:r>
            <a:r>
              <a:rPr lang="en-US" altLang="en-US" dirty="0"/>
              <a:t> + 5x)</a:t>
            </a:r>
          </a:p>
          <a:p>
            <a:r>
              <a:rPr lang="en-US" altLang="en-US" sz="1400" dirty="0"/>
              <a:t>                   </a:t>
            </a:r>
            <a:r>
              <a:rPr lang="en-US" altLang="en-US" sz="2000" dirty="0"/>
              <a:t>x </a:t>
            </a:r>
            <a:r>
              <a:rPr lang="en-US" altLang="en-US" sz="2000" dirty="0">
                <a:sym typeface="Symbol" panose="05050102010706020507" pitchFamily="18" charset="2"/>
              </a:rPr>
              <a:t> 0</a:t>
            </a:r>
            <a:r>
              <a:rPr lang="en-US" altLang="en-US" sz="2000" dirty="0"/>
              <a:t> </a:t>
            </a:r>
          </a:p>
          <a:p>
            <a:r>
              <a:rPr lang="en-US" altLang="en-US" dirty="0"/>
              <a:t>That would be the same as:</a:t>
            </a:r>
          </a:p>
          <a:p>
            <a:r>
              <a:rPr lang="en-US" altLang="en-US" dirty="0"/>
              <a:t>    6x</a:t>
            </a:r>
            <a:r>
              <a:rPr lang="en-US" altLang="en-US" baseline="30000" dirty="0"/>
              <a:t>3</a:t>
            </a:r>
            <a:r>
              <a:rPr lang="en-US" altLang="en-US" dirty="0"/>
              <a:t> -     3x</a:t>
            </a:r>
            <a:r>
              <a:rPr lang="en-US" altLang="en-US" baseline="30000" dirty="0"/>
              <a:t>2</a:t>
            </a:r>
            <a:r>
              <a:rPr lang="en-US" altLang="en-US" dirty="0"/>
              <a:t> +      5x </a:t>
            </a:r>
          </a:p>
          <a:p>
            <a:r>
              <a:rPr lang="en-US" altLang="en-US" dirty="0"/>
              <a:t>  =  0  -   0     +    0</a:t>
            </a:r>
          </a:p>
          <a:p>
            <a:r>
              <a:rPr lang="en-US" altLang="en-US" dirty="0"/>
              <a:t>  =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F0B341-C71F-48C2-8AE3-21B70724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035613-0706-4B82-BDF5-9C0B4DFEB4DD}"/>
              </a:ext>
            </a:extLst>
          </p:cNvPr>
          <p:cNvSpPr txBox="1">
            <a:spLocks/>
          </p:cNvSpPr>
          <p:nvPr/>
        </p:nvSpPr>
        <p:spPr bwMode="auto">
          <a:xfrm>
            <a:off x="482600" y="2607733"/>
            <a:ext cx="111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x→0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920596-1AF4-4035-BC56-0456221A9AC6}"/>
              </a:ext>
            </a:extLst>
          </p:cNvPr>
          <p:cNvSpPr txBox="1">
            <a:spLocks/>
          </p:cNvSpPr>
          <p:nvPr/>
        </p:nvSpPr>
        <p:spPr bwMode="auto">
          <a:xfrm>
            <a:off x="2921000" y="2590800"/>
            <a:ext cx="111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x→0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09A543-A5A7-4A5B-94C8-AFD39531A477}"/>
              </a:ext>
            </a:extLst>
          </p:cNvPr>
          <p:cNvSpPr txBox="1">
            <a:spLocks/>
          </p:cNvSpPr>
          <p:nvPr/>
        </p:nvSpPr>
        <p:spPr bwMode="auto">
          <a:xfrm>
            <a:off x="5588000" y="2590800"/>
            <a:ext cx="111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x→0 </a:t>
            </a:r>
          </a:p>
        </p:txBody>
      </p:sp>
    </p:spTree>
    <p:extLst>
      <p:ext uri="{BB962C8B-B14F-4D97-AF65-F5344CB8AC3E}">
        <p14:creationId xmlns:p14="http://schemas.microsoft.com/office/powerpoint/2010/main" val="982806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90876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position (in feet) of an object moving along a line is: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+128t</a:t>
            </a:r>
          </a:p>
          <a:p>
            <a:endParaRPr lang="en-US" altLang="en-US" sz="2000" dirty="0"/>
          </a:p>
          <a:p>
            <a:r>
              <a:rPr lang="en-US" altLang="en-US" dirty="0"/>
              <a:t>Find the average speed over the time interval 1sec ≤ t ≤ 2sec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F2F9F1-A5D5-43E2-B2A8-AD518FD2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41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72A08FD2-F1B6-4D4D-AF13-C08BC3DA9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   1≤t≤2</a:t>
            </a:r>
          </a:p>
          <a:p>
            <a:endParaRPr lang="en-US" altLang="en-US" sz="2000" dirty="0"/>
          </a:p>
          <a:p>
            <a:r>
              <a:rPr lang="en-US" altLang="en-US" dirty="0"/>
              <a:t>First evaluate the function at the final value: 2</a:t>
            </a:r>
          </a:p>
          <a:p>
            <a:endParaRPr lang="en-US" altLang="en-US" sz="2000" dirty="0"/>
          </a:p>
          <a:p>
            <a:r>
              <a:rPr lang="en-US" altLang="en-US" dirty="0"/>
              <a:t>Then evaluate the function at the initial value: 1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FB889E-B051-4CA6-AB88-4F6CDD33F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46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64B67E1-9DC6-4BF4-806B-67AC7EF4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+128t</a:t>
            </a:r>
          </a:p>
          <a:p>
            <a:r>
              <a:rPr lang="en-US" altLang="en-US" dirty="0"/>
              <a:t>s(2) = -16(2</a:t>
            </a:r>
            <a:r>
              <a:rPr lang="en-US" altLang="en-US" baseline="30000" dirty="0"/>
              <a:t>2</a:t>
            </a:r>
            <a:r>
              <a:rPr lang="en-US" altLang="en-US" dirty="0"/>
              <a:t>) + 128(2)</a:t>
            </a:r>
          </a:p>
          <a:p>
            <a:r>
              <a:rPr lang="en-US" altLang="en-US" dirty="0"/>
              <a:t>     = -64 + 256 = 192</a:t>
            </a:r>
          </a:p>
          <a:p>
            <a:r>
              <a:rPr lang="en-US" altLang="en-US" dirty="0"/>
              <a:t>s(1) =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20EB8-95E1-43CD-8580-8E69B6FE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77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64B67E1-9DC6-4BF4-806B-67AC7EF4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+128t</a:t>
            </a:r>
          </a:p>
          <a:p>
            <a:r>
              <a:rPr lang="en-US" altLang="en-US" dirty="0"/>
              <a:t>s(2) = -16(2</a:t>
            </a:r>
            <a:r>
              <a:rPr lang="en-US" altLang="en-US" baseline="30000" dirty="0"/>
              <a:t>2</a:t>
            </a:r>
            <a:r>
              <a:rPr lang="en-US" altLang="en-US" dirty="0"/>
              <a:t>) + 128(2)</a:t>
            </a:r>
          </a:p>
          <a:p>
            <a:r>
              <a:rPr lang="en-US" altLang="en-US" dirty="0"/>
              <a:t>     = -64 + 256 = 192</a:t>
            </a:r>
          </a:p>
          <a:p>
            <a:r>
              <a:rPr lang="en-US" altLang="en-US" dirty="0"/>
              <a:t>s(1) = -16(1</a:t>
            </a:r>
            <a:r>
              <a:rPr lang="en-US" altLang="en-US" baseline="30000" dirty="0"/>
              <a:t>2</a:t>
            </a:r>
            <a:r>
              <a:rPr lang="en-US" altLang="en-US" dirty="0"/>
              <a:t>) +128(1)</a:t>
            </a:r>
          </a:p>
          <a:p>
            <a:r>
              <a:rPr lang="en-US" altLang="en-US" dirty="0"/>
              <a:t>     = -16 +128 = 112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20EB8-95E1-43CD-8580-8E69B6FE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66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BDD6C9B-21AE-42E8-BAA8-1C23DD56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average speed will be: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A8C73D-FB45-437E-9676-0706290D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48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BDD6C9B-21AE-42E8-BAA8-1C23DD56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average speed will be: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  <a:p>
            <a:endParaRPr lang="en-US" altLang="en-US" dirty="0"/>
          </a:p>
          <a:p>
            <a:r>
              <a:rPr lang="en-US" altLang="en-US" dirty="0"/>
              <a:t>In this case:  </a:t>
            </a:r>
          </a:p>
          <a:p>
            <a:r>
              <a:rPr lang="en-US" altLang="en-US" dirty="0"/>
              <a:t>(192 – 112) / (2 - 1) =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A8C73D-FB45-437E-9676-0706290D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5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BDD6C9B-21AE-42E8-BAA8-1C23DD56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average speed will be: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  <a:p>
            <a:endParaRPr lang="en-US" altLang="en-US" dirty="0"/>
          </a:p>
          <a:p>
            <a:r>
              <a:rPr lang="en-US" altLang="en-US" dirty="0"/>
              <a:t>In this case:  </a:t>
            </a:r>
          </a:p>
          <a:p>
            <a:r>
              <a:rPr lang="en-US" altLang="en-US" dirty="0"/>
              <a:t>(192 – 112) / (2 - 1) = 80/1</a:t>
            </a:r>
          </a:p>
          <a:p>
            <a:r>
              <a:rPr lang="en-US" altLang="en-US" dirty="0"/>
              <a:t>				= 80       </a:t>
            </a:r>
            <a:r>
              <a:rPr lang="en-US" altLang="en-US" sz="2500" dirty="0"/>
              <a:t>is it?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A8C73D-FB45-437E-9676-0706290D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80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BDD6C9B-21AE-42E8-BAA8-1C23DD56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average speed will be: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  <a:p>
            <a:endParaRPr lang="en-US" altLang="en-US" dirty="0"/>
          </a:p>
          <a:p>
            <a:r>
              <a:rPr lang="en-US" altLang="en-US" dirty="0"/>
              <a:t>In this case:  </a:t>
            </a:r>
          </a:p>
          <a:p>
            <a:r>
              <a:rPr lang="en-US" altLang="en-US" dirty="0"/>
              <a:t>(192 – 112) / (2 - 1) = 80/1</a:t>
            </a:r>
          </a:p>
          <a:p>
            <a:r>
              <a:rPr lang="en-US" altLang="en-US" dirty="0"/>
              <a:t>				= </a:t>
            </a:r>
            <a:r>
              <a:rPr lang="en-US" altLang="en-US" dirty="0">
                <a:solidFill>
                  <a:srgbClr val="FFFF00"/>
                </a:solidFill>
              </a:rPr>
              <a:t>80 ft/sec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8F815A-9C37-4C5A-B5D1-FF478F8A1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61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F8EA9C2-3D2E-4901-97FF-10554525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The position (ft) of an object moving along a line is: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+128t</a:t>
            </a:r>
          </a:p>
          <a:p>
            <a:endParaRPr lang="en-US" altLang="en-US" sz="2000" dirty="0"/>
          </a:p>
          <a:p>
            <a:r>
              <a:rPr lang="en-US" altLang="en-US" dirty="0"/>
              <a:t>Find the average speed over the interval 1sec ≤ t ≤ 1.5sec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9DFC99-C076-40FB-AB51-8CC1CC34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74B4C-4464-B9C2-C3F8-366D9B338443}"/>
              </a:ext>
            </a:extLst>
          </p:cNvPr>
          <p:cNvSpPr txBox="1"/>
          <p:nvPr/>
        </p:nvSpPr>
        <p:spPr>
          <a:xfrm>
            <a:off x="5867400" y="5867400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Avg speed = 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</p:txBody>
      </p:sp>
    </p:spTree>
    <p:extLst>
      <p:ext uri="{BB962C8B-B14F-4D97-AF65-F5344CB8AC3E}">
        <p14:creationId xmlns:p14="http://schemas.microsoft.com/office/powerpoint/2010/main" val="1119769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64B67E1-9DC6-4BF4-806B-67AC7EF4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+128t</a:t>
            </a:r>
          </a:p>
          <a:p>
            <a:r>
              <a:rPr lang="en-US" altLang="en-US" dirty="0"/>
              <a:t>s(1.5) = -16(1.5</a:t>
            </a:r>
            <a:r>
              <a:rPr lang="en-US" altLang="en-US" baseline="30000" dirty="0"/>
              <a:t>2</a:t>
            </a:r>
            <a:r>
              <a:rPr lang="en-US" altLang="en-US" dirty="0"/>
              <a:t>) + 128(1.5)</a:t>
            </a:r>
          </a:p>
          <a:p>
            <a:r>
              <a:rPr lang="en-US" altLang="en-US" dirty="0"/>
              <a:t>     = -36 + 192 = 156</a:t>
            </a:r>
          </a:p>
          <a:p>
            <a:r>
              <a:rPr lang="en-US" altLang="en-US" dirty="0"/>
              <a:t>s(1) = -16(1</a:t>
            </a:r>
            <a:r>
              <a:rPr lang="en-US" altLang="en-US" baseline="30000" dirty="0"/>
              <a:t>2</a:t>
            </a:r>
            <a:r>
              <a:rPr lang="en-US" altLang="en-US" dirty="0"/>
              <a:t>) +128(1)</a:t>
            </a:r>
          </a:p>
          <a:p>
            <a:r>
              <a:rPr lang="en-US" altLang="en-US" dirty="0"/>
              <a:t>     = -16 +128 = 112</a:t>
            </a:r>
          </a:p>
          <a:p>
            <a:r>
              <a:rPr lang="en-US" altLang="en-US" dirty="0"/>
              <a:t>So the average speed is: 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20EB8-95E1-43CD-8580-8E69B6FE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B4BC29-B98E-D860-F642-7C7C724F729F}"/>
              </a:ext>
            </a:extLst>
          </p:cNvPr>
          <p:cNvSpPr txBox="1"/>
          <p:nvPr/>
        </p:nvSpPr>
        <p:spPr>
          <a:xfrm>
            <a:off x="5867400" y="5867400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Avg speed = 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</p:txBody>
      </p:sp>
    </p:spTree>
    <p:extLst>
      <p:ext uri="{BB962C8B-B14F-4D97-AF65-F5344CB8AC3E}">
        <p14:creationId xmlns:p14="http://schemas.microsoft.com/office/powerpoint/2010/main" val="4181532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64B67E1-9DC6-4BF4-806B-67AC7EF4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+128t</a:t>
            </a:r>
          </a:p>
          <a:p>
            <a:r>
              <a:rPr lang="en-US" altLang="en-US" dirty="0"/>
              <a:t>s(2) = -16(1.5</a:t>
            </a:r>
            <a:r>
              <a:rPr lang="en-US" altLang="en-US" baseline="30000" dirty="0"/>
              <a:t>2</a:t>
            </a:r>
            <a:r>
              <a:rPr lang="en-US" altLang="en-US" dirty="0"/>
              <a:t>) + 128(1.5)</a:t>
            </a:r>
          </a:p>
          <a:p>
            <a:r>
              <a:rPr lang="en-US" altLang="en-US" dirty="0"/>
              <a:t>     = -36 + 192 = 156</a:t>
            </a:r>
          </a:p>
          <a:p>
            <a:r>
              <a:rPr lang="en-US" altLang="en-US" dirty="0"/>
              <a:t>s(1) = -16(1</a:t>
            </a:r>
            <a:r>
              <a:rPr lang="en-US" altLang="en-US" baseline="30000" dirty="0"/>
              <a:t>2</a:t>
            </a:r>
            <a:r>
              <a:rPr lang="en-US" altLang="en-US" dirty="0"/>
              <a:t>) +128(1)</a:t>
            </a:r>
          </a:p>
          <a:p>
            <a:r>
              <a:rPr lang="en-US" altLang="en-US" dirty="0"/>
              <a:t>     = -16 +128 = 112</a:t>
            </a:r>
          </a:p>
          <a:p>
            <a:r>
              <a:rPr lang="en-US" altLang="en-US" dirty="0"/>
              <a:t>(156 – 112) / (1.5 - 1) = 44/0.5</a:t>
            </a:r>
          </a:p>
          <a:p>
            <a:r>
              <a:rPr lang="en-US" altLang="en-US" dirty="0"/>
              <a:t>				= </a:t>
            </a:r>
            <a:r>
              <a:rPr lang="en-US" altLang="en-US" dirty="0">
                <a:solidFill>
                  <a:srgbClr val="FFFF00"/>
                </a:solidFill>
              </a:rPr>
              <a:t>88 ft/sec</a:t>
            </a:r>
          </a:p>
          <a:p>
            <a:r>
              <a:rPr lang="en-US" alt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20EB8-95E1-43CD-8580-8E69B6FE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AF4A9B-F56A-0305-F67A-99A1B7CFE519}"/>
              </a:ext>
            </a:extLst>
          </p:cNvPr>
          <p:cNvSpPr txBox="1"/>
          <p:nvPr/>
        </p:nvSpPr>
        <p:spPr>
          <a:xfrm>
            <a:off x="5867400" y="5867400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Avg speed = 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</p:txBody>
      </p:sp>
    </p:spTree>
    <p:extLst>
      <p:ext uri="{BB962C8B-B14F-4D97-AF65-F5344CB8AC3E}">
        <p14:creationId xmlns:p14="http://schemas.microsoft.com/office/powerpoint/2010/main" val="1477300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F8EA9C2-3D2E-4901-97FF-10554525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The position (ft) of an object moving along a line is: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+128t</a:t>
            </a:r>
          </a:p>
          <a:p>
            <a:endParaRPr lang="en-US" altLang="en-US" sz="2000" dirty="0"/>
          </a:p>
          <a:p>
            <a:r>
              <a:rPr lang="en-US" altLang="en-US" dirty="0"/>
              <a:t>Find the average speed over the interval 1sec ≤ t ≤ 1.1sec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9DFC99-C076-40FB-AB51-8CC1CC34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07DA0-7233-A5D9-BC21-CCDAF6ADA117}"/>
              </a:ext>
            </a:extLst>
          </p:cNvPr>
          <p:cNvSpPr txBox="1"/>
          <p:nvPr/>
        </p:nvSpPr>
        <p:spPr>
          <a:xfrm>
            <a:off x="5867400" y="5867400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Avg speed = 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</p:txBody>
      </p:sp>
    </p:spTree>
    <p:extLst>
      <p:ext uri="{BB962C8B-B14F-4D97-AF65-F5344CB8AC3E}">
        <p14:creationId xmlns:p14="http://schemas.microsoft.com/office/powerpoint/2010/main" val="2715699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64B67E1-9DC6-4BF4-806B-67AC7EF4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+128t</a:t>
            </a:r>
          </a:p>
          <a:p>
            <a:r>
              <a:rPr lang="en-US" altLang="en-US" dirty="0"/>
              <a:t>s(1.1) = -16(1.1</a:t>
            </a:r>
            <a:r>
              <a:rPr lang="en-US" altLang="en-US" baseline="30000" dirty="0"/>
              <a:t>2</a:t>
            </a:r>
            <a:r>
              <a:rPr lang="en-US" altLang="en-US" dirty="0"/>
              <a:t>) + 128(1.1)</a:t>
            </a:r>
          </a:p>
          <a:p>
            <a:r>
              <a:rPr lang="en-US" altLang="en-US" dirty="0"/>
              <a:t>     = -19.36 + 140.8 = 121.44</a:t>
            </a:r>
          </a:p>
          <a:p>
            <a:r>
              <a:rPr lang="en-US" altLang="en-US" dirty="0"/>
              <a:t>s(1) = -16(1</a:t>
            </a:r>
            <a:r>
              <a:rPr lang="en-US" altLang="en-US" baseline="30000" dirty="0"/>
              <a:t>2</a:t>
            </a:r>
            <a:r>
              <a:rPr lang="en-US" altLang="en-US" dirty="0"/>
              <a:t>) +128(1)</a:t>
            </a:r>
          </a:p>
          <a:p>
            <a:r>
              <a:rPr lang="en-US" altLang="en-US" dirty="0"/>
              <a:t>     = -16 +128 = 112</a:t>
            </a:r>
          </a:p>
          <a:p>
            <a:r>
              <a:rPr lang="en-US" altLang="en-US" dirty="0"/>
              <a:t>Average speed is: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20EB8-95E1-43CD-8580-8E69B6FE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89E07-128A-16E7-B7E0-75FB77DF0E23}"/>
              </a:ext>
            </a:extLst>
          </p:cNvPr>
          <p:cNvSpPr txBox="1"/>
          <p:nvPr/>
        </p:nvSpPr>
        <p:spPr>
          <a:xfrm>
            <a:off x="5867400" y="5867400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Avg speed = 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</p:txBody>
      </p:sp>
    </p:spTree>
    <p:extLst>
      <p:ext uri="{BB962C8B-B14F-4D97-AF65-F5344CB8AC3E}">
        <p14:creationId xmlns:p14="http://schemas.microsoft.com/office/powerpoint/2010/main" val="3070253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64B67E1-9DC6-4BF4-806B-67AC7EF4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+128t</a:t>
            </a:r>
          </a:p>
          <a:p>
            <a:r>
              <a:rPr lang="en-US" altLang="en-US" dirty="0"/>
              <a:t>s(2) = -16(1.1</a:t>
            </a:r>
            <a:r>
              <a:rPr lang="en-US" altLang="en-US" baseline="30000" dirty="0"/>
              <a:t>2</a:t>
            </a:r>
            <a:r>
              <a:rPr lang="en-US" altLang="en-US" dirty="0"/>
              <a:t>) + 128(1.1)</a:t>
            </a:r>
          </a:p>
          <a:p>
            <a:r>
              <a:rPr lang="en-US" altLang="en-US" dirty="0"/>
              <a:t>     = -19.36 + 140.8 = 121.44</a:t>
            </a:r>
          </a:p>
          <a:p>
            <a:r>
              <a:rPr lang="en-US" altLang="en-US" dirty="0"/>
              <a:t>s(1) = -16(1</a:t>
            </a:r>
            <a:r>
              <a:rPr lang="en-US" altLang="en-US" baseline="30000" dirty="0"/>
              <a:t>2</a:t>
            </a:r>
            <a:r>
              <a:rPr lang="en-US" altLang="en-US" dirty="0"/>
              <a:t>) +128(1)</a:t>
            </a:r>
          </a:p>
          <a:p>
            <a:r>
              <a:rPr lang="en-US" altLang="en-US" dirty="0"/>
              <a:t>     = -16 +128 = 112</a:t>
            </a:r>
          </a:p>
          <a:p>
            <a:r>
              <a:rPr lang="en-US" altLang="en-US" dirty="0"/>
              <a:t>(121.44–112)/(1.1-1)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9.44/0.1</a:t>
            </a:r>
          </a:p>
          <a:p>
            <a:r>
              <a:rPr lang="en-US" altLang="en-US" dirty="0"/>
              <a:t>				= </a:t>
            </a:r>
            <a:r>
              <a:rPr lang="en-US" altLang="en-US" dirty="0">
                <a:solidFill>
                  <a:srgbClr val="FFFF00"/>
                </a:solidFill>
              </a:rPr>
              <a:t>94.4 ft/sec</a:t>
            </a:r>
          </a:p>
          <a:p>
            <a:r>
              <a:rPr lang="en-US" alt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20EB8-95E1-43CD-8580-8E69B6FE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52A720-9F98-6BB2-6924-89706917520C}"/>
              </a:ext>
            </a:extLst>
          </p:cNvPr>
          <p:cNvSpPr txBox="1"/>
          <p:nvPr/>
        </p:nvSpPr>
        <p:spPr>
          <a:xfrm>
            <a:off x="5867400" y="5867400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Avg speed = 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</p:txBody>
      </p:sp>
    </p:spTree>
    <p:extLst>
      <p:ext uri="{BB962C8B-B14F-4D97-AF65-F5344CB8AC3E}">
        <p14:creationId xmlns:p14="http://schemas.microsoft.com/office/powerpoint/2010/main" val="2121045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5DA0BD7-8137-454E-B4A2-DE2F70EF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0C049E7-AB54-4888-9779-BF35CB76A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 the </a:t>
            </a:r>
            <a:r>
              <a:rPr lang="en-US" altLang="en-US" dirty="0">
                <a:solidFill>
                  <a:srgbClr val="FFC000"/>
                </a:solidFill>
              </a:rPr>
              <a:t>change in time</a:t>
            </a:r>
            <a:r>
              <a:rPr lang="en-US" altLang="en-US" dirty="0"/>
              <a:t> is </a:t>
            </a:r>
          </a:p>
          <a:p>
            <a:r>
              <a:rPr lang="en-US" altLang="en-US" dirty="0"/>
              <a:t>  getting closer and closer to </a:t>
            </a:r>
          </a:p>
          <a:p>
            <a:pPr algn="ctr"/>
            <a:r>
              <a:rPr lang="en-US" altLang="en-US" dirty="0"/>
              <a:t>0 time</a:t>
            </a:r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average velocity </a:t>
            </a:r>
            <a:r>
              <a:rPr lang="en-US" altLang="en-US" dirty="0"/>
              <a:t>is getting </a:t>
            </a:r>
          </a:p>
          <a:p>
            <a:r>
              <a:rPr lang="en-US" altLang="en-US" dirty="0"/>
              <a:t>  closer and closer to: </a:t>
            </a:r>
          </a:p>
          <a:p>
            <a:r>
              <a:rPr lang="en-US" altLang="en-US" dirty="0"/>
              <a:t>          some value ft/sec</a:t>
            </a:r>
          </a:p>
        </p:txBody>
      </p:sp>
    </p:spTree>
    <p:extLst>
      <p:ext uri="{BB962C8B-B14F-4D97-AF65-F5344CB8AC3E}">
        <p14:creationId xmlns:p14="http://schemas.microsoft.com/office/powerpoint/2010/main" val="42101741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5DA0BD7-8137-454E-B4A2-DE2F70EF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0C049E7-AB54-4888-9779-BF35CB76A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 the </a:t>
            </a:r>
            <a:r>
              <a:rPr lang="en-US" altLang="en-US" dirty="0">
                <a:solidFill>
                  <a:srgbClr val="FFC000"/>
                </a:solidFill>
              </a:rPr>
              <a:t>change in time</a:t>
            </a:r>
            <a:r>
              <a:rPr lang="en-US" altLang="en-US" dirty="0"/>
              <a:t> is </a:t>
            </a:r>
          </a:p>
          <a:p>
            <a:r>
              <a:rPr lang="en-US" altLang="en-US" dirty="0"/>
              <a:t>  getting closer and closer to </a:t>
            </a:r>
          </a:p>
          <a:p>
            <a:pPr algn="ctr"/>
            <a:r>
              <a:rPr lang="en-US" altLang="en-US" dirty="0"/>
              <a:t>0 time</a:t>
            </a:r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average velocity </a:t>
            </a:r>
            <a:r>
              <a:rPr lang="en-US" altLang="en-US" dirty="0"/>
              <a:t>is getting </a:t>
            </a:r>
          </a:p>
          <a:p>
            <a:r>
              <a:rPr lang="en-US" altLang="en-US" dirty="0"/>
              <a:t>  closer and closer to: </a:t>
            </a:r>
          </a:p>
          <a:p>
            <a:r>
              <a:rPr lang="en-US" altLang="en-US" dirty="0"/>
              <a:t>          some value ft/sec</a:t>
            </a:r>
          </a:p>
          <a:p>
            <a:r>
              <a:rPr lang="en-US" altLang="en-US" dirty="0"/>
              <a:t>This will be called the “</a:t>
            </a:r>
            <a:r>
              <a:rPr lang="en-US" altLang="en-US" dirty="0">
                <a:solidFill>
                  <a:srgbClr val="FFC000"/>
                </a:solidFill>
              </a:rPr>
              <a:t>limit</a:t>
            </a:r>
            <a:r>
              <a:rPr lang="en-US" alt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11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formulas, some variables are “</a:t>
            </a:r>
            <a:r>
              <a:rPr lang="en-US" dirty="0">
                <a:solidFill>
                  <a:srgbClr val="FFC000"/>
                </a:solidFill>
              </a:rPr>
              <a:t>input</a:t>
            </a:r>
            <a:r>
              <a:rPr lang="en-US" dirty="0"/>
              <a:t>” variables</a:t>
            </a:r>
          </a:p>
          <a:p>
            <a:endParaRPr lang="en-US" dirty="0"/>
          </a:p>
          <a:p>
            <a:r>
              <a:rPr lang="en-US" dirty="0"/>
              <a:t>The thing  you are calculating with the formula is the “</a:t>
            </a:r>
            <a:r>
              <a:rPr lang="en-US" dirty="0">
                <a:solidFill>
                  <a:srgbClr val="FFC000"/>
                </a:solidFill>
              </a:rPr>
              <a:t>output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8320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1329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Sometimes we can't work the value out directly… </a:t>
            </a:r>
          </a:p>
          <a:p>
            <a:r>
              <a:rPr lang="en-US" altLang="en-US" dirty="0"/>
              <a:t>but we can see what it should be as we get closer and closer!</a:t>
            </a:r>
          </a:p>
        </p:txBody>
      </p:sp>
    </p:spTree>
    <p:extLst>
      <p:ext uri="{BB962C8B-B14F-4D97-AF65-F5344CB8AC3E}">
        <p14:creationId xmlns:p14="http://schemas.microsoft.com/office/powerpoint/2010/main" val="23408413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CDFDA57-24C8-47D9-A6B4-26A0A03B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87816692-4195-4A57-9F05-0EB12F8BE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What if you end up with division by zero? lim 1/x</a:t>
            </a:r>
          </a:p>
          <a:p>
            <a:r>
              <a:rPr lang="en-US" altLang="en-US" sz="1400" dirty="0"/>
              <a:t>		       </a:t>
            </a:r>
            <a:r>
              <a:rPr lang="en-US" altLang="en-US" sz="2000" dirty="0"/>
              <a:t>x </a:t>
            </a:r>
            <a:r>
              <a:rPr lang="en-US" altLang="en-US" sz="2000" dirty="0">
                <a:sym typeface="Symbol" panose="05050102010706020507" pitchFamily="18" charset="2"/>
              </a:rPr>
              <a:t> 0</a:t>
            </a:r>
            <a:r>
              <a:rPr lang="en-US" altLang="en-US" sz="20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C882C8-A348-4141-82B8-ACDCF09D9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796" y="2733831"/>
            <a:ext cx="5270204" cy="4124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4B0526-0B8F-402A-863F-8345A05FC7DB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39158086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Content Placeholder 2">
                <a:extLst>
                  <a:ext uri="{FF2B5EF4-FFF2-40B4-BE49-F238E27FC236}">
                    <a16:creationId xmlns:a16="http://schemas.microsoft.com/office/drawing/2014/main" id="{ED6721D9-9D26-4E70-9263-E737C9EE8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Suppose we wanted to know what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baseline="30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is at x=1</a:t>
                </a:r>
              </a:p>
            </p:txBody>
          </p:sp>
        </mc:Choice>
        <mc:Fallback xmlns="">
          <p:sp>
            <p:nvSpPr>
              <p:cNvPr id="3075" name="Content Placeholder 2">
                <a:extLst>
                  <a:ext uri="{FF2B5EF4-FFF2-40B4-BE49-F238E27FC236}">
                    <a16:creationId xmlns:a16="http://schemas.microsoft.com/office/drawing/2014/main" id="{ED6721D9-9D26-4E70-9263-E737C9EE8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686800" cy="5638800"/>
              </a:xfrm>
              <a:blipFill>
                <a:blip r:embed="rId2"/>
                <a:stretch>
                  <a:fillRect l="-252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278B92C-4EBA-40C7-A945-44990F5F7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588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Content Placeholder 2">
                <a:extLst>
                  <a:ext uri="{FF2B5EF4-FFF2-40B4-BE49-F238E27FC236}">
                    <a16:creationId xmlns:a16="http://schemas.microsoft.com/office/drawing/2014/main" id="{ED6721D9-9D26-4E70-9263-E737C9EE8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At x=1: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baseline="30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b="1" i="0" dirty="0" smtClean="0"/>
                            <m:t>1</m:t>
                          </m:r>
                          <m:r>
                            <m:rPr>
                              <m:nor/>
                            </m:rPr>
                            <a:rPr lang="en-US" altLang="en-US" baseline="30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b="1" i="0" dirty="0" smtClean="0"/>
                            <m:t>1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sz="2000" dirty="0"/>
              </a:p>
              <a:p>
                <a:r>
                  <a:rPr lang="en-US" altLang="en-US" dirty="0"/>
                  <a:t>			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b="1" i="0" dirty="0" smtClean="0"/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b="1" i="0" dirty="0" smtClean="0"/>
                          <m:t>0</m:t>
                        </m:r>
                      </m:den>
                    </m:f>
                  </m:oMath>
                </a14:m>
                <a:r>
                  <a:rPr lang="en-US" altLang="en-US" dirty="0"/>
                  <a:t>  </a:t>
                </a:r>
              </a:p>
            </p:txBody>
          </p:sp>
        </mc:Choice>
        <mc:Fallback xmlns="">
          <p:sp>
            <p:nvSpPr>
              <p:cNvPr id="3075" name="Content Placeholder 2">
                <a:extLst>
                  <a:ext uri="{FF2B5EF4-FFF2-40B4-BE49-F238E27FC236}">
                    <a16:creationId xmlns:a16="http://schemas.microsoft.com/office/drawing/2014/main" id="{ED6721D9-9D26-4E70-9263-E737C9EE8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  <a:blipFill>
                <a:blip r:embed="rId2"/>
                <a:stretch>
                  <a:fillRect l="-252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D51980-83E1-4485-B716-C8FCCA13DF20}"/>
              </a:ext>
            </a:extLst>
          </p:cNvPr>
          <p:cNvSpPr txBox="1">
            <a:spLocks/>
          </p:cNvSpPr>
          <p:nvPr/>
        </p:nvSpPr>
        <p:spPr bwMode="auto">
          <a:xfrm>
            <a:off x="5867400" y="5791200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oops…</a:t>
            </a:r>
          </a:p>
        </p:txBody>
      </p:sp>
    </p:spTree>
    <p:extLst>
      <p:ext uri="{BB962C8B-B14F-4D97-AF65-F5344CB8AC3E}">
        <p14:creationId xmlns:p14="http://schemas.microsoft.com/office/powerpoint/2010/main" val="11992116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We need another way of answering this</a:t>
            </a:r>
          </a:p>
          <a:p>
            <a:endParaRPr lang="en-US" altLang="en-US" sz="2000" dirty="0"/>
          </a:p>
          <a:p>
            <a:r>
              <a:rPr lang="en-US" altLang="en-US" dirty="0"/>
              <a:t>Instead of trying to work it out for x=1 algebraically, let's try approaching it closer and closer</a:t>
            </a:r>
          </a:p>
        </p:txBody>
      </p:sp>
    </p:spTree>
    <p:extLst>
      <p:ext uri="{BB962C8B-B14F-4D97-AF65-F5344CB8AC3E}">
        <p14:creationId xmlns:p14="http://schemas.microsoft.com/office/powerpoint/2010/main" val="37671098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…and let’s do it in Excel (so we don’t spend our entire lives doing this…)</a:t>
            </a:r>
          </a:p>
        </p:txBody>
      </p:sp>
    </p:spTree>
    <p:extLst>
      <p:ext uri="{BB962C8B-B14F-4D97-AF65-F5344CB8AC3E}">
        <p14:creationId xmlns:p14="http://schemas.microsoft.com/office/powerpoint/2010/main" val="8595775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040B6C-78A6-4342-A739-5F5C81A66C5A}"/>
              </a:ext>
            </a:extLst>
          </p:cNvPr>
          <p:cNvSpPr txBox="1">
            <a:spLocks/>
          </p:cNvSpPr>
          <p:nvPr/>
        </p:nvSpPr>
        <p:spPr bwMode="auto">
          <a:xfrm>
            <a:off x="228600" y="1219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As x gets closer and closer to 1</a:t>
            </a:r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ADD573-FB91-4A4F-B508-5A3E8C1A7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57519"/>
              </p:ext>
            </p:extLst>
          </p:nvPr>
        </p:nvGraphicFramePr>
        <p:xfrm>
          <a:off x="457200" y="2407920"/>
          <a:ext cx="8128000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836571415"/>
                    </a:ext>
                  </a:extLst>
                </a:gridCol>
                <a:gridCol w="4241800">
                  <a:extLst>
                    <a:ext uri="{9D8B030D-6E8A-4147-A177-3AD203B41FA5}">
                      <a16:colId xmlns:a16="http://schemas.microsoft.com/office/drawing/2014/main" val="1566174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solidFill>
                            <a:srgbClr val="FFFF00"/>
                          </a:solidFill>
                          <a:effectLst/>
                        </a:rPr>
                        <a:t>(x</a:t>
                      </a:r>
                      <a:r>
                        <a:rPr lang="en-US" sz="2800" u="sng" baseline="300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r>
                        <a:rPr lang="en-US" sz="2800" u="sng" dirty="0">
                          <a:solidFill>
                            <a:srgbClr val="FFFF00"/>
                          </a:solidFill>
                          <a:effectLst/>
                        </a:rPr>
                        <a:t> − 1)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</a:rPr>
                        <a:t>(x − 1)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0.5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1.50000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35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370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251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1.99900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83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1.99990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9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0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...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61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705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183AF-11FB-4CDA-A6F4-99BF7CB54E0A}"/>
              </a:ext>
            </a:extLst>
          </p:cNvPr>
          <p:cNvSpPr txBox="1">
            <a:spLocks/>
          </p:cNvSpPr>
          <p:nvPr/>
        </p:nvSpPr>
        <p:spPr bwMode="auto">
          <a:xfrm>
            <a:off x="228600" y="10668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What does our ratio get closer and closer to?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6D393C-BBDA-4546-B428-9B4B059D0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17633"/>
              </p:ext>
            </p:extLst>
          </p:nvPr>
        </p:nvGraphicFramePr>
        <p:xfrm>
          <a:off x="457200" y="2407920"/>
          <a:ext cx="8128000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684529578"/>
                    </a:ext>
                  </a:extLst>
                </a:gridCol>
                <a:gridCol w="4241800">
                  <a:extLst>
                    <a:ext uri="{9D8B030D-6E8A-4147-A177-3AD203B41FA5}">
                      <a16:colId xmlns:a16="http://schemas.microsoft.com/office/drawing/2014/main" val="4198116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solidFill>
                            <a:srgbClr val="FFFF00"/>
                          </a:solidFill>
                          <a:effectLst/>
                        </a:rPr>
                        <a:t>(x</a:t>
                      </a:r>
                      <a:r>
                        <a:rPr lang="en-US" sz="2800" u="sng" baseline="300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r>
                        <a:rPr lang="en-US" sz="2800" u="sng" dirty="0">
                          <a:solidFill>
                            <a:srgbClr val="FFFF00"/>
                          </a:solidFill>
                          <a:effectLst/>
                        </a:rPr>
                        <a:t> − 1)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</a:rPr>
                        <a:t>(x − 1)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53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0.5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1.50000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1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01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88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1.99900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0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1.99990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667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76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...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621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9476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We are now faced with an interesting situation:</a:t>
            </a:r>
          </a:p>
          <a:p>
            <a:endParaRPr lang="en-US" altLang="en-US" sz="2000" dirty="0"/>
          </a:p>
          <a:p>
            <a:r>
              <a:rPr lang="en-US" altLang="en-US" dirty="0"/>
              <a:t>When x=1 we don't know the answer (it is indeterminate)…</a:t>
            </a:r>
          </a:p>
          <a:p>
            <a:endParaRPr lang="en-US" altLang="en-US" sz="2000" dirty="0"/>
          </a:p>
          <a:p>
            <a:r>
              <a:rPr lang="en-US" altLang="en-US" dirty="0"/>
              <a:t>but we can see that it is going to be 2</a:t>
            </a:r>
          </a:p>
        </p:txBody>
      </p:sp>
    </p:spTree>
    <p:extLst>
      <p:ext uri="{BB962C8B-B14F-4D97-AF65-F5344CB8AC3E}">
        <p14:creationId xmlns:p14="http://schemas.microsoft.com/office/powerpoint/2010/main" val="135476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output turns out to be depends on what the input is</a:t>
            </a:r>
          </a:p>
          <a:p>
            <a:endParaRPr lang="en-US" dirty="0"/>
          </a:p>
          <a:p>
            <a:r>
              <a:rPr lang="en-US" dirty="0"/>
              <a:t>The output is frequently called the “</a:t>
            </a:r>
            <a:r>
              <a:rPr lang="en-US" dirty="0">
                <a:solidFill>
                  <a:srgbClr val="FFC000"/>
                </a:solidFill>
              </a:rPr>
              <a:t>dependent</a:t>
            </a:r>
            <a:r>
              <a:rPr lang="en-US" dirty="0"/>
              <a:t>” variable</a:t>
            </a:r>
          </a:p>
        </p:txBody>
      </p:sp>
    </p:spTree>
    <p:extLst>
      <p:ext uri="{BB962C8B-B14F-4D97-AF65-F5344CB8AC3E}">
        <p14:creationId xmlns:p14="http://schemas.microsoft.com/office/powerpoint/2010/main" val="36284163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altLang="en-US" dirty="0"/>
              <a:t>We want to give the answer "2"  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but we can’t (it’s algebraically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indeterminate), </a:t>
            </a:r>
          </a:p>
          <a:p>
            <a:r>
              <a:rPr lang="en-US" altLang="en-US" dirty="0"/>
              <a:t>so instead we say:</a:t>
            </a:r>
          </a:p>
          <a:p>
            <a:endParaRPr lang="en-US" altLang="en-US" sz="2000" dirty="0"/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limit</a:t>
            </a:r>
            <a:r>
              <a:rPr lang="en-US" altLang="en-US" dirty="0"/>
              <a:t> of  (x</a:t>
            </a:r>
            <a:r>
              <a:rPr lang="en-US" altLang="en-US" baseline="30000" dirty="0"/>
              <a:t>2</a:t>
            </a:r>
            <a:r>
              <a:rPr lang="en-US" altLang="en-US" dirty="0"/>
              <a:t>−1)/(x−1) as x approaches 1 is 2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74577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It is written symbolically as:</a:t>
            </a:r>
          </a:p>
          <a:p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		</a:t>
            </a:r>
            <a:r>
              <a:rPr lang="en-US" altLang="en-US" u="sng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</a:t>
            </a:r>
            <a:r>
              <a:rPr lang="en-US" altLang="en-US" sz="1500" dirty="0"/>
              <a:t> </a:t>
            </a:r>
            <a:r>
              <a:rPr lang="en-US" altLang="en-US" dirty="0"/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834464-0AA3-4BE6-898A-522EE71AC665}"/>
              </a:ext>
            </a:extLst>
          </p:cNvPr>
          <p:cNvGrpSpPr/>
          <p:nvPr/>
        </p:nvGrpSpPr>
        <p:grpSpPr>
          <a:xfrm>
            <a:off x="2362200" y="2171700"/>
            <a:ext cx="4343400" cy="1409700"/>
            <a:chOff x="762000" y="2495550"/>
            <a:chExt cx="4343400" cy="1409700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3829284B-CE24-4F8D-A379-846FFD94DE4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81400" y="2781300"/>
              <a:ext cx="1524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/>
                <a:t>= 2</a:t>
              </a: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DCEF9A7-556D-4998-A2EA-F1DFC602A9A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2781300"/>
              <a:ext cx="13716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/>
                <a:t> lim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 x→1  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A28864E3-B3C9-4852-B225-27F701D9B8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17986" y="2495550"/>
              <a:ext cx="13716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en-US" u="sng" dirty="0"/>
                <a:t>x</a:t>
              </a:r>
              <a:r>
                <a:rPr lang="en-US" altLang="en-US" u="sng" baseline="30000" dirty="0"/>
                <a:t>2</a:t>
              </a:r>
              <a:r>
                <a:rPr lang="en-US" altLang="en-US" u="sng" dirty="0"/>
                <a:t>−1</a:t>
              </a:r>
            </a:p>
            <a:p>
              <a:pPr>
                <a:spcBef>
                  <a:spcPts val="0"/>
                </a:spcBef>
              </a:pPr>
              <a:r>
                <a:rPr lang="en-US" altLang="en-US" sz="1500" dirty="0"/>
                <a:t> </a:t>
              </a:r>
              <a:r>
                <a:rPr lang="en-US" altLang="en-US" dirty="0"/>
                <a:t>x−1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7588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So it is a way of saying: </a:t>
            </a:r>
          </a:p>
          <a:p>
            <a:r>
              <a:rPr lang="en-US" altLang="en-US" dirty="0"/>
              <a:t>"ignoring what happens when we get there, as we get closer and closer to x=1, the answer gets closer and closer to 2"</a:t>
            </a:r>
          </a:p>
        </p:txBody>
      </p:sp>
    </p:spTree>
    <p:extLst>
      <p:ext uri="{BB962C8B-B14F-4D97-AF65-F5344CB8AC3E}">
        <p14:creationId xmlns:p14="http://schemas.microsoft.com/office/powerpoint/2010/main" val="21444688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AC6D9-248B-425E-8BD5-D92269BD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432"/>
            <a:ext cx="2514600" cy="355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Remember how I told you calculus was all about ignoring reality and going with what works?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0985E1-3827-475A-9F11-6574F87859C0}"/>
              </a:ext>
            </a:extLst>
          </p:cNvPr>
          <p:cNvSpPr/>
          <p:nvPr/>
        </p:nvSpPr>
        <p:spPr>
          <a:xfrm>
            <a:off x="0" y="6611035"/>
            <a:ext cx="8915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http://ahungryrunner.files.wordpress.com/2013/07/confused-baby.png</a:t>
            </a:r>
          </a:p>
        </p:txBody>
      </p:sp>
    </p:spTree>
    <p:extLst>
      <p:ext uri="{BB962C8B-B14F-4D97-AF65-F5344CB8AC3E}">
        <p14:creationId xmlns:p14="http://schemas.microsoft.com/office/powerpoint/2010/main" val="36709083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This is one of those moments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07D1BA-F5B2-4A04-90C5-26C080B6D74F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https://henrytrocino.files.wordpress.com/2013/08/weeping-and-gnashing-of-teeth-300x236.jpg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67D03-0EF2-4002-80F3-6230B565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133600"/>
            <a:ext cx="5219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505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4235D-73DE-4A37-9A3C-7C6DEFCB6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47" y="2539028"/>
            <a:ext cx="2882900" cy="431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This is one of those moments</a:t>
            </a:r>
          </a:p>
          <a:p>
            <a:endParaRPr lang="en-US" altLang="en-US" sz="2000" dirty="0"/>
          </a:p>
          <a:p>
            <a:r>
              <a:rPr lang="en-US" altLang="en-US" dirty="0"/>
              <a:t>  (There will be lots more…)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6947C4-3872-428F-8DBB-E53C9CCF9E74}"/>
              </a:ext>
            </a:extLst>
          </p:cNvPr>
          <p:cNvSpPr/>
          <p:nvPr/>
        </p:nvSpPr>
        <p:spPr>
          <a:xfrm>
            <a:off x="0" y="6629400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https://www.yourdictionary.com/images/main.shriek.jpg</a:t>
            </a:r>
          </a:p>
        </p:txBody>
      </p:sp>
    </p:spTree>
    <p:extLst>
      <p:ext uri="{BB962C8B-B14F-4D97-AF65-F5344CB8AC3E}">
        <p14:creationId xmlns:p14="http://schemas.microsoft.com/office/powerpoint/2010/main" val="18556760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Graphically, it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would look like:</a:t>
            </a:r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F53A3-98CA-44E3-954B-45C9E0824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66800"/>
            <a:ext cx="3733800" cy="5442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19D5A1-22D5-492A-B02E-95B6886B83AB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3857473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Test both sides of the hole!</a:t>
            </a:r>
          </a:p>
          <a:p>
            <a:r>
              <a:rPr lang="en-US" altLang="en-US" dirty="0"/>
              <a:t>(we’ve already got the “coming up from the left” part)</a:t>
            </a:r>
          </a:p>
        </p:txBody>
      </p:sp>
    </p:spTree>
    <p:extLst>
      <p:ext uri="{BB962C8B-B14F-4D97-AF65-F5344CB8AC3E}">
        <p14:creationId xmlns:p14="http://schemas.microsoft.com/office/powerpoint/2010/main" val="40216153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Coming up from the left: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103F66-A245-4BCC-AE2A-924D47D73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72681"/>
              </p:ext>
            </p:extLst>
          </p:nvPr>
        </p:nvGraphicFramePr>
        <p:xfrm>
          <a:off x="457200" y="2133600"/>
          <a:ext cx="8128000" cy="472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257660662"/>
                    </a:ext>
                  </a:extLst>
                </a:gridCol>
                <a:gridCol w="4241800">
                  <a:extLst>
                    <a:ext uri="{9D8B030D-6E8A-4147-A177-3AD203B41FA5}">
                      <a16:colId xmlns:a16="http://schemas.microsoft.com/office/drawing/2014/main" val="225057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u="sng" dirty="0">
                          <a:solidFill>
                            <a:srgbClr val="FFFF00"/>
                          </a:solidFill>
                          <a:effectLst/>
                        </a:rPr>
                        <a:t>(x</a:t>
                      </a:r>
                      <a:r>
                        <a:rPr lang="en-US" sz="3000" u="sng" baseline="300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r>
                        <a:rPr lang="en-US" sz="3000" u="sng" dirty="0">
                          <a:solidFill>
                            <a:srgbClr val="FFFF00"/>
                          </a:solidFill>
                          <a:effectLst/>
                        </a:rPr>
                        <a:t> − 1)</a:t>
                      </a:r>
                    </a:p>
                    <a:p>
                      <a:pPr algn="ctr"/>
                      <a:r>
                        <a:rPr lang="en-US" sz="3000" b="1" dirty="0">
                          <a:solidFill>
                            <a:srgbClr val="FFFF00"/>
                          </a:solidFill>
                          <a:effectLst/>
                        </a:rPr>
                        <a:t>(x − 1)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384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0.5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1.50000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28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0.9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1.90000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36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0.99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1.99000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1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0.999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1.99900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5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0.9999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1.99990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21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0.99999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1.99999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1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...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74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6949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Now we need the “going down from the right” part</a:t>
            </a:r>
          </a:p>
          <a:p>
            <a:r>
              <a:rPr lang="en-US" altLang="en-US" dirty="0"/>
              <a:t>(back to Excel)</a:t>
            </a:r>
          </a:p>
        </p:txBody>
      </p:sp>
    </p:spTree>
    <p:extLst>
      <p:ext uri="{BB962C8B-B14F-4D97-AF65-F5344CB8AC3E}">
        <p14:creationId xmlns:p14="http://schemas.microsoft.com/office/powerpoint/2010/main" val="378934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input is called the “</a:t>
            </a:r>
            <a:r>
              <a:rPr lang="en-US" dirty="0">
                <a:solidFill>
                  <a:srgbClr val="FFC000"/>
                </a:solidFill>
              </a:rPr>
              <a:t>independent</a:t>
            </a:r>
            <a:r>
              <a:rPr lang="en-US" dirty="0"/>
              <a:t>” variable because it’s value comes from an outside (sometimes uncontrollable) source</a:t>
            </a:r>
          </a:p>
        </p:txBody>
      </p:sp>
    </p:spTree>
    <p:extLst>
      <p:ext uri="{BB962C8B-B14F-4D97-AF65-F5344CB8AC3E}">
        <p14:creationId xmlns:p14="http://schemas.microsoft.com/office/powerpoint/2010/main" val="21197397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Going down from the right: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780515-FE88-44D3-84EB-F20389CAB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07674"/>
              </p:ext>
            </p:extLst>
          </p:nvPr>
        </p:nvGraphicFramePr>
        <p:xfrm>
          <a:off x="457200" y="2133600"/>
          <a:ext cx="8128000" cy="472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1945968120"/>
                    </a:ext>
                  </a:extLst>
                </a:gridCol>
                <a:gridCol w="4241800">
                  <a:extLst>
                    <a:ext uri="{9D8B030D-6E8A-4147-A177-3AD203B41FA5}">
                      <a16:colId xmlns:a16="http://schemas.microsoft.com/office/drawing/2014/main" val="1458419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u="sng" dirty="0">
                          <a:solidFill>
                            <a:srgbClr val="FFFF00"/>
                          </a:solidFill>
                          <a:effectLst/>
                        </a:rPr>
                        <a:t>(x</a:t>
                      </a:r>
                      <a:r>
                        <a:rPr lang="en-US" sz="3000" u="sng" baseline="300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r>
                        <a:rPr lang="en-US" sz="3000" u="sng" dirty="0">
                          <a:solidFill>
                            <a:srgbClr val="FFFF00"/>
                          </a:solidFill>
                          <a:effectLst/>
                        </a:rPr>
                        <a:t> − 1)</a:t>
                      </a:r>
                    </a:p>
                    <a:p>
                      <a:pPr algn="ctr"/>
                      <a:r>
                        <a:rPr lang="en-US" sz="3000" b="1" dirty="0">
                          <a:solidFill>
                            <a:srgbClr val="FFFF00"/>
                          </a:solidFill>
                          <a:effectLst/>
                        </a:rPr>
                        <a:t>(x − 1)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464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1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1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2.01000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357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1.001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2.00100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56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1.0001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2.00010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4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1.00001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2.00001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894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...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23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000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Since both sides give you the same answer, all is well!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0608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Content Placeholder 2">
                <a:extLst>
                  <a:ext uri="{FF2B5EF4-FFF2-40B4-BE49-F238E27FC236}">
                    <a16:creationId xmlns:a16="http://schemas.microsoft.com/office/drawing/2014/main" id="{ED6721D9-9D26-4E70-9263-E737C9EE8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Suppose we wanted to know what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baseline="30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is at x=1</a:t>
                </a:r>
              </a:p>
              <a:p>
                <a:r>
                  <a:rPr lang="en-US" altLang="en-US" dirty="0"/>
                  <a:t>There is no exact answer, but: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075" name="Content Placeholder 2">
                <a:extLst>
                  <a:ext uri="{FF2B5EF4-FFF2-40B4-BE49-F238E27FC236}">
                    <a16:creationId xmlns:a16="http://schemas.microsoft.com/office/drawing/2014/main" id="{ED6721D9-9D26-4E70-9263-E737C9EE8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686800" cy="5638800"/>
              </a:xfrm>
              <a:blipFill>
                <a:blip r:embed="rId2"/>
                <a:stretch>
                  <a:fillRect l="-252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278B92C-4EBA-40C7-A945-44990F5F7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C72AB4-D619-4A91-92FE-E1314CA6C842}"/>
              </a:ext>
            </a:extLst>
          </p:cNvPr>
          <p:cNvGrpSpPr/>
          <p:nvPr/>
        </p:nvGrpSpPr>
        <p:grpSpPr>
          <a:xfrm>
            <a:off x="2362200" y="4495800"/>
            <a:ext cx="4343400" cy="1409700"/>
            <a:chOff x="762000" y="2495550"/>
            <a:chExt cx="4343400" cy="1409700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C1C1C24F-E52B-4CC3-8871-0AA0F50FA65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81400" y="2781300"/>
              <a:ext cx="1524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solidFill>
                    <a:srgbClr val="FFFF00"/>
                  </a:solidFill>
                </a:rPr>
                <a:t>= 2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9388DFF5-9971-4A2D-8801-5F960345277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2781300"/>
              <a:ext cx="13716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>
                  <a:solidFill>
                    <a:srgbClr val="FFFF00"/>
                  </a:solidFill>
                </a:rPr>
                <a:t> lim	</a:t>
              </a:r>
              <a:endParaRPr lang="en-US" altLang="en-US" u="sng" dirty="0">
                <a:solidFill>
                  <a:srgbClr val="FFFF00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altLang="en-US" sz="2000" dirty="0">
                  <a:solidFill>
                    <a:srgbClr val="FFFF00"/>
                  </a:solidFill>
                </a:rPr>
                <a:t>  x→1  </a:t>
              </a: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1536BF1E-447A-4461-BBA0-08F61745EAD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17986" y="2495550"/>
              <a:ext cx="13716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en-US" u="sng" dirty="0">
                  <a:solidFill>
                    <a:srgbClr val="FFFF00"/>
                  </a:solidFill>
                </a:rPr>
                <a:t>x</a:t>
              </a:r>
              <a:r>
                <a:rPr lang="en-US" altLang="en-US" u="sng" baseline="30000" dirty="0">
                  <a:solidFill>
                    <a:srgbClr val="FFFF00"/>
                  </a:solidFill>
                </a:rPr>
                <a:t>2</a:t>
              </a:r>
              <a:r>
                <a:rPr lang="en-US" altLang="en-US" u="sng" dirty="0">
                  <a:solidFill>
                    <a:srgbClr val="FFFF00"/>
                  </a:solidFill>
                </a:rPr>
                <a:t>−1</a:t>
              </a:r>
            </a:p>
            <a:p>
              <a:pPr>
                <a:spcBef>
                  <a:spcPts val="0"/>
                </a:spcBef>
              </a:pPr>
              <a:r>
                <a:rPr lang="en-US" altLang="en-US" sz="1500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>
                  <a:solidFill>
                    <a:srgbClr val="FFFF00"/>
                  </a:solidFill>
                </a:rPr>
                <a:t>x−1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0427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96183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It is like running up a hill and then finding the path is magically "not there"...</a:t>
            </a:r>
          </a:p>
          <a:p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959181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It is like running up a hill and then finding the path is magically "not there"...</a:t>
            </a:r>
          </a:p>
          <a:p>
            <a:endParaRPr lang="en-US" altLang="en-US" sz="1000" dirty="0"/>
          </a:p>
          <a:p>
            <a:r>
              <a:rPr lang="en-US" altLang="en-US" dirty="0"/>
              <a:t>... but if we only check one side, who knows what happens?</a:t>
            </a:r>
          </a:p>
          <a:p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606323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It is like running up a hill and then finding the path is magically "not there"...</a:t>
            </a:r>
          </a:p>
          <a:p>
            <a:endParaRPr lang="en-US" altLang="en-US" sz="1000" dirty="0"/>
          </a:p>
          <a:p>
            <a:r>
              <a:rPr lang="en-US" altLang="en-US" dirty="0"/>
              <a:t>... but if we only check one side, who knows what happens?</a:t>
            </a:r>
          </a:p>
          <a:p>
            <a:endParaRPr lang="en-US" altLang="en-US" sz="1000" dirty="0"/>
          </a:p>
          <a:p>
            <a:r>
              <a:rPr lang="en-US" altLang="en-US" dirty="0"/>
              <a:t>So we need to test it from both directions to be sure where it "should be"!</a:t>
            </a:r>
          </a:p>
        </p:txBody>
      </p:sp>
    </p:spTree>
    <p:extLst>
      <p:ext uri="{BB962C8B-B14F-4D97-AF65-F5344CB8AC3E}">
        <p14:creationId xmlns:p14="http://schemas.microsoft.com/office/powerpoint/2010/main" val="13945019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Remember how I said it doesn’t always work?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14131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What is the limit at x=5.5?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F8A8C-2E6E-4314-8972-51F5635E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82" y="1676400"/>
            <a:ext cx="6069418" cy="3447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EDDF0-6EE1-4A06-B52B-CE89D54F8F9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E9665-A66A-4E33-A058-653F298D0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993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It’s not a hole… it’s a cliff!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F8A8C-2E6E-4314-8972-51F5635E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82" y="2190989"/>
            <a:ext cx="6069418" cy="3447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EDDF0-6EE1-4A06-B52B-CE89D54F8F9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366526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formula to be a function,  every </a:t>
            </a:r>
            <a:r>
              <a:rPr lang="en-US" i="1" dirty="0"/>
              <a:t>x</a:t>
            </a:r>
            <a:r>
              <a:rPr lang="en-US" dirty="0"/>
              <a:t> can have only one </a:t>
            </a:r>
            <a:r>
              <a:rPr lang="en-US" i="1" dirty="0"/>
              <a:t>y</a:t>
            </a:r>
            <a:r>
              <a:rPr lang="en-US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2455644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We can't say what the value at 5.5 is, because there are two competing answers:</a:t>
            </a:r>
          </a:p>
          <a:p>
            <a:endParaRPr lang="en-US" altLang="en-US" dirty="0"/>
          </a:p>
          <a:p>
            <a:r>
              <a:rPr lang="en-US" altLang="en-US" dirty="0"/>
              <a:t>3.8 from the left, and</a:t>
            </a:r>
          </a:p>
          <a:p>
            <a:r>
              <a:rPr lang="en-US" altLang="en-US" dirty="0"/>
              <a:t>1.3 from the right</a:t>
            </a:r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F8A8C-2E6E-4314-8972-51F5635E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65188"/>
            <a:ext cx="4038600" cy="22941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EDDF0-6EE1-4A06-B52B-CE89D54F8F9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32651805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3B271C-8319-4CB4-9793-0938390BD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65188"/>
            <a:ext cx="4038600" cy="2294179"/>
          </a:xfrm>
          <a:prstGeom prst="rect">
            <a:avLst/>
          </a:prstGeom>
        </p:spPr>
      </p:pic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altLang="en-US" dirty="0"/>
              <a:t>But we can define “</a:t>
            </a:r>
            <a:r>
              <a:rPr lang="en-US" altLang="en-US" dirty="0">
                <a:solidFill>
                  <a:srgbClr val="FFC000"/>
                </a:solidFill>
              </a:rPr>
              <a:t>one sided limits</a:t>
            </a:r>
            <a:r>
              <a:rPr lang="en-US" altLang="en-US" dirty="0"/>
              <a:t>”:</a:t>
            </a:r>
          </a:p>
          <a:p>
            <a:endParaRPr lang="en-US" altLang="en-US" sz="2000" dirty="0"/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left-hand limit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is 3.8</a:t>
            </a:r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right-hand limit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is 1.3</a:t>
            </a:r>
          </a:p>
          <a:p>
            <a:r>
              <a:rPr lang="en-US" altLang="en-US" dirty="0"/>
              <a:t>the ordinary limit "does not exist"</a:t>
            </a:r>
          </a:p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EDDF0-6EE1-4A06-B52B-CE89D54F8F9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3655071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This mess is written symbolically as: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and</a:t>
            </a:r>
          </a:p>
          <a:p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		</a:t>
            </a:r>
            <a:r>
              <a:rPr lang="en-US" altLang="en-US" u="sng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</a:t>
            </a:r>
            <a:r>
              <a:rPr lang="en-US" altLang="en-US" sz="1500" dirty="0"/>
              <a:t> </a:t>
            </a:r>
            <a:r>
              <a:rPr lang="en-US" altLang="en-US" dirty="0"/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834464-0AA3-4BE6-898A-522EE71AC665}"/>
              </a:ext>
            </a:extLst>
          </p:cNvPr>
          <p:cNvGrpSpPr/>
          <p:nvPr/>
        </p:nvGrpSpPr>
        <p:grpSpPr>
          <a:xfrm>
            <a:off x="1905000" y="2362200"/>
            <a:ext cx="3352800" cy="1066800"/>
            <a:chOff x="762000" y="2781300"/>
            <a:chExt cx="3675184" cy="1066800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3829284B-CE24-4F8D-A379-846FFD94DE4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74986" y="2781300"/>
              <a:ext cx="236219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/>
                <a:t>= 3.8</a:t>
              </a: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DCEF9A7-556D-4998-A2EA-F1DFC602A9A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2781300"/>
              <a:ext cx="125598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/>
                <a:t>lim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x→5.5</a:t>
              </a:r>
              <a:r>
                <a:rPr lang="en-US" altLang="en-US" sz="2000" baseline="30000" dirty="0"/>
                <a:t>-</a:t>
              </a:r>
              <a:r>
                <a:rPr lang="en-US" altLang="en-US" sz="2000" dirty="0"/>
                <a:t> 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069D7F3-8195-4385-9CF9-6AD9DF3CBE7F}"/>
              </a:ext>
            </a:extLst>
          </p:cNvPr>
          <p:cNvGrpSpPr/>
          <p:nvPr/>
        </p:nvGrpSpPr>
        <p:grpSpPr>
          <a:xfrm>
            <a:off x="1905000" y="3429000"/>
            <a:ext cx="3352800" cy="1066800"/>
            <a:chOff x="762000" y="2781300"/>
            <a:chExt cx="3675184" cy="1066800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BDCB739-B829-436D-91A0-56A91D29FAF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74986" y="2781300"/>
              <a:ext cx="236219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/>
                <a:t>= 1.3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E260682C-15F9-4861-B025-C28BA43AD5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2781300"/>
              <a:ext cx="125598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/>
                <a:t>lim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x→5.5</a:t>
              </a:r>
              <a:r>
                <a:rPr lang="en-US" altLang="en-US" sz="2000" baseline="30000" dirty="0"/>
                <a:t>+</a:t>
              </a:r>
              <a:r>
                <a:rPr lang="en-US" altLang="en-US" sz="2000" dirty="0"/>
                <a:t> 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AAADFE-FDCE-43E2-A216-7EBD4A3D8A76}"/>
              </a:ext>
            </a:extLst>
          </p:cNvPr>
          <p:cNvGrpSpPr/>
          <p:nvPr/>
        </p:nvGrpSpPr>
        <p:grpSpPr>
          <a:xfrm>
            <a:off x="1905000" y="4800600"/>
            <a:ext cx="5029200" cy="1066800"/>
            <a:chOff x="762000" y="2781300"/>
            <a:chExt cx="3070406" cy="1066800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24EAC955-F3F7-4ADB-BAF1-7C19408DF1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70208" y="2781300"/>
              <a:ext cx="236219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/>
                <a:t>Does not exist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26D24A39-C017-47A3-88F0-2A706A3473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2781300"/>
              <a:ext cx="125598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/>
                <a:t>lim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x→5.5 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3DA4095-DA89-43FC-B9A4-A95B19CC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65188"/>
            <a:ext cx="4038600" cy="22941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3B6A33-39DE-4357-9912-41B2BB627CFE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39229019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What is the limit at x=5.5?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While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F8A8C-2E6E-4314-8972-51F5635E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276600"/>
            <a:ext cx="5544467" cy="31496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EDDF0-6EE1-4A06-B52B-CE89D54F8F9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E9665-A66A-4E33-A058-653F298D0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6FE6EA-FA71-4240-8A55-349D199E66D3}"/>
              </a:ext>
            </a:extLst>
          </p:cNvPr>
          <p:cNvGrpSpPr/>
          <p:nvPr/>
        </p:nvGrpSpPr>
        <p:grpSpPr>
          <a:xfrm>
            <a:off x="228600" y="3577853"/>
            <a:ext cx="3352800" cy="1066800"/>
            <a:chOff x="762000" y="2781300"/>
            <a:chExt cx="3675184" cy="1066800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1B7F40F3-CDF7-4699-82D5-A9B74B3E02B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74986" y="2781300"/>
              <a:ext cx="236219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solidFill>
                    <a:srgbClr val="FFFF00"/>
                  </a:solidFill>
                </a:rPr>
                <a:t>= 3.8</a:t>
              </a: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D94B6604-AEDD-47F7-94AA-4A82639DC5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2781300"/>
              <a:ext cx="125598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>
                  <a:solidFill>
                    <a:srgbClr val="FFFF00"/>
                  </a:solidFill>
                </a:rPr>
                <a:t>lim	</a:t>
              </a:r>
              <a:endParaRPr lang="en-US" altLang="en-US" u="sng" dirty="0">
                <a:solidFill>
                  <a:srgbClr val="FFFF00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altLang="en-US" sz="2000" dirty="0">
                  <a:solidFill>
                    <a:srgbClr val="FFFF00"/>
                  </a:solidFill>
                </a:rPr>
                <a:t>x→5.5</a:t>
              </a:r>
              <a:r>
                <a:rPr lang="en-US" altLang="en-US" sz="2000" baseline="30000" dirty="0">
                  <a:solidFill>
                    <a:srgbClr val="FFFF00"/>
                  </a:solidFill>
                </a:rPr>
                <a:t>-</a:t>
              </a:r>
              <a:r>
                <a:rPr lang="en-US" altLang="en-US" sz="2000" dirty="0">
                  <a:solidFill>
                    <a:srgbClr val="FFFF00"/>
                  </a:solidFill>
                </a:rPr>
                <a:t>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AFD4B1-FA54-4A7C-8ABD-CDFF29FB3B05}"/>
              </a:ext>
            </a:extLst>
          </p:cNvPr>
          <p:cNvGrpSpPr/>
          <p:nvPr/>
        </p:nvGrpSpPr>
        <p:grpSpPr>
          <a:xfrm>
            <a:off x="228600" y="4644653"/>
            <a:ext cx="3352800" cy="1066800"/>
            <a:chOff x="762000" y="2781300"/>
            <a:chExt cx="3675184" cy="1066800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EB2BA769-41B7-43A6-AD1B-773CFEC18C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74986" y="2781300"/>
              <a:ext cx="236219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solidFill>
                    <a:srgbClr val="FFFF00"/>
                  </a:solidFill>
                </a:rPr>
                <a:t>= 1.3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DDBB8506-D67B-47B5-87C0-A7860F04EE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2781300"/>
              <a:ext cx="125598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>
                  <a:solidFill>
                    <a:srgbClr val="FFFF00"/>
                  </a:solidFill>
                </a:rPr>
                <a:t>lim	</a:t>
              </a:r>
              <a:endParaRPr lang="en-US" altLang="en-US" u="sng" dirty="0">
                <a:solidFill>
                  <a:srgbClr val="FFFF00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altLang="en-US" sz="2000" dirty="0">
                  <a:solidFill>
                    <a:srgbClr val="FFFF00"/>
                  </a:solidFill>
                </a:rPr>
                <a:t>x→5.5</a:t>
              </a:r>
              <a:r>
                <a:rPr lang="en-US" altLang="en-US" sz="2000" baseline="30000" dirty="0">
                  <a:solidFill>
                    <a:srgbClr val="FFFF00"/>
                  </a:solidFill>
                </a:rPr>
                <a:t>+</a:t>
              </a:r>
              <a:r>
                <a:rPr lang="en-US" altLang="en-US" sz="2000" dirty="0">
                  <a:solidFill>
                    <a:srgbClr val="FFFF00"/>
                  </a:solidFill>
                </a:rPr>
                <a:t>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D004B-C66C-42DC-84BD-717C17D3644C}"/>
              </a:ext>
            </a:extLst>
          </p:cNvPr>
          <p:cNvGrpSpPr/>
          <p:nvPr/>
        </p:nvGrpSpPr>
        <p:grpSpPr>
          <a:xfrm>
            <a:off x="228600" y="2341033"/>
            <a:ext cx="5029200" cy="1066800"/>
            <a:chOff x="762000" y="2781300"/>
            <a:chExt cx="3070406" cy="1066800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DA1EA8C1-2005-464D-AA2A-B7B42BFE69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70208" y="2781300"/>
              <a:ext cx="236219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solidFill>
                    <a:srgbClr val="FFFF00"/>
                  </a:solidFill>
                </a:rPr>
                <a:t>does not exist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8427C579-643C-434B-84FA-078790670B8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2781300"/>
              <a:ext cx="125598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>
                  <a:solidFill>
                    <a:srgbClr val="FFFF00"/>
                  </a:solidFill>
                </a:rPr>
                <a:t>lim	</a:t>
              </a:r>
              <a:endParaRPr lang="en-US" altLang="en-US" u="sng" dirty="0">
                <a:solidFill>
                  <a:srgbClr val="FFFF00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altLang="en-US" sz="2000" dirty="0">
                  <a:solidFill>
                    <a:srgbClr val="FFFF00"/>
                  </a:solidFill>
                </a:rPr>
                <a:t>x→5.5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3900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09ADB-2BE0-4E2D-8AF4-88A60071E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9513"/>
            <a:ext cx="7596708" cy="4876800"/>
          </a:xfrm>
          <a:prstGeom prst="rect">
            <a:avLst/>
          </a:prstGeom>
        </p:spPr>
      </p:pic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14787D4-7C1F-4133-A83F-21A582D6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What is the limit as x approaches 2?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B7830-3800-48E7-AE55-E4C1F2A2021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33E44-335C-4CFF-8C76-1DAA3C37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A03376E-3803-4882-AC6A-457A6E07D53E}"/>
              </a:ext>
            </a:extLst>
          </p:cNvPr>
          <p:cNvSpPr/>
          <p:nvPr/>
        </p:nvSpPr>
        <p:spPr>
          <a:xfrm>
            <a:off x="4343400" y="4876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0E6C2E-1AA5-4E90-AC17-B2E335E2EFA8}"/>
              </a:ext>
            </a:extLst>
          </p:cNvPr>
          <p:cNvSpPr/>
          <p:nvPr/>
        </p:nvSpPr>
        <p:spPr>
          <a:xfrm>
            <a:off x="4361688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747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09ADB-2BE0-4E2D-8AF4-88A60071E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9513"/>
            <a:ext cx="7596708" cy="4876800"/>
          </a:xfrm>
          <a:prstGeom prst="rect">
            <a:avLst/>
          </a:prstGeom>
        </p:spPr>
      </p:pic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14787D4-7C1F-4133-A83F-21A582D6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What is the limit as x approaches 2? </a:t>
            </a:r>
            <a:r>
              <a:rPr lang="en-US" altLang="en-US" dirty="0">
                <a:solidFill>
                  <a:srgbClr val="FFFF00"/>
                </a:solidFill>
              </a:rPr>
              <a:t>Does not exist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B7830-3800-48E7-AE55-E4C1F2A2021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33E44-335C-4CFF-8C76-1DAA3C37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A03376E-3803-4882-AC6A-457A6E07D53E}"/>
              </a:ext>
            </a:extLst>
          </p:cNvPr>
          <p:cNvSpPr/>
          <p:nvPr/>
        </p:nvSpPr>
        <p:spPr>
          <a:xfrm>
            <a:off x="4343400" y="4876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0E6C2E-1AA5-4E90-AC17-B2E335E2EFA8}"/>
              </a:ext>
            </a:extLst>
          </p:cNvPr>
          <p:cNvSpPr/>
          <p:nvPr/>
        </p:nvSpPr>
        <p:spPr>
          <a:xfrm>
            <a:off x="4361688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694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406B-23E3-EEAB-977E-C8F45FBC6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algn="ctr"/>
            <a:r>
              <a:rPr lang="en-US" sz="10000" dirty="0">
                <a:solidFill>
                  <a:srgbClr val="FFC000"/>
                </a:solidFill>
              </a:rPr>
              <a:t>THE LIMIT DOES NOT EXIST</a:t>
            </a:r>
          </a:p>
        </p:txBody>
      </p:sp>
    </p:spTree>
    <p:extLst>
      <p:ext uri="{BB962C8B-B14F-4D97-AF65-F5344CB8AC3E}">
        <p14:creationId xmlns:p14="http://schemas.microsoft.com/office/powerpoint/2010/main" val="1299805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09ADB-2BE0-4E2D-8AF4-88A60071E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9513"/>
            <a:ext cx="7596708" cy="4876800"/>
          </a:xfrm>
          <a:prstGeom prst="rect">
            <a:avLst/>
          </a:prstGeom>
        </p:spPr>
      </p:pic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14787D4-7C1F-4133-A83F-21A582D6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Are there right- and left-handed limits as x approaches 2? If so, what are they?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B7830-3800-48E7-AE55-E4C1F2A2021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33E44-335C-4CFF-8C76-1DAA3C37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A03376E-3803-4882-AC6A-457A6E07D53E}"/>
              </a:ext>
            </a:extLst>
          </p:cNvPr>
          <p:cNvSpPr/>
          <p:nvPr/>
        </p:nvSpPr>
        <p:spPr>
          <a:xfrm>
            <a:off x="4343400" y="4876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0E6C2E-1AA5-4E90-AC17-B2E335E2EFA8}"/>
              </a:ext>
            </a:extLst>
          </p:cNvPr>
          <p:cNvSpPr/>
          <p:nvPr/>
        </p:nvSpPr>
        <p:spPr>
          <a:xfrm>
            <a:off x="4361688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347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09ADB-2BE0-4E2D-8AF4-88A60071E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9513"/>
            <a:ext cx="7596708" cy="4876800"/>
          </a:xfrm>
          <a:prstGeom prst="rect">
            <a:avLst/>
          </a:prstGeom>
        </p:spPr>
      </p:pic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14787D4-7C1F-4133-A83F-21A582D6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Are there right- and left-handed limits as x approaches 2? If so, what are they? </a:t>
            </a:r>
          </a:p>
          <a:p>
            <a:r>
              <a:rPr lang="en-US" altLang="en-US" dirty="0" err="1">
                <a:solidFill>
                  <a:srgbClr val="FFFF00"/>
                </a:solidFill>
              </a:rPr>
              <a:t>Lhl</a:t>
            </a:r>
            <a:r>
              <a:rPr lang="en-US" altLang="en-US" dirty="0">
                <a:solidFill>
                  <a:srgbClr val="FFFF00"/>
                </a:solidFill>
              </a:rPr>
              <a:t>=2</a:t>
            </a:r>
          </a:p>
          <a:p>
            <a:r>
              <a:rPr lang="en-US" altLang="en-US" dirty="0" err="1">
                <a:solidFill>
                  <a:srgbClr val="FFFF00"/>
                </a:solidFill>
              </a:rPr>
              <a:t>Rhl</a:t>
            </a:r>
            <a:r>
              <a:rPr lang="en-US" altLang="en-US" dirty="0">
                <a:solidFill>
                  <a:srgbClr val="FFFF00"/>
                </a:solidFill>
              </a:rPr>
              <a:t>=1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B7830-3800-48E7-AE55-E4C1F2A2021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33E44-335C-4CFF-8C76-1DAA3C37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A03376E-3803-4882-AC6A-457A6E07D53E}"/>
              </a:ext>
            </a:extLst>
          </p:cNvPr>
          <p:cNvSpPr/>
          <p:nvPr/>
        </p:nvSpPr>
        <p:spPr>
          <a:xfrm>
            <a:off x="4343400" y="4876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0E6C2E-1AA5-4E90-AC17-B2E335E2EFA8}"/>
              </a:ext>
            </a:extLst>
          </p:cNvPr>
          <p:cNvSpPr/>
          <p:nvPr/>
        </p:nvSpPr>
        <p:spPr>
          <a:xfrm>
            <a:off x="4361688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104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0733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</a:t>
            </a:r>
            <a:r>
              <a:rPr lang="en-US" dirty="0">
                <a:solidFill>
                  <a:srgbClr val="FFC000"/>
                </a:solidFill>
              </a:rPr>
              <a:t>mathematical model </a:t>
            </a:r>
            <a:r>
              <a:rPr lang="en-US" dirty="0"/>
              <a:t>is a mathematical description (often by means of a function or an equation) of a real-world phenomenon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734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limit of a function as x approaches “a” can often be found simply by calculating the value of the function at a</a:t>
            </a:r>
          </a:p>
          <a:p>
            <a:endParaRPr lang="en-US" altLang="en-US" sz="2000" dirty="0"/>
          </a:p>
          <a:p>
            <a:r>
              <a:rPr lang="en-US" altLang="en-US" dirty="0"/>
              <a:t>Functions with this property are called “</a:t>
            </a:r>
            <a:r>
              <a:rPr lang="en-US" altLang="en-US" dirty="0">
                <a:solidFill>
                  <a:srgbClr val="FFC000"/>
                </a:solidFill>
              </a:rPr>
              <a:t>continuous at a</a:t>
            </a:r>
            <a:r>
              <a:rPr lang="en-US" altLang="en-US" dirty="0"/>
              <a:t>”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80827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mathematical definition of </a:t>
            </a:r>
            <a:r>
              <a:rPr lang="en-US" altLang="en-US" dirty="0">
                <a:solidFill>
                  <a:srgbClr val="FFC000"/>
                </a:solidFill>
              </a:rPr>
              <a:t>continuity</a:t>
            </a:r>
            <a:r>
              <a:rPr lang="en-US" altLang="en-US" dirty="0"/>
              <a:t> corresponds closely with the meaning of the word continuity in everyday language</a:t>
            </a:r>
          </a:p>
        </p:txBody>
      </p:sp>
    </p:spTree>
    <p:extLst>
      <p:ext uri="{BB962C8B-B14F-4D97-AF65-F5344CB8AC3E}">
        <p14:creationId xmlns:p14="http://schemas.microsoft.com/office/powerpoint/2010/main" val="308878283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C000"/>
                </a:solidFill>
              </a:rPr>
              <a:t>continuous process </a:t>
            </a:r>
            <a:r>
              <a:rPr lang="en-US" altLang="en-US" dirty="0"/>
              <a:t>is one that takes place gradually, without interruption or abrupt change</a:t>
            </a:r>
          </a:p>
        </p:txBody>
      </p:sp>
    </p:spTree>
    <p:extLst>
      <p:ext uri="{BB962C8B-B14F-4D97-AF65-F5344CB8AC3E}">
        <p14:creationId xmlns:p14="http://schemas.microsoft.com/office/powerpoint/2010/main" val="28223358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a function is not continuous at a particular point, it is called “</a:t>
            </a:r>
            <a:r>
              <a:rPr lang="en-US" altLang="en-US" dirty="0">
                <a:solidFill>
                  <a:srgbClr val="FFC000"/>
                </a:solidFill>
              </a:rPr>
              <a:t>discontinuous</a:t>
            </a:r>
            <a:r>
              <a:rPr lang="en-US" altLang="en-US" dirty="0"/>
              <a:t>” at that point</a:t>
            </a:r>
          </a:p>
          <a:p>
            <a:r>
              <a:rPr lang="en-US" altLang="en-US" dirty="0"/>
              <a:t>or that it has a “</a:t>
            </a:r>
            <a:r>
              <a:rPr lang="en-US" altLang="en-US" dirty="0">
                <a:solidFill>
                  <a:srgbClr val="FFC000"/>
                </a:solidFill>
              </a:rPr>
              <a:t>discontinuity</a:t>
            </a:r>
            <a:r>
              <a:rPr lang="en-US" altLang="en-US" dirty="0"/>
              <a:t>” at that point</a:t>
            </a:r>
          </a:p>
        </p:txBody>
      </p:sp>
    </p:spTree>
    <p:extLst>
      <p:ext uri="{BB962C8B-B14F-4D97-AF65-F5344CB8AC3E}">
        <p14:creationId xmlns:p14="http://schemas.microsoft.com/office/powerpoint/2010/main" val="21811376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7A7EE-C372-4DF0-8F90-30A0D648872B}"/>
              </a:ext>
            </a:extLst>
          </p:cNvPr>
          <p:cNvSpPr txBox="1"/>
          <p:nvPr/>
        </p:nvSpPr>
        <p:spPr>
          <a:xfrm>
            <a:off x="457200" y="4724400"/>
            <a:ext cx="3581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rgbClr val="CCFFFF"/>
                </a:solidFill>
              </a:rPr>
              <a:t>continuous at “</a:t>
            </a:r>
            <a:r>
              <a:rPr lang="en-US" altLang="en-US" sz="3000" b="1" dirty="0">
                <a:solidFill>
                  <a:srgbClr val="FFC000"/>
                </a:solidFill>
              </a:rPr>
              <a:t>a</a:t>
            </a:r>
            <a:r>
              <a:rPr lang="en-US" altLang="en-US" sz="3000" b="1" dirty="0">
                <a:solidFill>
                  <a:srgbClr val="CCFFFF"/>
                </a:solidFill>
              </a:rPr>
              <a:t>”</a:t>
            </a:r>
            <a:endParaRPr lang="en-US" sz="3000" b="1" dirty="0">
              <a:solidFill>
                <a:srgbClr val="CC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18EB1-931E-4DA5-A22F-297EFEFA8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14400"/>
            <a:ext cx="4114800" cy="3663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383217-FD2E-41E2-BE02-3381869DF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0"/>
            <a:ext cx="4114800" cy="31889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D03F72-00E8-4F40-B3B8-17FB6C7E6F2A}"/>
              </a:ext>
            </a:extLst>
          </p:cNvPr>
          <p:cNvSpPr txBox="1"/>
          <p:nvPr/>
        </p:nvSpPr>
        <p:spPr>
          <a:xfrm>
            <a:off x="5562600" y="5385137"/>
            <a:ext cx="2819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rgbClr val="FFC000"/>
                </a:solidFill>
              </a:rPr>
              <a:t>discontinuous </a:t>
            </a:r>
          </a:p>
          <a:p>
            <a:r>
              <a:rPr lang="en-US" altLang="en-US" sz="3000" b="1" dirty="0">
                <a:solidFill>
                  <a:srgbClr val="CCFFFF"/>
                </a:solidFill>
              </a:rPr>
              <a:t>at 1,3 and 5</a:t>
            </a:r>
            <a:endParaRPr lang="en-US" sz="3000" b="1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FEEC05-C33F-45B0-BD95-6B5A7EC878A7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https://coloradotech.vitalsource.com/#/books/9780357233375/cfi/6/20!/4/2372/4@0:76.0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6508B2-0B2F-41F0-8123-B478F3C747E1}"/>
              </a:ext>
            </a:extLst>
          </p:cNvPr>
          <p:cNvSpPr/>
          <p:nvPr/>
        </p:nvSpPr>
        <p:spPr>
          <a:xfrm>
            <a:off x="6687312" y="3276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6340B0-1A93-4AAA-9659-A6D0D9CAFB92}"/>
              </a:ext>
            </a:extLst>
          </p:cNvPr>
          <p:cNvSpPr/>
          <p:nvPr/>
        </p:nvSpPr>
        <p:spPr>
          <a:xfrm>
            <a:off x="6705600" y="50292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1BD8BC-F1E3-40C6-BE8F-7AB902F76127}"/>
              </a:ext>
            </a:extLst>
          </p:cNvPr>
          <p:cNvSpPr/>
          <p:nvPr/>
        </p:nvSpPr>
        <p:spPr>
          <a:xfrm>
            <a:off x="7848600" y="3886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73441D-89A1-43BD-B50C-F425BB5C1877}"/>
              </a:ext>
            </a:extLst>
          </p:cNvPr>
          <p:cNvSpPr/>
          <p:nvPr/>
        </p:nvSpPr>
        <p:spPr>
          <a:xfrm>
            <a:off x="7866888" y="27432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28F928-7EEC-4935-A99F-8D95EF959652}"/>
              </a:ext>
            </a:extLst>
          </p:cNvPr>
          <p:cNvSpPr/>
          <p:nvPr/>
        </p:nvSpPr>
        <p:spPr>
          <a:xfrm>
            <a:off x="5526024" y="3874008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987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Three things are necessary for ƒ to be continuous at a:</a:t>
            </a:r>
          </a:p>
          <a:p>
            <a:endParaRPr lang="en-US" altLang="en-US" sz="2000" dirty="0"/>
          </a:p>
          <a:p>
            <a:r>
              <a:rPr lang="en-US" altLang="en-US" dirty="0"/>
              <a:t>1. ƒ(a) is defined (that is, a is in the domain of ƒ)</a:t>
            </a:r>
          </a:p>
          <a:p>
            <a:endParaRPr lang="en-US" altLang="en-US" sz="1000" dirty="0"/>
          </a:p>
          <a:p>
            <a:r>
              <a:rPr lang="en-US" altLang="en-US" dirty="0"/>
              <a:t>2.      ƒ(x) exists</a:t>
            </a:r>
          </a:p>
          <a:p>
            <a:endParaRPr lang="en-US" altLang="en-US" sz="2000" dirty="0"/>
          </a:p>
          <a:p>
            <a:r>
              <a:rPr lang="en-US" altLang="en-US" dirty="0"/>
              <a:t>3.      ƒ(x) = ƒ(a)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90023D-468C-4FD2-A8BD-8631EF9EB80F}"/>
              </a:ext>
            </a:extLst>
          </p:cNvPr>
          <p:cNvSpPr txBox="1">
            <a:spLocks/>
          </p:cNvSpPr>
          <p:nvPr/>
        </p:nvSpPr>
        <p:spPr bwMode="auto">
          <a:xfrm>
            <a:off x="1447800" y="4343400"/>
            <a:ext cx="1145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 err="1"/>
              <a:t>x→a</a:t>
            </a:r>
            <a:r>
              <a:rPr lang="en-US" altLang="en-US" sz="2000" dirty="0"/>
              <a:t>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0A286D-1055-4453-A108-7E54D6390D19}"/>
              </a:ext>
            </a:extLst>
          </p:cNvPr>
          <p:cNvSpPr txBox="1">
            <a:spLocks/>
          </p:cNvSpPr>
          <p:nvPr/>
        </p:nvSpPr>
        <p:spPr bwMode="auto">
          <a:xfrm>
            <a:off x="1447800" y="5410200"/>
            <a:ext cx="1145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 err="1"/>
              <a:t>x→a</a:t>
            </a:r>
            <a:r>
              <a:rPr lang="en-US" alt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809879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continuous function ƒ has the property that a small change in x produces only a small change in ƒ(x) </a:t>
            </a:r>
          </a:p>
        </p:txBody>
      </p:sp>
    </p:spTree>
    <p:extLst>
      <p:ext uri="{BB962C8B-B14F-4D97-AF65-F5344CB8AC3E}">
        <p14:creationId xmlns:p14="http://schemas.microsoft.com/office/powerpoint/2010/main" val="9468646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fact, the change in ƒ(x) can be kept as small as we please by keeping the change in x sufficiently small</a:t>
            </a:r>
          </a:p>
        </p:txBody>
      </p:sp>
    </p:spTree>
    <p:extLst>
      <p:ext uri="{BB962C8B-B14F-4D97-AF65-F5344CB8AC3E}">
        <p14:creationId xmlns:p14="http://schemas.microsoft.com/office/powerpoint/2010/main" val="22649836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Physical phenomena are usually continuous</a:t>
            </a:r>
          </a:p>
          <a:p>
            <a:r>
              <a:rPr lang="en-US" altLang="en-US" dirty="0"/>
              <a:t>For instance, the speed of a vehicle varies continuously with time</a:t>
            </a:r>
          </a:p>
          <a:p>
            <a:r>
              <a:rPr lang="en-US" altLang="en-US" dirty="0"/>
              <a:t>So does a person's height</a:t>
            </a:r>
          </a:p>
        </p:txBody>
      </p:sp>
    </p:spTree>
    <p:extLst>
      <p:ext uri="{BB962C8B-B14F-4D97-AF65-F5344CB8AC3E}">
        <p14:creationId xmlns:p14="http://schemas.microsoft.com/office/powerpoint/2010/main" val="22961317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Some things are NOT continuous (tax tables for example)</a:t>
            </a:r>
          </a:p>
        </p:txBody>
      </p:sp>
    </p:spTree>
    <p:extLst>
      <p:ext uri="{BB962C8B-B14F-4D97-AF65-F5344CB8AC3E}">
        <p14:creationId xmlns:p14="http://schemas.microsoft.com/office/powerpoint/2010/main" val="128178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4220</Words>
  <Application>Microsoft Office PowerPoint</Application>
  <PresentationFormat>On-screen Show (4:3)</PresentationFormat>
  <Paragraphs>770</Paragraphs>
  <Slides>125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32" baseType="lpstr"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PowerPoint Presentation</vt:lpstr>
      <vt:lpstr>What’s Up?</vt:lpstr>
      <vt:lpstr>What’s Up?</vt:lpstr>
      <vt:lpstr>Review</vt:lpstr>
      <vt:lpstr>Functions</vt:lpstr>
      <vt:lpstr>Functions</vt:lpstr>
      <vt:lpstr>Functions</vt:lpstr>
      <vt:lpstr>Functions</vt:lpstr>
      <vt:lpstr>Mathematical Modeling</vt:lpstr>
      <vt:lpstr>Mathematical Modeling</vt:lpstr>
      <vt:lpstr>Mathematical Modeling</vt:lpstr>
      <vt:lpstr>Mathematical Modeling</vt:lpstr>
      <vt:lpstr>Mathematical Modeling</vt:lpstr>
      <vt:lpstr>Mathematical Modeling</vt:lpstr>
      <vt:lpstr>Mathematical Modeling</vt:lpstr>
      <vt:lpstr>Mathematical Modeling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PowerPoint Presentation</vt:lpstr>
      <vt:lpstr>Limits</vt:lpstr>
      <vt:lpstr>Calculating Limits</vt:lpstr>
      <vt:lpstr>PowerPoint Presentation</vt:lpstr>
      <vt:lpstr>PowerPoint Presentation</vt:lpstr>
      <vt:lpstr>Calculating Limits</vt:lpstr>
      <vt:lpstr>Questions?</vt:lpstr>
      <vt:lpstr>Calculating Limits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Calculating Limits</vt:lpstr>
      <vt:lpstr>Calculating Limits</vt:lpstr>
      <vt:lpstr>Questions?</vt:lpstr>
      <vt:lpstr>Calculating Limits</vt:lpstr>
      <vt:lpstr>Calculating Limits</vt:lpstr>
      <vt:lpstr>PowerPoint Presentation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PowerPoint Presentation</vt:lpstr>
      <vt:lpstr>Questions?</vt:lpstr>
      <vt:lpstr>Calculating Limits</vt:lpstr>
      <vt:lpstr>Calculating Limits</vt:lpstr>
      <vt:lpstr>Calculating Limits</vt:lpstr>
      <vt:lpstr>Calculating Limits</vt:lpstr>
      <vt:lpstr>PowerPoint Presentation</vt:lpstr>
      <vt:lpstr>Calculating Limits</vt:lpstr>
      <vt:lpstr>Calculating Limits</vt:lpstr>
      <vt:lpstr>Calculating Limits</vt:lpstr>
      <vt:lpstr>Calculating Limits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Continuity</vt:lpstr>
      <vt:lpstr>Continuity</vt:lpstr>
      <vt:lpstr>Questions?</vt:lpstr>
      <vt:lpstr>Limits &amp; Zeno’s Paradox</vt:lpstr>
      <vt:lpstr>Limits &amp; Zeno’s Paradox</vt:lpstr>
      <vt:lpstr>Limits &amp; Zeno’s Paradox</vt:lpstr>
      <vt:lpstr>Limits &amp; Zeno’s Paradox</vt:lpstr>
      <vt:lpstr>PowerPoint Presentation</vt:lpstr>
      <vt:lpstr>PowerPoint Presentation</vt:lpstr>
      <vt:lpstr>The Golf Paradox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369</cp:revision>
  <dcterms:created xsi:type="dcterms:W3CDTF">2012-09-06T22:30:26Z</dcterms:created>
  <dcterms:modified xsi:type="dcterms:W3CDTF">2023-01-10T09:39:51Z</dcterms:modified>
</cp:coreProperties>
</file>