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0"/>
  </p:notesMasterIdLst>
  <p:handoutMasterIdLst>
    <p:handoutMasterId r:id="rId191"/>
  </p:handoutMasterIdLst>
  <p:sldIdLst>
    <p:sldId id="546" r:id="rId2"/>
    <p:sldId id="547" r:id="rId3"/>
    <p:sldId id="655" r:id="rId4"/>
    <p:sldId id="1204" r:id="rId5"/>
    <p:sldId id="603" r:id="rId6"/>
    <p:sldId id="656" r:id="rId7"/>
    <p:sldId id="600" r:id="rId8"/>
    <p:sldId id="601" r:id="rId9"/>
    <p:sldId id="602" r:id="rId10"/>
    <p:sldId id="604" r:id="rId11"/>
    <p:sldId id="605" r:id="rId12"/>
    <p:sldId id="610" r:id="rId13"/>
    <p:sldId id="436" r:id="rId14"/>
    <p:sldId id="475" r:id="rId15"/>
    <p:sldId id="657" r:id="rId16"/>
    <p:sldId id="658" r:id="rId17"/>
    <p:sldId id="476" r:id="rId18"/>
    <p:sldId id="659" r:id="rId19"/>
    <p:sldId id="660" r:id="rId20"/>
    <p:sldId id="440" r:id="rId21"/>
    <p:sldId id="661" r:id="rId22"/>
    <p:sldId id="589" r:id="rId23"/>
    <p:sldId id="611" r:id="rId24"/>
    <p:sldId id="622" r:id="rId25"/>
    <p:sldId id="623" r:id="rId26"/>
    <p:sldId id="612" r:id="rId27"/>
    <p:sldId id="624" r:id="rId28"/>
    <p:sldId id="613" r:id="rId29"/>
    <p:sldId id="628" r:id="rId30"/>
    <p:sldId id="626" r:id="rId31"/>
    <p:sldId id="629" r:id="rId32"/>
    <p:sldId id="627" r:id="rId33"/>
    <p:sldId id="614" r:id="rId34"/>
    <p:sldId id="631" r:id="rId35"/>
    <p:sldId id="630" r:id="rId36"/>
    <p:sldId id="662" r:id="rId37"/>
    <p:sldId id="663" r:id="rId38"/>
    <p:sldId id="664" r:id="rId39"/>
    <p:sldId id="633" r:id="rId40"/>
    <p:sldId id="617" r:id="rId41"/>
    <p:sldId id="618" r:id="rId42"/>
    <p:sldId id="619" r:id="rId43"/>
    <p:sldId id="620" r:id="rId44"/>
    <p:sldId id="634" r:id="rId45"/>
    <p:sldId id="639" r:id="rId46"/>
    <p:sldId id="640" r:id="rId47"/>
    <p:sldId id="635" r:id="rId48"/>
    <p:sldId id="645" r:id="rId49"/>
    <p:sldId id="638" r:id="rId50"/>
    <p:sldId id="651" r:id="rId51"/>
    <p:sldId id="652" r:id="rId52"/>
    <p:sldId id="1206" r:id="rId53"/>
    <p:sldId id="1196" r:id="rId54"/>
    <p:sldId id="1207" r:id="rId55"/>
    <p:sldId id="1205" r:id="rId56"/>
    <p:sldId id="637" r:id="rId57"/>
    <p:sldId id="644" r:id="rId58"/>
    <p:sldId id="641" r:id="rId59"/>
    <p:sldId id="642" r:id="rId60"/>
    <p:sldId id="643" r:id="rId61"/>
    <p:sldId id="653" r:id="rId62"/>
    <p:sldId id="654" r:id="rId63"/>
    <p:sldId id="1197" r:id="rId64"/>
    <p:sldId id="1198" r:id="rId65"/>
    <p:sldId id="1199" r:id="rId66"/>
    <p:sldId id="1200" r:id="rId67"/>
    <p:sldId id="2933" r:id="rId68"/>
    <p:sldId id="621" r:id="rId69"/>
    <p:sldId id="647" r:id="rId70"/>
    <p:sldId id="648" r:id="rId71"/>
    <p:sldId id="649" r:id="rId72"/>
    <p:sldId id="650" r:id="rId73"/>
    <p:sldId id="1201" r:id="rId74"/>
    <p:sldId id="667" r:id="rId75"/>
    <p:sldId id="2921" r:id="rId76"/>
    <p:sldId id="707" r:id="rId77"/>
    <p:sldId id="679" r:id="rId78"/>
    <p:sldId id="699" r:id="rId79"/>
    <p:sldId id="700" r:id="rId80"/>
    <p:sldId id="701" r:id="rId81"/>
    <p:sldId id="702" r:id="rId82"/>
    <p:sldId id="682" r:id="rId83"/>
    <p:sldId id="708" r:id="rId84"/>
    <p:sldId id="683" r:id="rId85"/>
    <p:sldId id="713" r:id="rId86"/>
    <p:sldId id="916" r:id="rId87"/>
    <p:sldId id="2927" r:id="rId88"/>
    <p:sldId id="2928" r:id="rId89"/>
    <p:sldId id="2929" r:id="rId90"/>
    <p:sldId id="1208" r:id="rId91"/>
    <p:sldId id="918" r:id="rId92"/>
    <p:sldId id="919" r:id="rId93"/>
    <p:sldId id="716" r:id="rId94"/>
    <p:sldId id="709" r:id="rId95"/>
    <p:sldId id="719" r:id="rId96"/>
    <p:sldId id="721" r:id="rId97"/>
    <p:sldId id="722" r:id="rId98"/>
    <p:sldId id="2932" r:id="rId99"/>
    <p:sldId id="710" r:id="rId100"/>
    <p:sldId id="724" r:id="rId101"/>
    <p:sldId id="1203" r:id="rId102"/>
    <p:sldId id="2926" r:id="rId103"/>
    <p:sldId id="412" r:id="rId104"/>
    <p:sldId id="413" r:id="rId105"/>
    <p:sldId id="414" r:id="rId106"/>
    <p:sldId id="410" r:id="rId107"/>
    <p:sldId id="585" r:id="rId108"/>
    <p:sldId id="407" r:id="rId109"/>
    <p:sldId id="1274" r:id="rId110"/>
    <p:sldId id="1275" r:id="rId111"/>
    <p:sldId id="408" r:id="rId112"/>
    <p:sldId id="592" r:id="rId113"/>
    <p:sldId id="429" r:id="rId114"/>
    <p:sldId id="405" r:id="rId115"/>
    <p:sldId id="2922" r:id="rId116"/>
    <p:sldId id="444" r:id="rId117"/>
    <p:sldId id="445" r:id="rId118"/>
    <p:sldId id="446" r:id="rId119"/>
    <p:sldId id="1304" r:id="rId120"/>
    <p:sldId id="447" r:id="rId121"/>
    <p:sldId id="455" r:id="rId122"/>
    <p:sldId id="448" r:id="rId123"/>
    <p:sldId id="1277" r:id="rId124"/>
    <p:sldId id="1279" r:id="rId125"/>
    <p:sldId id="1278" r:id="rId126"/>
    <p:sldId id="1280" r:id="rId127"/>
    <p:sldId id="665" r:id="rId128"/>
    <p:sldId id="456" r:id="rId129"/>
    <p:sldId id="449" r:id="rId130"/>
    <p:sldId id="1238" r:id="rId131"/>
    <p:sldId id="1239" r:id="rId132"/>
    <p:sldId id="457" r:id="rId133"/>
    <p:sldId id="2930" r:id="rId134"/>
    <p:sldId id="666" r:id="rId135"/>
    <p:sldId id="2931" r:id="rId136"/>
    <p:sldId id="1301" r:id="rId137"/>
    <p:sldId id="1240" r:id="rId138"/>
    <p:sldId id="1241" r:id="rId139"/>
    <p:sldId id="1242" r:id="rId140"/>
    <p:sldId id="450" r:id="rId141"/>
    <p:sldId id="458" r:id="rId142"/>
    <p:sldId id="670" r:id="rId143"/>
    <p:sldId id="668" r:id="rId144"/>
    <p:sldId id="1302" r:id="rId145"/>
    <p:sldId id="1289" r:id="rId146"/>
    <p:sldId id="451" r:id="rId147"/>
    <p:sldId id="1335" r:id="rId148"/>
    <p:sldId id="2924" r:id="rId149"/>
    <p:sldId id="1290" r:id="rId150"/>
    <p:sldId id="459" r:id="rId151"/>
    <p:sldId id="1281" r:id="rId152"/>
    <p:sldId id="1303" r:id="rId153"/>
    <p:sldId id="1305" r:id="rId154"/>
    <p:sldId id="1306" r:id="rId155"/>
    <p:sldId id="1317" r:id="rId156"/>
    <p:sldId id="1318" r:id="rId157"/>
    <p:sldId id="1307" r:id="rId158"/>
    <p:sldId id="1308" r:id="rId159"/>
    <p:sldId id="1341" r:id="rId160"/>
    <p:sldId id="1309" r:id="rId161"/>
    <p:sldId id="1310" r:id="rId162"/>
    <p:sldId id="1311" r:id="rId163"/>
    <p:sldId id="1312" r:id="rId164"/>
    <p:sldId id="1313" r:id="rId165"/>
    <p:sldId id="1347" r:id="rId166"/>
    <p:sldId id="1348" r:id="rId167"/>
    <p:sldId id="1314" r:id="rId168"/>
    <p:sldId id="1315" r:id="rId169"/>
    <p:sldId id="1316" r:id="rId170"/>
    <p:sldId id="1319" r:id="rId171"/>
    <p:sldId id="1320" r:id="rId172"/>
    <p:sldId id="1322" r:id="rId173"/>
    <p:sldId id="1343" r:id="rId174"/>
    <p:sldId id="580" r:id="rId175"/>
    <p:sldId id="1323" r:id="rId176"/>
    <p:sldId id="1344" r:id="rId177"/>
    <p:sldId id="1324" r:id="rId178"/>
    <p:sldId id="1325" r:id="rId179"/>
    <p:sldId id="1346" r:id="rId180"/>
    <p:sldId id="1326" r:id="rId181"/>
    <p:sldId id="2925" r:id="rId182"/>
    <p:sldId id="1342" r:id="rId183"/>
    <p:sldId id="1339" r:id="rId184"/>
    <p:sldId id="594" r:id="rId185"/>
    <p:sldId id="1345" r:id="rId186"/>
    <p:sldId id="1340" r:id="rId187"/>
    <p:sldId id="543" r:id="rId188"/>
    <p:sldId id="1829" r:id="rId1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8" autoAdjust="0"/>
    <p:restoredTop sz="94660"/>
  </p:normalViewPr>
  <p:slideViewPr>
    <p:cSldViewPr>
      <p:cViewPr varScale="1">
        <p:scale>
          <a:sx n="111" d="100"/>
          <a:sy n="111" d="100"/>
        </p:scale>
        <p:origin x="126" y="144"/>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6C41557-EC00-47AD-A3B6-6484700CA67A}" type="datetimeFigureOut">
              <a:rPr lang="en-US"/>
              <a:pPr>
                <a:defRPr/>
              </a:pPr>
              <a:t>6/26/2023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6CEA775-3D3E-4E30-9643-A0E44CCD0C57}" type="slidenum">
              <a:rPr lang="en-US"/>
              <a:pPr/>
              <a:t>‹#›</a:t>
            </a:fld>
            <a:endParaRPr lang="en-US" dirty="0"/>
          </a:p>
        </p:txBody>
      </p:sp>
    </p:spTree>
    <p:extLst>
      <p:ext uri="{BB962C8B-B14F-4D97-AF65-F5344CB8AC3E}">
        <p14:creationId xmlns:p14="http://schemas.microsoft.com/office/powerpoint/2010/main" val="307068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3D99E6-98B3-422F-BDD3-3F4BE5115424}" type="datetimeFigureOut">
              <a:rPr lang="en-US" smtClean="0"/>
              <a:pPr/>
              <a:t>6/26/2023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11BA0-0B96-481B-8999-1A4DF7116176}" type="slidenum">
              <a:rPr lang="en-US" smtClean="0"/>
              <a:pPr/>
              <a:t>‹#›</a:t>
            </a:fld>
            <a:endParaRPr lang="en-US" dirty="0"/>
          </a:p>
        </p:txBody>
      </p:sp>
    </p:spTree>
    <p:extLst>
      <p:ext uri="{BB962C8B-B14F-4D97-AF65-F5344CB8AC3E}">
        <p14:creationId xmlns:p14="http://schemas.microsoft.com/office/powerpoint/2010/main" val="5457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76</a:t>
            </a:fld>
            <a:endParaRPr lang="en-US"/>
          </a:p>
        </p:txBody>
      </p:sp>
    </p:spTree>
    <p:extLst>
      <p:ext uri="{BB962C8B-B14F-4D97-AF65-F5344CB8AC3E}">
        <p14:creationId xmlns:p14="http://schemas.microsoft.com/office/powerpoint/2010/main" val="2882269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139</a:t>
            </a:fld>
            <a:endParaRPr lang="en-US"/>
          </a:p>
        </p:txBody>
      </p:sp>
    </p:spTree>
    <p:extLst>
      <p:ext uri="{BB962C8B-B14F-4D97-AF65-F5344CB8AC3E}">
        <p14:creationId xmlns:p14="http://schemas.microsoft.com/office/powerpoint/2010/main" val="49572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140</a:t>
            </a:fld>
            <a:endParaRPr lang="en-US"/>
          </a:p>
        </p:txBody>
      </p:sp>
    </p:spTree>
    <p:extLst>
      <p:ext uri="{BB962C8B-B14F-4D97-AF65-F5344CB8AC3E}">
        <p14:creationId xmlns:p14="http://schemas.microsoft.com/office/powerpoint/2010/main" val="63022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3E652-7286-4297-B724-68C6069541C8}" type="slidenum">
              <a:rPr lang="en-US" smtClean="0"/>
              <a:t>181</a:t>
            </a:fld>
            <a:endParaRPr lang="en-US"/>
          </a:p>
        </p:txBody>
      </p:sp>
    </p:spTree>
    <p:extLst>
      <p:ext uri="{BB962C8B-B14F-4D97-AF65-F5344CB8AC3E}">
        <p14:creationId xmlns:p14="http://schemas.microsoft.com/office/powerpoint/2010/main" val="402185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03E652-7286-4297-B724-68C6069541C8}" type="slidenum">
              <a:rPr lang="en-US" smtClean="0"/>
              <a:t>182</a:t>
            </a:fld>
            <a:endParaRPr lang="en-US"/>
          </a:p>
        </p:txBody>
      </p:sp>
    </p:spTree>
    <p:extLst>
      <p:ext uri="{BB962C8B-B14F-4D97-AF65-F5344CB8AC3E}">
        <p14:creationId xmlns:p14="http://schemas.microsoft.com/office/powerpoint/2010/main" val="360724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77</a:t>
            </a:fld>
            <a:endParaRPr lang="en-US"/>
          </a:p>
        </p:txBody>
      </p:sp>
    </p:spTree>
    <p:extLst>
      <p:ext uri="{BB962C8B-B14F-4D97-AF65-F5344CB8AC3E}">
        <p14:creationId xmlns:p14="http://schemas.microsoft.com/office/powerpoint/2010/main" val="98807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78</a:t>
            </a:fld>
            <a:endParaRPr lang="en-US"/>
          </a:p>
        </p:txBody>
      </p:sp>
    </p:spTree>
    <p:extLst>
      <p:ext uri="{BB962C8B-B14F-4D97-AF65-F5344CB8AC3E}">
        <p14:creationId xmlns:p14="http://schemas.microsoft.com/office/powerpoint/2010/main" val="307437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79</a:t>
            </a:fld>
            <a:endParaRPr lang="en-US"/>
          </a:p>
        </p:txBody>
      </p:sp>
    </p:spTree>
    <p:extLst>
      <p:ext uri="{BB962C8B-B14F-4D97-AF65-F5344CB8AC3E}">
        <p14:creationId xmlns:p14="http://schemas.microsoft.com/office/powerpoint/2010/main" val="161884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80</a:t>
            </a:fld>
            <a:endParaRPr lang="en-US"/>
          </a:p>
        </p:txBody>
      </p:sp>
    </p:spTree>
    <p:extLst>
      <p:ext uri="{BB962C8B-B14F-4D97-AF65-F5344CB8AC3E}">
        <p14:creationId xmlns:p14="http://schemas.microsoft.com/office/powerpoint/2010/main" val="175774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81</a:t>
            </a:fld>
            <a:endParaRPr lang="en-US"/>
          </a:p>
        </p:txBody>
      </p:sp>
    </p:spTree>
    <p:extLst>
      <p:ext uri="{BB962C8B-B14F-4D97-AF65-F5344CB8AC3E}">
        <p14:creationId xmlns:p14="http://schemas.microsoft.com/office/powerpoint/2010/main" val="182972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94</a:t>
            </a:fld>
            <a:endParaRPr lang="en-US"/>
          </a:p>
        </p:txBody>
      </p:sp>
    </p:spTree>
    <p:extLst>
      <p:ext uri="{BB962C8B-B14F-4D97-AF65-F5344CB8AC3E}">
        <p14:creationId xmlns:p14="http://schemas.microsoft.com/office/powerpoint/2010/main" val="277655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112</a:t>
            </a:fld>
            <a:endParaRPr lang="en-US"/>
          </a:p>
        </p:txBody>
      </p:sp>
    </p:spTree>
    <p:extLst>
      <p:ext uri="{BB962C8B-B14F-4D97-AF65-F5344CB8AC3E}">
        <p14:creationId xmlns:p14="http://schemas.microsoft.com/office/powerpoint/2010/main" val="2123356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DF887-3ABC-4473-B059-8E3D410911A9}" type="slidenum">
              <a:rPr lang="en-US" smtClean="0"/>
              <a:t>138</a:t>
            </a:fld>
            <a:endParaRPr lang="en-US"/>
          </a:p>
        </p:txBody>
      </p:sp>
    </p:spTree>
    <p:extLst>
      <p:ext uri="{BB962C8B-B14F-4D97-AF65-F5344CB8AC3E}">
        <p14:creationId xmlns:p14="http://schemas.microsoft.com/office/powerpoint/2010/main" val="232683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Comic Sans MS" panose="030F0702030302020204" pitchFamily="66"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Comic Sans MS" panose="030F0702030302020204" pitchFamily="66"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5194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61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381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456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7532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8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4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315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2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476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735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 Box 2"/>
          <p:cNvSpPr txBox="1">
            <a:spLocks noChangeArrowheads="1"/>
          </p:cNvSpPr>
          <p:nvPr/>
        </p:nvSpPr>
        <p:spPr bwMode="auto">
          <a:xfrm>
            <a:off x="0" y="2286000"/>
            <a:ext cx="91440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r" eaLnBrk="1" hangingPunct="1"/>
            <a:r>
              <a:rPr lang="en-US" altLang="en-US" sz="7200" b="1" dirty="0">
                <a:solidFill>
                  <a:srgbClr val="FFFF00"/>
                </a:solidFill>
              </a:rPr>
              <a:t> Welcome to </a:t>
            </a:r>
          </a:p>
          <a:p>
            <a:pPr algn="r" eaLnBrk="1" hangingPunct="1"/>
            <a:r>
              <a:rPr lang="en-US" altLang="en-US" sz="6900" b="1" dirty="0">
                <a:solidFill>
                  <a:srgbClr val="CCFFFF"/>
                </a:solidFill>
              </a:rPr>
              <a:t>Unit 3 </a:t>
            </a:r>
            <a:r>
              <a:rPr lang="en-US" altLang="en-US" sz="7500" b="1" dirty="0">
                <a:solidFill>
                  <a:srgbClr val="CCFFFF"/>
                </a:solidFill>
              </a:rPr>
              <a:t>! </a:t>
            </a:r>
            <a:r>
              <a:rPr lang="en-US" altLang="en-US" sz="100" b="1" dirty="0">
                <a:solidFill>
                  <a:srgbClr val="CCFFFF"/>
                </a:solidFill>
              </a:rPr>
              <a:t>.</a:t>
            </a:r>
          </a:p>
          <a:p>
            <a:pPr algn="r" eaLnBrk="1" hangingPunct="1"/>
            <a:endParaRPr lang="en-US" altLang="en-US" sz="9000" b="1" dirty="0">
              <a:solidFill>
                <a:srgbClr val="CCFFFF"/>
              </a:solidFill>
            </a:endParaRPr>
          </a:p>
          <a:p>
            <a:pPr eaLnBrk="1" hangingPunct="1"/>
            <a:r>
              <a:rPr lang="en-US" altLang="en-US" sz="4400" b="1" dirty="0">
                <a:solidFill>
                  <a:srgbClr val="CCFFFF"/>
                </a:solidFill>
              </a:rPr>
              <a:t>MATH 205 Differential Calculus</a:t>
            </a:r>
          </a:p>
        </p:txBody>
      </p:sp>
      <p:sp>
        <p:nvSpPr>
          <p:cNvPr id="2" name="Rectangle 1"/>
          <p:cNvSpPr/>
          <p:nvPr/>
        </p:nvSpPr>
        <p:spPr>
          <a:xfrm>
            <a:off x="0" y="6611035"/>
            <a:ext cx="9144000" cy="323165"/>
          </a:xfrm>
          <a:prstGeom prst="rect">
            <a:avLst/>
          </a:prstGeom>
        </p:spPr>
        <p:txBody>
          <a:bodyPr wrap="square">
            <a:spAutoFit/>
          </a:bodyPr>
          <a:lstStyle/>
          <a:p>
            <a:r>
              <a:rPr lang="en-US" sz="1500" dirty="0">
                <a:solidFill>
                  <a:srgbClr val="00B0F0"/>
                </a:solidFill>
              </a:rPr>
              <a:t>https://www.smu.edu.sg/programmes/core-curriculum/course-structure/calculus</a:t>
            </a:r>
          </a:p>
        </p:txBody>
      </p:sp>
    </p:spTree>
    <p:extLst>
      <p:ext uri="{BB962C8B-B14F-4D97-AF65-F5344CB8AC3E}">
        <p14:creationId xmlns:p14="http://schemas.microsoft.com/office/powerpoint/2010/main" val="372425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a:xfrm>
            <a:off x="457200" y="838200"/>
            <a:ext cx="8229600" cy="5638800"/>
          </a:xfrm>
        </p:spPr>
        <p:txBody>
          <a:bodyPr/>
          <a:lstStyle/>
          <a:p>
            <a:r>
              <a:rPr lang="en-US" altLang="en-US" dirty="0"/>
              <a:t>We can't say what happens when x gets to infinity</a:t>
            </a:r>
          </a:p>
          <a:p>
            <a:r>
              <a:rPr lang="en-US" altLang="en-US" dirty="0"/>
              <a:t>(it’s another “hole”)</a:t>
            </a:r>
          </a:p>
          <a:p>
            <a:r>
              <a:rPr lang="en-US" altLang="en-US" dirty="0"/>
              <a:t>but we can see that  1/x is going towards 0 as x gets larger and larger</a:t>
            </a:r>
          </a:p>
        </p:txBody>
      </p:sp>
      <p:sp>
        <p:nvSpPr>
          <p:cNvPr id="3" name="Rectangle 2">
            <a:extLst>
              <a:ext uri="{FF2B5EF4-FFF2-40B4-BE49-F238E27FC236}">
                <a16:creationId xmlns:a16="http://schemas.microsoft.com/office/drawing/2014/main" id="{208A5F40-F786-4159-92A6-E33164ECB22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0896585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How many coulombs of charge would have to pass through a resistor in 5 seconds for the average current to be 2.7 amperes?</a:t>
            </a:r>
          </a:p>
          <a:p>
            <a:r>
              <a:rPr lang="el-GR" dirty="0"/>
              <a:t>Δ</a:t>
            </a:r>
            <a:r>
              <a:rPr lang="en-US" dirty="0"/>
              <a:t>q = I</a:t>
            </a:r>
            <a:r>
              <a:rPr lang="en-US" baseline="-25000" dirty="0"/>
              <a:t>avg</a:t>
            </a:r>
            <a:r>
              <a:rPr lang="en-US" dirty="0">
                <a:latin typeface="Arial" panose="020B0604020202020204" pitchFamily="34" charset="0"/>
                <a:cs typeface="Arial" panose="020B0604020202020204" pitchFamily="34" charset="0"/>
              </a:rPr>
              <a:t>×</a:t>
            </a:r>
            <a:r>
              <a:rPr lang="el-GR" dirty="0"/>
              <a:t>Δ</a:t>
            </a:r>
            <a:r>
              <a:rPr lang="en-US" dirty="0"/>
              <a:t>t</a:t>
            </a:r>
          </a:p>
          <a:p>
            <a:r>
              <a:rPr lang="el-GR" dirty="0"/>
              <a:t>Δ</a:t>
            </a:r>
            <a:r>
              <a:rPr lang="en-US" dirty="0"/>
              <a:t>q = 2.7</a:t>
            </a:r>
            <a:r>
              <a:rPr lang="en-US" dirty="0">
                <a:latin typeface="Arial" panose="020B0604020202020204" pitchFamily="34" charset="0"/>
                <a:cs typeface="Arial" panose="020B0604020202020204" pitchFamily="34" charset="0"/>
              </a:rPr>
              <a:t> × </a:t>
            </a:r>
            <a:r>
              <a:rPr lang="en-US" dirty="0"/>
              <a:t>5 = </a:t>
            </a:r>
            <a:r>
              <a:rPr lang="en-US" dirty="0">
                <a:solidFill>
                  <a:srgbClr val="FFFF00"/>
                </a:solidFill>
              </a:rPr>
              <a:t>13.5 coulombs</a:t>
            </a:r>
            <a:endParaRPr lang="en-US" sz="2500" i="1" dirty="0">
              <a:solidFill>
                <a:srgbClr val="FFFF00"/>
              </a:solidFill>
            </a:endParaRP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14</a:t>
            </a:r>
            <a:endParaRPr lang="en-US" altLang="en-US" sz="2400" i="1" dirty="0">
              <a:solidFill>
                <a:schemeClr val="folHlink"/>
              </a:solidFill>
            </a:endParaRPr>
          </a:p>
        </p:txBody>
      </p:sp>
    </p:spTree>
    <p:extLst>
      <p:ext uri="{BB962C8B-B14F-4D97-AF65-F5344CB8AC3E}">
        <p14:creationId xmlns:p14="http://schemas.microsoft.com/office/powerpoint/2010/main" val="20085274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6A88-F274-4A05-9E46-8E27D665F51D}"/>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C2C84CC3-FD99-4B3C-B284-E8E7664902B4}"/>
              </a:ext>
            </a:extLst>
          </p:cNvPr>
          <p:cNvSpPr>
            <a:spLocks noGrp="1"/>
          </p:cNvSpPr>
          <p:nvPr>
            <p:ph idx="1"/>
          </p:nvPr>
        </p:nvSpPr>
        <p:spPr/>
        <p:txBody>
          <a:bodyPr/>
          <a:lstStyle/>
          <a:p>
            <a:r>
              <a:rPr lang="en-US" dirty="0"/>
              <a:t>But, why is “current” “I”?</a:t>
            </a:r>
          </a:p>
          <a:p>
            <a:endParaRPr lang="en-US" dirty="0"/>
          </a:p>
          <a:p>
            <a:r>
              <a:rPr lang="en-US" dirty="0"/>
              <a:t>Faraday video</a:t>
            </a:r>
          </a:p>
        </p:txBody>
      </p:sp>
    </p:spTree>
    <p:extLst>
      <p:ext uri="{BB962C8B-B14F-4D97-AF65-F5344CB8AC3E}">
        <p14:creationId xmlns:p14="http://schemas.microsoft.com/office/powerpoint/2010/main" val="6496925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5630102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a:t>Remember Trig?</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A </a:t>
            </a:r>
            <a:r>
              <a:rPr lang="en-US" altLang="en-US" dirty="0">
                <a:solidFill>
                  <a:srgbClr val="FFC000"/>
                </a:solidFill>
              </a:rPr>
              <a:t>tangent</a:t>
            </a:r>
            <a:r>
              <a:rPr lang="en-US" altLang="en-US" dirty="0"/>
              <a:t> (tan) is the sin/cos</a:t>
            </a:r>
          </a:p>
          <a:p>
            <a:endParaRPr lang="en-US" altLang="en-US" sz="2000" dirty="0"/>
          </a:p>
          <a:p>
            <a:r>
              <a:rPr lang="en-US" altLang="en-US" dirty="0"/>
              <a:t>A sin in a unit circle is the rise</a:t>
            </a:r>
          </a:p>
          <a:p>
            <a:endParaRPr lang="en-US" altLang="en-US" sz="2000" dirty="0"/>
          </a:p>
          <a:p>
            <a:r>
              <a:rPr lang="en-US" altLang="en-US" dirty="0"/>
              <a:t>A cos in a unit circle is the run</a:t>
            </a:r>
          </a:p>
          <a:p>
            <a:endParaRPr lang="en-US" altLang="en-US" sz="2000" dirty="0"/>
          </a:p>
          <a:p>
            <a:r>
              <a:rPr lang="en-US" altLang="en-US" dirty="0"/>
              <a:t>So a tangent is a </a:t>
            </a:r>
            <a:r>
              <a:rPr lang="en-US" altLang="en-US" dirty="0">
                <a:solidFill>
                  <a:srgbClr val="FFC000"/>
                </a:solidFill>
              </a:rPr>
              <a:t>slope</a:t>
            </a:r>
            <a:r>
              <a:rPr lang="en-US" altLang="en-US" dirty="0"/>
              <a:t>: rise/run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E0A51BF-DA4D-4B5A-B818-62B5D7EACC24}"/>
              </a:ext>
            </a:extLst>
          </p:cNvPr>
          <p:cNvSpPr>
            <a:spLocks noGrp="1"/>
          </p:cNvSpPr>
          <p:nvPr>
            <p:ph type="title"/>
          </p:nvPr>
        </p:nvSpPr>
        <p:spPr/>
        <p:txBody>
          <a:bodyPr/>
          <a:lstStyle/>
          <a:p>
            <a:r>
              <a:rPr lang="en-US" altLang="en-US"/>
              <a:t>Remember Trig?</a:t>
            </a:r>
          </a:p>
        </p:txBody>
      </p:sp>
      <p:sp>
        <p:nvSpPr>
          <p:cNvPr id="9219" name="Content Placeholder 2">
            <a:extLst>
              <a:ext uri="{FF2B5EF4-FFF2-40B4-BE49-F238E27FC236}">
                <a16:creationId xmlns:a16="http://schemas.microsoft.com/office/drawing/2014/main" id="{446D4A13-56A3-48E1-91BF-97CFE152906E}"/>
              </a:ext>
            </a:extLst>
          </p:cNvPr>
          <p:cNvSpPr>
            <a:spLocks noGrp="1"/>
          </p:cNvSpPr>
          <p:nvPr>
            <p:ph idx="1"/>
          </p:nvPr>
        </p:nvSpPr>
        <p:spPr>
          <a:xfrm>
            <a:off x="457200" y="990600"/>
            <a:ext cx="8229600" cy="5638800"/>
          </a:xfrm>
        </p:spPr>
        <p:txBody>
          <a:bodyPr/>
          <a:lstStyle/>
          <a:p>
            <a:pPr>
              <a:spcBef>
                <a:spcPts val="0"/>
              </a:spcBef>
            </a:pPr>
            <a:r>
              <a:rPr lang="en-US" altLang="en-US" dirty="0"/>
              <a:t>AND a “</a:t>
            </a:r>
            <a:r>
              <a:rPr lang="en-US" altLang="en-US" dirty="0">
                <a:solidFill>
                  <a:srgbClr val="FFC000"/>
                </a:solidFill>
              </a:rPr>
              <a:t>tangent</a:t>
            </a:r>
            <a:r>
              <a:rPr lang="en-US" altLang="en-US" dirty="0"/>
              <a:t>” is actually the line tangent to the unit circle at the point where </a:t>
            </a:r>
          </a:p>
          <a:p>
            <a:pPr>
              <a:spcBef>
                <a:spcPts val="0"/>
              </a:spcBef>
            </a:pPr>
            <a:r>
              <a:rPr lang="en-US" altLang="en-US" dirty="0"/>
              <a:t>the right </a:t>
            </a:r>
          </a:p>
          <a:p>
            <a:pPr>
              <a:spcBef>
                <a:spcPts val="0"/>
              </a:spcBef>
            </a:pPr>
            <a:r>
              <a:rPr lang="en-US" altLang="en-US" dirty="0"/>
              <a:t>triangle </a:t>
            </a:r>
          </a:p>
          <a:p>
            <a:pPr>
              <a:spcBef>
                <a:spcPts val="0"/>
              </a:spcBef>
            </a:pPr>
            <a:r>
              <a:rPr lang="en-US" altLang="en-US" dirty="0"/>
              <a:t>intersects </a:t>
            </a:r>
          </a:p>
          <a:p>
            <a:pPr>
              <a:spcBef>
                <a:spcPts val="0"/>
              </a:spcBef>
            </a:pPr>
            <a:r>
              <a:rPr lang="en-US" altLang="en-US" dirty="0"/>
              <a:t>the circle</a:t>
            </a:r>
          </a:p>
        </p:txBody>
      </p:sp>
      <p:sp>
        <p:nvSpPr>
          <p:cNvPr id="2" name="Rectangle 1">
            <a:extLst>
              <a:ext uri="{FF2B5EF4-FFF2-40B4-BE49-F238E27FC236}">
                <a16:creationId xmlns:a16="http://schemas.microsoft.com/office/drawing/2014/main" id="{11D701AB-8830-4FA0-931F-AAB622AA173E}"/>
              </a:ext>
            </a:extLst>
          </p:cNvPr>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
        <p:nvSpPr>
          <p:cNvPr id="6" name="Rectangle 5">
            <a:extLst>
              <a:ext uri="{FF2B5EF4-FFF2-40B4-BE49-F238E27FC236}">
                <a16:creationId xmlns:a16="http://schemas.microsoft.com/office/drawing/2014/main" id="{A038057A-B954-441B-8142-64F39EE86980}"/>
              </a:ext>
            </a:extLst>
          </p:cNvPr>
          <p:cNvSpPr/>
          <p:nvPr/>
        </p:nvSpPr>
        <p:spPr>
          <a:xfrm>
            <a:off x="6907007" y="4604657"/>
            <a:ext cx="2236993" cy="1107996"/>
          </a:xfrm>
          <a:prstGeom prst="rect">
            <a:avLst/>
          </a:prstGeom>
        </p:spPr>
        <p:txBody>
          <a:bodyPr wrap="square">
            <a:spAutoFit/>
          </a:bodyPr>
          <a:lstStyle/>
          <a:p>
            <a:r>
              <a:rPr lang="en-US" sz="2200" dirty="0"/>
              <a:t>…and that’s why it’s called the “tangent”</a:t>
            </a:r>
          </a:p>
        </p:txBody>
      </p:sp>
      <p:grpSp>
        <p:nvGrpSpPr>
          <p:cNvPr id="7" name="Group 6">
            <a:extLst>
              <a:ext uri="{FF2B5EF4-FFF2-40B4-BE49-F238E27FC236}">
                <a16:creationId xmlns:a16="http://schemas.microsoft.com/office/drawing/2014/main" id="{1D3B5E17-3D78-4FD1-9321-46D69CA9F8FA}"/>
              </a:ext>
            </a:extLst>
          </p:cNvPr>
          <p:cNvGrpSpPr/>
          <p:nvPr/>
        </p:nvGrpSpPr>
        <p:grpSpPr>
          <a:xfrm>
            <a:off x="3224088" y="2318657"/>
            <a:ext cx="3882365" cy="4386943"/>
            <a:chOff x="3224088" y="1371600"/>
            <a:chExt cx="3882365" cy="4386943"/>
          </a:xfrm>
        </p:grpSpPr>
        <p:grpSp>
          <p:nvGrpSpPr>
            <p:cNvPr id="8" name="Group 7">
              <a:extLst>
                <a:ext uri="{FF2B5EF4-FFF2-40B4-BE49-F238E27FC236}">
                  <a16:creationId xmlns:a16="http://schemas.microsoft.com/office/drawing/2014/main" id="{A75D9F27-5600-45A2-8565-53B7BFC1BC1A}"/>
                </a:ext>
              </a:extLst>
            </p:cNvPr>
            <p:cNvGrpSpPr/>
            <p:nvPr/>
          </p:nvGrpSpPr>
          <p:grpSpPr>
            <a:xfrm>
              <a:off x="3224088" y="1371600"/>
              <a:ext cx="3882365" cy="4386943"/>
              <a:chOff x="557089" y="2269671"/>
              <a:chExt cx="3882365" cy="4386943"/>
            </a:xfrm>
          </p:grpSpPr>
          <p:grpSp>
            <p:nvGrpSpPr>
              <p:cNvPr id="10" name="Group 9">
                <a:extLst>
                  <a:ext uri="{FF2B5EF4-FFF2-40B4-BE49-F238E27FC236}">
                    <a16:creationId xmlns:a16="http://schemas.microsoft.com/office/drawing/2014/main" id="{0F81856C-ED15-4FC9-B5BC-B728A9C590FD}"/>
                  </a:ext>
                </a:extLst>
              </p:cNvPr>
              <p:cNvGrpSpPr/>
              <p:nvPr/>
            </p:nvGrpSpPr>
            <p:grpSpPr>
              <a:xfrm>
                <a:off x="557089" y="3227614"/>
                <a:ext cx="3429000" cy="3429000"/>
                <a:chOff x="533400" y="2209800"/>
                <a:chExt cx="3429000" cy="3429000"/>
              </a:xfrm>
            </p:grpSpPr>
            <p:sp>
              <p:nvSpPr>
                <p:cNvPr id="24" name="Oval 23">
                  <a:extLst>
                    <a:ext uri="{FF2B5EF4-FFF2-40B4-BE49-F238E27FC236}">
                      <a16:creationId xmlns:a16="http://schemas.microsoft.com/office/drawing/2014/main" id="{6929007F-DE2E-42E8-AA88-63F29F9F0754}"/>
                    </a:ext>
                  </a:extLst>
                </p:cNvPr>
                <p:cNvSpPr/>
                <p:nvPr/>
              </p:nvSpPr>
              <p:spPr>
                <a:xfrm>
                  <a:off x="533400" y="2209800"/>
                  <a:ext cx="3429000" cy="3429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804E08A-B850-4CB2-A6B4-443CC27A210F}"/>
                    </a:ext>
                  </a:extLst>
                </p:cNvPr>
                <p:cNvSpPr/>
                <p:nvPr/>
              </p:nvSpPr>
              <p:spPr>
                <a:xfrm>
                  <a:off x="2091447" y="3429000"/>
                  <a:ext cx="312906" cy="707886"/>
                </a:xfrm>
                <a:prstGeom prst="rect">
                  <a:avLst/>
                </a:prstGeom>
              </p:spPr>
              <p:txBody>
                <a:bodyPr wrap="none">
                  <a:spAutoFit/>
                </a:bodyPr>
                <a:lstStyle/>
                <a:p>
                  <a:r>
                    <a:rPr lang="en-US" sz="4000" dirty="0">
                      <a:solidFill>
                        <a:srgbClr val="FFC000"/>
                      </a:solidFill>
                    </a:rPr>
                    <a:t>.</a:t>
                  </a:r>
                </a:p>
              </p:txBody>
            </p:sp>
          </p:grpSp>
          <p:sp>
            <p:nvSpPr>
              <p:cNvPr id="11" name="Right Triangle 10">
                <a:extLst>
                  <a:ext uri="{FF2B5EF4-FFF2-40B4-BE49-F238E27FC236}">
                    <a16:creationId xmlns:a16="http://schemas.microsoft.com/office/drawing/2014/main" id="{D0322DEF-7632-4212-B5E0-79AC94CED385}"/>
                  </a:ext>
                </a:extLst>
              </p:cNvPr>
              <p:cNvSpPr/>
              <p:nvPr/>
            </p:nvSpPr>
            <p:spPr>
              <a:xfrm flipH="1">
                <a:off x="2278584" y="3505200"/>
                <a:ext cx="921816" cy="1450658"/>
              </a:xfrm>
              <a:prstGeom prst="rtTriangle">
                <a:avLst/>
              </a:prstGeom>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1C83209-E7CE-4A73-A2A5-36D94F3FEC90}"/>
                  </a:ext>
                </a:extLst>
              </p:cNvPr>
              <p:cNvGrpSpPr/>
              <p:nvPr/>
            </p:nvGrpSpPr>
            <p:grpSpPr>
              <a:xfrm>
                <a:off x="2991510" y="4751614"/>
                <a:ext cx="208890" cy="163683"/>
                <a:chOff x="2991510" y="4751614"/>
                <a:chExt cx="208890" cy="163683"/>
              </a:xfrm>
            </p:grpSpPr>
            <p:cxnSp>
              <p:nvCxnSpPr>
                <p:cNvPr id="22" name="Straight Connector 21">
                  <a:extLst>
                    <a:ext uri="{FF2B5EF4-FFF2-40B4-BE49-F238E27FC236}">
                      <a16:creationId xmlns:a16="http://schemas.microsoft.com/office/drawing/2014/main" id="{50886F17-06F1-47EB-8FC2-557342C47F3A}"/>
                    </a:ext>
                  </a:extLst>
                </p:cNvPr>
                <p:cNvCxnSpPr/>
                <p:nvPr/>
              </p:nvCxnSpPr>
              <p:spPr>
                <a:xfrm flipH="1">
                  <a:off x="2992016" y="4751614"/>
                  <a:ext cx="208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5D3C71C-A0DE-49EB-80E5-AD19CA08497C}"/>
                    </a:ext>
                  </a:extLst>
                </p:cNvPr>
                <p:cNvCxnSpPr/>
                <p:nvPr/>
              </p:nvCxnSpPr>
              <p:spPr>
                <a:xfrm>
                  <a:off x="2991510" y="4751614"/>
                  <a:ext cx="0" cy="163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2210C11-F259-4F9F-833A-512D31D7C4FC}"/>
                  </a:ext>
                </a:extLst>
              </p:cNvPr>
              <p:cNvSpPr/>
              <p:nvPr/>
            </p:nvSpPr>
            <p:spPr>
              <a:xfrm>
                <a:off x="2438400" y="4523013"/>
                <a:ext cx="456799" cy="477054"/>
              </a:xfrm>
              <a:prstGeom prst="rect">
                <a:avLst/>
              </a:prstGeom>
            </p:spPr>
            <p:txBody>
              <a:bodyPr wrap="square">
                <a:spAutoFit/>
              </a:bodyPr>
              <a:lstStyle/>
              <a:p>
                <a:r>
                  <a:rPr lang="en-US" sz="2500" b="1" i="1" dirty="0">
                    <a:solidFill>
                      <a:srgbClr val="CCFFFF"/>
                    </a:solidFill>
                  </a:rPr>
                  <a:t>θ</a:t>
                </a:r>
                <a:endParaRPr lang="en-US" sz="2500" b="1" dirty="0">
                  <a:solidFill>
                    <a:srgbClr val="CCFFFF"/>
                  </a:solidFill>
                </a:endParaRPr>
              </a:p>
            </p:txBody>
          </p:sp>
          <p:sp>
            <p:nvSpPr>
              <p:cNvPr id="14" name="Arc 13">
                <a:extLst>
                  <a:ext uri="{FF2B5EF4-FFF2-40B4-BE49-F238E27FC236}">
                    <a16:creationId xmlns:a16="http://schemas.microsoft.com/office/drawing/2014/main" id="{9D449592-B12A-4FF3-ACB2-7711AAB9375C}"/>
                  </a:ext>
                </a:extLst>
              </p:cNvPr>
              <p:cNvSpPr/>
              <p:nvPr/>
            </p:nvSpPr>
            <p:spPr>
              <a:xfrm>
                <a:off x="2209800" y="4446814"/>
                <a:ext cx="643647" cy="784086"/>
              </a:xfrm>
              <a:prstGeom prst="arc">
                <a:avLst>
                  <a:gd name="adj1" fmla="val 17106648"/>
                  <a:gd name="adj2" fmla="val 21521798"/>
                </a:avLst>
              </a:prstGeom>
              <a:ln w="44450">
                <a:solidFill>
                  <a:srgbClr val="CCFFF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p>
            </p:txBody>
          </p:sp>
          <p:sp>
            <p:nvSpPr>
              <p:cNvPr id="15" name="Rectangle 14">
                <a:extLst>
                  <a:ext uri="{FF2B5EF4-FFF2-40B4-BE49-F238E27FC236}">
                    <a16:creationId xmlns:a16="http://schemas.microsoft.com/office/drawing/2014/main" id="{327942AC-EDB9-47A1-8E2F-A194C2AAC715}"/>
                  </a:ext>
                </a:extLst>
              </p:cNvPr>
              <p:cNvSpPr/>
              <p:nvPr/>
            </p:nvSpPr>
            <p:spPr>
              <a:xfrm rot="16200000">
                <a:off x="3087297" y="4039322"/>
                <a:ext cx="598241" cy="477054"/>
              </a:xfrm>
              <a:prstGeom prst="rect">
                <a:avLst/>
              </a:prstGeom>
            </p:spPr>
            <p:txBody>
              <a:bodyPr wrap="none">
                <a:spAutoFit/>
              </a:bodyPr>
              <a:lstStyle/>
              <a:p>
                <a:r>
                  <a:rPr lang="en-US" sz="2500" dirty="0">
                    <a:solidFill>
                      <a:srgbClr val="7AEEFE"/>
                    </a:solidFill>
                  </a:rPr>
                  <a:t>sin</a:t>
                </a:r>
              </a:p>
            </p:txBody>
          </p:sp>
          <p:sp>
            <p:nvSpPr>
              <p:cNvPr id="16" name="Rectangle 15">
                <a:extLst>
                  <a:ext uri="{FF2B5EF4-FFF2-40B4-BE49-F238E27FC236}">
                    <a16:creationId xmlns:a16="http://schemas.microsoft.com/office/drawing/2014/main" id="{D3691697-E940-41E0-89E6-5E46FBD65329}"/>
                  </a:ext>
                </a:extLst>
              </p:cNvPr>
              <p:cNvSpPr/>
              <p:nvPr/>
            </p:nvSpPr>
            <p:spPr>
              <a:xfrm>
                <a:off x="2438400" y="4876800"/>
                <a:ext cx="673582" cy="477054"/>
              </a:xfrm>
              <a:prstGeom prst="rect">
                <a:avLst/>
              </a:prstGeom>
            </p:spPr>
            <p:txBody>
              <a:bodyPr wrap="none">
                <a:spAutoFit/>
              </a:bodyPr>
              <a:lstStyle/>
              <a:p>
                <a:r>
                  <a:rPr lang="en-US" sz="2500" dirty="0">
                    <a:solidFill>
                      <a:srgbClr val="FFFF00"/>
                    </a:solidFill>
                  </a:rPr>
                  <a:t>cos</a:t>
                </a:r>
              </a:p>
            </p:txBody>
          </p:sp>
          <p:cxnSp>
            <p:nvCxnSpPr>
              <p:cNvPr id="17" name="Straight Connector 16">
                <a:extLst>
                  <a:ext uri="{FF2B5EF4-FFF2-40B4-BE49-F238E27FC236}">
                    <a16:creationId xmlns:a16="http://schemas.microsoft.com/office/drawing/2014/main" id="{6067AD36-5078-4136-B203-1B82AC4B1A85}"/>
                  </a:ext>
                </a:extLst>
              </p:cNvPr>
              <p:cNvCxnSpPr/>
              <p:nvPr/>
            </p:nvCxnSpPr>
            <p:spPr>
              <a:xfrm>
                <a:off x="3200400" y="3505200"/>
                <a:ext cx="0" cy="1447800"/>
              </a:xfrm>
              <a:prstGeom prst="line">
                <a:avLst/>
              </a:prstGeom>
              <a:ln w="63500">
                <a:solidFill>
                  <a:srgbClr val="7AEEF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AB7FE8-6F2C-402A-85D4-8CE14F759072}"/>
                  </a:ext>
                </a:extLst>
              </p:cNvPr>
              <p:cNvCxnSpPr/>
              <p:nvPr/>
            </p:nvCxnSpPr>
            <p:spPr>
              <a:xfrm flipH="1">
                <a:off x="3276602" y="4985657"/>
                <a:ext cx="685800" cy="1"/>
              </a:xfrm>
              <a:prstGeom prst="line">
                <a:avLst/>
              </a:prstGeom>
              <a:ln w="3175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2DDA76E-5D46-460A-B9F6-C6214EC93C19}"/>
                  </a:ext>
                </a:extLst>
              </p:cNvPr>
              <p:cNvCxnSpPr/>
              <p:nvPr/>
            </p:nvCxnSpPr>
            <p:spPr>
              <a:xfrm flipH="1" flipV="1">
                <a:off x="3978729" y="2269671"/>
                <a:ext cx="0" cy="2743200"/>
              </a:xfrm>
              <a:prstGeom prst="line">
                <a:avLst/>
              </a:prstGeom>
              <a:ln w="63500">
                <a:solidFill>
                  <a:srgbClr val="FF66FF"/>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48163E6-CC25-440F-96DD-49442780B0B6}"/>
                  </a:ext>
                </a:extLst>
              </p:cNvPr>
              <p:cNvCxnSpPr>
                <a:stCxn id="11" idx="0"/>
              </p:cNvCxnSpPr>
              <p:nvPr/>
            </p:nvCxnSpPr>
            <p:spPr>
              <a:xfrm flipV="1">
                <a:off x="3200400" y="2269672"/>
                <a:ext cx="767443" cy="1235528"/>
              </a:xfrm>
              <a:prstGeom prst="line">
                <a:avLst/>
              </a:prstGeom>
              <a:ln w="4445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D9D5CC4-5013-40E3-838D-55220B096191}"/>
                  </a:ext>
                </a:extLst>
              </p:cNvPr>
              <p:cNvSpPr/>
              <p:nvPr/>
            </p:nvSpPr>
            <p:spPr>
              <a:xfrm rot="16200000">
                <a:off x="3867342" y="3371658"/>
                <a:ext cx="667170" cy="477054"/>
              </a:xfrm>
              <a:prstGeom prst="rect">
                <a:avLst/>
              </a:prstGeom>
            </p:spPr>
            <p:txBody>
              <a:bodyPr wrap="none">
                <a:spAutoFit/>
              </a:bodyPr>
              <a:lstStyle/>
              <a:p>
                <a:r>
                  <a:rPr lang="en-US" sz="2500" dirty="0">
                    <a:solidFill>
                      <a:srgbClr val="FF66FF"/>
                    </a:solidFill>
                  </a:rPr>
                  <a:t>tan</a:t>
                </a:r>
              </a:p>
            </p:txBody>
          </p:sp>
        </p:grpSp>
        <p:cxnSp>
          <p:nvCxnSpPr>
            <p:cNvPr id="9" name="Straight Connector 8">
              <a:extLst>
                <a:ext uri="{FF2B5EF4-FFF2-40B4-BE49-F238E27FC236}">
                  <a16:creationId xmlns:a16="http://schemas.microsoft.com/office/drawing/2014/main" id="{CB67977D-935A-42D7-AA4A-B06F791B7A9F}"/>
                </a:ext>
              </a:extLst>
            </p:cNvPr>
            <p:cNvCxnSpPr/>
            <p:nvPr/>
          </p:nvCxnSpPr>
          <p:spPr>
            <a:xfrm flipH="1">
              <a:off x="4984404" y="4071258"/>
              <a:ext cx="921816" cy="0"/>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0CF050C-913D-4DE5-9207-588B996AF64E}"/>
              </a:ext>
            </a:extLst>
          </p:cNvPr>
          <p:cNvSpPr>
            <a:spLocks noGrp="1"/>
          </p:cNvSpPr>
          <p:nvPr>
            <p:ph type="title"/>
          </p:nvPr>
        </p:nvSpPr>
        <p:spPr/>
        <p:txBody>
          <a:bodyPr/>
          <a:lstStyle/>
          <a:p>
            <a:r>
              <a:rPr lang="en-US" altLang="en-US"/>
              <a:t>Remember Trig?</a:t>
            </a:r>
          </a:p>
        </p:txBody>
      </p:sp>
      <p:sp>
        <p:nvSpPr>
          <p:cNvPr id="10243" name="Content Placeholder 2">
            <a:extLst>
              <a:ext uri="{FF2B5EF4-FFF2-40B4-BE49-F238E27FC236}">
                <a16:creationId xmlns:a16="http://schemas.microsoft.com/office/drawing/2014/main" id="{DA1D2174-7A06-459C-A4BF-08B276ADDAB6}"/>
              </a:ext>
            </a:extLst>
          </p:cNvPr>
          <p:cNvSpPr>
            <a:spLocks noGrp="1"/>
          </p:cNvSpPr>
          <p:nvPr>
            <p:ph idx="1"/>
          </p:nvPr>
        </p:nvSpPr>
        <p:spPr/>
        <p:txBody>
          <a:bodyPr/>
          <a:lstStyle/>
          <a:p>
            <a:r>
              <a:rPr lang="en-US" altLang="en-US" dirty="0"/>
              <a:t>In fact, a “</a:t>
            </a:r>
            <a:r>
              <a:rPr lang="en-US" altLang="en-US" dirty="0">
                <a:solidFill>
                  <a:srgbClr val="FFC000"/>
                </a:solidFill>
              </a:rPr>
              <a:t>tangent</a:t>
            </a:r>
            <a:r>
              <a:rPr lang="en-US" altLang="en-US" dirty="0"/>
              <a:t>” is the line tangent to any curve at a given point</a:t>
            </a:r>
          </a:p>
        </p:txBody>
      </p:sp>
      <p:pic>
        <p:nvPicPr>
          <p:cNvPr id="10244" name="Picture 2">
            <a:extLst>
              <a:ext uri="{FF2B5EF4-FFF2-40B4-BE49-F238E27FC236}">
                <a16:creationId xmlns:a16="http://schemas.microsoft.com/office/drawing/2014/main" id="{3C1F7631-BBB4-4163-9D08-614101D3D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52700"/>
            <a:ext cx="37338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BC411D65-7CF5-4059-8649-39BC56C120CA}"/>
              </a:ext>
            </a:extLst>
          </p:cNvPr>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A55AFF0-51CD-4B39-B9FC-EE5529BC575E}"/>
              </a:ext>
            </a:extLst>
          </p:cNvPr>
          <p:cNvSpPr>
            <a:spLocks noGrp="1"/>
          </p:cNvSpPr>
          <p:nvPr>
            <p:ph type="title"/>
          </p:nvPr>
        </p:nvSpPr>
        <p:spPr/>
        <p:txBody>
          <a:bodyPr/>
          <a:lstStyle/>
          <a:p>
            <a:r>
              <a:rPr lang="en-US" altLang="en-US"/>
              <a:t>Remember Trig?</a:t>
            </a:r>
          </a:p>
        </p:txBody>
      </p:sp>
      <p:sp>
        <p:nvSpPr>
          <p:cNvPr id="11267" name="Content Placeholder 2">
            <a:extLst>
              <a:ext uri="{FF2B5EF4-FFF2-40B4-BE49-F238E27FC236}">
                <a16:creationId xmlns:a16="http://schemas.microsoft.com/office/drawing/2014/main" id="{95547CE9-5149-4EA1-8894-218009C8672E}"/>
              </a:ext>
            </a:extLst>
          </p:cNvPr>
          <p:cNvSpPr>
            <a:spLocks noGrp="1"/>
          </p:cNvSpPr>
          <p:nvPr>
            <p:ph idx="1"/>
          </p:nvPr>
        </p:nvSpPr>
        <p:spPr/>
        <p:txBody>
          <a:bodyPr/>
          <a:lstStyle/>
          <a:p>
            <a:r>
              <a:rPr lang="en-US" altLang="en-US" dirty="0"/>
              <a:t>The line joining any two points on a curve is the “</a:t>
            </a:r>
            <a:r>
              <a:rPr lang="en-US" altLang="en-US" dirty="0">
                <a:solidFill>
                  <a:srgbClr val="FFC000"/>
                </a:solidFill>
              </a:rPr>
              <a:t>secant</a:t>
            </a:r>
            <a:r>
              <a:rPr lang="en-US" altLang="en-US" dirty="0"/>
              <a:t>”</a:t>
            </a:r>
          </a:p>
          <a:p>
            <a:endParaRPr lang="en-US" altLang="en-US" sz="2000" dirty="0"/>
          </a:p>
          <a:p>
            <a:endParaRPr lang="en-US" altLang="en-US" dirty="0"/>
          </a:p>
        </p:txBody>
      </p:sp>
      <p:pic>
        <p:nvPicPr>
          <p:cNvPr id="11268" name="Picture 3">
            <a:extLst>
              <a:ext uri="{FF2B5EF4-FFF2-40B4-BE49-F238E27FC236}">
                <a16:creationId xmlns:a16="http://schemas.microsoft.com/office/drawing/2014/main" id="{402A6EDA-1CAA-40FE-8435-F7A2C8526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90800"/>
            <a:ext cx="37338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EB854095-EC57-4541-9837-685C2D8EFABB}"/>
              </a:ext>
            </a:extLst>
          </p:cNvPr>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19F948F-3236-47CC-8B53-0C97CFC48796}"/>
              </a:ext>
            </a:extLst>
          </p:cNvPr>
          <p:cNvSpPr>
            <a:spLocks noGrp="1"/>
          </p:cNvSpPr>
          <p:nvPr>
            <p:ph type="title"/>
          </p:nvPr>
        </p:nvSpPr>
        <p:spPr/>
        <p:txBody>
          <a:bodyPr/>
          <a:lstStyle/>
          <a:p>
            <a:r>
              <a:rPr lang="en-US" altLang="en-US"/>
              <a:t>Remember Trig?</a:t>
            </a:r>
          </a:p>
        </p:txBody>
      </p:sp>
      <p:sp>
        <p:nvSpPr>
          <p:cNvPr id="13315" name="Content Placeholder 2">
            <a:extLst>
              <a:ext uri="{FF2B5EF4-FFF2-40B4-BE49-F238E27FC236}">
                <a16:creationId xmlns:a16="http://schemas.microsoft.com/office/drawing/2014/main" id="{E7C2210E-0B85-4F8C-9F37-0A677F97C191}"/>
              </a:ext>
            </a:extLst>
          </p:cNvPr>
          <p:cNvSpPr>
            <a:spLocks noGrp="1"/>
          </p:cNvSpPr>
          <p:nvPr>
            <p:ph idx="1"/>
          </p:nvPr>
        </p:nvSpPr>
        <p:spPr/>
        <p:txBody>
          <a:bodyPr/>
          <a:lstStyle/>
          <a:p>
            <a:r>
              <a:rPr lang="en-US" altLang="en-US" dirty="0"/>
              <a:t>The slope of the secant line is:</a:t>
            </a:r>
          </a:p>
          <a:p>
            <a:pPr algn="ctr"/>
            <a:r>
              <a:rPr lang="en-US" altLang="en-US" dirty="0"/>
              <a:t>m</a:t>
            </a:r>
            <a:r>
              <a:rPr lang="en-US" altLang="en-US" baseline="-25000" dirty="0"/>
              <a:t>sec</a:t>
            </a:r>
            <a:r>
              <a:rPr lang="en-US" altLang="en-US" dirty="0"/>
              <a:t>  =  ∆y / ∆x</a:t>
            </a:r>
          </a:p>
          <a:p>
            <a:endParaRPr lang="en-US" altLang="en-US" dirty="0"/>
          </a:p>
        </p:txBody>
      </p:sp>
      <p:pic>
        <p:nvPicPr>
          <p:cNvPr id="4" name="Picture 3">
            <a:extLst>
              <a:ext uri="{FF2B5EF4-FFF2-40B4-BE49-F238E27FC236}">
                <a16:creationId xmlns:a16="http://schemas.microsoft.com/office/drawing/2014/main" id="{8F6AE562-862B-A32E-D441-2FCB4196B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590800"/>
            <a:ext cx="37338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F8CD173-0B0E-2B43-6C0E-39D647D413A8}"/>
              </a:ext>
            </a:extLst>
          </p:cNvPr>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a:extLst>
              <a:ext uri="{FF2B5EF4-FFF2-40B4-BE49-F238E27FC236}">
                <a16:creationId xmlns:a16="http://schemas.microsoft.com/office/drawing/2014/main" id="{D8A546A6-DC97-4ED5-9048-AC2FB89A85D7}"/>
              </a:ext>
            </a:extLst>
          </p:cNvPr>
          <p:cNvSpPr>
            <a:spLocks noGrp="1"/>
          </p:cNvSpPr>
          <p:nvPr>
            <p:ph type="title"/>
          </p:nvPr>
        </p:nvSpPr>
        <p:spPr/>
        <p:txBody>
          <a:bodyPr/>
          <a:lstStyle/>
          <a:p>
            <a:r>
              <a:rPr lang="en-US" altLang="en-US" dirty="0"/>
              <a:t>Limits in Trig</a:t>
            </a:r>
          </a:p>
        </p:txBody>
      </p:sp>
      <p:sp>
        <p:nvSpPr>
          <p:cNvPr id="14339" name="Content Placeholder 6">
            <a:extLst>
              <a:ext uri="{FF2B5EF4-FFF2-40B4-BE49-F238E27FC236}">
                <a16:creationId xmlns:a16="http://schemas.microsoft.com/office/drawing/2014/main" id="{DB01CA6A-0405-4018-B625-9F464058F43A}"/>
              </a:ext>
            </a:extLst>
          </p:cNvPr>
          <p:cNvSpPr>
            <a:spLocks noGrp="1"/>
          </p:cNvSpPr>
          <p:nvPr>
            <p:ph idx="1"/>
          </p:nvPr>
        </p:nvSpPr>
        <p:spPr/>
        <p:txBody>
          <a:bodyPr/>
          <a:lstStyle/>
          <a:p>
            <a:r>
              <a:rPr lang="en-US" altLang="en-US" dirty="0"/>
              <a:t>As you move the secant line in a parallel fashion toward the curve…</a:t>
            </a:r>
          </a:p>
        </p:txBody>
      </p:sp>
      <p:sp>
        <p:nvSpPr>
          <p:cNvPr id="2" name="Rectangle 1">
            <a:extLst>
              <a:ext uri="{FF2B5EF4-FFF2-40B4-BE49-F238E27FC236}">
                <a16:creationId xmlns:a16="http://schemas.microsoft.com/office/drawing/2014/main" id="{9DAB54FF-1433-45C0-8F40-FD84A5733B97}"/>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a:t>
            </a:r>
          </a:p>
        </p:txBody>
      </p:sp>
      <p:sp>
        <p:nvSpPr>
          <p:cNvPr id="3" name="Freeform: Shape 2">
            <a:extLst>
              <a:ext uri="{FF2B5EF4-FFF2-40B4-BE49-F238E27FC236}">
                <a16:creationId xmlns:a16="http://schemas.microsoft.com/office/drawing/2014/main" id="{0A52AFC9-3A6E-4D89-808A-220F56E1B7D1}"/>
              </a:ext>
            </a:extLst>
          </p:cNvPr>
          <p:cNvSpPr/>
          <p:nvPr/>
        </p:nvSpPr>
        <p:spPr>
          <a:xfrm rot="10800000">
            <a:off x="4114800" y="3276599"/>
            <a:ext cx="3733799" cy="3505199"/>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C30C0F2-E748-404E-B3D5-B413E7BE5D22}"/>
              </a:ext>
            </a:extLst>
          </p:cNvPr>
          <p:cNvCxnSpPr/>
          <p:nvPr/>
        </p:nvCxnSpPr>
        <p:spPr>
          <a:xfrm flipV="1">
            <a:off x="3886200" y="4419600"/>
            <a:ext cx="3733800" cy="15240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a:extLst>
              <a:ext uri="{FF2B5EF4-FFF2-40B4-BE49-F238E27FC236}">
                <a16:creationId xmlns:a16="http://schemas.microsoft.com/office/drawing/2014/main" id="{D8A546A6-DC97-4ED5-9048-AC2FB89A85D7}"/>
              </a:ext>
            </a:extLst>
          </p:cNvPr>
          <p:cNvSpPr>
            <a:spLocks noGrp="1"/>
          </p:cNvSpPr>
          <p:nvPr>
            <p:ph type="title"/>
          </p:nvPr>
        </p:nvSpPr>
        <p:spPr/>
        <p:txBody>
          <a:bodyPr/>
          <a:lstStyle/>
          <a:p>
            <a:r>
              <a:rPr lang="en-US" altLang="en-US" dirty="0"/>
              <a:t>Limits in Trig</a:t>
            </a:r>
          </a:p>
        </p:txBody>
      </p:sp>
      <p:sp>
        <p:nvSpPr>
          <p:cNvPr id="14339" name="Content Placeholder 6">
            <a:extLst>
              <a:ext uri="{FF2B5EF4-FFF2-40B4-BE49-F238E27FC236}">
                <a16:creationId xmlns:a16="http://schemas.microsoft.com/office/drawing/2014/main" id="{DB01CA6A-0405-4018-B625-9F464058F43A}"/>
              </a:ext>
            </a:extLst>
          </p:cNvPr>
          <p:cNvSpPr>
            <a:spLocks noGrp="1"/>
          </p:cNvSpPr>
          <p:nvPr>
            <p:ph idx="1"/>
          </p:nvPr>
        </p:nvSpPr>
        <p:spPr/>
        <p:txBody>
          <a:bodyPr/>
          <a:lstStyle/>
          <a:p>
            <a:r>
              <a:rPr lang="en-US" altLang="en-US" dirty="0"/>
              <a:t>As you move the secant line in a parallel fashion toward the curve…</a:t>
            </a:r>
          </a:p>
        </p:txBody>
      </p:sp>
      <p:sp>
        <p:nvSpPr>
          <p:cNvPr id="2" name="Rectangle 1">
            <a:extLst>
              <a:ext uri="{FF2B5EF4-FFF2-40B4-BE49-F238E27FC236}">
                <a16:creationId xmlns:a16="http://schemas.microsoft.com/office/drawing/2014/main" id="{9DAB54FF-1433-45C0-8F40-FD84A5733B97}"/>
              </a:ext>
            </a:extLst>
          </p:cNvPr>
          <p:cNvSpPr/>
          <p:nvPr/>
        </p:nvSpPr>
        <p:spPr>
          <a:xfrm>
            <a:off x="0" y="6611035"/>
            <a:ext cx="15728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 </a:t>
            </a:r>
          </a:p>
        </p:txBody>
      </p:sp>
      <p:sp>
        <p:nvSpPr>
          <p:cNvPr id="3" name="Freeform: Shape 2">
            <a:extLst>
              <a:ext uri="{FF2B5EF4-FFF2-40B4-BE49-F238E27FC236}">
                <a16:creationId xmlns:a16="http://schemas.microsoft.com/office/drawing/2014/main" id="{0A52AFC9-3A6E-4D89-808A-220F56E1B7D1}"/>
              </a:ext>
            </a:extLst>
          </p:cNvPr>
          <p:cNvSpPr/>
          <p:nvPr/>
        </p:nvSpPr>
        <p:spPr>
          <a:xfrm rot="10800000">
            <a:off x="4114800" y="3276599"/>
            <a:ext cx="3733799" cy="3505199"/>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C30C0F2-E748-404E-B3D5-B413E7BE5D22}"/>
              </a:ext>
            </a:extLst>
          </p:cNvPr>
          <p:cNvCxnSpPr/>
          <p:nvPr/>
        </p:nvCxnSpPr>
        <p:spPr>
          <a:xfrm flipV="1">
            <a:off x="3886200" y="4419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032625-AA98-4749-AA0A-7FBE1245175A}"/>
              </a:ext>
            </a:extLst>
          </p:cNvPr>
          <p:cNvCxnSpPr/>
          <p:nvPr/>
        </p:nvCxnSpPr>
        <p:spPr>
          <a:xfrm flipV="1">
            <a:off x="4038600" y="3657600"/>
            <a:ext cx="3733800" cy="15240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0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a:xfrm>
            <a:off x="457200" y="838200"/>
            <a:ext cx="8229600" cy="5638800"/>
          </a:xfrm>
        </p:spPr>
        <p:txBody>
          <a:bodyPr/>
          <a:lstStyle/>
          <a:p>
            <a:r>
              <a:rPr lang="en-US" altLang="en-US" dirty="0"/>
              <a:t>The limit of  1/x as x approaches infinity is 0</a:t>
            </a:r>
          </a:p>
          <a:p>
            <a:endParaRPr lang="en-US" altLang="en-US" sz="1000" dirty="0"/>
          </a:p>
          <a:p>
            <a:r>
              <a:rPr lang="en-US" altLang="en-US" dirty="0"/>
              <a:t>Written:</a:t>
            </a:r>
          </a:p>
          <a:p>
            <a:endParaRPr lang="en-US" altLang="en-US" dirty="0"/>
          </a:p>
          <a:p>
            <a:endParaRPr lang="en-US" altLang="en-US" dirty="0"/>
          </a:p>
        </p:txBody>
      </p:sp>
      <p:grpSp>
        <p:nvGrpSpPr>
          <p:cNvPr id="4" name="Group 3">
            <a:extLst>
              <a:ext uri="{FF2B5EF4-FFF2-40B4-BE49-F238E27FC236}">
                <a16:creationId xmlns:a16="http://schemas.microsoft.com/office/drawing/2014/main" id="{1ADB04A0-2A0E-4064-9741-3F4D44F637C1}"/>
              </a:ext>
            </a:extLst>
          </p:cNvPr>
          <p:cNvGrpSpPr/>
          <p:nvPr/>
        </p:nvGrpSpPr>
        <p:grpSpPr>
          <a:xfrm>
            <a:off x="3048000" y="2819400"/>
            <a:ext cx="3429000" cy="1409700"/>
            <a:chOff x="762000" y="2495550"/>
            <a:chExt cx="3429000" cy="1409700"/>
          </a:xfrm>
        </p:grpSpPr>
        <p:sp>
          <p:nvSpPr>
            <p:cNvPr id="5" name="Content Placeholder 2">
              <a:extLst>
                <a:ext uri="{FF2B5EF4-FFF2-40B4-BE49-F238E27FC236}">
                  <a16:creationId xmlns:a16="http://schemas.microsoft.com/office/drawing/2014/main" id="{B8710E6A-CB82-4325-80F6-91C9182EFB52}"/>
                </a:ext>
              </a:extLst>
            </p:cNvPr>
            <p:cNvSpPr txBox="1">
              <a:spLocks/>
            </p:cNvSpPr>
            <p:nvPr/>
          </p:nvSpPr>
          <p:spPr bwMode="auto">
            <a:xfrm>
              <a:off x="2667000" y="27432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0</a:t>
              </a:r>
            </a:p>
          </p:txBody>
        </p:sp>
        <p:sp>
          <p:nvSpPr>
            <p:cNvPr id="6" name="Content Placeholder 2">
              <a:extLst>
                <a:ext uri="{FF2B5EF4-FFF2-40B4-BE49-F238E27FC236}">
                  <a16:creationId xmlns:a16="http://schemas.microsoft.com/office/drawing/2014/main" id="{F32FF4AC-0345-44A4-999F-9D89300733BA}"/>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sp>
          <p:nvSpPr>
            <p:cNvPr id="7" name="Content Placeholder 2">
              <a:extLst>
                <a:ext uri="{FF2B5EF4-FFF2-40B4-BE49-F238E27FC236}">
                  <a16:creationId xmlns:a16="http://schemas.microsoft.com/office/drawing/2014/main" id="{6035C49F-E8EB-45C6-95EF-438908A10E2A}"/>
                </a:ext>
              </a:extLst>
            </p:cNvPr>
            <p:cNvSpPr txBox="1">
              <a:spLocks/>
            </p:cNvSpPr>
            <p:nvPr/>
          </p:nvSpPr>
          <p:spPr bwMode="auto">
            <a:xfrm>
              <a:off x="2017986" y="2495550"/>
              <a:ext cx="801414"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altLang="en-US" u="sng" dirty="0"/>
                <a:t>1</a:t>
              </a:r>
            </a:p>
            <a:p>
              <a:pPr>
                <a:lnSpc>
                  <a:spcPts val="3500"/>
                </a:lnSpc>
                <a:spcBef>
                  <a:spcPts val="0"/>
                </a:spcBef>
              </a:pPr>
              <a:r>
                <a:rPr lang="en-US" altLang="en-US" dirty="0"/>
                <a:t>x</a:t>
              </a:r>
            </a:p>
          </p:txBody>
        </p:sp>
      </p:grpSp>
      <p:sp>
        <p:nvSpPr>
          <p:cNvPr id="3" name="Rectangle 2">
            <a:extLst>
              <a:ext uri="{FF2B5EF4-FFF2-40B4-BE49-F238E27FC236}">
                <a16:creationId xmlns:a16="http://schemas.microsoft.com/office/drawing/2014/main" id="{95A6ACDB-9239-4B63-9B42-76C414DC39D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29544298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a:extLst>
              <a:ext uri="{FF2B5EF4-FFF2-40B4-BE49-F238E27FC236}">
                <a16:creationId xmlns:a16="http://schemas.microsoft.com/office/drawing/2014/main" id="{D8A546A6-DC97-4ED5-9048-AC2FB89A85D7}"/>
              </a:ext>
            </a:extLst>
          </p:cNvPr>
          <p:cNvSpPr>
            <a:spLocks noGrp="1"/>
          </p:cNvSpPr>
          <p:nvPr>
            <p:ph type="title"/>
          </p:nvPr>
        </p:nvSpPr>
        <p:spPr/>
        <p:txBody>
          <a:bodyPr/>
          <a:lstStyle/>
          <a:p>
            <a:r>
              <a:rPr lang="en-US" altLang="en-US" dirty="0"/>
              <a:t>Limits in Trig</a:t>
            </a:r>
          </a:p>
        </p:txBody>
      </p:sp>
      <p:sp>
        <p:nvSpPr>
          <p:cNvPr id="14339" name="Content Placeholder 6">
            <a:extLst>
              <a:ext uri="{FF2B5EF4-FFF2-40B4-BE49-F238E27FC236}">
                <a16:creationId xmlns:a16="http://schemas.microsoft.com/office/drawing/2014/main" id="{DB01CA6A-0405-4018-B625-9F464058F43A}"/>
              </a:ext>
            </a:extLst>
          </p:cNvPr>
          <p:cNvSpPr>
            <a:spLocks noGrp="1"/>
          </p:cNvSpPr>
          <p:nvPr>
            <p:ph idx="1"/>
          </p:nvPr>
        </p:nvSpPr>
        <p:spPr/>
        <p:txBody>
          <a:bodyPr/>
          <a:lstStyle/>
          <a:p>
            <a:r>
              <a:rPr lang="en-US" altLang="en-US" dirty="0"/>
              <a:t>As you move the secant line in a parallel fashion toward the curve…</a:t>
            </a:r>
          </a:p>
        </p:txBody>
      </p:sp>
      <p:sp>
        <p:nvSpPr>
          <p:cNvPr id="2" name="Rectangle 1">
            <a:extLst>
              <a:ext uri="{FF2B5EF4-FFF2-40B4-BE49-F238E27FC236}">
                <a16:creationId xmlns:a16="http://schemas.microsoft.com/office/drawing/2014/main" id="{9DAB54FF-1433-45C0-8F40-FD84A5733B97}"/>
              </a:ext>
            </a:extLst>
          </p:cNvPr>
          <p:cNvSpPr/>
          <p:nvPr/>
        </p:nvSpPr>
        <p:spPr>
          <a:xfrm>
            <a:off x="0" y="6611035"/>
            <a:ext cx="15728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 </a:t>
            </a:r>
          </a:p>
        </p:txBody>
      </p:sp>
      <p:sp>
        <p:nvSpPr>
          <p:cNvPr id="3" name="Freeform: Shape 2">
            <a:extLst>
              <a:ext uri="{FF2B5EF4-FFF2-40B4-BE49-F238E27FC236}">
                <a16:creationId xmlns:a16="http://schemas.microsoft.com/office/drawing/2014/main" id="{0A52AFC9-3A6E-4D89-808A-220F56E1B7D1}"/>
              </a:ext>
            </a:extLst>
          </p:cNvPr>
          <p:cNvSpPr/>
          <p:nvPr/>
        </p:nvSpPr>
        <p:spPr>
          <a:xfrm rot="10800000">
            <a:off x="4114800" y="3276599"/>
            <a:ext cx="3733799" cy="3505199"/>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 name="Straight Connector 4">
            <a:extLst>
              <a:ext uri="{FF2B5EF4-FFF2-40B4-BE49-F238E27FC236}">
                <a16:creationId xmlns:a16="http://schemas.microsoft.com/office/drawing/2014/main" id="{BC30C0F2-E748-404E-B3D5-B413E7BE5D22}"/>
              </a:ext>
            </a:extLst>
          </p:cNvPr>
          <p:cNvCxnSpPr/>
          <p:nvPr/>
        </p:nvCxnSpPr>
        <p:spPr>
          <a:xfrm flipV="1">
            <a:off x="3886200" y="4419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032625-AA98-4749-AA0A-7FBE1245175A}"/>
              </a:ext>
            </a:extLst>
          </p:cNvPr>
          <p:cNvCxnSpPr/>
          <p:nvPr/>
        </p:nvCxnSpPr>
        <p:spPr>
          <a:xfrm flipV="1">
            <a:off x="4038600" y="3657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C34667-2F1B-47A7-B65D-2EA58DDE34D9}"/>
              </a:ext>
            </a:extLst>
          </p:cNvPr>
          <p:cNvCxnSpPr/>
          <p:nvPr/>
        </p:nvCxnSpPr>
        <p:spPr>
          <a:xfrm flipV="1">
            <a:off x="4191000" y="2895600"/>
            <a:ext cx="3733800" cy="15240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8044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F9ABF8C4-8183-4490-B08B-CF23337B5D15}"/>
              </a:ext>
            </a:extLst>
          </p:cNvPr>
          <p:cNvSpPr>
            <a:spLocks noGrp="1"/>
          </p:cNvSpPr>
          <p:nvPr>
            <p:ph type="title"/>
          </p:nvPr>
        </p:nvSpPr>
        <p:spPr/>
        <p:txBody>
          <a:bodyPr/>
          <a:lstStyle/>
          <a:p>
            <a:r>
              <a:rPr lang="en-US" altLang="en-US" dirty="0"/>
              <a:t>Limits in Trig</a:t>
            </a:r>
          </a:p>
        </p:txBody>
      </p:sp>
      <p:sp>
        <p:nvSpPr>
          <p:cNvPr id="15363" name="Content Placeholder 4">
            <a:extLst>
              <a:ext uri="{FF2B5EF4-FFF2-40B4-BE49-F238E27FC236}">
                <a16:creationId xmlns:a16="http://schemas.microsoft.com/office/drawing/2014/main" id="{F3DC4CDB-2CB2-47D4-A00D-CC5DDC48052A}"/>
              </a:ext>
            </a:extLst>
          </p:cNvPr>
          <p:cNvSpPr>
            <a:spLocks noGrp="1"/>
          </p:cNvSpPr>
          <p:nvPr>
            <p:ph idx="1"/>
          </p:nvPr>
        </p:nvSpPr>
        <p:spPr/>
        <p:txBody>
          <a:bodyPr/>
          <a:lstStyle/>
          <a:p>
            <a:r>
              <a:rPr lang="en-US" altLang="en-US"/>
              <a:t>It becomes the tangent when it hits the edge of the curve</a:t>
            </a:r>
          </a:p>
        </p:txBody>
      </p:sp>
      <p:sp>
        <p:nvSpPr>
          <p:cNvPr id="2" name="Rectangle 1">
            <a:extLst>
              <a:ext uri="{FF2B5EF4-FFF2-40B4-BE49-F238E27FC236}">
                <a16:creationId xmlns:a16="http://schemas.microsoft.com/office/drawing/2014/main" id="{C545B0B4-4717-4C81-B994-07276F05671B}"/>
              </a:ext>
            </a:extLst>
          </p:cNvPr>
          <p:cNvSpPr/>
          <p:nvPr/>
        </p:nvSpPr>
        <p:spPr>
          <a:xfrm>
            <a:off x="0" y="6611035"/>
            <a:ext cx="15728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 </a:t>
            </a:r>
          </a:p>
        </p:txBody>
      </p:sp>
      <p:sp>
        <p:nvSpPr>
          <p:cNvPr id="6" name="Freeform: Shape 5">
            <a:extLst>
              <a:ext uri="{FF2B5EF4-FFF2-40B4-BE49-F238E27FC236}">
                <a16:creationId xmlns:a16="http://schemas.microsoft.com/office/drawing/2014/main" id="{E5FD445B-AC3B-4F24-A932-84AC535322FA}"/>
              </a:ext>
            </a:extLst>
          </p:cNvPr>
          <p:cNvSpPr/>
          <p:nvPr/>
        </p:nvSpPr>
        <p:spPr>
          <a:xfrm rot="10800000">
            <a:off x="4114800" y="3276599"/>
            <a:ext cx="3733799" cy="3505199"/>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7" name="Straight Connector 6">
            <a:extLst>
              <a:ext uri="{FF2B5EF4-FFF2-40B4-BE49-F238E27FC236}">
                <a16:creationId xmlns:a16="http://schemas.microsoft.com/office/drawing/2014/main" id="{B7D9F083-304D-4A75-BF0D-B7FA32928A8C}"/>
              </a:ext>
            </a:extLst>
          </p:cNvPr>
          <p:cNvCxnSpPr/>
          <p:nvPr/>
        </p:nvCxnSpPr>
        <p:spPr>
          <a:xfrm flipV="1">
            <a:off x="3886200" y="4419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FA78A3-AE8C-4719-B9D7-349B0A159852}"/>
              </a:ext>
            </a:extLst>
          </p:cNvPr>
          <p:cNvCxnSpPr/>
          <p:nvPr/>
        </p:nvCxnSpPr>
        <p:spPr>
          <a:xfrm flipV="1">
            <a:off x="4038600" y="3657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B224EE-DB0B-4322-903B-33CAD2AD79D8}"/>
              </a:ext>
            </a:extLst>
          </p:cNvPr>
          <p:cNvCxnSpPr/>
          <p:nvPr/>
        </p:nvCxnSpPr>
        <p:spPr>
          <a:xfrm flipV="1">
            <a:off x="4191000" y="2895600"/>
            <a:ext cx="3733800" cy="15240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E1466E3-99A8-4C80-9C04-AD8969675219}"/>
              </a:ext>
            </a:extLst>
          </p:cNvPr>
          <p:cNvCxnSpPr/>
          <p:nvPr/>
        </p:nvCxnSpPr>
        <p:spPr>
          <a:xfrm flipV="1">
            <a:off x="4324738" y="2341984"/>
            <a:ext cx="3733800" cy="152400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790EB51-ECF1-4318-A674-8D06218F376A}"/>
              </a:ext>
            </a:extLst>
          </p:cNvPr>
          <p:cNvSpPr>
            <a:spLocks noGrp="1"/>
          </p:cNvSpPr>
          <p:nvPr>
            <p:ph type="title"/>
          </p:nvPr>
        </p:nvSpPr>
        <p:spPr/>
        <p:txBody>
          <a:bodyPr/>
          <a:lstStyle/>
          <a:p>
            <a:r>
              <a:rPr lang="en-US" altLang="en-US" sz="5000" dirty="0"/>
              <a:t>Another Way to Look at It</a:t>
            </a:r>
          </a:p>
        </p:txBody>
      </p:sp>
      <p:sp>
        <p:nvSpPr>
          <p:cNvPr id="16387" name="Content Placeholder 2">
            <a:extLst>
              <a:ext uri="{FF2B5EF4-FFF2-40B4-BE49-F238E27FC236}">
                <a16:creationId xmlns:a16="http://schemas.microsoft.com/office/drawing/2014/main" id="{220370FF-B810-441D-8662-5BB846D01534}"/>
              </a:ext>
            </a:extLst>
          </p:cNvPr>
          <p:cNvSpPr>
            <a:spLocks noGrp="1"/>
          </p:cNvSpPr>
          <p:nvPr>
            <p:ph idx="1"/>
          </p:nvPr>
        </p:nvSpPr>
        <p:spPr/>
        <p:txBody>
          <a:bodyPr/>
          <a:lstStyle/>
          <a:p>
            <a:r>
              <a:rPr lang="en-US" altLang="en-US" dirty="0"/>
              <a:t>Pick any secant</a:t>
            </a:r>
          </a:p>
          <a:p>
            <a:r>
              <a:rPr lang="en-US" altLang="en-US" dirty="0"/>
              <a:t>Move the secant closer and   </a:t>
            </a:r>
          </a:p>
          <a:p>
            <a:pPr>
              <a:spcBef>
                <a:spcPts val="0"/>
              </a:spcBef>
            </a:pPr>
            <a:r>
              <a:rPr lang="en-US" altLang="en-US" dirty="0"/>
              <a:t>   closer to one of its endpoints</a:t>
            </a:r>
          </a:p>
          <a:p>
            <a:r>
              <a:rPr lang="en-US" altLang="en-US" dirty="0"/>
              <a:t>When it touches an endpoint, it </a:t>
            </a:r>
          </a:p>
          <a:p>
            <a:pPr>
              <a:spcBef>
                <a:spcPts val="0"/>
              </a:spcBef>
            </a:pPr>
            <a:r>
              <a:rPr lang="en-US" altLang="en-US" dirty="0"/>
              <a:t>   becomes the tangent</a:t>
            </a:r>
          </a:p>
        </p:txBody>
      </p:sp>
      <p:grpSp>
        <p:nvGrpSpPr>
          <p:cNvPr id="4" name="Group 3">
            <a:extLst>
              <a:ext uri="{FF2B5EF4-FFF2-40B4-BE49-F238E27FC236}">
                <a16:creationId xmlns:a16="http://schemas.microsoft.com/office/drawing/2014/main" id="{4AAF7776-0D4C-4E4D-B3B8-2729040D0210}"/>
              </a:ext>
            </a:extLst>
          </p:cNvPr>
          <p:cNvGrpSpPr/>
          <p:nvPr/>
        </p:nvGrpSpPr>
        <p:grpSpPr>
          <a:xfrm>
            <a:off x="6669882" y="5448946"/>
            <a:ext cx="2321718" cy="1332854"/>
            <a:chOff x="5334000" y="4355024"/>
            <a:chExt cx="2321718" cy="1332854"/>
          </a:xfrm>
        </p:grpSpPr>
        <p:sp>
          <p:nvSpPr>
            <p:cNvPr id="5" name="Freeform: Shape 4">
              <a:extLst>
                <a:ext uri="{FF2B5EF4-FFF2-40B4-BE49-F238E27FC236}">
                  <a16:creationId xmlns:a16="http://schemas.microsoft.com/office/drawing/2014/main" id="{3524FB41-118A-4F94-A075-7FCCD362991B}"/>
                </a:ext>
              </a:extLst>
            </p:cNvPr>
            <p:cNvSpPr/>
            <p:nvPr/>
          </p:nvSpPr>
          <p:spPr>
            <a:xfrm>
              <a:off x="5334000" y="4490686"/>
              <a:ext cx="2321718" cy="919514"/>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968DA6F-D3D0-4FAC-9A8C-0CC11E8B843B}"/>
                </a:ext>
              </a:extLst>
            </p:cNvPr>
            <p:cNvCxnSpPr>
              <a:cxnSpLocks/>
            </p:cNvCxnSpPr>
            <p:nvPr/>
          </p:nvCxnSpPr>
          <p:spPr>
            <a:xfrm>
              <a:off x="5594888" y="4355024"/>
              <a:ext cx="1053885" cy="1332854"/>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B5AA58-4021-4FF5-A9A8-38F78147663A}"/>
                </a:ext>
              </a:extLst>
            </p:cNvPr>
            <p:cNvSpPr txBox="1"/>
            <p:nvPr/>
          </p:nvSpPr>
          <p:spPr>
            <a:xfrm>
              <a:off x="6172200" y="4648200"/>
              <a:ext cx="1097796" cy="400110"/>
            </a:xfrm>
            <a:prstGeom prst="rect">
              <a:avLst/>
            </a:prstGeom>
            <a:noFill/>
          </p:spPr>
          <p:txBody>
            <a:bodyPr wrap="square">
              <a:spAutoFit/>
            </a:bodyPr>
            <a:lstStyle/>
            <a:p>
              <a:r>
                <a:rPr lang="en-US" altLang="en-US" sz="2000" dirty="0">
                  <a:solidFill>
                    <a:srgbClr val="CCFFFF"/>
                  </a:solidFill>
                </a:rPr>
                <a:t>tangent</a:t>
              </a:r>
              <a:endParaRPr lang="en-US" sz="2000" dirty="0">
                <a:solidFill>
                  <a:srgbClr val="CCFFFF"/>
                </a:solidFill>
              </a:endParaRPr>
            </a:p>
          </p:txBody>
        </p:sp>
      </p:grpSp>
      <p:grpSp>
        <p:nvGrpSpPr>
          <p:cNvPr id="8" name="Group 7">
            <a:extLst>
              <a:ext uri="{FF2B5EF4-FFF2-40B4-BE49-F238E27FC236}">
                <a16:creationId xmlns:a16="http://schemas.microsoft.com/office/drawing/2014/main" id="{F4AB157B-4D17-4FA1-9B38-FCE68D364DCB}"/>
              </a:ext>
            </a:extLst>
          </p:cNvPr>
          <p:cNvGrpSpPr/>
          <p:nvPr/>
        </p:nvGrpSpPr>
        <p:grpSpPr>
          <a:xfrm>
            <a:off x="152400" y="4719286"/>
            <a:ext cx="2321718" cy="919514"/>
            <a:chOff x="1031082" y="1804988"/>
            <a:chExt cx="2321718" cy="919514"/>
          </a:xfrm>
        </p:grpSpPr>
        <p:sp>
          <p:nvSpPr>
            <p:cNvPr id="9" name="Freeform: Shape 8">
              <a:extLst>
                <a:ext uri="{FF2B5EF4-FFF2-40B4-BE49-F238E27FC236}">
                  <a16:creationId xmlns:a16="http://schemas.microsoft.com/office/drawing/2014/main" id="{A6D5438F-F8EF-452D-A518-0A42FD3D540F}"/>
                </a:ext>
              </a:extLst>
            </p:cNvPr>
            <p:cNvSpPr/>
            <p:nvPr/>
          </p:nvSpPr>
          <p:spPr>
            <a:xfrm>
              <a:off x="1031082" y="1804988"/>
              <a:ext cx="2321718" cy="919514"/>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5C049DB7-D8A8-4A8E-A9AF-4E65F630A5F3}"/>
                </a:ext>
              </a:extLst>
            </p:cNvPr>
            <p:cNvCxnSpPr>
              <a:cxnSpLocks/>
            </p:cNvCxnSpPr>
            <p:nvPr/>
          </p:nvCxnSpPr>
          <p:spPr>
            <a:xfrm>
              <a:off x="1752600" y="2235994"/>
              <a:ext cx="1114425" cy="240506"/>
            </a:xfrm>
            <a:prstGeom prst="line">
              <a:avLst/>
            </a:prstGeom>
            <a:ln w="381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14706CE-1A03-4EBB-83D0-216271B1C881}"/>
                </a:ext>
              </a:extLst>
            </p:cNvPr>
            <p:cNvSpPr txBox="1"/>
            <p:nvPr/>
          </p:nvSpPr>
          <p:spPr>
            <a:xfrm>
              <a:off x="1929876" y="1961128"/>
              <a:ext cx="1097796" cy="400110"/>
            </a:xfrm>
            <a:prstGeom prst="rect">
              <a:avLst/>
            </a:prstGeom>
            <a:noFill/>
          </p:spPr>
          <p:txBody>
            <a:bodyPr wrap="square">
              <a:spAutoFit/>
            </a:bodyPr>
            <a:lstStyle/>
            <a:p>
              <a:r>
                <a:rPr lang="en-US" altLang="en-US" sz="2000" dirty="0">
                  <a:solidFill>
                    <a:srgbClr val="CCFFFF"/>
                  </a:solidFill>
                </a:rPr>
                <a:t>secant</a:t>
              </a:r>
              <a:endParaRPr lang="en-US" sz="2000" dirty="0">
                <a:solidFill>
                  <a:srgbClr val="CCFFFF"/>
                </a:solidFill>
              </a:endParaRPr>
            </a:p>
          </p:txBody>
        </p:sp>
      </p:grpSp>
      <p:grpSp>
        <p:nvGrpSpPr>
          <p:cNvPr id="12" name="Group 11">
            <a:extLst>
              <a:ext uri="{FF2B5EF4-FFF2-40B4-BE49-F238E27FC236}">
                <a16:creationId xmlns:a16="http://schemas.microsoft.com/office/drawing/2014/main" id="{A246E20F-EE39-41E8-BDD9-FEB4F884D19C}"/>
              </a:ext>
            </a:extLst>
          </p:cNvPr>
          <p:cNvGrpSpPr/>
          <p:nvPr/>
        </p:nvGrpSpPr>
        <p:grpSpPr>
          <a:xfrm>
            <a:off x="2286000" y="5100286"/>
            <a:ext cx="2321718" cy="919514"/>
            <a:chOff x="5334000" y="1804988"/>
            <a:chExt cx="2321718" cy="919514"/>
          </a:xfrm>
        </p:grpSpPr>
        <p:sp>
          <p:nvSpPr>
            <p:cNvPr id="13" name="Freeform: Shape 12">
              <a:extLst>
                <a:ext uri="{FF2B5EF4-FFF2-40B4-BE49-F238E27FC236}">
                  <a16:creationId xmlns:a16="http://schemas.microsoft.com/office/drawing/2014/main" id="{69BED8AD-97E6-4047-AEF5-CDC77256E0DA}"/>
                </a:ext>
              </a:extLst>
            </p:cNvPr>
            <p:cNvSpPr/>
            <p:nvPr/>
          </p:nvSpPr>
          <p:spPr>
            <a:xfrm>
              <a:off x="5334000" y="1804988"/>
              <a:ext cx="2321718" cy="919514"/>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30CB8FB-BD62-4B21-BD7D-06096EEFB0D6}"/>
                </a:ext>
              </a:extLst>
            </p:cNvPr>
            <p:cNvCxnSpPr>
              <a:cxnSpLocks/>
              <a:endCxn id="13" idx="38"/>
            </p:cNvCxnSpPr>
            <p:nvPr/>
          </p:nvCxnSpPr>
          <p:spPr>
            <a:xfrm>
              <a:off x="6048375" y="2235994"/>
              <a:ext cx="900112" cy="400050"/>
            </a:xfrm>
            <a:prstGeom prst="line">
              <a:avLst/>
            </a:prstGeom>
            <a:ln w="381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952106C-B6E4-4BA6-A68C-3BFCE6EC3A0A}"/>
                </a:ext>
              </a:extLst>
            </p:cNvPr>
            <p:cNvSpPr txBox="1"/>
            <p:nvPr/>
          </p:nvSpPr>
          <p:spPr>
            <a:xfrm>
              <a:off x="6293604" y="1962090"/>
              <a:ext cx="1097796" cy="400110"/>
            </a:xfrm>
            <a:prstGeom prst="rect">
              <a:avLst/>
            </a:prstGeom>
            <a:noFill/>
          </p:spPr>
          <p:txBody>
            <a:bodyPr wrap="square">
              <a:spAutoFit/>
            </a:bodyPr>
            <a:lstStyle/>
            <a:p>
              <a:r>
                <a:rPr lang="en-US" altLang="en-US" sz="2000" dirty="0">
                  <a:solidFill>
                    <a:srgbClr val="CCFFFF"/>
                  </a:solidFill>
                </a:rPr>
                <a:t>secant</a:t>
              </a:r>
              <a:endParaRPr lang="en-US" sz="2000" dirty="0">
                <a:solidFill>
                  <a:srgbClr val="CCFFFF"/>
                </a:solidFill>
              </a:endParaRPr>
            </a:p>
          </p:txBody>
        </p:sp>
      </p:grpSp>
      <p:grpSp>
        <p:nvGrpSpPr>
          <p:cNvPr id="16" name="Group 15">
            <a:extLst>
              <a:ext uri="{FF2B5EF4-FFF2-40B4-BE49-F238E27FC236}">
                <a16:creationId xmlns:a16="http://schemas.microsoft.com/office/drawing/2014/main" id="{A130667A-F159-47CE-B965-4528B708F477}"/>
              </a:ext>
            </a:extLst>
          </p:cNvPr>
          <p:cNvGrpSpPr/>
          <p:nvPr/>
        </p:nvGrpSpPr>
        <p:grpSpPr>
          <a:xfrm>
            <a:off x="4460082" y="5334000"/>
            <a:ext cx="2321718" cy="919514"/>
            <a:chOff x="1031082" y="4490686"/>
            <a:chExt cx="2321718" cy="919514"/>
          </a:xfrm>
        </p:grpSpPr>
        <p:sp>
          <p:nvSpPr>
            <p:cNvPr id="17" name="Freeform: Shape 16">
              <a:extLst>
                <a:ext uri="{FF2B5EF4-FFF2-40B4-BE49-F238E27FC236}">
                  <a16:creationId xmlns:a16="http://schemas.microsoft.com/office/drawing/2014/main" id="{3441AE60-2235-406D-94B2-813B4EB49348}"/>
                </a:ext>
              </a:extLst>
            </p:cNvPr>
            <p:cNvSpPr/>
            <p:nvPr/>
          </p:nvSpPr>
          <p:spPr>
            <a:xfrm>
              <a:off x="1031082" y="4490686"/>
              <a:ext cx="2321718" cy="919514"/>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21718" h="919514">
                  <a:moveTo>
                    <a:pt x="0" y="611981"/>
                  </a:moveTo>
                  <a:cubicBezTo>
                    <a:pt x="14684" y="575468"/>
                    <a:pt x="25003" y="539353"/>
                    <a:pt x="33337" y="516731"/>
                  </a:cubicBezTo>
                  <a:cubicBezTo>
                    <a:pt x="41671" y="494109"/>
                    <a:pt x="43656" y="489744"/>
                    <a:pt x="50006" y="476250"/>
                  </a:cubicBezTo>
                  <a:cubicBezTo>
                    <a:pt x="56356" y="462756"/>
                    <a:pt x="63897" y="449263"/>
                    <a:pt x="71437" y="435769"/>
                  </a:cubicBezTo>
                  <a:cubicBezTo>
                    <a:pt x="78977" y="422275"/>
                    <a:pt x="87708" y="407193"/>
                    <a:pt x="95249" y="395287"/>
                  </a:cubicBezTo>
                  <a:cubicBezTo>
                    <a:pt x="102790" y="383381"/>
                    <a:pt x="108744" y="375047"/>
                    <a:pt x="116681" y="364331"/>
                  </a:cubicBezTo>
                  <a:cubicBezTo>
                    <a:pt x="124619" y="353616"/>
                    <a:pt x="134540" y="341313"/>
                    <a:pt x="142874" y="330994"/>
                  </a:cubicBezTo>
                  <a:cubicBezTo>
                    <a:pt x="151208" y="320675"/>
                    <a:pt x="159543" y="311149"/>
                    <a:pt x="166687" y="302418"/>
                  </a:cubicBezTo>
                  <a:cubicBezTo>
                    <a:pt x="173831" y="293687"/>
                    <a:pt x="178196" y="287337"/>
                    <a:pt x="185737" y="278606"/>
                  </a:cubicBezTo>
                  <a:cubicBezTo>
                    <a:pt x="193278" y="269875"/>
                    <a:pt x="203200" y="259159"/>
                    <a:pt x="211931" y="250031"/>
                  </a:cubicBezTo>
                  <a:cubicBezTo>
                    <a:pt x="220662" y="240903"/>
                    <a:pt x="229790" y="231378"/>
                    <a:pt x="238124" y="223837"/>
                  </a:cubicBezTo>
                  <a:cubicBezTo>
                    <a:pt x="246458" y="216296"/>
                    <a:pt x="254000" y="211137"/>
                    <a:pt x="261937" y="204787"/>
                  </a:cubicBezTo>
                  <a:cubicBezTo>
                    <a:pt x="269874" y="198437"/>
                    <a:pt x="276621" y="192087"/>
                    <a:pt x="285749" y="185737"/>
                  </a:cubicBezTo>
                  <a:cubicBezTo>
                    <a:pt x="294877" y="179387"/>
                    <a:pt x="305593" y="171846"/>
                    <a:pt x="316706" y="166687"/>
                  </a:cubicBezTo>
                  <a:cubicBezTo>
                    <a:pt x="327819" y="161528"/>
                    <a:pt x="340916" y="157559"/>
                    <a:pt x="352425" y="154781"/>
                  </a:cubicBezTo>
                  <a:cubicBezTo>
                    <a:pt x="363934" y="152003"/>
                    <a:pt x="372268" y="148827"/>
                    <a:pt x="385762" y="150018"/>
                  </a:cubicBezTo>
                  <a:cubicBezTo>
                    <a:pt x="399256" y="151209"/>
                    <a:pt x="417512" y="155575"/>
                    <a:pt x="433387" y="161925"/>
                  </a:cubicBezTo>
                  <a:cubicBezTo>
                    <a:pt x="449262" y="168275"/>
                    <a:pt x="463153" y="176212"/>
                    <a:pt x="481012" y="188118"/>
                  </a:cubicBezTo>
                  <a:cubicBezTo>
                    <a:pt x="498871" y="200024"/>
                    <a:pt x="521890" y="216693"/>
                    <a:pt x="540543" y="233362"/>
                  </a:cubicBezTo>
                  <a:cubicBezTo>
                    <a:pt x="559196" y="250031"/>
                    <a:pt x="576262" y="269478"/>
                    <a:pt x="592931" y="288131"/>
                  </a:cubicBezTo>
                  <a:cubicBezTo>
                    <a:pt x="609600" y="306784"/>
                    <a:pt x="621108" y="321468"/>
                    <a:pt x="640555" y="345281"/>
                  </a:cubicBezTo>
                  <a:cubicBezTo>
                    <a:pt x="660002" y="369094"/>
                    <a:pt x="685006" y="400447"/>
                    <a:pt x="709612" y="431006"/>
                  </a:cubicBezTo>
                  <a:cubicBezTo>
                    <a:pt x="734218" y="461565"/>
                    <a:pt x="760809" y="492918"/>
                    <a:pt x="788193" y="528637"/>
                  </a:cubicBezTo>
                  <a:cubicBezTo>
                    <a:pt x="815577" y="564356"/>
                    <a:pt x="873918" y="645318"/>
                    <a:pt x="873918" y="645318"/>
                  </a:cubicBezTo>
                  <a:cubicBezTo>
                    <a:pt x="897730" y="677862"/>
                    <a:pt x="910827" y="700088"/>
                    <a:pt x="931068" y="723900"/>
                  </a:cubicBezTo>
                  <a:cubicBezTo>
                    <a:pt x="951309" y="747712"/>
                    <a:pt x="977503" y="770731"/>
                    <a:pt x="995362" y="788193"/>
                  </a:cubicBezTo>
                  <a:cubicBezTo>
                    <a:pt x="1013221" y="805655"/>
                    <a:pt x="1019571" y="814388"/>
                    <a:pt x="1038224" y="828675"/>
                  </a:cubicBezTo>
                  <a:cubicBezTo>
                    <a:pt x="1056877" y="842962"/>
                    <a:pt x="1088230" y="863203"/>
                    <a:pt x="1107280" y="873918"/>
                  </a:cubicBezTo>
                  <a:cubicBezTo>
                    <a:pt x="1126330" y="884634"/>
                    <a:pt x="1136649" y="887412"/>
                    <a:pt x="1152524" y="892968"/>
                  </a:cubicBezTo>
                  <a:cubicBezTo>
                    <a:pt x="1168399" y="898524"/>
                    <a:pt x="1188640" y="903684"/>
                    <a:pt x="1202531" y="907256"/>
                  </a:cubicBezTo>
                  <a:cubicBezTo>
                    <a:pt x="1216422" y="910828"/>
                    <a:pt x="1222374" y="912416"/>
                    <a:pt x="1235868" y="914400"/>
                  </a:cubicBezTo>
                  <a:cubicBezTo>
                    <a:pt x="1249362" y="916384"/>
                    <a:pt x="1269602" y="918368"/>
                    <a:pt x="1283493" y="919162"/>
                  </a:cubicBezTo>
                  <a:cubicBezTo>
                    <a:pt x="1297384" y="919956"/>
                    <a:pt x="1319212" y="919162"/>
                    <a:pt x="1319212" y="919162"/>
                  </a:cubicBezTo>
                  <a:cubicBezTo>
                    <a:pt x="1329928" y="919162"/>
                    <a:pt x="1336278" y="919559"/>
                    <a:pt x="1347787" y="919162"/>
                  </a:cubicBezTo>
                  <a:cubicBezTo>
                    <a:pt x="1359296" y="918765"/>
                    <a:pt x="1372790" y="918765"/>
                    <a:pt x="1388268" y="916781"/>
                  </a:cubicBezTo>
                  <a:cubicBezTo>
                    <a:pt x="1403746" y="914797"/>
                    <a:pt x="1420414" y="912812"/>
                    <a:pt x="1440655" y="907256"/>
                  </a:cubicBezTo>
                  <a:cubicBezTo>
                    <a:pt x="1460896" y="901700"/>
                    <a:pt x="1489471" y="890984"/>
                    <a:pt x="1509712" y="883443"/>
                  </a:cubicBezTo>
                  <a:cubicBezTo>
                    <a:pt x="1529953" y="875902"/>
                    <a:pt x="1544637" y="870743"/>
                    <a:pt x="1562099" y="862012"/>
                  </a:cubicBezTo>
                  <a:cubicBezTo>
                    <a:pt x="1579561" y="853281"/>
                    <a:pt x="1596628" y="842168"/>
                    <a:pt x="1614487" y="831056"/>
                  </a:cubicBezTo>
                  <a:cubicBezTo>
                    <a:pt x="1632346" y="819944"/>
                    <a:pt x="1650999" y="808037"/>
                    <a:pt x="1669255" y="795337"/>
                  </a:cubicBezTo>
                  <a:cubicBezTo>
                    <a:pt x="1687511" y="782637"/>
                    <a:pt x="1705768" y="768747"/>
                    <a:pt x="1724024" y="754856"/>
                  </a:cubicBezTo>
                  <a:cubicBezTo>
                    <a:pt x="1742280" y="740965"/>
                    <a:pt x="1762124" y="725884"/>
                    <a:pt x="1778793" y="711993"/>
                  </a:cubicBezTo>
                  <a:cubicBezTo>
                    <a:pt x="1795462" y="698102"/>
                    <a:pt x="1805384" y="688974"/>
                    <a:pt x="1824037" y="671512"/>
                  </a:cubicBezTo>
                  <a:cubicBezTo>
                    <a:pt x="1842690" y="654050"/>
                    <a:pt x="1890712" y="607218"/>
                    <a:pt x="1890712" y="607218"/>
                  </a:cubicBezTo>
                  <a:lnTo>
                    <a:pt x="1950244" y="540543"/>
                  </a:lnTo>
                  <a:cubicBezTo>
                    <a:pt x="1974453" y="514746"/>
                    <a:pt x="2005409" y="481410"/>
                    <a:pt x="2028824" y="452438"/>
                  </a:cubicBezTo>
                  <a:cubicBezTo>
                    <a:pt x="2052240" y="423466"/>
                    <a:pt x="2068115" y="397271"/>
                    <a:pt x="2090737" y="366712"/>
                  </a:cubicBezTo>
                  <a:cubicBezTo>
                    <a:pt x="2113359" y="336153"/>
                    <a:pt x="2142331" y="300832"/>
                    <a:pt x="2164556" y="269082"/>
                  </a:cubicBezTo>
                  <a:cubicBezTo>
                    <a:pt x="2186781" y="237332"/>
                    <a:pt x="2207022" y="203596"/>
                    <a:pt x="2224087" y="176212"/>
                  </a:cubicBezTo>
                  <a:cubicBezTo>
                    <a:pt x="2241152" y="148828"/>
                    <a:pt x="2250677" y="134144"/>
                    <a:pt x="2266949" y="104775"/>
                  </a:cubicBezTo>
                  <a:cubicBezTo>
                    <a:pt x="2283221" y="75406"/>
                    <a:pt x="2321718" y="0"/>
                    <a:pt x="2321718" y="0"/>
                  </a:cubicBezTo>
                  <a:lnTo>
                    <a:pt x="2321718" y="0"/>
                  </a:lnTo>
                  <a:lnTo>
                    <a:pt x="2321718" y="0"/>
                  </a:ln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F8E9DBF-563E-4816-A9A0-3503777824ED}"/>
                </a:ext>
              </a:extLst>
            </p:cNvPr>
            <p:cNvCxnSpPr>
              <a:cxnSpLocks/>
              <a:stCxn id="17" idx="21"/>
              <a:endCxn id="17" idx="27"/>
            </p:cNvCxnSpPr>
            <p:nvPr/>
          </p:nvCxnSpPr>
          <p:spPr>
            <a:xfrm>
              <a:off x="1740694" y="4921692"/>
              <a:ext cx="397668" cy="442912"/>
            </a:xfrm>
            <a:prstGeom prst="line">
              <a:avLst/>
            </a:prstGeom>
            <a:ln w="38100">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432E7F2-CDD3-4706-A224-92B342CBC9A4}"/>
                </a:ext>
              </a:extLst>
            </p:cNvPr>
            <p:cNvSpPr txBox="1"/>
            <p:nvPr/>
          </p:nvSpPr>
          <p:spPr>
            <a:xfrm>
              <a:off x="1828800" y="4856728"/>
              <a:ext cx="1097796" cy="400110"/>
            </a:xfrm>
            <a:prstGeom prst="rect">
              <a:avLst/>
            </a:prstGeom>
            <a:noFill/>
          </p:spPr>
          <p:txBody>
            <a:bodyPr wrap="square">
              <a:spAutoFit/>
            </a:bodyPr>
            <a:lstStyle/>
            <a:p>
              <a:r>
                <a:rPr lang="en-US" altLang="en-US" sz="2000" dirty="0">
                  <a:solidFill>
                    <a:srgbClr val="CCFFFF"/>
                  </a:solidFill>
                </a:rPr>
                <a:t>secant</a:t>
              </a:r>
              <a:endParaRPr lang="en-US" sz="2000" dirty="0">
                <a:solidFill>
                  <a:srgbClr val="CCFFFF"/>
                </a:solidFill>
              </a:endParaRPr>
            </a:p>
          </p:txBody>
        </p:sp>
      </p:grpSp>
      <p:sp>
        <p:nvSpPr>
          <p:cNvPr id="2" name="Rectangle 1">
            <a:extLst>
              <a:ext uri="{FF2B5EF4-FFF2-40B4-BE49-F238E27FC236}">
                <a16:creationId xmlns:a16="http://schemas.microsoft.com/office/drawing/2014/main" id="{2F5A973E-E426-4C0C-89F5-A725A0E6F95D}"/>
              </a:ext>
            </a:extLst>
          </p:cNvPr>
          <p:cNvSpPr/>
          <p:nvPr/>
        </p:nvSpPr>
        <p:spPr>
          <a:xfrm>
            <a:off x="0" y="6611035"/>
            <a:ext cx="1572866"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2020 </a:t>
            </a:r>
          </a:p>
        </p:txBody>
      </p:sp>
    </p:spTree>
    <p:extLst>
      <p:ext uri="{BB962C8B-B14F-4D97-AF65-F5344CB8AC3E}">
        <p14:creationId xmlns:p14="http://schemas.microsoft.com/office/powerpoint/2010/main" val="3646258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4F2F6E9-A254-4978-B1CE-BD185DC9E549}"/>
              </a:ext>
            </a:extLst>
          </p:cNvPr>
          <p:cNvSpPr>
            <a:spLocks noGrp="1"/>
          </p:cNvSpPr>
          <p:nvPr>
            <p:ph type="title"/>
          </p:nvPr>
        </p:nvSpPr>
        <p:spPr/>
        <p:txBody>
          <a:bodyPr/>
          <a:lstStyle/>
          <a:p>
            <a:r>
              <a:rPr lang="en-US" altLang="en-US"/>
              <a:t>Secant vs Tangent</a:t>
            </a:r>
          </a:p>
        </p:txBody>
      </p:sp>
      <p:pic>
        <p:nvPicPr>
          <p:cNvPr id="12291" name="Picture 3">
            <a:extLst>
              <a:ext uri="{FF2B5EF4-FFF2-40B4-BE49-F238E27FC236}">
                <a16:creationId xmlns:a16="http://schemas.microsoft.com/office/drawing/2014/main" id="{7349DA14-1265-4B7E-A39A-38A811D245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90201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CAA77DA1-CF3B-42B5-A8D3-71EEF3DE5C4E}"/>
              </a:ext>
            </a:extLst>
          </p:cNvPr>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CF97007-941E-4763-A7B6-E6FED5D831EE}"/>
              </a:ext>
            </a:extLst>
          </p:cNvPr>
          <p:cNvSpPr>
            <a:spLocks noGrp="1"/>
          </p:cNvSpPr>
          <p:nvPr>
            <p:ph type="title"/>
          </p:nvPr>
        </p:nvSpPr>
        <p:spPr/>
        <p:txBody>
          <a:bodyPr/>
          <a:lstStyle/>
          <a:p>
            <a:r>
              <a:rPr lang="en-US" altLang="en-US" dirty="0"/>
              <a:t>Limits in Trig</a:t>
            </a:r>
          </a:p>
        </p:txBody>
      </p:sp>
      <p:sp>
        <p:nvSpPr>
          <p:cNvPr id="18435" name="Content Placeholder 2">
            <a:extLst>
              <a:ext uri="{FF2B5EF4-FFF2-40B4-BE49-F238E27FC236}">
                <a16:creationId xmlns:a16="http://schemas.microsoft.com/office/drawing/2014/main" id="{71EEE9E6-1085-43DD-82F5-32B45423D606}"/>
              </a:ext>
            </a:extLst>
          </p:cNvPr>
          <p:cNvSpPr>
            <a:spLocks noGrp="1"/>
          </p:cNvSpPr>
          <p:nvPr>
            <p:ph idx="1"/>
          </p:nvPr>
        </p:nvSpPr>
        <p:spPr/>
        <p:txBody>
          <a:bodyPr/>
          <a:lstStyle/>
          <a:p>
            <a:r>
              <a:rPr lang="en-US" altLang="en-US" dirty="0"/>
              <a:t>This concept of getting closer and closer to a value or a location on a graph is called a </a:t>
            </a:r>
          </a:p>
          <a:p>
            <a:pPr algn="ctr"/>
            <a:r>
              <a:rPr lang="en-US" altLang="en-US" dirty="0"/>
              <a:t>taking a “</a:t>
            </a:r>
            <a:r>
              <a:rPr lang="en-US" altLang="en-US" dirty="0">
                <a:solidFill>
                  <a:srgbClr val="FFC000"/>
                </a:solidFill>
              </a:rPr>
              <a:t>limit</a:t>
            </a:r>
            <a:r>
              <a:rPr lang="en-US" altLang="en-US" dirty="0"/>
              <a: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0582636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23BD2F5-CE44-4A78-A4B0-3C1CA5C3400C}"/>
              </a:ext>
            </a:extLst>
          </p:cNvPr>
          <p:cNvSpPr>
            <a:spLocks noGrp="1"/>
          </p:cNvSpPr>
          <p:nvPr>
            <p:ph type="title"/>
          </p:nvPr>
        </p:nvSpPr>
        <p:spPr/>
        <p:txBody>
          <a:bodyPr/>
          <a:lstStyle/>
          <a:p>
            <a:r>
              <a:rPr lang="en-US" altLang="en-US"/>
              <a:t>Derivatives</a:t>
            </a:r>
          </a:p>
        </p:txBody>
      </p:sp>
      <p:sp>
        <p:nvSpPr>
          <p:cNvPr id="3075" name="Content Placeholder 2">
            <a:extLst>
              <a:ext uri="{FF2B5EF4-FFF2-40B4-BE49-F238E27FC236}">
                <a16:creationId xmlns:a16="http://schemas.microsoft.com/office/drawing/2014/main" id="{E48E8D58-A25B-4BD0-8156-B9DD5E969D23}"/>
              </a:ext>
            </a:extLst>
          </p:cNvPr>
          <p:cNvSpPr>
            <a:spLocks noGrp="1"/>
          </p:cNvSpPr>
          <p:nvPr>
            <p:ph idx="1"/>
          </p:nvPr>
        </p:nvSpPr>
        <p:spPr>
          <a:xfrm>
            <a:off x="457200" y="990600"/>
            <a:ext cx="8229600" cy="5638800"/>
          </a:xfrm>
        </p:spPr>
        <p:txBody>
          <a:bodyPr/>
          <a:lstStyle/>
          <a:p>
            <a:r>
              <a:rPr lang="en-US" altLang="en-US"/>
              <a:t>An average rate of change can be written:</a:t>
            </a:r>
          </a:p>
          <a:p>
            <a:pPr algn="ctr"/>
            <a:r>
              <a:rPr lang="en-US" altLang="en-US"/>
              <a:t>Δy/</a:t>
            </a:r>
            <a:r>
              <a:rPr lang="el-GR" altLang="en-US"/>
              <a:t>Δ</a:t>
            </a:r>
            <a:r>
              <a:rPr lang="en-US" altLang="en-US"/>
              <a:t>x</a:t>
            </a:r>
          </a:p>
          <a:p>
            <a:r>
              <a:rPr lang="en-US" altLang="en-US"/>
              <a:t>Where:</a:t>
            </a:r>
          </a:p>
          <a:p>
            <a:r>
              <a:rPr lang="en-US" altLang="en-US"/>
              <a:t>Δx = x</a:t>
            </a:r>
            <a:r>
              <a:rPr lang="en-US" altLang="en-US" baseline="-25000"/>
              <a:t>final  </a:t>
            </a:r>
            <a:r>
              <a:rPr lang="en-US" altLang="en-US"/>
              <a:t>- x</a:t>
            </a:r>
            <a:r>
              <a:rPr lang="en-US" altLang="en-US" baseline="-25000"/>
              <a:t>initial  </a:t>
            </a:r>
            <a:r>
              <a:rPr lang="en-US" altLang="en-US"/>
              <a:t>= x</a:t>
            </a:r>
            <a:r>
              <a:rPr lang="en-US" altLang="en-US" baseline="-25000"/>
              <a:t>1  </a:t>
            </a:r>
            <a:r>
              <a:rPr lang="en-US" altLang="en-US"/>
              <a:t>- x</a:t>
            </a:r>
            <a:r>
              <a:rPr lang="en-US" altLang="en-US" baseline="-25000"/>
              <a:t>0 </a:t>
            </a:r>
            <a:endParaRPr lang="en-US" altLang="en-US"/>
          </a:p>
          <a:p>
            <a:r>
              <a:rPr lang="en-US" altLang="en-US"/>
              <a:t>Δy = y</a:t>
            </a:r>
            <a:r>
              <a:rPr lang="en-US" altLang="en-US" baseline="-25000"/>
              <a:t>final  </a:t>
            </a:r>
            <a:r>
              <a:rPr lang="en-US" altLang="en-US"/>
              <a:t>- y</a:t>
            </a:r>
            <a:r>
              <a:rPr lang="en-US" altLang="en-US" baseline="-25000"/>
              <a:t>initial  </a:t>
            </a:r>
            <a:r>
              <a:rPr lang="en-US" altLang="en-US"/>
              <a:t>= y</a:t>
            </a:r>
            <a:r>
              <a:rPr lang="en-US" altLang="en-US" baseline="-25000"/>
              <a:t>1  </a:t>
            </a:r>
            <a:r>
              <a:rPr lang="en-US" altLang="en-US"/>
              <a:t>- y</a:t>
            </a:r>
            <a:r>
              <a:rPr lang="en-US" altLang="en-US" baseline="-25000"/>
              <a:t>0</a:t>
            </a:r>
            <a:endParaRPr lang="en-US" altLang="en-US"/>
          </a:p>
          <a:p>
            <a:endParaRPr lang="en-US"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CCEA48A5-9E61-43CC-9ACC-951C74C0007A}"/>
              </a:ext>
            </a:extLst>
          </p:cNvPr>
          <p:cNvSpPr>
            <a:spLocks noGrp="1"/>
          </p:cNvSpPr>
          <p:nvPr>
            <p:ph type="title"/>
          </p:nvPr>
        </p:nvSpPr>
        <p:spPr/>
        <p:txBody>
          <a:bodyPr/>
          <a:lstStyle/>
          <a:p>
            <a:r>
              <a:rPr lang="en-US" altLang="en-US"/>
              <a:t>Derivatives</a:t>
            </a:r>
          </a:p>
        </p:txBody>
      </p:sp>
      <p:sp>
        <p:nvSpPr>
          <p:cNvPr id="4099" name="Content Placeholder 2">
            <a:extLst>
              <a:ext uri="{FF2B5EF4-FFF2-40B4-BE49-F238E27FC236}">
                <a16:creationId xmlns:a16="http://schemas.microsoft.com/office/drawing/2014/main" id="{278EAE85-BE9E-4FDF-82F2-0F48ACA8B898}"/>
              </a:ext>
            </a:extLst>
          </p:cNvPr>
          <p:cNvSpPr>
            <a:spLocks noGrp="1"/>
          </p:cNvSpPr>
          <p:nvPr>
            <p:ph idx="1"/>
          </p:nvPr>
        </p:nvSpPr>
        <p:spPr>
          <a:xfrm>
            <a:off x="457200" y="990600"/>
            <a:ext cx="8229600" cy="5638800"/>
          </a:xfrm>
        </p:spPr>
        <p:txBody>
          <a:bodyPr/>
          <a:lstStyle/>
          <a:p>
            <a:r>
              <a:rPr lang="en-US" altLang="en-US" dirty="0"/>
              <a:t>An </a:t>
            </a:r>
            <a:r>
              <a:rPr lang="en-US" altLang="en-US" dirty="0">
                <a:solidFill>
                  <a:srgbClr val="FFC000"/>
                </a:solidFill>
              </a:rPr>
              <a:t>exact</a:t>
            </a:r>
            <a:r>
              <a:rPr lang="en-US" altLang="en-US" dirty="0"/>
              <a:t> rate of change can be written:</a:t>
            </a:r>
          </a:p>
          <a:p>
            <a:pPr algn="ctr"/>
            <a:r>
              <a:rPr lang="en-US" altLang="en-US" dirty="0" err="1"/>
              <a:t>lim</a:t>
            </a:r>
            <a:r>
              <a:rPr lang="en-US" altLang="en-US" dirty="0"/>
              <a:t> </a:t>
            </a:r>
            <a:r>
              <a:rPr lang="en-US" altLang="en-US" dirty="0" err="1"/>
              <a:t>Δy</a:t>
            </a:r>
            <a:r>
              <a:rPr lang="en-US" altLang="en-US" dirty="0"/>
              <a:t>/</a:t>
            </a:r>
            <a:r>
              <a:rPr lang="el-GR" altLang="en-US" dirty="0"/>
              <a:t>Δ</a:t>
            </a:r>
            <a:r>
              <a:rPr lang="en-US" altLang="en-US" dirty="0"/>
              <a:t>x</a:t>
            </a:r>
          </a:p>
          <a:p>
            <a:r>
              <a:rPr lang="en-US" altLang="en-US" sz="1400" dirty="0"/>
              <a:t>  		          </a:t>
            </a:r>
            <a:r>
              <a:rPr lang="el-GR" altLang="en-US" sz="2000" dirty="0"/>
              <a:t>Δ</a:t>
            </a:r>
            <a:r>
              <a:rPr lang="en-US" altLang="en-US" sz="2000" dirty="0"/>
              <a:t>x </a:t>
            </a:r>
            <a:r>
              <a:rPr lang="en-US" altLang="en-US" sz="2000" dirty="0">
                <a:sym typeface="Symbol" panose="05050102010706020507" pitchFamily="18" charset="2"/>
              </a:rPr>
              <a:t> 0</a:t>
            </a:r>
            <a:r>
              <a:rPr lang="en-US" altLang="en-US" sz="2000" dirty="0"/>
              <a:t> </a:t>
            </a:r>
          </a:p>
          <a:p>
            <a:endParaRPr lang="en-US" alt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6A7BA14-7186-498E-9FBA-3AB91AF224F9}"/>
              </a:ext>
            </a:extLst>
          </p:cNvPr>
          <p:cNvSpPr>
            <a:spLocks noGrp="1"/>
          </p:cNvSpPr>
          <p:nvPr>
            <p:ph type="title"/>
          </p:nvPr>
        </p:nvSpPr>
        <p:spPr/>
        <p:txBody>
          <a:bodyPr/>
          <a:lstStyle/>
          <a:p>
            <a:r>
              <a:rPr lang="en-US" altLang="en-US"/>
              <a:t>Derivatives</a:t>
            </a:r>
          </a:p>
        </p:txBody>
      </p:sp>
      <p:sp>
        <p:nvSpPr>
          <p:cNvPr id="5123" name="Content Placeholder 2">
            <a:extLst>
              <a:ext uri="{FF2B5EF4-FFF2-40B4-BE49-F238E27FC236}">
                <a16:creationId xmlns:a16="http://schemas.microsoft.com/office/drawing/2014/main" id="{8DA480EA-E321-4531-B414-77483F758179}"/>
              </a:ext>
            </a:extLst>
          </p:cNvPr>
          <p:cNvSpPr>
            <a:spLocks noGrp="1"/>
          </p:cNvSpPr>
          <p:nvPr>
            <p:ph idx="1"/>
          </p:nvPr>
        </p:nvSpPr>
        <p:spPr/>
        <p:txBody>
          <a:bodyPr/>
          <a:lstStyle/>
          <a:p>
            <a:r>
              <a:rPr lang="en-US" altLang="en-US" dirty="0"/>
              <a:t>This is usually written:</a:t>
            </a:r>
          </a:p>
          <a:p>
            <a:endParaRPr lang="en-US" altLang="en-US" sz="1000" dirty="0"/>
          </a:p>
          <a:p>
            <a:pPr algn="ctr"/>
            <a:r>
              <a:rPr lang="en-US" altLang="en-US" dirty="0" err="1"/>
              <a:t>dy</a:t>
            </a:r>
            <a:r>
              <a:rPr lang="en-US" altLang="en-US" dirty="0"/>
              <a:t>/dx</a:t>
            </a:r>
          </a:p>
          <a:p>
            <a:endParaRPr lang="en-US" altLang="en-US" sz="1000" dirty="0"/>
          </a:p>
          <a:p>
            <a:r>
              <a:rPr lang="en-US" altLang="en-US" dirty="0"/>
              <a:t>and is called the </a:t>
            </a:r>
            <a:r>
              <a:rPr lang="en-US" altLang="en-US" dirty="0">
                <a:solidFill>
                  <a:srgbClr val="FFC000"/>
                </a:solidFill>
              </a:rPr>
              <a:t>derivative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The formal definition of a derivative is:</a:t>
                </a:r>
              </a:p>
              <a:p>
                <a:endParaRPr lang="en-US" sz="2000" dirty="0"/>
              </a:p>
              <a:p>
                <a:pPr algn="ctr">
                  <a:spcBef>
                    <a:spcPts val="0"/>
                  </a:spcBef>
                </a:pPr>
                <a:r>
                  <a:rPr lang="en-US" dirty="0"/>
                  <a:t>ƒ</a:t>
                </a:r>
                <a:r>
                  <a:rPr lang="en-US" sz="2000" dirty="0"/>
                  <a:t> </a:t>
                </a:r>
                <a:r>
                  <a:rPr lang="en-US" dirty="0"/>
                  <a:t>′(x)</a:t>
                </a:r>
                <a:r>
                  <a:rPr lang="pt-BR" dirty="0"/>
                  <a:t> = lim(h→0) </a:t>
                </a:r>
                <a14:m>
                  <m:oMath xmlns:m="http://schemas.openxmlformats.org/officeDocument/2006/math">
                    <m:f>
                      <m:fPr>
                        <m:ctrlPr>
                          <a:rPr lang="pt-BR" i="1" smtClean="0">
                            <a:latin typeface="Cambria Math" panose="02040503050406030204" pitchFamily="18" charset="0"/>
                          </a:rPr>
                        </m:ctrlPr>
                      </m:fPr>
                      <m:num>
                        <m:r>
                          <m:rPr>
                            <m:nor/>
                          </m:rPr>
                          <a:rPr lang="en-US" dirty="0"/>
                          <m:t>ƒ</m:t>
                        </m:r>
                        <m:r>
                          <m:rPr>
                            <m:nor/>
                          </m:rPr>
                          <a:rPr lang="pt-BR" dirty="0"/>
                          <m:t>(</m:t>
                        </m:r>
                        <m:r>
                          <m:rPr>
                            <m:nor/>
                          </m:rPr>
                          <a:rPr lang="pt-BR" dirty="0"/>
                          <m:t>x</m:t>
                        </m:r>
                        <m:r>
                          <m:rPr>
                            <m:nor/>
                          </m:rPr>
                          <a:rPr lang="pt-BR" dirty="0"/>
                          <m:t>+</m:t>
                        </m:r>
                        <m:r>
                          <m:rPr>
                            <m:nor/>
                          </m:rPr>
                          <a:rPr lang="pt-BR" dirty="0"/>
                          <m:t>h</m:t>
                        </m:r>
                        <m:r>
                          <m:rPr>
                            <m:nor/>
                          </m:rPr>
                          <a:rPr lang="pt-BR" dirty="0"/>
                          <m:t>)−</m:t>
                        </m:r>
                        <m:r>
                          <m:rPr>
                            <m:nor/>
                          </m:rPr>
                          <a:rPr lang="en-US" dirty="0"/>
                          <m:t>ƒ</m:t>
                        </m:r>
                        <m:r>
                          <m:rPr>
                            <m:nor/>
                          </m:rPr>
                          <a:rPr lang="pt-BR" dirty="0"/>
                          <m:t>(</m:t>
                        </m:r>
                        <m:r>
                          <m:rPr>
                            <m:nor/>
                          </m:rPr>
                          <a:rPr lang="pt-BR" dirty="0"/>
                          <m:t>x</m:t>
                        </m:r>
                        <m:r>
                          <m:rPr>
                            <m:nor/>
                          </m:rPr>
                          <a:rPr lang="pt-BR" dirty="0"/>
                          <m:t>)</m:t>
                        </m:r>
                      </m:num>
                      <m:den>
                        <m:r>
                          <m:rPr>
                            <m:nor/>
                          </m:rPr>
                          <a:rPr lang="pt-BR" dirty="0"/>
                          <m:t>h</m:t>
                        </m:r>
                      </m:den>
                    </m:f>
                  </m:oMath>
                </a14:m>
                <a:endParaRPr lang="en-US" dirty="0"/>
              </a:p>
            </p:txBody>
          </p:sp>
        </mc:Choice>
        <mc:Fallback xmlns="">
          <p:sp>
            <p:nvSpPr>
              <p:cNvPr id="3" name="Content Placeholder 2">
                <a:extLst>
                  <a:ext uri="{FF2B5EF4-FFF2-40B4-BE49-F238E27FC236}">
                    <a16:creationId xmlns:a16="http://schemas.microsoft.com/office/drawing/2014/main" id="{50E60BFA-D531-492F-974C-B621CD987A7B}"/>
                  </a:ext>
                </a:extLst>
              </p:cNvPr>
              <p:cNvSpPr>
                <a:spLocks noGrp="1" noRot="1" noChangeAspect="1" noMove="1" noResize="1" noEditPoints="1" noAdjustHandles="1" noChangeArrowheads="1" noChangeShapeType="1" noTextEdit="1"/>
              </p:cNvSpPr>
              <p:nvPr>
                <p:ph idx="1"/>
              </p:nvPr>
            </p:nvSpPr>
            <p:spPr>
              <a:blipFill>
                <a:blip r:embed="rId2"/>
                <a:stretch>
                  <a:fillRect l="-2593" t="-1946"/>
                </a:stretch>
              </a:blipFill>
            </p:spPr>
            <p:txBody>
              <a:bodyPr/>
              <a:lstStyle/>
              <a:p>
                <a:r>
                  <a:rPr lang="en-US">
                    <a:noFill/>
                  </a:rPr>
                  <a:t> </a:t>
                </a:r>
              </a:p>
            </p:txBody>
          </p:sp>
        </mc:Fallback>
      </mc:AlternateContent>
    </p:spTree>
    <p:extLst>
      <p:ext uri="{BB962C8B-B14F-4D97-AF65-F5344CB8AC3E}">
        <p14:creationId xmlns:p14="http://schemas.microsoft.com/office/powerpoint/2010/main" val="424148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p:txBody>
          <a:bodyPr/>
          <a:lstStyle/>
          <a:p>
            <a:r>
              <a:rPr lang="en-US" altLang="en-US" dirty="0"/>
              <a:t>In other words:</a:t>
            </a:r>
          </a:p>
          <a:p>
            <a:r>
              <a:rPr lang="en-US" altLang="en-US" dirty="0"/>
              <a:t>As x approaches infinity, then  1/x approaches 0</a:t>
            </a:r>
          </a:p>
          <a:p>
            <a:endParaRPr lang="en-US" altLang="en-US" sz="2000" dirty="0"/>
          </a:p>
          <a:p>
            <a:r>
              <a:rPr lang="en-US" altLang="en-US" dirty="0"/>
              <a:t>When you see "limit", think "approaching"</a:t>
            </a:r>
          </a:p>
        </p:txBody>
      </p:sp>
    </p:spTree>
    <p:extLst>
      <p:ext uri="{BB962C8B-B14F-4D97-AF65-F5344CB8AC3E}">
        <p14:creationId xmlns:p14="http://schemas.microsoft.com/office/powerpoint/2010/main" val="11655828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AF7EB40-9052-48D7-A3D3-1602A8E18D32}"/>
              </a:ext>
            </a:extLst>
          </p:cNvPr>
          <p:cNvSpPr>
            <a:spLocks noGrp="1"/>
          </p:cNvSpPr>
          <p:nvPr>
            <p:ph type="title"/>
          </p:nvPr>
        </p:nvSpPr>
        <p:spPr/>
        <p:txBody>
          <a:bodyPr/>
          <a:lstStyle/>
          <a:p>
            <a:r>
              <a:rPr lang="en-US" altLang="en-US" dirty="0"/>
              <a:t>Derivatives</a:t>
            </a:r>
          </a:p>
        </p:txBody>
      </p:sp>
      <p:sp>
        <p:nvSpPr>
          <p:cNvPr id="6147" name="Content Placeholder 2">
            <a:extLst>
              <a:ext uri="{FF2B5EF4-FFF2-40B4-BE49-F238E27FC236}">
                <a16:creationId xmlns:a16="http://schemas.microsoft.com/office/drawing/2014/main" id="{21350437-06FC-44B7-BF15-5664E39F8152}"/>
              </a:ext>
            </a:extLst>
          </p:cNvPr>
          <p:cNvSpPr>
            <a:spLocks noGrp="1"/>
          </p:cNvSpPr>
          <p:nvPr>
            <p:ph idx="1"/>
          </p:nvPr>
        </p:nvSpPr>
        <p:spPr>
          <a:xfrm>
            <a:off x="228600" y="1219200"/>
            <a:ext cx="8686800" cy="5638800"/>
          </a:xfrm>
        </p:spPr>
        <p:txBody>
          <a:bodyPr/>
          <a:lstStyle/>
          <a:p>
            <a:r>
              <a:rPr lang="en-US" altLang="en-US" dirty="0"/>
              <a:t>The process of finding the</a:t>
            </a:r>
          </a:p>
          <a:p>
            <a:pPr algn="ctr"/>
            <a:r>
              <a:rPr lang="en-US" altLang="en-US" dirty="0" err="1"/>
              <a:t>lim</a:t>
            </a:r>
            <a:r>
              <a:rPr lang="en-US" altLang="en-US" dirty="0"/>
              <a:t> </a:t>
            </a:r>
            <a:r>
              <a:rPr lang="en-US" altLang="en-US" dirty="0" err="1"/>
              <a:t>Δy</a:t>
            </a:r>
            <a:r>
              <a:rPr lang="en-US" altLang="en-US" dirty="0"/>
              <a:t>/</a:t>
            </a:r>
            <a:r>
              <a:rPr lang="el-GR" altLang="en-US" dirty="0"/>
              <a:t>Δ</a:t>
            </a:r>
            <a:r>
              <a:rPr lang="en-US" altLang="en-US" dirty="0"/>
              <a:t>x</a:t>
            </a:r>
          </a:p>
          <a:p>
            <a:r>
              <a:rPr lang="en-US" altLang="en-US" sz="1400" dirty="0"/>
              <a:t>  			 </a:t>
            </a:r>
            <a:r>
              <a:rPr lang="el-GR" altLang="en-US" sz="2000" dirty="0"/>
              <a:t>Δ</a:t>
            </a:r>
            <a:r>
              <a:rPr lang="en-US" altLang="en-US" sz="2000" dirty="0"/>
              <a:t>x </a:t>
            </a:r>
            <a:r>
              <a:rPr lang="en-US" altLang="en-US" sz="2000" dirty="0">
                <a:sym typeface="Symbol" panose="05050102010706020507" pitchFamily="18" charset="2"/>
              </a:rPr>
              <a:t> 0</a:t>
            </a:r>
            <a:r>
              <a:rPr lang="en-US" altLang="en-US" sz="2000" dirty="0"/>
              <a:t> </a:t>
            </a:r>
          </a:p>
          <a:p>
            <a:pPr algn="ctr"/>
            <a:r>
              <a:rPr lang="en-US" altLang="en-US" dirty="0"/>
              <a:t>or </a:t>
            </a:r>
            <a:r>
              <a:rPr lang="en-US" altLang="en-US" dirty="0" err="1"/>
              <a:t>dy</a:t>
            </a:r>
            <a:r>
              <a:rPr lang="en-US" altLang="en-US" dirty="0"/>
              <a:t>/dx </a:t>
            </a:r>
          </a:p>
          <a:p>
            <a:r>
              <a:rPr lang="en-US" altLang="en-US" dirty="0"/>
              <a:t>is called </a:t>
            </a:r>
            <a:r>
              <a:rPr lang="en-US" altLang="en-US" dirty="0">
                <a:solidFill>
                  <a:srgbClr val="FFC000"/>
                </a:solidFill>
              </a:rPr>
              <a:t>differentiation</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045905F-6ED3-4F60-A59C-BC0F402B228B}"/>
              </a:ext>
            </a:extLst>
          </p:cNvPr>
          <p:cNvSpPr>
            <a:spLocks noGrp="1"/>
          </p:cNvSpPr>
          <p:nvPr>
            <p:ph type="title"/>
          </p:nvPr>
        </p:nvSpPr>
        <p:spPr/>
        <p:txBody>
          <a:bodyPr/>
          <a:lstStyle/>
          <a:p>
            <a:r>
              <a:rPr lang="en-US" altLang="en-US"/>
              <a:t>Derivatives</a:t>
            </a:r>
          </a:p>
        </p:txBody>
      </p:sp>
      <p:sp>
        <p:nvSpPr>
          <p:cNvPr id="7171" name="Content Placeholder 2">
            <a:extLst>
              <a:ext uri="{FF2B5EF4-FFF2-40B4-BE49-F238E27FC236}">
                <a16:creationId xmlns:a16="http://schemas.microsoft.com/office/drawing/2014/main" id="{B5F365A8-8C7F-49B1-8398-884B8233CA30}"/>
              </a:ext>
            </a:extLst>
          </p:cNvPr>
          <p:cNvSpPr>
            <a:spLocks noGrp="1"/>
          </p:cNvSpPr>
          <p:nvPr>
            <p:ph idx="1"/>
          </p:nvPr>
        </p:nvSpPr>
        <p:spPr/>
        <p:txBody>
          <a:bodyPr/>
          <a:lstStyle/>
          <a:p>
            <a:r>
              <a:rPr lang="en-US" altLang="en-US" dirty="0"/>
              <a:t>When differentiating a function, it is usually written:</a:t>
            </a:r>
          </a:p>
          <a:p>
            <a:r>
              <a:rPr lang="en-US" altLang="en-US" sz="2000" dirty="0"/>
              <a:t>		put the function here</a:t>
            </a:r>
          </a:p>
          <a:p>
            <a:pPr algn="ctr"/>
            <a:r>
              <a:rPr lang="en-US" altLang="en-US" dirty="0"/>
              <a:t>d/dx</a:t>
            </a:r>
          </a:p>
          <a:p>
            <a:r>
              <a:rPr lang="en-US" altLang="en-US" dirty="0"/>
              <a:t>Example:  for y = 3x</a:t>
            </a:r>
            <a:r>
              <a:rPr lang="en-US" altLang="en-US" baseline="30000" dirty="0"/>
              <a:t>2</a:t>
            </a:r>
            <a:r>
              <a:rPr lang="en-US" altLang="en-US" dirty="0"/>
              <a:t> - 4x + 5</a:t>
            </a:r>
          </a:p>
          <a:p>
            <a:r>
              <a:rPr lang="en-US" altLang="en-US" dirty="0"/>
              <a:t>write:      d/dx (3x</a:t>
            </a:r>
            <a:r>
              <a:rPr lang="en-US" altLang="en-US" baseline="30000" dirty="0"/>
              <a:t>2</a:t>
            </a:r>
            <a:r>
              <a:rPr lang="en-US" altLang="en-US" dirty="0"/>
              <a:t> - 4x + 5)</a:t>
            </a:r>
          </a:p>
        </p:txBody>
      </p:sp>
      <p:sp>
        <p:nvSpPr>
          <p:cNvPr id="3" name="Arc 2">
            <a:extLst>
              <a:ext uri="{FF2B5EF4-FFF2-40B4-BE49-F238E27FC236}">
                <a16:creationId xmlns:a16="http://schemas.microsoft.com/office/drawing/2014/main" id="{A4E401F3-E2A7-4954-A382-7D902EA8524B}"/>
              </a:ext>
            </a:extLst>
          </p:cNvPr>
          <p:cNvSpPr/>
          <p:nvPr/>
        </p:nvSpPr>
        <p:spPr>
          <a:xfrm>
            <a:off x="4901682" y="2743200"/>
            <a:ext cx="584718" cy="1066800"/>
          </a:xfrm>
          <a:prstGeom prst="arc">
            <a:avLst/>
          </a:prstGeom>
          <a:ln w="63500">
            <a:solidFill>
              <a:srgbClr val="FFC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2DD2C9-9B37-4B31-AB4F-8C407CF4F347}"/>
              </a:ext>
            </a:extLst>
          </p:cNvPr>
          <p:cNvSpPr>
            <a:spLocks noGrp="1"/>
          </p:cNvSpPr>
          <p:nvPr>
            <p:ph type="title"/>
          </p:nvPr>
        </p:nvSpPr>
        <p:spPr/>
        <p:txBody>
          <a:bodyPr/>
          <a:lstStyle/>
          <a:p>
            <a:r>
              <a:rPr lang="en-US" altLang="en-US" sz="5300"/>
              <a:t>Derivatives/Differentiation</a:t>
            </a:r>
          </a:p>
        </p:txBody>
      </p:sp>
      <p:sp>
        <p:nvSpPr>
          <p:cNvPr id="8195" name="Content Placeholder 2">
            <a:extLst>
              <a:ext uri="{FF2B5EF4-FFF2-40B4-BE49-F238E27FC236}">
                <a16:creationId xmlns:a16="http://schemas.microsoft.com/office/drawing/2014/main" id="{714935B7-0463-41F9-B4B0-CD9D2341C39A}"/>
              </a:ext>
            </a:extLst>
          </p:cNvPr>
          <p:cNvSpPr>
            <a:spLocks noGrp="1"/>
          </p:cNvSpPr>
          <p:nvPr>
            <p:ph idx="1"/>
          </p:nvPr>
        </p:nvSpPr>
        <p:spPr/>
        <p:txBody>
          <a:bodyPr/>
          <a:lstStyle/>
          <a:p>
            <a:r>
              <a:rPr lang="en-US" altLang="en-US" dirty="0"/>
              <a:t>Remember how I said calculus wasn’t REAL…</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2DD2C9-9B37-4B31-AB4F-8C407CF4F347}"/>
              </a:ext>
            </a:extLst>
          </p:cNvPr>
          <p:cNvSpPr>
            <a:spLocks noGrp="1"/>
          </p:cNvSpPr>
          <p:nvPr>
            <p:ph type="title"/>
          </p:nvPr>
        </p:nvSpPr>
        <p:spPr/>
        <p:txBody>
          <a:bodyPr/>
          <a:lstStyle/>
          <a:p>
            <a:r>
              <a:rPr lang="en-US" altLang="en-US" sz="5300"/>
              <a:t>Derivatives/Differentiation</a:t>
            </a:r>
          </a:p>
        </p:txBody>
      </p:sp>
      <p:sp>
        <p:nvSpPr>
          <p:cNvPr id="8195" name="Content Placeholder 2">
            <a:extLst>
              <a:ext uri="{FF2B5EF4-FFF2-40B4-BE49-F238E27FC236}">
                <a16:creationId xmlns:a16="http://schemas.microsoft.com/office/drawing/2014/main" id="{714935B7-0463-41F9-B4B0-CD9D2341C39A}"/>
              </a:ext>
            </a:extLst>
          </p:cNvPr>
          <p:cNvSpPr>
            <a:spLocks noGrp="1"/>
          </p:cNvSpPr>
          <p:nvPr>
            <p:ph idx="1"/>
          </p:nvPr>
        </p:nvSpPr>
        <p:spPr/>
        <p:txBody>
          <a:bodyPr/>
          <a:lstStyle/>
          <a:p>
            <a:r>
              <a:rPr lang="en-US" altLang="en-US" dirty="0"/>
              <a:t>Remember how I said calculus wasn’t REAL…</a:t>
            </a:r>
          </a:p>
          <a:p>
            <a:r>
              <a:rPr lang="en-US" altLang="en-US" dirty="0"/>
              <a:t>That’s because the slope of a “line” with 0 length is nonsense</a:t>
            </a:r>
          </a:p>
        </p:txBody>
      </p:sp>
    </p:spTree>
    <p:extLst>
      <p:ext uri="{BB962C8B-B14F-4D97-AF65-F5344CB8AC3E}">
        <p14:creationId xmlns:p14="http://schemas.microsoft.com/office/powerpoint/2010/main" val="22545424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2DD2C9-9B37-4B31-AB4F-8C407CF4F347}"/>
              </a:ext>
            </a:extLst>
          </p:cNvPr>
          <p:cNvSpPr>
            <a:spLocks noGrp="1"/>
          </p:cNvSpPr>
          <p:nvPr>
            <p:ph type="title"/>
          </p:nvPr>
        </p:nvSpPr>
        <p:spPr/>
        <p:txBody>
          <a:bodyPr/>
          <a:lstStyle/>
          <a:p>
            <a:r>
              <a:rPr lang="en-US" altLang="en-US" sz="5300"/>
              <a:t>Derivatives/Differentiation</a:t>
            </a:r>
          </a:p>
        </p:txBody>
      </p:sp>
      <p:sp>
        <p:nvSpPr>
          <p:cNvPr id="8195" name="Content Placeholder 2">
            <a:extLst>
              <a:ext uri="{FF2B5EF4-FFF2-40B4-BE49-F238E27FC236}">
                <a16:creationId xmlns:a16="http://schemas.microsoft.com/office/drawing/2014/main" id="{714935B7-0463-41F9-B4B0-CD9D2341C39A}"/>
              </a:ext>
            </a:extLst>
          </p:cNvPr>
          <p:cNvSpPr>
            <a:spLocks noGrp="1"/>
          </p:cNvSpPr>
          <p:nvPr>
            <p:ph idx="1"/>
          </p:nvPr>
        </p:nvSpPr>
        <p:spPr/>
        <p:txBody>
          <a:bodyPr/>
          <a:lstStyle/>
          <a:p>
            <a:r>
              <a:rPr lang="en-US" altLang="en-US" dirty="0"/>
              <a:t>Remember how I said calculus wasn’t REAL…</a:t>
            </a:r>
          </a:p>
          <a:p>
            <a:r>
              <a:rPr lang="en-US" altLang="en-US" dirty="0"/>
              <a:t>That’s because the slope of a “line” with 0 length is nonsense</a:t>
            </a:r>
          </a:p>
          <a:p>
            <a:r>
              <a:rPr lang="en-US" altLang="en-US" dirty="0"/>
              <a:t>But we know what value the slope is approaching</a:t>
            </a:r>
          </a:p>
          <a:p>
            <a:endParaRPr lang="en-US" altLang="en-US" dirty="0"/>
          </a:p>
        </p:txBody>
      </p:sp>
    </p:spTree>
    <p:extLst>
      <p:ext uri="{BB962C8B-B14F-4D97-AF65-F5344CB8AC3E}">
        <p14:creationId xmlns:p14="http://schemas.microsoft.com/office/powerpoint/2010/main" val="19262255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C2DD2C9-9B37-4B31-AB4F-8C407CF4F347}"/>
              </a:ext>
            </a:extLst>
          </p:cNvPr>
          <p:cNvSpPr>
            <a:spLocks noGrp="1"/>
          </p:cNvSpPr>
          <p:nvPr>
            <p:ph type="title"/>
          </p:nvPr>
        </p:nvSpPr>
        <p:spPr/>
        <p:txBody>
          <a:bodyPr/>
          <a:lstStyle/>
          <a:p>
            <a:r>
              <a:rPr lang="en-US" altLang="en-US" sz="5300"/>
              <a:t>Derivatives/Differentiation</a:t>
            </a:r>
          </a:p>
        </p:txBody>
      </p:sp>
      <p:sp>
        <p:nvSpPr>
          <p:cNvPr id="8195" name="Content Placeholder 2">
            <a:extLst>
              <a:ext uri="{FF2B5EF4-FFF2-40B4-BE49-F238E27FC236}">
                <a16:creationId xmlns:a16="http://schemas.microsoft.com/office/drawing/2014/main" id="{714935B7-0463-41F9-B4B0-CD9D2341C39A}"/>
              </a:ext>
            </a:extLst>
          </p:cNvPr>
          <p:cNvSpPr>
            <a:spLocks noGrp="1"/>
          </p:cNvSpPr>
          <p:nvPr>
            <p:ph idx="1"/>
          </p:nvPr>
        </p:nvSpPr>
        <p:spPr/>
        <p:txBody>
          <a:bodyPr/>
          <a:lstStyle/>
          <a:p>
            <a:r>
              <a:rPr lang="en-US" altLang="en-US" dirty="0"/>
              <a:t>Remember how I said calculus wasn’t REAL…</a:t>
            </a:r>
          </a:p>
          <a:p>
            <a:r>
              <a:rPr lang="en-US" altLang="en-US" dirty="0"/>
              <a:t>That’s because the slope of a “line” with 0 length is nonsense</a:t>
            </a:r>
          </a:p>
          <a:p>
            <a:r>
              <a:rPr lang="en-US" altLang="en-US" dirty="0"/>
              <a:t>But we know what value the slope is approaching</a:t>
            </a:r>
          </a:p>
          <a:p>
            <a:r>
              <a:rPr lang="en-US" altLang="en-US" dirty="0"/>
              <a:t>And it’s a way to do hard calculations more easily…</a:t>
            </a:r>
          </a:p>
          <a:p>
            <a:endParaRPr lang="en-US" altLang="en-US" dirty="0"/>
          </a:p>
        </p:txBody>
      </p:sp>
    </p:spTree>
    <p:extLst>
      <p:ext uri="{BB962C8B-B14F-4D97-AF65-F5344CB8AC3E}">
        <p14:creationId xmlns:p14="http://schemas.microsoft.com/office/powerpoint/2010/main" val="20381012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7121989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a:t>In order to do the calculations, you need to know some RULES</a:t>
            </a:r>
          </a:p>
        </p:txBody>
      </p:sp>
      <p:sp>
        <p:nvSpPr>
          <p:cNvPr id="2" name="Rectangle 1">
            <a:extLst>
              <a:ext uri="{FF2B5EF4-FFF2-40B4-BE49-F238E27FC236}">
                <a16:creationId xmlns:a16="http://schemas.microsoft.com/office/drawing/2014/main" id="{2B183651-0498-45F5-BEDF-E606A3EB35AE}"/>
              </a:ext>
            </a:extLst>
          </p:cNvPr>
          <p:cNvSpPr/>
          <p:nvPr/>
        </p:nvSpPr>
        <p:spPr>
          <a:xfrm>
            <a:off x="0" y="6611035"/>
            <a:ext cx="9144000" cy="323165"/>
          </a:xfrm>
          <a:prstGeom prst="rect">
            <a:avLst/>
          </a:prstGeom>
        </p:spPr>
        <p:txBody>
          <a:bodyPr wrap="square">
            <a:spAutoFit/>
          </a:bodyPr>
          <a:lstStyle/>
          <a:p>
            <a:r>
              <a:rPr lang="en-US" sz="1500" dirty="0">
                <a:solidFill>
                  <a:srgbClr val="00B0F0"/>
                </a:solidFill>
              </a:rPr>
              <a:t>https://henrytrocino.files.wordpress.com/2013/08/weeping-and-gnashing-of-teeth-300x236.jpg</a:t>
            </a:r>
          </a:p>
        </p:txBody>
      </p:sp>
      <p:pic>
        <p:nvPicPr>
          <p:cNvPr id="3" name="Picture 2">
            <a:extLst>
              <a:ext uri="{FF2B5EF4-FFF2-40B4-BE49-F238E27FC236}">
                <a16:creationId xmlns:a16="http://schemas.microsoft.com/office/drawing/2014/main" id="{9F121EC0-F1B1-47E1-AC47-B188C97A7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2514600"/>
            <a:ext cx="52197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584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C7486CB-C852-4A1B-9BDA-1C163D7C0A24}"/>
              </a:ext>
            </a:extLst>
          </p:cNvPr>
          <p:cNvSpPr>
            <a:spLocks noGrp="1"/>
          </p:cNvSpPr>
          <p:nvPr>
            <p:ph type="title"/>
          </p:nvPr>
        </p:nvSpPr>
        <p:spPr/>
        <p:txBody>
          <a:bodyPr/>
          <a:lstStyle/>
          <a:p>
            <a:r>
              <a:rPr lang="en-US" altLang="en-US" sz="5300"/>
              <a:t>Derivatives/Differentiation</a:t>
            </a:r>
          </a:p>
        </p:txBody>
      </p:sp>
      <p:sp>
        <p:nvSpPr>
          <p:cNvPr id="10243" name="Content Placeholder 2">
            <a:extLst>
              <a:ext uri="{FF2B5EF4-FFF2-40B4-BE49-F238E27FC236}">
                <a16:creationId xmlns:a16="http://schemas.microsoft.com/office/drawing/2014/main" id="{D0C85C47-2724-48B0-B00F-24D9B5DC4B62}"/>
              </a:ext>
            </a:extLst>
          </p:cNvPr>
          <p:cNvSpPr>
            <a:spLocks noGrp="1"/>
          </p:cNvSpPr>
          <p:nvPr>
            <p:ph idx="1"/>
          </p:nvPr>
        </p:nvSpPr>
        <p:spPr/>
        <p:txBody>
          <a:bodyPr/>
          <a:lstStyle/>
          <a:p>
            <a:r>
              <a:rPr lang="en-US" altLang="en-US" dirty="0"/>
              <a:t>Rule #1: </a:t>
            </a:r>
            <a:r>
              <a:rPr lang="en-US" altLang="en-US" dirty="0">
                <a:solidFill>
                  <a:srgbClr val="FFC000"/>
                </a:solidFill>
              </a:rPr>
              <a:t>derivative of a constant</a:t>
            </a:r>
            <a:r>
              <a:rPr lang="en-US" altLang="en-US" dirty="0"/>
              <a:t>:</a:t>
            </a:r>
          </a:p>
          <a:p>
            <a:r>
              <a:rPr lang="en-US" altLang="en-US" sz="2000" dirty="0"/>
              <a:t> </a:t>
            </a:r>
          </a:p>
          <a:p>
            <a:pPr algn="ctr"/>
            <a:r>
              <a:rPr lang="en-US" altLang="en-US" dirty="0"/>
              <a:t> d/dx c = 0</a:t>
            </a:r>
          </a:p>
          <a:p>
            <a:endParaRPr lang="en-US" alt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Remember it’s a slope at a given value of x</a:t>
            </a: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2"/>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D5E98DDB-EF77-45BE-80E4-E68F2B7E987D}"/>
              </a:ext>
            </a:extLst>
          </p:cNvPr>
          <p:cNvCxnSpPr>
            <a:cxnSpLocks/>
          </p:cNvCxnSpPr>
          <p:nvPr/>
        </p:nvCxnSpPr>
        <p:spPr>
          <a:xfrm>
            <a:off x="4273659" y="3810000"/>
            <a:ext cx="441314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EE4C7C35-9F4D-4BB5-A4BB-33EA0A8F9267}"/>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p:txBody>
          <a:bodyPr/>
          <a:lstStyle/>
          <a:p>
            <a:r>
              <a:rPr lang="en-US" altLang="en-US" dirty="0"/>
              <a:t>		</a:t>
            </a:r>
            <a:r>
              <a:rPr lang="en-US" altLang="en-US" dirty="0" err="1"/>
              <a:t>lim</a:t>
            </a:r>
            <a:r>
              <a:rPr lang="en-US" altLang="en-US" dirty="0"/>
              <a:t>  formula = value</a:t>
            </a:r>
          </a:p>
          <a:p>
            <a:r>
              <a:rPr lang="en-US" altLang="en-US" sz="1000" dirty="0"/>
              <a:t>	         </a:t>
            </a:r>
            <a:r>
              <a:rPr lang="en-US" altLang="en-US" sz="2000" dirty="0" err="1"/>
              <a:t>indep</a:t>
            </a:r>
            <a:r>
              <a:rPr lang="en-US" altLang="en-US" sz="2000" dirty="0"/>
              <a:t> var </a:t>
            </a:r>
            <a:r>
              <a:rPr lang="en-US" altLang="en-US" sz="2000" dirty="0">
                <a:sym typeface="Symbol" panose="05050102010706020507" pitchFamily="18" charset="2"/>
              </a:rPr>
              <a:t> ∞</a:t>
            </a:r>
            <a:endParaRPr lang="en-US" altLang="en-US" sz="2000" dirty="0"/>
          </a:p>
        </p:txBody>
      </p:sp>
    </p:spTree>
    <p:extLst>
      <p:ext uri="{BB962C8B-B14F-4D97-AF65-F5344CB8AC3E}">
        <p14:creationId xmlns:p14="http://schemas.microsoft.com/office/powerpoint/2010/main" val="22055480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(rise over run) at any x?</a:t>
            </a: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2"/>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D5E98DDB-EF77-45BE-80E4-E68F2B7E987D}"/>
              </a:ext>
            </a:extLst>
          </p:cNvPr>
          <p:cNvCxnSpPr/>
          <p:nvPr/>
        </p:nvCxnSpPr>
        <p:spPr>
          <a:xfrm>
            <a:off x="4273659" y="3810000"/>
            <a:ext cx="441314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Tree>
    <p:extLst>
      <p:ext uri="{BB962C8B-B14F-4D97-AF65-F5344CB8AC3E}">
        <p14:creationId xmlns:p14="http://schemas.microsoft.com/office/powerpoint/2010/main" val="36525313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(rise over run) at any x? </a:t>
            </a:r>
            <a:r>
              <a:rPr lang="en-US" altLang="en-US" dirty="0">
                <a:solidFill>
                  <a:srgbClr val="FFFF00"/>
                </a:solidFill>
              </a:rPr>
              <a:t>0</a:t>
            </a: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2"/>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cxnSp>
        <p:nvCxnSpPr>
          <p:cNvPr id="3" name="Straight Connector 2">
            <a:extLst>
              <a:ext uri="{FF2B5EF4-FFF2-40B4-BE49-F238E27FC236}">
                <a16:creationId xmlns:a16="http://schemas.microsoft.com/office/drawing/2014/main" id="{D5E98DDB-EF77-45BE-80E4-E68F2B7E987D}"/>
              </a:ext>
            </a:extLst>
          </p:cNvPr>
          <p:cNvCxnSpPr/>
          <p:nvPr/>
        </p:nvCxnSpPr>
        <p:spPr>
          <a:xfrm>
            <a:off x="4273659" y="3810000"/>
            <a:ext cx="4413141"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Tree>
    <p:extLst>
      <p:ext uri="{BB962C8B-B14F-4D97-AF65-F5344CB8AC3E}">
        <p14:creationId xmlns:p14="http://schemas.microsoft.com/office/powerpoint/2010/main" val="273738015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70BCF7CE-CB2E-4A1A-999E-8F61EC520822}"/>
              </a:ext>
            </a:extLst>
          </p:cNvPr>
          <p:cNvSpPr>
            <a:spLocks noGrp="1"/>
          </p:cNvSpPr>
          <p:nvPr>
            <p:ph idx="1"/>
          </p:nvPr>
        </p:nvSpPr>
        <p:spPr>
          <a:xfrm>
            <a:off x="457200" y="838200"/>
            <a:ext cx="8229600" cy="5638800"/>
          </a:xfrm>
        </p:spPr>
        <p:txBody>
          <a:bodyPr/>
          <a:lstStyle/>
          <a:p>
            <a:r>
              <a:rPr lang="en-US" altLang="en-US" dirty="0"/>
              <a:t>Find the derivative </a:t>
            </a:r>
            <a:r>
              <a:rPr lang="en-US" altLang="en-US" dirty="0" err="1"/>
              <a:t>dy</a:t>
            </a:r>
            <a:r>
              <a:rPr lang="en-US" altLang="en-US" dirty="0"/>
              <a:t>/dx of:</a:t>
            </a:r>
          </a:p>
          <a:p>
            <a:endParaRPr lang="en-US" altLang="en-US" sz="2000" dirty="0"/>
          </a:p>
          <a:p>
            <a:r>
              <a:rPr lang="en-US" altLang="en-US" dirty="0"/>
              <a:t>y = 5</a:t>
            </a:r>
          </a:p>
          <a:p>
            <a:endParaRPr lang="en-US" altLang="en-US" dirty="0"/>
          </a:p>
          <a:p>
            <a:r>
              <a:rPr lang="en-US" altLang="en-US" dirty="0"/>
              <a:t>y = -752.36</a:t>
            </a:r>
          </a:p>
          <a:p>
            <a:endParaRPr lang="en-US" altLang="en-US" sz="2000" dirty="0"/>
          </a:p>
          <a:p>
            <a:r>
              <a:rPr lang="en-US" altLang="en-US" dirty="0"/>
              <a:t>y = -763.87</a:t>
            </a:r>
            <a:r>
              <a:rPr lang="el-GR" altLang="en-US" sz="5400" b="0" dirty="0"/>
              <a:t>π</a:t>
            </a:r>
            <a:endParaRPr lang="en-US" altLang="en-US" sz="5400" b="0" dirty="0"/>
          </a:p>
        </p:txBody>
      </p:sp>
      <p:sp>
        <p:nvSpPr>
          <p:cNvPr id="3" name="Rectangle 2">
            <a:extLst>
              <a:ext uri="{FF2B5EF4-FFF2-40B4-BE49-F238E27FC236}">
                <a16:creationId xmlns:a16="http://schemas.microsoft.com/office/drawing/2014/main" id="{65682361-59EA-4EB8-AED8-2EE60DC14FE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15</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0AFE1123-F424-2DE0-7B25-A63250AB49E1}"/>
              </a:ext>
            </a:extLst>
          </p:cNvPr>
          <p:cNvSpPr txBox="1"/>
          <p:nvPr/>
        </p:nvSpPr>
        <p:spPr>
          <a:xfrm>
            <a:off x="7503160" y="6477000"/>
            <a:ext cx="1676400" cy="369332"/>
          </a:xfrm>
          <a:prstGeom prst="rect">
            <a:avLst/>
          </a:prstGeom>
          <a:noFill/>
        </p:spPr>
        <p:txBody>
          <a:bodyPr wrap="square">
            <a:spAutoFit/>
          </a:bodyPr>
          <a:lstStyle/>
          <a:p>
            <a:pPr algn="ctr"/>
            <a:r>
              <a:rPr lang="en-US" altLang="en-US" dirty="0"/>
              <a:t>d/dx c = 0</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70BCF7CE-CB2E-4A1A-999E-8F61EC520822}"/>
              </a:ext>
            </a:extLst>
          </p:cNvPr>
          <p:cNvSpPr>
            <a:spLocks noGrp="1"/>
          </p:cNvSpPr>
          <p:nvPr>
            <p:ph idx="1"/>
          </p:nvPr>
        </p:nvSpPr>
        <p:spPr>
          <a:xfrm>
            <a:off x="457200" y="838200"/>
            <a:ext cx="8686800" cy="5638800"/>
          </a:xfrm>
        </p:spPr>
        <p:txBody>
          <a:bodyPr/>
          <a:lstStyle/>
          <a:p>
            <a:r>
              <a:rPr lang="en-US" altLang="en-US" dirty="0"/>
              <a:t>Find the derivative </a:t>
            </a:r>
            <a:r>
              <a:rPr lang="en-US" altLang="en-US" dirty="0" err="1"/>
              <a:t>dy</a:t>
            </a:r>
            <a:r>
              <a:rPr lang="en-US" altLang="en-US" dirty="0"/>
              <a:t>/dx of:</a:t>
            </a:r>
          </a:p>
          <a:p>
            <a:endParaRPr lang="en-US" altLang="en-US" sz="2000" dirty="0"/>
          </a:p>
          <a:p>
            <a:r>
              <a:rPr lang="en-US" altLang="en-US" dirty="0"/>
              <a:t>y = 5			 d/dx 5 = </a:t>
            </a:r>
            <a:r>
              <a:rPr lang="en-US" altLang="en-US" dirty="0">
                <a:solidFill>
                  <a:srgbClr val="FFFF00"/>
                </a:solidFill>
              </a:rPr>
              <a:t>0</a:t>
            </a:r>
          </a:p>
          <a:p>
            <a:endParaRPr lang="en-US" altLang="en-US" sz="2000" dirty="0"/>
          </a:p>
          <a:p>
            <a:r>
              <a:rPr lang="en-US" altLang="en-US" dirty="0"/>
              <a:t>y = -752.36	</a:t>
            </a:r>
            <a:endParaRPr lang="en-US" altLang="en-US" dirty="0">
              <a:solidFill>
                <a:srgbClr val="FFFF00"/>
              </a:solidFill>
            </a:endParaRPr>
          </a:p>
          <a:p>
            <a:endParaRPr lang="en-US" altLang="en-US" dirty="0"/>
          </a:p>
          <a:p>
            <a:r>
              <a:rPr lang="en-US" altLang="en-US" dirty="0"/>
              <a:t>y = -763.87</a:t>
            </a:r>
            <a:r>
              <a:rPr lang="el-GR" altLang="en-US" sz="5400" b="0" dirty="0"/>
              <a:t>π</a:t>
            </a:r>
            <a:endParaRPr lang="en-US" altLang="en-US" sz="5400" b="0" dirty="0"/>
          </a:p>
        </p:txBody>
      </p:sp>
      <p:sp>
        <p:nvSpPr>
          <p:cNvPr id="3" name="Rectangle 2">
            <a:extLst>
              <a:ext uri="{FF2B5EF4-FFF2-40B4-BE49-F238E27FC236}">
                <a16:creationId xmlns:a16="http://schemas.microsoft.com/office/drawing/2014/main" id="{65682361-59EA-4EB8-AED8-2EE60DC14FE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15</a:t>
            </a:r>
            <a:endParaRPr lang="en-US" altLang="en-US" sz="2400" i="1" dirty="0">
              <a:solidFill>
                <a:schemeClr val="folHlink"/>
              </a:solidFill>
            </a:endParaRPr>
          </a:p>
        </p:txBody>
      </p:sp>
    </p:spTree>
    <p:extLst>
      <p:ext uri="{BB962C8B-B14F-4D97-AF65-F5344CB8AC3E}">
        <p14:creationId xmlns:p14="http://schemas.microsoft.com/office/powerpoint/2010/main" val="28086731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70BCF7CE-CB2E-4A1A-999E-8F61EC520822}"/>
              </a:ext>
            </a:extLst>
          </p:cNvPr>
          <p:cNvSpPr>
            <a:spLocks noGrp="1"/>
          </p:cNvSpPr>
          <p:nvPr>
            <p:ph idx="1"/>
          </p:nvPr>
        </p:nvSpPr>
        <p:spPr>
          <a:xfrm>
            <a:off x="457200" y="838200"/>
            <a:ext cx="8686800" cy="5638800"/>
          </a:xfrm>
        </p:spPr>
        <p:txBody>
          <a:bodyPr/>
          <a:lstStyle/>
          <a:p>
            <a:r>
              <a:rPr lang="en-US" altLang="en-US" dirty="0"/>
              <a:t>Find the derivative </a:t>
            </a:r>
            <a:r>
              <a:rPr lang="en-US" altLang="en-US" dirty="0" err="1"/>
              <a:t>dy</a:t>
            </a:r>
            <a:r>
              <a:rPr lang="en-US" altLang="en-US" dirty="0"/>
              <a:t>/dx of:</a:t>
            </a:r>
          </a:p>
          <a:p>
            <a:endParaRPr lang="en-US" altLang="en-US" sz="2000" dirty="0"/>
          </a:p>
          <a:p>
            <a:r>
              <a:rPr lang="en-US" altLang="en-US" dirty="0"/>
              <a:t>y = 5			 d/dx 5 = </a:t>
            </a:r>
            <a:r>
              <a:rPr lang="en-US" altLang="en-US" dirty="0">
                <a:solidFill>
                  <a:srgbClr val="FFFF00"/>
                </a:solidFill>
              </a:rPr>
              <a:t>0</a:t>
            </a:r>
          </a:p>
          <a:p>
            <a:endParaRPr lang="en-US" altLang="en-US" sz="2000" dirty="0"/>
          </a:p>
          <a:p>
            <a:r>
              <a:rPr lang="en-US" altLang="en-US" dirty="0"/>
              <a:t>y = -752.36	 d/dx -752.36 = </a:t>
            </a:r>
            <a:r>
              <a:rPr lang="en-US" altLang="en-US" dirty="0">
                <a:solidFill>
                  <a:srgbClr val="FFFF00"/>
                </a:solidFill>
              </a:rPr>
              <a:t>0</a:t>
            </a:r>
          </a:p>
          <a:p>
            <a:endParaRPr lang="en-US" altLang="en-US" dirty="0"/>
          </a:p>
          <a:p>
            <a:r>
              <a:rPr lang="en-US" altLang="en-US" dirty="0"/>
              <a:t>y = -763.87</a:t>
            </a:r>
            <a:r>
              <a:rPr lang="el-GR" altLang="en-US" sz="5400" b="0" dirty="0"/>
              <a:t>π</a:t>
            </a:r>
            <a:endParaRPr lang="en-US" altLang="en-US" sz="5400" b="0" dirty="0"/>
          </a:p>
        </p:txBody>
      </p:sp>
      <p:sp>
        <p:nvSpPr>
          <p:cNvPr id="3" name="Rectangle 2">
            <a:extLst>
              <a:ext uri="{FF2B5EF4-FFF2-40B4-BE49-F238E27FC236}">
                <a16:creationId xmlns:a16="http://schemas.microsoft.com/office/drawing/2014/main" id="{65682361-59EA-4EB8-AED8-2EE60DC14FE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15</a:t>
            </a:r>
            <a:endParaRPr lang="en-US" altLang="en-US" sz="2400" i="1" dirty="0">
              <a:solidFill>
                <a:schemeClr val="folHlink"/>
              </a:solidFill>
            </a:endParaRPr>
          </a:p>
        </p:txBody>
      </p:sp>
    </p:spTree>
    <p:extLst>
      <p:ext uri="{BB962C8B-B14F-4D97-AF65-F5344CB8AC3E}">
        <p14:creationId xmlns:p14="http://schemas.microsoft.com/office/powerpoint/2010/main" val="69895024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70BCF7CE-CB2E-4A1A-999E-8F61EC520822}"/>
              </a:ext>
            </a:extLst>
          </p:cNvPr>
          <p:cNvSpPr>
            <a:spLocks noGrp="1"/>
          </p:cNvSpPr>
          <p:nvPr>
            <p:ph idx="1"/>
          </p:nvPr>
        </p:nvSpPr>
        <p:spPr>
          <a:xfrm>
            <a:off x="457200" y="838200"/>
            <a:ext cx="8686800" cy="5638800"/>
          </a:xfrm>
        </p:spPr>
        <p:txBody>
          <a:bodyPr/>
          <a:lstStyle/>
          <a:p>
            <a:r>
              <a:rPr lang="en-US" altLang="en-US" dirty="0"/>
              <a:t>Find the derivative </a:t>
            </a:r>
            <a:r>
              <a:rPr lang="en-US" altLang="en-US" dirty="0" err="1"/>
              <a:t>dy</a:t>
            </a:r>
            <a:r>
              <a:rPr lang="en-US" altLang="en-US" dirty="0"/>
              <a:t>/dx of:</a:t>
            </a:r>
          </a:p>
          <a:p>
            <a:endParaRPr lang="en-US" altLang="en-US" sz="2000" dirty="0"/>
          </a:p>
          <a:p>
            <a:r>
              <a:rPr lang="en-US" altLang="en-US" dirty="0"/>
              <a:t>y = 5			 d/dx 5 = </a:t>
            </a:r>
            <a:r>
              <a:rPr lang="en-US" altLang="en-US" dirty="0">
                <a:solidFill>
                  <a:srgbClr val="FFFF00"/>
                </a:solidFill>
              </a:rPr>
              <a:t>0</a:t>
            </a:r>
          </a:p>
          <a:p>
            <a:endParaRPr lang="en-US" altLang="en-US" sz="2000" dirty="0"/>
          </a:p>
          <a:p>
            <a:r>
              <a:rPr lang="en-US" altLang="en-US" dirty="0"/>
              <a:t>y = -752.36	 d/dx -752.36 = </a:t>
            </a:r>
            <a:r>
              <a:rPr lang="en-US" altLang="en-US" dirty="0">
                <a:solidFill>
                  <a:srgbClr val="FFFF00"/>
                </a:solidFill>
              </a:rPr>
              <a:t>0</a:t>
            </a:r>
          </a:p>
          <a:p>
            <a:endParaRPr lang="en-US" altLang="en-US" dirty="0"/>
          </a:p>
          <a:p>
            <a:r>
              <a:rPr lang="en-US" altLang="en-US" dirty="0"/>
              <a:t>y = -763.87</a:t>
            </a:r>
            <a:r>
              <a:rPr lang="el-GR" altLang="en-US" sz="5400" b="0" dirty="0"/>
              <a:t>π</a:t>
            </a:r>
            <a:endParaRPr lang="en-US" altLang="en-US" sz="5400" b="0" dirty="0"/>
          </a:p>
          <a:p>
            <a:r>
              <a:rPr lang="en-US" altLang="en-US" dirty="0" err="1"/>
              <a:t>dy</a:t>
            </a:r>
            <a:r>
              <a:rPr lang="en-US" altLang="en-US" dirty="0"/>
              <a:t>/dx (-763.87</a:t>
            </a:r>
            <a:r>
              <a:rPr lang="el-GR" altLang="en-US" b="0" dirty="0"/>
              <a:t>π</a:t>
            </a:r>
            <a:r>
              <a:rPr lang="en-US" altLang="en-US" dirty="0"/>
              <a:t>)</a:t>
            </a:r>
            <a:r>
              <a:rPr lang="en-US" altLang="en-US" baseline="30000" dirty="0"/>
              <a:t> </a:t>
            </a:r>
            <a:r>
              <a:rPr lang="en-US" altLang="en-US" dirty="0"/>
              <a:t>= </a:t>
            </a:r>
            <a:r>
              <a:rPr lang="en-US" altLang="en-US" dirty="0">
                <a:solidFill>
                  <a:srgbClr val="FFFF00"/>
                </a:solidFill>
              </a:rPr>
              <a:t>0</a:t>
            </a:r>
          </a:p>
          <a:p>
            <a:endParaRPr lang="en-US" altLang="en-US" sz="5400" b="0" dirty="0"/>
          </a:p>
        </p:txBody>
      </p:sp>
      <p:sp>
        <p:nvSpPr>
          <p:cNvPr id="3" name="Rectangle 2">
            <a:extLst>
              <a:ext uri="{FF2B5EF4-FFF2-40B4-BE49-F238E27FC236}">
                <a16:creationId xmlns:a16="http://schemas.microsoft.com/office/drawing/2014/main" id="{65682361-59EA-4EB8-AED8-2EE60DC14FE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15</a:t>
            </a:r>
            <a:endParaRPr lang="en-US" altLang="en-US" sz="2400" i="1" dirty="0">
              <a:solidFill>
                <a:schemeClr val="folHlink"/>
              </a:solidFill>
            </a:endParaRPr>
          </a:p>
        </p:txBody>
      </p:sp>
    </p:spTree>
    <p:extLst>
      <p:ext uri="{BB962C8B-B14F-4D97-AF65-F5344CB8AC3E}">
        <p14:creationId xmlns:p14="http://schemas.microsoft.com/office/powerpoint/2010/main" val="387778021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2894894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at any x? </a:t>
            </a:r>
            <a:endParaRPr lang="en-US" altLang="en-US" dirty="0">
              <a:solidFill>
                <a:srgbClr val="FFFF00"/>
              </a:solidFill>
            </a:endParaRP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2"/>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
        <p:nvSpPr>
          <p:cNvPr id="31" name="Freeform: Shape 30">
            <a:extLst>
              <a:ext uri="{FF2B5EF4-FFF2-40B4-BE49-F238E27FC236}">
                <a16:creationId xmlns:a16="http://schemas.microsoft.com/office/drawing/2014/main" id="{F2C6638E-7C16-4379-A6A8-C50640E5A2B5}"/>
              </a:ext>
            </a:extLst>
          </p:cNvPr>
          <p:cNvSpPr/>
          <p:nvPr/>
        </p:nvSpPr>
        <p:spPr>
          <a:xfrm>
            <a:off x="4774247" y="3169112"/>
            <a:ext cx="3348355" cy="2085340"/>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103082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at any x?</a:t>
            </a:r>
          </a:p>
          <a:p>
            <a:r>
              <a:rPr lang="en-US" altLang="en-US" dirty="0"/>
              <a:t>Well, it </a:t>
            </a:r>
          </a:p>
          <a:p>
            <a:pPr>
              <a:spcBef>
                <a:spcPts val="0"/>
              </a:spcBef>
            </a:pPr>
            <a:r>
              <a:rPr lang="en-US" altLang="en-US" dirty="0"/>
              <a:t>changes</a:t>
            </a:r>
          </a:p>
          <a:p>
            <a:pPr>
              <a:spcBef>
                <a:spcPts val="0"/>
              </a:spcBef>
            </a:pPr>
            <a:r>
              <a:rPr lang="en-US" altLang="en-US" dirty="0"/>
              <a:t>with every x</a:t>
            </a:r>
            <a:endParaRPr lang="en-US" altLang="en-US" dirty="0">
              <a:solidFill>
                <a:srgbClr val="FFFF00"/>
              </a:solidFill>
            </a:endParaRPr>
          </a:p>
          <a:p>
            <a:endParaRPr lang="en-US" altLang="en-US" dirty="0"/>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3"/>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
        <p:nvSpPr>
          <p:cNvPr id="31" name="Freeform: Shape 30">
            <a:extLst>
              <a:ext uri="{FF2B5EF4-FFF2-40B4-BE49-F238E27FC236}">
                <a16:creationId xmlns:a16="http://schemas.microsoft.com/office/drawing/2014/main" id="{F2C6638E-7C16-4379-A6A8-C50640E5A2B5}"/>
              </a:ext>
            </a:extLst>
          </p:cNvPr>
          <p:cNvSpPr/>
          <p:nvPr/>
        </p:nvSpPr>
        <p:spPr>
          <a:xfrm>
            <a:off x="4774247" y="3169112"/>
            <a:ext cx="3348355" cy="2085340"/>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2" name="Straight Connector 31">
            <a:extLst>
              <a:ext uri="{FF2B5EF4-FFF2-40B4-BE49-F238E27FC236}">
                <a16:creationId xmlns:a16="http://schemas.microsoft.com/office/drawing/2014/main" id="{64F3BF49-2670-4B38-AC68-DD35C7AC145D}"/>
              </a:ext>
            </a:extLst>
          </p:cNvPr>
          <p:cNvCxnSpPr>
            <a:cxnSpLocks/>
          </p:cNvCxnSpPr>
          <p:nvPr/>
        </p:nvCxnSpPr>
        <p:spPr>
          <a:xfrm>
            <a:off x="5943600" y="5334000"/>
            <a:ext cx="9144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3CEDE1-40DF-4D09-8EEE-C3CB701BD6C8}"/>
              </a:ext>
            </a:extLst>
          </p:cNvPr>
          <p:cNvCxnSpPr>
            <a:cxnSpLocks/>
          </p:cNvCxnSpPr>
          <p:nvPr/>
        </p:nvCxnSpPr>
        <p:spPr>
          <a:xfrm flipV="1">
            <a:off x="7577281" y="3492298"/>
            <a:ext cx="499919" cy="95153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D215F5-2272-49B6-9F6E-70AC15B96A70}"/>
              </a:ext>
            </a:extLst>
          </p:cNvPr>
          <p:cNvCxnSpPr>
            <a:cxnSpLocks/>
          </p:cNvCxnSpPr>
          <p:nvPr/>
        </p:nvCxnSpPr>
        <p:spPr>
          <a:xfrm>
            <a:off x="5242765" y="4389493"/>
            <a:ext cx="700835" cy="85014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51161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1D3DDF4-E878-43C1-AE1C-B987B11237A5}"/>
              </a:ext>
            </a:extLst>
          </p:cNvPr>
          <p:cNvSpPr>
            <a:spLocks noGrp="1"/>
          </p:cNvSpPr>
          <p:nvPr>
            <p:ph type="title"/>
          </p:nvPr>
        </p:nvSpPr>
        <p:spPr/>
        <p:txBody>
          <a:bodyPr/>
          <a:lstStyle/>
          <a:p>
            <a:r>
              <a:rPr lang="en-US" altLang="en-US" sz="5300"/>
              <a:t>Derivatives/Differentiation</a:t>
            </a:r>
          </a:p>
        </p:txBody>
      </p:sp>
      <p:sp>
        <p:nvSpPr>
          <p:cNvPr id="9219" name="Content Placeholder 2">
            <a:extLst>
              <a:ext uri="{FF2B5EF4-FFF2-40B4-BE49-F238E27FC236}">
                <a16:creationId xmlns:a16="http://schemas.microsoft.com/office/drawing/2014/main" id="{E0E1B316-911A-4717-B759-92F8E66CF4CB}"/>
              </a:ext>
            </a:extLst>
          </p:cNvPr>
          <p:cNvSpPr>
            <a:spLocks noGrp="1"/>
          </p:cNvSpPr>
          <p:nvPr>
            <p:ph idx="1"/>
          </p:nvPr>
        </p:nvSpPr>
        <p:spPr/>
        <p:txBody>
          <a:bodyPr/>
          <a:lstStyle/>
          <a:p>
            <a:r>
              <a:rPr lang="en-US" altLang="en-US" dirty="0"/>
              <a:t>What’s the slope at any x?</a:t>
            </a:r>
          </a:p>
          <a:p>
            <a:r>
              <a:rPr lang="en-US" altLang="en-US" dirty="0"/>
              <a:t>Well, it </a:t>
            </a:r>
          </a:p>
          <a:p>
            <a:pPr>
              <a:spcBef>
                <a:spcPts val="0"/>
              </a:spcBef>
            </a:pPr>
            <a:r>
              <a:rPr lang="en-US" altLang="en-US" dirty="0"/>
              <a:t>changes</a:t>
            </a:r>
          </a:p>
          <a:p>
            <a:pPr>
              <a:spcBef>
                <a:spcPts val="0"/>
              </a:spcBef>
            </a:pPr>
            <a:r>
              <a:rPr lang="en-US" altLang="en-US" dirty="0"/>
              <a:t>with every x</a:t>
            </a:r>
            <a:endParaRPr lang="en-US" altLang="en-US" dirty="0">
              <a:solidFill>
                <a:srgbClr val="FFFF00"/>
              </a:solidFill>
            </a:endParaRPr>
          </a:p>
          <a:p>
            <a:r>
              <a:rPr lang="en-US" altLang="en-US" dirty="0"/>
              <a:t>So the slope </a:t>
            </a:r>
          </a:p>
          <a:p>
            <a:pPr>
              <a:spcBef>
                <a:spcPts val="0"/>
              </a:spcBef>
            </a:pPr>
            <a:r>
              <a:rPr lang="en-US" altLang="en-US" dirty="0"/>
              <a:t>will be a </a:t>
            </a:r>
          </a:p>
          <a:p>
            <a:pPr>
              <a:spcBef>
                <a:spcPts val="0"/>
              </a:spcBef>
            </a:pPr>
            <a:r>
              <a:rPr lang="en-US" altLang="en-US" dirty="0"/>
              <a:t>function of x</a:t>
            </a:r>
          </a:p>
        </p:txBody>
      </p:sp>
      <p:pic>
        <p:nvPicPr>
          <p:cNvPr id="4" name="Picture 3">
            <a:extLst>
              <a:ext uri="{FF2B5EF4-FFF2-40B4-BE49-F238E27FC236}">
                <a16:creationId xmlns:a16="http://schemas.microsoft.com/office/drawing/2014/main" id="{F95838B5-0023-4F71-9D0E-251C69C49B6E}"/>
              </a:ext>
            </a:extLst>
          </p:cNvPr>
          <p:cNvPicPr>
            <a:picLocks noChangeAspect="1"/>
          </p:cNvPicPr>
          <p:nvPr/>
        </p:nvPicPr>
        <p:blipFill>
          <a:blip r:embed="rId3"/>
          <a:stretch>
            <a:fillRect/>
          </a:stretch>
        </p:blipFill>
        <p:spPr>
          <a:xfrm>
            <a:off x="4419600" y="2514600"/>
            <a:ext cx="4057650" cy="4057650"/>
          </a:xfrm>
          <a:prstGeom prst="rect">
            <a:avLst/>
          </a:prstGeom>
        </p:spPr>
      </p:pic>
      <p:grpSp>
        <p:nvGrpSpPr>
          <p:cNvPr id="5" name="Group 4">
            <a:extLst>
              <a:ext uri="{FF2B5EF4-FFF2-40B4-BE49-F238E27FC236}">
                <a16:creationId xmlns:a16="http://schemas.microsoft.com/office/drawing/2014/main" id="{FDF487F4-275A-4CCD-AE9C-C39571F9E595}"/>
              </a:ext>
            </a:extLst>
          </p:cNvPr>
          <p:cNvGrpSpPr/>
          <p:nvPr/>
        </p:nvGrpSpPr>
        <p:grpSpPr>
          <a:xfrm>
            <a:off x="6019800" y="2419350"/>
            <a:ext cx="623894" cy="4286250"/>
            <a:chOff x="-55303" y="0"/>
            <a:chExt cx="624548" cy="2018151"/>
          </a:xfrm>
        </p:grpSpPr>
        <p:grpSp>
          <p:nvGrpSpPr>
            <p:cNvPr id="6" name="Group 5">
              <a:extLst>
                <a:ext uri="{FF2B5EF4-FFF2-40B4-BE49-F238E27FC236}">
                  <a16:creationId xmlns:a16="http://schemas.microsoft.com/office/drawing/2014/main" id="{D4F07561-2D73-4F5D-8900-FBB3964BC03B}"/>
                </a:ext>
              </a:extLst>
            </p:cNvPr>
            <p:cNvGrpSpPr/>
            <p:nvPr/>
          </p:nvGrpSpPr>
          <p:grpSpPr>
            <a:xfrm>
              <a:off x="-55303" y="0"/>
              <a:ext cx="624548" cy="2018151"/>
              <a:chOff x="-55303" y="0"/>
              <a:chExt cx="624548" cy="2018151"/>
            </a:xfrm>
          </p:grpSpPr>
          <p:grpSp>
            <p:nvGrpSpPr>
              <p:cNvPr id="8" name="Group 7">
                <a:extLst>
                  <a:ext uri="{FF2B5EF4-FFF2-40B4-BE49-F238E27FC236}">
                    <a16:creationId xmlns:a16="http://schemas.microsoft.com/office/drawing/2014/main" id="{A245DDB3-BFCA-4374-85E7-7473F68A9936}"/>
                  </a:ext>
                </a:extLst>
              </p:cNvPr>
              <p:cNvGrpSpPr/>
              <p:nvPr/>
            </p:nvGrpSpPr>
            <p:grpSpPr>
              <a:xfrm>
                <a:off x="40047" y="0"/>
                <a:ext cx="348792" cy="1101104"/>
                <a:chOff x="0" y="0"/>
                <a:chExt cx="348792" cy="1101104"/>
              </a:xfrm>
            </p:grpSpPr>
            <p:sp>
              <p:nvSpPr>
                <p:cNvPr id="14" name="Rectangle 13">
                  <a:extLst>
                    <a:ext uri="{FF2B5EF4-FFF2-40B4-BE49-F238E27FC236}">
                      <a16:creationId xmlns:a16="http://schemas.microsoft.com/office/drawing/2014/main" id="{FAA2512D-58D8-44BC-A8A2-D02167796E20}"/>
                    </a:ext>
                  </a:extLst>
                </p:cNvPr>
                <p:cNvSpPr/>
                <p:nvPr/>
              </p:nvSpPr>
              <p:spPr>
                <a:xfrm>
                  <a:off x="13349" y="700818"/>
                  <a:ext cx="300396"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a16="http://schemas.microsoft.com/office/drawing/2014/main" id="{AB18C10B-D84D-4B3E-92A4-454BDF7D53CA}"/>
                    </a:ext>
                  </a:extLst>
                </p:cNvPr>
                <p:cNvSpPr/>
                <p:nvPr/>
              </p:nvSpPr>
              <p:spPr>
                <a:xfrm>
                  <a:off x="0" y="453863"/>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16" name="Rectangle 15">
                  <a:extLst>
                    <a:ext uri="{FF2B5EF4-FFF2-40B4-BE49-F238E27FC236}">
                      <a16:creationId xmlns:a16="http://schemas.microsoft.com/office/drawing/2014/main" id="{AE75B129-6EB4-4B4B-84D3-7BC059970A2E}"/>
                    </a:ext>
                  </a:extLst>
                </p:cNvPr>
                <p:cNvSpPr/>
                <p:nvPr/>
              </p:nvSpPr>
              <p:spPr>
                <a:xfrm>
                  <a:off x="0" y="0"/>
                  <a:ext cx="342118"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07234EBB-493B-4BBD-A566-E1A9E1A3EFC2}"/>
                    </a:ext>
                  </a:extLst>
                </p:cNvPr>
                <p:cNvSpPr/>
                <p:nvPr/>
              </p:nvSpPr>
              <p:spPr>
                <a:xfrm>
                  <a:off x="6674" y="233606"/>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grpSp>
          <p:grpSp>
            <p:nvGrpSpPr>
              <p:cNvPr id="9" name="Group 8">
                <a:extLst>
                  <a:ext uri="{FF2B5EF4-FFF2-40B4-BE49-F238E27FC236}">
                    <a16:creationId xmlns:a16="http://schemas.microsoft.com/office/drawing/2014/main" id="{1ABB68BB-310E-4C93-AFDC-5EE819FBECD4}"/>
                  </a:ext>
                </a:extLst>
              </p:cNvPr>
              <p:cNvGrpSpPr/>
              <p:nvPr/>
            </p:nvGrpSpPr>
            <p:grpSpPr>
              <a:xfrm>
                <a:off x="-55303" y="1141331"/>
                <a:ext cx="624548" cy="876820"/>
                <a:chOff x="-55303" y="0"/>
                <a:chExt cx="624548" cy="876820"/>
              </a:xfrm>
            </p:grpSpPr>
            <p:sp>
              <p:nvSpPr>
                <p:cNvPr id="10" name="Rectangle 9">
                  <a:extLst>
                    <a:ext uri="{FF2B5EF4-FFF2-40B4-BE49-F238E27FC236}">
                      <a16:creationId xmlns:a16="http://schemas.microsoft.com/office/drawing/2014/main" id="{9FFE3D28-8127-42C1-9624-82BD45CADA89}"/>
                    </a:ext>
                  </a:extLst>
                </p:cNvPr>
                <p:cNvSpPr/>
                <p:nvPr/>
              </p:nvSpPr>
              <p:spPr>
                <a:xfrm>
                  <a:off x="-55303" y="0"/>
                  <a:ext cx="463952"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dirty="0">
                    <a:effectLst/>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id="{754E43CD-CB80-415A-BADE-90689FB2A67B}"/>
                    </a:ext>
                  </a:extLst>
                </p:cNvPr>
                <p:cNvSpPr/>
                <p:nvPr/>
              </p:nvSpPr>
              <p:spPr>
                <a:xfrm>
                  <a:off x="-55303" y="460357"/>
                  <a:ext cx="449632" cy="400286"/>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83FDB4A5-56F0-421D-B6EC-FCE37E17F6AF}"/>
                    </a:ext>
                  </a:extLst>
                </p:cNvPr>
                <p:cNvSpPr/>
                <p:nvPr/>
              </p:nvSpPr>
              <p:spPr>
                <a:xfrm>
                  <a:off x="-55303" y="673766"/>
                  <a:ext cx="624548" cy="203054"/>
                </a:xfrm>
                <a:prstGeom prst="rect">
                  <a:avLst/>
                </a:prstGeom>
              </p:spPr>
              <p:txBody>
                <a:bodyPr wrap="squar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CA0FA97A-937C-4E4F-8309-DC4D13A6F627}"/>
                    </a:ext>
                  </a:extLst>
                </p:cNvPr>
                <p:cNvSpPr/>
                <p:nvPr/>
              </p:nvSpPr>
              <p:spPr>
                <a:xfrm>
                  <a:off x="-55303" y="226902"/>
                  <a:ext cx="449633"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grpSp>
        </p:grpSp>
        <p:sp>
          <p:nvSpPr>
            <p:cNvPr id="7" name="Rectangle 6">
              <a:extLst>
                <a:ext uri="{FF2B5EF4-FFF2-40B4-BE49-F238E27FC236}">
                  <a16:creationId xmlns:a16="http://schemas.microsoft.com/office/drawing/2014/main" id="{1EA86762-D5B9-4352-B9A9-A3791B60760F}"/>
                </a:ext>
              </a:extLst>
            </p:cNvPr>
            <p:cNvSpPr/>
            <p:nvPr/>
          </p:nvSpPr>
          <p:spPr>
            <a:xfrm>
              <a:off x="46674" y="927628"/>
              <a:ext cx="342118" cy="400286"/>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grpSp>
        <p:nvGrpSpPr>
          <p:cNvPr id="18" name="Group 17">
            <a:extLst>
              <a:ext uri="{FF2B5EF4-FFF2-40B4-BE49-F238E27FC236}">
                <a16:creationId xmlns:a16="http://schemas.microsoft.com/office/drawing/2014/main" id="{9996AAE6-C682-486B-BC33-6AD2826046F7}"/>
              </a:ext>
            </a:extLst>
          </p:cNvPr>
          <p:cNvGrpSpPr/>
          <p:nvPr/>
        </p:nvGrpSpPr>
        <p:grpSpPr>
          <a:xfrm>
            <a:off x="4273659" y="4524808"/>
            <a:ext cx="4717941" cy="850147"/>
            <a:chOff x="0" y="0"/>
            <a:chExt cx="2177064" cy="401204"/>
          </a:xfrm>
        </p:grpSpPr>
        <p:grpSp>
          <p:nvGrpSpPr>
            <p:cNvPr id="19" name="Group 18">
              <a:extLst>
                <a:ext uri="{FF2B5EF4-FFF2-40B4-BE49-F238E27FC236}">
                  <a16:creationId xmlns:a16="http://schemas.microsoft.com/office/drawing/2014/main" id="{718C59D4-DBA0-4C9A-B662-54F667DC55CF}"/>
                </a:ext>
              </a:extLst>
            </p:cNvPr>
            <p:cNvGrpSpPr/>
            <p:nvPr/>
          </p:nvGrpSpPr>
          <p:grpSpPr>
            <a:xfrm>
              <a:off x="0" y="0"/>
              <a:ext cx="2177064" cy="401204"/>
              <a:chOff x="0" y="0"/>
              <a:chExt cx="2177064" cy="401204"/>
            </a:xfrm>
          </p:grpSpPr>
          <p:sp>
            <p:nvSpPr>
              <p:cNvPr id="21" name="Rectangle 20">
                <a:extLst>
                  <a:ext uri="{FF2B5EF4-FFF2-40B4-BE49-F238E27FC236}">
                    <a16:creationId xmlns:a16="http://schemas.microsoft.com/office/drawing/2014/main" id="{035B444E-6EA4-475C-9B48-ADFAC98159BD}"/>
                  </a:ext>
                </a:extLst>
              </p:cNvPr>
              <p:cNvSpPr/>
              <p:nvPr/>
            </p:nvSpPr>
            <p:spPr>
              <a:xfrm>
                <a:off x="1168029" y="0"/>
                <a:ext cx="300180"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2" name="Rectangle 21">
                <a:extLst>
                  <a:ext uri="{FF2B5EF4-FFF2-40B4-BE49-F238E27FC236}">
                    <a16:creationId xmlns:a16="http://schemas.microsoft.com/office/drawing/2014/main" id="{48BAB9E5-C4E7-4AF2-965D-34DDED4B7598}"/>
                  </a:ext>
                </a:extLst>
              </p:cNvPr>
              <p:cNvSpPr/>
              <p:nvPr/>
            </p:nvSpPr>
            <p:spPr>
              <a:xfrm>
                <a:off x="1381611"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5F46E2E7-1833-454F-8001-752BC2B598E7}"/>
                  </a:ext>
                </a:extLst>
              </p:cNvPr>
              <p:cNvSpPr/>
              <p:nvPr/>
            </p:nvSpPr>
            <p:spPr>
              <a:xfrm>
                <a:off x="1628566"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EAA7E695-7CD3-4CB1-A252-EFD3E141EF2F}"/>
                  </a:ext>
                </a:extLst>
              </p:cNvPr>
              <p:cNvSpPr/>
              <p:nvPr/>
            </p:nvSpPr>
            <p:spPr>
              <a:xfrm>
                <a:off x="680794" y="0"/>
                <a:ext cx="407617"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-1</a:t>
                </a:r>
                <a:endParaRPr lang="en-US" sz="2000">
                  <a:effectLst/>
                  <a:latin typeface="Times New Roman" panose="02020603050405020304" pitchFamily="18" charset="0"/>
                  <a:ea typeface="Times New Roman" panose="02020603050405020304" pitchFamily="18" charset="0"/>
                </a:endParaRPr>
              </a:p>
            </p:txBody>
          </p:sp>
          <p:sp>
            <p:nvSpPr>
              <p:cNvPr id="25" name="Rectangle 24">
                <a:extLst>
                  <a:ext uri="{FF2B5EF4-FFF2-40B4-BE49-F238E27FC236}">
                    <a16:creationId xmlns:a16="http://schemas.microsoft.com/office/drawing/2014/main" id="{AC17C14A-4FAA-4212-8450-459478B4D261}"/>
                  </a:ext>
                </a:extLst>
              </p:cNvPr>
              <p:cNvSpPr/>
              <p:nvPr/>
            </p:nvSpPr>
            <p:spPr>
              <a:xfrm>
                <a:off x="447188"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-2</a:t>
                </a:r>
                <a:endParaRPr lang="en-US" sz="2000">
                  <a:effectLst/>
                  <a:latin typeface="Times New Roman" panose="02020603050405020304" pitchFamily="18" charset="0"/>
                  <a:ea typeface="Times New Roman" panose="02020603050405020304" pitchFamily="18" charset="0"/>
                </a:endParaRPr>
              </a:p>
            </p:txBody>
          </p:sp>
          <p:sp>
            <p:nvSpPr>
              <p:cNvPr id="26" name="Rectangle 25">
                <a:extLst>
                  <a:ext uri="{FF2B5EF4-FFF2-40B4-BE49-F238E27FC236}">
                    <a16:creationId xmlns:a16="http://schemas.microsoft.com/office/drawing/2014/main" id="{91A7741F-5BA7-44BD-BFBB-F737821B13AA}"/>
                  </a:ext>
                </a:extLst>
              </p:cNvPr>
              <p:cNvSpPr/>
              <p:nvPr/>
            </p:nvSpPr>
            <p:spPr>
              <a:xfrm>
                <a:off x="233605" y="0"/>
                <a:ext cx="449309"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-3</a:t>
                </a:r>
                <a:endParaRPr lang="en-US" sz="2000">
                  <a:effectLst/>
                  <a:latin typeface="Times New Roman" panose="02020603050405020304" pitchFamily="18" charset="0"/>
                  <a:ea typeface="Times New Roman" panose="02020603050405020304" pitchFamily="18" charset="0"/>
                </a:endParaRPr>
              </a:p>
            </p:txBody>
          </p:sp>
          <p:sp>
            <p:nvSpPr>
              <p:cNvPr id="27" name="Rectangle 26">
                <a:extLst>
                  <a:ext uri="{FF2B5EF4-FFF2-40B4-BE49-F238E27FC236}">
                    <a16:creationId xmlns:a16="http://schemas.microsoft.com/office/drawing/2014/main" id="{BA72292C-803B-4AA0-BAAE-C9A71777138F}"/>
                  </a:ext>
                </a:extLst>
              </p:cNvPr>
              <p:cNvSpPr/>
              <p:nvPr/>
            </p:nvSpPr>
            <p:spPr>
              <a:xfrm>
                <a:off x="0" y="0"/>
                <a:ext cx="449309" cy="401204"/>
              </a:xfrm>
              <a:prstGeom prst="rect">
                <a:avLst/>
              </a:prstGeom>
            </p:spPr>
            <p:txBody>
              <a:bodyPr wrap="none">
                <a:spAutoFit/>
              </a:bodyPr>
              <a:lstStyle/>
              <a:p>
                <a:pPr marL="0" marR="0" fontAlgn="base">
                  <a:spcBef>
                    <a:spcPts val="0"/>
                  </a:spcBef>
                  <a:spcAft>
                    <a:spcPts val="0"/>
                  </a:spcAft>
                </a:pPr>
                <a:r>
                  <a:rPr lang="en-US" sz="2000" kern="1200" dirty="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6574B4BF-0C15-4C10-AABF-DFB523B1D33E}"/>
                  </a:ext>
                </a:extLst>
              </p:cNvPr>
              <p:cNvSpPr/>
              <p:nvPr/>
            </p:nvSpPr>
            <p:spPr>
              <a:xfrm>
                <a:off x="1835192"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4</a:t>
                </a:r>
                <a:endParaRPr lang="en-US" sz="2000">
                  <a:effectLst/>
                  <a:latin typeface="Times New Roman" panose="02020603050405020304" pitchFamily="18" charset="0"/>
                  <a:ea typeface="Times New Roman" panose="02020603050405020304" pitchFamily="18" charset="0"/>
                </a:endParaRPr>
              </a:p>
            </p:txBody>
          </p:sp>
        </p:grpSp>
        <p:sp>
          <p:nvSpPr>
            <p:cNvPr id="20" name="Rectangle 19">
              <a:extLst>
                <a:ext uri="{FF2B5EF4-FFF2-40B4-BE49-F238E27FC236}">
                  <a16:creationId xmlns:a16="http://schemas.microsoft.com/office/drawing/2014/main" id="{033A9341-081E-4A47-AF87-48C492D4C3CB}"/>
                </a:ext>
              </a:extLst>
            </p:cNvPr>
            <p:cNvSpPr/>
            <p:nvPr/>
          </p:nvSpPr>
          <p:spPr>
            <a:xfrm>
              <a:off x="927749" y="0"/>
              <a:ext cx="341872" cy="401204"/>
            </a:xfrm>
            <a:prstGeom prst="rect">
              <a:avLst/>
            </a:prstGeom>
          </p:spPr>
          <p:txBody>
            <a:bodyPr wrap="none">
              <a:spAutoFit/>
            </a:bodyPr>
            <a:lstStyle/>
            <a:p>
              <a:pPr marL="0" marR="0" fontAlgn="base">
                <a:spcBef>
                  <a:spcPts val="0"/>
                </a:spcBef>
                <a:spcAft>
                  <a:spcPts val="0"/>
                </a:spcAft>
              </a:pPr>
              <a:r>
                <a:rPr lang="en-US" sz="2000" kern="1200">
                  <a:effectLst/>
                  <a:latin typeface="Comic Sans MS" panose="030F0702030302020204" pitchFamily="66" charset="0"/>
                  <a:ea typeface="Times New Roman" panose="02020603050405020304" pitchFamily="18" charset="0"/>
                  <a:cs typeface="Arial" panose="020B0604020202020204" pitchFamily="34" charset="0"/>
                </a:rPr>
                <a:t>0</a:t>
              </a:r>
              <a:endParaRPr lang="en-US" sz="2000">
                <a:effectLst/>
                <a:latin typeface="Times New Roman" panose="02020603050405020304" pitchFamily="18" charset="0"/>
                <a:ea typeface="Times New Roman" panose="02020603050405020304" pitchFamily="18" charset="0"/>
              </a:endParaRPr>
            </a:p>
          </p:txBody>
        </p:sp>
      </p:grpSp>
      <p:sp>
        <p:nvSpPr>
          <p:cNvPr id="2" name="Rectangle 1">
            <a:extLst>
              <a:ext uri="{FF2B5EF4-FFF2-40B4-BE49-F238E27FC236}">
                <a16:creationId xmlns:a16="http://schemas.microsoft.com/office/drawing/2014/main" id="{B519F3C8-F9E4-4613-9581-1AC1EF2A1912}"/>
              </a:ext>
            </a:extLst>
          </p:cNvPr>
          <p:cNvSpPr/>
          <p:nvPr/>
        </p:nvSpPr>
        <p:spPr>
          <a:xfrm>
            <a:off x="0" y="6611035"/>
            <a:ext cx="1752600" cy="323165"/>
          </a:xfrm>
          <a:prstGeom prst="rect">
            <a:avLst/>
          </a:prstGeom>
        </p:spPr>
        <p:txBody>
          <a:bodyPr wrap="square">
            <a:spAutoFit/>
          </a:bodyPr>
          <a:lstStyle/>
          <a:p>
            <a:r>
              <a:rPr lang="en-US" sz="1500" dirty="0" err="1">
                <a:solidFill>
                  <a:srgbClr val="00B0F0"/>
                </a:solidFill>
              </a:rPr>
              <a:t>VFrench</a:t>
            </a:r>
            <a:r>
              <a:rPr lang="en-US" sz="1500" dirty="0">
                <a:solidFill>
                  <a:srgbClr val="00B0F0"/>
                </a:solidFill>
              </a:rPr>
              <a:t>, 2015</a:t>
            </a:r>
          </a:p>
        </p:txBody>
      </p:sp>
      <p:sp>
        <p:nvSpPr>
          <p:cNvPr id="31" name="Freeform: Shape 30">
            <a:extLst>
              <a:ext uri="{FF2B5EF4-FFF2-40B4-BE49-F238E27FC236}">
                <a16:creationId xmlns:a16="http://schemas.microsoft.com/office/drawing/2014/main" id="{F2C6638E-7C16-4379-A6A8-C50640E5A2B5}"/>
              </a:ext>
            </a:extLst>
          </p:cNvPr>
          <p:cNvSpPr/>
          <p:nvPr/>
        </p:nvSpPr>
        <p:spPr>
          <a:xfrm>
            <a:off x="4774247" y="3169112"/>
            <a:ext cx="3348355" cy="2085340"/>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2" name="Straight Connector 31">
            <a:extLst>
              <a:ext uri="{FF2B5EF4-FFF2-40B4-BE49-F238E27FC236}">
                <a16:creationId xmlns:a16="http://schemas.microsoft.com/office/drawing/2014/main" id="{64F3BF49-2670-4B38-AC68-DD35C7AC145D}"/>
              </a:ext>
            </a:extLst>
          </p:cNvPr>
          <p:cNvCxnSpPr>
            <a:cxnSpLocks/>
          </p:cNvCxnSpPr>
          <p:nvPr/>
        </p:nvCxnSpPr>
        <p:spPr>
          <a:xfrm>
            <a:off x="5943600" y="5334000"/>
            <a:ext cx="91440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23CEDE1-40DF-4D09-8EEE-C3CB701BD6C8}"/>
              </a:ext>
            </a:extLst>
          </p:cNvPr>
          <p:cNvCxnSpPr>
            <a:cxnSpLocks/>
          </p:cNvCxnSpPr>
          <p:nvPr/>
        </p:nvCxnSpPr>
        <p:spPr>
          <a:xfrm flipV="1">
            <a:off x="7577281" y="3492298"/>
            <a:ext cx="499919" cy="95153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D215F5-2272-49B6-9F6E-70AC15B96A70}"/>
              </a:ext>
            </a:extLst>
          </p:cNvPr>
          <p:cNvCxnSpPr>
            <a:cxnSpLocks/>
          </p:cNvCxnSpPr>
          <p:nvPr/>
        </p:nvCxnSpPr>
        <p:spPr>
          <a:xfrm>
            <a:off x="5242765" y="4389493"/>
            <a:ext cx="700835" cy="850147"/>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412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a:extLst>
              <a:ext uri="{FF2B5EF4-FFF2-40B4-BE49-F238E27FC236}">
                <a16:creationId xmlns:a16="http://schemas.microsoft.com/office/drawing/2014/main" id="{83DF0264-005A-4D79-A834-A84BE429D4CE}"/>
              </a:ext>
            </a:extLst>
          </p:cNvPr>
          <p:cNvSpPr>
            <a:spLocks noGrp="1"/>
          </p:cNvSpPr>
          <p:nvPr>
            <p:ph idx="1"/>
          </p:nvPr>
        </p:nvSpPr>
        <p:spPr>
          <a:xfrm>
            <a:off x="457200" y="838200"/>
            <a:ext cx="8229600" cy="5638800"/>
          </a:xfrm>
        </p:spPr>
        <p:txBody>
          <a:bodyPr/>
          <a:lstStyle/>
          <a:p>
            <a:r>
              <a:rPr lang="en-US" altLang="en-US" dirty="0"/>
              <a:t>What is lim ?		lim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1000" dirty="0"/>
              <a:t>	                 </a:t>
            </a:r>
            <a:r>
              <a:rPr lang="en-US" altLang="en-US" sz="2000" dirty="0"/>
              <a:t>x </a:t>
            </a:r>
            <a:r>
              <a:rPr lang="en-US" altLang="en-US" sz="2000" dirty="0">
                <a:sym typeface="Symbol" panose="05050102010706020507" pitchFamily="18" charset="2"/>
              </a:rPr>
              <a:t> ∞</a:t>
            </a:r>
            <a:endParaRPr lang="en-US" altLang="en-US" dirty="0"/>
          </a:p>
        </p:txBody>
      </p:sp>
      <p:pic>
        <p:nvPicPr>
          <p:cNvPr id="4" name="Picture 3">
            <a:extLst>
              <a:ext uri="{FF2B5EF4-FFF2-40B4-BE49-F238E27FC236}">
                <a16:creationId xmlns:a16="http://schemas.microsoft.com/office/drawing/2014/main" id="{89CA5DF6-D56A-4ACA-950E-5DA2BE8D5964}"/>
              </a:ext>
            </a:extLst>
          </p:cNvPr>
          <p:cNvPicPr>
            <a:picLocks noChangeAspect="1"/>
          </p:cNvPicPr>
          <p:nvPr/>
        </p:nvPicPr>
        <p:blipFill>
          <a:blip r:embed="rId2"/>
          <a:stretch>
            <a:fillRect/>
          </a:stretch>
        </p:blipFill>
        <p:spPr>
          <a:xfrm>
            <a:off x="1676400" y="2342291"/>
            <a:ext cx="5803964" cy="4287109"/>
          </a:xfrm>
          <a:prstGeom prst="rect">
            <a:avLst/>
          </a:prstGeom>
        </p:spPr>
      </p:pic>
      <p:sp>
        <p:nvSpPr>
          <p:cNvPr id="2" name="TextBox 1">
            <a:extLst>
              <a:ext uri="{FF2B5EF4-FFF2-40B4-BE49-F238E27FC236}">
                <a16:creationId xmlns:a16="http://schemas.microsoft.com/office/drawing/2014/main" id="{029DFE87-FAAD-43A7-9BE9-26516828DF34}"/>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5" name="Rectangle 4">
            <a:extLst>
              <a:ext uri="{FF2B5EF4-FFF2-40B4-BE49-F238E27FC236}">
                <a16:creationId xmlns:a16="http://schemas.microsoft.com/office/drawing/2014/main" id="{6C178394-2B21-463F-9DE5-83662E81D2A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2</a:t>
            </a:r>
            <a:endParaRPr lang="en-US" altLang="en-US" sz="2400" i="1" dirty="0">
              <a:solidFill>
                <a:schemeClr val="folHlink"/>
              </a:solidFill>
            </a:endParaRPr>
          </a:p>
        </p:txBody>
      </p:sp>
    </p:spTree>
    <p:extLst>
      <p:ext uri="{BB962C8B-B14F-4D97-AF65-F5344CB8AC3E}">
        <p14:creationId xmlns:p14="http://schemas.microsoft.com/office/powerpoint/2010/main" val="48421971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8FC4F16-52E1-4627-9609-B736C02684AE}"/>
              </a:ext>
            </a:extLst>
          </p:cNvPr>
          <p:cNvSpPr>
            <a:spLocks noGrp="1"/>
          </p:cNvSpPr>
          <p:nvPr>
            <p:ph type="title"/>
          </p:nvPr>
        </p:nvSpPr>
        <p:spPr/>
        <p:txBody>
          <a:bodyPr/>
          <a:lstStyle/>
          <a:p>
            <a:r>
              <a:rPr lang="en-US" altLang="en-US" sz="5300"/>
              <a:t>Derivatives/Differentiation</a:t>
            </a:r>
          </a:p>
        </p:txBody>
      </p:sp>
      <p:sp>
        <p:nvSpPr>
          <p:cNvPr id="12291" name="Content Placeholder 2">
            <a:extLst>
              <a:ext uri="{FF2B5EF4-FFF2-40B4-BE49-F238E27FC236}">
                <a16:creationId xmlns:a16="http://schemas.microsoft.com/office/drawing/2014/main" id="{3A359B3E-6B12-4E16-91B3-67FC2F9FC054}"/>
              </a:ext>
            </a:extLst>
          </p:cNvPr>
          <p:cNvSpPr>
            <a:spLocks noGrp="1"/>
          </p:cNvSpPr>
          <p:nvPr>
            <p:ph idx="1"/>
          </p:nvPr>
        </p:nvSpPr>
        <p:spPr/>
        <p:txBody>
          <a:bodyPr/>
          <a:lstStyle/>
          <a:p>
            <a:r>
              <a:rPr lang="en-US" altLang="en-US" dirty="0"/>
              <a:t>Rule #2: </a:t>
            </a:r>
            <a:r>
              <a:rPr lang="en-US" altLang="en-US" dirty="0">
                <a:solidFill>
                  <a:srgbClr val="FFC000"/>
                </a:solidFill>
              </a:rPr>
              <a:t>derivative of a power function:</a:t>
            </a:r>
          </a:p>
          <a:p>
            <a:r>
              <a:rPr lang="en-US" altLang="en-US" sz="2000" dirty="0"/>
              <a:t> </a:t>
            </a:r>
          </a:p>
          <a:p>
            <a:pPr algn="ctr"/>
            <a:r>
              <a:rPr lang="en-US" altLang="en-US" dirty="0"/>
              <a:t> d/dx </a:t>
            </a:r>
            <a:r>
              <a:rPr lang="en-US" altLang="en-US" dirty="0" err="1"/>
              <a:t>cx</a:t>
            </a:r>
            <a:r>
              <a:rPr lang="en-US" altLang="en-US" baseline="30000" dirty="0" err="1"/>
              <a:t>n</a:t>
            </a:r>
            <a:r>
              <a:rPr lang="en-US" altLang="en-US" dirty="0"/>
              <a:t> = </a:t>
            </a:r>
            <a:r>
              <a:rPr lang="en-US" altLang="en-US" dirty="0" err="1"/>
              <a:t>cn</a:t>
            </a:r>
            <a:r>
              <a:rPr lang="en-US" altLang="en-US" dirty="0"/>
              <a:t> </a:t>
            </a:r>
            <a:r>
              <a:rPr lang="en-US" altLang="en-US" b="0" dirty="0">
                <a:latin typeface="Arial" panose="020B0604020202020204" pitchFamily="34" charset="0"/>
                <a:cs typeface="Arial" panose="020B0604020202020204" pitchFamily="34" charset="0"/>
              </a:rPr>
              <a:t>×</a:t>
            </a:r>
            <a:r>
              <a:rPr lang="en-US" altLang="en-US" dirty="0"/>
              <a:t> x</a:t>
            </a:r>
            <a:r>
              <a:rPr lang="en-US" altLang="en-US" baseline="30000" dirty="0"/>
              <a:t> n-1</a:t>
            </a:r>
            <a:endParaRPr lang="en-US" altLang="en-US" dirty="0"/>
          </a:p>
          <a:p>
            <a:endParaRPr lang="en-US" alt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5DC94-BC47-432D-AEA2-2C28CAA201B8}"/>
              </a:ext>
            </a:extLst>
          </p:cNvPr>
          <p:cNvSpPr>
            <a:spLocks noGrp="1"/>
          </p:cNvSpPr>
          <p:nvPr>
            <p:ph idx="1"/>
          </p:nvPr>
        </p:nvSpPr>
        <p:spPr>
          <a:xfrm>
            <a:off x="457200" y="838200"/>
            <a:ext cx="8229600" cy="5638800"/>
          </a:xfrm>
        </p:spPr>
        <p:txBody>
          <a:bodyPr/>
          <a:lstStyle/>
          <a:p>
            <a:pPr>
              <a:buFont typeface="Arial" charset="0"/>
              <a:buNone/>
              <a:defRPr/>
            </a:pPr>
            <a:r>
              <a:rPr lang="en-US" dirty="0"/>
              <a:t>Find the derivative </a:t>
            </a:r>
            <a:r>
              <a:rPr lang="en-US" dirty="0" err="1"/>
              <a:t>dy</a:t>
            </a:r>
            <a:r>
              <a:rPr lang="en-US" dirty="0"/>
              <a:t>/dx of:</a:t>
            </a:r>
          </a:p>
          <a:p>
            <a:pPr>
              <a:buFont typeface="Arial" charset="0"/>
              <a:buNone/>
              <a:defRPr/>
            </a:pPr>
            <a:endParaRPr lang="en-US" sz="1000" dirty="0"/>
          </a:p>
          <a:p>
            <a:pPr>
              <a:defRPr/>
            </a:pPr>
            <a:r>
              <a:rPr lang="en-US" dirty="0"/>
              <a:t>y = x</a:t>
            </a:r>
            <a:r>
              <a:rPr lang="en-US" baseline="30000" dirty="0"/>
              <a:t>2</a:t>
            </a:r>
            <a:r>
              <a:rPr lang="en-US" dirty="0"/>
              <a:t> = 1x</a:t>
            </a:r>
            <a:r>
              <a:rPr lang="en-US" baseline="30000" dirty="0"/>
              <a:t>2</a:t>
            </a:r>
            <a:r>
              <a:rPr lang="en-US" dirty="0"/>
              <a:t> = 2*1 x</a:t>
            </a:r>
            <a:r>
              <a:rPr lang="en-US" baseline="30000" dirty="0"/>
              <a:t>2-1</a:t>
            </a:r>
            <a:r>
              <a:rPr lang="en-US" dirty="0"/>
              <a:t> = </a:t>
            </a:r>
            <a:r>
              <a:rPr lang="en-US" dirty="0">
                <a:solidFill>
                  <a:srgbClr val="FFFF00"/>
                </a:solidFill>
              </a:rPr>
              <a:t>2x</a:t>
            </a:r>
            <a:r>
              <a:rPr lang="en-US" baseline="30000" dirty="0">
                <a:solidFill>
                  <a:srgbClr val="FFFF00"/>
                </a:solidFill>
              </a:rPr>
              <a:t>1</a:t>
            </a:r>
          </a:p>
          <a:p>
            <a:pPr>
              <a:defRPr/>
            </a:pPr>
            <a:r>
              <a:rPr lang="en-US" dirty="0"/>
              <a:t>    = </a:t>
            </a:r>
            <a:r>
              <a:rPr lang="en-US" dirty="0">
                <a:solidFill>
                  <a:srgbClr val="FFFF00"/>
                </a:solidFill>
              </a:rPr>
              <a:t>2x</a:t>
            </a:r>
          </a:p>
          <a:p>
            <a:pPr>
              <a:defRPr/>
            </a:pPr>
            <a:r>
              <a:rPr lang="en-US" dirty="0"/>
              <a:t>y = 7x</a:t>
            </a:r>
            <a:r>
              <a:rPr lang="en-US" baseline="30000" dirty="0"/>
              <a:t>5</a:t>
            </a:r>
          </a:p>
          <a:p>
            <a:pPr>
              <a:defRPr/>
            </a:pPr>
            <a:endParaRPr lang="en-US" dirty="0"/>
          </a:p>
          <a:p>
            <a:pPr>
              <a:defRPr/>
            </a:pPr>
            <a:r>
              <a:rPr lang="en-US" dirty="0"/>
              <a:t>y = -83.2x</a:t>
            </a:r>
            <a:r>
              <a:rPr lang="en-US" baseline="30000" dirty="0"/>
              <a:t>7.8</a:t>
            </a:r>
          </a:p>
          <a:p>
            <a:pPr>
              <a:buFont typeface="Arial" charset="0"/>
              <a:buNone/>
              <a:defRPr/>
            </a:pPr>
            <a:endParaRPr lang="en-US" dirty="0"/>
          </a:p>
        </p:txBody>
      </p:sp>
      <p:sp>
        <p:nvSpPr>
          <p:cNvPr id="4" name="Rectangle 3">
            <a:extLst>
              <a:ext uri="{FF2B5EF4-FFF2-40B4-BE49-F238E27FC236}">
                <a16:creationId xmlns:a16="http://schemas.microsoft.com/office/drawing/2014/main" id="{F9B9EACE-8603-42B8-B8E2-53059BCD47B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70EA97A4-2461-42EA-B4E1-A4F2E760D830}"/>
              </a:ext>
            </a:extLst>
          </p:cNvPr>
          <p:cNvSpPr txBox="1"/>
          <p:nvPr/>
        </p:nvSpPr>
        <p:spPr>
          <a:xfrm>
            <a:off x="5867400" y="6314673"/>
            <a:ext cx="3276600" cy="477054"/>
          </a:xfrm>
          <a:prstGeom prst="rect">
            <a:avLst/>
          </a:prstGeom>
          <a:noFill/>
        </p:spPr>
        <p:txBody>
          <a:bodyPr wrap="square">
            <a:spAutoFit/>
          </a:bodyPr>
          <a:lstStyle/>
          <a:p>
            <a:r>
              <a:rPr lang="en-US" altLang="en-US" sz="2500" dirty="0"/>
              <a:t>d/dx </a:t>
            </a:r>
            <a:r>
              <a:rPr lang="en-US" altLang="en-US" sz="2500" dirty="0" err="1"/>
              <a:t>cx</a:t>
            </a:r>
            <a:r>
              <a:rPr lang="en-US" altLang="en-US" sz="2500" baseline="30000" dirty="0" err="1"/>
              <a:t>n</a:t>
            </a:r>
            <a:r>
              <a:rPr lang="en-US" altLang="en-US" sz="2500" dirty="0"/>
              <a:t> = </a:t>
            </a:r>
            <a:r>
              <a:rPr lang="en-US" altLang="en-US" sz="2500" dirty="0" err="1"/>
              <a:t>cn</a:t>
            </a:r>
            <a:r>
              <a:rPr lang="en-US" altLang="en-US" sz="2500" dirty="0"/>
              <a:t> </a:t>
            </a:r>
            <a:r>
              <a:rPr lang="en-US" altLang="en-US" sz="2500" dirty="0">
                <a:latin typeface="Arial" panose="020B0604020202020204" pitchFamily="34" charset="0"/>
                <a:cs typeface="Arial" panose="020B0604020202020204" pitchFamily="34" charset="0"/>
              </a:rPr>
              <a:t>×</a:t>
            </a:r>
            <a:r>
              <a:rPr lang="en-US" altLang="en-US" sz="2500" dirty="0"/>
              <a:t> x</a:t>
            </a:r>
            <a:r>
              <a:rPr lang="en-US" altLang="en-US" sz="2500" baseline="30000" dirty="0"/>
              <a:t> n-1</a:t>
            </a:r>
            <a:endParaRPr lang="en-US" sz="2500"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5DC94-BC47-432D-AEA2-2C28CAA201B8}"/>
              </a:ext>
            </a:extLst>
          </p:cNvPr>
          <p:cNvSpPr>
            <a:spLocks noGrp="1"/>
          </p:cNvSpPr>
          <p:nvPr>
            <p:ph idx="1"/>
          </p:nvPr>
        </p:nvSpPr>
        <p:spPr>
          <a:xfrm>
            <a:off x="457200" y="838200"/>
            <a:ext cx="8686800" cy="5638800"/>
          </a:xfrm>
        </p:spPr>
        <p:txBody>
          <a:bodyPr/>
          <a:lstStyle/>
          <a:p>
            <a:pPr>
              <a:buFont typeface="Arial" charset="0"/>
              <a:buNone/>
              <a:defRPr/>
            </a:pPr>
            <a:r>
              <a:rPr lang="en-US" dirty="0"/>
              <a:t>Find the derivative </a:t>
            </a:r>
            <a:r>
              <a:rPr lang="en-US" dirty="0" err="1"/>
              <a:t>dy</a:t>
            </a:r>
            <a:r>
              <a:rPr lang="en-US" dirty="0"/>
              <a:t>/dx of:</a:t>
            </a:r>
          </a:p>
          <a:p>
            <a:pPr>
              <a:buFont typeface="Arial" charset="0"/>
              <a:buNone/>
              <a:defRPr/>
            </a:pPr>
            <a:endParaRPr lang="en-US" sz="1000" dirty="0"/>
          </a:p>
          <a:p>
            <a:pPr>
              <a:defRPr/>
            </a:pPr>
            <a:r>
              <a:rPr lang="en-US" dirty="0"/>
              <a:t>y = x</a:t>
            </a:r>
            <a:r>
              <a:rPr lang="en-US" baseline="30000" dirty="0"/>
              <a:t>2</a:t>
            </a:r>
          </a:p>
          <a:p>
            <a:pPr>
              <a:defRPr/>
            </a:pPr>
            <a:r>
              <a:rPr lang="en-US" dirty="0"/>
              <a:t>	</a:t>
            </a:r>
            <a:r>
              <a:rPr lang="en-US" dirty="0" err="1"/>
              <a:t>dy</a:t>
            </a:r>
            <a:r>
              <a:rPr lang="en-US" dirty="0"/>
              <a:t>/dx x</a:t>
            </a:r>
            <a:r>
              <a:rPr lang="en-US" baseline="30000" dirty="0"/>
              <a:t>2</a:t>
            </a:r>
            <a:r>
              <a:rPr lang="en-US" dirty="0"/>
              <a:t> = 2x</a:t>
            </a:r>
          </a:p>
          <a:p>
            <a:pPr>
              <a:defRPr/>
            </a:pPr>
            <a:r>
              <a:rPr lang="en-US" dirty="0"/>
              <a:t>y = 7x</a:t>
            </a:r>
            <a:r>
              <a:rPr lang="en-US" baseline="30000" dirty="0"/>
              <a:t>5</a:t>
            </a:r>
          </a:p>
          <a:p>
            <a:pPr>
              <a:defRPr/>
            </a:pPr>
            <a:r>
              <a:rPr lang="en-US" dirty="0"/>
              <a:t>	</a:t>
            </a:r>
            <a:r>
              <a:rPr lang="en-US" dirty="0" err="1"/>
              <a:t>dy</a:t>
            </a:r>
            <a:r>
              <a:rPr lang="en-US" dirty="0"/>
              <a:t>/dx 7x</a:t>
            </a:r>
            <a:r>
              <a:rPr lang="en-US" baseline="30000" dirty="0"/>
              <a:t>5</a:t>
            </a:r>
            <a:r>
              <a:rPr lang="en-US" dirty="0"/>
              <a:t> = </a:t>
            </a:r>
            <a:r>
              <a:rPr lang="en-US" dirty="0">
                <a:solidFill>
                  <a:srgbClr val="FFFF00"/>
                </a:solidFill>
              </a:rPr>
              <a:t>35x</a:t>
            </a:r>
            <a:r>
              <a:rPr lang="en-US" baseline="30000" dirty="0">
                <a:solidFill>
                  <a:srgbClr val="FFFF00"/>
                </a:solidFill>
              </a:rPr>
              <a:t>4</a:t>
            </a:r>
            <a:endParaRPr lang="en-US" baseline="30000" dirty="0"/>
          </a:p>
          <a:p>
            <a:pPr>
              <a:defRPr/>
            </a:pPr>
            <a:r>
              <a:rPr lang="en-US" dirty="0"/>
              <a:t>y = -83.2x</a:t>
            </a:r>
            <a:r>
              <a:rPr lang="en-US" baseline="30000" dirty="0"/>
              <a:t>7.8</a:t>
            </a:r>
          </a:p>
          <a:p>
            <a:pPr>
              <a:defRPr/>
            </a:pPr>
            <a:r>
              <a:rPr lang="en-US" dirty="0"/>
              <a:t>	</a:t>
            </a:r>
            <a:endParaRPr lang="en-US" baseline="30000" dirty="0"/>
          </a:p>
          <a:p>
            <a:pPr>
              <a:buFont typeface="Arial" charset="0"/>
              <a:buNone/>
              <a:defRPr/>
            </a:pPr>
            <a:endParaRPr lang="en-US" dirty="0"/>
          </a:p>
        </p:txBody>
      </p:sp>
      <p:sp>
        <p:nvSpPr>
          <p:cNvPr id="4" name="Rectangle 3">
            <a:extLst>
              <a:ext uri="{FF2B5EF4-FFF2-40B4-BE49-F238E27FC236}">
                <a16:creationId xmlns:a16="http://schemas.microsoft.com/office/drawing/2014/main" id="{F9B9EACE-8603-42B8-B8E2-53059BCD47B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2" name="TextBox 1">
            <a:extLst>
              <a:ext uri="{FF2B5EF4-FFF2-40B4-BE49-F238E27FC236}">
                <a16:creationId xmlns:a16="http://schemas.microsoft.com/office/drawing/2014/main" id="{1025DBBD-74C5-4799-B9C8-318A5450606E}"/>
              </a:ext>
            </a:extLst>
          </p:cNvPr>
          <p:cNvSpPr txBox="1"/>
          <p:nvPr/>
        </p:nvSpPr>
        <p:spPr>
          <a:xfrm>
            <a:off x="5867400" y="6314673"/>
            <a:ext cx="3276600" cy="477054"/>
          </a:xfrm>
          <a:prstGeom prst="rect">
            <a:avLst/>
          </a:prstGeom>
          <a:noFill/>
        </p:spPr>
        <p:txBody>
          <a:bodyPr wrap="square">
            <a:spAutoFit/>
          </a:bodyPr>
          <a:lstStyle/>
          <a:p>
            <a:r>
              <a:rPr lang="en-US" altLang="en-US" sz="2500" dirty="0"/>
              <a:t>d/dx </a:t>
            </a:r>
            <a:r>
              <a:rPr lang="en-US" altLang="en-US" sz="2500" dirty="0" err="1"/>
              <a:t>cx</a:t>
            </a:r>
            <a:r>
              <a:rPr lang="en-US" altLang="en-US" sz="2500" baseline="30000" dirty="0" err="1"/>
              <a:t>n</a:t>
            </a:r>
            <a:r>
              <a:rPr lang="en-US" altLang="en-US" sz="2500" dirty="0"/>
              <a:t> = </a:t>
            </a:r>
            <a:r>
              <a:rPr lang="en-US" altLang="en-US" sz="2500" dirty="0" err="1"/>
              <a:t>cn</a:t>
            </a:r>
            <a:r>
              <a:rPr lang="en-US" altLang="en-US" sz="2500" dirty="0"/>
              <a:t> </a:t>
            </a:r>
            <a:r>
              <a:rPr lang="en-US" altLang="en-US" sz="2500" dirty="0">
                <a:latin typeface="Arial" panose="020B0604020202020204" pitchFamily="34" charset="0"/>
                <a:cs typeface="Arial" panose="020B0604020202020204" pitchFamily="34" charset="0"/>
              </a:rPr>
              <a:t>×</a:t>
            </a:r>
            <a:r>
              <a:rPr lang="en-US" altLang="en-US" sz="2500" dirty="0"/>
              <a:t> x</a:t>
            </a:r>
            <a:r>
              <a:rPr lang="en-US" altLang="en-US" sz="2500" baseline="30000" dirty="0"/>
              <a:t> n-1</a:t>
            </a:r>
            <a:endParaRPr lang="en-US" sz="2500" dirty="0"/>
          </a:p>
        </p:txBody>
      </p:sp>
    </p:spTree>
    <p:extLst>
      <p:ext uri="{BB962C8B-B14F-4D97-AF65-F5344CB8AC3E}">
        <p14:creationId xmlns:p14="http://schemas.microsoft.com/office/powerpoint/2010/main" val="29121231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5DC94-BC47-432D-AEA2-2C28CAA201B8}"/>
              </a:ext>
            </a:extLst>
          </p:cNvPr>
          <p:cNvSpPr>
            <a:spLocks noGrp="1"/>
          </p:cNvSpPr>
          <p:nvPr>
            <p:ph idx="1"/>
          </p:nvPr>
        </p:nvSpPr>
        <p:spPr>
          <a:xfrm>
            <a:off x="457200" y="838200"/>
            <a:ext cx="8686800" cy="5638800"/>
          </a:xfrm>
        </p:spPr>
        <p:txBody>
          <a:bodyPr/>
          <a:lstStyle/>
          <a:p>
            <a:pPr>
              <a:buFont typeface="Arial" charset="0"/>
              <a:buNone/>
              <a:defRPr/>
            </a:pPr>
            <a:r>
              <a:rPr lang="en-US" dirty="0"/>
              <a:t>Find the derivative </a:t>
            </a:r>
            <a:r>
              <a:rPr lang="en-US" dirty="0" err="1"/>
              <a:t>dy</a:t>
            </a:r>
            <a:r>
              <a:rPr lang="en-US" dirty="0"/>
              <a:t>/dx of:</a:t>
            </a:r>
          </a:p>
          <a:p>
            <a:pPr>
              <a:buFont typeface="Arial" charset="0"/>
              <a:buNone/>
              <a:defRPr/>
            </a:pPr>
            <a:endParaRPr lang="en-US" sz="1000" dirty="0"/>
          </a:p>
          <a:p>
            <a:pPr>
              <a:defRPr/>
            </a:pPr>
            <a:r>
              <a:rPr lang="en-US" dirty="0"/>
              <a:t>y = x</a:t>
            </a:r>
            <a:r>
              <a:rPr lang="en-US" baseline="30000" dirty="0"/>
              <a:t>2</a:t>
            </a:r>
          </a:p>
          <a:p>
            <a:pPr>
              <a:defRPr/>
            </a:pPr>
            <a:r>
              <a:rPr lang="en-US" dirty="0"/>
              <a:t>	</a:t>
            </a:r>
            <a:r>
              <a:rPr lang="en-US" dirty="0" err="1"/>
              <a:t>dy</a:t>
            </a:r>
            <a:r>
              <a:rPr lang="en-US" dirty="0"/>
              <a:t>/dx x</a:t>
            </a:r>
            <a:r>
              <a:rPr lang="en-US" baseline="30000" dirty="0"/>
              <a:t>2</a:t>
            </a:r>
            <a:r>
              <a:rPr lang="en-US" dirty="0"/>
              <a:t> = </a:t>
            </a:r>
            <a:r>
              <a:rPr lang="en-US" dirty="0">
                <a:solidFill>
                  <a:srgbClr val="FFFF00"/>
                </a:solidFill>
              </a:rPr>
              <a:t>2x</a:t>
            </a:r>
          </a:p>
          <a:p>
            <a:pPr>
              <a:defRPr/>
            </a:pPr>
            <a:r>
              <a:rPr lang="en-US" dirty="0"/>
              <a:t>y = 7x</a:t>
            </a:r>
            <a:r>
              <a:rPr lang="en-US" baseline="30000" dirty="0"/>
              <a:t>5</a:t>
            </a:r>
          </a:p>
          <a:p>
            <a:pPr>
              <a:defRPr/>
            </a:pPr>
            <a:r>
              <a:rPr lang="en-US" dirty="0"/>
              <a:t>	</a:t>
            </a:r>
            <a:r>
              <a:rPr lang="en-US" dirty="0" err="1"/>
              <a:t>dy</a:t>
            </a:r>
            <a:r>
              <a:rPr lang="en-US" dirty="0"/>
              <a:t>/dx 7x</a:t>
            </a:r>
            <a:r>
              <a:rPr lang="en-US" baseline="30000" dirty="0"/>
              <a:t>5</a:t>
            </a:r>
            <a:r>
              <a:rPr lang="en-US" dirty="0"/>
              <a:t> = </a:t>
            </a:r>
            <a:r>
              <a:rPr lang="en-US" dirty="0">
                <a:solidFill>
                  <a:srgbClr val="FFFF00"/>
                </a:solidFill>
              </a:rPr>
              <a:t>35x</a:t>
            </a:r>
            <a:r>
              <a:rPr lang="en-US" baseline="30000" dirty="0">
                <a:solidFill>
                  <a:srgbClr val="FFFF00"/>
                </a:solidFill>
              </a:rPr>
              <a:t>4</a:t>
            </a:r>
            <a:endParaRPr lang="en-US" baseline="30000" dirty="0"/>
          </a:p>
          <a:p>
            <a:pPr>
              <a:defRPr/>
            </a:pPr>
            <a:r>
              <a:rPr lang="en-US" dirty="0"/>
              <a:t>y = -83.2x</a:t>
            </a:r>
            <a:r>
              <a:rPr lang="en-US" baseline="30000" dirty="0"/>
              <a:t>7.8</a:t>
            </a:r>
          </a:p>
          <a:p>
            <a:pPr>
              <a:defRPr/>
            </a:pPr>
            <a:r>
              <a:rPr lang="en-US" dirty="0"/>
              <a:t>	</a:t>
            </a:r>
            <a:r>
              <a:rPr lang="en-US" dirty="0" err="1"/>
              <a:t>dy</a:t>
            </a:r>
            <a:r>
              <a:rPr lang="en-US" dirty="0"/>
              <a:t>/dx -83.2x</a:t>
            </a:r>
            <a:r>
              <a:rPr lang="en-US" baseline="30000" dirty="0"/>
              <a:t>7.8</a:t>
            </a:r>
            <a:r>
              <a:rPr lang="en-US" sz="2000" dirty="0"/>
              <a:t> </a:t>
            </a:r>
            <a:r>
              <a:rPr lang="en-US" dirty="0"/>
              <a:t>=</a:t>
            </a:r>
            <a:r>
              <a:rPr lang="en-US" sz="2000" dirty="0"/>
              <a:t> </a:t>
            </a:r>
            <a:r>
              <a:rPr lang="en-US" dirty="0">
                <a:solidFill>
                  <a:srgbClr val="FFFF00"/>
                </a:solidFill>
              </a:rPr>
              <a:t>-648.96x</a:t>
            </a:r>
            <a:r>
              <a:rPr lang="en-US" baseline="30000" dirty="0">
                <a:solidFill>
                  <a:srgbClr val="FFFF00"/>
                </a:solidFill>
              </a:rPr>
              <a:t>6.8</a:t>
            </a:r>
            <a:endParaRPr lang="en-US" baseline="30000" dirty="0"/>
          </a:p>
          <a:p>
            <a:pPr>
              <a:buFont typeface="Arial" charset="0"/>
              <a:buNone/>
              <a:defRPr/>
            </a:pPr>
            <a:endParaRPr lang="en-US" dirty="0"/>
          </a:p>
        </p:txBody>
      </p:sp>
      <p:sp>
        <p:nvSpPr>
          <p:cNvPr id="4" name="Rectangle 3">
            <a:extLst>
              <a:ext uri="{FF2B5EF4-FFF2-40B4-BE49-F238E27FC236}">
                <a16:creationId xmlns:a16="http://schemas.microsoft.com/office/drawing/2014/main" id="{F9B9EACE-8603-42B8-B8E2-53059BCD47B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16</a:t>
            </a:r>
            <a:endParaRPr lang="en-US" altLang="en-US" sz="2400" i="1" dirty="0">
              <a:solidFill>
                <a:schemeClr val="folHlink"/>
              </a:solidFill>
            </a:endParaRPr>
          </a:p>
        </p:txBody>
      </p:sp>
      <p:sp>
        <p:nvSpPr>
          <p:cNvPr id="2" name="TextBox 1">
            <a:extLst>
              <a:ext uri="{FF2B5EF4-FFF2-40B4-BE49-F238E27FC236}">
                <a16:creationId xmlns:a16="http://schemas.microsoft.com/office/drawing/2014/main" id="{A76C71EB-FF89-4218-97C6-00335F6E5160}"/>
              </a:ext>
            </a:extLst>
          </p:cNvPr>
          <p:cNvSpPr txBox="1"/>
          <p:nvPr/>
        </p:nvSpPr>
        <p:spPr>
          <a:xfrm>
            <a:off x="5867400" y="6314673"/>
            <a:ext cx="3276600" cy="477054"/>
          </a:xfrm>
          <a:prstGeom prst="rect">
            <a:avLst/>
          </a:prstGeom>
          <a:noFill/>
        </p:spPr>
        <p:txBody>
          <a:bodyPr wrap="square">
            <a:spAutoFit/>
          </a:bodyPr>
          <a:lstStyle/>
          <a:p>
            <a:r>
              <a:rPr lang="en-US" altLang="en-US" sz="2500" dirty="0"/>
              <a:t>d/dx </a:t>
            </a:r>
            <a:r>
              <a:rPr lang="en-US" altLang="en-US" sz="2500" dirty="0" err="1"/>
              <a:t>cx</a:t>
            </a:r>
            <a:r>
              <a:rPr lang="en-US" altLang="en-US" sz="2500" baseline="30000" dirty="0" err="1"/>
              <a:t>n</a:t>
            </a:r>
            <a:r>
              <a:rPr lang="en-US" altLang="en-US" sz="2500" dirty="0"/>
              <a:t> = </a:t>
            </a:r>
            <a:r>
              <a:rPr lang="en-US" altLang="en-US" sz="2500" dirty="0" err="1"/>
              <a:t>cn</a:t>
            </a:r>
            <a:r>
              <a:rPr lang="en-US" altLang="en-US" sz="2500" dirty="0"/>
              <a:t> </a:t>
            </a:r>
            <a:r>
              <a:rPr lang="en-US" altLang="en-US" sz="2500" dirty="0">
                <a:latin typeface="Arial" panose="020B0604020202020204" pitchFamily="34" charset="0"/>
                <a:cs typeface="Arial" panose="020B0604020202020204" pitchFamily="34" charset="0"/>
              </a:rPr>
              <a:t>×</a:t>
            </a:r>
            <a:r>
              <a:rPr lang="en-US" altLang="en-US" sz="2500" dirty="0"/>
              <a:t> x</a:t>
            </a:r>
            <a:r>
              <a:rPr lang="en-US" altLang="en-US" sz="2500" baseline="30000" dirty="0"/>
              <a:t> n-1</a:t>
            </a:r>
            <a:endParaRPr lang="en-US" sz="2500" dirty="0"/>
          </a:p>
        </p:txBody>
      </p:sp>
    </p:spTree>
    <p:extLst>
      <p:ext uri="{BB962C8B-B14F-4D97-AF65-F5344CB8AC3E}">
        <p14:creationId xmlns:p14="http://schemas.microsoft.com/office/powerpoint/2010/main" val="2615571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6906352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0F5A92-531F-4D63-A125-BFF8BD58CEF4}"/>
              </a:ext>
            </a:extLst>
          </p:cNvPr>
          <p:cNvSpPr>
            <a:spLocks noGrp="1"/>
          </p:cNvSpPr>
          <p:nvPr>
            <p:ph type="title"/>
          </p:nvPr>
        </p:nvSpPr>
        <p:spPr/>
        <p:txBody>
          <a:bodyPr/>
          <a:lstStyle/>
          <a:p>
            <a:r>
              <a:rPr lang="en-US" altLang="en-US" sz="5300"/>
              <a:t>Derivatives/Differentiation</a:t>
            </a:r>
          </a:p>
        </p:txBody>
      </p:sp>
      <p:sp>
        <p:nvSpPr>
          <p:cNvPr id="14339" name="Content Placeholder 2">
            <a:extLst>
              <a:ext uri="{FF2B5EF4-FFF2-40B4-BE49-F238E27FC236}">
                <a16:creationId xmlns:a16="http://schemas.microsoft.com/office/drawing/2014/main" id="{318C16D4-91B9-40D6-A57E-11549C9D33CB}"/>
              </a:ext>
            </a:extLst>
          </p:cNvPr>
          <p:cNvSpPr>
            <a:spLocks noGrp="1"/>
          </p:cNvSpPr>
          <p:nvPr>
            <p:ph idx="1"/>
          </p:nvPr>
        </p:nvSpPr>
        <p:spPr/>
        <p:txBody>
          <a:bodyPr/>
          <a:lstStyle/>
          <a:p>
            <a:r>
              <a:rPr lang="en-US" altLang="en-US" dirty="0"/>
              <a:t>Rule #3:</a:t>
            </a:r>
          </a:p>
          <a:p>
            <a:r>
              <a:rPr lang="en-US" altLang="en-US" dirty="0">
                <a:solidFill>
                  <a:srgbClr val="FFC000"/>
                </a:solidFill>
              </a:rPr>
              <a:t>derivative of a sum u + v:</a:t>
            </a:r>
          </a:p>
          <a:p>
            <a:r>
              <a:rPr lang="en-US" altLang="en-US" sz="2000" dirty="0"/>
              <a:t> </a:t>
            </a:r>
          </a:p>
          <a:p>
            <a:pPr algn="ctr"/>
            <a:r>
              <a:rPr lang="en-US" altLang="en-US" dirty="0"/>
              <a:t> du/dx + dv/dx</a:t>
            </a:r>
          </a:p>
        </p:txBody>
      </p:sp>
    </p:spTree>
    <p:extLst>
      <p:ext uri="{BB962C8B-B14F-4D97-AF65-F5344CB8AC3E}">
        <p14:creationId xmlns:p14="http://schemas.microsoft.com/office/powerpoint/2010/main" val="2562775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0F5A92-531F-4D63-A125-BFF8BD58CEF4}"/>
              </a:ext>
            </a:extLst>
          </p:cNvPr>
          <p:cNvSpPr>
            <a:spLocks noGrp="1"/>
          </p:cNvSpPr>
          <p:nvPr>
            <p:ph type="title"/>
          </p:nvPr>
        </p:nvSpPr>
        <p:spPr/>
        <p:txBody>
          <a:bodyPr/>
          <a:lstStyle/>
          <a:p>
            <a:r>
              <a:rPr lang="en-US" altLang="en-US" sz="5300"/>
              <a:t>Derivatives/Differentiation</a:t>
            </a:r>
          </a:p>
        </p:txBody>
      </p:sp>
      <p:sp>
        <p:nvSpPr>
          <p:cNvPr id="14339" name="Content Placeholder 2">
            <a:extLst>
              <a:ext uri="{FF2B5EF4-FFF2-40B4-BE49-F238E27FC236}">
                <a16:creationId xmlns:a16="http://schemas.microsoft.com/office/drawing/2014/main" id="{318C16D4-91B9-40D6-A57E-11549C9D33CB}"/>
              </a:ext>
            </a:extLst>
          </p:cNvPr>
          <p:cNvSpPr>
            <a:spLocks noGrp="1"/>
          </p:cNvSpPr>
          <p:nvPr>
            <p:ph idx="1"/>
          </p:nvPr>
        </p:nvSpPr>
        <p:spPr/>
        <p:txBody>
          <a:bodyPr/>
          <a:lstStyle/>
          <a:p>
            <a:r>
              <a:rPr lang="en-US" altLang="en-US" dirty="0"/>
              <a:t>Suppose we had:</a:t>
            </a:r>
          </a:p>
          <a:p>
            <a:r>
              <a:rPr lang="en-US" altLang="en-US" dirty="0">
                <a:solidFill>
                  <a:srgbClr val="FFC000"/>
                </a:solidFill>
              </a:rPr>
              <a:t>derivative of a sum u + v:</a:t>
            </a:r>
          </a:p>
          <a:p>
            <a:endParaRPr lang="en-US" altLang="en-US" sz="1500" dirty="0">
              <a:solidFill>
                <a:srgbClr val="FFC000"/>
              </a:solidFill>
            </a:endParaRPr>
          </a:p>
          <a:p>
            <a:r>
              <a:rPr lang="en-US" sz="4000" b="1" dirty="0">
                <a:solidFill>
                  <a:srgbClr val="CCFFFF"/>
                </a:solidFill>
              </a:rPr>
              <a:t>                7x</a:t>
            </a:r>
            <a:r>
              <a:rPr lang="en-US" sz="4000" b="1" baseline="30000" dirty="0">
                <a:solidFill>
                  <a:srgbClr val="CCFFFF"/>
                </a:solidFill>
              </a:rPr>
              <a:t>2  </a:t>
            </a:r>
            <a:r>
              <a:rPr lang="en-US" sz="4000" b="1" dirty="0">
                <a:solidFill>
                  <a:srgbClr val="CCFFFF"/>
                </a:solidFill>
              </a:rPr>
              <a:t>-3.2</a:t>
            </a:r>
          </a:p>
          <a:p>
            <a:endParaRPr lang="en-US" sz="4000" b="1" baseline="30000" dirty="0">
              <a:solidFill>
                <a:srgbClr val="CCFFFF"/>
              </a:solidFill>
            </a:endParaRPr>
          </a:p>
          <a:p>
            <a:pPr algn="ctr"/>
            <a:r>
              <a:rPr lang="en-US" altLang="en-US" dirty="0"/>
              <a:t> du/dx + dv/dx</a:t>
            </a:r>
          </a:p>
        </p:txBody>
      </p:sp>
      <p:grpSp>
        <p:nvGrpSpPr>
          <p:cNvPr id="8" name="Group 7">
            <a:extLst>
              <a:ext uri="{FF2B5EF4-FFF2-40B4-BE49-F238E27FC236}">
                <a16:creationId xmlns:a16="http://schemas.microsoft.com/office/drawing/2014/main" id="{268226A6-DBC6-4059-9127-D410BFC8AF38}"/>
              </a:ext>
            </a:extLst>
          </p:cNvPr>
          <p:cNvGrpSpPr/>
          <p:nvPr/>
        </p:nvGrpSpPr>
        <p:grpSpPr>
          <a:xfrm>
            <a:off x="4594490" y="2517759"/>
            <a:ext cx="1043271" cy="577401"/>
            <a:chOff x="3907631" y="1255954"/>
            <a:chExt cx="1243013" cy="2531184"/>
          </a:xfrm>
        </p:grpSpPr>
        <p:sp>
          <p:nvSpPr>
            <p:cNvPr id="9" name="Freeform: Shape 8">
              <a:extLst>
                <a:ext uri="{FF2B5EF4-FFF2-40B4-BE49-F238E27FC236}">
                  <a16:creationId xmlns:a16="http://schemas.microsoft.com/office/drawing/2014/main" id="{BE36EA29-DA15-4111-9BB8-332AC3A8BE63}"/>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210F3-2CF5-43E9-A2CF-40F167959711}"/>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A16E427-591B-4D38-81B8-AE51FEA9E10D}"/>
              </a:ext>
            </a:extLst>
          </p:cNvPr>
          <p:cNvGrpSpPr/>
          <p:nvPr/>
        </p:nvGrpSpPr>
        <p:grpSpPr>
          <a:xfrm>
            <a:off x="3342997" y="3613599"/>
            <a:ext cx="1043271" cy="577401"/>
            <a:chOff x="3907631" y="1255954"/>
            <a:chExt cx="1243013" cy="2531184"/>
          </a:xfrm>
        </p:grpSpPr>
        <p:sp>
          <p:nvSpPr>
            <p:cNvPr id="12" name="Freeform: Shape 11">
              <a:extLst>
                <a:ext uri="{FF2B5EF4-FFF2-40B4-BE49-F238E27FC236}">
                  <a16:creationId xmlns:a16="http://schemas.microsoft.com/office/drawing/2014/main" id="{8E39B3CB-FA82-40C4-AD27-0559AE3CE001}"/>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9ACEEBE-B2D8-4258-BBC3-B3FD2CAC6ADF}"/>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4D181CE-DFB0-4A61-B84A-8D7CDE9305C3}"/>
              </a:ext>
            </a:extLst>
          </p:cNvPr>
          <p:cNvGrpSpPr/>
          <p:nvPr/>
        </p:nvGrpSpPr>
        <p:grpSpPr>
          <a:xfrm rot="1097531">
            <a:off x="6144297" y="2486801"/>
            <a:ext cx="403047" cy="587762"/>
            <a:chOff x="3907631" y="1255954"/>
            <a:chExt cx="1243013" cy="2531184"/>
          </a:xfrm>
        </p:grpSpPr>
        <p:sp>
          <p:nvSpPr>
            <p:cNvPr id="15" name="Freeform: Shape 14">
              <a:extLst>
                <a:ext uri="{FF2B5EF4-FFF2-40B4-BE49-F238E27FC236}">
                  <a16:creationId xmlns:a16="http://schemas.microsoft.com/office/drawing/2014/main" id="{F25353E4-5949-4018-A12C-3DB315BE3F39}"/>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EB6BDF3-8BA6-47B1-9C52-D1E26B2E46AD}"/>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248FD7FC-A373-42EB-909C-9E13E9F48917}"/>
              </a:ext>
            </a:extLst>
          </p:cNvPr>
          <p:cNvGrpSpPr/>
          <p:nvPr/>
        </p:nvGrpSpPr>
        <p:grpSpPr>
          <a:xfrm rot="21104274">
            <a:off x="5450340" y="3683510"/>
            <a:ext cx="403047" cy="587762"/>
            <a:chOff x="3907631" y="1255954"/>
            <a:chExt cx="1243013" cy="2531184"/>
          </a:xfrm>
        </p:grpSpPr>
        <p:sp>
          <p:nvSpPr>
            <p:cNvPr id="24" name="Freeform: Shape 23">
              <a:extLst>
                <a:ext uri="{FF2B5EF4-FFF2-40B4-BE49-F238E27FC236}">
                  <a16:creationId xmlns:a16="http://schemas.microsoft.com/office/drawing/2014/main" id="{8B7C0F61-1233-4E3B-80AF-E3F5B6895B41}"/>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DFF05C5-7087-4A32-962C-43ACEA405FB4}"/>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50F5A92-531F-4D63-A125-BFF8BD58CEF4}"/>
              </a:ext>
            </a:extLst>
          </p:cNvPr>
          <p:cNvSpPr>
            <a:spLocks noGrp="1"/>
          </p:cNvSpPr>
          <p:nvPr>
            <p:ph type="title"/>
          </p:nvPr>
        </p:nvSpPr>
        <p:spPr/>
        <p:txBody>
          <a:bodyPr/>
          <a:lstStyle/>
          <a:p>
            <a:r>
              <a:rPr lang="en-US" altLang="en-US" sz="5300"/>
              <a:t>Derivatives/Differentiation</a:t>
            </a:r>
          </a:p>
        </p:txBody>
      </p:sp>
      <p:sp>
        <p:nvSpPr>
          <p:cNvPr id="14339" name="Content Placeholder 2">
            <a:extLst>
              <a:ext uri="{FF2B5EF4-FFF2-40B4-BE49-F238E27FC236}">
                <a16:creationId xmlns:a16="http://schemas.microsoft.com/office/drawing/2014/main" id="{318C16D4-91B9-40D6-A57E-11549C9D33CB}"/>
              </a:ext>
            </a:extLst>
          </p:cNvPr>
          <p:cNvSpPr>
            <a:spLocks noGrp="1"/>
          </p:cNvSpPr>
          <p:nvPr>
            <p:ph idx="1"/>
          </p:nvPr>
        </p:nvSpPr>
        <p:spPr/>
        <p:txBody>
          <a:bodyPr/>
          <a:lstStyle/>
          <a:p>
            <a:r>
              <a:rPr lang="en-US" altLang="en-US" dirty="0"/>
              <a:t>Suppose we had:</a:t>
            </a:r>
          </a:p>
          <a:p>
            <a:r>
              <a:rPr lang="en-US" altLang="en-US" dirty="0">
                <a:solidFill>
                  <a:srgbClr val="FFC000"/>
                </a:solidFill>
              </a:rPr>
              <a:t>derivative of a sum u + v:</a:t>
            </a:r>
          </a:p>
          <a:p>
            <a:endParaRPr lang="en-US" altLang="en-US" sz="1500" dirty="0">
              <a:solidFill>
                <a:srgbClr val="FFC000"/>
              </a:solidFill>
            </a:endParaRPr>
          </a:p>
          <a:p>
            <a:r>
              <a:rPr lang="en-US" sz="4000" b="1" dirty="0">
                <a:solidFill>
                  <a:srgbClr val="CCFFFF"/>
                </a:solidFill>
              </a:rPr>
              <a:t>                7x</a:t>
            </a:r>
            <a:r>
              <a:rPr lang="en-US" sz="4000" b="1" baseline="30000" dirty="0">
                <a:solidFill>
                  <a:srgbClr val="CCFFFF"/>
                </a:solidFill>
              </a:rPr>
              <a:t>2  </a:t>
            </a:r>
            <a:r>
              <a:rPr lang="en-US" sz="4000" b="1" dirty="0">
                <a:solidFill>
                  <a:srgbClr val="CCFFFF"/>
                </a:solidFill>
              </a:rPr>
              <a:t>-3.2</a:t>
            </a:r>
          </a:p>
          <a:p>
            <a:endParaRPr lang="en-US" sz="4000" b="1" baseline="30000" dirty="0">
              <a:solidFill>
                <a:srgbClr val="CCFFFF"/>
              </a:solidFill>
            </a:endParaRPr>
          </a:p>
          <a:p>
            <a:pPr algn="ctr"/>
            <a:r>
              <a:rPr lang="en-US" altLang="en-US" dirty="0"/>
              <a:t> du/dx + dv/dx</a:t>
            </a:r>
          </a:p>
          <a:p>
            <a:r>
              <a:rPr lang="en-US" altLang="en-US" dirty="0"/>
              <a:t>            </a:t>
            </a:r>
            <a:r>
              <a:rPr lang="en-US" altLang="en-US" dirty="0">
                <a:solidFill>
                  <a:srgbClr val="FFFF00"/>
                </a:solidFill>
              </a:rPr>
              <a:t>14x</a:t>
            </a:r>
            <a:r>
              <a:rPr lang="en-US" altLang="en-US" baseline="30000" dirty="0">
                <a:solidFill>
                  <a:srgbClr val="FFFF00"/>
                </a:solidFill>
              </a:rPr>
              <a:t>1</a:t>
            </a:r>
            <a:r>
              <a:rPr lang="en-US" altLang="en-US" dirty="0">
                <a:solidFill>
                  <a:srgbClr val="FFFF00"/>
                </a:solidFill>
              </a:rPr>
              <a:t>  +  0</a:t>
            </a:r>
          </a:p>
          <a:p>
            <a:r>
              <a:rPr lang="en-US" altLang="en-US" dirty="0"/>
              <a:t>			 or </a:t>
            </a:r>
            <a:r>
              <a:rPr lang="en-US" altLang="en-US" dirty="0">
                <a:solidFill>
                  <a:srgbClr val="FFFF00"/>
                </a:solidFill>
              </a:rPr>
              <a:t>14x</a:t>
            </a:r>
          </a:p>
        </p:txBody>
      </p:sp>
      <p:grpSp>
        <p:nvGrpSpPr>
          <p:cNvPr id="8" name="Group 7">
            <a:extLst>
              <a:ext uri="{FF2B5EF4-FFF2-40B4-BE49-F238E27FC236}">
                <a16:creationId xmlns:a16="http://schemas.microsoft.com/office/drawing/2014/main" id="{268226A6-DBC6-4059-9127-D410BFC8AF38}"/>
              </a:ext>
            </a:extLst>
          </p:cNvPr>
          <p:cNvGrpSpPr/>
          <p:nvPr/>
        </p:nvGrpSpPr>
        <p:grpSpPr>
          <a:xfrm>
            <a:off x="4594490" y="2517759"/>
            <a:ext cx="1043271" cy="577401"/>
            <a:chOff x="3907631" y="1255954"/>
            <a:chExt cx="1243013" cy="2531184"/>
          </a:xfrm>
        </p:grpSpPr>
        <p:sp>
          <p:nvSpPr>
            <p:cNvPr id="9" name="Freeform: Shape 8">
              <a:extLst>
                <a:ext uri="{FF2B5EF4-FFF2-40B4-BE49-F238E27FC236}">
                  <a16:creationId xmlns:a16="http://schemas.microsoft.com/office/drawing/2014/main" id="{BE36EA29-DA15-4111-9BB8-332AC3A8BE63}"/>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210F3-2CF5-43E9-A2CF-40F167959711}"/>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A16E427-591B-4D38-81B8-AE51FEA9E10D}"/>
              </a:ext>
            </a:extLst>
          </p:cNvPr>
          <p:cNvGrpSpPr/>
          <p:nvPr/>
        </p:nvGrpSpPr>
        <p:grpSpPr>
          <a:xfrm>
            <a:off x="3342997" y="3613599"/>
            <a:ext cx="1043271" cy="577401"/>
            <a:chOff x="3907631" y="1255954"/>
            <a:chExt cx="1243013" cy="2531184"/>
          </a:xfrm>
        </p:grpSpPr>
        <p:sp>
          <p:nvSpPr>
            <p:cNvPr id="12" name="Freeform: Shape 11">
              <a:extLst>
                <a:ext uri="{FF2B5EF4-FFF2-40B4-BE49-F238E27FC236}">
                  <a16:creationId xmlns:a16="http://schemas.microsoft.com/office/drawing/2014/main" id="{8E39B3CB-FA82-40C4-AD27-0559AE3CE001}"/>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9ACEEBE-B2D8-4258-BBC3-B3FD2CAC6ADF}"/>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248FD7FC-A373-42EB-909C-9E13E9F48917}"/>
              </a:ext>
            </a:extLst>
          </p:cNvPr>
          <p:cNvGrpSpPr/>
          <p:nvPr/>
        </p:nvGrpSpPr>
        <p:grpSpPr>
          <a:xfrm rot="21104274">
            <a:off x="5450340" y="3683510"/>
            <a:ext cx="403047" cy="587762"/>
            <a:chOff x="3907631" y="1255954"/>
            <a:chExt cx="1243013" cy="2531184"/>
          </a:xfrm>
        </p:grpSpPr>
        <p:sp>
          <p:nvSpPr>
            <p:cNvPr id="24" name="Freeform: Shape 23">
              <a:extLst>
                <a:ext uri="{FF2B5EF4-FFF2-40B4-BE49-F238E27FC236}">
                  <a16:creationId xmlns:a16="http://schemas.microsoft.com/office/drawing/2014/main" id="{8B7C0F61-1233-4E3B-80AF-E3F5B6895B41}"/>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DFF05C5-7087-4A32-962C-43ACEA405FB4}"/>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7850855-4CA2-47E5-B196-2E0361F43655}"/>
              </a:ext>
            </a:extLst>
          </p:cNvPr>
          <p:cNvGrpSpPr/>
          <p:nvPr/>
        </p:nvGrpSpPr>
        <p:grpSpPr>
          <a:xfrm rot="1097531">
            <a:off x="6144297" y="2486801"/>
            <a:ext cx="403047" cy="587762"/>
            <a:chOff x="3907631" y="1255954"/>
            <a:chExt cx="1243013" cy="2531184"/>
          </a:xfrm>
        </p:grpSpPr>
        <p:sp>
          <p:nvSpPr>
            <p:cNvPr id="19" name="Freeform: Shape 18">
              <a:extLst>
                <a:ext uri="{FF2B5EF4-FFF2-40B4-BE49-F238E27FC236}">
                  <a16:creationId xmlns:a16="http://schemas.microsoft.com/office/drawing/2014/main" id="{895ED17F-1FF3-485D-98E0-73184210F8B5}"/>
                </a:ext>
              </a:extLst>
            </p:cNvPr>
            <p:cNvSpPr/>
            <p:nvPr/>
          </p:nvSpPr>
          <p:spPr>
            <a:xfrm flipH="1" flipV="1">
              <a:off x="3907631" y="2521546"/>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184BB6CF-D10D-45DD-9525-ADF0B3D81A66}"/>
                </a:ext>
              </a:extLst>
            </p:cNvPr>
            <p:cNvSpPr/>
            <p:nvPr/>
          </p:nvSpPr>
          <p:spPr>
            <a:xfrm rot="10800000" flipH="1" flipV="1">
              <a:off x="4495800" y="1255954"/>
              <a:ext cx="654844" cy="1265592"/>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90199" y="467720"/>
                    <a:pt x="583536" y="505684"/>
                  </a:cubicBezTo>
                  <a:cubicBezTo>
                    <a:pt x="576873" y="543648"/>
                    <a:pt x="569443" y="573793"/>
                    <a:pt x="561262" y="615389"/>
                  </a:cubicBezTo>
                  <a:cubicBezTo>
                    <a:pt x="553081" y="656985"/>
                    <a:pt x="544508" y="700766"/>
                    <a:pt x="534451" y="755262"/>
                  </a:cubicBezTo>
                  <a:cubicBezTo>
                    <a:pt x="524394" y="809758"/>
                    <a:pt x="513030" y="882275"/>
                    <a:pt x="500918" y="942366"/>
                  </a:cubicBezTo>
                  <a:cubicBezTo>
                    <a:pt x="488806" y="1002457"/>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06551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Find the derivative </a:t>
            </a:r>
            <a:r>
              <a:rPr lang="en-US" dirty="0" err="1"/>
              <a:t>dy</a:t>
            </a:r>
            <a:r>
              <a:rPr lang="en-US" dirty="0"/>
              <a:t>/dx of:</a:t>
            </a:r>
          </a:p>
          <a:p>
            <a:pPr>
              <a:defRPr/>
            </a:pPr>
            <a:r>
              <a:rPr lang="en-US" dirty="0"/>
              <a:t>y = x</a:t>
            </a:r>
            <a:r>
              <a:rPr lang="en-US" baseline="30000" dirty="0"/>
              <a:t>3</a:t>
            </a:r>
            <a:r>
              <a:rPr lang="en-US" dirty="0"/>
              <a:t> + 10</a:t>
            </a:r>
          </a:p>
          <a:p>
            <a:pPr>
              <a:defRPr/>
            </a:pPr>
            <a:r>
              <a:rPr lang="en-US" sz="3300" dirty="0"/>
              <a:t> </a:t>
            </a:r>
          </a:p>
          <a:p>
            <a:pPr>
              <a:defRPr/>
            </a:pPr>
            <a:r>
              <a:rPr lang="en-US" dirty="0"/>
              <a:t>y = 6x</a:t>
            </a:r>
            <a:r>
              <a:rPr lang="en-US" baseline="30000" dirty="0"/>
              <a:t>4</a:t>
            </a:r>
            <a:r>
              <a:rPr lang="en-US" dirty="0"/>
              <a:t> - 97 </a:t>
            </a:r>
          </a:p>
          <a:p>
            <a:pPr>
              <a:defRPr/>
            </a:pPr>
            <a:endParaRPr lang="en-US" sz="3300" dirty="0"/>
          </a:p>
          <a:p>
            <a:pPr>
              <a:defRPr/>
            </a:pPr>
            <a:r>
              <a:rPr lang="en-US" dirty="0"/>
              <a:t>y = -12.2x</a:t>
            </a:r>
            <a:r>
              <a:rPr lang="en-US" baseline="30000" dirty="0"/>
              <a:t>2.1</a:t>
            </a:r>
            <a:r>
              <a:rPr lang="en-US" dirty="0"/>
              <a:t> + 75.2 </a:t>
            </a:r>
          </a:p>
          <a:p>
            <a:pPr>
              <a:defRPr/>
            </a:pPr>
            <a:endParaRPr lang="en-US" dirty="0"/>
          </a:p>
          <a:p>
            <a:pPr>
              <a:defRPr/>
            </a:pPr>
            <a:endParaRPr lang="en-US" dirty="0"/>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4FFE1C0B-6207-47E3-9A6F-019C030BCB9D}"/>
              </a:ext>
            </a:extLst>
          </p:cNvPr>
          <p:cNvSpPr txBox="1"/>
          <p:nvPr/>
        </p:nvSpPr>
        <p:spPr>
          <a:xfrm>
            <a:off x="6705600" y="6457146"/>
            <a:ext cx="2438400" cy="477054"/>
          </a:xfrm>
          <a:prstGeom prst="rect">
            <a:avLst/>
          </a:prstGeom>
          <a:noFill/>
        </p:spPr>
        <p:txBody>
          <a:bodyPr wrap="square">
            <a:spAutoFit/>
          </a:bodyPr>
          <a:lstStyle/>
          <a:p>
            <a:r>
              <a:rPr lang="en-US" altLang="en-US" sz="2500" dirty="0"/>
              <a:t>du/dx + dv/dx</a:t>
            </a:r>
            <a:endParaRPr lang="en-US" sz="2500" dirty="0"/>
          </a:p>
        </p:txBody>
      </p:sp>
      <p:sp>
        <p:nvSpPr>
          <p:cNvPr id="6" name="TextBox 5">
            <a:extLst>
              <a:ext uri="{FF2B5EF4-FFF2-40B4-BE49-F238E27FC236}">
                <a16:creationId xmlns:a16="http://schemas.microsoft.com/office/drawing/2014/main" id="{9DF77D36-8CF4-4A9D-A8D8-D118CD3EB903}"/>
              </a:ext>
            </a:extLst>
          </p:cNvPr>
          <p:cNvSpPr txBox="1"/>
          <p:nvPr/>
        </p:nvSpPr>
        <p:spPr>
          <a:xfrm>
            <a:off x="0" y="6457146"/>
            <a:ext cx="3276600" cy="477054"/>
          </a:xfrm>
          <a:prstGeom prst="rect">
            <a:avLst/>
          </a:prstGeom>
          <a:noFill/>
        </p:spPr>
        <p:txBody>
          <a:bodyPr wrap="square">
            <a:spAutoFit/>
          </a:bodyPr>
          <a:lstStyle/>
          <a:p>
            <a:r>
              <a:rPr lang="en-US" altLang="en-US" sz="2500" dirty="0"/>
              <a:t>d/dx </a:t>
            </a:r>
            <a:r>
              <a:rPr lang="en-US" altLang="en-US" sz="2500" dirty="0" err="1"/>
              <a:t>cx</a:t>
            </a:r>
            <a:r>
              <a:rPr lang="en-US" altLang="en-US" sz="2500" baseline="30000" dirty="0" err="1"/>
              <a:t>n</a:t>
            </a:r>
            <a:r>
              <a:rPr lang="en-US" altLang="en-US" sz="2500" dirty="0"/>
              <a:t> = </a:t>
            </a:r>
            <a:r>
              <a:rPr lang="en-US" altLang="en-US" sz="2500" dirty="0" err="1"/>
              <a:t>cn</a:t>
            </a:r>
            <a:r>
              <a:rPr lang="en-US" altLang="en-US" sz="2500" dirty="0"/>
              <a:t> x</a:t>
            </a:r>
            <a:r>
              <a:rPr lang="en-US" altLang="en-US" sz="2500" baseline="30000" dirty="0"/>
              <a:t> n-1</a:t>
            </a:r>
            <a:endParaRPr lang="en-US" sz="2500" dirty="0"/>
          </a:p>
        </p:txBody>
      </p:sp>
    </p:spTree>
    <p:extLst>
      <p:ext uri="{BB962C8B-B14F-4D97-AF65-F5344CB8AC3E}">
        <p14:creationId xmlns:p14="http://schemas.microsoft.com/office/powerpoint/2010/main" val="32980467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686800" cy="5638800"/>
          </a:xfrm>
        </p:spPr>
        <p:txBody>
          <a:bodyPr/>
          <a:lstStyle/>
          <a:p>
            <a:pPr>
              <a:buFont typeface="Arial" charset="0"/>
              <a:buNone/>
              <a:defRPr/>
            </a:pPr>
            <a:r>
              <a:rPr lang="en-US" dirty="0"/>
              <a:t>Find the derivative </a:t>
            </a:r>
            <a:r>
              <a:rPr lang="en-US" dirty="0" err="1"/>
              <a:t>dy</a:t>
            </a:r>
            <a:r>
              <a:rPr lang="en-US" dirty="0"/>
              <a:t>/dx of:</a:t>
            </a:r>
          </a:p>
          <a:p>
            <a:pPr>
              <a:defRPr/>
            </a:pPr>
            <a:r>
              <a:rPr lang="en-US" dirty="0"/>
              <a:t>y = x</a:t>
            </a:r>
            <a:r>
              <a:rPr lang="en-US" baseline="30000" dirty="0"/>
              <a:t>3</a:t>
            </a:r>
            <a:r>
              <a:rPr lang="en-US" dirty="0"/>
              <a:t> + 10</a:t>
            </a:r>
          </a:p>
          <a:p>
            <a:pPr>
              <a:spcBef>
                <a:spcPts val="0"/>
              </a:spcBef>
              <a:defRPr/>
            </a:pPr>
            <a:r>
              <a:rPr lang="en-US" sz="2000" dirty="0"/>
              <a:t> </a:t>
            </a:r>
            <a:r>
              <a:rPr lang="en-US" dirty="0"/>
              <a:t>d/dx x</a:t>
            </a:r>
            <a:r>
              <a:rPr lang="en-US" baseline="30000" dirty="0"/>
              <a:t>3</a:t>
            </a:r>
            <a:r>
              <a:rPr lang="en-US" dirty="0"/>
              <a:t> + </a:t>
            </a:r>
            <a:r>
              <a:rPr lang="en-US" sz="2000" dirty="0"/>
              <a:t> </a:t>
            </a:r>
            <a:r>
              <a:rPr lang="en-US" dirty="0"/>
              <a:t>d/dx 10 = </a:t>
            </a:r>
            <a:r>
              <a:rPr lang="en-US" dirty="0">
                <a:solidFill>
                  <a:srgbClr val="FFFF00"/>
                </a:solidFill>
              </a:rPr>
              <a:t>3x</a:t>
            </a:r>
            <a:r>
              <a:rPr lang="en-US" baseline="30000" dirty="0">
                <a:solidFill>
                  <a:srgbClr val="FFFF00"/>
                </a:solidFill>
              </a:rPr>
              <a:t>2</a:t>
            </a:r>
            <a:r>
              <a:rPr lang="en-US" dirty="0">
                <a:solidFill>
                  <a:srgbClr val="FFFF00"/>
                </a:solidFill>
              </a:rPr>
              <a:t> </a:t>
            </a:r>
          </a:p>
          <a:p>
            <a:pPr>
              <a:defRPr/>
            </a:pPr>
            <a:r>
              <a:rPr lang="en-US" dirty="0"/>
              <a:t>y = 6x</a:t>
            </a:r>
            <a:r>
              <a:rPr lang="en-US" baseline="30000" dirty="0"/>
              <a:t>4</a:t>
            </a:r>
            <a:r>
              <a:rPr lang="en-US" dirty="0"/>
              <a:t> - 97 </a:t>
            </a:r>
          </a:p>
          <a:p>
            <a:pPr>
              <a:spcBef>
                <a:spcPts val="0"/>
              </a:spcBef>
              <a:defRPr/>
            </a:pPr>
            <a:r>
              <a:rPr lang="en-US" dirty="0"/>
              <a:t>  </a:t>
            </a:r>
          </a:p>
          <a:p>
            <a:pPr>
              <a:defRPr/>
            </a:pPr>
            <a:r>
              <a:rPr lang="en-US" dirty="0"/>
              <a:t>y = -12.2x</a:t>
            </a:r>
            <a:r>
              <a:rPr lang="en-US" baseline="30000" dirty="0"/>
              <a:t>2.1</a:t>
            </a:r>
            <a:r>
              <a:rPr lang="en-US" dirty="0"/>
              <a:t> + 75.2 </a:t>
            </a:r>
          </a:p>
          <a:p>
            <a:pPr>
              <a:spcBef>
                <a:spcPts val="0"/>
              </a:spcBef>
              <a:defRPr/>
            </a:pPr>
            <a:r>
              <a:rPr lang="en-US" sz="2000" dirty="0"/>
              <a:t> </a:t>
            </a:r>
            <a:r>
              <a:rPr lang="en-US" dirty="0"/>
              <a:t> </a:t>
            </a:r>
          </a:p>
          <a:p>
            <a:pPr>
              <a:defRPr/>
            </a:pPr>
            <a:endParaRPr lang="en-US" dirty="0"/>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230B1900-4A8B-407F-810A-F0B989B282B6}"/>
              </a:ext>
            </a:extLst>
          </p:cNvPr>
          <p:cNvSpPr txBox="1"/>
          <p:nvPr/>
        </p:nvSpPr>
        <p:spPr>
          <a:xfrm>
            <a:off x="6705600" y="6457146"/>
            <a:ext cx="2438400" cy="477054"/>
          </a:xfrm>
          <a:prstGeom prst="rect">
            <a:avLst/>
          </a:prstGeom>
          <a:noFill/>
        </p:spPr>
        <p:txBody>
          <a:bodyPr wrap="square">
            <a:spAutoFit/>
          </a:bodyPr>
          <a:lstStyle/>
          <a:p>
            <a:r>
              <a:rPr lang="en-US" altLang="en-US" sz="2500" dirty="0"/>
              <a:t>du/dx + dv/dx</a:t>
            </a:r>
            <a:endParaRPr lang="en-US" sz="2500" dirty="0"/>
          </a:p>
        </p:txBody>
      </p:sp>
      <p:sp>
        <p:nvSpPr>
          <p:cNvPr id="6" name="TextBox 5">
            <a:extLst>
              <a:ext uri="{FF2B5EF4-FFF2-40B4-BE49-F238E27FC236}">
                <a16:creationId xmlns:a16="http://schemas.microsoft.com/office/drawing/2014/main" id="{931EF4AC-7D16-42F6-9217-CF280C60DBC3}"/>
              </a:ext>
            </a:extLst>
          </p:cNvPr>
          <p:cNvSpPr txBox="1"/>
          <p:nvPr/>
        </p:nvSpPr>
        <p:spPr>
          <a:xfrm>
            <a:off x="0" y="6457146"/>
            <a:ext cx="3276600" cy="477054"/>
          </a:xfrm>
          <a:prstGeom prst="rect">
            <a:avLst/>
          </a:prstGeom>
          <a:noFill/>
        </p:spPr>
        <p:txBody>
          <a:bodyPr wrap="square">
            <a:spAutoFit/>
          </a:bodyPr>
          <a:lstStyle/>
          <a:p>
            <a:r>
              <a:rPr lang="en-US" altLang="en-US" sz="2500" dirty="0"/>
              <a:t>d/dx </a:t>
            </a:r>
            <a:r>
              <a:rPr lang="en-US" altLang="en-US" sz="2500" dirty="0" err="1"/>
              <a:t>cx</a:t>
            </a:r>
            <a:r>
              <a:rPr lang="en-US" altLang="en-US" sz="2500" baseline="30000" dirty="0" err="1"/>
              <a:t>n</a:t>
            </a:r>
            <a:r>
              <a:rPr lang="en-US" altLang="en-US" sz="2500" dirty="0"/>
              <a:t> = </a:t>
            </a:r>
            <a:r>
              <a:rPr lang="en-US" altLang="en-US" sz="2500" dirty="0" err="1"/>
              <a:t>cn</a:t>
            </a:r>
            <a:r>
              <a:rPr lang="en-US" altLang="en-US" sz="2500" dirty="0"/>
              <a:t> x</a:t>
            </a:r>
            <a:r>
              <a:rPr lang="en-US" altLang="en-US" sz="2500" baseline="30000" dirty="0"/>
              <a:t> n-1</a:t>
            </a:r>
            <a:endParaRPr lang="en-US" sz="2500" dirty="0"/>
          </a:p>
        </p:txBody>
      </p:sp>
    </p:spTree>
    <p:extLst>
      <p:ext uri="{BB962C8B-B14F-4D97-AF65-F5344CB8AC3E}">
        <p14:creationId xmlns:p14="http://schemas.microsoft.com/office/powerpoint/2010/main" val="83135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a:extLst>
              <a:ext uri="{FF2B5EF4-FFF2-40B4-BE49-F238E27FC236}">
                <a16:creationId xmlns:a16="http://schemas.microsoft.com/office/drawing/2014/main" id="{83DF0264-005A-4D79-A834-A84BE429D4CE}"/>
              </a:ext>
            </a:extLst>
          </p:cNvPr>
          <p:cNvSpPr>
            <a:spLocks noGrp="1"/>
          </p:cNvSpPr>
          <p:nvPr>
            <p:ph idx="1"/>
          </p:nvPr>
        </p:nvSpPr>
        <p:spPr>
          <a:xfrm>
            <a:off x="457200" y="838200"/>
            <a:ext cx="8229600" cy="5638800"/>
          </a:xfrm>
        </p:spPr>
        <p:txBody>
          <a:bodyPr/>
          <a:lstStyle/>
          <a:p>
            <a:r>
              <a:rPr lang="en-US" altLang="en-US" dirty="0"/>
              <a:t>What is lim ?		</a:t>
            </a:r>
            <a:r>
              <a:rPr lang="en-US" altLang="en-US" dirty="0" err="1"/>
              <a:t>lim</a:t>
            </a:r>
            <a:r>
              <a:rPr lang="en-US" altLang="en-US" dirty="0"/>
              <a:t>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1000" dirty="0"/>
              <a:t>	                 </a:t>
            </a:r>
            <a:r>
              <a:rPr lang="en-US" altLang="en-US" sz="2000" dirty="0"/>
              <a:t>x </a:t>
            </a:r>
            <a:r>
              <a:rPr lang="en-US" altLang="en-US" sz="2000" dirty="0">
                <a:sym typeface="Symbol" panose="05050102010706020507" pitchFamily="18" charset="2"/>
              </a:rPr>
              <a:t> ∞</a:t>
            </a:r>
            <a:endParaRPr lang="en-US" altLang="en-US" sz="1000" dirty="0"/>
          </a:p>
          <a:p>
            <a:pPr>
              <a:spcBef>
                <a:spcPts val="0"/>
              </a:spcBef>
            </a:pPr>
            <a:r>
              <a:rPr lang="en-US" altLang="en-US" dirty="0">
                <a:sym typeface="Symbol" panose="05050102010706020507" pitchFamily="18" charset="2"/>
              </a:rPr>
              <a:t>           </a:t>
            </a:r>
            <a:r>
              <a:rPr lang="en-US" altLang="en-US" dirty="0">
                <a:solidFill>
                  <a:srgbClr val="FFFF00"/>
                </a:solidFill>
                <a:sym typeface="Symbol" panose="05050102010706020507" pitchFamily="18" charset="2"/>
              </a:rPr>
              <a:t>0          </a:t>
            </a:r>
            <a:endParaRPr lang="en-US" altLang="en-US" dirty="0">
              <a:solidFill>
                <a:srgbClr val="FFFF00"/>
              </a:solidFill>
            </a:endParaRPr>
          </a:p>
          <a:p>
            <a:endParaRPr lang="en-US" altLang="en-US" dirty="0"/>
          </a:p>
        </p:txBody>
      </p:sp>
      <p:pic>
        <p:nvPicPr>
          <p:cNvPr id="4" name="Picture 3">
            <a:extLst>
              <a:ext uri="{FF2B5EF4-FFF2-40B4-BE49-F238E27FC236}">
                <a16:creationId xmlns:a16="http://schemas.microsoft.com/office/drawing/2014/main" id="{89CA5DF6-D56A-4ACA-950E-5DA2BE8D5964}"/>
              </a:ext>
            </a:extLst>
          </p:cNvPr>
          <p:cNvPicPr>
            <a:picLocks noChangeAspect="1"/>
          </p:cNvPicPr>
          <p:nvPr/>
        </p:nvPicPr>
        <p:blipFill>
          <a:blip r:embed="rId2"/>
          <a:stretch>
            <a:fillRect/>
          </a:stretch>
        </p:blipFill>
        <p:spPr>
          <a:xfrm>
            <a:off x="1676400" y="2342291"/>
            <a:ext cx="5803964" cy="4287109"/>
          </a:xfrm>
          <a:prstGeom prst="rect">
            <a:avLst/>
          </a:prstGeom>
        </p:spPr>
      </p:pic>
      <p:sp>
        <p:nvSpPr>
          <p:cNvPr id="2" name="TextBox 1">
            <a:extLst>
              <a:ext uri="{FF2B5EF4-FFF2-40B4-BE49-F238E27FC236}">
                <a16:creationId xmlns:a16="http://schemas.microsoft.com/office/drawing/2014/main" id="{029DFE87-FAAD-43A7-9BE9-26516828DF34}"/>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5" name="Rectangle 4">
            <a:extLst>
              <a:ext uri="{FF2B5EF4-FFF2-40B4-BE49-F238E27FC236}">
                <a16:creationId xmlns:a16="http://schemas.microsoft.com/office/drawing/2014/main" id="{6C178394-2B21-463F-9DE5-83662E81D2A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2</a:t>
            </a:r>
            <a:endParaRPr lang="en-US" altLang="en-US" sz="2400" i="1" dirty="0">
              <a:solidFill>
                <a:schemeClr val="folHlink"/>
              </a:solidFill>
            </a:endParaRPr>
          </a:p>
        </p:txBody>
      </p:sp>
    </p:spTree>
    <p:extLst>
      <p:ext uri="{BB962C8B-B14F-4D97-AF65-F5344CB8AC3E}">
        <p14:creationId xmlns:p14="http://schemas.microsoft.com/office/powerpoint/2010/main" val="4156266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686800" cy="5638800"/>
          </a:xfrm>
        </p:spPr>
        <p:txBody>
          <a:bodyPr/>
          <a:lstStyle/>
          <a:p>
            <a:pPr>
              <a:buFont typeface="Arial" charset="0"/>
              <a:buNone/>
              <a:defRPr/>
            </a:pPr>
            <a:r>
              <a:rPr lang="en-US" dirty="0"/>
              <a:t>Find the derivative </a:t>
            </a:r>
            <a:r>
              <a:rPr lang="en-US" dirty="0" err="1"/>
              <a:t>dy</a:t>
            </a:r>
            <a:r>
              <a:rPr lang="en-US" dirty="0"/>
              <a:t>/dx of:</a:t>
            </a:r>
          </a:p>
          <a:p>
            <a:pPr>
              <a:defRPr/>
            </a:pPr>
            <a:r>
              <a:rPr lang="en-US" dirty="0"/>
              <a:t>y = x</a:t>
            </a:r>
            <a:r>
              <a:rPr lang="en-US" baseline="30000" dirty="0"/>
              <a:t>3</a:t>
            </a:r>
            <a:r>
              <a:rPr lang="en-US" dirty="0"/>
              <a:t> + 10  		</a:t>
            </a:r>
            <a:r>
              <a:rPr lang="en-US" dirty="0" err="1"/>
              <a:t>dy</a:t>
            </a:r>
            <a:r>
              <a:rPr lang="en-US" dirty="0"/>
              <a:t>/dx = 3x</a:t>
            </a:r>
            <a:r>
              <a:rPr lang="en-US" baseline="30000" dirty="0"/>
              <a:t>2</a:t>
            </a:r>
            <a:r>
              <a:rPr lang="en-US" dirty="0"/>
              <a:t> </a:t>
            </a:r>
          </a:p>
          <a:p>
            <a:pPr>
              <a:defRPr/>
            </a:pPr>
            <a:r>
              <a:rPr lang="en-US" dirty="0"/>
              <a:t>y = 6x</a:t>
            </a:r>
            <a:r>
              <a:rPr lang="en-US" baseline="30000" dirty="0"/>
              <a:t>4</a:t>
            </a:r>
            <a:r>
              <a:rPr lang="en-US" dirty="0"/>
              <a:t> - 97 </a:t>
            </a:r>
          </a:p>
          <a:p>
            <a:pPr>
              <a:spcBef>
                <a:spcPts val="0"/>
              </a:spcBef>
              <a:defRPr/>
            </a:pPr>
            <a:r>
              <a:rPr lang="en-US" sz="2000" dirty="0"/>
              <a:t> </a:t>
            </a:r>
            <a:r>
              <a:rPr lang="en-US" dirty="0"/>
              <a:t>d/dx 6x</a:t>
            </a:r>
            <a:r>
              <a:rPr lang="en-US" baseline="30000" dirty="0"/>
              <a:t>4</a:t>
            </a:r>
            <a:r>
              <a:rPr lang="en-US" dirty="0"/>
              <a:t> - </a:t>
            </a:r>
            <a:r>
              <a:rPr lang="en-US" sz="2000" dirty="0"/>
              <a:t> </a:t>
            </a:r>
            <a:r>
              <a:rPr lang="en-US" dirty="0"/>
              <a:t>d/dx 97 = </a:t>
            </a:r>
            <a:r>
              <a:rPr lang="en-US" dirty="0">
                <a:solidFill>
                  <a:srgbClr val="FFFF00"/>
                </a:solidFill>
              </a:rPr>
              <a:t>24x</a:t>
            </a:r>
            <a:r>
              <a:rPr lang="en-US" baseline="30000" dirty="0">
                <a:solidFill>
                  <a:srgbClr val="FFFF00"/>
                </a:solidFill>
              </a:rPr>
              <a:t>3</a:t>
            </a:r>
            <a:r>
              <a:rPr lang="en-US" dirty="0"/>
              <a:t> </a:t>
            </a:r>
          </a:p>
          <a:p>
            <a:pPr>
              <a:defRPr/>
            </a:pPr>
            <a:r>
              <a:rPr lang="en-US" dirty="0"/>
              <a:t>y = -12.2x</a:t>
            </a:r>
            <a:r>
              <a:rPr lang="en-US" baseline="30000" dirty="0"/>
              <a:t>2.1</a:t>
            </a:r>
            <a:r>
              <a:rPr lang="en-US" dirty="0"/>
              <a:t> + 75.2 </a:t>
            </a:r>
          </a:p>
          <a:p>
            <a:pPr>
              <a:spcBef>
                <a:spcPts val="0"/>
              </a:spcBef>
              <a:defRPr/>
            </a:pPr>
            <a:r>
              <a:rPr lang="en-US" sz="2000" dirty="0"/>
              <a:t> </a:t>
            </a:r>
            <a:endParaRPr lang="en-US" dirty="0"/>
          </a:p>
          <a:p>
            <a:pPr>
              <a:defRPr/>
            </a:pPr>
            <a:endParaRPr lang="en-US" dirty="0"/>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FF99B947-BBBE-4ABA-8F52-3735BD6049E0}"/>
              </a:ext>
            </a:extLst>
          </p:cNvPr>
          <p:cNvSpPr txBox="1"/>
          <p:nvPr/>
        </p:nvSpPr>
        <p:spPr>
          <a:xfrm>
            <a:off x="6705600" y="6457146"/>
            <a:ext cx="2438400" cy="477054"/>
          </a:xfrm>
          <a:prstGeom prst="rect">
            <a:avLst/>
          </a:prstGeom>
          <a:noFill/>
        </p:spPr>
        <p:txBody>
          <a:bodyPr wrap="square">
            <a:spAutoFit/>
          </a:bodyPr>
          <a:lstStyle/>
          <a:p>
            <a:r>
              <a:rPr lang="en-US" altLang="en-US" sz="2500" dirty="0"/>
              <a:t>du/dx + dv/dx</a:t>
            </a:r>
            <a:endParaRPr lang="en-US" sz="2500" dirty="0"/>
          </a:p>
        </p:txBody>
      </p:sp>
      <p:sp>
        <p:nvSpPr>
          <p:cNvPr id="6" name="TextBox 5">
            <a:extLst>
              <a:ext uri="{FF2B5EF4-FFF2-40B4-BE49-F238E27FC236}">
                <a16:creationId xmlns:a16="http://schemas.microsoft.com/office/drawing/2014/main" id="{CED02A4B-3CC6-4201-B5D9-C02F80BBF278}"/>
              </a:ext>
            </a:extLst>
          </p:cNvPr>
          <p:cNvSpPr txBox="1"/>
          <p:nvPr/>
        </p:nvSpPr>
        <p:spPr>
          <a:xfrm>
            <a:off x="0" y="6457146"/>
            <a:ext cx="3276600" cy="477054"/>
          </a:xfrm>
          <a:prstGeom prst="rect">
            <a:avLst/>
          </a:prstGeom>
          <a:noFill/>
        </p:spPr>
        <p:txBody>
          <a:bodyPr wrap="square">
            <a:spAutoFit/>
          </a:bodyPr>
          <a:lstStyle/>
          <a:p>
            <a:r>
              <a:rPr lang="en-US" altLang="en-US" sz="2500" dirty="0"/>
              <a:t>d/dx </a:t>
            </a:r>
            <a:r>
              <a:rPr lang="en-US" altLang="en-US" sz="2500" dirty="0" err="1"/>
              <a:t>cx</a:t>
            </a:r>
            <a:r>
              <a:rPr lang="en-US" altLang="en-US" sz="2500" baseline="30000" dirty="0" err="1"/>
              <a:t>n</a:t>
            </a:r>
            <a:r>
              <a:rPr lang="en-US" altLang="en-US" sz="2500" dirty="0"/>
              <a:t> = </a:t>
            </a:r>
            <a:r>
              <a:rPr lang="en-US" altLang="en-US" sz="2500" dirty="0" err="1"/>
              <a:t>cn</a:t>
            </a:r>
            <a:r>
              <a:rPr lang="en-US" altLang="en-US" sz="2500" dirty="0"/>
              <a:t> x</a:t>
            </a:r>
            <a:r>
              <a:rPr lang="en-US" altLang="en-US" sz="2500" baseline="30000" dirty="0"/>
              <a:t> n-1</a:t>
            </a:r>
            <a:endParaRPr lang="en-US" sz="25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686800" cy="5638800"/>
          </a:xfrm>
        </p:spPr>
        <p:txBody>
          <a:bodyPr/>
          <a:lstStyle/>
          <a:p>
            <a:pPr>
              <a:buFont typeface="Arial" charset="0"/>
              <a:buNone/>
              <a:defRPr/>
            </a:pPr>
            <a:r>
              <a:rPr lang="en-US" dirty="0"/>
              <a:t>Find the derivative </a:t>
            </a:r>
            <a:r>
              <a:rPr lang="en-US" dirty="0" err="1"/>
              <a:t>dy</a:t>
            </a:r>
            <a:r>
              <a:rPr lang="en-US" dirty="0"/>
              <a:t>/dx of:</a:t>
            </a:r>
          </a:p>
          <a:p>
            <a:pPr>
              <a:defRPr/>
            </a:pPr>
            <a:r>
              <a:rPr lang="en-US" dirty="0"/>
              <a:t>y = x</a:t>
            </a:r>
            <a:r>
              <a:rPr lang="en-US" baseline="30000" dirty="0"/>
              <a:t>3</a:t>
            </a:r>
            <a:r>
              <a:rPr lang="en-US" dirty="0"/>
              <a:t> + 10  		</a:t>
            </a:r>
            <a:r>
              <a:rPr lang="en-US" dirty="0" err="1"/>
              <a:t>dy</a:t>
            </a:r>
            <a:r>
              <a:rPr lang="en-US" dirty="0"/>
              <a:t>/dx = 3x</a:t>
            </a:r>
            <a:r>
              <a:rPr lang="en-US" baseline="30000" dirty="0"/>
              <a:t>2</a:t>
            </a:r>
            <a:r>
              <a:rPr lang="en-US" dirty="0"/>
              <a:t> </a:t>
            </a:r>
          </a:p>
          <a:p>
            <a:pPr>
              <a:defRPr/>
            </a:pPr>
            <a:r>
              <a:rPr lang="en-US" dirty="0"/>
              <a:t>y = 6x</a:t>
            </a:r>
            <a:r>
              <a:rPr lang="en-US" baseline="30000" dirty="0"/>
              <a:t>4</a:t>
            </a:r>
            <a:r>
              <a:rPr lang="en-US" dirty="0"/>
              <a:t> - 97 		</a:t>
            </a:r>
            <a:r>
              <a:rPr lang="en-US" dirty="0" err="1"/>
              <a:t>dy</a:t>
            </a:r>
            <a:r>
              <a:rPr lang="en-US" dirty="0"/>
              <a:t>/dx = 24x</a:t>
            </a:r>
            <a:r>
              <a:rPr lang="en-US" baseline="30000" dirty="0"/>
              <a:t>3</a:t>
            </a:r>
            <a:r>
              <a:rPr lang="en-US" dirty="0"/>
              <a:t> </a:t>
            </a:r>
          </a:p>
          <a:p>
            <a:pPr>
              <a:defRPr/>
            </a:pPr>
            <a:r>
              <a:rPr lang="en-US" dirty="0"/>
              <a:t>y = -12.2x</a:t>
            </a:r>
            <a:r>
              <a:rPr lang="en-US" baseline="30000" dirty="0"/>
              <a:t>2.1</a:t>
            </a:r>
            <a:r>
              <a:rPr lang="en-US" dirty="0"/>
              <a:t> + 75.2 </a:t>
            </a:r>
          </a:p>
          <a:p>
            <a:pPr>
              <a:spcBef>
                <a:spcPts val="0"/>
              </a:spcBef>
              <a:defRPr/>
            </a:pPr>
            <a:r>
              <a:rPr lang="en-US" sz="2000" dirty="0"/>
              <a:t> </a:t>
            </a:r>
            <a:r>
              <a:rPr lang="en-US" dirty="0"/>
              <a:t>d/dx</a:t>
            </a:r>
            <a:r>
              <a:rPr lang="en-US" sz="2000" dirty="0"/>
              <a:t> </a:t>
            </a:r>
            <a:r>
              <a:rPr lang="en-US" dirty="0"/>
              <a:t>-12.2x</a:t>
            </a:r>
            <a:r>
              <a:rPr lang="en-US" baseline="30000" dirty="0"/>
              <a:t>2.1</a:t>
            </a:r>
            <a:r>
              <a:rPr lang="en-US" sz="2000" dirty="0"/>
              <a:t> </a:t>
            </a:r>
            <a:r>
              <a:rPr lang="en-US" dirty="0"/>
              <a:t>+</a:t>
            </a:r>
            <a:r>
              <a:rPr lang="en-US" sz="2000" dirty="0"/>
              <a:t>  </a:t>
            </a:r>
            <a:r>
              <a:rPr lang="en-US" dirty="0"/>
              <a:t>d/dx 75.2</a:t>
            </a:r>
            <a:r>
              <a:rPr lang="en-US" sz="2000" dirty="0"/>
              <a:t> </a:t>
            </a:r>
            <a:r>
              <a:rPr lang="en-US" dirty="0"/>
              <a:t>=</a:t>
            </a:r>
            <a:r>
              <a:rPr lang="en-US" sz="2000" dirty="0"/>
              <a:t>   </a:t>
            </a:r>
          </a:p>
          <a:p>
            <a:pPr>
              <a:spcBef>
                <a:spcPts val="0"/>
              </a:spcBef>
              <a:defRPr/>
            </a:pPr>
            <a:r>
              <a:rPr lang="en-US" dirty="0">
                <a:solidFill>
                  <a:srgbClr val="FFFF00"/>
                </a:solidFill>
              </a:rPr>
              <a:t>  </a:t>
            </a:r>
            <a:r>
              <a:rPr lang="en-US" sz="2000" dirty="0">
                <a:solidFill>
                  <a:srgbClr val="FFFF00"/>
                </a:solidFill>
              </a:rPr>
              <a:t> </a:t>
            </a:r>
            <a:r>
              <a:rPr lang="en-US" dirty="0">
                <a:solidFill>
                  <a:srgbClr val="FFFF00"/>
                </a:solidFill>
              </a:rPr>
              <a:t>= -25.62x</a:t>
            </a:r>
            <a:r>
              <a:rPr lang="en-US" baseline="30000" dirty="0">
                <a:solidFill>
                  <a:srgbClr val="FFFF00"/>
                </a:solidFill>
              </a:rPr>
              <a:t>1.1</a:t>
            </a:r>
            <a:r>
              <a:rPr lang="en-US" dirty="0"/>
              <a:t> </a:t>
            </a:r>
          </a:p>
          <a:p>
            <a:pPr>
              <a:defRPr/>
            </a:pPr>
            <a:endParaRPr lang="en-US" dirty="0"/>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17</a:t>
            </a:r>
            <a:endParaRPr lang="en-US" altLang="en-US" sz="2400" i="1" dirty="0">
              <a:solidFill>
                <a:schemeClr val="folHlink"/>
              </a:solidFill>
            </a:endParaRPr>
          </a:p>
        </p:txBody>
      </p:sp>
      <p:sp>
        <p:nvSpPr>
          <p:cNvPr id="5" name="TextBox 4">
            <a:extLst>
              <a:ext uri="{FF2B5EF4-FFF2-40B4-BE49-F238E27FC236}">
                <a16:creationId xmlns:a16="http://schemas.microsoft.com/office/drawing/2014/main" id="{DF54738D-F79B-4B2C-9067-EC9072010988}"/>
              </a:ext>
            </a:extLst>
          </p:cNvPr>
          <p:cNvSpPr txBox="1"/>
          <p:nvPr/>
        </p:nvSpPr>
        <p:spPr>
          <a:xfrm>
            <a:off x="6705600" y="6457146"/>
            <a:ext cx="2438400" cy="477054"/>
          </a:xfrm>
          <a:prstGeom prst="rect">
            <a:avLst/>
          </a:prstGeom>
          <a:noFill/>
        </p:spPr>
        <p:txBody>
          <a:bodyPr wrap="square">
            <a:spAutoFit/>
          </a:bodyPr>
          <a:lstStyle/>
          <a:p>
            <a:r>
              <a:rPr lang="en-US" altLang="en-US" sz="2500" dirty="0"/>
              <a:t>du/dx + dv/dx</a:t>
            </a:r>
            <a:endParaRPr lang="en-US" sz="2500" dirty="0"/>
          </a:p>
        </p:txBody>
      </p:sp>
      <p:sp>
        <p:nvSpPr>
          <p:cNvPr id="6" name="TextBox 5">
            <a:extLst>
              <a:ext uri="{FF2B5EF4-FFF2-40B4-BE49-F238E27FC236}">
                <a16:creationId xmlns:a16="http://schemas.microsoft.com/office/drawing/2014/main" id="{E9C4DF8C-9472-4E51-8086-B485D3355F89}"/>
              </a:ext>
            </a:extLst>
          </p:cNvPr>
          <p:cNvSpPr txBox="1"/>
          <p:nvPr/>
        </p:nvSpPr>
        <p:spPr>
          <a:xfrm>
            <a:off x="0" y="6457146"/>
            <a:ext cx="3276600" cy="477054"/>
          </a:xfrm>
          <a:prstGeom prst="rect">
            <a:avLst/>
          </a:prstGeom>
          <a:noFill/>
        </p:spPr>
        <p:txBody>
          <a:bodyPr wrap="square">
            <a:spAutoFit/>
          </a:bodyPr>
          <a:lstStyle/>
          <a:p>
            <a:r>
              <a:rPr lang="en-US" altLang="en-US" sz="2500" dirty="0"/>
              <a:t>d/dx </a:t>
            </a:r>
            <a:r>
              <a:rPr lang="en-US" altLang="en-US" sz="2500" dirty="0" err="1"/>
              <a:t>cx</a:t>
            </a:r>
            <a:r>
              <a:rPr lang="en-US" altLang="en-US" sz="2500" baseline="30000" dirty="0" err="1"/>
              <a:t>n</a:t>
            </a:r>
            <a:r>
              <a:rPr lang="en-US" altLang="en-US" sz="2500" dirty="0"/>
              <a:t> = </a:t>
            </a:r>
            <a:r>
              <a:rPr lang="en-US" altLang="en-US" sz="2500" dirty="0" err="1"/>
              <a:t>cn</a:t>
            </a:r>
            <a:r>
              <a:rPr lang="en-US" altLang="en-US" sz="2500" dirty="0"/>
              <a:t> x</a:t>
            </a:r>
            <a:r>
              <a:rPr lang="en-US" altLang="en-US" sz="2500" baseline="30000" dirty="0"/>
              <a:t> n-1</a:t>
            </a:r>
            <a:endParaRPr lang="en-US" sz="2500" dirty="0"/>
          </a:p>
        </p:txBody>
      </p:sp>
    </p:spTree>
    <p:extLst>
      <p:ext uri="{BB962C8B-B14F-4D97-AF65-F5344CB8AC3E}">
        <p14:creationId xmlns:p14="http://schemas.microsoft.com/office/powerpoint/2010/main" val="206125019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37412047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Different symbols are used for derivatives:</a:t>
            </a:r>
          </a:p>
          <a:p>
            <a:r>
              <a:rPr lang="en-US" dirty="0"/>
              <a:t>y’ or ƒ</a:t>
            </a:r>
            <a:r>
              <a:rPr lang="en-US" sz="2000" dirty="0"/>
              <a:t> </a:t>
            </a:r>
            <a:r>
              <a:rPr lang="en-US" dirty="0"/>
              <a:t>′(x) (Newton’s symbol) </a:t>
            </a:r>
          </a:p>
          <a:p>
            <a:r>
              <a:rPr lang="en-US" dirty="0" err="1"/>
              <a:t>dy</a:t>
            </a:r>
            <a:r>
              <a:rPr lang="en-US" dirty="0"/>
              <a:t>/dx (Leibnitz’s symbol)</a:t>
            </a:r>
          </a:p>
          <a:p>
            <a:r>
              <a:rPr lang="en-US" altLang="en-US" dirty="0"/>
              <a:t>∆y/∆x</a:t>
            </a:r>
            <a:endParaRPr lang="en-US" dirty="0"/>
          </a:p>
          <a:p>
            <a:endParaRPr lang="en-US" dirty="0"/>
          </a:p>
          <a:p>
            <a:br>
              <a:rPr lang="en-US" dirty="0"/>
            </a:br>
            <a:endParaRPr lang="en-US" dirty="0"/>
          </a:p>
          <a:p>
            <a:endParaRPr lang="en-US" dirty="0"/>
          </a:p>
          <a:p>
            <a:endParaRPr lang="en-US" dirty="0"/>
          </a:p>
        </p:txBody>
      </p:sp>
    </p:spTree>
    <p:extLst>
      <p:ext uri="{BB962C8B-B14F-4D97-AF65-F5344CB8AC3E}">
        <p14:creationId xmlns:p14="http://schemas.microsoft.com/office/powerpoint/2010/main" val="19278437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Order matters!</a:t>
            </a:r>
          </a:p>
          <a:p>
            <a:pPr algn="ctr"/>
            <a:r>
              <a:rPr lang="en-US" dirty="0" err="1"/>
              <a:t>dy</a:t>
            </a:r>
            <a:r>
              <a:rPr lang="en-US" dirty="0"/>
              <a:t>/dx ≠ dx/</a:t>
            </a:r>
            <a:r>
              <a:rPr lang="en-US" dirty="0" err="1"/>
              <a:t>dy</a:t>
            </a:r>
            <a:endParaRPr lang="en-US" dirty="0"/>
          </a:p>
          <a:p>
            <a:br>
              <a:rPr lang="en-US" dirty="0"/>
            </a:br>
            <a:endParaRPr lang="en-US" dirty="0"/>
          </a:p>
          <a:p>
            <a:endParaRPr lang="en-US" dirty="0"/>
          </a:p>
          <a:p>
            <a:endParaRPr lang="en-US" dirty="0"/>
          </a:p>
        </p:txBody>
      </p:sp>
    </p:spTree>
    <p:extLst>
      <p:ext uri="{BB962C8B-B14F-4D97-AF65-F5344CB8AC3E}">
        <p14:creationId xmlns:p14="http://schemas.microsoft.com/office/powerpoint/2010/main" val="27266216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This is why I actually prefer Leibnitz’s </a:t>
            </a:r>
            <a:r>
              <a:rPr lang="en-US" dirty="0" err="1"/>
              <a:t>dy</a:t>
            </a:r>
            <a:r>
              <a:rPr lang="en-US" dirty="0"/>
              <a:t>/dx over Newton’s ƒ</a:t>
            </a:r>
            <a:r>
              <a:rPr lang="en-US" sz="2000" dirty="0"/>
              <a:t> </a:t>
            </a:r>
            <a:r>
              <a:rPr lang="en-US" dirty="0"/>
              <a:t>′(x)</a:t>
            </a:r>
          </a:p>
          <a:p>
            <a:r>
              <a:rPr lang="en-US" dirty="0"/>
              <a:t>There are times we want to find dx/</a:t>
            </a:r>
            <a:r>
              <a:rPr lang="en-US" dirty="0" err="1"/>
              <a:t>dy</a:t>
            </a:r>
            <a:r>
              <a:rPr lang="en-US" dirty="0"/>
              <a:t> not </a:t>
            </a:r>
            <a:r>
              <a:rPr lang="en-US" dirty="0" err="1"/>
              <a:t>dy</a:t>
            </a:r>
            <a:r>
              <a:rPr lang="en-US" dirty="0"/>
              <a:t>/dx, and Newton’s symbols don’t handle that possibility </a:t>
            </a:r>
          </a:p>
          <a:p>
            <a:br>
              <a:rPr lang="en-US" dirty="0"/>
            </a:br>
            <a:endParaRPr lang="en-US" dirty="0"/>
          </a:p>
          <a:p>
            <a:endParaRPr lang="en-US" dirty="0"/>
          </a:p>
          <a:p>
            <a:endParaRPr lang="en-US" dirty="0"/>
          </a:p>
        </p:txBody>
      </p:sp>
    </p:spTree>
    <p:extLst>
      <p:ext uri="{BB962C8B-B14F-4D97-AF65-F5344CB8AC3E}">
        <p14:creationId xmlns:p14="http://schemas.microsoft.com/office/powerpoint/2010/main" val="4772288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err="1"/>
              <a:t>dy</a:t>
            </a:r>
            <a:r>
              <a:rPr lang="en-US" dirty="0"/>
              <a:t>/dx is the rate of change of y vs x</a:t>
            </a:r>
          </a:p>
          <a:p>
            <a:r>
              <a:rPr lang="en-US" dirty="0"/>
              <a:t>dx/</a:t>
            </a:r>
            <a:r>
              <a:rPr lang="en-US" dirty="0" err="1"/>
              <a:t>dy</a:t>
            </a:r>
            <a:r>
              <a:rPr lang="en-US" dirty="0"/>
              <a:t> is the rate of change of x vs y</a:t>
            </a:r>
          </a:p>
          <a:p>
            <a:endParaRPr lang="en-US" sz="2000" dirty="0"/>
          </a:p>
          <a:p>
            <a:pPr algn="ctr"/>
            <a:r>
              <a:rPr lang="en-US" dirty="0"/>
              <a:t>Both are useful!</a:t>
            </a:r>
          </a:p>
          <a:p>
            <a:br>
              <a:rPr lang="en-US" dirty="0"/>
            </a:br>
            <a:endParaRPr lang="en-US" dirty="0"/>
          </a:p>
          <a:p>
            <a:endParaRPr lang="en-US" dirty="0"/>
          </a:p>
          <a:p>
            <a:endParaRPr lang="en-US" dirty="0"/>
          </a:p>
        </p:txBody>
      </p:sp>
    </p:spTree>
    <p:extLst>
      <p:ext uri="{BB962C8B-B14F-4D97-AF65-F5344CB8AC3E}">
        <p14:creationId xmlns:p14="http://schemas.microsoft.com/office/powerpoint/2010/main" val="256840395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Suppose we had: y = 3x + 40</a:t>
            </a:r>
          </a:p>
          <a:p>
            <a:pPr>
              <a:buFont typeface="Arial" charset="0"/>
              <a:buNone/>
              <a:defRPr/>
            </a:pPr>
            <a:r>
              <a:rPr lang="en-US" dirty="0"/>
              <a:t>Find the derivative </a:t>
            </a:r>
            <a:r>
              <a:rPr lang="en-US" dirty="0" err="1"/>
              <a:t>dy</a:t>
            </a:r>
            <a:r>
              <a:rPr lang="en-US" dirty="0"/>
              <a:t>/dx:</a:t>
            </a:r>
          </a:p>
          <a:p>
            <a:pPr>
              <a:buFont typeface="Arial" charset="0"/>
              <a:buNone/>
              <a:defRPr/>
            </a:pPr>
            <a:endParaRPr lang="en-US" dirty="0"/>
          </a:p>
          <a:p>
            <a:pPr>
              <a:buFont typeface="Arial" charset="0"/>
              <a:buNone/>
              <a:defRPr/>
            </a:pPr>
            <a:r>
              <a:rPr lang="en-US" dirty="0"/>
              <a:t>Find the derivative dx/</a:t>
            </a:r>
            <a:r>
              <a:rPr lang="en-US" dirty="0" err="1"/>
              <a:t>dy</a:t>
            </a:r>
            <a:r>
              <a:rPr lang="en-US" dirty="0"/>
              <a:t>:</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30028079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Suppose we had: y = 3x + 40</a:t>
            </a:r>
          </a:p>
          <a:p>
            <a:pPr>
              <a:buFont typeface="Arial" charset="0"/>
              <a:buNone/>
              <a:defRPr/>
            </a:pPr>
            <a:r>
              <a:rPr lang="en-US" dirty="0"/>
              <a:t>Find the derivative </a:t>
            </a:r>
            <a:r>
              <a:rPr lang="en-US" dirty="0" err="1"/>
              <a:t>dy</a:t>
            </a:r>
            <a:r>
              <a:rPr lang="en-US" dirty="0"/>
              <a:t>/dx:</a:t>
            </a:r>
          </a:p>
          <a:p>
            <a:pPr>
              <a:buFont typeface="Arial" charset="0"/>
              <a:buNone/>
              <a:defRPr/>
            </a:pPr>
            <a:r>
              <a:rPr lang="en-US" dirty="0"/>
              <a:t>	</a:t>
            </a:r>
            <a:r>
              <a:rPr lang="en-US" dirty="0" err="1"/>
              <a:t>dy</a:t>
            </a:r>
            <a:r>
              <a:rPr lang="en-US" dirty="0"/>
              <a:t>/dx = </a:t>
            </a:r>
            <a:r>
              <a:rPr lang="en-US" dirty="0">
                <a:solidFill>
                  <a:srgbClr val="FFFF00"/>
                </a:solidFill>
              </a:rPr>
              <a:t>3</a:t>
            </a:r>
          </a:p>
          <a:p>
            <a:pPr>
              <a:buFont typeface="Arial" charset="0"/>
              <a:buNone/>
              <a:defRPr/>
            </a:pPr>
            <a:r>
              <a:rPr lang="en-US" dirty="0"/>
              <a:t>Find the derivative dx/</a:t>
            </a:r>
            <a:r>
              <a:rPr lang="en-US" dirty="0" err="1"/>
              <a:t>dy</a:t>
            </a:r>
            <a:r>
              <a:rPr lang="en-US" dirty="0"/>
              <a:t>:</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44990199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Suppose we had: y = 3x + 40</a:t>
            </a:r>
          </a:p>
          <a:p>
            <a:pPr>
              <a:buFont typeface="Arial" charset="0"/>
              <a:buNone/>
              <a:defRPr/>
            </a:pPr>
            <a:r>
              <a:rPr lang="en-US" dirty="0"/>
              <a:t>Find the derivative </a:t>
            </a:r>
            <a:r>
              <a:rPr lang="en-US" dirty="0" err="1"/>
              <a:t>dy</a:t>
            </a:r>
            <a:r>
              <a:rPr lang="en-US" dirty="0"/>
              <a:t>/dx:</a:t>
            </a:r>
          </a:p>
          <a:p>
            <a:pPr>
              <a:buFont typeface="Arial" charset="0"/>
              <a:buNone/>
              <a:defRPr/>
            </a:pPr>
            <a:r>
              <a:rPr lang="en-US" dirty="0"/>
              <a:t>	</a:t>
            </a:r>
            <a:r>
              <a:rPr lang="en-US" dirty="0" err="1"/>
              <a:t>dy</a:t>
            </a:r>
            <a:r>
              <a:rPr lang="en-US" dirty="0"/>
              <a:t>/dx = </a:t>
            </a:r>
            <a:r>
              <a:rPr lang="en-US" dirty="0">
                <a:solidFill>
                  <a:srgbClr val="FFFF00"/>
                </a:solidFill>
              </a:rPr>
              <a:t>3</a:t>
            </a:r>
          </a:p>
          <a:p>
            <a:pPr>
              <a:buFont typeface="Arial" charset="0"/>
              <a:buNone/>
              <a:defRPr/>
            </a:pPr>
            <a:r>
              <a:rPr lang="en-US" dirty="0"/>
              <a:t>Find the derivative dx/</a:t>
            </a:r>
            <a:r>
              <a:rPr lang="en-US" dirty="0" err="1"/>
              <a:t>dy</a:t>
            </a:r>
            <a:r>
              <a:rPr lang="en-US" dirty="0"/>
              <a:t>:</a:t>
            </a:r>
          </a:p>
          <a:p>
            <a:pPr>
              <a:buFont typeface="Arial" charset="0"/>
              <a:buNone/>
              <a:defRPr/>
            </a:pPr>
            <a:r>
              <a:rPr lang="en-US" dirty="0"/>
              <a:t>	Rewrite it as x = _______</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220917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a:extLst>
              <a:ext uri="{FF2B5EF4-FFF2-40B4-BE49-F238E27FC236}">
                <a16:creationId xmlns:a16="http://schemas.microsoft.com/office/drawing/2014/main" id="{83DF0264-005A-4D79-A834-A84BE429D4CE}"/>
              </a:ext>
            </a:extLst>
          </p:cNvPr>
          <p:cNvSpPr>
            <a:spLocks noGrp="1"/>
          </p:cNvSpPr>
          <p:nvPr>
            <p:ph idx="1"/>
          </p:nvPr>
        </p:nvSpPr>
        <p:spPr>
          <a:xfrm>
            <a:off x="457200" y="838200"/>
            <a:ext cx="8229600" cy="5638800"/>
          </a:xfrm>
        </p:spPr>
        <p:txBody>
          <a:bodyPr/>
          <a:lstStyle/>
          <a:p>
            <a:r>
              <a:rPr lang="en-US" altLang="en-US" dirty="0"/>
              <a:t>What is lim ?		</a:t>
            </a:r>
            <a:r>
              <a:rPr lang="en-US" altLang="en-US" dirty="0" err="1"/>
              <a:t>lim</a:t>
            </a:r>
            <a:r>
              <a:rPr lang="en-US" altLang="en-US" dirty="0"/>
              <a:t>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1000" dirty="0"/>
              <a:t>	                 </a:t>
            </a:r>
            <a:r>
              <a:rPr lang="en-US" altLang="en-US" sz="2000" dirty="0"/>
              <a:t>x </a:t>
            </a:r>
            <a:r>
              <a:rPr lang="en-US" altLang="en-US" sz="2000" dirty="0">
                <a:sym typeface="Symbol" panose="05050102010706020507" pitchFamily="18" charset="2"/>
              </a:rPr>
              <a:t> ∞</a:t>
            </a:r>
            <a:endParaRPr lang="en-US" altLang="en-US" sz="1000" dirty="0"/>
          </a:p>
          <a:p>
            <a:pPr>
              <a:spcBef>
                <a:spcPts val="0"/>
              </a:spcBef>
            </a:pPr>
            <a:r>
              <a:rPr lang="en-US" altLang="en-US" dirty="0">
                <a:sym typeface="Symbol" panose="05050102010706020507" pitchFamily="18" charset="2"/>
              </a:rPr>
              <a:t>           </a:t>
            </a:r>
            <a:r>
              <a:rPr lang="en-US" altLang="en-US" dirty="0">
                <a:solidFill>
                  <a:srgbClr val="FFFF00"/>
                </a:solidFill>
                <a:sym typeface="Symbol" panose="05050102010706020507" pitchFamily="18" charset="2"/>
              </a:rPr>
              <a:t>0          0</a:t>
            </a:r>
            <a:endParaRPr lang="en-US" altLang="en-US" dirty="0">
              <a:solidFill>
                <a:srgbClr val="FFFF00"/>
              </a:solidFill>
            </a:endParaRPr>
          </a:p>
          <a:p>
            <a:endParaRPr lang="en-US" altLang="en-US" dirty="0"/>
          </a:p>
        </p:txBody>
      </p:sp>
      <p:pic>
        <p:nvPicPr>
          <p:cNvPr id="4" name="Picture 3">
            <a:extLst>
              <a:ext uri="{FF2B5EF4-FFF2-40B4-BE49-F238E27FC236}">
                <a16:creationId xmlns:a16="http://schemas.microsoft.com/office/drawing/2014/main" id="{89CA5DF6-D56A-4ACA-950E-5DA2BE8D5964}"/>
              </a:ext>
            </a:extLst>
          </p:cNvPr>
          <p:cNvPicPr>
            <a:picLocks noChangeAspect="1"/>
          </p:cNvPicPr>
          <p:nvPr/>
        </p:nvPicPr>
        <p:blipFill>
          <a:blip r:embed="rId2"/>
          <a:stretch>
            <a:fillRect/>
          </a:stretch>
        </p:blipFill>
        <p:spPr>
          <a:xfrm>
            <a:off x="1676400" y="2342291"/>
            <a:ext cx="5803964" cy="4287109"/>
          </a:xfrm>
          <a:prstGeom prst="rect">
            <a:avLst/>
          </a:prstGeom>
        </p:spPr>
      </p:pic>
      <p:sp>
        <p:nvSpPr>
          <p:cNvPr id="2" name="TextBox 1">
            <a:extLst>
              <a:ext uri="{FF2B5EF4-FFF2-40B4-BE49-F238E27FC236}">
                <a16:creationId xmlns:a16="http://schemas.microsoft.com/office/drawing/2014/main" id="{029DFE87-FAAD-43A7-9BE9-26516828DF34}"/>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5" name="Rectangle 4">
            <a:extLst>
              <a:ext uri="{FF2B5EF4-FFF2-40B4-BE49-F238E27FC236}">
                <a16:creationId xmlns:a16="http://schemas.microsoft.com/office/drawing/2014/main" id="{6C178394-2B21-463F-9DE5-83662E81D2A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2</a:t>
            </a:r>
            <a:endParaRPr lang="en-US" altLang="en-US" sz="2400" i="1" dirty="0">
              <a:solidFill>
                <a:schemeClr val="folHlink"/>
              </a:solidFill>
            </a:endParaRPr>
          </a:p>
        </p:txBody>
      </p:sp>
    </p:spTree>
    <p:extLst>
      <p:ext uri="{BB962C8B-B14F-4D97-AF65-F5344CB8AC3E}">
        <p14:creationId xmlns:p14="http://schemas.microsoft.com/office/powerpoint/2010/main" val="47379541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Suppose we had: y = 3x + 40</a:t>
            </a:r>
          </a:p>
          <a:p>
            <a:pPr>
              <a:buFont typeface="Arial" charset="0"/>
              <a:buNone/>
              <a:defRPr/>
            </a:pPr>
            <a:r>
              <a:rPr lang="en-US" dirty="0"/>
              <a:t>Find the derivative </a:t>
            </a:r>
            <a:r>
              <a:rPr lang="en-US" dirty="0" err="1"/>
              <a:t>dy</a:t>
            </a:r>
            <a:r>
              <a:rPr lang="en-US" dirty="0"/>
              <a:t>/dx:</a:t>
            </a:r>
          </a:p>
          <a:p>
            <a:pPr>
              <a:buFont typeface="Arial" charset="0"/>
              <a:buNone/>
              <a:defRPr/>
            </a:pPr>
            <a:r>
              <a:rPr lang="en-US" dirty="0"/>
              <a:t>	</a:t>
            </a:r>
            <a:r>
              <a:rPr lang="en-US" dirty="0" err="1"/>
              <a:t>dy</a:t>
            </a:r>
            <a:r>
              <a:rPr lang="en-US" dirty="0"/>
              <a:t>/dx = </a:t>
            </a:r>
            <a:r>
              <a:rPr lang="en-US" dirty="0">
                <a:solidFill>
                  <a:srgbClr val="FFFF00"/>
                </a:solidFill>
              </a:rPr>
              <a:t>3</a:t>
            </a:r>
          </a:p>
          <a:p>
            <a:pPr>
              <a:buFont typeface="Arial" charset="0"/>
              <a:buNone/>
              <a:defRPr/>
            </a:pPr>
            <a:r>
              <a:rPr lang="en-US" dirty="0"/>
              <a:t>Find the derivative dx/</a:t>
            </a:r>
            <a:r>
              <a:rPr lang="en-US" dirty="0" err="1"/>
              <a:t>dy</a:t>
            </a:r>
            <a:r>
              <a:rPr lang="en-US" dirty="0"/>
              <a:t>:</a:t>
            </a:r>
          </a:p>
          <a:p>
            <a:pPr>
              <a:buFont typeface="Arial" charset="0"/>
              <a:buNone/>
              <a:defRPr/>
            </a:pPr>
            <a:r>
              <a:rPr lang="en-US" dirty="0"/>
              <a:t>	Rewrite it as x = _______</a:t>
            </a:r>
          </a:p>
          <a:p>
            <a:pPr>
              <a:buFont typeface="Arial" charset="0"/>
              <a:buNone/>
              <a:defRPr/>
            </a:pPr>
            <a:r>
              <a:rPr lang="en-US" dirty="0"/>
              <a:t>y -40 = 3x + 40 -40</a:t>
            </a:r>
          </a:p>
          <a:p>
            <a:pPr>
              <a:buFont typeface="Arial" charset="0"/>
              <a:buNone/>
              <a:defRPr/>
            </a:pPr>
            <a:r>
              <a:rPr lang="en-US" dirty="0"/>
              <a:t>(y – 40)/3 = 3x/3</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1226324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686800" cy="5638800"/>
          </a:xfrm>
        </p:spPr>
        <p:txBody>
          <a:bodyPr/>
          <a:lstStyle/>
          <a:p>
            <a:pPr>
              <a:buFont typeface="Arial" charset="0"/>
              <a:buNone/>
              <a:defRPr/>
            </a:pPr>
            <a:r>
              <a:rPr lang="en-US" dirty="0"/>
              <a:t>Suppose we had: y = 3x + 40</a:t>
            </a:r>
          </a:p>
          <a:p>
            <a:pPr>
              <a:buFont typeface="Arial" charset="0"/>
              <a:buNone/>
              <a:defRPr/>
            </a:pPr>
            <a:r>
              <a:rPr lang="en-US" dirty="0"/>
              <a:t>Find the derivative </a:t>
            </a:r>
            <a:r>
              <a:rPr lang="en-US" dirty="0" err="1"/>
              <a:t>dy</a:t>
            </a:r>
            <a:r>
              <a:rPr lang="en-US" dirty="0"/>
              <a:t>/dx:</a:t>
            </a:r>
          </a:p>
          <a:p>
            <a:pPr>
              <a:buFont typeface="Arial" charset="0"/>
              <a:buNone/>
              <a:defRPr/>
            </a:pPr>
            <a:r>
              <a:rPr lang="en-US" dirty="0"/>
              <a:t>	</a:t>
            </a:r>
            <a:r>
              <a:rPr lang="en-US" dirty="0" err="1"/>
              <a:t>dy</a:t>
            </a:r>
            <a:r>
              <a:rPr lang="en-US" dirty="0"/>
              <a:t>/dx = </a:t>
            </a:r>
            <a:r>
              <a:rPr lang="en-US" dirty="0">
                <a:solidFill>
                  <a:srgbClr val="FFFF00"/>
                </a:solidFill>
              </a:rPr>
              <a:t>3</a:t>
            </a:r>
          </a:p>
          <a:p>
            <a:pPr>
              <a:buFont typeface="Arial" charset="0"/>
              <a:buNone/>
              <a:defRPr/>
            </a:pPr>
            <a:r>
              <a:rPr lang="en-US" dirty="0"/>
              <a:t>Find the derivative dx/</a:t>
            </a:r>
            <a:r>
              <a:rPr lang="en-US" dirty="0" err="1"/>
              <a:t>dy</a:t>
            </a:r>
            <a:r>
              <a:rPr lang="en-US" dirty="0"/>
              <a:t>:</a:t>
            </a:r>
          </a:p>
          <a:p>
            <a:pPr>
              <a:defRPr/>
            </a:pPr>
            <a:r>
              <a:rPr lang="en-US" dirty="0"/>
              <a:t>	x = (y – 40)/3</a:t>
            </a:r>
            <a:r>
              <a:rPr lang="en-US" sz="2000" dirty="0"/>
              <a:t> </a:t>
            </a:r>
            <a:r>
              <a:rPr lang="en-US" dirty="0"/>
              <a:t>=</a:t>
            </a:r>
            <a:r>
              <a:rPr lang="en-US" sz="2000" dirty="0"/>
              <a:t> </a:t>
            </a:r>
            <a:r>
              <a:rPr lang="en-US" dirty="0"/>
              <a:t>1/3 y</a:t>
            </a:r>
            <a:r>
              <a:rPr lang="en-US" baseline="30000" dirty="0"/>
              <a:t>1 </a:t>
            </a:r>
            <a:r>
              <a:rPr lang="en-US" dirty="0"/>
              <a:t>– 40/3</a:t>
            </a:r>
          </a:p>
          <a:p>
            <a:pPr>
              <a:defRPr/>
            </a:pPr>
            <a:r>
              <a:rPr lang="en-US" dirty="0"/>
              <a:t>	now you can find dx/</a:t>
            </a:r>
            <a:r>
              <a:rPr lang="en-US" dirty="0" err="1"/>
              <a:t>dy</a:t>
            </a:r>
            <a:r>
              <a:rPr lang="en-US" dirty="0"/>
              <a:t>!</a:t>
            </a:r>
          </a:p>
          <a:p>
            <a:pPr>
              <a:defRPr/>
            </a:pPr>
            <a:endParaRPr lang="en-US" dirty="0"/>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157893024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Suppose we had: y = 3x + 40</a:t>
            </a:r>
          </a:p>
          <a:p>
            <a:pPr>
              <a:buFont typeface="Arial" charset="0"/>
              <a:buNone/>
              <a:defRPr/>
            </a:pPr>
            <a:r>
              <a:rPr lang="en-US" dirty="0"/>
              <a:t>Find the derivative </a:t>
            </a:r>
            <a:r>
              <a:rPr lang="en-US" dirty="0" err="1"/>
              <a:t>dy</a:t>
            </a:r>
            <a:r>
              <a:rPr lang="en-US" dirty="0"/>
              <a:t>/dx:</a:t>
            </a:r>
          </a:p>
          <a:p>
            <a:pPr>
              <a:buFont typeface="Arial" charset="0"/>
              <a:buNone/>
              <a:defRPr/>
            </a:pPr>
            <a:r>
              <a:rPr lang="en-US" dirty="0"/>
              <a:t>	</a:t>
            </a:r>
            <a:r>
              <a:rPr lang="en-US" dirty="0" err="1"/>
              <a:t>dy</a:t>
            </a:r>
            <a:r>
              <a:rPr lang="en-US" dirty="0"/>
              <a:t>/dx = </a:t>
            </a:r>
            <a:r>
              <a:rPr lang="en-US" dirty="0">
                <a:solidFill>
                  <a:srgbClr val="FFFF00"/>
                </a:solidFill>
              </a:rPr>
              <a:t>3</a:t>
            </a:r>
          </a:p>
          <a:p>
            <a:pPr>
              <a:buFont typeface="Arial" charset="0"/>
              <a:buNone/>
              <a:defRPr/>
            </a:pPr>
            <a:r>
              <a:rPr lang="en-US" dirty="0"/>
              <a:t>Find the derivative dx/</a:t>
            </a:r>
            <a:r>
              <a:rPr lang="en-US" dirty="0" err="1"/>
              <a:t>dy</a:t>
            </a:r>
            <a:r>
              <a:rPr lang="en-US" dirty="0"/>
              <a:t>:</a:t>
            </a:r>
          </a:p>
          <a:p>
            <a:pPr>
              <a:defRPr/>
            </a:pPr>
            <a:r>
              <a:rPr lang="en-US" dirty="0"/>
              <a:t>	x =</a:t>
            </a:r>
            <a:r>
              <a:rPr lang="en-US" sz="2000" dirty="0"/>
              <a:t> </a:t>
            </a:r>
            <a:r>
              <a:rPr lang="en-US" dirty="0"/>
              <a:t>1/3 y</a:t>
            </a:r>
            <a:r>
              <a:rPr lang="en-US" baseline="30000" dirty="0"/>
              <a:t>1 </a:t>
            </a:r>
            <a:r>
              <a:rPr lang="en-US" dirty="0"/>
              <a:t>– 40/3 	x</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15697427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Suppose we had: y = 3x + 40</a:t>
            </a:r>
          </a:p>
          <a:p>
            <a:pPr>
              <a:buFont typeface="Arial" charset="0"/>
              <a:buNone/>
              <a:defRPr/>
            </a:pPr>
            <a:r>
              <a:rPr lang="en-US" dirty="0"/>
              <a:t>Find the derivative </a:t>
            </a:r>
            <a:r>
              <a:rPr lang="en-US" dirty="0" err="1"/>
              <a:t>dy</a:t>
            </a:r>
            <a:r>
              <a:rPr lang="en-US" dirty="0"/>
              <a:t>/dx:</a:t>
            </a:r>
          </a:p>
          <a:p>
            <a:pPr>
              <a:buFont typeface="Arial" charset="0"/>
              <a:buNone/>
              <a:defRPr/>
            </a:pPr>
            <a:r>
              <a:rPr lang="en-US" dirty="0"/>
              <a:t>	</a:t>
            </a:r>
            <a:r>
              <a:rPr lang="en-US" dirty="0" err="1"/>
              <a:t>dy</a:t>
            </a:r>
            <a:r>
              <a:rPr lang="en-US" dirty="0"/>
              <a:t>/dx = </a:t>
            </a:r>
            <a:r>
              <a:rPr lang="en-US" dirty="0">
                <a:solidFill>
                  <a:srgbClr val="FFFF00"/>
                </a:solidFill>
              </a:rPr>
              <a:t>3</a:t>
            </a:r>
          </a:p>
          <a:p>
            <a:pPr>
              <a:buFont typeface="Arial" charset="0"/>
              <a:buNone/>
              <a:defRPr/>
            </a:pPr>
            <a:r>
              <a:rPr lang="en-US" dirty="0"/>
              <a:t>Find the derivative dx/</a:t>
            </a:r>
            <a:r>
              <a:rPr lang="en-US" dirty="0" err="1"/>
              <a:t>dy</a:t>
            </a:r>
            <a:r>
              <a:rPr lang="en-US" dirty="0"/>
              <a:t>:</a:t>
            </a:r>
          </a:p>
          <a:p>
            <a:pPr>
              <a:defRPr/>
            </a:pPr>
            <a:r>
              <a:rPr lang="en-US" dirty="0"/>
              <a:t>	 x =</a:t>
            </a:r>
            <a:r>
              <a:rPr lang="en-US" sz="2000" dirty="0"/>
              <a:t> </a:t>
            </a:r>
            <a:r>
              <a:rPr lang="en-US" dirty="0"/>
              <a:t>1/3 y</a:t>
            </a:r>
            <a:r>
              <a:rPr lang="en-US" baseline="30000" dirty="0"/>
              <a:t>1 </a:t>
            </a:r>
            <a:r>
              <a:rPr lang="en-US" dirty="0"/>
              <a:t>– 40/3 	</a:t>
            </a:r>
          </a:p>
          <a:p>
            <a:pPr>
              <a:defRPr/>
            </a:pPr>
            <a:r>
              <a:rPr lang="en-US" dirty="0"/>
              <a:t>	dx/</a:t>
            </a:r>
            <a:r>
              <a:rPr lang="en-US" dirty="0" err="1"/>
              <a:t>dy</a:t>
            </a:r>
            <a:r>
              <a:rPr lang="en-US" dirty="0"/>
              <a:t> = </a:t>
            </a:r>
            <a:r>
              <a:rPr lang="en-US" dirty="0">
                <a:solidFill>
                  <a:srgbClr val="FFFF00"/>
                </a:solidFill>
              </a:rPr>
              <a:t>1/3</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161860722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Suppose we had: y = 3x + 40</a:t>
            </a:r>
          </a:p>
          <a:p>
            <a:pPr>
              <a:buFont typeface="Arial" charset="0"/>
              <a:buNone/>
              <a:defRPr/>
            </a:pPr>
            <a:r>
              <a:rPr lang="en-US" dirty="0"/>
              <a:t>Find the derivative </a:t>
            </a:r>
            <a:r>
              <a:rPr lang="en-US" dirty="0" err="1"/>
              <a:t>dy</a:t>
            </a:r>
            <a:r>
              <a:rPr lang="en-US" dirty="0"/>
              <a:t>/dx:</a:t>
            </a:r>
          </a:p>
          <a:p>
            <a:pPr>
              <a:buFont typeface="Arial" charset="0"/>
              <a:buNone/>
              <a:defRPr/>
            </a:pPr>
            <a:r>
              <a:rPr lang="en-US" dirty="0"/>
              <a:t>	</a:t>
            </a:r>
            <a:r>
              <a:rPr lang="en-US" dirty="0" err="1"/>
              <a:t>dy</a:t>
            </a:r>
            <a:r>
              <a:rPr lang="en-US" dirty="0"/>
              <a:t>/dx = </a:t>
            </a:r>
            <a:r>
              <a:rPr lang="en-US" dirty="0">
                <a:solidFill>
                  <a:srgbClr val="FFFF00"/>
                </a:solidFill>
              </a:rPr>
              <a:t>3</a:t>
            </a:r>
          </a:p>
          <a:p>
            <a:pPr>
              <a:buFont typeface="Arial" charset="0"/>
              <a:buNone/>
              <a:defRPr/>
            </a:pPr>
            <a:r>
              <a:rPr lang="en-US" dirty="0"/>
              <a:t>Find the derivative dx/</a:t>
            </a:r>
            <a:r>
              <a:rPr lang="en-US" dirty="0" err="1"/>
              <a:t>dy</a:t>
            </a:r>
            <a:r>
              <a:rPr lang="en-US" dirty="0"/>
              <a:t>:</a:t>
            </a:r>
          </a:p>
          <a:p>
            <a:pPr>
              <a:defRPr/>
            </a:pPr>
            <a:r>
              <a:rPr lang="en-US" dirty="0"/>
              <a:t>	x = (y – 40)/3</a:t>
            </a:r>
          </a:p>
          <a:p>
            <a:pPr>
              <a:defRPr/>
            </a:pPr>
            <a:r>
              <a:rPr lang="en-US" dirty="0"/>
              <a:t>	x = y/3 – 40/3</a:t>
            </a:r>
          </a:p>
          <a:p>
            <a:pPr>
              <a:defRPr/>
            </a:pPr>
            <a:r>
              <a:rPr lang="en-US" dirty="0"/>
              <a:t>	dx/</a:t>
            </a:r>
            <a:r>
              <a:rPr lang="en-US" dirty="0" err="1"/>
              <a:t>dy</a:t>
            </a:r>
            <a:r>
              <a:rPr lang="en-US" dirty="0"/>
              <a:t> = </a:t>
            </a:r>
            <a:r>
              <a:rPr lang="en-US" dirty="0">
                <a:solidFill>
                  <a:srgbClr val="FFFF00"/>
                </a:solidFill>
              </a:rPr>
              <a:t>1/3</a:t>
            </a:r>
          </a:p>
          <a:p>
            <a:pPr>
              <a:defRPr/>
            </a:pPr>
            <a:r>
              <a:rPr lang="en-US" dirty="0"/>
              <a:t>So </a:t>
            </a:r>
            <a:r>
              <a:rPr lang="en-US" dirty="0" err="1"/>
              <a:t>dy</a:t>
            </a:r>
            <a:r>
              <a:rPr lang="en-US" dirty="0"/>
              <a:t>/dx ≠ dx/</a:t>
            </a:r>
            <a:r>
              <a:rPr lang="en-US" dirty="0" err="1"/>
              <a:t>dy</a:t>
            </a:r>
            <a:endParaRPr lang="en-US" dirty="0"/>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309780207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Notice:</a:t>
            </a:r>
          </a:p>
          <a:p>
            <a:pPr>
              <a:buFont typeface="Arial" charset="0"/>
              <a:buNone/>
              <a:defRPr/>
            </a:pPr>
            <a:r>
              <a:rPr lang="en-US" dirty="0"/>
              <a:t>	</a:t>
            </a:r>
            <a:r>
              <a:rPr lang="en-US" dirty="0" err="1"/>
              <a:t>dy</a:t>
            </a:r>
            <a:r>
              <a:rPr lang="en-US" dirty="0"/>
              <a:t>/dx is the inverse </a:t>
            </a:r>
          </a:p>
          <a:p>
            <a:pPr>
              <a:buFont typeface="Arial" charset="0"/>
              <a:buNone/>
              <a:defRPr/>
            </a:pPr>
            <a:r>
              <a:rPr lang="en-US" dirty="0"/>
              <a:t>		of dx/</a:t>
            </a:r>
            <a:r>
              <a:rPr lang="en-US" dirty="0" err="1"/>
              <a:t>dy</a:t>
            </a:r>
            <a:endParaRPr lang="en-US" dirty="0"/>
          </a:p>
          <a:p>
            <a:pPr>
              <a:defRPr/>
            </a:pPr>
            <a:r>
              <a:rPr lang="en-US" dirty="0"/>
              <a:t>AND 3 is the inverse of 1/3</a:t>
            </a:r>
          </a:p>
          <a:p>
            <a:pPr>
              <a:defRPr/>
            </a:pPr>
            <a:r>
              <a:rPr lang="en-US" dirty="0"/>
              <a:t>The “/” in </a:t>
            </a:r>
            <a:r>
              <a:rPr lang="en-US" dirty="0" err="1"/>
              <a:t>dy</a:t>
            </a:r>
            <a:r>
              <a:rPr lang="en-US" dirty="0"/>
              <a:t>/dx is a true division!</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370159635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457200" y="838200"/>
            <a:ext cx="8229600" cy="5638800"/>
          </a:xfrm>
        </p:spPr>
        <p:txBody>
          <a:bodyPr/>
          <a:lstStyle/>
          <a:p>
            <a:pPr>
              <a:buFont typeface="Arial" charset="0"/>
              <a:buNone/>
              <a:defRPr/>
            </a:pPr>
            <a:r>
              <a:rPr lang="en-US" dirty="0"/>
              <a:t>Notice:</a:t>
            </a:r>
          </a:p>
          <a:p>
            <a:pPr>
              <a:buFont typeface="Arial" charset="0"/>
              <a:buNone/>
              <a:defRPr/>
            </a:pPr>
            <a:r>
              <a:rPr lang="en-US" dirty="0"/>
              <a:t>	</a:t>
            </a:r>
            <a:r>
              <a:rPr lang="en-US" dirty="0" err="1"/>
              <a:t>dy</a:t>
            </a:r>
            <a:r>
              <a:rPr lang="en-US" dirty="0"/>
              <a:t>/dx is the inverse </a:t>
            </a:r>
          </a:p>
          <a:p>
            <a:pPr>
              <a:buFont typeface="Arial" charset="0"/>
              <a:buNone/>
              <a:defRPr/>
            </a:pPr>
            <a:r>
              <a:rPr lang="en-US" dirty="0"/>
              <a:t>		of dx/</a:t>
            </a:r>
            <a:r>
              <a:rPr lang="en-US" dirty="0" err="1"/>
              <a:t>dy</a:t>
            </a:r>
            <a:endParaRPr lang="en-US" dirty="0"/>
          </a:p>
          <a:p>
            <a:pPr>
              <a:defRPr/>
            </a:pPr>
            <a:r>
              <a:rPr lang="en-US" dirty="0"/>
              <a:t>AND 3 is the inverse of 1/3</a:t>
            </a:r>
          </a:p>
          <a:p>
            <a:pPr>
              <a:defRPr/>
            </a:pPr>
            <a:r>
              <a:rPr lang="en-US" dirty="0"/>
              <a:t>The “/” in </a:t>
            </a:r>
            <a:r>
              <a:rPr lang="en-US" dirty="0" err="1"/>
              <a:t>dy</a:t>
            </a:r>
            <a:r>
              <a:rPr lang="en-US" dirty="0"/>
              <a:t>/dx is a true division!</a:t>
            </a:r>
          </a:p>
          <a:p>
            <a:pPr>
              <a:defRPr/>
            </a:pPr>
            <a:r>
              <a:rPr lang="en-US" dirty="0"/>
              <a:t>BUT </a:t>
            </a:r>
            <a:r>
              <a:rPr lang="en-US" dirty="0" err="1"/>
              <a:t>dy</a:t>
            </a:r>
            <a:r>
              <a:rPr lang="en-US" dirty="0"/>
              <a:t> is not d </a:t>
            </a:r>
            <a:r>
              <a:rPr lang="en-US" b="0" dirty="0">
                <a:latin typeface="Arial" panose="020B0604020202020204" pitchFamily="34" charset="0"/>
                <a:cs typeface="Arial" panose="020B0604020202020204" pitchFamily="34" charset="0"/>
              </a:rPr>
              <a:t>×</a:t>
            </a:r>
            <a:r>
              <a:rPr lang="en-US" dirty="0"/>
              <a:t> y (it is an operator: ∆)</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18</a:t>
            </a:r>
            <a:endParaRPr lang="en-US" altLang="en-US" sz="2400" i="1" dirty="0">
              <a:solidFill>
                <a:schemeClr val="folHlink"/>
              </a:solidFill>
            </a:endParaRPr>
          </a:p>
        </p:txBody>
      </p:sp>
    </p:spTree>
    <p:extLst>
      <p:ext uri="{BB962C8B-B14F-4D97-AF65-F5344CB8AC3E}">
        <p14:creationId xmlns:p14="http://schemas.microsoft.com/office/powerpoint/2010/main" val="417452237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40104980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Not every function has a derivative at every point</a:t>
            </a:r>
          </a:p>
        </p:txBody>
      </p:sp>
    </p:spTree>
    <p:extLst>
      <p:ext uri="{BB962C8B-B14F-4D97-AF65-F5344CB8AC3E}">
        <p14:creationId xmlns:p14="http://schemas.microsoft.com/office/powerpoint/2010/main" val="26705530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304800" y="838200"/>
            <a:ext cx="8839200" cy="5638800"/>
          </a:xfrm>
        </p:spPr>
        <p:txBody>
          <a:bodyPr/>
          <a:lstStyle/>
          <a:p>
            <a:pPr>
              <a:buFont typeface="Arial" charset="0"/>
              <a:buNone/>
              <a:defRPr/>
            </a:pPr>
            <a:r>
              <a:rPr lang="en-US" dirty="0"/>
              <a:t>Find the derivative </a:t>
            </a:r>
            <a:r>
              <a:rPr lang="en-US" dirty="0" err="1"/>
              <a:t>dy</a:t>
            </a:r>
            <a:r>
              <a:rPr lang="en-US" dirty="0"/>
              <a:t>/dx for |x|</a:t>
            </a:r>
          </a:p>
          <a:p>
            <a:pPr>
              <a:spcBef>
                <a:spcPts val="0"/>
              </a:spcBef>
              <a:buFont typeface="Arial" charset="0"/>
              <a:buNone/>
              <a:defRPr/>
            </a:pPr>
            <a:r>
              <a:rPr lang="en-US" dirty="0"/>
              <a:t>at x=0: </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19</a:t>
            </a:r>
            <a:endParaRPr lang="en-US" altLang="en-US" sz="2400" i="1" dirty="0">
              <a:solidFill>
                <a:schemeClr val="folHlink"/>
              </a:solidFill>
            </a:endParaRPr>
          </a:p>
        </p:txBody>
      </p:sp>
      <p:sp>
        <p:nvSpPr>
          <p:cNvPr id="12" name="Rectangle 11">
            <a:extLst>
              <a:ext uri="{FF2B5EF4-FFF2-40B4-BE49-F238E27FC236}">
                <a16:creationId xmlns:a16="http://schemas.microsoft.com/office/drawing/2014/main" id="{FF05970F-B346-46B1-851F-760954AA1E81}"/>
              </a:ext>
            </a:extLst>
          </p:cNvPr>
          <p:cNvSpPr/>
          <p:nvPr/>
        </p:nvSpPr>
        <p:spPr>
          <a:xfrm>
            <a:off x="0" y="6611035"/>
            <a:ext cx="1577676"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2021</a:t>
            </a:r>
          </a:p>
        </p:txBody>
      </p:sp>
      <p:grpSp>
        <p:nvGrpSpPr>
          <p:cNvPr id="25" name="Group 24">
            <a:extLst>
              <a:ext uri="{FF2B5EF4-FFF2-40B4-BE49-F238E27FC236}">
                <a16:creationId xmlns:a16="http://schemas.microsoft.com/office/drawing/2014/main" id="{629B2622-D329-4884-B3DA-2ACE6D984F11}"/>
              </a:ext>
            </a:extLst>
          </p:cNvPr>
          <p:cNvGrpSpPr/>
          <p:nvPr/>
        </p:nvGrpSpPr>
        <p:grpSpPr>
          <a:xfrm>
            <a:off x="6019800" y="3810000"/>
            <a:ext cx="2971800" cy="2895600"/>
            <a:chOff x="4800600" y="2590800"/>
            <a:chExt cx="4057650" cy="4076700"/>
          </a:xfrm>
        </p:grpSpPr>
        <p:pic>
          <p:nvPicPr>
            <p:cNvPr id="26" name="Picture 25">
              <a:extLst>
                <a:ext uri="{FF2B5EF4-FFF2-40B4-BE49-F238E27FC236}">
                  <a16:creationId xmlns:a16="http://schemas.microsoft.com/office/drawing/2014/main" id="{2D245BF1-FB83-47D5-9434-400DD1E7D8C6}"/>
                </a:ext>
              </a:extLst>
            </p:cNvPr>
            <p:cNvPicPr>
              <a:picLocks noChangeAspect="1"/>
            </p:cNvPicPr>
            <p:nvPr/>
          </p:nvPicPr>
          <p:blipFill>
            <a:blip r:embed="rId2"/>
            <a:stretch>
              <a:fillRect/>
            </a:stretch>
          </p:blipFill>
          <p:spPr>
            <a:xfrm>
              <a:off x="4800600" y="2609850"/>
              <a:ext cx="4057650" cy="4057650"/>
            </a:xfrm>
            <a:prstGeom prst="rect">
              <a:avLst/>
            </a:prstGeom>
          </p:spPr>
        </p:pic>
        <p:cxnSp>
          <p:nvCxnSpPr>
            <p:cNvPr id="27" name="Straight Connector 26">
              <a:extLst>
                <a:ext uri="{FF2B5EF4-FFF2-40B4-BE49-F238E27FC236}">
                  <a16:creationId xmlns:a16="http://schemas.microsoft.com/office/drawing/2014/main" id="{83F33265-5DAE-4F01-A484-1B046D64476D}"/>
                </a:ext>
              </a:extLst>
            </p:cNvPr>
            <p:cNvCxnSpPr>
              <a:cxnSpLocks/>
            </p:cNvCxnSpPr>
            <p:nvPr/>
          </p:nvCxnSpPr>
          <p:spPr>
            <a:xfrm>
              <a:off x="4800600" y="2609850"/>
              <a:ext cx="1981200" cy="203835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4D8DFE-0438-41A3-97E2-08C510194BF7}"/>
                </a:ext>
              </a:extLst>
            </p:cNvPr>
            <p:cNvCxnSpPr>
              <a:cxnSpLocks/>
            </p:cNvCxnSpPr>
            <p:nvPr/>
          </p:nvCxnSpPr>
          <p:spPr>
            <a:xfrm flipH="1">
              <a:off x="6781800" y="2590800"/>
              <a:ext cx="2057400" cy="209550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491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9ED940-EFEA-42EC-A19E-E743F4F122E4}"/>
              </a:ext>
            </a:extLst>
          </p:cNvPr>
          <p:cNvPicPr>
            <a:picLocks noChangeAspect="1"/>
          </p:cNvPicPr>
          <p:nvPr/>
        </p:nvPicPr>
        <p:blipFill>
          <a:blip r:embed="rId2"/>
          <a:stretch>
            <a:fillRect/>
          </a:stretch>
        </p:blipFill>
        <p:spPr>
          <a:xfrm>
            <a:off x="2133600" y="2316163"/>
            <a:ext cx="4991139" cy="4525727"/>
          </a:xfrm>
          <a:prstGeom prst="rect">
            <a:avLst/>
          </a:prstGeom>
        </p:spPr>
      </p:pic>
      <p:sp>
        <p:nvSpPr>
          <p:cNvPr id="33795" name="Content Placeholder 2">
            <a:extLst>
              <a:ext uri="{FF2B5EF4-FFF2-40B4-BE49-F238E27FC236}">
                <a16:creationId xmlns:a16="http://schemas.microsoft.com/office/drawing/2014/main" id="{49421258-B2D6-42B9-8872-AC5978CD4D2E}"/>
              </a:ext>
            </a:extLst>
          </p:cNvPr>
          <p:cNvSpPr>
            <a:spLocks noGrp="1"/>
          </p:cNvSpPr>
          <p:nvPr>
            <p:ph idx="1"/>
          </p:nvPr>
        </p:nvSpPr>
        <p:spPr>
          <a:xfrm>
            <a:off x="457200" y="838200"/>
            <a:ext cx="8229600" cy="4114800"/>
          </a:xfrm>
        </p:spPr>
        <p:txBody>
          <a:bodyPr/>
          <a:lstStyle/>
          <a:p>
            <a:r>
              <a:rPr lang="en-US" altLang="en-US" dirty="0"/>
              <a:t>What is lim ?		lim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1000" dirty="0"/>
              <a:t>	                 </a:t>
            </a:r>
            <a:r>
              <a:rPr lang="en-US" altLang="en-US" sz="2000" dirty="0"/>
              <a:t>x </a:t>
            </a:r>
            <a:r>
              <a:rPr lang="en-US" altLang="en-US" sz="2000" dirty="0">
                <a:sym typeface="Symbol" panose="05050102010706020507" pitchFamily="18" charset="2"/>
              </a:rPr>
              <a:t> ∞</a:t>
            </a:r>
            <a:endParaRPr lang="en-US" altLang="en-US" sz="1000" dirty="0"/>
          </a:p>
          <a:p>
            <a:endParaRPr lang="en-US" altLang="en-US" dirty="0"/>
          </a:p>
        </p:txBody>
      </p:sp>
      <p:sp>
        <p:nvSpPr>
          <p:cNvPr id="2" name="TextBox 1">
            <a:extLst>
              <a:ext uri="{FF2B5EF4-FFF2-40B4-BE49-F238E27FC236}">
                <a16:creationId xmlns:a16="http://schemas.microsoft.com/office/drawing/2014/main" id="{95873137-0783-4AD9-8ECB-6F9773678EC3}"/>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4" name="Rectangle 3">
            <a:extLst>
              <a:ext uri="{FF2B5EF4-FFF2-40B4-BE49-F238E27FC236}">
                <a16:creationId xmlns:a16="http://schemas.microsoft.com/office/drawing/2014/main" id="{057F050D-30F5-4CE5-8110-5E11D134DDB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3</a:t>
            </a:r>
          </a:p>
        </p:txBody>
      </p:sp>
    </p:spTree>
    <p:extLst>
      <p:ext uri="{BB962C8B-B14F-4D97-AF65-F5344CB8AC3E}">
        <p14:creationId xmlns:p14="http://schemas.microsoft.com/office/powerpoint/2010/main" val="15116125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304800" y="838200"/>
            <a:ext cx="8839200" cy="5638800"/>
          </a:xfrm>
        </p:spPr>
        <p:txBody>
          <a:bodyPr/>
          <a:lstStyle/>
          <a:p>
            <a:pPr>
              <a:buFont typeface="Arial" charset="0"/>
              <a:buNone/>
              <a:defRPr/>
            </a:pPr>
            <a:r>
              <a:rPr lang="en-US" dirty="0"/>
              <a:t>Find the derivative </a:t>
            </a:r>
            <a:r>
              <a:rPr lang="en-US" dirty="0" err="1"/>
              <a:t>dy</a:t>
            </a:r>
            <a:r>
              <a:rPr lang="en-US" dirty="0"/>
              <a:t>/dx for |x|</a:t>
            </a:r>
          </a:p>
          <a:p>
            <a:pPr>
              <a:spcBef>
                <a:spcPts val="0"/>
              </a:spcBef>
              <a:defRPr/>
            </a:pPr>
            <a:r>
              <a:rPr lang="en-US" dirty="0"/>
              <a:t>at x=0: </a:t>
            </a:r>
          </a:p>
          <a:p>
            <a:pPr>
              <a:defRPr/>
            </a:pPr>
            <a:r>
              <a:rPr lang="en-US" dirty="0"/>
              <a:t>Well, there is no UNIQUE tangent line at that point…</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19</a:t>
            </a:r>
            <a:endParaRPr lang="en-US" altLang="en-US" sz="2400" i="1" dirty="0">
              <a:solidFill>
                <a:schemeClr val="folHlink"/>
              </a:solidFill>
            </a:endParaRPr>
          </a:p>
        </p:txBody>
      </p:sp>
      <p:sp>
        <p:nvSpPr>
          <p:cNvPr id="10" name="Rectangle 9">
            <a:extLst>
              <a:ext uri="{FF2B5EF4-FFF2-40B4-BE49-F238E27FC236}">
                <a16:creationId xmlns:a16="http://schemas.microsoft.com/office/drawing/2014/main" id="{F4561939-1A5F-4C21-BFF0-538D5A6DD877}"/>
              </a:ext>
            </a:extLst>
          </p:cNvPr>
          <p:cNvSpPr/>
          <p:nvPr/>
        </p:nvSpPr>
        <p:spPr>
          <a:xfrm>
            <a:off x="0" y="6611035"/>
            <a:ext cx="1577676"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2021</a:t>
            </a:r>
          </a:p>
        </p:txBody>
      </p:sp>
      <p:grpSp>
        <p:nvGrpSpPr>
          <p:cNvPr id="19" name="Group 18">
            <a:extLst>
              <a:ext uri="{FF2B5EF4-FFF2-40B4-BE49-F238E27FC236}">
                <a16:creationId xmlns:a16="http://schemas.microsoft.com/office/drawing/2014/main" id="{56A1DB8F-F6FE-4893-968B-4A620A9892B4}"/>
              </a:ext>
            </a:extLst>
          </p:cNvPr>
          <p:cNvGrpSpPr/>
          <p:nvPr/>
        </p:nvGrpSpPr>
        <p:grpSpPr>
          <a:xfrm>
            <a:off x="6019800" y="3810000"/>
            <a:ext cx="2971800" cy="2895600"/>
            <a:chOff x="4800600" y="2590800"/>
            <a:chExt cx="4057650" cy="4076700"/>
          </a:xfrm>
        </p:grpSpPr>
        <p:pic>
          <p:nvPicPr>
            <p:cNvPr id="20" name="Picture 19">
              <a:extLst>
                <a:ext uri="{FF2B5EF4-FFF2-40B4-BE49-F238E27FC236}">
                  <a16:creationId xmlns:a16="http://schemas.microsoft.com/office/drawing/2014/main" id="{E233468A-4FD5-4EA8-9DB4-11A26917C9E1}"/>
                </a:ext>
              </a:extLst>
            </p:cNvPr>
            <p:cNvPicPr>
              <a:picLocks noChangeAspect="1"/>
            </p:cNvPicPr>
            <p:nvPr/>
          </p:nvPicPr>
          <p:blipFill>
            <a:blip r:embed="rId2"/>
            <a:stretch>
              <a:fillRect/>
            </a:stretch>
          </p:blipFill>
          <p:spPr>
            <a:xfrm>
              <a:off x="4800600" y="2609850"/>
              <a:ext cx="4057650" cy="4057650"/>
            </a:xfrm>
            <a:prstGeom prst="rect">
              <a:avLst/>
            </a:prstGeom>
          </p:spPr>
        </p:pic>
        <p:cxnSp>
          <p:nvCxnSpPr>
            <p:cNvPr id="21" name="Straight Connector 20">
              <a:extLst>
                <a:ext uri="{FF2B5EF4-FFF2-40B4-BE49-F238E27FC236}">
                  <a16:creationId xmlns:a16="http://schemas.microsoft.com/office/drawing/2014/main" id="{21107F37-F74E-4A0F-BA34-6EEA1F8D4901}"/>
                </a:ext>
              </a:extLst>
            </p:cNvPr>
            <p:cNvCxnSpPr>
              <a:cxnSpLocks/>
            </p:cNvCxnSpPr>
            <p:nvPr/>
          </p:nvCxnSpPr>
          <p:spPr>
            <a:xfrm>
              <a:off x="4800600" y="2609850"/>
              <a:ext cx="1981200" cy="203835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6D7201-3C5A-4972-BC00-25F6B108C2E7}"/>
                </a:ext>
              </a:extLst>
            </p:cNvPr>
            <p:cNvCxnSpPr>
              <a:cxnSpLocks/>
            </p:cNvCxnSpPr>
            <p:nvPr/>
          </p:nvCxnSpPr>
          <p:spPr>
            <a:xfrm flipH="1">
              <a:off x="6781800" y="2590800"/>
              <a:ext cx="2057400" cy="209550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365912C1-0F3F-4E81-82F1-B64E574443B0}"/>
              </a:ext>
            </a:extLst>
          </p:cNvPr>
          <p:cNvCxnSpPr>
            <a:cxnSpLocks/>
          </p:cNvCxnSpPr>
          <p:nvPr/>
        </p:nvCxnSpPr>
        <p:spPr>
          <a:xfrm>
            <a:off x="7017637" y="4829007"/>
            <a:ext cx="878476" cy="861788"/>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16E5BB-9517-4A4F-B46D-841AA263CAA2}"/>
              </a:ext>
            </a:extLst>
          </p:cNvPr>
          <p:cNvCxnSpPr>
            <a:cxnSpLocks/>
          </p:cNvCxnSpPr>
          <p:nvPr/>
        </p:nvCxnSpPr>
        <p:spPr>
          <a:xfrm flipV="1">
            <a:off x="7119719" y="4904143"/>
            <a:ext cx="776394" cy="810857"/>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7F1EAA-6DDC-42F0-980B-05DD37893008}"/>
              </a:ext>
            </a:extLst>
          </p:cNvPr>
          <p:cNvCxnSpPr>
            <a:cxnSpLocks/>
          </p:cNvCxnSpPr>
          <p:nvPr/>
        </p:nvCxnSpPr>
        <p:spPr>
          <a:xfrm>
            <a:off x="6856390" y="5319545"/>
            <a:ext cx="1298620" cy="392"/>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689ECD-94FA-4CCB-A9E9-50492DC8EC94}"/>
              </a:ext>
            </a:extLst>
          </p:cNvPr>
          <p:cNvCxnSpPr>
            <a:cxnSpLocks/>
          </p:cNvCxnSpPr>
          <p:nvPr/>
        </p:nvCxnSpPr>
        <p:spPr>
          <a:xfrm>
            <a:off x="6932231" y="4968646"/>
            <a:ext cx="1077177" cy="659494"/>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58908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A7974F-B31A-4115-9092-8A012BABA2C2}"/>
              </a:ext>
            </a:extLst>
          </p:cNvPr>
          <p:cNvSpPr>
            <a:spLocks noGrp="1"/>
          </p:cNvSpPr>
          <p:nvPr>
            <p:ph idx="1"/>
          </p:nvPr>
        </p:nvSpPr>
        <p:spPr>
          <a:xfrm>
            <a:off x="304800" y="838200"/>
            <a:ext cx="8839200" cy="5638800"/>
          </a:xfrm>
        </p:spPr>
        <p:txBody>
          <a:bodyPr/>
          <a:lstStyle/>
          <a:p>
            <a:pPr>
              <a:buFont typeface="Arial" charset="0"/>
              <a:buNone/>
              <a:defRPr/>
            </a:pPr>
            <a:r>
              <a:rPr lang="en-US" dirty="0"/>
              <a:t>Find the derivative </a:t>
            </a:r>
            <a:r>
              <a:rPr lang="en-US" dirty="0" err="1"/>
              <a:t>dy</a:t>
            </a:r>
            <a:r>
              <a:rPr lang="en-US" dirty="0"/>
              <a:t>/dx for |x|</a:t>
            </a:r>
          </a:p>
          <a:p>
            <a:pPr>
              <a:spcBef>
                <a:spcPts val="0"/>
              </a:spcBef>
              <a:defRPr/>
            </a:pPr>
            <a:r>
              <a:rPr lang="en-US" dirty="0"/>
              <a:t>at x=0: </a:t>
            </a:r>
          </a:p>
          <a:p>
            <a:pPr>
              <a:defRPr/>
            </a:pPr>
            <a:r>
              <a:rPr lang="en-US" dirty="0"/>
              <a:t>Well, there is no UNIQUE tangent line at that point…</a:t>
            </a:r>
          </a:p>
          <a:p>
            <a:pPr>
              <a:buFont typeface="Arial" charset="0"/>
              <a:buNone/>
              <a:defRPr/>
            </a:pPr>
            <a:r>
              <a:rPr lang="en-US" dirty="0"/>
              <a:t>So there is no </a:t>
            </a:r>
          </a:p>
          <a:p>
            <a:pPr>
              <a:spcBef>
                <a:spcPts val="0"/>
              </a:spcBef>
              <a:buFont typeface="Arial" charset="0"/>
              <a:buNone/>
              <a:defRPr/>
            </a:pPr>
            <a:r>
              <a:rPr lang="en-US" dirty="0"/>
              <a:t>derivative at x=0</a:t>
            </a:r>
          </a:p>
          <a:p>
            <a:pPr>
              <a:buFont typeface="Arial" charset="0"/>
              <a:buNone/>
              <a:defRPr/>
            </a:pPr>
            <a:endParaRPr lang="en-US" dirty="0"/>
          </a:p>
          <a:p>
            <a:pPr>
              <a:buFont typeface="Arial" charset="0"/>
              <a:buNone/>
              <a:defRPr/>
            </a:pPr>
            <a:r>
              <a:rPr lang="en-US" dirty="0"/>
              <a:t>  </a:t>
            </a:r>
          </a:p>
        </p:txBody>
      </p:sp>
      <p:sp>
        <p:nvSpPr>
          <p:cNvPr id="4" name="Rectangle 3">
            <a:extLst>
              <a:ext uri="{FF2B5EF4-FFF2-40B4-BE49-F238E27FC236}">
                <a16:creationId xmlns:a16="http://schemas.microsoft.com/office/drawing/2014/main" id="{B91A5348-970B-43AF-B87D-4B6595D567D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DERIVATIVES</a:t>
            </a:r>
          </a:p>
          <a:p>
            <a:pPr algn="ctr" eaLnBrk="1" hangingPunct="1">
              <a:spcBef>
                <a:spcPct val="0"/>
              </a:spcBef>
              <a:buFontTx/>
              <a:buNone/>
            </a:pPr>
            <a:r>
              <a:rPr lang="en-US" altLang="en-US" sz="2400" dirty="0">
                <a:solidFill>
                  <a:schemeClr val="bg1"/>
                </a:solidFill>
              </a:rPr>
              <a:t>IN-CLASS PROBLEM 19</a:t>
            </a:r>
            <a:endParaRPr lang="en-US" altLang="en-US" sz="2400" i="1" dirty="0">
              <a:solidFill>
                <a:schemeClr val="folHlink"/>
              </a:solidFill>
            </a:endParaRPr>
          </a:p>
        </p:txBody>
      </p:sp>
      <p:sp>
        <p:nvSpPr>
          <p:cNvPr id="10" name="Rectangle 9">
            <a:extLst>
              <a:ext uri="{FF2B5EF4-FFF2-40B4-BE49-F238E27FC236}">
                <a16:creationId xmlns:a16="http://schemas.microsoft.com/office/drawing/2014/main" id="{F4561939-1A5F-4C21-BFF0-538D5A6DD877}"/>
              </a:ext>
            </a:extLst>
          </p:cNvPr>
          <p:cNvSpPr/>
          <p:nvPr/>
        </p:nvSpPr>
        <p:spPr>
          <a:xfrm>
            <a:off x="0" y="6611035"/>
            <a:ext cx="1577676" cy="323165"/>
          </a:xfrm>
          <a:prstGeom prst="rect">
            <a:avLst/>
          </a:prstGeom>
        </p:spPr>
        <p:txBody>
          <a:bodyPr wrap="none">
            <a:spAutoFit/>
          </a:bodyPr>
          <a:lstStyle/>
          <a:p>
            <a:r>
              <a:rPr lang="en-US" sz="1500" b="1" dirty="0" err="1">
                <a:solidFill>
                  <a:srgbClr val="00B0F0"/>
                </a:solidFill>
              </a:rPr>
              <a:t>VFrench</a:t>
            </a:r>
            <a:r>
              <a:rPr lang="en-US" sz="1500" b="1" dirty="0">
                <a:solidFill>
                  <a:srgbClr val="00B0F0"/>
                </a:solidFill>
              </a:rPr>
              <a:t>, 2021</a:t>
            </a:r>
          </a:p>
        </p:txBody>
      </p:sp>
      <p:grpSp>
        <p:nvGrpSpPr>
          <p:cNvPr id="11" name="Group 10">
            <a:extLst>
              <a:ext uri="{FF2B5EF4-FFF2-40B4-BE49-F238E27FC236}">
                <a16:creationId xmlns:a16="http://schemas.microsoft.com/office/drawing/2014/main" id="{2B129852-9ACA-4A4A-99EE-4BD1A1D42F63}"/>
              </a:ext>
            </a:extLst>
          </p:cNvPr>
          <p:cNvGrpSpPr/>
          <p:nvPr/>
        </p:nvGrpSpPr>
        <p:grpSpPr>
          <a:xfrm>
            <a:off x="6019800" y="3810000"/>
            <a:ext cx="2971800" cy="2895600"/>
            <a:chOff x="4800600" y="2590800"/>
            <a:chExt cx="4057650" cy="4076700"/>
          </a:xfrm>
        </p:grpSpPr>
        <p:pic>
          <p:nvPicPr>
            <p:cNvPr id="12" name="Picture 11">
              <a:extLst>
                <a:ext uri="{FF2B5EF4-FFF2-40B4-BE49-F238E27FC236}">
                  <a16:creationId xmlns:a16="http://schemas.microsoft.com/office/drawing/2014/main" id="{A90BD57D-BD97-405D-84AD-7EEF422EBAF0}"/>
                </a:ext>
              </a:extLst>
            </p:cNvPr>
            <p:cNvPicPr>
              <a:picLocks noChangeAspect="1"/>
            </p:cNvPicPr>
            <p:nvPr/>
          </p:nvPicPr>
          <p:blipFill>
            <a:blip r:embed="rId2"/>
            <a:stretch>
              <a:fillRect/>
            </a:stretch>
          </p:blipFill>
          <p:spPr>
            <a:xfrm>
              <a:off x="4800600" y="2609850"/>
              <a:ext cx="4057650" cy="4057650"/>
            </a:xfrm>
            <a:prstGeom prst="rect">
              <a:avLst/>
            </a:prstGeom>
          </p:spPr>
        </p:pic>
        <p:cxnSp>
          <p:nvCxnSpPr>
            <p:cNvPr id="13" name="Straight Connector 12">
              <a:extLst>
                <a:ext uri="{FF2B5EF4-FFF2-40B4-BE49-F238E27FC236}">
                  <a16:creationId xmlns:a16="http://schemas.microsoft.com/office/drawing/2014/main" id="{6FA21AF0-68ED-43EA-B3D8-E3EB1CF08994}"/>
                </a:ext>
              </a:extLst>
            </p:cNvPr>
            <p:cNvCxnSpPr>
              <a:cxnSpLocks/>
            </p:cNvCxnSpPr>
            <p:nvPr/>
          </p:nvCxnSpPr>
          <p:spPr>
            <a:xfrm>
              <a:off x="4800600" y="2609850"/>
              <a:ext cx="1981200" cy="203835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CAC1C0-E058-4259-B4B8-3E9AB8411152}"/>
                </a:ext>
              </a:extLst>
            </p:cNvPr>
            <p:cNvCxnSpPr>
              <a:cxnSpLocks/>
            </p:cNvCxnSpPr>
            <p:nvPr/>
          </p:nvCxnSpPr>
          <p:spPr>
            <a:xfrm flipH="1">
              <a:off x="6781800" y="2590800"/>
              <a:ext cx="2057400" cy="2095500"/>
            </a:xfrm>
            <a:prstGeom prst="line">
              <a:avLst/>
            </a:prstGeom>
            <a:ln w="63500">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A129DF40-0D33-4968-9F98-FC1A2B9F8CF8}"/>
              </a:ext>
            </a:extLst>
          </p:cNvPr>
          <p:cNvCxnSpPr>
            <a:cxnSpLocks/>
          </p:cNvCxnSpPr>
          <p:nvPr/>
        </p:nvCxnSpPr>
        <p:spPr>
          <a:xfrm>
            <a:off x="7017637" y="4829007"/>
            <a:ext cx="878476" cy="861788"/>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601ACAF-9427-4306-905F-9D73896CD1E7}"/>
              </a:ext>
            </a:extLst>
          </p:cNvPr>
          <p:cNvCxnSpPr>
            <a:cxnSpLocks/>
          </p:cNvCxnSpPr>
          <p:nvPr/>
        </p:nvCxnSpPr>
        <p:spPr>
          <a:xfrm flipV="1">
            <a:off x="7119719" y="4904143"/>
            <a:ext cx="776394" cy="810857"/>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820FC5-F765-4B58-86BC-2BB0CDC58762}"/>
              </a:ext>
            </a:extLst>
          </p:cNvPr>
          <p:cNvCxnSpPr>
            <a:cxnSpLocks/>
          </p:cNvCxnSpPr>
          <p:nvPr/>
        </p:nvCxnSpPr>
        <p:spPr>
          <a:xfrm>
            <a:off x="6856390" y="5319545"/>
            <a:ext cx="1298620" cy="392"/>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55E34D5-4F26-4AC8-89ED-857C8622F266}"/>
              </a:ext>
            </a:extLst>
          </p:cNvPr>
          <p:cNvCxnSpPr>
            <a:cxnSpLocks/>
          </p:cNvCxnSpPr>
          <p:nvPr/>
        </p:nvCxnSpPr>
        <p:spPr>
          <a:xfrm>
            <a:off x="6932231" y="4968646"/>
            <a:ext cx="1077177" cy="659494"/>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31267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In addition, if the limit doesn’t exist (like at a cliff), </a:t>
            </a:r>
          </a:p>
          <a:p>
            <a:r>
              <a:rPr lang="en-US" dirty="0"/>
              <a:t>then the derivative doesn’t exist either</a:t>
            </a:r>
          </a:p>
        </p:txBody>
      </p:sp>
    </p:spTree>
    <p:extLst>
      <p:ext uri="{BB962C8B-B14F-4D97-AF65-F5344CB8AC3E}">
        <p14:creationId xmlns:p14="http://schemas.microsoft.com/office/powerpoint/2010/main" val="317700356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dirty="0"/>
              <a:t>Derivatives</a:t>
            </a:r>
            <a:endParaRPr lang="en-US" altLang="en-US" dirty="0"/>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There’s no unique tangent line</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so there’s no derivative</a:t>
            </a:r>
          </a:p>
          <a:p>
            <a:endParaRPr lang="en-US" altLang="en-US" dirty="0"/>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1550582" y="2190989"/>
            <a:ext cx="6069418" cy="3447811"/>
          </a:xfrm>
          <a:prstGeom prst="rect">
            <a:avLst/>
          </a:prstGeom>
        </p:spPr>
      </p:pic>
      <p:sp>
        <p:nvSpPr>
          <p:cNvPr id="3" name="TextBox 2">
            <a:extLst>
              <a:ext uri="{FF2B5EF4-FFF2-40B4-BE49-F238E27FC236}">
                <a16:creationId xmlns:a16="http://schemas.microsoft.com/office/drawing/2014/main" id="{433EDDF0-6EE1-4A06-B52B-CE89D54F8F98}"/>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Tree>
    <p:extLst>
      <p:ext uri="{BB962C8B-B14F-4D97-AF65-F5344CB8AC3E}">
        <p14:creationId xmlns:p14="http://schemas.microsoft.com/office/powerpoint/2010/main" val="7836579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dirty="0"/>
              <a:t>Derivatives</a:t>
            </a:r>
            <a:endParaRPr lang="en-US" altLang="en-US" dirty="0"/>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There’s no unique tangent line</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so there’s no derivative</a:t>
            </a:r>
          </a:p>
          <a:p>
            <a:endParaRPr lang="en-US" altLang="en-US" dirty="0"/>
          </a:p>
          <a:p>
            <a:endParaRPr lang="en-US" altLang="en-US" dirty="0"/>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1550582" y="2190989"/>
            <a:ext cx="6069418" cy="3447811"/>
          </a:xfrm>
          <a:prstGeom prst="rect">
            <a:avLst/>
          </a:prstGeom>
        </p:spPr>
      </p:pic>
      <p:sp>
        <p:nvSpPr>
          <p:cNvPr id="3" name="TextBox 2">
            <a:extLst>
              <a:ext uri="{FF2B5EF4-FFF2-40B4-BE49-F238E27FC236}">
                <a16:creationId xmlns:a16="http://schemas.microsoft.com/office/drawing/2014/main" id="{433EDDF0-6EE1-4A06-B52B-CE89D54F8F98}"/>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cxnSp>
        <p:nvCxnSpPr>
          <p:cNvPr id="6" name="Straight Connector 5">
            <a:extLst>
              <a:ext uri="{FF2B5EF4-FFF2-40B4-BE49-F238E27FC236}">
                <a16:creationId xmlns:a16="http://schemas.microsoft.com/office/drawing/2014/main" id="{5C891508-DA76-C901-3D87-335496043B42}"/>
              </a:ext>
            </a:extLst>
          </p:cNvPr>
          <p:cNvCxnSpPr>
            <a:cxnSpLocks/>
          </p:cNvCxnSpPr>
          <p:nvPr/>
        </p:nvCxnSpPr>
        <p:spPr>
          <a:xfrm>
            <a:off x="4164429" y="2860040"/>
            <a:ext cx="878476" cy="861788"/>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0137817-875B-DBF8-D550-5E9F5876E281}"/>
              </a:ext>
            </a:extLst>
          </p:cNvPr>
          <p:cNvCxnSpPr>
            <a:cxnSpLocks/>
          </p:cNvCxnSpPr>
          <p:nvPr/>
        </p:nvCxnSpPr>
        <p:spPr>
          <a:xfrm>
            <a:off x="4603667" y="2988469"/>
            <a:ext cx="161247" cy="881062"/>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C6DF3F-2474-AAA7-6604-D8EAD65B95CC}"/>
              </a:ext>
            </a:extLst>
          </p:cNvPr>
          <p:cNvCxnSpPr>
            <a:cxnSpLocks/>
          </p:cNvCxnSpPr>
          <p:nvPr/>
        </p:nvCxnSpPr>
        <p:spPr>
          <a:xfrm>
            <a:off x="4079023" y="2999679"/>
            <a:ext cx="1077177" cy="659494"/>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26259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This doesn’t say anything about whether or not the derivative exists anywhere else</a:t>
            </a:r>
          </a:p>
          <a:p>
            <a:r>
              <a:rPr lang="en-US" dirty="0"/>
              <a:t>In fact, the derivative of the absolute value function exists at every point except the one we just looked at, x=0</a:t>
            </a:r>
          </a:p>
        </p:txBody>
      </p:sp>
    </p:spTree>
    <p:extLst>
      <p:ext uri="{BB962C8B-B14F-4D97-AF65-F5344CB8AC3E}">
        <p14:creationId xmlns:p14="http://schemas.microsoft.com/office/powerpoint/2010/main" val="224737886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dirty="0"/>
              <a:t>Derivatives</a:t>
            </a:r>
            <a:endParaRPr lang="en-US" altLang="en-US" dirty="0"/>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r>
              <a:rPr lang="en-US" altLang="en-US" dirty="0"/>
              <a:t>…and there is a derivative for </a:t>
            </a:r>
          </a:p>
          <a:p>
            <a:endParaRPr lang="en-US" altLang="en-US" dirty="0"/>
          </a:p>
          <a:p>
            <a:endParaRPr lang="en-US" altLang="en-US" dirty="0"/>
          </a:p>
          <a:p>
            <a:endParaRPr lang="en-US" altLang="en-US" dirty="0"/>
          </a:p>
          <a:p>
            <a:endParaRPr lang="en-US" altLang="en-US" dirty="0"/>
          </a:p>
          <a:p>
            <a:endParaRPr lang="en-US" altLang="en-US" dirty="0"/>
          </a:p>
          <a:p>
            <a:r>
              <a:rPr lang="en-US" altLang="en-US" dirty="0"/>
              <a:t>every point except x=5.5</a:t>
            </a:r>
          </a:p>
          <a:p>
            <a:endParaRPr lang="en-US" altLang="en-US" dirty="0"/>
          </a:p>
        </p:txBody>
      </p:sp>
      <p:pic>
        <p:nvPicPr>
          <p:cNvPr id="2" name="Picture 1">
            <a:extLst>
              <a:ext uri="{FF2B5EF4-FFF2-40B4-BE49-F238E27FC236}">
                <a16:creationId xmlns:a16="http://schemas.microsoft.com/office/drawing/2014/main" id="{FD9F8A8C-2E6E-4314-8972-51F5635E8454}"/>
              </a:ext>
            </a:extLst>
          </p:cNvPr>
          <p:cNvPicPr>
            <a:picLocks noChangeAspect="1"/>
          </p:cNvPicPr>
          <p:nvPr/>
        </p:nvPicPr>
        <p:blipFill>
          <a:blip r:embed="rId2"/>
          <a:stretch>
            <a:fillRect/>
          </a:stretch>
        </p:blipFill>
        <p:spPr>
          <a:xfrm>
            <a:off x="1550582" y="2190989"/>
            <a:ext cx="6069418" cy="3447811"/>
          </a:xfrm>
          <a:prstGeom prst="rect">
            <a:avLst/>
          </a:prstGeom>
        </p:spPr>
      </p:pic>
      <p:sp>
        <p:nvSpPr>
          <p:cNvPr id="3" name="TextBox 2">
            <a:extLst>
              <a:ext uri="{FF2B5EF4-FFF2-40B4-BE49-F238E27FC236}">
                <a16:creationId xmlns:a16="http://schemas.microsoft.com/office/drawing/2014/main" id="{433EDDF0-6EE1-4A06-B52B-CE89D54F8F98}"/>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cxnSp>
        <p:nvCxnSpPr>
          <p:cNvPr id="6" name="Straight Connector 5">
            <a:extLst>
              <a:ext uri="{FF2B5EF4-FFF2-40B4-BE49-F238E27FC236}">
                <a16:creationId xmlns:a16="http://schemas.microsoft.com/office/drawing/2014/main" id="{A964F372-68E6-8387-5882-DBBA0B63A6A3}"/>
              </a:ext>
            </a:extLst>
          </p:cNvPr>
          <p:cNvCxnSpPr>
            <a:cxnSpLocks/>
          </p:cNvCxnSpPr>
          <p:nvPr/>
        </p:nvCxnSpPr>
        <p:spPr>
          <a:xfrm flipV="1">
            <a:off x="3556000" y="3124200"/>
            <a:ext cx="716280" cy="11684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57CFB1B-BBC7-D370-CD37-723BFA12780F}"/>
              </a:ext>
            </a:extLst>
          </p:cNvPr>
          <p:cNvCxnSpPr>
            <a:cxnSpLocks/>
          </p:cNvCxnSpPr>
          <p:nvPr/>
        </p:nvCxnSpPr>
        <p:spPr>
          <a:xfrm flipV="1">
            <a:off x="1981200" y="4114800"/>
            <a:ext cx="609600" cy="30480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6BC980-CA04-9114-659D-0BDAABE7AE1A}"/>
              </a:ext>
            </a:extLst>
          </p:cNvPr>
          <p:cNvCxnSpPr>
            <a:cxnSpLocks/>
          </p:cNvCxnSpPr>
          <p:nvPr/>
        </p:nvCxnSpPr>
        <p:spPr>
          <a:xfrm>
            <a:off x="4800600" y="4648200"/>
            <a:ext cx="762000"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A1E040-195B-4C34-359E-1310954DFAB8}"/>
              </a:ext>
            </a:extLst>
          </p:cNvPr>
          <p:cNvCxnSpPr>
            <a:cxnSpLocks/>
          </p:cNvCxnSpPr>
          <p:nvPr/>
        </p:nvCxnSpPr>
        <p:spPr>
          <a:xfrm flipV="1">
            <a:off x="6096002" y="3808214"/>
            <a:ext cx="716280" cy="489466"/>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78994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A function ƒ</a:t>
            </a:r>
            <a:r>
              <a:rPr lang="en-US" sz="2000" dirty="0"/>
              <a:t> </a:t>
            </a:r>
            <a:r>
              <a:rPr lang="en-US" dirty="0"/>
              <a:t>(x) is called </a:t>
            </a:r>
            <a:r>
              <a:rPr lang="en-US" dirty="0">
                <a:solidFill>
                  <a:srgbClr val="FFC000"/>
                </a:solidFill>
              </a:rPr>
              <a:t>differentiable</a:t>
            </a:r>
            <a:r>
              <a:rPr lang="en-US" dirty="0"/>
              <a:t> at x = a if </a:t>
            </a:r>
          </a:p>
          <a:p>
            <a:r>
              <a:rPr lang="en-US" dirty="0"/>
              <a:t>ƒ</a:t>
            </a:r>
            <a:r>
              <a:rPr lang="en-US" sz="2000" dirty="0"/>
              <a:t> </a:t>
            </a:r>
            <a:r>
              <a:rPr lang="en-US" dirty="0"/>
              <a:t>′(a) exists </a:t>
            </a:r>
          </a:p>
        </p:txBody>
      </p:sp>
    </p:spTree>
    <p:extLst>
      <p:ext uri="{BB962C8B-B14F-4D97-AF65-F5344CB8AC3E}">
        <p14:creationId xmlns:p14="http://schemas.microsoft.com/office/powerpoint/2010/main" val="226232058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p:txBody>
          <a:bodyPr/>
          <a:lstStyle/>
          <a:p>
            <a:r>
              <a:rPr lang="en-US" dirty="0"/>
              <a:t>ƒ</a:t>
            </a:r>
            <a:r>
              <a:rPr lang="en-US" sz="2000" dirty="0"/>
              <a:t> </a:t>
            </a:r>
            <a:r>
              <a:rPr lang="en-US" dirty="0"/>
              <a:t>(x) is called </a:t>
            </a:r>
            <a:r>
              <a:rPr lang="en-US" dirty="0">
                <a:solidFill>
                  <a:srgbClr val="FFC000"/>
                </a:solidFill>
              </a:rPr>
              <a:t>differentiable on an interval</a:t>
            </a:r>
            <a:r>
              <a:rPr lang="en-US" dirty="0"/>
              <a:t> if the derivative exists for each point in that interval</a:t>
            </a:r>
          </a:p>
        </p:txBody>
      </p:sp>
    </p:spTree>
    <p:extLst>
      <p:ext uri="{BB962C8B-B14F-4D97-AF65-F5344CB8AC3E}">
        <p14:creationId xmlns:p14="http://schemas.microsoft.com/office/powerpoint/2010/main" val="426356831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7FB0-F1AD-4472-F5F2-D0F6FA8141DB}"/>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1EFDDA63-BFD4-426D-6023-9AC8DF0EA3B6}"/>
              </a:ext>
            </a:extLst>
          </p:cNvPr>
          <p:cNvSpPr>
            <a:spLocks noGrp="1"/>
          </p:cNvSpPr>
          <p:nvPr>
            <p:ph idx="1"/>
          </p:nvPr>
        </p:nvSpPr>
        <p:spPr/>
        <p:txBody>
          <a:bodyPr/>
          <a:lstStyle/>
          <a:p>
            <a:r>
              <a:rPr lang="en-US" dirty="0"/>
              <a:t>Differentiable on the intervals:</a:t>
            </a:r>
          </a:p>
          <a:p>
            <a:pPr algn="ctr"/>
            <a:r>
              <a:rPr lang="en-US" dirty="0"/>
              <a:t>0&lt;x&lt;5.5 and 5.5&lt;x&lt;10.1</a:t>
            </a:r>
          </a:p>
          <a:p>
            <a:pPr algn="ctr"/>
            <a:r>
              <a:rPr lang="en-US" dirty="0"/>
              <a:t>(not 0≤x≤5.5 and 5.5≤x≤10.1)</a:t>
            </a:r>
          </a:p>
          <a:p>
            <a:pPr algn="ctr"/>
            <a:endParaRPr lang="en-US" dirty="0"/>
          </a:p>
        </p:txBody>
      </p:sp>
      <p:pic>
        <p:nvPicPr>
          <p:cNvPr id="4" name="Picture 3">
            <a:extLst>
              <a:ext uri="{FF2B5EF4-FFF2-40B4-BE49-F238E27FC236}">
                <a16:creationId xmlns:a16="http://schemas.microsoft.com/office/drawing/2014/main" id="{982B58D0-3F1D-4614-7EDF-8416F769794E}"/>
              </a:ext>
            </a:extLst>
          </p:cNvPr>
          <p:cNvPicPr>
            <a:picLocks noChangeAspect="1"/>
          </p:cNvPicPr>
          <p:nvPr/>
        </p:nvPicPr>
        <p:blipFill>
          <a:blip r:embed="rId2"/>
          <a:stretch>
            <a:fillRect/>
          </a:stretch>
        </p:blipFill>
        <p:spPr>
          <a:xfrm>
            <a:off x="1550582" y="3257789"/>
            <a:ext cx="6069418" cy="3447811"/>
          </a:xfrm>
          <a:prstGeom prst="rect">
            <a:avLst/>
          </a:prstGeom>
        </p:spPr>
      </p:pic>
      <p:sp>
        <p:nvSpPr>
          <p:cNvPr id="5" name="TextBox 4">
            <a:extLst>
              <a:ext uri="{FF2B5EF4-FFF2-40B4-BE49-F238E27FC236}">
                <a16:creationId xmlns:a16="http://schemas.microsoft.com/office/drawing/2014/main" id="{1438EF28-8065-ED17-0D1A-6ABD30FA0144}"/>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Tree>
    <p:extLst>
      <p:ext uri="{BB962C8B-B14F-4D97-AF65-F5344CB8AC3E}">
        <p14:creationId xmlns:p14="http://schemas.microsoft.com/office/powerpoint/2010/main" val="333119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9ED940-EFEA-42EC-A19E-E743F4F122E4}"/>
              </a:ext>
            </a:extLst>
          </p:cNvPr>
          <p:cNvPicPr>
            <a:picLocks noChangeAspect="1"/>
          </p:cNvPicPr>
          <p:nvPr/>
        </p:nvPicPr>
        <p:blipFill>
          <a:blip r:embed="rId2"/>
          <a:stretch>
            <a:fillRect/>
          </a:stretch>
        </p:blipFill>
        <p:spPr>
          <a:xfrm>
            <a:off x="2133600" y="2316163"/>
            <a:ext cx="4991139" cy="4525727"/>
          </a:xfrm>
          <a:prstGeom prst="rect">
            <a:avLst/>
          </a:prstGeom>
        </p:spPr>
      </p:pic>
      <p:sp>
        <p:nvSpPr>
          <p:cNvPr id="33795" name="Content Placeholder 2">
            <a:extLst>
              <a:ext uri="{FF2B5EF4-FFF2-40B4-BE49-F238E27FC236}">
                <a16:creationId xmlns:a16="http://schemas.microsoft.com/office/drawing/2014/main" id="{49421258-B2D6-42B9-8872-AC5978CD4D2E}"/>
              </a:ext>
            </a:extLst>
          </p:cNvPr>
          <p:cNvSpPr>
            <a:spLocks noGrp="1"/>
          </p:cNvSpPr>
          <p:nvPr>
            <p:ph idx="1"/>
          </p:nvPr>
        </p:nvSpPr>
        <p:spPr>
          <a:xfrm>
            <a:off x="457200" y="838200"/>
            <a:ext cx="8229600" cy="4114800"/>
          </a:xfrm>
        </p:spPr>
        <p:txBody>
          <a:bodyPr/>
          <a:lstStyle/>
          <a:p>
            <a:r>
              <a:rPr lang="en-US" altLang="en-US" dirty="0"/>
              <a:t>What is lim ?		lim ?</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1000" dirty="0"/>
              <a:t>	                 </a:t>
            </a:r>
            <a:r>
              <a:rPr lang="en-US" altLang="en-US" sz="2000" dirty="0"/>
              <a:t>x </a:t>
            </a:r>
            <a:r>
              <a:rPr lang="en-US" altLang="en-US" sz="2000" dirty="0">
                <a:sym typeface="Symbol" panose="05050102010706020507" pitchFamily="18" charset="2"/>
              </a:rPr>
              <a:t> ∞</a:t>
            </a:r>
            <a:endParaRPr lang="en-US" altLang="en-US" sz="1000" dirty="0"/>
          </a:p>
          <a:p>
            <a:pPr>
              <a:spcBef>
                <a:spcPts val="0"/>
              </a:spcBef>
            </a:pPr>
            <a:r>
              <a:rPr lang="en-US" altLang="en-US" dirty="0">
                <a:sym typeface="Symbol" panose="05050102010706020507" pitchFamily="18" charset="2"/>
              </a:rPr>
              <a:t>          </a:t>
            </a:r>
            <a:r>
              <a:rPr lang="en-US" altLang="en-US" dirty="0">
                <a:solidFill>
                  <a:srgbClr val="FFFF00"/>
                </a:solidFill>
                <a:sym typeface="Symbol" panose="05050102010706020507" pitchFamily="18" charset="2"/>
              </a:rPr>
              <a:t>-1.6</a:t>
            </a:r>
            <a:endParaRPr lang="en-US" altLang="en-US" dirty="0">
              <a:solidFill>
                <a:srgbClr val="FFFF00"/>
              </a:solidFill>
            </a:endParaRPr>
          </a:p>
          <a:p>
            <a:endParaRPr lang="en-US" altLang="en-US" dirty="0"/>
          </a:p>
        </p:txBody>
      </p:sp>
      <p:sp>
        <p:nvSpPr>
          <p:cNvPr id="2" name="TextBox 1">
            <a:extLst>
              <a:ext uri="{FF2B5EF4-FFF2-40B4-BE49-F238E27FC236}">
                <a16:creationId xmlns:a16="http://schemas.microsoft.com/office/drawing/2014/main" id="{95873137-0783-4AD9-8ECB-6F9773678EC3}"/>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4" name="Rectangle 3">
            <a:extLst>
              <a:ext uri="{FF2B5EF4-FFF2-40B4-BE49-F238E27FC236}">
                <a16:creationId xmlns:a16="http://schemas.microsoft.com/office/drawing/2014/main" id="{057F050D-30F5-4CE5-8110-5E11D134DDB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3</a:t>
            </a:r>
          </a:p>
        </p:txBody>
      </p:sp>
    </p:spTree>
    <p:extLst>
      <p:ext uri="{BB962C8B-B14F-4D97-AF65-F5344CB8AC3E}">
        <p14:creationId xmlns:p14="http://schemas.microsoft.com/office/powerpoint/2010/main" val="268953305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BF1D-9957-41EE-8B0C-A7C90F8283C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50E60BFA-D531-492F-974C-B621CD987A7B}"/>
              </a:ext>
            </a:extLst>
          </p:cNvPr>
          <p:cNvSpPr>
            <a:spLocks noGrp="1"/>
          </p:cNvSpPr>
          <p:nvPr>
            <p:ph idx="1"/>
          </p:nvPr>
        </p:nvSpPr>
        <p:spPr>
          <a:xfrm>
            <a:off x="457200" y="1219200"/>
            <a:ext cx="8458200" cy="5638800"/>
          </a:xfrm>
        </p:spPr>
        <p:txBody>
          <a:bodyPr/>
          <a:lstStyle/>
          <a:p>
            <a:pPr>
              <a:spcBef>
                <a:spcPts val="0"/>
              </a:spcBef>
            </a:pPr>
            <a:r>
              <a:rPr lang="en-US" dirty="0"/>
              <a:t>In fact, </a:t>
            </a:r>
          </a:p>
          <a:p>
            <a:pPr algn="ctr">
              <a:spcBef>
                <a:spcPts val="0"/>
              </a:spcBef>
            </a:pPr>
            <a:r>
              <a:rPr lang="en-US" dirty="0"/>
              <a:t>if ƒ</a:t>
            </a:r>
            <a:r>
              <a:rPr lang="en-US" sz="2000" dirty="0"/>
              <a:t> </a:t>
            </a:r>
            <a:r>
              <a:rPr lang="en-US" dirty="0"/>
              <a:t>(x) is differentiable </a:t>
            </a:r>
          </a:p>
          <a:p>
            <a:pPr algn="ctr">
              <a:spcBef>
                <a:spcPts val="0"/>
              </a:spcBef>
            </a:pPr>
            <a:r>
              <a:rPr lang="en-US" dirty="0"/>
              <a:t>at x = a </a:t>
            </a:r>
          </a:p>
          <a:p>
            <a:pPr algn="ctr">
              <a:spcBef>
                <a:spcPts val="0"/>
              </a:spcBef>
            </a:pPr>
            <a:r>
              <a:rPr lang="en-US" dirty="0"/>
              <a:t>then ƒ</a:t>
            </a:r>
            <a:r>
              <a:rPr lang="en-US" sz="2000" dirty="0"/>
              <a:t> </a:t>
            </a:r>
            <a:r>
              <a:rPr lang="en-US" dirty="0"/>
              <a:t>(x) is continuous </a:t>
            </a:r>
          </a:p>
          <a:p>
            <a:pPr algn="ctr">
              <a:spcBef>
                <a:spcPts val="0"/>
              </a:spcBef>
            </a:pPr>
            <a:r>
              <a:rPr lang="en-US" dirty="0"/>
              <a:t>at x = a</a:t>
            </a:r>
          </a:p>
        </p:txBody>
      </p:sp>
      <p:sp>
        <p:nvSpPr>
          <p:cNvPr id="5" name="TextBox 4">
            <a:extLst>
              <a:ext uri="{FF2B5EF4-FFF2-40B4-BE49-F238E27FC236}">
                <a16:creationId xmlns:a16="http://schemas.microsoft.com/office/drawing/2014/main" id="{6FF353A7-0699-441A-B59F-BFB08E0121A6}"/>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https://tutorial.math.lamar.edu/Classes/CalcI/DefnOfDerivative.aspx</a:t>
            </a:r>
          </a:p>
        </p:txBody>
      </p:sp>
    </p:spTree>
    <p:extLst>
      <p:ext uri="{BB962C8B-B14F-4D97-AF65-F5344CB8AC3E}">
        <p14:creationId xmlns:p14="http://schemas.microsoft.com/office/powerpoint/2010/main" val="160360620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dirty="0"/>
              <a:t>Derivatives</a:t>
            </a:r>
            <a:endParaRPr lang="en-US" altLang="en-US" dirty="0"/>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pPr>
              <a:spcBef>
                <a:spcPts val="0"/>
              </a:spcBef>
            </a:pPr>
            <a:r>
              <a:rPr lang="en-US" altLang="en-US" dirty="0"/>
              <a:t>If </a:t>
            </a:r>
            <a:r>
              <a:rPr lang="en-US" dirty="0"/>
              <a:t>ƒ</a:t>
            </a:r>
            <a:r>
              <a:rPr lang="en-US" sz="2000" dirty="0"/>
              <a:t> </a:t>
            </a:r>
            <a:r>
              <a:rPr lang="en-US" dirty="0"/>
              <a:t>(x) is not </a:t>
            </a:r>
          </a:p>
          <a:p>
            <a:pPr>
              <a:spcBef>
                <a:spcPts val="0"/>
              </a:spcBef>
            </a:pPr>
            <a:r>
              <a:rPr lang="en-US" dirty="0"/>
              <a:t>continuous at x=a</a:t>
            </a:r>
          </a:p>
          <a:p>
            <a:pPr>
              <a:spcBef>
                <a:spcPts val="0"/>
              </a:spcBef>
            </a:pPr>
            <a:r>
              <a:rPr lang="en-US" dirty="0"/>
              <a:t>then the derivative </a:t>
            </a:r>
          </a:p>
          <a:p>
            <a:pPr>
              <a:spcBef>
                <a:spcPts val="0"/>
              </a:spcBef>
            </a:pPr>
            <a:r>
              <a:rPr lang="en-US" dirty="0"/>
              <a:t>does not exist</a:t>
            </a:r>
          </a:p>
          <a:p>
            <a:pPr>
              <a:spcBef>
                <a:spcPts val="0"/>
              </a:spcBef>
            </a:pPr>
            <a:r>
              <a:rPr lang="en-US" dirty="0"/>
              <a:t>either!</a:t>
            </a:r>
          </a:p>
          <a:p>
            <a:pPr>
              <a:spcBef>
                <a:spcPts val="0"/>
              </a:spcBef>
            </a:pPr>
            <a:r>
              <a:rPr lang="en-US" altLang="en-US" dirty="0"/>
              <a:t> </a:t>
            </a:r>
          </a:p>
          <a:p>
            <a:endParaRPr lang="en-US" altLang="en-US" dirty="0"/>
          </a:p>
        </p:txBody>
      </p:sp>
      <p:pic>
        <p:nvPicPr>
          <p:cNvPr id="3" name="Picture 2">
            <a:extLst>
              <a:ext uri="{FF2B5EF4-FFF2-40B4-BE49-F238E27FC236}">
                <a16:creationId xmlns:a16="http://schemas.microsoft.com/office/drawing/2014/main" id="{7C2F53A3-98CA-44E3-954B-45C9E0824343}"/>
              </a:ext>
            </a:extLst>
          </p:cNvPr>
          <p:cNvPicPr>
            <a:picLocks noChangeAspect="1"/>
          </p:cNvPicPr>
          <p:nvPr/>
        </p:nvPicPr>
        <p:blipFill>
          <a:blip r:embed="rId3"/>
          <a:stretch>
            <a:fillRect/>
          </a:stretch>
        </p:blipFill>
        <p:spPr>
          <a:xfrm>
            <a:off x="5181600" y="1110904"/>
            <a:ext cx="3733800" cy="5442296"/>
          </a:xfrm>
          <a:prstGeom prst="rect">
            <a:avLst/>
          </a:prstGeom>
        </p:spPr>
      </p:pic>
      <p:sp>
        <p:nvSpPr>
          <p:cNvPr id="7" name="TextBox 6">
            <a:extLst>
              <a:ext uri="{FF2B5EF4-FFF2-40B4-BE49-F238E27FC236}">
                <a16:creationId xmlns:a16="http://schemas.microsoft.com/office/drawing/2014/main" id="{2C19D5A1-22D5-492A-B02E-95B6886B83AB}"/>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Tree>
    <p:extLst>
      <p:ext uri="{BB962C8B-B14F-4D97-AF65-F5344CB8AC3E}">
        <p14:creationId xmlns:p14="http://schemas.microsoft.com/office/powerpoint/2010/main" val="337456393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B8B98167-60FA-4C5C-AA22-D49AA65E7AA6}"/>
              </a:ext>
            </a:extLst>
          </p:cNvPr>
          <p:cNvSpPr>
            <a:spLocks noGrp="1"/>
          </p:cNvSpPr>
          <p:nvPr>
            <p:ph type="title"/>
          </p:nvPr>
        </p:nvSpPr>
        <p:spPr/>
        <p:txBody>
          <a:bodyPr/>
          <a:lstStyle/>
          <a:p>
            <a:r>
              <a:rPr lang="en-US" dirty="0"/>
              <a:t>Derivatives</a:t>
            </a:r>
            <a:endParaRPr lang="en-US" altLang="en-US" dirty="0"/>
          </a:p>
        </p:txBody>
      </p:sp>
      <p:sp>
        <p:nvSpPr>
          <p:cNvPr id="3075" name="Content Placeholder 2">
            <a:extLst>
              <a:ext uri="{FF2B5EF4-FFF2-40B4-BE49-F238E27FC236}">
                <a16:creationId xmlns:a16="http://schemas.microsoft.com/office/drawing/2014/main" id="{ED6721D9-9D26-4E70-9263-E737C9EE8E50}"/>
              </a:ext>
            </a:extLst>
          </p:cNvPr>
          <p:cNvSpPr>
            <a:spLocks noGrp="1"/>
          </p:cNvSpPr>
          <p:nvPr>
            <p:ph idx="1"/>
          </p:nvPr>
        </p:nvSpPr>
        <p:spPr>
          <a:xfrm>
            <a:off x="228600" y="1219200"/>
            <a:ext cx="8686800" cy="5638800"/>
          </a:xfrm>
        </p:spPr>
        <p:txBody>
          <a:bodyPr/>
          <a:lstStyle/>
          <a:p>
            <a:pPr>
              <a:spcBef>
                <a:spcPts val="0"/>
              </a:spcBef>
            </a:pPr>
            <a:r>
              <a:rPr lang="en-US" altLang="en-US" dirty="0"/>
              <a:t>If </a:t>
            </a:r>
            <a:r>
              <a:rPr lang="en-US" dirty="0"/>
              <a:t>ƒ</a:t>
            </a:r>
            <a:r>
              <a:rPr lang="en-US" sz="2000" dirty="0"/>
              <a:t> </a:t>
            </a:r>
            <a:r>
              <a:rPr lang="en-US" dirty="0"/>
              <a:t>(x) is not </a:t>
            </a:r>
          </a:p>
          <a:p>
            <a:pPr>
              <a:spcBef>
                <a:spcPts val="0"/>
              </a:spcBef>
            </a:pPr>
            <a:r>
              <a:rPr lang="en-US" dirty="0"/>
              <a:t>continuous at x=a</a:t>
            </a:r>
          </a:p>
          <a:p>
            <a:pPr>
              <a:spcBef>
                <a:spcPts val="0"/>
              </a:spcBef>
            </a:pPr>
            <a:r>
              <a:rPr lang="en-US" dirty="0"/>
              <a:t>then the derivative </a:t>
            </a:r>
          </a:p>
          <a:p>
            <a:pPr>
              <a:spcBef>
                <a:spcPts val="0"/>
              </a:spcBef>
            </a:pPr>
            <a:r>
              <a:rPr lang="en-US" dirty="0"/>
              <a:t>does not exist</a:t>
            </a:r>
          </a:p>
          <a:p>
            <a:pPr>
              <a:spcBef>
                <a:spcPts val="0"/>
              </a:spcBef>
            </a:pPr>
            <a:r>
              <a:rPr lang="en-US" dirty="0"/>
              <a:t>either!</a:t>
            </a:r>
          </a:p>
          <a:p>
            <a:pPr>
              <a:spcBef>
                <a:spcPts val="0"/>
              </a:spcBef>
            </a:pPr>
            <a:r>
              <a:rPr lang="en-US" altLang="en-US" dirty="0"/>
              <a:t> </a:t>
            </a:r>
          </a:p>
          <a:p>
            <a:endParaRPr lang="en-US" altLang="en-US" dirty="0"/>
          </a:p>
        </p:txBody>
      </p:sp>
      <p:pic>
        <p:nvPicPr>
          <p:cNvPr id="3" name="Picture 2">
            <a:extLst>
              <a:ext uri="{FF2B5EF4-FFF2-40B4-BE49-F238E27FC236}">
                <a16:creationId xmlns:a16="http://schemas.microsoft.com/office/drawing/2014/main" id="{7C2F53A3-98CA-44E3-954B-45C9E0824343}"/>
              </a:ext>
            </a:extLst>
          </p:cNvPr>
          <p:cNvPicPr>
            <a:picLocks noChangeAspect="1"/>
          </p:cNvPicPr>
          <p:nvPr/>
        </p:nvPicPr>
        <p:blipFill>
          <a:blip r:embed="rId3"/>
          <a:stretch>
            <a:fillRect/>
          </a:stretch>
        </p:blipFill>
        <p:spPr>
          <a:xfrm>
            <a:off x="5181600" y="1110904"/>
            <a:ext cx="3733800" cy="5442296"/>
          </a:xfrm>
          <a:prstGeom prst="rect">
            <a:avLst/>
          </a:prstGeom>
        </p:spPr>
      </p:pic>
      <p:sp>
        <p:nvSpPr>
          <p:cNvPr id="7" name="TextBox 6">
            <a:extLst>
              <a:ext uri="{FF2B5EF4-FFF2-40B4-BE49-F238E27FC236}">
                <a16:creationId xmlns:a16="http://schemas.microsoft.com/office/drawing/2014/main" id="{2C19D5A1-22D5-492A-B02E-95B6886B83AB}"/>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cxnSp>
        <p:nvCxnSpPr>
          <p:cNvPr id="6" name="Straight Connector 5">
            <a:extLst>
              <a:ext uri="{FF2B5EF4-FFF2-40B4-BE49-F238E27FC236}">
                <a16:creationId xmlns:a16="http://schemas.microsoft.com/office/drawing/2014/main" id="{CF75697D-DB6C-F257-D03C-78DD2FC9F44B}"/>
              </a:ext>
            </a:extLst>
          </p:cNvPr>
          <p:cNvCxnSpPr>
            <a:cxnSpLocks/>
          </p:cNvCxnSpPr>
          <p:nvPr/>
        </p:nvCxnSpPr>
        <p:spPr>
          <a:xfrm>
            <a:off x="6638606" y="3594161"/>
            <a:ext cx="878476" cy="861788"/>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AD8AA5-EFC9-9D26-9CBF-DFD23303CD26}"/>
              </a:ext>
            </a:extLst>
          </p:cNvPr>
          <p:cNvCxnSpPr>
            <a:cxnSpLocks/>
          </p:cNvCxnSpPr>
          <p:nvPr/>
        </p:nvCxnSpPr>
        <p:spPr>
          <a:xfrm>
            <a:off x="6477359" y="4084699"/>
            <a:ext cx="1298620" cy="392"/>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B1C237-569E-0CE2-2CE4-6F17BAC6C975}"/>
              </a:ext>
            </a:extLst>
          </p:cNvPr>
          <p:cNvCxnSpPr>
            <a:cxnSpLocks/>
          </p:cNvCxnSpPr>
          <p:nvPr/>
        </p:nvCxnSpPr>
        <p:spPr>
          <a:xfrm>
            <a:off x="6553200" y="3733800"/>
            <a:ext cx="1077177" cy="659494"/>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6241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018A-E71A-4007-9563-6A69E7B26DDF}"/>
              </a:ext>
            </a:extLst>
          </p:cNvPr>
          <p:cNvSpPr>
            <a:spLocks noGrp="1"/>
          </p:cNvSpPr>
          <p:nvPr>
            <p:ph type="title"/>
          </p:nvPr>
        </p:nvSpPr>
        <p:spPr/>
        <p:txBody>
          <a:bodyPr/>
          <a:lstStyle/>
          <a:p>
            <a:r>
              <a:rPr lang="en-US" dirty="0"/>
              <a:t>Derivatives</a:t>
            </a:r>
          </a:p>
        </p:txBody>
      </p:sp>
      <p:sp>
        <p:nvSpPr>
          <p:cNvPr id="3" name="Content Placeholder 2">
            <a:extLst>
              <a:ext uri="{FF2B5EF4-FFF2-40B4-BE49-F238E27FC236}">
                <a16:creationId xmlns:a16="http://schemas.microsoft.com/office/drawing/2014/main" id="{835A5CD8-7492-42DB-BDF5-5DC2D9169B0C}"/>
              </a:ext>
            </a:extLst>
          </p:cNvPr>
          <p:cNvSpPr>
            <a:spLocks noGrp="1"/>
          </p:cNvSpPr>
          <p:nvPr>
            <p:ph idx="1"/>
          </p:nvPr>
        </p:nvSpPr>
        <p:spPr/>
        <p:txBody>
          <a:bodyPr/>
          <a:lstStyle/>
          <a:p>
            <a:r>
              <a:rPr lang="en-US" dirty="0"/>
              <a:t>ƒ</a:t>
            </a:r>
            <a:r>
              <a:rPr lang="en-US" sz="2000" dirty="0"/>
              <a:t> </a:t>
            </a:r>
            <a:r>
              <a:rPr lang="en-US" dirty="0"/>
              <a:t>(x) is called </a:t>
            </a:r>
            <a:r>
              <a:rPr lang="en-US" dirty="0">
                <a:solidFill>
                  <a:srgbClr val="FFC000"/>
                </a:solidFill>
              </a:rPr>
              <a:t>globally differentiable </a:t>
            </a:r>
            <a:r>
              <a:rPr lang="en-US" dirty="0"/>
              <a:t>if the derivative exists for every point on the number line</a:t>
            </a:r>
          </a:p>
          <a:p>
            <a:endParaRPr lang="en-US" dirty="0"/>
          </a:p>
        </p:txBody>
      </p:sp>
    </p:spTree>
    <p:extLst>
      <p:ext uri="{BB962C8B-B14F-4D97-AF65-F5344CB8AC3E}">
        <p14:creationId xmlns:p14="http://schemas.microsoft.com/office/powerpoint/2010/main" val="360544646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5638800"/>
          </a:xfrm>
        </p:spPr>
        <p:txBody>
          <a:bodyPr/>
          <a:lstStyle/>
          <a:p>
            <a:r>
              <a:rPr lang="en-US" dirty="0"/>
              <a:t>Does a tangent line exist for every point on a sine? </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7" y="3327400"/>
            <a:ext cx="7491413"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Derivatives</a:t>
            </a:r>
          </a:p>
        </p:txBody>
      </p:sp>
      <p:sp>
        <p:nvSpPr>
          <p:cNvPr id="5" name="Rectangle 4"/>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Tree>
    <p:extLst>
      <p:ext uri="{BB962C8B-B14F-4D97-AF65-F5344CB8AC3E}">
        <p14:creationId xmlns:p14="http://schemas.microsoft.com/office/powerpoint/2010/main" val="165473786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229600" cy="5638800"/>
          </a:xfrm>
        </p:spPr>
        <p:txBody>
          <a:bodyPr/>
          <a:lstStyle/>
          <a:p>
            <a:r>
              <a:rPr lang="en-US" dirty="0"/>
              <a:t>Does a tangent line exist for every point on a sine? </a:t>
            </a:r>
            <a:r>
              <a:rPr lang="en-US" dirty="0">
                <a:solidFill>
                  <a:srgbClr val="FFFF00"/>
                </a:solidFill>
              </a:rPr>
              <a:t>yes!</a:t>
            </a:r>
            <a:r>
              <a:rPr lang="en-US" dirty="0"/>
              <a:t> So it is globally differentiable!</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7" y="3327400"/>
            <a:ext cx="7491413"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Derivatives</a:t>
            </a:r>
          </a:p>
        </p:txBody>
      </p:sp>
      <p:sp>
        <p:nvSpPr>
          <p:cNvPr id="5" name="Rectangle 4"/>
          <p:cNvSpPr/>
          <p:nvPr/>
        </p:nvSpPr>
        <p:spPr>
          <a:xfrm>
            <a:off x="0" y="6611035"/>
            <a:ext cx="1542410"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2015 </a:t>
            </a:r>
          </a:p>
        </p:txBody>
      </p:sp>
    </p:spTree>
    <p:extLst>
      <p:ext uri="{BB962C8B-B14F-4D97-AF65-F5344CB8AC3E}">
        <p14:creationId xmlns:p14="http://schemas.microsoft.com/office/powerpoint/2010/main" val="8598666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4AE20-8752-4208-813B-2C38D82696BC}"/>
              </a:ext>
            </a:extLst>
          </p:cNvPr>
          <p:cNvSpPr>
            <a:spLocks noGrp="1"/>
          </p:cNvSpPr>
          <p:nvPr>
            <p:ph type="title"/>
          </p:nvPr>
        </p:nvSpPr>
        <p:spPr/>
        <p:txBody>
          <a:bodyPr/>
          <a:lstStyle/>
          <a:p>
            <a:r>
              <a:rPr lang="en-US" dirty="0"/>
              <a:t>Derivatives</a:t>
            </a:r>
          </a:p>
        </p:txBody>
      </p:sp>
      <p:pic>
        <p:nvPicPr>
          <p:cNvPr id="4" name="Picture 3">
            <a:extLst>
              <a:ext uri="{FF2B5EF4-FFF2-40B4-BE49-F238E27FC236}">
                <a16:creationId xmlns:a16="http://schemas.microsoft.com/office/drawing/2014/main" id="{58FE99F6-034B-48C4-BB9E-93B330B7C525}"/>
              </a:ext>
            </a:extLst>
          </p:cNvPr>
          <p:cNvPicPr>
            <a:picLocks noChangeAspect="1"/>
          </p:cNvPicPr>
          <p:nvPr/>
        </p:nvPicPr>
        <p:blipFill>
          <a:blip r:embed="rId2"/>
          <a:stretch>
            <a:fillRect/>
          </a:stretch>
        </p:blipFill>
        <p:spPr>
          <a:xfrm>
            <a:off x="719137" y="1028700"/>
            <a:ext cx="7705725" cy="5829300"/>
          </a:xfrm>
          <a:prstGeom prst="rect">
            <a:avLst/>
          </a:prstGeom>
        </p:spPr>
      </p:pic>
    </p:spTree>
    <p:extLst>
      <p:ext uri="{BB962C8B-B14F-4D97-AF65-F5344CB8AC3E}">
        <p14:creationId xmlns:p14="http://schemas.microsoft.com/office/powerpoint/2010/main" val="248226898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048000" cy="32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6002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p:txBody>
      </p:sp>
      <p:sp>
        <p:nvSpPr>
          <p:cNvPr id="6" name="Rectangle 5"/>
          <p:cNvSpPr/>
          <p:nvPr/>
        </p:nvSpPr>
        <p:spPr>
          <a:xfrm>
            <a:off x="0" y="6553200"/>
            <a:ext cx="2924198" cy="323165"/>
          </a:xfrm>
          <a:prstGeom prst="rect">
            <a:avLst/>
          </a:prstGeom>
        </p:spPr>
        <p:txBody>
          <a:bodyPr wrap="none">
            <a:spAutoFit/>
          </a:bodyPr>
          <a:lstStyle/>
          <a:p>
            <a:r>
              <a:rPr lang="en-US" sz="1500" b="1" dirty="0">
                <a:solidFill>
                  <a:srgbClr val="00B0F0"/>
                </a:solidFill>
              </a:rPr>
              <a:t>http://</a:t>
            </a:r>
            <a:r>
              <a:rPr lang="en-US" sz="1500" dirty="0">
                <a:solidFill>
                  <a:srgbClr val="00B0F0"/>
                </a:solidFill>
              </a:rPr>
              <a:t>i.imgur.com/aliTlT3.jpg</a:t>
            </a:r>
          </a:p>
        </p:txBody>
      </p:sp>
    </p:spTree>
    <p:extLst>
      <p:ext uri="{BB962C8B-B14F-4D97-AF65-F5344CB8AC3E}">
        <p14:creationId xmlns:p14="http://schemas.microsoft.com/office/powerpoint/2010/main" val="206689872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a:t>You Survived!</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5" name="Content Placeholder 2"/>
          <p:cNvSpPr txBox="1">
            <a:spLocks/>
          </p:cNvSpPr>
          <p:nvPr/>
        </p:nvSpPr>
        <p:spPr bwMode="auto">
          <a:xfrm>
            <a:off x="914400" y="62357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4000" b="1">
                <a:solidFill>
                  <a:srgbClr val="CCFFFF"/>
                </a:solidFill>
                <a:latin typeface="Comic Sans MS" pitchFamily="66" charset="0"/>
              </a:defRPr>
            </a:lvl1pPr>
            <a:lvl2pPr marL="1028700" indent="-57150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buFont typeface="Arial" charset="0"/>
              <a:buNone/>
            </a:pPr>
            <a:endParaRPr lang="en-US" altLang="en-US" sz="2000">
              <a:solidFill>
                <a:schemeClr val="bg1"/>
              </a:solidFill>
            </a:endParaRPr>
          </a:p>
          <a:p>
            <a:pPr algn="r">
              <a:spcBef>
                <a:spcPct val="0"/>
              </a:spcBef>
              <a:buFont typeface="Arial" charset="0"/>
              <a:buNone/>
            </a:pPr>
            <a:r>
              <a:rPr lang="en-US" altLang="en-US" sz="1200">
                <a:solidFill>
                  <a:srgbClr val="00B0F0"/>
                </a:solidFill>
              </a:rPr>
              <a:t>www.playbuzz.com</a:t>
            </a:r>
          </a:p>
        </p:txBody>
      </p:sp>
      <p:sp>
        <p:nvSpPr>
          <p:cNvPr id="2" name="Content Placeholder 2">
            <a:extLst>
              <a:ext uri="{FF2B5EF4-FFF2-40B4-BE49-F238E27FC236}">
                <a16:creationId xmlns:a16="http://schemas.microsoft.com/office/drawing/2014/main" id="{A5B67512-A586-3FE7-49C9-47CC9811E0F4}"/>
              </a:ext>
            </a:extLst>
          </p:cNvPr>
          <p:cNvSpPr>
            <a:spLocks noGrp="1"/>
          </p:cNvSpPr>
          <p:nvPr>
            <p:ph idx="1"/>
          </p:nvPr>
        </p:nvSpPr>
        <p:spPr>
          <a:xfrm>
            <a:off x="457200" y="1219200"/>
            <a:ext cx="8229600" cy="5638800"/>
          </a:xfrm>
        </p:spPr>
        <p:txBody>
          <a:bodyPr/>
          <a:lstStyle/>
          <a:p>
            <a:r>
              <a:rPr lang="en-US" dirty="0">
                <a:solidFill>
                  <a:srgbClr val="002060"/>
                </a:solidFill>
              </a:rPr>
              <a:t>Today we studied:</a:t>
            </a:r>
          </a:p>
          <a:p>
            <a:r>
              <a:rPr lang="en-US" dirty="0">
                <a:solidFill>
                  <a:srgbClr val="002060"/>
                </a:solidFill>
              </a:rPr>
              <a:t>	Infinite limits</a:t>
            </a:r>
          </a:p>
          <a:p>
            <a:r>
              <a:rPr lang="en-US" dirty="0">
                <a:solidFill>
                  <a:srgbClr val="002060"/>
                </a:solidFill>
              </a:rPr>
              <a:t>	Rates of change</a:t>
            </a:r>
          </a:p>
          <a:p>
            <a:r>
              <a:rPr lang="en-US">
                <a:solidFill>
                  <a:srgbClr val="002060"/>
                </a:solidFill>
              </a:rPr>
              <a:t>	Differentiation</a:t>
            </a:r>
            <a:r>
              <a:rPr lang="en-US" dirty="0">
                <a:solidFill>
                  <a:srgbClr val="002060"/>
                </a:solidFill>
              </a:rPr>
              <a:t>!</a:t>
            </a:r>
          </a:p>
          <a:p>
            <a:endParaRPr lang="en-US" dirty="0">
              <a:solidFill>
                <a:srgbClr val="0070C0"/>
              </a:solidFill>
            </a:endParaRPr>
          </a:p>
        </p:txBody>
      </p:sp>
    </p:spTree>
    <p:extLst>
      <p:ext uri="{BB962C8B-B14F-4D97-AF65-F5344CB8AC3E}">
        <p14:creationId xmlns:p14="http://schemas.microsoft.com/office/powerpoint/2010/main" val="43207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9ED940-EFEA-42EC-A19E-E743F4F122E4}"/>
              </a:ext>
            </a:extLst>
          </p:cNvPr>
          <p:cNvPicPr>
            <a:picLocks noChangeAspect="1"/>
          </p:cNvPicPr>
          <p:nvPr/>
        </p:nvPicPr>
        <p:blipFill>
          <a:blip r:embed="rId2"/>
          <a:stretch>
            <a:fillRect/>
          </a:stretch>
        </p:blipFill>
        <p:spPr>
          <a:xfrm>
            <a:off x="2133600" y="2316163"/>
            <a:ext cx="4991139" cy="4525727"/>
          </a:xfrm>
          <a:prstGeom prst="rect">
            <a:avLst/>
          </a:prstGeom>
        </p:spPr>
      </p:pic>
      <p:sp>
        <p:nvSpPr>
          <p:cNvPr id="33795" name="Content Placeholder 2">
            <a:extLst>
              <a:ext uri="{FF2B5EF4-FFF2-40B4-BE49-F238E27FC236}">
                <a16:creationId xmlns:a16="http://schemas.microsoft.com/office/drawing/2014/main" id="{49421258-B2D6-42B9-8872-AC5978CD4D2E}"/>
              </a:ext>
            </a:extLst>
          </p:cNvPr>
          <p:cNvSpPr>
            <a:spLocks noGrp="1"/>
          </p:cNvSpPr>
          <p:nvPr>
            <p:ph idx="1"/>
          </p:nvPr>
        </p:nvSpPr>
        <p:spPr>
          <a:xfrm>
            <a:off x="457200" y="838200"/>
            <a:ext cx="8229600" cy="4114800"/>
          </a:xfrm>
        </p:spPr>
        <p:txBody>
          <a:bodyPr/>
          <a:lstStyle/>
          <a:p>
            <a:r>
              <a:rPr lang="en-US" altLang="en-US" dirty="0"/>
              <a:t>What is lim ?		</a:t>
            </a:r>
            <a:r>
              <a:rPr lang="en-US" altLang="en-US" dirty="0" err="1"/>
              <a:t>lim</a:t>
            </a:r>
            <a:r>
              <a:rPr lang="en-US" altLang="en-US" dirty="0"/>
              <a:t> ?  “ogive”</a:t>
            </a:r>
          </a:p>
          <a:p>
            <a:pPr>
              <a:spcBef>
                <a:spcPts val="0"/>
              </a:spcBef>
            </a:pPr>
            <a:r>
              <a:rPr lang="en-US" altLang="en-US" sz="1000" dirty="0"/>
              <a:t>	                    </a:t>
            </a:r>
            <a:r>
              <a:rPr lang="en-US" altLang="en-US" sz="2000" dirty="0"/>
              <a:t> x </a:t>
            </a:r>
            <a:r>
              <a:rPr lang="en-US" altLang="en-US" sz="2000" dirty="0">
                <a:sym typeface="Symbol" panose="05050102010706020507" pitchFamily="18" charset="2"/>
              </a:rPr>
              <a:t> -∞</a:t>
            </a:r>
            <a:r>
              <a:rPr lang="en-US" altLang="en-US" sz="1000" dirty="0"/>
              <a:t>	                 </a:t>
            </a:r>
            <a:r>
              <a:rPr lang="en-US" altLang="en-US" sz="2000" dirty="0"/>
              <a:t>x </a:t>
            </a:r>
            <a:r>
              <a:rPr lang="en-US" altLang="en-US" sz="2000" dirty="0">
                <a:sym typeface="Symbol" panose="05050102010706020507" pitchFamily="18" charset="2"/>
              </a:rPr>
              <a:t> ∞</a:t>
            </a:r>
            <a:endParaRPr lang="en-US" altLang="en-US" sz="1000" dirty="0"/>
          </a:p>
          <a:p>
            <a:pPr>
              <a:spcBef>
                <a:spcPts val="0"/>
              </a:spcBef>
            </a:pPr>
            <a:r>
              <a:rPr lang="en-US" altLang="en-US" dirty="0">
                <a:sym typeface="Symbol" panose="05050102010706020507" pitchFamily="18" charset="2"/>
              </a:rPr>
              <a:t>          </a:t>
            </a:r>
            <a:r>
              <a:rPr lang="en-US" altLang="en-US" dirty="0">
                <a:solidFill>
                  <a:srgbClr val="FFFF00"/>
                </a:solidFill>
                <a:sym typeface="Symbol" panose="05050102010706020507" pitchFamily="18" charset="2"/>
              </a:rPr>
              <a:t>-1.6      </a:t>
            </a:r>
            <a:r>
              <a:rPr lang="en-US" altLang="en-US" sz="2000" dirty="0">
                <a:solidFill>
                  <a:srgbClr val="FFFF00"/>
                </a:solidFill>
                <a:sym typeface="Symbol" panose="05050102010706020507" pitchFamily="18" charset="2"/>
              </a:rPr>
              <a:t> </a:t>
            </a:r>
            <a:r>
              <a:rPr lang="en-US" altLang="en-US" dirty="0">
                <a:solidFill>
                  <a:srgbClr val="FFFF00"/>
                </a:solidFill>
                <a:sym typeface="Symbol" panose="05050102010706020507" pitchFamily="18" charset="2"/>
              </a:rPr>
              <a:t>1.6</a:t>
            </a:r>
            <a:endParaRPr lang="en-US" altLang="en-US" dirty="0">
              <a:solidFill>
                <a:srgbClr val="FFFF00"/>
              </a:solidFill>
            </a:endParaRPr>
          </a:p>
          <a:p>
            <a:endParaRPr lang="en-US" altLang="en-US" dirty="0"/>
          </a:p>
        </p:txBody>
      </p:sp>
      <p:sp>
        <p:nvSpPr>
          <p:cNvPr id="2" name="TextBox 1">
            <a:extLst>
              <a:ext uri="{FF2B5EF4-FFF2-40B4-BE49-F238E27FC236}">
                <a16:creationId xmlns:a16="http://schemas.microsoft.com/office/drawing/2014/main" id="{95873137-0783-4AD9-8ECB-6F9773678EC3}"/>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4" name="Rectangle 3">
            <a:extLst>
              <a:ext uri="{FF2B5EF4-FFF2-40B4-BE49-F238E27FC236}">
                <a16:creationId xmlns:a16="http://schemas.microsoft.com/office/drawing/2014/main" id="{057F050D-30F5-4CE5-8110-5E11D134DDB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PROBLEMS 3</a:t>
            </a:r>
          </a:p>
        </p:txBody>
      </p:sp>
    </p:spTree>
    <p:extLst>
      <p:ext uri="{BB962C8B-B14F-4D97-AF65-F5344CB8AC3E}">
        <p14:creationId xmlns:p14="http://schemas.microsoft.com/office/powerpoint/2010/main" val="348917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spcBef>
                <a:spcPts val="0"/>
              </a:spcBef>
            </a:pPr>
            <a:r>
              <a:rPr lang="en-US" sz="3200" dirty="0"/>
              <a:t>Outcome 1) Demonstrate </a:t>
            </a:r>
            <a:r>
              <a:rPr lang="en-US" sz="3200" dirty="0">
                <a:solidFill>
                  <a:srgbClr val="FFC000"/>
                </a:solidFill>
              </a:rPr>
              <a:t>differentiation </a:t>
            </a:r>
            <a:r>
              <a:rPr lang="en-US" sz="3200" dirty="0"/>
              <a:t>skills for linear and polynomial functions </a:t>
            </a:r>
          </a:p>
          <a:p>
            <a:pPr>
              <a:spcBef>
                <a:spcPts val="0"/>
              </a:spcBef>
            </a:pPr>
            <a:r>
              <a:rPr lang="en-US" sz="3200" dirty="0"/>
              <a:t>Outcome 2) </a:t>
            </a:r>
            <a:r>
              <a:rPr lang="en-US" sz="3200" dirty="0">
                <a:solidFill>
                  <a:srgbClr val="FFC000"/>
                </a:solidFill>
              </a:rPr>
              <a:t>Use algebra and limits </a:t>
            </a:r>
            <a:r>
              <a:rPr lang="en-US" sz="3200" dirty="0"/>
              <a:t>to examine the properties and graphs of functions</a:t>
            </a:r>
          </a:p>
          <a:p>
            <a:pPr lvl="0"/>
            <a:r>
              <a:rPr lang="en-US" sz="3200" dirty="0"/>
              <a:t>Outcome 7) </a:t>
            </a:r>
            <a:r>
              <a:rPr lang="en-US" sz="3200" dirty="0">
                <a:solidFill>
                  <a:srgbClr val="FFC000"/>
                </a:solidFill>
              </a:rPr>
              <a:t>Solve problems </a:t>
            </a:r>
            <a:r>
              <a:rPr lang="en-US" sz="3200" dirty="0"/>
              <a:t>by identifying the requirements, making a sketch as appropriate, and using calculus techniques to model the problem, calculating the final answer and verifying the solution</a:t>
            </a:r>
          </a:p>
          <a:p>
            <a:endParaRPr lang="en-US" dirty="0"/>
          </a:p>
          <a:p>
            <a:endParaRPr lang="en-US" dirty="0"/>
          </a:p>
        </p:txBody>
      </p:sp>
    </p:spTree>
    <p:extLst>
      <p:ext uri="{BB962C8B-B14F-4D97-AF65-F5344CB8AC3E}">
        <p14:creationId xmlns:p14="http://schemas.microsoft.com/office/powerpoint/2010/main" val="24533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a:extLst>
              <a:ext uri="{FF2B5EF4-FFF2-40B4-BE49-F238E27FC236}">
                <a16:creationId xmlns:a16="http://schemas.microsoft.com/office/drawing/2014/main" id="{4EC1E196-7647-47C0-920D-D237FC1AE3F2}"/>
              </a:ext>
            </a:extLst>
          </p:cNvPr>
          <p:cNvSpPr>
            <a:spLocks noGrp="1"/>
          </p:cNvSpPr>
          <p:nvPr>
            <p:ph idx="1"/>
          </p:nvPr>
        </p:nvSpPr>
        <p:spPr>
          <a:xfrm>
            <a:off x="457200" y="838200"/>
            <a:ext cx="8229600" cy="5638800"/>
          </a:xfrm>
        </p:spPr>
        <p:txBody>
          <a:bodyPr/>
          <a:lstStyle/>
          <a:p>
            <a:r>
              <a:rPr lang="en-US" altLang="en-US" dirty="0"/>
              <a:t>Newton’s Law of Gravity states: The gravitational force between two masses, </a:t>
            </a:r>
            <a:r>
              <a:rPr lang="en-US" altLang="en-US" i="1" dirty="0"/>
              <a:t>m</a:t>
            </a:r>
            <a:r>
              <a:rPr lang="en-US" altLang="en-US" baseline="-25000" dirty="0"/>
              <a:t>1</a:t>
            </a:r>
            <a:r>
              <a:rPr lang="en-US" altLang="en-US" dirty="0"/>
              <a:t> and </a:t>
            </a:r>
            <a:r>
              <a:rPr lang="en-US" altLang="en-US" i="1" dirty="0"/>
              <a:t>m</a:t>
            </a:r>
            <a:r>
              <a:rPr lang="en-US" altLang="en-US" baseline="-25000" dirty="0"/>
              <a:t>2</a:t>
            </a:r>
            <a:r>
              <a:rPr lang="en-US" altLang="en-US" dirty="0"/>
              <a:t>, that are separated by a distance </a:t>
            </a:r>
            <a:r>
              <a:rPr lang="en-US" altLang="en-US" i="1" dirty="0"/>
              <a:t>r</a:t>
            </a:r>
            <a:r>
              <a:rPr lang="en-US" altLang="en-US" dirty="0"/>
              <a:t> is defined by </a:t>
            </a:r>
          </a:p>
          <a:p>
            <a:pPr algn="ctr"/>
            <a:r>
              <a:rPr lang="en-US" altLang="en-US" dirty="0"/>
              <a:t>F = G </a:t>
            </a:r>
            <a:r>
              <a:rPr lang="en-US" altLang="en-US" dirty="0">
                <a:latin typeface="Arial" panose="020B0604020202020204" pitchFamily="34" charset="0"/>
                <a:cs typeface="Arial" panose="020B0604020202020204" pitchFamily="34" charset="0"/>
              </a:rPr>
              <a:t>×</a:t>
            </a:r>
            <a:r>
              <a:rPr lang="en-US" altLang="en-US" dirty="0"/>
              <a:t> </a:t>
            </a:r>
            <a:r>
              <a:rPr lang="en-US" altLang="en-US" i="1" dirty="0"/>
              <a:t>m</a:t>
            </a:r>
            <a:r>
              <a:rPr lang="en-US" altLang="en-US" baseline="-25000" dirty="0"/>
              <a:t>1 </a:t>
            </a:r>
            <a:r>
              <a:rPr lang="en-US" altLang="en-US" dirty="0">
                <a:latin typeface="Arial" panose="020B0604020202020204" pitchFamily="34" charset="0"/>
                <a:cs typeface="Arial" panose="020B0604020202020204" pitchFamily="34" charset="0"/>
              </a:rPr>
              <a:t>×</a:t>
            </a:r>
            <a:r>
              <a:rPr lang="en-US" altLang="en-US" baseline="-25000" dirty="0"/>
              <a:t> </a:t>
            </a:r>
            <a:r>
              <a:rPr lang="en-US" altLang="en-US" i="1" dirty="0"/>
              <a:t>m</a:t>
            </a:r>
            <a:r>
              <a:rPr lang="en-US" altLang="en-US" baseline="-25000" dirty="0"/>
              <a:t>2 </a:t>
            </a:r>
            <a:r>
              <a:rPr lang="en-US" altLang="en-US" dirty="0"/>
              <a:t>/ </a:t>
            </a:r>
            <a:r>
              <a:rPr lang="en-US" altLang="en-US" i="1" dirty="0"/>
              <a:t>r </a:t>
            </a:r>
            <a:r>
              <a:rPr lang="en-US" altLang="en-US" baseline="30000" dirty="0"/>
              <a:t>2</a:t>
            </a:r>
          </a:p>
          <a:p>
            <a:r>
              <a:rPr lang="en-US" altLang="en-US" dirty="0"/>
              <a:t>What is lim ?</a:t>
            </a:r>
          </a:p>
          <a:p>
            <a:r>
              <a:rPr lang="en-US" altLang="en-US" sz="1400" dirty="0"/>
              <a:t>                           </a:t>
            </a:r>
            <a:r>
              <a:rPr lang="en-US" altLang="en-US" sz="2000" i="1" dirty="0"/>
              <a:t>r</a:t>
            </a:r>
            <a:r>
              <a:rPr lang="en-US" altLang="en-US" sz="2000" dirty="0"/>
              <a:t> </a:t>
            </a:r>
            <a:r>
              <a:rPr lang="en-US" altLang="en-US" sz="2000" dirty="0">
                <a:sym typeface="Symbol" panose="05050102010706020507" pitchFamily="18" charset="2"/>
              </a:rPr>
              <a:t> ∞</a:t>
            </a:r>
            <a:r>
              <a:rPr lang="en-US" altLang="en-US" sz="2000" dirty="0"/>
              <a:t> </a:t>
            </a:r>
          </a:p>
        </p:txBody>
      </p:sp>
      <p:sp>
        <p:nvSpPr>
          <p:cNvPr id="3" name="Rectangle 2">
            <a:extLst>
              <a:ext uri="{FF2B5EF4-FFF2-40B4-BE49-F238E27FC236}">
                <a16:creationId xmlns:a16="http://schemas.microsoft.com/office/drawing/2014/main" id="{00D1FA5B-4CB5-4182-8B96-5C12D5FA7DB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4</a:t>
            </a:r>
          </a:p>
        </p:txBody>
      </p:sp>
    </p:spTree>
    <p:extLst>
      <p:ext uri="{BB962C8B-B14F-4D97-AF65-F5344CB8AC3E}">
        <p14:creationId xmlns:p14="http://schemas.microsoft.com/office/powerpoint/2010/main" val="325114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a:extLst>
              <a:ext uri="{FF2B5EF4-FFF2-40B4-BE49-F238E27FC236}">
                <a16:creationId xmlns:a16="http://schemas.microsoft.com/office/drawing/2014/main" id="{4EC1E196-7647-47C0-920D-D237FC1AE3F2}"/>
              </a:ext>
            </a:extLst>
          </p:cNvPr>
          <p:cNvSpPr>
            <a:spLocks noGrp="1"/>
          </p:cNvSpPr>
          <p:nvPr>
            <p:ph idx="1"/>
          </p:nvPr>
        </p:nvSpPr>
        <p:spPr>
          <a:xfrm>
            <a:off x="457200" y="838200"/>
            <a:ext cx="8229600" cy="5638800"/>
          </a:xfrm>
        </p:spPr>
        <p:txBody>
          <a:bodyPr/>
          <a:lstStyle/>
          <a:p>
            <a:pPr algn="ctr"/>
            <a:r>
              <a:rPr lang="en-US" altLang="en-US" dirty="0"/>
              <a:t>F = G </a:t>
            </a:r>
            <a:r>
              <a:rPr lang="en-US" altLang="en-US" dirty="0">
                <a:latin typeface="Arial" panose="020B0604020202020204" pitchFamily="34" charset="0"/>
                <a:cs typeface="Arial" panose="020B0604020202020204" pitchFamily="34" charset="0"/>
              </a:rPr>
              <a:t>×</a:t>
            </a:r>
            <a:r>
              <a:rPr lang="en-US" altLang="en-US" dirty="0"/>
              <a:t> </a:t>
            </a:r>
            <a:r>
              <a:rPr lang="en-US" altLang="en-US" i="1" dirty="0"/>
              <a:t>m</a:t>
            </a:r>
            <a:r>
              <a:rPr lang="en-US" altLang="en-US" baseline="-25000" dirty="0"/>
              <a:t>1 </a:t>
            </a:r>
            <a:r>
              <a:rPr lang="en-US" altLang="en-US" dirty="0">
                <a:latin typeface="Arial" panose="020B0604020202020204" pitchFamily="34" charset="0"/>
                <a:cs typeface="Arial" panose="020B0604020202020204" pitchFamily="34" charset="0"/>
              </a:rPr>
              <a:t>×</a:t>
            </a:r>
            <a:r>
              <a:rPr lang="en-US" altLang="en-US" baseline="-25000" dirty="0"/>
              <a:t> </a:t>
            </a:r>
            <a:r>
              <a:rPr lang="en-US" altLang="en-US" i="1" dirty="0"/>
              <a:t>m</a:t>
            </a:r>
            <a:r>
              <a:rPr lang="en-US" altLang="en-US" baseline="-25000" dirty="0"/>
              <a:t>2 </a:t>
            </a:r>
            <a:r>
              <a:rPr lang="en-US" altLang="en-US" dirty="0"/>
              <a:t>/ </a:t>
            </a:r>
            <a:r>
              <a:rPr lang="en-US" altLang="en-US" i="1" dirty="0"/>
              <a:t>r </a:t>
            </a:r>
            <a:r>
              <a:rPr lang="en-US" altLang="en-US" baseline="30000" dirty="0"/>
              <a:t>2</a:t>
            </a:r>
          </a:p>
          <a:p>
            <a:r>
              <a:rPr lang="en-US" altLang="en-US" dirty="0"/>
              <a:t>What is </a:t>
            </a:r>
            <a:r>
              <a:rPr lang="en-US" altLang="en-US" dirty="0" err="1"/>
              <a:t>lim</a:t>
            </a:r>
            <a:r>
              <a:rPr lang="en-US" altLang="en-US" dirty="0"/>
              <a:t> ?  </a:t>
            </a:r>
            <a:r>
              <a:rPr lang="en-US" altLang="en-US" dirty="0">
                <a:solidFill>
                  <a:srgbClr val="FFFF00"/>
                </a:solidFill>
              </a:rPr>
              <a:t>0</a:t>
            </a:r>
          </a:p>
          <a:p>
            <a:r>
              <a:rPr lang="en-US" altLang="en-US" sz="1400" dirty="0"/>
              <a:t>                           </a:t>
            </a:r>
            <a:r>
              <a:rPr lang="en-US" altLang="en-US" sz="2000" i="1" dirty="0"/>
              <a:t>r</a:t>
            </a:r>
            <a:r>
              <a:rPr lang="en-US" altLang="en-US" sz="2000" dirty="0"/>
              <a:t> </a:t>
            </a:r>
            <a:r>
              <a:rPr lang="en-US" altLang="en-US" sz="2000" dirty="0">
                <a:sym typeface="Symbol" panose="05050102010706020507" pitchFamily="18" charset="2"/>
              </a:rPr>
              <a:t> ∞</a:t>
            </a:r>
            <a:r>
              <a:rPr lang="en-US" altLang="en-US" sz="2000" dirty="0"/>
              <a:t> </a:t>
            </a:r>
          </a:p>
          <a:p>
            <a:endParaRPr lang="en-US" altLang="en-US" dirty="0"/>
          </a:p>
          <a:p>
            <a:r>
              <a:rPr lang="en-US" altLang="en-US" dirty="0"/>
              <a:t>This means, the farther apart two objects are, the less gravitational attraction there is between them</a:t>
            </a:r>
          </a:p>
        </p:txBody>
      </p:sp>
      <p:sp>
        <p:nvSpPr>
          <p:cNvPr id="3" name="Rectangle 2">
            <a:extLst>
              <a:ext uri="{FF2B5EF4-FFF2-40B4-BE49-F238E27FC236}">
                <a16:creationId xmlns:a16="http://schemas.microsoft.com/office/drawing/2014/main" id="{00D1FA5B-4CB5-4182-8B96-5C12D5FA7DB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4</a:t>
            </a:r>
          </a:p>
        </p:txBody>
      </p:sp>
    </p:spTree>
    <p:extLst>
      <p:ext uri="{BB962C8B-B14F-4D97-AF65-F5344CB8AC3E}">
        <p14:creationId xmlns:p14="http://schemas.microsoft.com/office/powerpoint/2010/main" val="44086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431132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914400"/>
            <a:ext cx="8686800" cy="5638800"/>
          </a:xfrm>
        </p:spPr>
        <p:txBody>
          <a:bodyPr/>
          <a:lstStyle/>
          <a:p>
            <a:r>
              <a:rPr lang="en-US" altLang="en-US" dirty="0"/>
              <a:t>What is the limit of </a:t>
            </a:r>
          </a:p>
          <a:p>
            <a:pPr algn="ctr"/>
            <a:r>
              <a:rPr lang="en-US" altLang="en-US" dirty="0"/>
              <a:t>y = 2x</a:t>
            </a:r>
          </a:p>
          <a:p>
            <a:r>
              <a:rPr lang="en-US" altLang="en-US" dirty="0"/>
              <a:t>as x approaches infinity?</a:t>
            </a:r>
          </a:p>
          <a:p>
            <a:endParaRPr lang="en-US" altLang="en-US" dirty="0"/>
          </a:p>
        </p:txBody>
      </p:sp>
      <p:sp>
        <p:nvSpPr>
          <p:cNvPr id="3" name="Rectangle 2">
            <a:extLst>
              <a:ext uri="{FF2B5EF4-FFF2-40B4-BE49-F238E27FC236}">
                <a16:creationId xmlns:a16="http://schemas.microsoft.com/office/drawing/2014/main" id="{54F9F9A1-6AD3-4148-948E-38B2B167231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5</a:t>
            </a:r>
          </a:p>
        </p:txBody>
      </p:sp>
    </p:spTree>
    <p:extLst>
      <p:ext uri="{BB962C8B-B14F-4D97-AF65-F5344CB8AC3E}">
        <p14:creationId xmlns:p14="http://schemas.microsoft.com/office/powerpoint/2010/main" val="381500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171843-2616-4034-B2A3-630BCCD57648}"/>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Is there a pattern?		</a:t>
            </a:r>
            <a:endParaRPr lang="en-US" altLang="en-US" sz="2000" dirty="0"/>
          </a:p>
        </p:txBody>
      </p:sp>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graphicFrame>
        <p:nvGraphicFramePr>
          <p:cNvPr id="4" name="Content Placeholder 3">
            <a:extLst>
              <a:ext uri="{FF2B5EF4-FFF2-40B4-BE49-F238E27FC236}">
                <a16:creationId xmlns:a16="http://schemas.microsoft.com/office/drawing/2014/main" id="{51F05F16-A2CD-4B70-AEF0-613C8AB785D1}"/>
              </a:ext>
            </a:extLst>
          </p:cNvPr>
          <p:cNvGraphicFramePr>
            <a:graphicFrameLocks noGrp="1"/>
          </p:cNvGraphicFramePr>
          <p:nvPr>
            <p:ph idx="1"/>
            <p:extLst>
              <p:ext uri="{D42A27DB-BD31-4B8C-83A1-F6EECF244321}">
                <p14:modId xmlns:p14="http://schemas.microsoft.com/office/powerpoint/2010/main" val="4242979508"/>
              </p:ext>
            </p:extLst>
          </p:nvPr>
        </p:nvGraphicFramePr>
        <p:xfrm>
          <a:off x="508000" y="2590800"/>
          <a:ext cx="8128000" cy="426720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942559703"/>
                    </a:ext>
                  </a:extLst>
                </a:gridCol>
                <a:gridCol w="4241800">
                  <a:extLst>
                    <a:ext uri="{9D8B030D-6E8A-4147-A177-3AD203B41FA5}">
                      <a16:colId xmlns:a16="http://schemas.microsoft.com/office/drawing/2014/main" val="502992973"/>
                    </a:ext>
                  </a:extLst>
                </a:gridCol>
              </a:tblGrid>
              <a:tr h="370840">
                <a:tc>
                  <a:txBody>
                    <a:bodyPr/>
                    <a:lstStyle/>
                    <a:p>
                      <a:pPr algn="ctr"/>
                      <a:r>
                        <a:rPr lang="en-US" sz="3000" dirty="0">
                          <a:solidFill>
                            <a:srgbClr val="FFFF00"/>
                          </a:solidFill>
                          <a:effectLst/>
                        </a:rPr>
                        <a:t>x</a:t>
                      </a:r>
                    </a:p>
                  </a:txBody>
                  <a:tcPr marL="38100" marR="38100" marT="38100" marB="38100" anchor="ctr">
                    <a:solidFill>
                      <a:srgbClr val="C00000"/>
                    </a:solidFill>
                  </a:tcPr>
                </a:tc>
                <a:tc>
                  <a:txBody>
                    <a:bodyPr/>
                    <a:lstStyle/>
                    <a:p>
                      <a:pPr algn="ctr"/>
                      <a:r>
                        <a:rPr lang="en-US" sz="3000" b="1" dirty="0">
                          <a:solidFill>
                            <a:srgbClr val="FFFF00"/>
                          </a:solidFill>
                          <a:effectLst/>
                        </a:rPr>
                        <a:t>2x</a:t>
                      </a:r>
                      <a:endParaRPr lang="en-US" sz="3000" dirty="0">
                        <a:solidFill>
                          <a:srgbClr val="FFFF00"/>
                        </a:solidFill>
                        <a:effectLst/>
                      </a:endParaRPr>
                    </a:p>
                  </a:txBody>
                  <a:tcPr marL="38100" marR="38100" marT="38100" marB="38100" anchor="ctr">
                    <a:solidFill>
                      <a:srgbClr val="C00000"/>
                    </a:solidFill>
                  </a:tcPr>
                </a:tc>
                <a:extLst>
                  <a:ext uri="{0D108BD9-81ED-4DB2-BD59-A6C34878D82A}">
                    <a16:rowId xmlns:a16="http://schemas.microsoft.com/office/drawing/2014/main" val="832168072"/>
                  </a:ext>
                </a:extLst>
              </a:tr>
              <a:tr h="370840">
                <a:tc>
                  <a:txBody>
                    <a:bodyPr/>
                    <a:lstStyle/>
                    <a:p>
                      <a:pPr algn="ctr"/>
                      <a:r>
                        <a:rPr lang="en-US" sz="3000" dirty="0">
                          <a:solidFill>
                            <a:srgbClr val="FFFF00"/>
                          </a:solidFill>
                          <a:effectLst/>
                        </a:rPr>
                        <a:t>1</a:t>
                      </a:r>
                    </a:p>
                  </a:txBody>
                  <a:tcPr marL="38100" marR="38100" marT="38100" marB="38100" anchor="ctr">
                    <a:solidFill>
                      <a:srgbClr val="0070C0"/>
                    </a:solidFill>
                  </a:tcPr>
                </a:tc>
                <a:tc>
                  <a:txBody>
                    <a:bodyPr/>
                    <a:lstStyle/>
                    <a:p>
                      <a:pPr algn="ctr"/>
                      <a:r>
                        <a:rPr lang="en-US" sz="3000" dirty="0">
                          <a:solidFill>
                            <a:srgbClr val="FFFF00"/>
                          </a:solidFill>
                          <a:effectLst/>
                        </a:rPr>
                        <a:t>2</a:t>
                      </a:r>
                    </a:p>
                  </a:txBody>
                  <a:tcPr marL="38100" marR="38100" marT="38100" marB="38100" anchor="ctr">
                    <a:solidFill>
                      <a:srgbClr val="0070C0"/>
                    </a:solidFill>
                  </a:tcPr>
                </a:tc>
                <a:extLst>
                  <a:ext uri="{0D108BD9-81ED-4DB2-BD59-A6C34878D82A}">
                    <a16:rowId xmlns:a16="http://schemas.microsoft.com/office/drawing/2014/main" val="2113300981"/>
                  </a:ext>
                </a:extLst>
              </a:tr>
              <a:tr h="370840">
                <a:tc>
                  <a:txBody>
                    <a:bodyPr/>
                    <a:lstStyle/>
                    <a:p>
                      <a:pPr algn="ctr"/>
                      <a:r>
                        <a:rPr lang="en-US" sz="3000" dirty="0">
                          <a:solidFill>
                            <a:srgbClr val="FFFF00"/>
                          </a:solidFill>
                          <a:effectLst/>
                        </a:rPr>
                        <a:t>2</a:t>
                      </a:r>
                    </a:p>
                  </a:txBody>
                  <a:tcPr marL="38100" marR="38100" marT="38100" marB="38100" anchor="ctr">
                    <a:solidFill>
                      <a:srgbClr val="0070C0"/>
                    </a:solidFill>
                  </a:tcPr>
                </a:tc>
                <a:tc>
                  <a:txBody>
                    <a:bodyPr/>
                    <a:lstStyle/>
                    <a:p>
                      <a:pPr algn="ctr"/>
                      <a:r>
                        <a:rPr lang="en-US" sz="3000" dirty="0">
                          <a:solidFill>
                            <a:srgbClr val="FFFF00"/>
                          </a:solidFill>
                          <a:effectLst/>
                        </a:rPr>
                        <a:t>4</a:t>
                      </a:r>
                    </a:p>
                  </a:txBody>
                  <a:tcPr marL="38100" marR="38100" marT="38100" marB="38100" anchor="ctr">
                    <a:solidFill>
                      <a:srgbClr val="0070C0"/>
                    </a:solidFill>
                  </a:tcPr>
                </a:tc>
                <a:extLst>
                  <a:ext uri="{0D108BD9-81ED-4DB2-BD59-A6C34878D82A}">
                    <a16:rowId xmlns:a16="http://schemas.microsoft.com/office/drawing/2014/main" val="3199572777"/>
                  </a:ext>
                </a:extLst>
              </a:tr>
              <a:tr h="370840">
                <a:tc>
                  <a:txBody>
                    <a:bodyPr/>
                    <a:lstStyle/>
                    <a:p>
                      <a:pPr algn="ctr"/>
                      <a:r>
                        <a:rPr lang="en-US" sz="3000" dirty="0">
                          <a:solidFill>
                            <a:srgbClr val="FFFF00"/>
                          </a:solidFill>
                          <a:effectLst/>
                        </a:rPr>
                        <a:t>4</a:t>
                      </a:r>
                    </a:p>
                  </a:txBody>
                  <a:tcPr marL="38100" marR="38100" marT="38100" marB="38100" anchor="ctr">
                    <a:solidFill>
                      <a:srgbClr val="0070C0"/>
                    </a:solidFill>
                  </a:tcPr>
                </a:tc>
                <a:tc>
                  <a:txBody>
                    <a:bodyPr/>
                    <a:lstStyle/>
                    <a:p>
                      <a:pPr algn="ctr"/>
                      <a:r>
                        <a:rPr lang="en-US" sz="3000" dirty="0">
                          <a:solidFill>
                            <a:srgbClr val="FFFF00"/>
                          </a:solidFill>
                          <a:effectLst/>
                        </a:rPr>
                        <a:t>8</a:t>
                      </a:r>
                    </a:p>
                  </a:txBody>
                  <a:tcPr marL="38100" marR="38100" marT="38100" marB="38100" anchor="ctr">
                    <a:solidFill>
                      <a:srgbClr val="0070C0"/>
                    </a:solidFill>
                  </a:tcPr>
                </a:tc>
                <a:extLst>
                  <a:ext uri="{0D108BD9-81ED-4DB2-BD59-A6C34878D82A}">
                    <a16:rowId xmlns:a16="http://schemas.microsoft.com/office/drawing/2014/main" val="2436936471"/>
                  </a:ext>
                </a:extLst>
              </a:tr>
              <a:tr h="370840">
                <a:tc>
                  <a:txBody>
                    <a:bodyPr/>
                    <a:lstStyle/>
                    <a:p>
                      <a:pPr algn="ctr"/>
                      <a:r>
                        <a:rPr lang="en-US" sz="3000" dirty="0">
                          <a:solidFill>
                            <a:srgbClr val="FFFF00"/>
                          </a:solidFill>
                          <a:effectLst/>
                        </a:rPr>
                        <a:t>10</a:t>
                      </a:r>
                    </a:p>
                  </a:txBody>
                  <a:tcPr marL="38100" marR="38100" marT="38100" marB="38100" anchor="ctr">
                    <a:solidFill>
                      <a:srgbClr val="0070C0"/>
                    </a:solidFill>
                  </a:tcPr>
                </a:tc>
                <a:tc>
                  <a:txBody>
                    <a:bodyPr/>
                    <a:lstStyle/>
                    <a:p>
                      <a:pPr algn="ctr"/>
                      <a:r>
                        <a:rPr lang="en-US" sz="3000" dirty="0">
                          <a:solidFill>
                            <a:srgbClr val="FFFF00"/>
                          </a:solidFill>
                          <a:effectLst/>
                        </a:rPr>
                        <a:t>20</a:t>
                      </a:r>
                    </a:p>
                  </a:txBody>
                  <a:tcPr marL="38100" marR="38100" marT="38100" marB="38100" anchor="ctr">
                    <a:solidFill>
                      <a:srgbClr val="0070C0"/>
                    </a:solidFill>
                  </a:tcPr>
                </a:tc>
                <a:extLst>
                  <a:ext uri="{0D108BD9-81ED-4DB2-BD59-A6C34878D82A}">
                    <a16:rowId xmlns:a16="http://schemas.microsoft.com/office/drawing/2014/main" val="1707764127"/>
                  </a:ext>
                </a:extLst>
              </a:tr>
              <a:tr h="370840">
                <a:tc>
                  <a:txBody>
                    <a:bodyPr/>
                    <a:lstStyle/>
                    <a:p>
                      <a:pPr algn="ctr"/>
                      <a:r>
                        <a:rPr lang="en-US" sz="3000" dirty="0">
                          <a:solidFill>
                            <a:srgbClr val="FFFF00"/>
                          </a:solidFill>
                          <a:effectLst/>
                        </a:rPr>
                        <a:t>100</a:t>
                      </a:r>
                    </a:p>
                  </a:txBody>
                  <a:tcPr marL="38100" marR="38100" marT="38100" marB="38100" anchor="ctr">
                    <a:solidFill>
                      <a:srgbClr val="0070C0"/>
                    </a:solidFill>
                  </a:tcPr>
                </a:tc>
                <a:tc>
                  <a:txBody>
                    <a:bodyPr/>
                    <a:lstStyle/>
                    <a:p>
                      <a:pPr algn="ctr"/>
                      <a:r>
                        <a:rPr lang="en-US" sz="3000" dirty="0">
                          <a:solidFill>
                            <a:srgbClr val="FFFF00"/>
                          </a:solidFill>
                          <a:effectLst/>
                        </a:rPr>
                        <a:t>200</a:t>
                      </a:r>
                    </a:p>
                  </a:txBody>
                  <a:tcPr marL="38100" marR="38100" marT="38100" marB="38100" anchor="ctr">
                    <a:solidFill>
                      <a:srgbClr val="0070C0"/>
                    </a:solidFill>
                  </a:tcPr>
                </a:tc>
                <a:extLst>
                  <a:ext uri="{0D108BD9-81ED-4DB2-BD59-A6C34878D82A}">
                    <a16:rowId xmlns:a16="http://schemas.microsoft.com/office/drawing/2014/main" val="1056479583"/>
                  </a:ext>
                </a:extLst>
              </a:tr>
              <a:tr h="370840">
                <a:tc>
                  <a:txBody>
                    <a:bodyPr/>
                    <a:lstStyle/>
                    <a:p>
                      <a:pPr algn="ctr"/>
                      <a:r>
                        <a:rPr lang="en-US" sz="3000" dirty="0">
                          <a:solidFill>
                            <a:srgbClr val="FFFF00"/>
                          </a:solidFill>
                          <a:effectLst/>
                        </a:rPr>
                        <a:t>1,000</a:t>
                      </a:r>
                    </a:p>
                  </a:txBody>
                  <a:tcPr marL="38100" marR="38100" marT="38100" marB="38100" anchor="ctr">
                    <a:solidFill>
                      <a:srgbClr val="0070C0"/>
                    </a:solidFill>
                  </a:tcPr>
                </a:tc>
                <a:tc>
                  <a:txBody>
                    <a:bodyPr/>
                    <a:lstStyle/>
                    <a:p>
                      <a:pPr algn="ctr"/>
                      <a:r>
                        <a:rPr lang="en-US" sz="3000" dirty="0">
                          <a:solidFill>
                            <a:srgbClr val="FFFF00"/>
                          </a:solidFill>
                          <a:effectLst/>
                        </a:rPr>
                        <a:t>2,000</a:t>
                      </a:r>
                    </a:p>
                  </a:txBody>
                  <a:tcPr marL="38100" marR="38100" marT="38100" marB="38100" anchor="ctr">
                    <a:solidFill>
                      <a:srgbClr val="0070C0"/>
                    </a:solidFill>
                  </a:tcPr>
                </a:tc>
                <a:extLst>
                  <a:ext uri="{0D108BD9-81ED-4DB2-BD59-A6C34878D82A}">
                    <a16:rowId xmlns:a16="http://schemas.microsoft.com/office/drawing/2014/main" val="2176132672"/>
                  </a:ext>
                </a:extLst>
              </a:tr>
              <a:tr h="370840">
                <a:tc>
                  <a:txBody>
                    <a:bodyPr/>
                    <a:lstStyle/>
                    <a:p>
                      <a:pPr algn="ctr"/>
                      <a:r>
                        <a:rPr lang="en-US" sz="3000" dirty="0">
                          <a:solidFill>
                            <a:srgbClr val="FFFF00"/>
                          </a:solidFill>
                          <a:effectLst/>
                        </a:rPr>
                        <a:t>10,000</a:t>
                      </a:r>
                    </a:p>
                  </a:txBody>
                  <a:tcPr marL="38100" marR="38100" marT="38100" marB="38100" anchor="ctr">
                    <a:solidFill>
                      <a:srgbClr val="0070C0"/>
                    </a:solidFill>
                  </a:tcPr>
                </a:tc>
                <a:tc>
                  <a:txBody>
                    <a:bodyPr/>
                    <a:lstStyle/>
                    <a:p>
                      <a:pPr algn="ctr"/>
                      <a:r>
                        <a:rPr lang="en-US" sz="3000" dirty="0">
                          <a:solidFill>
                            <a:srgbClr val="FFFF00"/>
                          </a:solidFill>
                          <a:effectLst/>
                        </a:rPr>
                        <a:t>20,000</a:t>
                      </a:r>
                    </a:p>
                  </a:txBody>
                  <a:tcPr marL="38100" marR="38100" marT="38100" marB="38100" anchor="ctr">
                    <a:solidFill>
                      <a:srgbClr val="0070C0"/>
                    </a:solidFill>
                  </a:tcPr>
                </a:tc>
                <a:extLst>
                  <a:ext uri="{0D108BD9-81ED-4DB2-BD59-A6C34878D82A}">
                    <a16:rowId xmlns:a16="http://schemas.microsoft.com/office/drawing/2014/main" val="749632519"/>
                  </a:ext>
                </a:extLst>
              </a:tr>
            </a:tbl>
          </a:graphicData>
        </a:graphic>
      </p:graphicFrame>
    </p:spTree>
    <p:extLst>
      <p:ext uri="{BB962C8B-B14F-4D97-AF65-F5344CB8AC3E}">
        <p14:creationId xmlns:p14="http://schemas.microsoft.com/office/powerpoint/2010/main" val="2429613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171843-2616-4034-B2A3-630BCCD57648}"/>
              </a:ext>
            </a:extLst>
          </p:cNvPr>
          <p:cNvSpPr txBox="1">
            <a:spLocks/>
          </p:cNvSpPr>
          <p:nvPr/>
        </p:nvSpPr>
        <p:spPr bwMode="auto">
          <a:xfrm>
            <a:off x="4572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Obviously as "x" gets larger, so does "2x"		</a:t>
            </a:r>
            <a:endParaRPr lang="en-US" altLang="en-US" sz="2000" dirty="0"/>
          </a:p>
        </p:txBody>
      </p:sp>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graphicFrame>
        <p:nvGraphicFramePr>
          <p:cNvPr id="4" name="Content Placeholder 3">
            <a:extLst>
              <a:ext uri="{FF2B5EF4-FFF2-40B4-BE49-F238E27FC236}">
                <a16:creationId xmlns:a16="http://schemas.microsoft.com/office/drawing/2014/main" id="{51F05F16-A2CD-4B70-AEF0-613C8AB785D1}"/>
              </a:ext>
            </a:extLst>
          </p:cNvPr>
          <p:cNvGraphicFramePr>
            <a:graphicFrameLocks noGrp="1"/>
          </p:cNvGraphicFramePr>
          <p:nvPr>
            <p:ph idx="1"/>
          </p:nvPr>
        </p:nvGraphicFramePr>
        <p:xfrm>
          <a:off x="508000" y="2590800"/>
          <a:ext cx="8128000" cy="426720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942559703"/>
                    </a:ext>
                  </a:extLst>
                </a:gridCol>
                <a:gridCol w="4241800">
                  <a:extLst>
                    <a:ext uri="{9D8B030D-6E8A-4147-A177-3AD203B41FA5}">
                      <a16:colId xmlns:a16="http://schemas.microsoft.com/office/drawing/2014/main" val="502992973"/>
                    </a:ext>
                  </a:extLst>
                </a:gridCol>
              </a:tblGrid>
              <a:tr h="370840">
                <a:tc>
                  <a:txBody>
                    <a:bodyPr/>
                    <a:lstStyle/>
                    <a:p>
                      <a:pPr algn="ctr"/>
                      <a:r>
                        <a:rPr lang="en-US" sz="3000" dirty="0">
                          <a:solidFill>
                            <a:srgbClr val="FFFF00"/>
                          </a:solidFill>
                          <a:effectLst/>
                        </a:rPr>
                        <a:t>x</a:t>
                      </a:r>
                    </a:p>
                  </a:txBody>
                  <a:tcPr marL="38100" marR="38100" marT="38100" marB="38100" anchor="ctr">
                    <a:solidFill>
                      <a:srgbClr val="C00000"/>
                    </a:solidFill>
                  </a:tcPr>
                </a:tc>
                <a:tc>
                  <a:txBody>
                    <a:bodyPr/>
                    <a:lstStyle/>
                    <a:p>
                      <a:pPr algn="ctr"/>
                      <a:r>
                        <a:rPr lang="en-US" sz="3000" b="1" dirty="0">
                          <a:solidFill>
                            <a:srgbClr val="FFFF00"/>
                          </a:solidFill>
                          <a:effectLst/>
                        </a:rPr>
                        <a:t>2x</a:t>
                      </a:r>
                      <a:endParaRPr lang="en-US" sz="3000" dirty="0">
                        <a:solidFill>
                          <a:srgbClr val="FFFF00"/>
                        </a:solidFill>
                        <a:effectLst/>
                      </a:endParaRPr>
                    </a:p>
                  </a:txBody>
                  <a:tcPr marL="38100" marR="38100" marT="38100" marB="38100" anchor="ctr">
                    <a:solidFill>
                      <a:srgbClr val="C00000"/>
                    </a:solidFill>
                  </a:tcPr>
                </a:tc>
                <a:extLst>
                  <a:ext uri="{0D108BD9-81ED-4DB2-BD59-A6C34878D82A}">
                    <a16:rowId xmlns:a16="http://schemas.microsoft.com/office/drawing/2014/main" val="832168072"/>
                  </a:ext>
                </a:extLst>
              </a:tr>
              <a:tr h="370840">
                <a:tc>
                  <a:txBody>
                    <a:bodyPr/>
                    <a:lstStyle/>
                    <a:p>
                      <a:pPr algn="ctr"/>
                      <a:r>
                        <a:rPr lang="en-US" sz="3000" dirty="0">
                          <a:solidFill>
                            <a:srgbClr val="FFFF00"/>
                          </a:solidFill>
                          <a:effectLst/>
                        </a:rPr>
                        <a:t>1</a:t>
                      </a:r>
                    </a:p>
                  </a:txBody>
                  <a:tcPr marL="38100" marR="38100" marT="38100" marB="38100" anchor="ctr">
                    <a:solidFill>
                      <a:srgbClr val="0070C0"/>
                    </a:solidFill>
                  </a:tcPr>
                </a:tc>
                <a:tc>
                  <a:txBody>
                    <a:bodyPr/>
                    <a:lstStyle/>
                    <a:p>
                      <a:pPr algn="ctr"/>
                      <a:r>
                        <a:rPr lang="en-US" sz="3000" dirty="0">
                          <a:solidFill>
                            <a:srgbClr val="FFFF00"/>
                          </a:solidFill>
                          <a:effectLst/>
                        </a:rPr>
                        <a:t>2</a:t>
                      </a:r>
                    </a:p>
                  </a:txBody>
                  <a:tcPr marL="38100" marR="38100" marT="38100" marB="38100" anchor="ctr">
                    <a:solidFill>
                      <a:srgbClr val="0070C0"/>
                    </a:solidFill>
                  </a:tcPr>
                </a:tc>
                <a:extLst>
                  <a:ext uri="{0D108BD9-81ED-4DB2-BD59-A6C34878D82A}">
                    <a16:rowId xmlns:a16="http://schemas.microsoft.com/office/drawing/2014/main" val="2113300981"/>
                  </a:ext>
                </a:extLst>
              </a:tr>
              <a:tr h="370840">
                <a:tc>
                  <a:txBody>
                    <a:bodyPr/>
                    <a:lstStyle/>
                    <a:p>
                      <a:pPr algn="ctr"/>
                      <a:r>
                        <a:rPr lang="en-US" sz="3000" dirty="0">
                          <a:solidFill>
                            <a:srgbClr val="FFFF00"/>
                          </a:solidFill>
                          <a:effectLst/>
                        </a:rPr>
                        <a:t>2</a:t>
                      </a:r>
                    </a:p>
                  </a:txBody>
                  <a:tcPr marL="38100" marR="38100" marT="38100" marB="38100" anchor="ctr">
                    <a:solidFill>
                      <a:srgbClr val="0070C0"/>
                    </a:solidFill>
                  </a:tcPr>
                </a:tc>
                <a:tc>
                  <a:txBody>
                    <a:bodyPr/>
                    <a:lstStyle/>
                    <a:p>
                      <a:pPr algn="ctr"/>
                      <a:r>
                        <a:rPr lang="en-US" sz="3000" dirty="0">
                          <a:solidFill>
                            <a:srgbClr val="FFFF00"/>
                          </a:solidFill>
                          <a:effectLst/>
                        </a:rPr>
                        <a:t>4</a:t>
                      </a:r>
                    </a:p>
                  </a:txBody>
                  <a:tcPr marL="38100" marR="38100" marT="38100" marB="38100" anchor="ctr">
                    <a:solidFill>
                      <a:srgbClr val="0070C0"/>
                    </a:solidFill>
                  </a:tcPr>
                </a:tc>
                <a:extLst>
                  <a:ext uri="{0D108BD9-81ED-4DB2-BD59-A6C34878D82A}">
                    <a16:rowId xmlns:a16="http://schemas.microsoft.com/office/drawing/2014/main" val="3199572777"/>
                  </a:ext>
                </a:extLst>
              </a:tr>
              <a:tr h="370840">
                <a:tc>
                  <a:txBody>
                    <a:bodyPr/>
                    <a:lstStyle/>
                    <a:p>
                      <a:pPr algn="ctr"/>
                      <a:r>
                        <a:rPr lang="en-US" sz="3000" dirty="0">
                          <a:solidFill>
                            <a:srgbClr val="FFFF00"/>
                          </a:solidFill>
                          <a:effectLst/>
                        </a:rPr>
                        <a:t>4</a:t>
                      </a:r>
                    </a:p>
                  </a:txBody>
                  <a:tcPr marL="38100" marR="38100" marT="38100" marB="38100" anchor="ctr">
                    <a:solidFill>
                      <a:srgbClr val="0070C0"/>
                    </a:solidFill>
                  </a:tcPr>
                </a:tc>
                <a:tc>
                  <a:txBody>
                    <a:bodyPr/>
                    <a:lstStyle/>
                    <a:p>
                      <a:pPr algn="ctr"/>
                      <a:r>
                        <a:rPr lang="en-US" sz="3000" dirty="0">
                          <a:solidFill>
                            <a:srgbClr val="FFFF00"/>
                          </a:solidFill>
                          <a:effectLst/>
                        </a:rPr>
                        <a:t>8</a:t>
                      </a:r>
                    </a:p>
                  </a:txBody>
                  <a:tcPr marL="38100" marR="38100" marT="38100" marB="38100" anchor="ctr">
                    <a:solidFill>
                      <a:srgbClr val="0070C0"/>
                    </a:solidFill>
                  </a:tcPr>
                </a:tc>
                <a:extLst>
                  <a:ext uri="{0D108BD9-81ED-4DB2-BD59-A6C34878D82A}">
                    <a16:rowId xmlns:a16="http://schemas.microsoft.com/office/drawing/2014/main" val="2436936471"/>
                  </a:ext>
                </a:extLst>
              </a:tr>
              <a:tr h="370840">
                <a:tc>
                  <a:txBody>
                    <a:bodyPr/>
                    <a:lstStyle/>
                    <a:p>
                      <a:pPr algn="ctr"/>
                      <a:r>
                        <a:rPr lang="en-US" sz="3000" dirty="0">
                          <a:solidFill>
                            <a:srgbClr val="FFFF00"/>
                          </a:solidFill>
                          <a:effectLst/>
                        </a:rPr>
                        <a:t>10</a:t>
                      </a:r>
                    </a:p>
                  </a:txBody>
                  <a:tcPr marL="38100" marR="38100" marT="38100" marB="38100" anchor="ctr">
                    <a:solidFill>
                      <a:srgbClr val="0070C0"/>
                    </a:solidFill>
                  </a:tcPr>
                </a:tc>
                <a:tc>
                  <a:txBody>
                    <a:bodyPr/>
                    <a:lstStyle/>
                    <a:p>
                      <a:pPr algn="ctr"/>
                      <a:r>
                        <a:rPr lang="en-US" sz="3000" dirty="0">
                          <a:solidFill>
                            <a:srgbClr val="FFFF00"/>
                          </a:solidFill>
                          <a:effectLst/>
                        </a:rPr>
                        <a:t>20</a:t>
                      </a:r>
                    </a:p>
                  </a:txBody>
                  <a:tcPr marL="38100" marR="38100" marT="38100" marB="38100" anchor="ctr">
                    <a:solidFill>
                      <a:srgbClr val="0070C0"/>
                    </a:solidFill>
                  </a:tcPr>
                </a:tc>
                <a:extLst>
                  <a:ext uri="{0D108BD9-81ED-4DB2-BD59-A6C34878D82A}">
                    <a16:rowId xmlns:a16="http://schemas.microsoft.com/office/drawing/2014/main" val="1707764127"/>
                  </a:ext>
                </a:extLst>
              </a:tr>
              <a:tr h="370840">
                <a:tc>
                  <a:txBody>
                    <a:bodyPr/>
                    <a:lstStyle/>
                    <a:p>
                      <a:pPr algn="ctr"/>
                      <a:r>
                        <a:rPr lang="en-US" sz="3000" dirty="0">
                          <a:solidFill>
                            <a:srgbClr val="FFFF00"/>
                          </a:solidFill>
                          <a:effectLst/>
                        </a:rPr>
                        <a:t>100</a:t>
                      </a:r>
                    </a:p>
                  </a:txBody>
                  <a:tcPr marL="38100" marR="38100" marT="38100" marB="38100" anchor="ctr">
                    <a:solidFill>
                      <a:srgbClr val="0070C0"/>
                    </a:solidFill>
                  </a:tcPr>
                </a:tc>
                <a:tc>
                  <a:txBody>
                    <a:bodyPr/>
                    <a:lstStyle/>
                    <a:p>
                      <a:pPr algn="ctr"/>
                      <a:r>
                        <a:rPr lang="en-US" sz="3000" dirty="0">
                          <a:solidFill>
                            <a:srgbClr val="FFFF00"/>
                          </a:solidFill>
                          <a:effectLst/>
                        </a:rPr>
                        <a:t>200</a:t>
                      </a:r>
                    </a:p>
                  </a:txBody>
                  <a:tcPr marL="38100" marR="38100" marT="38100" marB="38100" anchor="ctr">
                    <a:solidFill>
                      <a:srgbClr val="0070C0"/>
                    </a:solidFill>
                  </a:tcPr>
                </a:tc>
                <a:extLst>
                  <a:ext uri="{0D108BD9-81ED-4DB2-BD59-A6C34878D82A}">
                    <a16:rowId xmlns:a16="http://schemas.microsoft.com/office/drawing/2014/main" val="1056479583"/>
                  </a:ext>
                </a:extLst>
              </a:tr>
              <a:tr h="370840">
                <a:tc>
                  <a:txBody>
                    <a:bodyPr/>
                    <a:lstStyle/>
                    <a:p>
                      <a:pPr algn="ctr"/>
                      <a:r>
                        <a:rPr lang="en-US" sz="3000" dirty="0">
                          <a:solidFill>
                            <a:srgbClr val="FFFF00"/>
                          </a:solidFill>
                          <a:effectLst/>
                        </a:rPr>
                        <a:t>1,000</a:t>
                      </a:r>
                    </a:p>
                  </a:txBody>
                  <a:tcPr marL="38100" marR="38100" marT="38100" marB="38100" anchor="ctr">
                    <a:solidFill>
                      <a:srgbClr val="0070C0"/>
                    </a:solidFill>
                  </a:tcPr>
                </a:tc>
                <a:tc>
                  <a:txBody>
                    <a:bodyPr/>
                    <a:lstStyle/>
                    <a:p>
                      <a:pPr algn="ctr"/>
                      <a:r>
                        <a:rPr lang="en-US" sz="3000" dirty="0">
                          <a:solidFill>
                            <a:srgbClr val="FFFF00"/>
                          </a:solidFill>
                          <a:effectLst/>
                        </a:rPr>
                        <a:t>2,000</a:t>
                      </a:r>
                    </a:p>
                  </a:txBody>
                  <a:tcPr marL="38100" marR="38100" marT="38100" marB="38100" anchor="ctr">
                    <a:solidFill>
                      <a:srgbClr val="0070C0"/>
                    </a:solidFill>
                  </a:tcPr>
                </a:tc>
                <a:extLst>
                  <a:ext uri="{0D108BD9-81ED-4DB2-BD59-A6C34878D82A}">
                    <a16:rowId xmlns:a16="http://schemas.microsoft.com/office/drawing/2014/main" val="2176132672"/>
                  </a:ext>
                </a:extLst>
              </a:tr>
              <a:tr h="370840">
                <a:tc>
                  <a:txBody>
                    <a:bodyPr/>
                    <a:lstStyle/>
                    <a:p>
                      <a:pPr algn="ctr"/>
                      <a:r>
                        <a:rPr lang="en-US" sz="3000" dirty="0">
                          <a:solidFill>
                            <a:srgbClr val="FFFF00"/>
                          </a:solidFill>
                          <a:effectLst/>
                        </a:rPr>
                        <a:t>10,000</a:t>
                      </a:r>
                    </a:p>
                  </a:txBody>
                  <a:tcPr marL="38100" marR="38100" marT="38100" marB="38100" anchor="ctr">
                    <a:solidFill>
                      <a:srgbClr val="0070C0"/>
                    </a:solidFill>
                  </a:tcPr>
                </a:tc>
                <a:tc>
                  <a:txBody>
                    <a:bodyPr/>
                    <a:lstStyle/>
                    <a:p>
                      <a:pPr algn="ctr"/>
                      <a:r>
                        <a:rPr lang="en-US" sz="3000" dirty="0">
                          <a:solidFill>
                            <a:srgbClr val="FFFF00"/>
                          </a:solidFill>
                          <a:effectLst/>
                        </a:rPr>
                        <a:t>20,000</a:t>
                      </a:r>
                    </a:p>
                  </a:txBody>
                  <a:tcPr marL="38100" marR="38100" marT="38100" marB="38100" anchor="ctr">
                    <a:solidFill>
                      <a:srgbClr val="0070C0"/>
                    </a:solidFill>
                  </a:tcPr>
                </a:tc>
                <a:extLst>
                  <a:ext uri="{0D108BD9-81ED-4DB2-BD59-A6C34878D82A}">
                    <a16:rowId xmlns:a16="http://schemas.microsoft.com/office/drawing/2014/main" val="749632519"/>
                  </a:ext>
                </a:extLst>
              </a:tr>
            </a:tbl>
          </a:graphicData>
        </a:graphic>
      </p:graphicFrame>
    </p:spTree>
    <p:extLst>
      <p:ext uri="{BB962C8B-B14F-4D97-AF65-F5344CB8AC3E}">
        <p14:creationId xmlns:p14="http://schemas.microsoft.com/office/powerpoint/2010/main" val="210425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So as "x" approaches infinity, then "2x" also approaches infinity</a:t>
            </a:r>
          </a:p>
          <a:p>
            <a:r>
              <a:rPr lang="en-US" altLang="en-US" sz="2000" dirty="0"/>
              <a:t> </a:t>
            </a:r>
          </a:p>
          <a:p>
            <a:r>
              <a:rPr lang="en-US" altLang="en-US" dirty="0"/>
              <a:t>Written:</a:t>
            </a:r>
          </a:p>
          <a:p>
            <a:endParaRPr lang="en-US" altLang="en-US" dirty="0"/>
          </a:p>
          <a:p>
            <a:r>
              <a:rPr lang="en-US" altLang="en-US" dirty="0"/>
              <a:t>The limit as x goes to infinity of 2x = infinity</a:t>
            </a:r>
          </a:p>
          <a:p>
            <a:endParaRPr lang="en-US" altLang="en-US" dirty="0"/>
          </a:p>
        </p:txBody>
      </p:sp>
      <p:grpSp>
        <p:nvGrpSpPr>
          <p:cNvPr id="4" name="Group 3">
            <a:extLst>
              <a:ext uri="{FF2B5EF4-FFF2-40B4-BE49-F238E27FC236}">
                <a16:creationId xmlns:a16="http://schemas.microsoft.com/office/drawing/2014/main" id="{97CF7744-E5AB-4103-BBC9-65A41C0A05E6}"/>
              </a:ext>
            </a:extLst>
          </p:cNvPr>
          <p:cNvGrpSpPr/>
          <p:nvPr/>
        </p:nvGrpSpPr>
        <p:grpSpPr>
          <a:xfrm>
            <a:off x="3048000" y="3048000"/>
            <a:ext cx="3429000" cy="1066800"/>
            <a:chOff x="762000" y="2724150"/>
            <a:chExt cx="3429000" cy="1066800"/>
          </a:xfrm>
        </p:grpSpPr>
        <p:sp>
          <p:nvSpPr>
            <p:cNvPr id="5" name="Content Placeholder 2">
              <a:extLst>
                <a:ext uri="{FF2B5EF4-FFF2-40B4-BE49-F238E27FC236}">
                  <a16:creationId xmlns:a16="http://schemas.microsoft.com/office/drawing/2014/main" id="{758963B9-36C4-4C00-97E5-4E86C2000EF7}"/>
                </a:ext>
              </a:extLst>
            </p:cNvPr>
            <p:cNvSpPr txBox="1">
              <a:spLocks/>
            </p:cNvSpPr>
            <p:nvPr/>
          </p:nvSpPr>
          <p:spPr bwMode="auto">
            <a:xfrm>
              <a:off x="1981200" y="2743200"/>
              <a:ext cx="2209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 = </a:t>
              </a:r>
              <a:r>
                <a:rPr lang="en-US" altLang="en-US" sz="4000" dirty="0">
                  <a:sym typeface="Symbol" panose="05050102010706020507" pitchFamily="18" charset="2"/>
                </a:rPr>
                <a:t>∞</a:t>
              </a:r>
              <a:endParaRPr lang="en-US" altLang="en-US" dirty="0"/>
            </a:p>
          </p:txBody>
        </p:sp>
        <p:sp>
          <p:nvSpPr>
            <p:cNvPr id="6" name="Content Placeholder 2">
              <a:extLst>
                <a:ext uri="{FF2B5EF4-FFF2-40B4-BE49-F238E27FC236}">
                  <a16:creationId xmlns:a16="http://schemas.microsoft.com/office/drawing/2014/main" id="{13786F87-7823-42BC-BAD5-622B2D05E074}"/>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E05944FE-D097-482B-8249-32220185AD9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5</a:t>
            </a:r>
          </a:p>
        </p:txBody>
      </p:sp>
    </p:spTree>
    <p:extLst>
      <p:ext uri="{BB962C8B-B14F-4D97-AF65-F5344CB8AC3E}">
        <p14:creationId xmlns:p14="http://schemas.microsoft.com/office/powerpoint/2010/main" val="68165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But don't be fooled by the "="</a:t>
            </a:r>
          </a:p>
          <a:p>
            <a:endParaRPr lang="en-US" altLang="en-US" sz="2000" dirty="0"/>
          </a:p>
          <a:p>
            <a:r>
              <a:rPr lang="en-US" altLang="en-US" dirty="0"/>
              <a:t>We cannot actually get to infinity, but in "limits" language the limit is infinity </a:t>
            </a:r>
          </a:p>
          <a:p>
            <a:r>
              <a:rPr lang="en-US" altLang="en-US" dirty="0"/>
              <a:t>(which is really saying the function is limitless)</a:t>
            </a:r>
          </a:p>
        </p:txBody>
      </p:sp>
    </p:spTree>
    <p:extLst>
      <p:ext uri="{BB962C8B-B14F-4D97-AF65-F5344CB8AC3E}">
        <p14:creationId xmlns:p14="http://schemas.microsoft.com/office/powerpoint/2010/main" val="2740303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2324100" cy="1066800"/>
            <a:chOff x="762000" y="2724150"/>
            <a:chExt cx="23241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981200" y="2743200"/>
              <a:ext cx="110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7D4784C1-BC57-4356-85C3-BCC4A056793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6</a:t>
            </a:r>
          </a:p>
        </p:txBody>
      </p:sp>
    </p:spTree>
    <p:extLst>
      <p:ext uri="{BB962C8B-B14F-4D97-AF65-F5344CB8AC3E}">
        <p14:creationId xmlns:p14="http://schemas.microsoft.com/office/powerpoint/2010/main" val="972926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a:p>
            <a:pPr algn="ctr"/>
            <a:r>
              <a:rPr lang="en-US" altLang="en-US" dirty="0">
                <a:solidFill>
                  <a:srgbClr val="FFFF00"/>
                </a:solidFill>
              </a:rPr>
              <a:t>+infinity</a:t>
            </a:r>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2324100" cy="1066800"/>
            <a:chOff x="762000" y="2724150"/>
            <a:chExt cx="23241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981200" y="2743200"/>
              <a:ext cx="110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5159DE00-4FB6-4020-A798-D36A95533EB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6</a:t>
            </a:r>
          </a:p>
        </p:txBody>
      </p:sp>
    </p:spTree>
    <p:extLst>
      <p:ext uri="{BB962C8B-B14F-4D97-AF65-F5344CB8AC3E}">
        <p14:creationId xmlns:p14="http://schemas.microsoft.com/office/powerpoint/2010/main" val="53686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09EC-D377-442E-9968-BDCD2289CF8B}"/>
              </a:ext>
            </a:extLst>
          </p:cNvPr>
          <p:cNvSpPr>
            <a:spLocks noGrp="1"/>
          </p:cNvSpPr>
          <p:nvPr>
            <p:ph type="title"/>
          </p:nvPr>
        </p:nvSpPr>
        <p:spPr/>
        <p:txBody>
          <a:bodyPr/>
          <a:lstStyle/>
          <a:p>
            <a:r>
              <a:rPr lang="en-US" dirty="0"/>
              <a:t>Limits</a:t>
            </a:r>
          </a:p>
        </p:txBody>
      </p:sp>
      <p:sp>
        <p:nvSpPr>
          <p:cNvPr id="3" name="Content Placeholder 2">
            <a:extLst>
              <a:ext uri="{FF2B5EF4-FFF2-40B4-BE49-F238E27FC236}">
                <a16:creationId xmlns:a16="http://schemas.microsoft.com/office/drawing/2014/main" id="{D61BCD53-7543-4A14-9018-9CD3630E4798}"/>
              </a:ext>
            </a:extLst>
          </p:cNvPr>
          <p:cNvSpPr>
            <a:spLocks noGrp="1"/>
          </p:cNvSpPr>
          <p:nvPr>
            <p:ph idx="1"/>
          </p:nvPr>
        </p:nvSpPr>
        <p:spPr/>
        <p:txBody>
          <a:bodyPr/>
          <a:lstStyle/>
          <a:p>
            <a:r>
              <a:rPr lang="en-US" dirty="0"/>
              <a:t>What about the limit as x approaches infinity?</a:t>
            </a:r>
          </a:p>
        </p:txBody>
      </p:sp>
    </p:spTree>
    <p:extLst>
      <p:ext uri="{BB962C8B-B14F-4D97-AF65-F5344CB8AC3E}">
        <p14:creationId xmlns:p14="http://schemas.microsoft.com/office/powerpoint/2010/main" val="43105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1" y="1227667"/>
            <a:ext cx="2410918" cy="1066800"/>
            <a:chOff x="762001" y="2724150"/>
            <a:chExt cx="2100942"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758043" y="2743200"/>
              <a:ext cx="110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-5x</a:t>
              </a:r>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1" y="2724150"/>
              <a:ext cx="110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1DD26CC5-EE17-4468-A5C1-132B153C785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7</a:t>
            </a:r>
          </a:p>
        </p:txBody>
      </p:sp>
    </p:spTree>
    <p:extLst>
      <p:ext uri="{BB962C8B-B14F-4D97-AF65-F5344CB8AC3E}">
        <p14:creationId xmlns:p14="http://schemas.microsoft.com/office/powerpoint/2010/main" val="2331359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a:p>
            <a:pPr algn="ctr"/>
            <a:r>
              <a:rPr lang="en-US" altLang="en-US" dirty="0">
                <a:solidFill>
                  <a:srgbClr val="FFFF00"/>
                </a:solidFill>
              </a:rPr>
              <a:t>-infinity</a:t>
            </a:r>
          </a:p>
          <a:p>
            <a:endParaRPr lang="en-US" altLang="en-US" dirty="0"/>
          </a:p>
          <a:p>
            <a:r>
              <a:rPr lang="en-US" altLang="en-US" dirty="0"/>
              <a:t>The sign is critical!</a:t>
            </a:r>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1" y="1227667"/>
            <a:ext cx="2410918" cy="1066800"/>
            <a:chOff x="762001" y="2724150"/>
            <a:chExt cx="2100942"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758043" y="2743200"/>
              <a:ext cx="11049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-5x</a:t>
              </a:r>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1" y="2724150"/>
              <a:ext cx="11049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674F84FA-AD51-4E78-931E-5F3314EBD9B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7</a:t>
            </a:r>
          </a:p>
        </p:txBody>
      </p:sp>
    </p:spTree>
    <p:extLst>
      <p:ext uri="{BB962C8B-B14F-4D97-AF65-F5344CB8AC3E}">
        <p14:creationId xmlns:p14="http://schemas.microsoft.com/office/powerpoint/2010/main" val="285575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3124200" cy="1066800"/>
            <a:chOff x="762000" y="2724150"/>
            <a:chExt cx="31242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828800" y="27432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r>
                <a:rPr lang="en-US" altLang="en-US" dirty="0"/>
                <a:t>-5x</a:t>
              </a:r>
            </a:p>
            <a:p>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47EEFD90-7882-4D27-9A64-BD73CD10546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8</a:t>
            </a:r>
          </a:p>
        </p:txBody>
      </p:sp>
    </p:spTree>
    <p:extLst>
      <p:ext uri="{BB962C8B-B14F-4D97-AF65-F5344CB8AC3E}">
        <p14:creationId xmlns:p14="http://schemas.microsoft.com/office/powerpoint/2010/main" val="3801492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x</a:t>
            </a:r>
            <a:r>
              <a:rPr lang="en-US" altLang="en-US" baseline="30000" dirty="0"/>
              <a:t>2</a:t>
            </a:r>
            <a:r>
              <a:rPr lang="en-US" altLang="en-US" dirty="0"/>
              <a:t> grows more rapidly than x, </a:t>
            </a:r>
          </a:p>
          <a:p>
            <a:r>
              <a:rPr lang="en-US" altLang="en-US" dirty="0"/>
              <a:t>so 2x</a:t>
            </a:r>
            <a:r>
              <a:rPr lang="en-US" altLang="en-US" baseline="30000" dirty="0"/>
              <a:t>2 </a:t>
            </a:r>
            <a:r>
              <a:rPr lang="en-US" altLang="en-US" dirty="0"/>
              <a:t>− 5x will head towards +infinity</a:t>
            </a:r>
          </a:p>
        </p:txBody>
      </p:sp>
    </p:spTree>
    <p:extLst>
      <p:ext uri="{BB962C8B-B14F-4D97-AF65-F5344CB8AC3E}">
        <p14:creationId xmlns:p14="http://schemas.microsoft.com/office/powerpoint/2010/main" val="3137868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3124200" cy="1066800"/>
            <a:chOff x="762000" y="2724150"/>
            <a:chExt cx="31242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828800" y="27432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r>
                <a:rPr lang="en-US" altLang="en-US" dirty="0"/>
                <a:t>-5x</a:t>
              </a:r>
            </a:p>
            <a:p>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9B6E18A7-F94D-459A-B011-F22C39D2D36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8</a:t>
            </a:r>
          </a:p>
        </p:txBody>
      </p:sp>
    </p:spTree>
    <p:extLst>
      <p:ext uri="{BB962C8B-B14F-4D97-AF65-F5344CB8AC3E}">
        <p14:creationId xmlns:p14="http://schemas.microsoft.com/office/powerpoint/2010/main" val="1649565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What would               be? </a:t>
            </a:r>
          </a:p>
          <a:p>
            <a:endParaRPr lang="en-US" altLang="en-US" dirty="0"/>
          </a:p>
          <a:p>
            <a:pPr algn="ctr"/>
            <a:r>
              <a:rPr lang="en-US" altLang="en-US" dirty="0">
                <a:solidFill>
                  <a:srgbClr val="FFFF00"/>
                </a:solidFill>
              </a:rPr>
              <a:t>+infinity</a:t>
            </a:r>
          </a:p>
          <a:p>
            <a:endParaRPr lang="en-US" altLang="en-US" dirty="0"/>
          </a:p>
        </p:txBody>
      </p:sp>
      <p:grpSp>
        <p:nvGrpSpPr>
          <p:cNvPr id="4" name="Group 3">
            <a:extLst>
              <a:ext uri="{FF2B5EF4-FFF2-40B4-BE49-F238E27FC236}">
                <a16:creationId xmlns:a16="http://schemas.microsoft.com/office/drawing/2014/main" id="{2843994D-BA5E-4ED1-8E2B-5134DB1579A2}"/>
              </a:ext>
            </a:extLst>
          </p:cNvPr>
          <p:cNvGrpSpPr/>
          <p:nvPr/>
        </p:nvGrpSpPr>
        <p:grpSpPr>
          <a:xfrm>
            <a:off x="3276600" y="1227667"/>
            <a:ext cx="3124200" cy="1066800"/>
            <a:chOff x="762000" y="2724150"/>
            <a:chExt cx="3124200" cy="1066800"/>
          </a:xfrm>
        </p:grpSpPr>
        <p:sp>
          <p:nvSpPr>
            <p:cNvPr id="5" name="Content Placeholder 2">
              <a:extLst>
                <a:ext uri="{FF2B5EF4-FFF2-40B4-BE49-F238E27FC236}">
                  <a16:creationId xmlns:a16="http://schemas.microsoft.com/office/drawing/2014/main" id="{99E31793-8509-4921-ADCB-7659C6251AB0}"/>
                </a:ext>
              </a:extLst>
            </p:cNvPr>
            <p:cNvSpPr txBox="1">
              <a:spLocks/>
            </p:cNvSpPr>
            <p:nvPr/>
          </p:nvSpPr>
          <p:spPr bwMode="auto">
            <a:xfrm>
              <a:off x="1828800" y="2743200"/>
              <a:ext cx="2057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2x</a:t>
              </a:r>
              <a:r>
                <a:rPr lang="en-US" altLang="en-US" baseline="30000" dirty="0"/>
                <a:t>2</a:t>
              </a:r>
              <a:r>
                <a:rPr lang="en-US" altLang="en-US" dirty="0"/>
                <a:t>-5x</a:t>
              </a:r>
            </a:p>
            <a:p>
              <a:endParaRPr lang="en-US" altLang="en-US" dirty="0"/>
            </a:p>
          </p:txBody>
        </p:sp>
        <p:sp>
          <p:nvSpPr>
            <p:cNvPr id="6" name="Content Placeholder 2">
              <a:extLst>
                <a:ext uri="{FF2B5EF4-FFF2-40B4-BE49-F238E27FC236}">
                  <a16:creationId xmlns:a16="http://schemas.microsoft.com/office/drawing/2014/main" id="{1DE69DC9-6668-40D3-B7BE-CDDC53A1FBB3}"/>
                </a:ext>
              </a:extLst>
            </p:cNvPr>
            <p:cNvSpPr txBox="1">
              <a:spLocks/>
            </p:cNvSpPr>
            <p:nvPr/>
          </p:nvSpPr>
          <p:spPr bwMode="auto">
            <a:xfrm>
              <a:off x="762000" y="27241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3" name="Rectangle 2">
            <a:extLst>
              <a:ext uri="{FF2B5EF4-FFF2-40B4-BE49-F238E27FC236}">
                <a16:creationId xmlns:a16="http://schemas.microsoft.com/office/drawing/2014/main" id="{8EDAB91A-7B6D-41B0-9073-B49CA9DC9B0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8</a:t>
            </a:r>
          </a:p>
        </p:txBody>
      </p:sp>
    </p:spTree>
    <p:extLst>
      <p:ext uri="{BB962C8B-B14F-4D97-AF65-F5344CB8AC3E}">
        <p14:creationId xmlns:p14="http://schemas.microsoft.com/office/powerpoint/2010/main" val="4955470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When we look at the </a:t>
            </a:r>
            <a:r>
              <a:rPr lang="en-US" altLang="en-US" dirty="0">
                <a:solidFill>
                  <a:srgbClr val="FFC000"/>
                </a:solidFill>
              </a:rPr>
              <a:t>degree</a:t>
            </a:r>
            <a:r>
              <a:rPr lang="en-US" altLang="en-US" dirty="0"/>
              <a:t> </a:t>
            </a:r>
            <a:r>
              <a:rPr lang="en-US" altLang="en-US" dirty="0">
                <a:solidFill>
                  <a:srgbClr val="FFC000"/>
                </a:solidFill>
              </a:rPr>
              <a:t>of a term</a:t>
            </a:r>
            <a:r>
              <a:rPr lang="en-US" altLang="en-US" dirty="0"/>
              <a:t> in a function we can tell the limit for that term:</a:t>
            </a:r>
          </a:p>
          <a:p>
            <a:endParaRPr lang="en-US" altLang="en-US" sz="1000" dirty="0"/>
          </a:p>
          <a:p>
            <a:r>
              <a:rPr lang="en-US" altLang="en-US" dirty="0"/>
              <a:t>When the degree is:</a:t>
            </a:r>
          </a:p>
          <a:p>
            <a:r>
              <a:rPr lang="en-US" altLang="en-US" dirty="0"/>
              <a:t>	greater than 0, the limit is </a:t>
            </a:r>
          </a:p>
          <a:p>
            <a:pPr>
              <a:spcBef>
                <a:spcPts val="0"/>
              </a:spcBef>
            </a:pPr>
            <a:r>
              <a:rPr lang="en-US" altLang="en-US" dirty="0"/>
              <a:t>		infinity (or −infinity)</a:t>
            </a:r>
          </a:p>
        </p:txBody>
      </p:sp>
    </p:spTree>
    <p:extLst>
      <p:ext uri="{BB962C8B-B14F-4D97-AF65-F5344CB8AC3E}">
        <p14:creationId xmlns:p14="http://schemas.microsoft.com/office/powerpoint/2010/main" val="737022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When we look at the </a:t>
            </a:r>
            <a:r>
              <a:rPr lang="en-US" altLang="en-US" dirty="0">
                <a:solidFill>
                  <a:srgbClr val="FFC000"/>
                </a:solidFill>
              </a:rPr>
              <a:t>degree</a:t>
            </a:r>
            <a:r>
              <a:rPr lang="en-US" altLang="en-US" dirty="0"/>
              <a:t> </a:t>
            </a:r>
            <a:r>
              <a:rPr lang="en-US" altLang="en-US" dirty="0">
                <a:solidFill>
                  <a:srgbClr val="FFC000"/>
                </a:solidFill>
              </a:rPr>
              <a:t>of a term</a:t>
            </a:r>
            <a:r>
              <a:rPr lang="en-US" altLang="en-US" dirty="0"/>
              <a:t> in a function we can tell the limit for that term:</a:t>
            </a:r>
          </a:p>
          <a:p>
            <a:endParaRPr lang="en-US" altLang="en-US" sz="1000" dirty="0"/>
          </a:p>
          <a:p>
            <a:r>
              <a:rPr lang="en-US" altLang="en-US" dirty="0"/>
              <a:t>When the degree is:</a:t>
            </a:r>
          </a:p>
          <a:p>
            <a:r>
              <a:rPr lang="en-US" altLang="en-US" dirty="0"/>
              <a:t>	greater than 0, the limit is </a:t>
            </a:r>
          </a:p>
          <a:p>
            <a:pPr>
              <a:spcBef>
                <a:spcPts val="0"/>
              </a:spcBef>
            </a:pPr>
            <a:r>
              <a:rPr lang="en-US" altLang="en-US" dirty="0"/>
              <a:t>		infinity (or −infinity)</a:t>
            </a:r>
          </a:p>
          <a:p>
            <a:r>
              <a:rPr lang="en-US" altLang="en-US" dirty="0"/>
              <a:t>	less than 0, the limit is 0</a:t>
            </a:r>
          </a:p>
        </p:txBody>
      </p:sp>
    </p:spTree>
    <p:extLst>
      <p:ext uri="{BB962C8B-B14F-4D97-AF65-F5344CB8AC3E}">
        <p14:creationId xmlns:p14="http://schemas.microsoft.com/office/powerpoint/2010/main" val="2241729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Infinite Limits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Use the limit for the largest degree of a polynomial term</a:t>
            </a:r>
          </a:p>
        </p:txBody>
      </p:sp>
    </p:spTree>
    <p:extLst>
      <p:ext uri="{BB962C8B-B14F-4D97-AF65-F5344CB8AC3E}">
        <p14:creationId xmlns:p14="http://schemas.microsoft.com/office/powerpoint/2010/main" val="737582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61981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CA5DF6-D56A-4ACA-950E-5DA2BE8D5964}"/>
              </a:ext>
            </a:extLst>
          </p:cNvPr>
          <p:cNvPicPr>
            <a:picLocks noChangeAspect="1"/>
          </p:cNvPicPr>
          <p:nvPr/>
        </p:nvPicPr>
        <p:blipFill>
          <a:blip r:embed="rId2"/>
          <a:stretch>
            <a:fillRect/>
          </a:stretch>
        </p:blipFill>
        <p:spPr>
          <a:xfrm>
            <a:off x="1676400" y="1524000"/>
            <a:ext cx="5803964" cy="4287109"/>
          </a:xfrm>
          <a:prstGeom prst="rect">
            <a:avLst/>
          </a:prstGeom>
        </p:spPr>
      </p:pic>
      <p:sp>
        <p:nvSpPr>
          <p:cNvPr id="2" name="TextBox 1">
            <a:extLst>
              <a:ext uri="{FF2B5EF4-FFF2-40B4-BE49-F238E27FC236}">
                <a16:creationId xmlns:a16="http://schemas.microsoft.com/office/drawing/2014/main" id="{029DFE87-FAAD-43A7-9BE9-26516828DF34}"/>
              </a:ext>
            </a:extLst>
          </p:cNvPr>
          <p:cNvSpPr txBox="1"/>
          <p:nvPr/>
        </p:nvSpPr>
        <p:spPr>
          <a:xfrm>
            <a:off x="0" y="6611035"/>
            <a:ext cx="4572000" cy="323165"/>
          </a:xfrm>
          <a:prstGeom prst="rect">
            <a:avLst/>
          </a:prstGeom>
          <a:noFill/>
        </p:spPr>
        <p:txBody>
          <a:bodyPr wrap="square">
            <a:spAutoFit/>
          </a:bodyPr>
          <a:lstStyle/>
          <a:p>
            <a:r>
              <a:rPr lang="en-US" sz="1500" dirty="0">
                <a:solidFill>
                  <a:srgbClr val="00B0F0"/>
                </a:solidFill>
              </a:rPr>
              <a:t>https://www.mathsisfun.com/calculus/limits.html</a:t>
            </a:r>
          </a:p>
        </p:txBody>
      </p:sp>
      <p:sp>
        <p:nvSpPr>
          <p:cNvPr id="6" name="Title 1">
            <a:extLst>
              <a:ext uri="{FF2B5EF4-FFF2-40B4-BE49-F238E27FC236}">
                <a16:creationId xmlns:a16="http://schemas.microsoft.com/office/drawing/2014/main" id="{611BE725-8E42-479E-BB63-7E11D7539E45}"/>
              </a:ext>
            </a:extLst>
          </p:cNvPr>
          <p:cNvSpPr>
            <a:spLocks noGrp="1"/>
          </p:cNvSpPr>
          <p:nvPr>
            <p:ph type="title"/>
          </p:nvPr>
        </p:nvSpPr>
        <p:spPr>
          <a:xfrm>
            <a:off x="0" y="0"/>
            <a:ext cx="9144000" cy="1143000"/>
          </a:xfrm>
        </p:spPr>
        <p:txBody>
          <a:bodyPr/>
          <a:lstStyle/>
          <a:p>
            <a:r>
              <a:rPr lang="en-US" dirty="0"/>
              <a:t>Limits</a:t>
            </a:r>
          </a:p>
        </p:txBody>
      </p:sp>
    </p:spTree>
    <p:extLst>
      <p:ext uri="{BB962C8B-B14F-4D97-AF65-F5344CB8AC3E}">
        <p14:creationId xmlns:p14="http://schemas.microsoft.com/office/powerpoint/2010/main" val="1603217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B510D9A-DF68-41DB-AB32-A3B6C191B3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770" y="3035300"/>
            <a:ext cx="3456697" cy="382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When we do infinite limits, we are using a type of mathematics called “Cantor Arithmetic” </a:t>
            </a:r>
          </a:p>
          <a:p>
            <a:r>
              <a:rPr lang="en-US" altLang="en-US" dirty="0"/>
              <a:t>Some infinities are </a:t>
            </a:r>
          </a:p>
          <a:p>
            <a:pPr>
              <a:spcBef>
                <a:spcPts val="0"/>
              </a:spcBef>
            </a:pPr>
            <a:r>
              <a:rPr lang="en-US" altLang="en-US" dirty="0"/>
              <a:t>bigger than others!</a:t>
            </a:r>
          </a:p>
        </p:txBody>
      </p:sp>
      <p:sp>
        <p:nvSpPr>
          <p:cNvPr id="3" name="Rectangle 2">
            <a:extLst>
              <a:ext uri="{FF2B5EF4-FFF2-40B4-BE49-F238E27FC236}">
                <a16:creationId xmlns:a16="http://schemas.microsoft.com/office/drawing/2014/main" id="{39535549-6EE6-47B0-810C-324E783B297C}"/>
              </a:ext>
            </a:extLst>
          </p:cNvPr>
          <p:cNvSpPr/>
          <p:nvPr/>
        </p:nvSpPr>
        <p:spPr>
          <a:xfrm>
            <a:off x="0" y="6611035"/>
            <a:ext cx="9144000" cy="323165"/>
          </a:xfrm>
          <a:prstGeom prst="rect">
            <a:avLst/>
          </a:prstGeom>
        </p:spPr>
        <p:txBody>
          <a:bodyPr wrap="square">
            <a:spAutoFit/>
          </a:bodyPr>
          <a:lstStyle/>
          <a:p>
            <a:r>
              <a:rPr lang="en-US" sz="1500" dirty="0">
                <a:solidFill>
                  <a:srgbClr val="00B0F0"/>
                </a:solidFill>
              </a:rPr>
              <a:t>http://themacadvocate.com/Home/wp-content/uploads/2009/07/skeptical.jpg</a:t>
            </a:r>
          </a:p>
        </p:txBody>
      </p:sp>
    </p:spTree>
    <p:extLst>
      <p:ext uri="{BB962C8B-B14F-4D97-AF65-F5344CB8AC3E}">
        <p14:creationId xmlns:p14="http://schemas.microsoft.com/office/powerpoint/2010/main" val="1966648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A rational function is the ratio of two polynomials:	 	</a:t>
            </a:r>
          </a:p>
          <a:p>
            <a:pPr algn="ctr"/>
            <a:r>
              <a:rPr lang="en-US" dirty="0"/>
              <a:t>ƒ</a:t>
            </a:r>
            <a:r>
              <a:rPr lang="en-US" altLang="en-US" dirty="0"/>
              <a:t>(x) = P(x)/Q(x)</a:t>
            </a:r>
          </a:p>
          <a:p>
            <a:r>
              <a:rPr lang="en-US" altLang="en-US" dirty="0"/>
              <a:t> </a:t>
            </a:r>
          </a:p>
        </p:txBody>
      </p:sp>
    </p:spTree>
    <p:extLst>
      <p:ext uri="{BB962C8B-B14F-4D97-AF65-F5344CB8AC3E}">
        <p14:creationId xmlns:p14="http://schemas.microsoft.com/office/powerpoint/2010/main" val="541436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For example, suppose </a:t>
            </a:r>
          </a:p>
          <a:p>
            <a:r>
              <a:rPr lang="en-US" altLang="en-US" dirty="0"/>
              <a:t>P(x) = x</a:t>
            </a:r>
            <a:r>
              <a:rPr lang="en-US" altLang="en-US" baseline="30000" dirty="0"/>
              <a:t>3</a:t>
            </a:r>
            <a:r>
              <a:rPr lang="en-US" altLang="en-US" dirty="0"/>
              <a:t> + 2x − 1, </a:t>
            </a:r>
          </a:p>
          <a:p>
            <a:r>
              <a:rPr lang="en-US" altLang="en-US" dirty="0"/>
              <a:t>and Q(x) = 6x</a:t>
            </a:r>
            <a:r>
              <a:rPr lang="en-US" altLang="en-US" baseline="30000" dirty="0"/>
              <a:t>2</a:t>
            </a:r>
            <a:r>
              <a:rPr lang="en-US" altLang="en-US" dirty="0"/>
              <a:t>:</a:t>
            </a:r>
          </a:p>
          <a:p>
            <a:endParaRPr lang="en-US" altLang="en-US" sz="2000" dirty="0"/>
          </a:p>
          <a:p>
            <a:pPr algn="ctr"/>
            <a:r>
              <a:rPr lang="en-US" dirty="0"/>
              <a:t>ƒ</a:t>
            </a:r>
            <a:r>
              <a:rPr lang="en-US" altLang="en-US" dirty="0"/>
              <a:t>(x) = (x</a:t>
            </a:r>
            <a:r>
              <a:rPr lang="en-US" altLang="en-US" baseline="30000" dirty="0"/>
              <a:t>3</a:t>
            </a:r>
            <a:r>
              <a:rPr lang="en-US" altLang="en-US" dirty="0"/>
              <a:t>+2x-1)/6x</a:t>
            </a:r>
            <a:r>
              <a:rPr lang="en-US" altLang="en-US" baseline="30000" dirty="0"/>
              <a:t>2</a:t>
            </a:r>
          </a:p>
          <a:p>
            <a:endParaRPr lang="en-US" altLang="en-US" dirty="0"/>
          </a:p>
        </p:txBody>
      </p:sp>
    </p:spTree>
    <p:extLst>
      <p:ext uri="{BB962C8B-B14F-4D97-AF65-F5344CB8AC3E}">
        <p14:creationId xmlns:p14="http://schemas.microsoft.com/office/powerpoint/2010/main" val="4086726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pPr algn="ctr"/>
            <a:r>
              <a:rPr lang="en-US" dirty="0"/>
              <a:t>ƒ</a:t>
            </a:r>
            <a:r>
              <a:rPr lang="en-US" altLang="en-US" dirty="0"/>
              <a:t>(x) = (x</a:t>
            </a:r>
            <a:r>
              <a:rPr lang="en-US" altLang="en-US" baseline="30000" dirty="0"/>
              <a:t>3</a:t>
            </a:r>
            <a:r>
              <a:rPr lang="en-US" altLang="en-US" dirty="0"/>
              <a:t>+2x-1)/6x</a:t>
            </a:r>
            <a:r>
              <a:rPr lang="en-US" altLang="en-US" baseline="30000" dirty="0"/>
              <a:t>2</a:t>
            </a:r>
          </a:p>
          <a:p>
            <a:endParaRPr lang="en-US" altLang="en-US" sz="2000" dirty="0"/>
          </a:p>
          <a:p>
            <a:r>
              <a:rPr lang="en-US" altLang="en-US" dirty="0"/>
              <a:t>Following on from our idea of the degree of the polynomial, the first step to find the limit is to</a:t>
            </a:r>
          </a:p>
          <a:p>
            <a:endParaRPr lang="en-US" altLang="en-US" sz="2000" dirty="0"/>
          </a:p>
          <a:p>
            <a:pPr algn="ctr">
              <a:spcBef>
                <a:spcPts val="0"/>
              </a:spcBef>
            </a:pPr>
            <a:r>
              <a:rPr lang="en-US" b="1" dirty="0">
                <a:solidFill>
                  <a:srgbClr val="FFC000"/>
                </a:solidFill>
                <a:effectLst/>
              </a:rPr>
              <a:t>Compare the degree of the top</a:t>
            </a:r>
          </a:p>
          <a:p>
            <a:pPr algn="ctr">
              <a:spcBef>
                <a:spcPts val="0"/>
              </a:spcBef>
            </a:pPr>
            <a:r>
              <a:rPr lang="en-US" b="1" dirty="0">
                <a:solidFill>
                  <a:srgbClr val="FFC000"/>
                </a:solidFill>
                <a:effectLst/>
              </a:rPr>
              <a:t>to the degree of the bottom</a:t>
            </a:r>
          </a:p>
          <a:p>
            <a:endParaRPr lang="en-US" altLang="en-US" dirty="0"/>
          </a:p>
        </p:txBody>
      </p:sp>
    </p:spTree>
    <p:extLst>
      <p:ext uri="{BB962C8B-B14F-4D97-AF65-F5344CB8AC3E}">
        <p14:creationId xmlns:p14="http://schemas.microsoft.com/office/powerpoint/2010/main" val="3933069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greater than the degree of the bottom … </a:t>
            </a:r>
          </a:p>
        </p:txBody>
      </p:sp>
    </p:spTree>
    <p:extLst>
      <p:ext uri="{BB962C8B-B14F-4D97-AF65-F5344CB8AC3E}">
        <p14:creationId xmlns:p14="http://schemas.microsoft.com/office/powerpoint/2010/main" val="75252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greater than the degree of the bottom …</a:t>
                </a:r>
              </a:p>
              <a:p>
                <a:endParaRPr lang="en-US" altLang="en-US" sz="1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b="1" i="0" dirty="0" smtClean="0"/>
                            <m:t>larger</m:t>
                          </m:r>
                        </m:num>
                        <m:den>
                          <m:r>
                            <m:rPr>
                              <m:nor/>
                            </m:rPr>
                            <a:rPr lang="en-US" altLang="en-US" b="1" i="0" dirty="0" smtClean="0"/>
                            <m:t>small</m:t>
                          </m:r>
                          <m:r>
                            <m:rPr>
                              <m:nor/>
                            </m:rPr>
                            <a:rPr lang="en-US" altLang="en-US" dirty="0"/>
                            <m:t>er</m:t>
                          </m:r>
                        </m:den>
                      </m:f>
                    </m:oMath>
                  </m:oMathPara>
                </a14:m>
                <a:endParaRPr lang="en-US" altLang="en-US" dirty="0"/>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53721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914400"/>
            <a:ext cx="8686800" cy="5638800"/>
          </a:xfrm>
        </p:spPr>
        <p:txBody>
          <a:bodyPr/>
          <a:lstStyle/>
          <a:p>
            <a:r>
              <a:rPr lang="en-US" altLang="en-US" dirty="0"/>
              <a:t>If the degree of the top is greater than the degree of the bottom …</a:t>
            </a:r>
          </a:p>
          <a:p>
            <a:endParaRPr lang="en-US" altLang="en-US" dirty="0"/>
          </a:p>
          <a:p>
            <a:pPr>
              <a:spcBef>
                <a:spcPts val="600"/>
              </a:spcBef>
            </a:pPr>
            <a:r>
              <a:rPr lang="en-US" altLang="en-US" dirty="0"/>
              <a:t>the limit is positive infinity… </a:t>
            </a:r>
          </a:p>
          <a:p>
            <a:pPr>
              <a:spcBef>
                <a:spcPts val="600"/>
              </a:spcBef>
            </a:pPr>
            <a:r>
              <a:rPr lang="en-US" altLang="en-US" dirty="0"/>
              <a:t>…or maybe negative infinity</a:t>
            </a:r>
          </a:p>
          <a:p>
            <a:pPr>
              <a:spcBef>
                <a:spcPts val="600"/>
              </a:spcBef>
            </a:pPr>
            <a:r>
              <a:rPr lang="en-US" altLang="en-US" dirty="0"/>
              <a:t>We need to look at the signs of the coefficients!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E2C1934-6B46-4D54-92B5-80E98849CAA7}"/>
                  </a:ext>
                </a:extLst>
              </p:cNvPr>
              <p:cNvSpPr txBox="1"/>
              <p:nvPr/>
            </p:nvSpPr>
            <p:spPr>
              <a:xfrm>
                <a:off x="2286000" y="2209800"/>
                <a:ext cx="4572000" cy="133196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en-US" sz="4000" i="1" smtClean="0">
                              <a:solidFill>
                                <a:srgbClr val="CCFFFF"/>
                              </a:solidFill>
                              <a:latin typeface="Cambria Math" panose="02040503050406030204" pitchFamily="18" charset="0"/>
                            </a:rPr>
                          </m:ctrlPr>
                        </m:fPr>
                        <m:num>
                          <m:r>
                            <m:rPr>
                              <m:nor/>
                            </m:rPr>
                            <a:rPr lang="en-US" altLang="en-US" sz="4000" b="1" i="0" dirty="0" smtClean="0">
                              <a:solidFill>
                                <a:srgbClr val="CCFFFF"/>
                              </a:solidFill>
                            </a:rPr>
                            <m:t>larger</m:t>
                          </m:r>
                        </m:num>
                        <m:den>
                          <m:r>
                            <m:rPr>
                              <m:nor/>
                            </m:rPr>
                            <a:rPr lang="en-US" altLang="en-US" sz="4000" b="1" i="0" dirty="0" smtClean="0">
                              <a:solidFill>
                                <a:srgbClr val="CCFFFF"/>
                              </a:solidFill>
                            </a:rPr>
                            <m:t>small</m:t>
                          </m:r>
                          <m:r>
                            <m:rPr>
                              <m:nor/>
                            </m:rPr>
                            <a:rPr lang="en-US" altLang="en-US" sz="4000" dirty="0">
                              <a:solidFill>
                                <a:srgbClr val="CCFFFF"/>
                              </a:solidFill>
                            </a:rPr>
                            <m:t>er</m:t>
                          </m:r>
                        </m:den>
                      </m:f>
                    </m:oMath>
                  </m:oMathPara>
                </a14:m>
                <a:endParaRPr lang="en-US" altLang="en-US" sz="4000" dirty="0">
                  <a:solidFill>
                    <a:srgbClr val="CCFFFF"/>
                  </a:solidFill>
                </a:endParaRPr>
              </a:p>
            </p:txBody>
          </p:sp>
        </mc:Choice>
        <mc:Fallback xmlns="">
          <p:sp>
            <p:nvSpPr>
              <p:cNvPr id="5" name="TextBox 4">
                <a:extLst>
                  <a:ext uri="{FF2B5EF4-FFF2-40B4-BE49-F238E27FC236}">
                    <a16:creationId xmlns:a16="http://schemas.microsoft.com/office/drawing/2014/main" id="{5E2C1934-6B46-4D54-92B5-80E98849CAA7}"/>
                  </a:ext>
                </a:extLst>
              </p:cNvPr>
              <p:cNvSpPr txBox="1">
                <a:spLocks noRot="1" noChangeAspect="1" noMove="1" noResize="1" noEditPoints="1" noAdjustHandles="1" noChangeArrowheads="1" noChangeShapeType="1" noTextEdit="1"/>
              </p:cNvSpPr>
              <p:nvPr/>
            </p:nvSpPr>
            <p:spPr>
              <a:xfrm>
                <a:off x="2286000" y="2209800"/>
                <a:ext cx="4572000" cy="133196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2358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We figure out the sign (positive or negative) by the ratio of the sign of the coefficient for the largest numerator term divided by the sign of the coefficient for the largest denominator term </a:t>
            </a:r>
          </a:p>
        </p:txBody>
      </p:sp>
    </p:spTree>
    <p:extLst>
      <p:ext uri="{BB962C8B-B14F-4D97-AF65-F5344CB8AC3E}">
        <p14:creationId xmlns:p14="http://schemas.microsoft.com/office/powerpoint/2010/main" val="2737592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9</a:t>
            </a:r>
            <a:endParaRPr lang="en-US" altLang="en-US" sz="2400" i="1" dirty="0">
              <a:solidFill>
                <a:schemeClr val="folHlink"/>
              </a:solidFill>
            </a:endParaRPr>
          </a:p>
        </p:txBody>
      </p:sp>
      <p:grpSp>
        <p:nvGrpSpPr>
          <p:cNvPr id="2" name="Group 1">
            <a:extLst>
              <a:ext uri="{FF2B5EF4-FFF2-40B4-BE49-F238E27FC236}">
                <a16:creationId xmlns:a16="http://schemas.microsoft.com/office/drawing/2014/main" id="{85DC0645-C2F4-40F7-96BE-EB37CB6E06FA}"/>
              </a:ext>
            </a:extLst>
          </p:cNvPr>
          <p:cNvGrpSpPr/>
          <p:nvPr/>
        </p:nvGrpSpPr>
        <p:grpSpPr>
          <a:xfrm>
            <a:off x="2209800" y="1600200"/>
            <a:ext cx="4952999" cy="1403350"/>
            <a:chOff x="2209800" y="1600200"/>
            <a:chExt cx="4952999" cy="1403350"/>
          </a:xfrm>
        </p:grpSpPr>
        <p:grpSp>
          <p:nvGrpSpPr>
            <p:cNvPr id="7" name="Group 6">
              <a:extLst>
                <a:ext uri="{FF2B5EF4-FFF2-40B4-BE49-F238E27FC236}">
                  <a16:creationId xmlns:a16="http://schemas.microsoft.com/office/drawing/2014/main" id="{CC5A18FD-7AC7-4437-B658-C58B49DD7FA1}"/>
                </a:ext>
              </a:extLst>
            </p:cNvPr>
            <p:cNvGrpSpPr/>
            <p:nvPr/>
          </p:nvGrpSpPr>
          <p:grpSpPr>
            <a:xfrm>
              <a:off x="2209800" y="1600200"/>
              <a:ext cx="3581400" cy="1403350"/>
              <a:chOff x="609600" y="2743200"/>
              <a:chExt cx="3581400" cy="140335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69A5A45-04AE-446F-B0A8-F4D82936D0E4}"/>
                      </a:ext>
                    </a:extLst>
                  </p:cNvPr>
                  <p:cNvSpPr txBox="1">
                    <a:spLocks/>
                  </p:cNvSpPr>
                  <p:nvPr/>
                </p:nvSpPr>
                <p:spPr bwMode="auto">
                  <a:xfrm>
                    <a:off x="1676400" y="2743200"/>
                    <a:ext cx="2514600" cy="1352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x</m:t>
                              </m:r>
                              <m:r>
                                <m:rPr>
                                  <m:nor/>
                                </m:rPr>
                                <a:rPr lang="en-US" altLang="en-US" b="1" i="0" baseline="30000" dirty="0" smtClean="0"/>
                                <m:t>3</m:t>
                              </m:r>
                              <m:r>
                                <m:rPr>
                                  <m:nor/>
                                </m:rPr>
                                <a:rPr lang="en-US" altLang="en-US" dirty="0"/>
                                <m:t>+</m:t>
                              </m:r>
                              <m:r>
                                <m:rPr>
                                  <m:nor/>
                                </m:rPr>
                                <a:rPr lang="en-US" altLang="en-US" b="1" i="0" dirty="0" smtClean="0"/>
                                <m:t>2</m:t>
                              </m:r>
                              <m:r>
                                <m:rPr>
                                  <m:nor/>
                                </m:rPr>
                                <a:rPr lang="en-US" altLang="en-US" dirty="0"/>
                                <m:t>x</m:t>
                              </m:r>
                              <m:r>
                                <m:rPr>
                                  <m:nor/>
                                </m:rPr>
                                <a:rPr lang="en-US" altLang="en-US" dirty="0"/>
                                <m:t>−1</m:t>
                              </m:r>
                            </m:num>
                            <m:den>
                              <m:r>
                                <m:rPr>
                                  <m:nor/>
                                </m:rPr>
                                <a:rPr lang="en-US" altLang="en-US" b="1" i="0" dirty="0" smtClean="0"/>
                                <m:t>6</m:t>
                              </m:r>
                              <m:r>
                                <m:rPr>
                                  <m:nor/>
                                </m:rPr>
                                <a:rPr lang="en-US" altLang="en-US" dirty="0"/>
                                <m:t>x</m:t>
                              </m:r>
                              <m:r>
                                <m:rPr>
                                  <m:nor/>
                                </m:rPr>
                                <a:rPr lang="en-US" altLang="en-US" b="1" i="0" baseline="30000" dirty="0" smtClean="0"/>
                                <m:t>2</m:t>
                              </m:r>
                            </m:den>
                          </m:f>
                        </m:oMath>
                      </m:oMathPara>
                    </a14:m>
                    <a:endParaRPr lang="en-US" altLang="en-US" dirty="0"/>
                  </a:p>
                </p:txBody>
              </p:sp>
            </mc:Choice>
            <mc:Fallback xmlns="">
              <p:sp>
                <p:nvSpPr>
                  <p:cNvPr id="8" name="Content Placeholder 2">
                    <a:extLst>
                      <a:ext uri="{FF2B5EF4-FFF2-40B4-BE49-F238E27FC236}">
                        <a16:creationId xmlns:a16="http://schemas.microsoft.com/office/drawing/2014/main" id="{669A5A45-04AE-446F-B0A8-F4D82936D0E4}"/>
                      </a:ext>
                    </a:extLst>
                  </p:cNvPr>
                  <p:cNvSpPr txBox="1">
                    <a:spLocks noRot="1" noChangeAspect="1" noMove="1" noResize="1" noEditPoints="1" noAdjustHandles="1" noChangeArrowheads="1" noChangeShapeType="1" noTextEdit="1"/>
                  </p:cNvSpPr>
                  <p:nvPr/>
                </p:nvSpPr>
                <p:spPr bwMode="auto">
                  <a:xfrm>
                    <a:off x="1676400" y="2743200"/>
                    <a:ext cx="2514600" cy="135255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437B907D-FC36-47E9-8523-2F27E53DE4C2}"/>
                  </a:ext>
                </a:extLst>
              </p:cNvPr>
              <p:cNvSpPr txBox="1">
                <a:spLocks/>
              </p:cNvSpPr>
              <p:nvPr/>
            </p:nvSpPr>
            <p:spPr bwMode="auto">
              <a:xfrm>
                <a:off x="609600" y="30797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10" name="Content Placeholder 2">
              <a:extLst>
                <a:ext uri="{FF2B5EF4-FFF2-40B4-BE49-F238E27FC236}">
                  <a16:creationId xmlns:a16="http://schemas.microsoft.com/office/drawing/2014/main" id="{C0F2850E-B54B-4DC4-96F0-33451A8FE8B4}"/>
                </a:ext>
              </a:extLst>
            </p:cNvPr>
            <p:cNvSpPr txBox="1">
              <a:spLocks/>
            </p:cNvSpPr>
            <p:nvPr/>
          </p:nvSpPr>
          <p:spPr bwMode="auto">
            <a:xfrm>
              <a:off x="5943600" y="1943100"/>
              <a:ext cx="12191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endParaRPr lang="en-US" altLang="en-US" dirty="0">
                <a:solidFill>
                  <a:srgbClr val="FFFF00"/>
                </a:solidFill>
              </a:endParaRPr>
            </a:p>
          </p:txBody>
        </p:sp>
      </p:grpSp>
    </p:spTree>
    <p:extLst>
      <p:ext uri="{BB962C8B-B14F-4D97-AF65-F5344CB8AC3E}">
        <p14:creationId xmlns:p14="http://schemas.microsoft.com/office/powerpoint/2010/main" val="3906835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9</a:t>
            </a:r>
            <a:endParaRPr lang="en-US" altLang="en-US" sz="2400" i="1" dirty="0">
              <a:solidFill>
                <a:schemeClr val="folHlink"/>
              </a:solidFill>
            </a:endParaRPr>
          </a:p>
        </p:txBody>
      </p:sp>
      <p:grpSp>
        <p:nvGrpSpPr>
          <p:cNvPr id="18" name="Group 17">
            <a:extLst>
              <a:ext uri="{FF2B5EF4-FFF2-40B4-BE49-F238E27FC236}">
                <a16:creationId xmlns:a16="http://schemas.microsoft.com/office/drawing/2014/main" id="{A4301A18-6CDC-4B86-8B19-8F4FF8E7C6BA}"/>
              </a:ext>
            </a:extLst>
          </p:cNvPr>
          <p:cNvGrpSpPr/>
          <p:nvPr/>
        </p:nvGrpSpPr>
        <p:grpSpPr>
          <a:xfrm>
            <a:off x="2209800" y="1600200"/>
            <a:ext cx="5293892" cy="1409700"/>
            <a:chOff x="762000" y="2495550"/>
            <a:chExt cx="3468414" cy="1409700"/>
          </a:xfrm>
        </p:grpSpPr>
        <p:sp>
          <p:nvSpPr>
            <p:cNvPr id="19" name="Content Placeholder 2">
              <a:extLst>
                <a:ext uri="{FF2B5EF4-FFF2-40B4-BE49-F238E27FC236}">
                  <a16:creationId xmlns:a16="http://schemas.microsoft.com/office/drawing/2014/main" id="{82789F0A-DC42-492A-922A-45A2EA2510FF}"/>
                </a:ext>
              </a:extLst>
            </p:cNvPr>
            <p:cNvSpPr txBox="1">
              <a:spLocks/>
            </p:cNvSpPr>
            <p:nvPr/>
          </p:nvSpPr>
          <p:spPr bwMode="auto">
            <a:xfrm>
              <a:off x="3208284" y="2838450"/>
              <a:ext cx="102213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solidFill>
                    <a:srgbClr val="FFFF00"/>
                  </a:solidFill>
                  <a:sym typeface="Symbol" panose="05050102010706020507" pitchFamily="18" charset="2"/>
                </a:rPr>
                <a:t>∞</a:t>
              </a:r>
              <a:endParaRPr lang="en-US" altLang="en-US" dirty="0">
                <a:solidFill>
                  <a:srgbClr val="FFFF00"/>
                </a:solidFill>
              </a:endParaRPr>
            </a:p>
          </p:txBody>
        </p:sp>
        <p:sp>
          <p:nvSpPr>
            <p:cNvPr id="20" name="Content Placeholder 2">
              <a:extLst>
                <a:ext uri="{FF2B5EF4-FFF2-40B4-BE49-F238E27FC236}">
                  <a16:creationId xmlns:a16="http://schemas.microsoft.com/office/drawing/2014/main" id="{476B82F2-86A3-4308-ABD7-9754E0FF2232}"/>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E70B9A14-DEE1-404D-9174-822EE12E68E4}"/>
                    </a:ext>
                  </a:extLst>
                </p:cNvPr>
                <p:cNvSpPr txBox="1">
                  <a:spLocks/>
                </p:cNvSpPr>
                <p:nvPr/>
              </p:nvSpPr>
              <p:spPr bwMode="auto">
                <a:xfrm>
                  <a:off x="1560786"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x</m:t>
                            </m:r>
                            <m:r>
                              <m:rPr>
                                <m:nor/>
                              </m:rPr>
                              <a:rPr lang="en-US" altLang="en-US" baseline="30000" dirty="0"/>
                              <m:t>3</m:t>
                            </m:r>
                            <m:r>
                              <m:rPr>
                                <m:nor/>
                              </m:rPr>
                              <a:rPr lang="en-US" altLang="en-US" dirty="0"/>
                              <m:t>+2</m:t>
                            </m:r>
                            <m:r>
                              <m:rPr>
                                <m:nor/>
                              </m:rPr>
                              <a:rPr lang="en-US" altLang="en-US" dirty="0"/>
                              <m:t>x</m:t>
                            </m:r>
                            <m:r>
                              <m:rPr>
                                <m:nor/>
                              </m:rPr>
                              <a:rPr lang="en-US" altLang="en-US" dirty="0"/>
                              <m:t>−1</m:t>
                            </m:r>
                          </m:num>
                          <m:den>
                            <m:r>
                              <m:rPr>
                                <m:nor/>
                              </m:rPr>
                              <a:rPr lang="en-US" altLang="en-US" dirty="0"/>
                              <m:t>6</m:t>
                            </m:r>
                            <m:r>
                              <m:rPr>
                                <m:nor/>
                              </m:rPr>
                              <a:rPr lang="en-US" altLang="en-US" dirty="0"/>
                              <m:t>x</m:t>
                            </m:r>
                            <m:r>
                              <m:rPr>
                                <m:nor/>
                              </m:rPr>
                              <a:rPr lang="en-US" altLang="en-US" baseline="30000" dirty="0"/>
                              <m:t>2</m:t>
                            </m:r>
                          </m:den>
                        </m:f>
                      </m:oMath>
                    </m:oMathPara>
                  </a14:m>
                  <a:endParaRPr lang="en-US" altLang="en-US" dirty="0"/>
                </a:p>
              </p:txBody>
            </p:sp>
          </mc:Choice>
          <mc:Fallback xmlns="">
            <p:sp>
              <p:nvSpPr>
                <p:cNvPr id="21" name="Content Placeholder 2">
                  <a:extLst>
                    <a:ext uri="{FF2B5EF4-FFF2-40B4-BE49-F238E27FC236}">
                      <a16:creationId xmlns:a16="http://schemas.microsoft.com/office/drawing/2014/main" id="{E70B9A14-DEE1-404D-9174-822EE12E68E4}"/>
                    </a:ext>
                  </a:extLst>
                </p:cNvPr>
                <p:cNvSpPr txBox="1">
                  <a:spLocks noRot="1" noChangeAspect="1" noMove="1" noResize="1" noEditPoints="1" noAdjustHandles="1" noChangeArrowheads="1" noChangeShapeType="1" noTextEdit="1"/>
                </p:cNvSpPr>
                <p:nvPr/>
              </p:nvSpPr>
              <p:spPr bwMode="auto">
                <a:xfrm>
                  <a:off x="1560786" y="2495550"/>
                  <a:ext cx="1371600" cy="1409700"/>
                </a:xfrm>
                <a:prstGeom prst="rect">
                  <a:avLst/>
                </a:prstGeom>
                <a:blipFill>
                  <a:blip r:embed="rId2"/>
                  <a:stretch>
                    <a:fillRect r="-20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8" name="Freeform: Shape 7">
            <a:extLst>
              <a:ext uri="{FF2B5EF4-FFF2-40B4-BE49-F238E27FC236}">
                <a16:creationId xmlns:a16="http://schemas.microsoft.com/office/drawing/2014/main" id="{A1BC7F18-9ABA-4677-B4A6-FC2647036E01}"/>
              </a:ext>
            </a:extLst>
          </p:cNvPr>
          <p:cNvSpPr/>
          <p:nvPr/>
        </p:nvSpPr>
        <p:spPr>
          <a:xfrm rot="10800000" flipH="1" flipV="1">
            <a:off x="5606912" y="2476500"/>
            <a:ext cx="1049229" cy="1295400"/>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107F8A6-C174-400A-B3D4-0D58292B7856}"/>
              </a:ext>
            </a:extLst>
          </p:cNvPr>
          <p:cNvSpPr/>
          <p:nvPr/>
        </p:nvSpPr>
        <p:spPr>
          <a:xfrm rot="12285319" flipV="1">
            <a:off x="3059162" y="2192202"/>
            <a:ext cx="940439" cy="1351529"/>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FCD14F-1ABA-4A70-8AB8-0863D3021D43}"/>
              </a:ext>
            </a:extLst>
          </p:cNvPr>
          <p:cNvSpPr txBox="1"/>
          <p:nvPr/>
        </p:nvSpPr>
        <p:spPr>
          <a:xfrm>
            <a:off x="3998265" y="3490733"/>
            <a:ext cx="1183335" cy="707886"/>
          </a:xfrm>
          <a:prstGeom prst="rect">
            <a:avLst/>
          </a:prstGeom>
          <a:noFill/>
        </p:spPr>
        <p:txBody>
          <a:bodyPr wrap="square">
            <a:spAutoFit/>
          </a:bodyPr>
          <a:lstStyle/>
          <a:p>
            <a:r>
              <a:rPr lang="en-US" altLang="en-US" sz="2000" u="sng" dirty="0">
                <a:solidFill>
                  <a:srgbClr val="CCFFFF"/>
                </a:solidFill>
              </a:rPr>
              <a:t>positive</a:t>
            </a:r>
          </a:p>
          <a:p>
            <a:r>
              <a:rPr lang="en-US" altLang="en-US" sz="2000" dirty="0">
                <a:solidFill>
                  <a:srgbClr val="CCFFFF"/>
                </a:solidFill>
              </a:rPr>
              <a:t>positive </a:t>
            </a:r>
            <a:endParaRPr lang="en-US" sz="2000" dirty="0">
              <a:solidFill>
                <a:srgbClr val="CCFFFF"/>
              </a:solidFill>
            </a:endParaRPr>
          </a:p>
        </p:txBody>
      </p:sp>
      <p:sp>
        <p:nvSpPr>
          <p:cNvPr id="11" name="Freeform: Shape 10">
            <a:extLst>
              <a:ext uri="{FF2B5EF4-FFF2-40B4-BE49-F238E27FC236}">
                <a16:creationId xmlns:a16="http://schemas.microsoft.com/office/drawing/2014/main" id="{7066C1E2-FB44-40BA-9C7F-D521535CD497}"/>
              </a:ext>
            </a:extLst>
          </p:cNvPr>
          <p:cNvSpPr/>
          <p:nvPr/>
        </p:nvSpPr>
        <p:spPr>
          <a:xfrm rot="13116568" flipV="1">
            <a:off x="3644059" y="2859032"/>
            <a:ext cx="596346" cy="1025635"/>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241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p:txBody>
          <a:bodyPr/>
          <a:lstStyle/>
          <a:p>
            <a:r>
              <a:rPr lang="en-US" altLang="en-US" dirty="0"/>
              <a:t>Infinity is a very special idea </a:t>
            </a:r>
          </a:p>
          <a:p>
            <a:endParaRPr lang="en-US" altLang="en-US" sz="2000" dirty="0"/>
          </a:p>
          <a:p>
            <a:r>
              <a:rPr lang="en-US" altLang="en-US" dirty="0"/>
              <a:t>We know we can't reach it, but we can still try to work out the value of functions that have infinity in them</a:t>
            </a:r>
          </a:p>
        </p:txBody>
      </p:sp>
    </p:spTree>
    <p:extLst>
      <p:ext uri="{BB962C8B-B14F-4D97-AF65-F5344CB8AC3E}">
        <p14:creationId xmlns:p14="http://schemas.microsoft.com/office/powerpoint/2010/main" val="1750027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10</a:t>
            </a:r>
            <a:endParaRPr lang="en-US" altLang="en-US" sz="2400" i="1" dirty="0">
              <a:solidFill>
                <a:schemeClr val="folHlink"/>
              </a:solidFill>
            </a:endParaRPr>
          </a:p>
        </p:txBody>
      </p:sp>
      <p:grpSp>
        <p:nvGrpSpPr>
          <p:cNvPr id="2" name="Group 1">
            <a:extLst>
              <a:ext uri="{FF2B5EF4-FFF2-40B4-BE49-F238E27FC236}">
                <a16:creationId xmlns:a16="http://schemas.microsoft.com/office/drawing/2014/main" id="{D577E19E-7DE0-46E0-8AD5-5C59E26D7A25}"/>
              </a:ext>
            </a:extLst>
          </p:cNvPr>
          <p:cNvGrpSpPr/>
          <p:nvPr/>
        </p:nvGrpSpPr>
        <p:grpSpPr>
          <a:xfrm>
            <a:off x="2116041" y="1600200"/>
            <a:ext cx="4665758" cy="1409700"/>
            <a:chOff x="2116041" y="1600200"/>
            <a:chExt cx="4665758" cy="1409700"/>
          </a:xfrm>
        </p:grpSpPr>
        <p:grpSp>
          <p:nvGrpSpPr>
            <p:cNvPr id="18" name="Group 17">
              <a:extLst>
                <a:ext uri="{FF2B5EF4-FFF2-40B4-BE49-F238E27FC236}">
                  <a16:creationId xmlns:a16="http://schemas.microsoft.com/office/drawing/2014/main" id="{D643D9CD-1211-4100-A3F2-1050FCE988E1}"/>
                </a:ext>
              </a:extLst>
            </p:cNvPr>
            <p:cNvGrpSpPr/>
            <p:nvPr/>
          </p:nvGrpSpPr>
          <p:grpSpPr>
            <a:xfrm>
              <a:off x="2116041" y="1600200"/>
              <a:ext cx="3482715" cy="1409700"/>
              <a:chOff x="762000" y="2495550"/>
              <a:chExt cx="2041042" cy="1409700"/>
            </a:xfrm>
          </p:grpSpPr>
          <p:sp>
            <p:nvSpPr>
              <p:cNvPr id="20" name="Content Placeholder 2">
                <a:extLst>
                  <a:ext uri="{FF2B5EF4-FFF2-40B4-BE49-F238E27FC236}">
                    <a16:creationId xmlns:a16="http://schemas.microsoft.com/office/drawing/2014/main" id="{1F69CEA9-78AB-4A66-BC29-084FF452F4B5}"/>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F188C1A7-523F-4174-8B6D-C82298824557}"/>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21" name="Content Placeholder 2">
                    <a:extLst>
                      <a:ext uri="{FF2B5EF4-FFF2-40B4-BE49-F238E27FC236}">
                        <a16:creationId xmlns:a16="http://schemas.microsoft.com/office/drawing/2014/main" id="{F188C1A7-523F-4174-8B6D-C82298824557}"/>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7" name="Content Placeholder 2">
              <a:extLst>
                <a:ext uri="{FF2B5EF4-FFF2-40B4-BE49-F238E27FC236}">
                  <a16:creationId xmlns:a16="http://schemas.microsoft.com/office/drawing/2014/main" id="{AD35E56B-2919-41BB-B711-3B3324890E3F}"/>
                </a:ext>
              </a:extLst>
            </p:cNvPr>
            <p:cNvSpPr txBox="1">
              <a:spLocks/>
            </p:cNvSpPr>
            <p:nvPr/>
          </p:nvSpPr>
          <p:spPr bwMode="auto">
            <a:xfrm>
              <a:off x="5562600" y="1943100"/>
              <a:ext cx="121919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endParaRPr lang="en-US" altLang="en-US" dirty="0">
                <a:solidFill>
                  <a:srgbClr val="FFFF00"/>
                </a:solidFill>
              </a:endParaRPr>
            </a:p>
          </p:txBody>
        </p:sp>
      </p:grpSp>
    </p:spTree>
    <p:extLst>
      <p:ext uri="{BB962C8B-B14F-4D97-AF65-F5344CB8AC3E}">
        <p14:creationId xmlns:p14="http://schemas.microsoft.com/office/powerpoint/2010/main" val="1820463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10</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580159" cy="1409700"/>
            <a:chOff x="762000" y="2495550"/>
            <a:chExt cx="3270247" cy="1409700"/>
          </a:xfrm>
        </p:grpSpPr>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771150" y="2838450"/>
              <a:ext cx="126109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solidFill>
                    <a:srgbClr val="FFFF00"/>
                  </a:solidFill>
                  <a:sym typeface="Symbol" panose="05050102010706020507" pitchFamily="18" charset="2"/>
                </a:rPr>
                <a:t>∞</a:t>
              </a:r>
              <a:endParaRPr lang="en-US" altLang="en-US" dirty="0">
                <a:solidFill>
                  <a:srgbClr val="FFFF00"/>
                </a:solidFill>
              </a:endParaRPr>
            </a:p>
          </p:txBody>
        </p:sp>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5" name="Freeform: Shape 14">
            <a:extLst>
              <a:ext uri="{FF2B5EF4-FFF2-40B4-BE49-F238E27FC236}">
                <a16:creationId xmlns:a16="http://schemas.microsoft.com/office/drawing/2014/main" id="{2F4906DD-EAE2-4F5C-A724-9030C97BB744}"/>
              </a:ext>
            </a:extLst>
          </p:cNvPr>
          <p:cNvSpPr/>
          <p:nvPr/>
        </p:nvSpPr>
        <p:spPr>
          <a:xfrm rot="10800000" flipH="1" flipV="1">
            <a:off x="5278879" y="2479548"/>
            <a:ext cx="1049229" cy="1295400"/>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9EFAB1A-95B4-4437-B877-546CD6000334}"/>
              </a:ext>
            </a:extLst>
          </p:cNvPr>
          <p:cNvSpPr/>
          <p:nvPr/>
        </p:nvSpPr>
        <p:spPr>
          <a:xfrm rot="12285319" flipV="1">
            <a:off x="3223791" y="2223836"/>
            <a:ext cx="940439" cy="1351529"/>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0AEE87-3C8D-441A-93CC-614C6FEDDBEB}"/>
              </a:ext>
            </a:extLst>
          </p:cNvPr>
          <p:cNvSpPr txBox="1"/>
          <p:nvPr/>
        </p:nvSpPr>
        <p:spPr>
          <a:xfrm>
            <a:off x="4038600" y="3581400"/>
            <a:ext cx="1183335" cy="707886"/>
          </a:xfrm>
          <a:prstGeom prst="rect">
            <a:avLst/>
          </a:prstGeom>
          <a:noFill/>
        </p:spPr>
        <p:txBody>
          <a:bodyPr wrap="square">
            <a:spAutoFit/>
          </a:bodyPr>
          <a:lstStyle/>
          <a:p>
            <a:r>
              <a:rPr lang="en-US" altLang="en-US" sz="2000" u="sng" dirty="0">
                <a:solidFill>
                  <a:srgbClr val="CCFFFF"/>
                </a:solidFill>
              </a:rPr>
              <a:t>negative</a:t>
            </a:r>
          </a:p>
          <a:p>
            <a:r>
              <a:rPr lang="en-US" altLang="en-US" sz="2000" dirty="0">
                <a:solidFill>
                  <a:srgbClr val="CCFFFF"/>
                </a:solidFill>
              </a:rPr>
              <a:t>positive </a:t>
            </a:r>
            <a:endParaRPr lang="en-US" sz="2000" dirty="0">
              <a:solidFill>
                <a:srgbClr val="CCFFFF"/>
              </a:solidFill>
            </a:endParaRPr>
          </a:p>
        </p:txBody>
      </p:sp>
      <p:sp>
        <p:nvSpPr>
          <p:cNvPr id="12" name="Freeform: Shape 11">
            <a:extLst>
              <a:ext uri="{FF2B5EF4-FFF2-40B4-BE49-F238E27FC236}">
                <a16:creationId xmlns:a16="http://schemas.microsoft.com/office/drawing/2014/main" id="{D3F5A5D4-A4E8-4D3F-819B-FBF1268E414E}"/>
              </a:ext>
            </a:extLst>
          </p:cNvPr>
          <p:cNvSpPr/>
          <p:nvPr/>
        </p:nvSpPr>
        <p:spPr>
          <a:xfrm rot="12885258" flipV="1">
            <a:off x="3394058" y="2962984"/>
            <a:ext cx="880591" cy="934167"/>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918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BUT: Find the limit:</a:t>
            </a:r>
          </a:p>
          <a:p>
            <a:endParaRPr lang="en-US" altLang="en-US" dirty="0"/>
          </a:p>
          <a:p>
            <a:endParaRPr lang="en-US" altLang="en-US" dirty="0"/>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10</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3482715" cy="1409700"/>
            <a:chOff x="762000" y="2495550"/>
            <a:chExt cx="2041042" cy="1409700"/>
          </a:xfrm>
        </p:grpSpPr>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1174513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BUT: Find the limit:</a:t>
            </a:r>
          </a:p>
          <a:p>
            <a:endParaRPr lang="en-US" altLang="en-US" dirty="0"/>
          </a:p>
          <a:p>
            <a:endParaRPr lang="en-US" altLang="en-US" dirty="0"/>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10</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580159" cy="1409700"/>
            <a:chOff x="762000" y="2495550"/>
            <a:chExt cx="3270247" cy="1409700"/>
          </a:xfrm>
        </p:grpSpPr>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771150" y="2838450"/>
              <a:ext cx="126109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solidFill>
                    <a:srgbClr val="FFFF00"/>
                  </a:solidFill>
                  <a:sym typeface="Symbol" panose="05050102010706020507" pitchFamily="18" charset="2"/>
                </a:rPr>
                <a:t>∞</a:t>
              </a:r>
              <a:endParaRPr lang="en-US" altLang="en-US" dirty="0">
                <a:solidFill>
                  <a:srgbClr val="FFFF00"/>
                </a:solidFill>
              </a:endParaRPr>
            </a:p>
          </p:txBody>
        </p:sp>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5" name="Freeform: Shape 14">
            <a:extLst>
              <a:ext uri="{FF2B5EF4-FFF2-40B4-BE49-F238E27FC236}">
                <a16:creationId xmlns:a16="http://schemas.microsoft.com/office/drawing/2014/main" id="{2F4906DD-EAE2-4F5C-A724-9030C97BB744}"/>
              </a:ext>
            </a:extLst>
          </p:cNvPr>
          <p:cNvSpPr/>
          <p:nvPr/>
        </p:nvSpPr>
        <p:spPr>
          <a:xfrm rot="10800000" flipH="1" flipV="1">
            <a:off x="5278879" y="2479548"/>
            <a:ext cx="1049229" cy="1295400"/>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9EFAB1A-95B4-4437-B877-546CD6000334}"/>
              </a:ext>
            </a:extLst>
          </p:cNvPr>
          <p:cNvSpPr/>
          <p:nvPr/>
        </p:nvSpPr>
        <p:spPr>
          <a:xfrm rot="12285319" flipV="1">
            <a:off x="3492537" y="3015436"/>
            <a:ext cx="787324" cy="979527"/>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0AEE87-3C8D-441A-93CC-614C6FEDDBEB}"/>
              </a:ext>
            </a:extLst>
          </p:cNvPr>
          <p:cNvSpPr txBox="1"/>
          <p:nvPr/>
        </p:nvSpPr>
        <p:spPr>
          <a:xfrm>
            <a:off x="4038600" y="3581400"/>
            <a:ext cx="1183335" cy="707886"/>
          </a:xfrm>
          <a:prstGeom prst="rect">
            <a:avLst/>
          </a:prstGeom>
          <a:noFill/>
        </p:spPr>
        <p:txBody>
          <a:bodyPr wrap="square">
            <a:spAutoFit/>
          </a:bodyPr>
          <a:lstStyle/>
          <a:p>
            <a:r>
              <a:rPr lang="en-US" altLang="en-US" sz="2000" u="sng" dirty="0" err="1">
                <a:solidFill>
                  <a:srgbClr val="CCFFFF"/>
                </a:solidFill>
              </a:rPr>
              <a:t>positive</a:t>
            </a:r>
            <a:r>
              <a:rPr lang="en-US" altLang="en-US" sz="2000" dirty="0" err="1">
                <a:solidFill>
                  <a:srgbClr val="CCFFFF"/>
                </a:solidFill>
              </a:rPr>
              <a:t>negative</a:t>
            </a:r>
            <a:r>
              <a:rPr lang="en-US" altLang="en-US" sz="2000" dirty="0">
                <a:solidFill>
                  <a:srgbClr val="CCFFFF"/>
                </a:solidFill>
              </a:rPr>
              <a:t> </a:t>
            </a:r>
            <a:endParaRPr lang="en-US" sz="2000" dirty="0">
              <a:solidFill>
                <a:srgbClr val="CCFFFF"/>
              </a:solidFill>
            </a:endParaRPr>
          </a:p>
        </p:txBody>
      </p:sp>
      <p:sp>
        <p:nvSpPr>
          <p:cNvPr id="12" name="Freeform: Shape 11">
            <a:extLst>
              <a:ext uri="{FF2B5EF4-FFF2-40B4-BE49-F238E27FC236}">
                <a16:creationId xmlns:a16="http://schemas.microsoft.com/office/drawing/2014/main" id="{65A64A2E-E1EF-4450-A227-D9E33802D610}"/>
              </a:ext>
            </a:extLst>
          </p:cNvPr>
          <p:cNvSpPr/>
          <p:nvPr/>
        </p:nvSpPr>
        <p:spPr>
          <a:xfrm rot="12285319" flipV="1">
            <a:off x="3239035" y="2204819"/>
            <a:ext cx="1032378" cy="1495863"/>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5859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BUT: Find the limit:</a:t>
            </a:r>
          </a:p>
          <a:p>
            <a:endParaRPr lang="en-US" altLang="en-US" dirty="0"/>
          </a:p>
          <a:p>
            <a:endParaRPr lang="en-US" altLang="en-US" dirty="0"/>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10b</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3482715" cy="1409700"/>
            <a:chOff x="762000" y="2495550"/>
            <a:chExt cx="2041042" cy="1409700"/>
          </a:xfrm>
        </p:grpSpPr>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83173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BUT: Find the limit:</a:t>
            </a:r>
          </a:p>
          <a:p>
            <a:endParaRPr lang="en-US" altLang="en-US" dirty="0"/>
          </a:p>
          <a:p>
            <a:endParaRPr lang="en-US" altLang="en-US" dirty="0"/>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10b</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580159" cy="1409700"/>
            <a:chOff x="762000" y="2495550"/>
            <a:chExt cx="3270247" cy="1409700"/>
          </a:xfrm>
        </p:grpSpPr>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771150" y="2838450"/>
              <a:ext cx="126109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solidFill>
                    <a:srgbClr val="FFFF00"/>
                  </a:solidFill>
                  <a:sym typeface="Symbol" panose="05050102010706020507" pitchFamily="18" charset="2"/>
                </a:rPr>
                <a:t>∞</a:t>
              </a:r>
              <a:endParaRPr lang="en-US" altLang="en-US" dirty="0">
                <a:solidFill>
                  <a:srgbClr val="FFFF00"/>
                </a:solidFill>
              </a:endParaRPr>
            </a:p>
          </p:txBody>
        </p:sp>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−7</m:t>
                            </m:r>
                            <m:r>
                              <m:rPr>
                                <m:nor/>
                              </m:rPr>
                              <a:rPr lang="en-US" altLang="en-US" dirty="0"/>
                              <m:t>x</m:t>
                            </m:r>
                            <m:r>
                              <m:rPr>
                                <m:nor/>
                              </m:rPr>
                              <a:rPr lang="en-US" altLang="en-US" baseline="30000" dirty="0"/>
                              <m:t>3</m:t>
                            </m:r>
                            <m:r>
                              <m:rPr>
                                <m:nor/>
                              </m:rPr>
                              <a:rPr lang="en-US" altLang="en-US" dirty="0"/>
                              <m:t>−1</m:t>
                            </m:r>
                          </m:num>
                          <m:den>
                            <m:r>
                              <m:rPr>
                                <m:nor/>
                              </m:rPr>
                              <a:rPr lang="en-US" altLang="en-US" dirty="0"/>
                              <m:t>−4</m:t>
                            </m:r>
                            <m:r>
                              <m:rPr>
                                <m:nor/>
                              </m:rPr>
                              <a:rPr lang="en-US" altLang="en-US" dirty="0"/>
                              <m:t>x</m:t>
                            </m:r>
                            <m:r>
                              <m:rPr>
                                <m:nor/>
                              </m:rPr>
                              <a:rPr lang="en-US" altLang="en-US" baseline="30000" dirty="0"/>
                              <m:t>2</m:t>
                            </m:r>
                            <m:r>
                              <m:rPr>
                                <m:nor/>
                              </m:rPr>
                              <a:rPr lang="en-US" altLang="en-US" dirty="0"/>
                              <m:t>+5</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5" name="Freeform: Shape 14">
            <a:extLst>
              <a:ext uri="{FF2B5EF4-FFF2-40B4-BE49-F238E27FC236}">
                <a16:creationId xmlns:a16="http://schemas.microsoft.com/office/drawing/2014/main" id="{2F4906DD-EAE2-4F5C-A724-9030C97BB744}"/>
              </a:ext>
            </a:extLst>
          </p:cNvPr>
          <p:cNvSpPr/>
          <p:nvPr/>
        </p:nvSpPr>
        <p:spPr>
          <a:xfrm rot="10800000" flipH="1" flipV="1">
            <a:off x="5278879" y="2479548"/>
            <a:ext cx="1049229" cy="1295400"/>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9EFAB1A-95B4-4437-B877-546CD6000334}"/>
              </a:ext>
            </a:extLst>
          </p:cNvPr>
          <p:cNvSpPr/>
          <p:nvPr/>
        </p:nvSpPr>
        <p:spPr>
          <a:xfrm rot="12285319" flipV="1">
            <a:off x="3492537" y="3015436"/>
            <a:ext cx="787324" cy="979527"/>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0AEE87-3C8D-441A-93CC-614C6FEDDBEB}"/>
              </a:ext>
            </a:extLst>
          </p:cNvPr>
          <p:cNvSpPr txBox="1"/>
          <p:nvPr/>
        </p:nvSpPr>
        <p:spPr>
          <a:xfrm>
            <a:off x="4038600" y="3581400"/>
            <a:ext cx="1183335" cy="707886"/>
          </a:xfrm>
          <a:prstGeom prst="rect">
            <a:avLst/>
          </a:prstGeom>
          <a:noFill/>
        </p:spPr>
        <p:txBody>
          <a:bodyPr wrap="square">
            <a:spAutoFit/>
          </a:bodyPr>
          <a:lstStyle/>
          <a:p>
            <a:r>
              <a:rPr lang="en-US" altLang="en-US" sz="2000" u="sng" dirty="0" err="1">
                <a:solidFill>
                  <a:srgbClr val="CCFFFF"/>
                </a:solidFill>
              </a:rPr>
              <a:t>negative</a:t>
            </a:r>
            <a:r>
              <a:rPr lang="en-US" altLang="en-US" sz="2000" dirty="0" err="1">
                <a:solidFill>
                  <a:srgbClr val="CCFFFF"/>
                </a:solidFill>
              </a:rPr>
              <a:t>negative</a:t>
            </a:r>
            <a:r>
              <a:rPr lang="en-US" altLang="en-US" sz="2000" dirty="0">
                <a:solidFill>
                  <a:srgbClr val="CCFFFF"/>
                </a:solidFill>
              </a:rPr>
              <a:t> </a:t>
            </a:r>
            <a:endParaRPr lang="en-US" sz="2000" dirty="0">
              <a:solidFill>
                <a:srgbClr val="CCFFFF"/>
              </a:solidFill>
            </a:endParaRPr>
          </a:p>
        </p:txBody>
      </p:sp>
      <p:sp>
        <p:nvSpPr>
          <p:cNvPr id="12" name="Freeform: Shape 11">
            <a:extLst>
              <a:ext uri="{FF2B5EF4-FFF2-40B4-BE49-F238E27FC236}">
                <a16:creationId xmlns:a16="http://schemas.microsoft.com/office/drawing/2014/main" id="{65A64A2E-E1EF-4450-A227-D9E33802D610}"/>
              </a:ext>
            </a:extLst>
          </p:cNvPr>
          <p:cNvSpPr/>
          <p:nvPr/>
        </p:nvSpPr>
        <p:spPr>
          <a:xfrm rot="12285319" flipV="1">
            <a:off x="3239035" y="2204819"/>
            <a:ext cx="1032378" cy="1495863"/>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3767 w 651404"/>
              <a:gd name="connsiteY4" fmla="*/ 615389 h 1753587"/>
              <a:gd name="connsiteX5" fmla="*/ 536121 w 651404"/>
              <a:gd name="connsiteY5" fmla="*/ 764933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404" h="1753587">
                <a:moveTo>
                  <a:pt x="651404" y="0"/>
                </a:moveTo>
                <a:cubicBezTo>
                  <a:pt x="647545" y="51121"/>
                  <a:pt x="629945" y="171033"/>
                  <a:pt x="621585" y="235634"/>
                </a:cubicBezTo>
                <a:cubicBezTo>
                  <a:pt x="613225" y="300235"/>
                  <a:pt x="607585" y="342596"/>
                  <a:pt x="601243" y="387604"/>
                </a:cubicBezTo>
                <a:cubicBezTo>
                  <a:pt x="594902" y="432612"/>
                  <a:pt x="589782" y="467720"/>
                  <a:pt x="583536" y="505684"/>
                </a:cubicBezTo>
                <a:cubicBezTo>
                  <a:pt x="577290" y="543648"/>
                  <a:pt x="571669" y="572181"/>
                  <a:pt x="563767" y="615389"/>
                </a:cubicBezTo>
                <a:cubicBezTo>
                  <a:pt x="555865" y="658597"/>
                  <a:pt x="546596" y="710437"/>
                  <a:pt x="536121" y="764933"/>
                </a:cubicBezTo>
                <a:cubicBezTo>
                  <a:pt x="525646" y="819429"/>
                  <a:pt x="513309" y="883887"/>
                  <a:pt x="500918" y="942366"/>
                </a:cubicBezTo>
                <a:cubicBezTo>
                  <a:pt x="488528" y="1000845"/>
                  <a:pt x="474878" y="1061823"/>
                  <a:pt x="461778" y="1115808"/>
                </a:cubicBezTo>
                <a:cubicBezTo>
                  <a:pt x="448678" y="1169793"/>
                  <a:pt x="436736" y="1216910"/>
                  <a:pt x="422316" y="1266279"/>
                </a:cubicBezTo>
                <a:cubicBezTo>
                  <a:pt x="407896" y="1315648"/>
                  <a:pt x="391393" y="1366107"/>
                  <a:pt x="375260" y="1412025"/>
                </a:cubicBezTo>
                <a:cubicBezTo>
                  <a:pt x="359127" y="1457943"/>
                  <a:pt x="342493" y="1506017"/>
                  <a:pt x="325517" y="1541790"/>
                </a:cubicBezTo>
                <a:cubicBezTo>
                  <a:pt x="308541" y="1577563"/>
                  <a:pt x="291108" y="1603081"/>
                  <a:pt x="273405" y="1626664"/>
                </a:cubicBezTo>
                <a:cubicBezTo>
                  <a:pt x="255702" y="1650247"/>
                  <a:pt x="239844" y="1665267"/>
                  <a:pt x="219296" y="1683288"/>
                </a:cubicBezTo>
                <a:cubicBezTo>
                  <a:pt x="198748" y="1701309"/>
                  <a:pt x="169373" y="1723325"/>
                  <a:pt x="150115" y="1734788"/>
                </a:cubicBezTo>
                <a:cubicBezTo>
                  <a:pt x="130857" y="1746251"/>
                  <a:pt x="103749" y="1748210"/>
                  <a:pt x="103749" y="1752068"/>
                </a:cubicBezTo>
                <a:cubicBezTo>
                  <a:pt x="103749" y="1755926"/>
                  <a:pt x="63585" y="1751195"/>
                  <a:pt x="46294" y="1751402"/>
                </a:cubicBezTo>
                <a:cubicBezTo>
                  <a:pt x="29003" y="1751609"/>
                  <a:pt x="20744" y="1752443"/>
                  <a:pt x="0" y="1753311"/>
                </a:cubicBezTo>
              </a:path>
            </a:pathLst>
          </a:custGeom>
          <a:noFill/>
          <a:ln w="50800">
            <a:solidFill>
              <a:srgbClr val="FFC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7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less than the degree of the bottom …</a:t>
                </a:r>
              </a:p>
              <a:p>
                <a:endParaRPr lang="en-US" altLang="en-US" sz="2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s</m:t>
                          </m:r>
                          <m:r>
                            <m:rPr>
                              <m:nor/>
                            </m:rPr>
                            <a:rPr lang="en-US" altLang="en-US" b="1" i="0" dirty="0" smtClean="0"/>
                            <m:t>maller</m:t>
                          </m:r>
                        </m:num>
                        <m:den>
                          <m:r>
                            <m:rPr>
                              <m:nor/>
                            </m:rPr>
                            <a:rPr lang="en-US" altLang="en-US" dirty="0"/>
                            <m:t>l</m:t>
                          </m:r>
                          <m:r>
                            <m:rPr>
                              <m:nor/>
                            </m:rPr>
                            <a:rPr lang="en-US" altLang="en-US" b="1" i="0" dirty="0" smtClean="0"/>
                            <m:t>arg</m:t>
                          </m:r>
                          <m:r>
                            <m:rPr>
                              <m:nor/>
                            </m:rPr>
                            <a:rPr lang="en-US" altLang="en-US" dirty="0"/>
                            <m:t>er</m:t>
                          </m:r>
                        </m:den>
                      </m:f>
                    </m:oMath>
                  </m:oMathPara>
                </a14:m>
                <a:endParaRPr lang="en-US" altLang="en-US" dirty="0"/>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2368027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less than the degree of the bottom …</a:t>
                </a:r>
              </a:p>
              <a:p>
                <a:endParaRPr lang="en-US" altLang="en-US" sz="2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s</m:t>
                          </m:r>
                          <m:r>
                            <m:rPr>
                              <m:nor/>
                            </m:rPr>
                            <a:rPr lang="en-US" altLang="en-US" b="1" i="0" dirty="0" smtClean="0"/>
                            <m:t>maller</m:t>
                          </m:r>
                        </m:num>
                        <m:den>
                          <m:r>
                            <m:rPr>
                              <m:nor/>
                            </m:rPr>
                            <a:rPr lang="en-US" altLang="en-US" dirty="0"/>
                            <m:t>l</m:t>
                          </m:r>
                          <m:r>
                            <m:rPr>
                              <m:nor/>
                            </m:rPr>
                            <a:rPr lang="en-US" altLang="en-US" b="1" i="0" dirty="0" smtClean="0"/>
                            <m:t>arg</m:t>
                          </m:r>
                          <m:r>
                            <m:rPr>
                              <m:nor/>
                            </m:rPr>
                            <a:rPr lang="en-US" altLang="en-US" dirty="0"/>
                            <m:t>er</m:t>
                          </m:r>
                        </m:den>
                      </m:f>
                    </m:oMath>
                  </m:oMathPara>
                </a14:m>
                <a:endParaRPr lang="en-US" altLang="en-US" dirty="0"/>
              </a:p>
              <a:p>
                <a:r>
                  <a:rPr lang="en-US" altLang="en-US" dirty="0"/>
                  <a:t>the limit is 0</a:t>
                </a:r>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196699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the same as the degree of the bottom … </a:t>
            </a:r>
          </a:p>
        </p:txBody>
      </p:sp>
    </p:spTree>
    <p:extLst>
      <p:ext uri="{BB962C8B-B14F-4D97-AF65-F5344CB8AC3E}">
        <p14:creationId xmlns:p14="http://schemas.microsoft.com/office/powerpoint/2010/main" val="2242679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the same as the degree of the bottom …</a:t>
                </a:r>
              </a:p>
              <a:p>
                <a:endParaRPr lang="en-US" altLang="en-US" sz="2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b="1" i="0" dirty="0" smtClean="0"/>
                            <m:t>same</m:t>
                          </m:r>
                        </m:num>
                        <m:den>
                          <m:r>
                            <m:rPr>
                              <m:nor/>
                            </m:rPr>
                            <a:rPr lang="en-US" altLang="en-US" b="1" i="0" dirty="0" smtClean="0"/>
                            <m:t>sam</m:t>
                          </m:r>
                          <m:r>
                            <m:rPr>
                              <m:nor/>
                            </m:rPr>
                            <a:rPr lang="en-US" altLang="en-US" dirty="0"/>
                            <m:t>e</m:t>
                          </m:r>
                        </m:den>
                      </m:f>
                    </m:oMath>
                  </m:oMathPara>
                </a14:m>
                <a:endParaRPr lang="en-US" altLang="en-US" dirty="0"/>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264955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grpSp>
        <p:nvGrpSpPr>
          <p:cNvPr id="7" name="Group 6">
            <a:extLst>
              <a:ext uri="{FF2B5EF4-FFF2-40B4-BE49-F238E27FC236}">
                <a16:creationId xmlns:a16="http://schemas.microsoft.com/office/drawing/2014/main" id="{CC5A18FD-7AC7-4437-B658-C58B49DD7FA1}"/>
              </a:ext>
            </a:extLst>
          </p:cNvPr>
          <p:cNvGrpSpPr/>
          <p:nvPr/>
        </p:nvGrpSpPr>
        <p:grpSpPr>
          <a:xfrm>
            <a:off x="2209800" y="1600200"/>
            <a:ext cx="1981200" cy="1403350"/>
            <a:chOff x="609600" y="2743200"/>
            <a:chExt cx="1981200" cy="1403350"/>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669A5A45-04AE-446F-B0A8-F4D82936D0E4}"/>
                    </a:ext>
                  </a:extLst>
                </p:cNvPr>
                <p:cNvSpPr txBox="1">
                  <a:spLocks/>
                </p:cNvSpPr>
                <p:nvPr/>
              </p:nvSpPr>
              <p:spPr bwMode="auto">
                <a:xfrm>
                  <a:off x="1828800" y="2743200"/>
                  <a:ext cx="762000" cy="1352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1</m:t>
                            </m:r>
                          </m:num>
                          <m:den>
                            <m:r>
                              <m:rPr>
                                <m:nor/>
                              </m:rPr>
                              <a:rPr lang="en-US" altLang="en-US" dirty="0"/>
                              <m:t>x</m:t>
                            </m:r>
                          </m:den>
                        </m:f>
                      </m:oMath>
                    </m:oMathPara>
                  </a14:m>
                  <a:endParaRPr lang="en-US" altLang="en-US" dirty="0"/>
                </a:p>
              </p:txBody>
            </p:sp>
          </mc:Choice>
          <mc:Fallback xmlns="">
            <p:sp>
              <p:nvSpPr>
                <p:cNvPr id="8" name="Content Placeholder 2">
                  <a:extLst>
                    <a:ext uri="{FF2B5EF4-FFF2-40B4-BE49-F238E27FC236}">
                      <a16:creationId xmlns:a16="http://schemas.microsoft.com/office/drawing/2014/main" id="{669A5A45-04AE-446F-B0A8-F4D82936D0E4}"/>
                    </a:ext>
                  </a:extLst>
                </p:cNvPr>
                <p:cNvSpPr txBox="1">
                  <a:spLocks noRot="1" noChangeAspect="1" noMove="1" noResize="1" noEditPoints="1" noAdjustHandles="1" noChangeArrowheads="1" noChangeShapeType="1" noTextEdit="1"/>
                </p:cNvSpPr>
                <p:nvPr/>
              </p:nvSpPr>
              <p:spPr bwMode="auto">
                <a:xfrm>
                  <a:off x="1828800" y="2743200"/>
                  <a:ext cx="762000" cy="135255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437B907D-FC36-47E9-8523-2F27E53DE4C2}"/>
                </a:ext>
              </a:extLst>
            </p:cNvPr>
            <p:cNvSpPr txBox="1">
              <a:spLocks/>
            </p:cNvSpPr>
            <p:nvPr/>
          </p:nvSpPr>
          <p:spPr bwMode="auto">
            <a:xfrm>
              <a:off x="609600" y="30797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p:gr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127617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mc:AlternateContent xmlns:mc="http://schemas.openxmlformats.org/markup-compatibility/2006" xmlns:a14="http://schemas.microsoft.com/office/drawing/2010/main">
        <mc:Choice Requires="a14">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If the degree of the top is the same as the degree of the bottom …</a:t>
                </a:r>
              </a:p>
              <a:p>
                <a:endParaRPr lang="en-US" altLang="en-US" sz="2000" dirty="0"/>
              </a:p>
              <a:p>
                <a:pPr algn="ct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b="1" i="0" dirty="0" smtClean="0"/>
                            <m:t>same</m:t>
                          </m:r>
                        </m:num>
                        <m:den>
                          <m:r>
                            <m:rPr>
                              <m:nor/>
                            </m:rPr>
                            <a:rPr lang="en-US" altLang="en-US" b="1" i="0" dirty="0" smtClean="0"/>
                            <m:t>sam</m:t>
                          </m:r>
                          <m:r>
                            <m:rPr>
                              <m:nor/>
                            </m:rPr>
                            <a:rPr lang="en-US" altLang="en-US" dirty="0"/>
                            <m:t>e</m:t>
                          </m:r>
                        </m:den>
                      </m:f>
                    </m:oMath>
                  </m:oMathPara>
                </a14:m>
                <a:endParaRPr lang="en-US" altLang="en-US" dirty="0"/>
              </a:p>
              <a:p>
                <a:endParaRPr lang="en-US" altLang="en-US" sz="1000" dirty="0"/>
              </a:p>
              <a:p>
                <a:r>
                  <a:rPr lang="en-US" altLang="en-US" dirty="0"/>
                  <a:t>divide the coefficients of the terms with the largest exponent</a:t>
                </a:r>
              </a:p>
            </p:txBody>
          </p:sp>
        </mc:Choice>
        <mc:Fallback xmlns="">
          <p:sp>
            <p:nvSpPr>
              <p:cNvPr id="8195" name="Content Placeholder 2">
                <a:extLst>
                  <a:ext uri="{FF2B5EF4-FFF2-40B4-BE49-F238E27FC236}">
                    <a16:creationId xmlns:a16="http://schemas.microsoft.com/office/drawing/2014/main" id="{6D02F3CC-D897-4293-8E50-6A88124A25F7}"/>
                  </a:ext>
                </a:extLst>
              </p:cNvPr>
              <p:cNvSpPr>
                <a:spLocks noGrp="1" noRot="1" noChangeAspect="1" noMove="1" noResize="1" noEditPoints="1" noAdjustHandles="1" noChangeArrowheads="1" noChangeShapeType="1" noTextEdit="1"/>
              </p:cNvSpPr>
              <p:nvPr>
                <p:ph idx="1"/>
              </p:nvPr>
            </p:nvSpPr>
            <p:spPr>
              <a:xfrm>
                <a:off x="228600" y="1219200"/>
                <a:ext cx="8686800" cy="5638800"/>
              </a:xfrm>
              <a:blipFill>
                <a:blip r:embed="rId2"/>
                <a:stretch>
                  <a:fillRect l="-2526" t="-1946"/>
                </a:stretch>
              </a:blipFill>
            </p:spPr>
            <p:txBody>
              <a:bodyPr/>
              <a:lstStyle/>
              <a:p>
                <a:r>
                  <a:rPr lang="en-US">
                    <a:noFill/>
                  </a:rPr>
                  <a:t> </a:t>
                </a:r>
              </a:p>
            </p:txBody>
          </p:sp>
        </mc:Fallback>
      </mc:AlternateContent>
    </p:spTree>
    <p:extLst>
      <p:ext uri="{BB962C8B-B14F-4D97-AF65-F5344CB8AC3E}">
        <p14:creationId xmlns:p14="http://schemas.microsoft.com/office/powerpoint/2010/main" val="3463830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grpSp>
        <p:nvGrpSpPr>
          <p:cNvPr id="2" name="Group 1">
            <a:extLst>
              <a:ext uri="{FF2B5EF4-FFF2-40B4-BE49-F238E27FC236}">
                <a16:creationId xmlns:a16="http://schemas.microsoft.com/office/drawing/2014/main" id="{4DC81233-E78A-4302-AD0F-4F2138CA39F6}"/>
              </a:ext>
            </a:extLst>
          </p:cNvPr>
          <p:cNvGrpSpPr/>
          <p:nvPr/>
        </p:nvGrpSpPr>
        <p:grpSpPr>
          <a:xfrm>
            <a:off x="2116041" y="1600200"/>
            <a:ext cx="5427759" cy="1409700"/>
            <a:chOff x="2116041" y="1600200"/>
            <a:chExt cx="5427759" cy="1409700"/>
          </a:xfrm>
        </p:grpSpPr>
        <p:grpSp>
          <p:nvGrpSpPr>
            <p:cNvPr id="18" name="Group 17">
              <a:extLst>
                <a:ext uri="{FF2B5EF4-FFF2-40B4-BE49-F238E27FC236}">
                  <a16:creationId xmlns:a16="http://schemas.microsoft.com/office/drawing/2014/main" id="{D643D9CD-1211-4100-A3F2-1050FCE988E1}"/>
                </a:ext>
              </a:extLst>
            </p:cNvPr>
            <p:cNvGrpSpPr/>
            <p:nvPr/>
          </p:nvGrpSpPr>
          <p:grpSpPr>
            <a:xfrm>
              <a:off x="2116041" y="1600200"/>
              <a:ext cx="3482715" cy="1409700"/>
              <a:chOff x="762000" y="2495550"/>
              <a:chExt cx="2041042" cy="1409700"/>
            </a:xfrm>
          </p:grpSpPr>
          <p:sp>
            <p:nvSpPr>
              <p:cNvPr id="20" name="Content Placeholder 2">
                <a:extLst>
                  <a:ext uri="{FF2B5EF4-FFF2-40B4-BE49-F238E27FC236}">
                    <a16:creationId xmlns:a16="http://schemas.microsoft.com/office/drawing/2014/main" id="{1F69CEA9-78AB-4A66-BC29-084FF452F4B5}"/>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F188C1A7-523F-4174-8B6D-C82298824557}"/>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b="1" i="0" dirty="0" smtClean="0"/>
                                <m:t>5</m:t>
                              </m:r>
                              <m:r>
                                <m:rPr>
                                  <m:nor/>
                                </m:rPr>
                                <a:rPr lang="en-US" altLang="en-US" dirty="0"/>
                                <m:t>x</m:t>
                              </m:r>
                              <m:r>
                                <m:rPr>
                                  <m:nor/>
                                </m:rPr>
                                <a:rPr lang="en-US" altLang="en-US" b="1" i="0" baseline="30000" dirty="0" smtClean="0"/>
                                <m:t>2</m:t>
                              </m:r>
                              <m:r>
                                <m:rPr>
                                  <m:nor/>
                                </m:rPr>
                                <a:rPr lang="en-US" altLang="en-US" b="1" i="0" dirty="0" smtClean="0"/>
                                <m:t>+</m:t>
                              </m:r>
                              <m:r>
                                <m:rPr>
                                  <m:nor/>
                                </m:rPr>
                                <a:rPr lang="en-US" altLang="en-US" dirty="0"/>
                                <m:t>1</m:t>
                              </m:r>
                            </m:num>
                            <m:den>
                              <m:r>
                                <m:rPr>
                                  <m:nor/>
                                </m:rPr>
                                <a:rPr lang="en-US" altLang="en-US" b="1" i="0" dirty="0" smtClean="0"/>
                                <m:t>3</m:t>
                              </m:r>
                              <m:r>
                                <m:rPr>
                                  <m:nor/>
                                </m:rPr>
                                <a:rPr lang="en-US" altLang="en-US" dirty="0"/>
                                <m:t>x</m:t>
                              </m:r>
                              <m:r>
                                <m:rPr>
                                  <m:nor/>
                                </m:rPr>
                                <a:rPr lang="en-US" altLang="en-US" baseline="30000" dirty="0"/>
                                <m:t>2</m:t>
                              </m:r>
                              <m:r>
                                <m:rPr>
                                  <m:nor/>
                                </m:rPr>
                                <a:rPr lang="en-US" altLang="en-US" dirty="0"/>
                                <m:t>−</m:t>
                              </m:r>
                              <m:r>
                                <m:rPr>
                                  <m:nor/>
                                </m:rPr>
                                <a:rPr lang="en-US" altLang="en-US" b="1" i="0" dirty="0" smtClean="0"/>
                                <m:t>1</m:t>
                              </m:r>
                            </m:den>
                          </m:f>
                        </m:oMath>
                      </m:oMathPara>
                    </a14:m>
                    <a:endParaRPr lang="en-US" altLang="en-US" dirty="0"/>
                  </a:p>
                </p:txBody>
              </p:sp>
            </mc:Choice>
            <mc:Fallback xmlns="">
              <p:sp>
                <p:nvSpPr>
                  <p:cNvPr id="21" name="Content Placeholder 2">
                    <a:extLst>
                      <a:ext uri="{FF2B5EF4-FFF2-40B4-BE49-F238E27FC236}">
                        <a16:creationId xmlns:a16="http://schemas.microsoft.com/office/drawing/2014/main" id="{F188C1A7-523F-4174-8B6D-C82298824557}"/>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8" name="Content Placeholder 2">
              <a:extLst>
                <a:ext uri="{FF2B5EF4-FFF2-40B4-BE49-F238E27FC236}">
                  <a16:creationId xmlns:a16="http://schemas.microsoft.com/office/drawing/2014/main" id="{B6B80933-4C26-4177-9C02-95CCE70E85DC}"/>
                </a:ext>
              </a:extLst>
            </p:cNvPr>
            <p:cNvSpPr txBox="1">
              <a:spLocks/>
            </p:cNvSpPr>
            <p:nvPr/>
          </p:nvSpPr>
          <p:spPr bwMode="auto">
            <a:xfrm>
              <a:off x="5391937" y="1828800"/>
              <a:ext cx="2151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endParaRPr lang="en-US" altLang="en-US" dirty="0">
                <a:solidFill>
                  <a:srgbClr val="FFFF00"/>
                </a:solidFill>
              </a:endParaRPr>
            </a:p>
          </p:txBody>
        </p:sp>
      </p:grpSp>
    </p:spTree>
    <p:extLst>
      <p:ext uri="{BB962C8B-B14F-4D97-AF65-F5344CB8AC3E}">
        <p14:creationId xmlns:p14="http://schemas.microsoft.com/office/powerpoint/2010/main" val="9895044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a:p>
            <a:endParaRPr lang="en-US" altLang="en-US" dirty="0"/>
          </a:p>
          <a:p>
            <a:endParaRPr lang="en-US" altLang="en-US" dirty="0"/>
          </a:p>
          <a:p>
            <a:r>
              <a:rPr lang="en-US" altLang="en-US" dirty="0"/>
              <a:t>Check this in Excel!</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4277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5</m:t>
                          </m:r>
                        </m:num>
                        <m:den>
                          <m:r>
                            <m:rPr>
                              <m:nor/>
                            </m:rPr>
                            <a:rPr lang="en-US" altLang="en-US" dirty="0">
                              <a:solidFill>
                                <a:srgbClr val="FFFF00"/>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10198"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1319225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a:p>
            <a:endParaRPr lang="en-US" altLang="en-US" dirty="0"/>
          </a:p>
          <a:p>
            <a:endParaRPr lang="en-US" altLang="en-US" dirty="0"/>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4277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14:m>
                    <m:oMath xmlns:m="http://schemas.openxmlformats.org/officeDocument/2006/math">
                      <m:f>
                        <m:fPr>
                          <m:ctrlPr>
                            <a:rPr lang="en-US" altLang="en-US" i="1" smtClean="0">
                              <a:solidFill>
                                <a:schemeClr val="bg1"/>
                              </a:solidFill>
                              <a:latin typeface="Cambria Math" panose="02040503050406030204" pitchFamily="18" charset="0"/>
                            </a:rPr>
                          </m:ctrlPr>
                        </m:fPr>
                        <m:num>
                          <m:r>
                            <m:rPr>
                              <m:nor/>
                            </m:rPr>
                            <a:rPr lang="en-US" altLang="en-US" dirty="0">
                              <a:solidFill>
                                <a:schemeClr val="bg1"/>
                              </a:solidFill>
                            </a:rPr>
                            <m:t>5</m:t>
                          </m:r>
                        </m:num>
                        <m:den>
                          <m:r>
                            <m:rPr>
                              <m:nor/>
                            </m:rPr>
                            <a:rPr lang="en-US" altLang="en-US" dirty="0">
                              <a:solidFill>
                                <a:schemeClr val="bg1"/>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10198"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2574905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a:p>
            <a:endParaRPr lang="en-US" altLang="en-US" dirty="0"/>
          </a:p>
          <a:p>
            <a:endParaRPr lang="en-US" altLang="en-US" dirty="0"/>
          </a:p>
          <a:p>
            <a:r>
              <a:rPr lang="en-US" altLang="en-US" dirty="0"/>
              <a:t>Check this in Excel!</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54277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r>
                    <a:rPr lang="en-US" altLang="en-US" dirty="0">
                      <a:solidFill>
                        <a:srgbClr val="FFFF00"/>
                      </a:solidFill>
                    </a:rPr>
                    <a:t>-</a:t>
                  </a:r>
                  <a:r>
                    <a:rPr lang="en-US" altLang="en-US" dirty="0"/>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5</m:t>
                          </m:r>
                        </m:num>
                        <m:den>
                          <m:r>
                            <m:rPr>
                              <m:nor/>
                            </m:rPr>
                            <a:rPr lang="en-US" altLang="en-US" dirty="0">
                              <a:solidFill>
                                <a:srgbClr val="FFFF00"/>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10198"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2847586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64945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14:m>
                    <m:oMath xmlns:m="http://schemas.openxmlformats.org/officeDocument/2006/math">
                      <m:f>
                        <m:fPr>
                          <m:ctrlPr>
                            <a:rPr lang="en-US" altLang="en-US" i="1" smtClean="0">
                              <a:solidFill>
                                <a:schemeClr val="bg1"/>
                              </a:solidFill>
                              <a:latin typeface="Cambria Math" panose="02040503050406030204" pitchFamily="18" charset="0"/>
                            </a:rPr>
                          </m:ctrlPr>
                        </m:fPr>
                        <m:num>
                          <m:r>
                            <m:rPr>
                              <m:nor/>
                            </m:rPr>
                            <a:rPr lang="en-US" altLang="en-US" dirty="0">
                              <a:solidFill>
                                <a:schemeClr val="bg1"/>
                              </a:solidFill>
                            </a:rPr>
                            <m:t>5</m:t>
                          </m:r>
                        </m:num>
                        <m:den>
                          <m:r>
                            <m:rPr>
                              <m:nor/>
                            </m:rPr>
                            <a:rPr lang="en-US" altLang="en-US" dirty="0">
                              <a:solidFill>
                                <a:schemeClr val="bg1"/>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8274"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1966074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838200"/>
            <a:ext cx="8686800" cy="5638800"/>
          </a:xfrm>
        </p:spPr>
        <p:txBody>
          <a:bodyPr/>
          <a:lstStyle/>
          <a:p>
            <a:r>
              <a:rPr lang="en-US" altLang="en-US" dirty="0"/>
              <a:t>Find the limit:</a:t>
            </a:r>
          </a:p>
          <a:p>
            <a:endParaRPr lang="en-US" altLang="en-US" dirty="0"/>
          </a:p>
          <a:p>
            <a:endParaRPr lang="en-US" altLang="en-US" dirty="0"/>
          </a:p>
          <a:p>
            <a:r>
              <a:rPr lang="en-US" altLang="en-US" dirty="0"/>
              <a:t>Check this in Excel!</a:t>
            </a:r>
          </a:p>
        </p:txBody>
      </p:sp>
      <p:sp>
        <p:nvSpPr>
          <p:cNvPr id="6" name="Rectangle 5">
            <a:extLst>
              <a:ext uri="{FF2B5EF4-FFF2-40B4-BE49-F238E27FC236}">
                <a16:creationId xmlns:a16="http://schemas.microsoft.com/office/drawing/2014/main" id="{69563F63-15A0-4C5F-ADFD-7BECE775F5B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LIMIT OF RATIOS</a:t>
            </a:r>
          </a:p>
          <a:p>
            <a:pPr algn="ctr" eaLnBrk="1" hangingPunct="1">
              <a:spcBef>
                <a:spcPct val="0"/>
              </a:spcBef>
              <a:buFontTx/>
              <a:buNone/>
            </a:pPr>
            <a:r>
              <a:rPr lang="en-US" altLang="en-US" sz="2400" dirty="0">
                <a:solidFill>
                  <a:schemeClr val="bg1"/>
                </a:solidFill>
              </a:rPr>
              <a:t>IN-CLASS PROBLEM 11</a:t>
            </a:r>
            <a:endParaRPr lang="en-US" altLang="en-US" sz="2400" i="1" dirty="0">
              <a:solidFill>
                <a:schemeClr val="folHlink"/>
              </a:solidFill>
            </a:endParaRPr>
          </a:p>
        </p:txBody>
      </p:sp>
      <p:grpSp>
        <p:nvGrpSpPr>
          <p:cNvPr id="8" name="Group 7">
            <a:extLst>
              <a:ext uri="{FF2B5EF4-FFF2-40B4-BE49-F238E27FC236}">
                <a16:creationId xmlns:a16="http://schemas.microsoft.com/office/drawing/2014/main" id="{CB38904D-4157-4DC7-AD7E-AF2179ABDE22}"/>
              </a:ext>
            </a:extLst>
          </p:cNvPr>
          <p:cNvGrpSpPr/>
          <p:nvPr/>
        </p:nvGrpSpPr>
        <p:grpSpPr>
          <a:xfrm>
            <a:off x="2116041" y="1600200"/>
            <a:ext cx="6494559" cy="1409700"/>
            <a:chOff x="762000" y="2495550"/>
            <a:chExt cx="3180933" cy="1409700"/>
          </a:xfrm>
        </p:grpSpPr>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3715A199-82D1-4F0C-8EC8-C51AA1215EE0}"/>
                    </a:ext>
                  </a:extLst>
                </p:cNvPr>
                <p:cNvSpPr txBox="1">
                  <a:spLocks/>
                </p:cNvSpPr>
                <p:nvPr/>
              </p:nvSpPr>
              <p:spPr bwMode="auto">
                <a:xfrm>
                  <a:off x="2681836" y="2495550"/>
                  <a:ext cx="1261097" cy="838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  </a:t>
                  </a:r>
                  <a14:m>
                    <m:oMath xmlns:m="http://schemas.openxmlformats.org/officeDocument/2006/math">
                      <m:f>
                        <m:fPr>
                          <m:ctrlPr>
                            <a:rPr lang="en-US" altLang="en-US" i="1" smtClean="0">
                              <a:solidFill>
                                <a:srgbClr val="FFFF00"/>
                              </a:solidFill>
                              <a:latin typeface="Cambria Math" panose="02040503050406030204" pitchFamily="18" charset="0"/>
                            </a:rPr>
                          </m:ctrlPr>
                        </m:fPr>
                        <m:num>
                          <m:r>
                            <m:rPr>
                              <m:nor/>
                            </m:rPr>
                            <a:rPr lang="en-US" altLang="en-US" dirty="0">
                              <a:solidFill>
                                <a:srgbClr val="FFFF00"/>
                              </a:solidFill>
                            </a:rPr>
                            <m:t>5</m:t>
                          </m:r>
                        </m:num>
                        <m:den>
                          <m:r>
                            <m:rPr>
                              <m:nor/>
                            </m:rPr>
                            <a:rPr lang="en-US" altLang="en-US" dirty="0">
                              <a:solidFill>
                                <a:srgbClr val="FFFF00"/>
                              </a:solidFill>
                            </a:rPr>
                            <m:t>3</m:t>
                          </m:r>
                        </m:den>
                      </m:f>
                    </m:oMath>
                  </a14:m>
                  <a:endParaRPr lang="en-US" altLang="en-US" dirty="0">
                    <a:solidFill>
                      <a:srgbClr val="FFFF00"/>
                    </a:solidFill>
                  </a:endParaRPr>
                </a:p>
              </p:txBody>
            </p:sp>
          </mc:Choice>
          <mc:Fallback xmlns="">
            <p:sp>
              <p:nvSpPr>
                <p:cNvPr id="9" name="Content Placeholder 2">
                  <a:extLst>
                    <a:ext uri="{FF2B5EF4-FFF2-40B4-BE49-F238E27FC236}">
                      <a16:creationId xmlns:a16="http://schemas.microsoft.com/office/drawing/2014/main" id="{3715A199-82D1-4F0C-8EC8-C51AA1215EE0}"/>
                    </a:ext>
                  </a:extLst>
                </p:cNvPr>
                <p:cNvSpPr txBox="1">
                  <a:spLocks noRot="1" noChangeAspect="1" noMove="1" noResize="1" noEditPoints="1" noAdjustHandles="1" noChangeArrowheads="1" noChangeShapeType="1" noTextEdit="1"/>
                </p:cNvSpPr>
                <p:nvPr/>
              </p:nvSpPr>
              <p:spPr bwMode="auto">
                <a:xfrm>
                  <a:off x="2681836" y="2495550"/>
                  <a:ext cx="1261097" cy="838200"/>
                </a:xfrm>
                <a:prstGeom prst="rect">
                  <a:avLst/>
                </a:prstGeom>
                <a:blipFill>
                  <a:blip r:embed="rId2"/>
                  <a:stretch>
                    <a:fillRect l="-8274" b="-474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46B90842-5761-4546-8CFA-F59B9399E11B}"/>
                </a:ext>
              </a:extLst>
            </p:cNvPr>
            <p:cNvSpPr txBox="1">
              <a:spLocks/>
            </p:cNvSpPr>
            <p:nvPr/>
          </p:nvSpPr>
          <p:spPr bwMode="auto">
            <a:xfrm>
              <a:off x="762000" y="283845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4000"/>
                </a:lnSpc>
                <a:spcBef>
                  <a:spcPts val="0"/>
                </a:spcBef>
              </a:pPr>
              <a:r>
                <a:rPr lang="en-US" altLang="en-US" dirty="0"/>
                <a:t> lim	</a:t>
              </a:r>
              <a:endParaRPr lang="en-US" altLang="en-US" u="sng" dirty="0"/>
            </a:p>
            <a:p>
              <a:pPr>
                <a:spcBef>
                  <a:spcPts val="0"/>
                </a:spcBef>
              </a:pPr>
              <a:r>
                <a:rPr lang="en-US" altLang="en-US" sz="2000" dirty="0"/>
                <a:t>  x→</a:t>
              </a:r>
              <a:r>
                <a:rPr lang="en-US" altLang="en-US" sz="2000" dirty="0">
                  <a:sym typeface="Symbol" panose="05050102010706020507" pitchFamily="18" charset="2"/>
                </a:rPr>
                <a:t>∞</a:t>
              </a:r>
              <a:r>
                <a:rPr lang="en-US" altLang="en-US" sz="2000" dirty="0"/>
                <a:t>  </a:t>
              </a: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B7AB6B6B-3064-4C0A-A439-FD9DF509807C}"/>
                    </a:ext>
                  </a:extLst>
                </p:cNvPr>
                <p:cNvSpPr txBox="1">
                  <a:spLocks/>
                </p:cNvSpPr>
                <p:nvPr/>
              </p:nvSpPr>
              <p:spPr bwMode="auto">
                <a:xfrm>
                  <a:off x="1431442" y="2495550"/>
                  <a:ext cx="1371600" cy="1409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dirty="0"/>
                              <m:t>−5</m:t>
                            </m:r>
                            <m:r>
                              <m:rPr>
                                <m:nor/>
                              </m:rPr>
                              <a:rPr lang="en-US" altLang="en-US" dirty="0"/>
                              <m:t>x</m:t>
                            </m:r>
                            <m:r>
                              <m:rPr>
                                <m:nor/>
                              </m:rPr>
                              <a:rPr lang="en-US" altLang="en-US" baseline="30000" dirty="0"/>
                              <m:t>2</m:t>
                            </m:r>
                            <m:r>
                              <m:rPr>
                                <m:nor/>
                              </m:rPr>
                              <a:rPr lang="en-US" altLang="en-US" dirty="0"/>
                              <m:t>+1</m:t>
                            </m:r>
                          </m:num>
                          <m:den>
                            <m:r>
                              <m:rPr>
                                <m:nor/>
                              </m:rPr>
                              <a:rPr lang="en-US" altLang="en-US" dirty="0"/>
                              <m:t>−3</m:t>
                            </m:r>
                            <m:r>
                              <m:rPr>
                                <m:nor/>
                              </m:rPr>
                              <a:rPr lang="en-US" altLang="en-US" dirty="0"/>
                              <m:t>x</m:t>
                            </m:r>
                            <m:r>
                              <m:rPr>
                                <m:nor/>
                              </m:rPr>
                              <a:rPr lang="en-US" altLang="en-US" baseline="30000" dirty="0"/>
                              <m:t>2</m:t>
                            </m:r>
                            <m:r>
                              <m:rPr>
                                <m:nor/>
                              </m:rPr>
                              <a:rPr lang="en-US" altLang="en-US" dirty="0"/>
                              <m:t>−1</m:t>
                            </m:r>
                          </m:den>
                        </m:f>
                      </m:oMath>
                    </m:oMathPara>
                  </a14:m>
                  <a:endParaRPr lang="en-US" altLang="en-US" dirty="0"/>
                </a:p>
              </p:txBody>
            </p:sp>
          </mc:Choice>
          <mc:Fallback xmlns="">
            <p:sp>
              <p:nvSpPr>
                <p:cNvPr id="11" name="Content Placeholder 2">
                  <a:extLst>
                    <a:ext uri="{FF2B5EF4-FFF2-40B4-BE49-F238E27FC236}">
                      <a16:creationId xmlns:a16="http://schemas.microsoft.com/office/drawing/2014/main" id="{B7AB6B6B-3064-4C0A-A439-FD9DF509807C}"/>
                    </a:ext>
                  </a:extLst>
                </p:cNvPr>
                <p:cNvSpPr txBox="1">
                  <a:spLocks noRot="1" noChangeAspect="1" noMove="1" noResize="1" noEditPoints="1" noAdjustHandles="1" noChangeArrowheads="1" noChangeShapeType="1" noTextEdit="1"/>
                </p:cNvSpPr>
                <p:nvPr/>
              </p:nvSpPr>
              <p:spPr bwMode="auto">
                <a:xfrm>
                  <a:off x="1431442" y="2495550"/>
                  <a:ext cx="1371600" cy="140970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6FFEA7BD-0AF4-4FB6-B5C8-024ED1ABE2F7}"/>
              </a:ext>
            </a:extLst>
          </p:cNvPr>
          <p:cNvSpPr txBox="1"/>
          <p:nvPr/>
        </p:nvSpPr>
        <p:spPr>
          <a:xfrm>
            <a:off x="0" y="6611035"/>
            <a:ext cx="6858000" cy="323165"/>
          </a:xfrm>
          <a:prstGeom prst="rect">
            <a:avLst/>
          </a:prstGeom>
          <a:noFill/>
        </p:spPr>
        <p:txBody>
          <a:bodyPr wrap="square">
            <a:spAutoFit/>
          </a:bodyPr>
          <a:lstStyle/>
          <a:p>
            <a:r>
              <a:rPr lang="en-US" sz="1500" dirty="0">
                <a:solidFill>
                  <a:srgbClr val="00B0F0"/>
                </a:solidFill>
              </a:rPr>
              <a:t>https://www.mathsisfun.com/calculus/limits-infinity.html</a:t>
            </a:r>
          </a:p>
        </p:txBody>
      </p:sp>
    </p:spTree>
    <p:extLst>
      <p:ext uri="{BB962C8B-B14F-4D97-AF65-F5344CB8AC3E}">
        <p14:creationId xmlns:p14="http://schemas.microsoft.com/office/powerpoint/2010/main" val="259608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6076F-9011-98B9-71C8-140B6543D342}"/>
              </a:ext>
            </a:extLst>
          </p:cNvPr>
          <p:cNvSpPr>
            <a:spLocks noGrp="1"/>
          </p:cNvSpPr>
          <p:nvPr>
            <p:ph type="title"/>
          </p:nvPr>
        </p:nvSpPr>
        <p:spPr/>
        <p:txBody>
          <a:bodyPr/>
          <a:lstStyle/>
          <a:p>
            <a:r>
              <a:rPr lang="en-US" sz="5700" dirty="0"/>
              <a:t>Limits of Infinite Ratios</a:t>
            </a:r>
          </a:p>
        </p:txBody>
      </p:sp>
      <p:sp>
        <p:nvSpPr>
          <p:cNvPr id="3" name="Content Placeholder 2">
            <a:extLst>
              <a:ext uri="{FF2B5EF4-FFF2-40B4-BE49-F238E27FC236}">
                <a16:creationId xmlns:a16="http://schemas.microsoft.com/office/drawing/2014/main" id="{25BEAD97-A205-0783-949B-D850AF67CB95}"/>
              </a:ext>
            </a:extLst>
          </p:cNvPr>
          <p:cNvSpPr>
            <a:spLocks noGrp="1"/>
          </p:cNvSpPr>
          <p:nvPr>
            <p:ph idx="1"/>
          </p:nvPr>
        </p:nvSpPr>
        <p:spPr>
          <a:xfrm>
            <a:off x="457200" y="1219200"/>
            <a:ext cx="8458200" cy="5638800"/>
          </a:xfrm>
        </p:spPr>
        <p:txBody>
          <a:bodyPr/>
          <a:lstStyle/>
          <a:p>
            <a:r>
              <a:rPr lang="en-US" dirty="0"/>
              <a:t>At this point, these are sort of “rules”</a:t>
            </a:r>
          </a:p>
          <a:p>
            <a:endParaRPr lang="en-US" dirty="0"/>
          </a:p>
          <a:p>
            <a:endParaRPr lang="en-US" dirty="0"/>
          </a:p>
          <a:p>
            <a:endParaRPr lang="en-US" dirty="0"/>
          </a:p>
          <a:p>
            <a:r>
              <a:rPr lang="en-US" dirty="0"/>
              <a:t>Later, we’ll see where they came from (differential calculus)</a:t>
            </a:r>
          </a:p>
          <a:p>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1032751-A07F-0867-537E-ABA6E0BEB7EA}"/>
                  </a:ext>
                </a:extLst>
              </p:cNvPr>
              <p:cNvSpPr txBox="1"/>
              <p:nvPr/>
            </p:nvSpPr>
            <p:spPr>
              <a:xfrm>
                <a:off x="2286000" y="2209800"/>
                <a:ext cx="4572000" cy="133196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en-US" sz="4000" b="1" i="1" smtClean="0">
                              <a:solidFill>
                                <a:srgbClr val="CCFFFF"/>
                              </a:solidFill>
                              <a:latin typeface="Cambria Math" panose="02040503050406030204" pitchFamily="18" charset="0"/>
                            </a:rPr>
                          </m:ctrlPr>
                        </m:fPr>
                        <m:num>
                          <m:r>
                            <m:rPr>
                              <m:nor/>
                            </m:rPr>
                            <a:rPr lang="en-US" altLang="en-US" sz="4000" b="1" i="0" dirty="0" smtClean="0">
                              <a:solidFill>
                                <a:srgbClr val="CCFFFF"/>
                              </a:solidFill>
                            </a:rPr>
                            <m:t>larger</m:t>
                          </m:r>
                        </m:num>
                        <m:den>
                          <m:r>
                            <m:rPr>
                              <m:nor/>
                            </m:rPr>
                            <a:rPr lang="en-US" altLang="en-US" sz="4000" b="1" i="0" dirty="0" smtClean="0">
                              <a:solidFill>
                                <a:srgbClr val="CCFFFF"/>
                              </a:solidFill>
                            </a:rPr>
                            <m:t>small</m:t>
                          </m:r>
                          <m:r>
                            <m:rPr>
                              <m:nor/>
                            </m:rPr>
                            <a:rPr lang="en-US" altLang="en-US" sz="4000" b="1" dirty="0">
                              <a:solidFill>
                                <a:srgbClr val="CCFFFF"/>
                              </a:solidFill>
                            </a:rPr>
                            <m:t>er</m:t>
                          </m:r>
                        </m:den>
                      </m:f>
                    </m:oMath>
                  </m:oMathPara>
                </a14:m>
                <a:endParaRPr lang="en-US" altLang="en-US" sz="4000" b="1" dirty="0">
                  <a:solidFill>
                    <a:srgbClr val="CCFFFF"/>
                  </a:solidFill>
                </a:endParaRPr>
              </a:p>
            </p:txBody>
          </p:sp>
        </mc:Choice>
        <mc:Fallback>
          <p:sp>
            <p:nvSpPr>
              <p:cNvPr id="4" name="TextBox 3">
                <a:extLst>
                  <a:ext uri="{FF2B5EF4-FFF2-40B4-BE49-F238E27FC236}">
                    <a16:creationId xmlns:a16="http://schemas.microsoft.com/office/drawing/2014/main" id="{61032751-A07F-0867-537E-ABA6E0BEB7EA}"/>
                  </a:ext>
                </a:extLst>
              </p:cNvPr>
              <p:cNvSpPr txBox="1">
                <a:spLocks noRot="1" noChangeAspect="1" noMove="1" noResize="1" noEditPoints="1" noAdjustHandles="1" noChangeArrowheads="1" noChangeShapeType="1" noTextEdit="1"/>
              </p:cNvSpPr>
              <p:nvPr/>
            </p:nvSpPr>
            <p:spPr>
              <a:xfrm>
                <a:off x="2286000" y="2209800"/>
                <a:ext cx="4572000" cy="133196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66F959E9-6E18-6DF7-BF42-94E63DE9ABDB}"/>
                  </a:ext>
                </a:extLst>
              </p:cNvPr>
              <p:cNvSpPr txBox="1"/>
              <p:nvPr/>
            </p:nvSpPr>
            <p:spPr>
              <a:xfrm>
                <a:off x="-114300" y="3317505"/>
                <a:ext cx="4572000" cy="1442190"/>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en-US" sz="4000" i="1" smtClean="0">
                              <a:solidFill>
                                <a:srgbClr val="CCFFFF"/>
                              </a:solidFill>
                              <a:latin typeface="Cambria Math" panose="02040503050406030204" pitchFamily="18" charset="0"/>
                            </a:rPr>
                          </m:ctrlPr>
                        </m:fPr>
                        <m:num>
                          <m:r>
                            <m:rPr>
                              <m:nor/>
                            </m:rPr>
                            <a:rPr lang="en-US" altLang="en-US" sz="4000" b="1" dirty="0">
                              <a:solidFill>
                                <a:srgbClr val="CCFFFF"/>
                              </a:solidFill>
                            </a:rPr>
                            <m:t>smalle</m:t>
                          </m:r>
                          <m:r>
                            <m:rPr>
                              <m:nor/>
                            </m:rPr>
                            <a:rPr lang="en-US" altLang="en-US" sz="4000" b="1" i="0" dirty="0" smtClean="0">
                              <a:solidFill>
                                <a:srgbClr val="CCFFFF"/>
                              </a:solidFill>
                            </a:rPr>
                            <m:t>r</m:t>
                          </m:r>
                        </m:num>
                        <m:den>
                          <m:r>
                            <m:rPr>
                              <m:nor/>
                            </m:rPr>
                            <a:rPr lang="en-US" altLang="en-US" sz="4000" b="1" dirty="0">
                              <a:solidFill>
                                <a:srgbClr val="CCFFFF"/>
                              </a:solidFill>
                            </a:rPr>
                            <m:t>larger</m:t>
                          </m:r>
                        </m:den>
                      </m:f>
                    </m:oMath>
                  </m:oMathPara>
                </a14:m>
                <a:endParaRPr lang="en-US" altLang="en-US" sz="4000" dirty="0">
                  <a:solidFill>
                    <a:srgbClr val="CCFFFF"/>
                  </a:solidFill>
                </a:endParaRPr>
              </a:p>
            </p:txBody>
          </p:sp>
        </mc:Choice>
        <mc:Fallback>
          <p:sp>
            <p:nvSpPr>
              <p:cNvPr id="5" name="TextBox 4">
                <a:extLst>
                  <a:ext uri="{FF2B5EF4-FFF2-40B4-BE49-F238E27FC236}">
                    <a16:creationId xmlns:a16="http://schemas.microsoft.com/office/drawing/2014/main" id="{66F959E9-6E18-6DF7-BF42-94E63DE9ABDB}"/>
                  </a:ext>
                </a:extLst>
              </p:cNvPr>
              <p:cNvSpPr txBox="1">
                <a:spLocks noRot="1" noChangeAspect="1" noMove="1" noResize="1" noEditPoints="1" noAdjustHandles="1" noChangeArrowheads="1" noChangeShapeType="1" noTextEdit="1"/>
              </p:cNvSpPr>
              <p:nvPr/>
            </p:nvSpPr>
            <p:spPr>
              <a:xfrm>
                <a:off x="-114300" y="3317505"/>
                <a:ext cx="4572000" cy="144219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09E98AB-2EF4-8E4D-7A6D-8738FB480ECD}"/>
                  </a:ext>
                </a:extLst>
              </p:cNvPr>
              <p:cNvSpPr txBox="1"/>
              <p:nvPr/>
            </p:nvSpPr>
            <p:spPr>
              <a:xfrm>
                <a:off x="4800600" y="3013988"/>
                <a:ext cx="4572000" cy="120795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f>
                        <m:fPr>
                          <m:ctrlPr>
                            <a:rPr lang="en-US" altLang="en-US" sz="4000" b="1" i="1" smtClean="0">
                              <a:solidFill>
                                <a:srgbClr val="CCFFFF"/>
                              </a:solidFill>
                              <a:latin typeface="Cambria Math" panose="02040503050406030204" pitchFamily="18" charset="0"/>
                            </a:rPr>
                          </m:ctrlPr>
                        </m:fPr>
                        <m:num>
                          <m:r>
                            <m:rPr>
                              <m:nor/>
                            </m:rPr>
                            <a:rPr lang="en-US" altLang="en-US" sz="4000" b="1" i="0" dirty="0" smtClean="0">
                              <a:solidFill>
                                <a:srgbClr val="CCFFFF"/>
                              </a:solidFill>
                            </a:rPr>
                            <m:t>sam</m:t>
                          </m:r>
                          <m:r>
                            <m:rPr>
                              <m:nor/>
                            </m:rPr>
                            <a:rPr lang="en-US" altLang="en-US" sz="4000" b="1" i="0" dirty="0" smtClean="0">
                              <a:solidFill>
                                <a:srgbClr val="CCFFFF"/>
                              </a:solidFill>
                            </a:rPr>
                            <m:t>e</m:t>
                          </m:r>
                        </m:num>
                        <m:den>
                          <m:r>
                            <m:rPr>
                              <m:nor/>
                            </m:rPr>
                            <a:rPr lang="en-US" altLang="en-US" sz="4000" b="1" i="0" dirty="0" smtClean="0">
                              <a:solidFill>
                                <a:srgbClr val="CCFFFF"/>
                              </a:solidFill>
                            </a:rPr>
                            <m:t>sa</m:t>
                          </m:r>
                          <m:r>
                            <m:rPr>
                              <m:nor/>
                            </m:rPr>
                            <a:rPr lang="en-US" altLang="en-US" sz="4000" b="1" dirty="0">
                              <a:solidFill>
                                <a:srgbClr val="CCFFFF"/>
                              </a:solidFill>
                            </a:rPr>
                            <m:t>m</m:t>
                          </m:r>
                          <m:r>
                            <m:rPr>
                              <m:nor/>
                            </m:rPr>
                            <a:rPr lang="en-US" altLang="en-US" sz="4000" b="1" dirty="0">
                              <a:solidFill>
                                <a:srgbClr val="CCFFFF"/>
                              </a:solidFill>
                            </a:rPr>
                            <m:t>e</m:t>
                          </m:r>
                        </m:den>
                      </m:f>
                    </m:oMath>
                  </m:oMathPara>
                </a14:m>
                <a:endParaRPr lang="en-US" altLang="en-US" sz="4000" b="1" dirty="0">
                  <a:solidFill>
                    <a:srgbClr val="CCFFFF"/>
                  </a:solidFill>
                </a:endParaRPr>
              </a:p>
            </p:txBody>
          </p:sp>
        </mc:Choice>
        <mc:Fallback>
          <p:sp>
            <p:nvSpPr>
              <p:cNvPr id="6" name="TextBox 5">
                <a:extLst>
                  <a:ext uri="{FF2B5EF4-FFF2-40B4-BE49-F238E27FC236}">
                    <a16:creationId xmlns:a16="http://schemas.microsoft.com/office/drawing/2014/main" id="{E09E98AB-2EF4-8E4D-7A6D-8738FB480ECD}"/>
                  </a:ext>
                </a:extLst>
              </p:cNvPr>
              <p:cNvSpPr txBox="1">
                <a:spLocks noRot="1" noChangeAspect="1" noMove="1" noResize="1" noEditPoints="1" noAdjustHandles="1" noChangeArrowheads="1" noChangeShapeType="1" noTextEdit="1"/>
              </p:cNvSpPr>
              <p:nvPr/>
            </p:nvSpPr>
            <p:spPr>
              <a:xfrm>
                <a:off x="4800600" y="3013988"/>
                <a:ext cx="4572000" cy="1207959"/>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4587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1763042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A helpful web site is:</a:t>
            </a:r>
          </a:p>
          <a:p>
            <a:endParaRPr lang="en-US" altLang="en-US" sz="2000" dirty="0"/>
          </a:p>
          <a:p>
            <a:pPr algn="ctr"/>
            <a:r>
              <a:rPr lang="en-US" altLang="en-US" dirty="0"/>
              <a:t>wolframalpha.com</a:t>
            </a:r>
          </a:p>
        </p:txBody>
      </p:sp>
      <p:pic>
        <p:nvPicPr>
          <p:cNvPr id="2" name="Picture 2">
            <a:extLst>
              <a:ext uri="{FF2B5EF4-FFF2-40B4-BE49-F238E27FC236}">
                <a16:creationId xmlns:a16="http://schemas.microsoft.com/office/drawing/2014/main" id="{D58901FF-9452-4901-93DB-80EFF5EB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702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A2D645D-FCBA-4904-B791-D672B6D21593}"/>
              </a:ext>
            </a:extLst>
          </p:cNvPr>
          <p:cNvSpPr>
            <a:spLocks noGrp="1"/>
          </p:cNvSpPr>
          <p:nvPr>
            <p:ph type="title"/>
          </p:nvPr>
        </p:nvSpPr>
        <p:spPr/>
        <p:txBody>
          <a:bodyPr/>
          <a:lstStyle/>
          <a:p>
            <a:r>
              <a:rPr lang="en-US" altLang="en-US"/>
              <a:t>Infinite Limits</a:t>
            </a:r>
          </a:p>
        </p:txBody>
      </p:sp>
      <mc:AlternateContent xmlns:mc="http://schemas.openxmlformats.org/markup-compatibility/2006" xmlns:a14="http://schemas.microsoft.com/office/drawing/2010/main">
        <mc:Choice Requires="a14">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p:txBody>
              <a:bodyPr/>
              <a:lstStyle/>
              <a:p>
                <a:pPr algn="ctr"/>
                <a14:m>
                  <m:oMath xmlns:m="http://schemas.openxmlformats.org/officeDocument/2006/math">
                    <m:f>
                      <m:fPr>
                        <m:ctrlPr>
                          <a:rPr lang="en-US" altLang="en-US" i="1" smtClean="0">
                            <a:latin typeface="Cambria Math" panose="02040503050406030204" pitchFamily="18" charset="0"/>
                          </a:rPr>
                        </m:ctrlPr>
                      </m:fPr>
                      <m:num>
                        <m:r>
                          <m:rPr>
                            <m:nor/>
                          </m:rPr>
                          <a:rPr lang="en-US" altLang="en-US" dirty="0"/>
                          <m:t>1</m:t>
                        </m:r>
                      </m:num>
                      <m:den>
                        <m:r>
                          <m:rPr>
                            <m:nor/>
                          </m:rPr>
                          <a:rPr lang="en-US" altLang="en-US" dirty="0"/>
                          <m:t>∞</m:t>
                        </m:r>
                      </m:den>
                    </m:f>
                  </m:oMath>
                </a14:m>
                <a:r>
                  <a:rPr lang="en-US" altLang="en-US" dirty="0"/>
                  <a:t> is known to be undefined</a:t>
                </a:r>
              </a:p>
              <a:p>
                <a:endParaRPr lang="en-US" altLang="en-US" sz="2000" dirty="0"/>
              </a:p>
              <a:p>
                <a:r>
                  <a:rPr lang="en-US" altLang="en-US" dirty="0"/>
                  <a:t>But We Can Approach It!</a:t>
                </a:r>
              </a:p>
              <a:p>
                <a:r>
                  <a:rPr lang="en-US" altLang="en-US" dirty="0"/>
                  <a:t>Instead of trying to work it out for infinity (because we can't get a sensible answer), let's try larger and larger values of x		</a:t>
                </a:r>
                <a:endParaRPr lang="en-US" altLang="en-US" sz="2000" dirty="0"/>
              </a:p>
            </p:txBody>
          </p:sp>
        </mc:Choice>
        <mc:Fallback xmlns="">
          <p:sp>
            <p:nvSpPr>
              <p:cNvPr id="31747" name="Content Placeholder 2">
                <a:extLst>
                  <a:ext uri="{FF2B5EF4-FFF2-40B4-BE49-F238E27FC236}">
                    <a16:creationId xmlns:a16="http://schemas.microsoft.com/office/drawing/2014/main" id="{1FBA1680-2BB3-4270-BAE6-CD2D305E680E}"/>
                  </a:ext>
                </a:extLst>
              </p:cNvPr>
              <p:cNvSpPr>
                <a:spLocks noGrp="1" noRot="1" noChangeAspect="1" noMove="1" noResize="1" noEditPoints="1" noAdjustHandles="1" noChangeArrowheads="1" noChangeShapeType="1" noTextEdit="1"/>
              </p:cNvSpPr>
              <p:nvPr>
                <p:ph idx="1"/>
              </p:nvPr>
            </p:nvSpPr>
            <p:spPr>
              <a:blipFill>
                <a:blip r:embed="rId2"/>
                <a:stretch>
                  <a:fillRect l="-2593" r="-4519"/>
                </a:stretch>
              </a:blipFill>
            </p:spPr>
            <p:txBody>
              <a:bodyPr/>
              <a:lstStyle/>
              <a:p>
                <a:r>
                  <a:rPr lang="en-US">
                    <a:noFill/>
                  </a:rPr>
                  <a:t> </a:t>
                </a:r>
              </a:p>
            </p:txBody>
          </p:sp>
        </mc:Fallback>
      </mc:AlternateContent>
    </p:spTree>
    <p:extLst>
      <p:ext uri="{BB962C8B-B14F-4D97-AF65-F5344CB8AC3E}">
        <p14:creationId xmlns:p14="http://schemas.microsoft.com/office/powerpoint/2010/main" val="1139671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Type:</a:t>
            </a:r>
          </a:p>
          <a:p>
            <a:pPr algn="ctr"/>
            <a:r>
              <a:rPr lang="en-US" altLang="en-US" dirty="0"/>
              <a:t>limit</a:t>
            </a:r>
          </a:p>
          <a:p>
            <a:r>
              <a:rPr lang="en-US" altLang="en-US" dirty="0"/>
              <a:t>and a bunch of options pop up</a:t>
            </a:r>
          </a:p>
          <a:p>
            <a:r>
              <a:rPr lang="en-US" altLang="en-US" dirty="0"/>
              <a:t>Select one close to what you want (then you have to type less)</a:t>
            </a:r>
          </a:p>
        </p:txBody>
      </p:sp>
      <p:pic>
        <p:nvPicPr>
          <p:cNvPr id="2" name="Picture 2">
            <a:extLst>
              <a:ext uri="{FF2B5EF4-FFF2-40B4-BE49-F238E27FC236}">
                <a16:creationId xmlns:a16="http://schemas.microsoft.com/office/drawing/2014/main" id="{D58901FF-9452-4901-93DB-80EFF5EB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497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sp>
        <p:nvSpPr>
          <p:cNvPr id="8195" name="Content Placeholder 2">
            <a:extLst>
              <a:ext uri="{FF2B5EF4-FFF2-40B4-BE49-F238E27FC236}">
                <a16:creationId xmlns:a16="http://schemas.microsoft.com/office/drawing/2014/main" id="{6D02F3CC-D897-4293-8E50-6A88124A25F7}"/>
              </a:ext>
            </a:extLst>
          </p:cNvPr>
          <p:cNvSpPr>
            <a:spLocks noGrp="1"/>
          </p:cNvSpPr>
          <p:nvPr>
            <p:ph idx="1"/>
          </p:nvPr>
        </p:nvSpPr>
        <p:spPr>
          <a:xfrm>
            <a:off x="228600" y="1219200"/>
            <a:ext cx="8686800" cy="5638800"/>
          </a:xfrm>
        </p:spPr>
        <p:txBody>
          <a:bodyPr/>
          <a:lstStyle/>
          <a:p>
            <a:r>
              <a:rPr lang="en-US" altLang="en-US" dirty="0"/>
              <a:t>Type:</a:t>
            </a:r>
          </a:p>
          <a:p>
            <a:r>
              <a:rPr lang="pl-PL" altLang="en-US" dirty="0"/>
              <a:t>limit x-&gt;∞ (5x^2+1)/(3x^2−x)</a:t>
            </a:r>
            <a:endParaRPr lang="en-US" altLang="en-US" dirty="0"/>
          </a:p>
        </p:txBody>
      </p:sp>
      <p:pic>
        <p:nvPicPr>
          <p:cNvPr id="2" name="Picture 2">
            <a:extLst>
              <a:ext uri="{FF2B5EF4-FFF2-40B4-BE49-F238E27FC236}">
                <a16:creationId xmlns:a16="http://schemas.microsoft.com/office/drawing/2014/main" id="{D58901FF-9452-4901-93DB-80EFF5EB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66504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75FA67-3754-40E7-8058-E6AEA47AA04F}"/>
              </a:ext>
            </a:extLst>
          </p:cNvPr>
          <p:cNvSpPr>
            <a:spLocks noGrp="1"/>
          </p:cNvSpPr>
          <p:nvPr>
            <p:ph type="title"/>
          </p:nvPr>
        </p:nvSpPr>
        <p:spPr/>
        <p:txBody>
          <a:bodyPr/>
          <a:lstStyle/>
          <a:p>
            <a:r>
              <a:rPr lang="en-US" altLang="en-US" dirty="0"/>
              <a:t>Limits of Ratios</a:t>
            </a:r>
          </a:p>
        </p:txBody>
      </p:sp>
      <p:pic>
        <p:nvPicPr>
          <p:cNvPr id="2" name="Picture 2">
            <a:extLst>
              <a:ext uri="{FF2B5EF4-FFF2-40B4-BE49-F238E27FC236}">
                <a16:creationId xmlns:a16="http://schemas.microsoft.com/office/drawing/2014/main" id="{D58901FF-9452-4901-93DB-80EFF5EBDD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9400" y="6121400"/>
            <a:ext cx="5054600" cy="73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9777F153-9CE4-4A61-B2EA-53EF1DF5EA25}"/>
              </a:ext>
            </a:extLst>
          </p:cNvPr>
          <p:cNvPicPr>
            <a:picLocks noChangeAspect="1"/>
          </p:cNvPicPr>
          <p:nvPr/>
        </p:nvPicPr>
        <p:blipFill>
          <a:blip r:embed="rId3"/>
          <a:stretch>
            <a:fillRect/>
          </a:stretch>
        </p:blipFill>
        <p:spPr>
          <a:xfrm>
            <a:off x="0" y="1305682"/>
            <a:ext cx="9144000" cy="4485518"/>
          </a:xfrm>
          <a:prstGeom prst="rect">
            <a:avLst/>
          </a:prstGeom>
        </p:spPr>
      </p:pic>
    </p:spTree>
    <p:extLst>
      <p:ext uri="{BB962C8B-B14F-4D97-AF65-F5344CB8AC3E}">
        <p14:creationId xmlns:p14="http://schemas.microsoft.com/office/powerpoint/2010/main" val="2124053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9C97DB-9C36-464F-B776-A317F6A27535}"/>
              </a:ext>
            </a:extLst>
          </p:cNvPr>
          <p:cNvPicPr>
            <a:picLocks noChangeAspect="1"/>
          </p:cNvPicPr>
          <p:nvPr/>
        </p:nvPicPr>
        <p:blipFill>
          <a:blip r:embed="rId2"/>
          <a:stretch>
            <a:fillRect/>
          </a:stretch>
        </p:blipFill>
        <p:spPr>
          <a:xfrm>
            <a:off x="184158" y="0"/>
            <a:ext cx="8775683" cy="6858000"/>
          </a:xfrm>
          <a:prstGeom prst="rect">
            <a:avLst/>
          </a:prstGeom>
        </p:spPr>
      </p:pic>
    </p:spTree>
    <p:extLst>
      <p:ext uri="{BB962C8B-B14F-4D97-AF65-F5344CB8AC3E}">
        <p14:creationId xmlns:p14="http://schemas.microsoft.com/office/powerpoint/2010/main" val="2175069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34183479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C8E6D-0C3B-33D6-2D3E-A382EBB4061E}"/>
              </a:ext>
            </a:extLst>
          </p:cNvPr>
          <p:cNvSpPr>
            <a:spLocks noGrp="1"/>
          </p:cNvSpPr>
          <p:nvPr>
            <p:ph idx="1"/>
          </p:nvPr>
        </p:nvSpPr>
        <p:spPr>
          <a:xfrm>
            <a:off x="0" y="0"/>
            <a:ext cx="9144000" cy="6858000"/>
          </a:xfrm>
          <a:solidFill>
            <a:srgbClr val="CC9B00"/>
          </a:solidFill>
        </p:spPr>
        <p:txBody>
          <a:bodyPr/>
          <a:lstStyle/>
          <a:p>
            <a:endParaRPr lang="en-US" dirty="0"/>
          </a:p>
          <a:p>
            <a:r>
              <a:rPr lang="en-US" dirty="0">
                <a:solidFill>
                  <a:srgbClr val="002060"/>
                </a:solidFill>
              </a:rPr>
              <a:t>The secret word for this unit is:</a:t>
            </a:r>
          </a:p>
          <a:p>
            <a:endParaRPr lang="en-US" dirty="0">
              <a:solidFill>
                <a:srgbClr val="002060"/>
              </a:solidFill>
            </a:endParaRPr>
          </a:p>
          <a:p>
            <a:endParaRPr lang="en-US" dirty="0">
              <a:solidFill>
                <a:srgbClr val="002060"/>
              </a:solidFill>
            </a:endParaRPr>
          </a:p>
          <a:p>
            <a:pPr algn="ctr"/>
            <a:r>
              <a:rPr lang="en-US" dirty="0">
                <a:solidFill>
                  <a:srgbClr val="C00000"/>
                </a:solidFill>
              </a:rPr>
              <a:t>SUSPECT</a:t>
            </a:r>
          </a:p>
        </p:txBody>
      </p:sp>
    </p:spTree>
    <p:extLst>
      <p:ext uri="{BB962C8B-B14F-4D97-AF65-F5344CB8AC3E}">
        <p14:creationId xmlns:p14="http://schemas.microsoft.com/office/powerpoint/2010/main" val="8962843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Rates of Change</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1219200"/>
            <a:ext cx="8229600" cy="5638800"/>
          </a:xfrm>
        </p:spPr>
        <p:txBody>
          <a:bodyPr/>
          <a:lstStyle/>
          <a:p>
            <a:r>
              <a:rPr lang="en-US" dirty="0"/>
              <a:t>What is the slope (rise/run) of the curve between x=6 and x=10?</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grpSp>
        <p:nvGrpSpPr>
          <p:cNvPr id="19" name="Group 18">
            <a:extLst>
              <a:ext uri="{FF2B5EF4-FFF2-40B4-BE49-F238E27FC236}">
                <a16:creationId xmlns:a16="http://schemas.microsoft.com/office/drawing/2014/main" id="{B0A7E3DD-9534-4824-9C84-23485D6371A1}"/>
              </a:ext>
            </a:extLst>
          </p:cNvPr>
          <p:cNvGrpSpPr/>
          <p:nvPr/>
        </p:nvGrpSpPr>
        <p:grpSpPr>
          <a:xfrm>
            <a:off x="2712662" y="2895600"/>
            <a:ext cx="6431337" cy="3886200"/>
            <a:chOff x="2712662" y="2667000"/>
            <a:chExt cx="6431337" cy="3886200"/>
          </a:xfrm>
        </p:grpSpPr>
        <p:pic>
          <p:nvPicPr>
            <p:cNvPr id="20" name="Picture 19">
              <a:extLst>
                <a:ext uri="{FF2B5EF4-FFF2-40B4-BE49-F238E27FC236}">
                  <a16:creationId xmlns:a16="http://schemas.microsoft.com/office/drawing/2014/main" id="{1F2DB5A4-07EF-46BC-98F6-7F8737B3FDF8}"/>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21" name="Content Placeholder 2">
              <a:extLst>
                <a:ext uri="{FF2B5EF4-FFF2-40B4-BE49-F238E27FC236}">
                  <a16:creationId xmlns:a16="http://schemas.microsoft.com/office/drawing/2014/main" id="{D7448575-5820-4072-A731-C29E2E096F45}"/>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22" name="Content Placeholder 2">
              <a:extLst>
                <a:ext uri="{FF2B5EF4-FFF2-40B4-BE49-F238E27FC236}">
                  <a16:creationId xmlns:a16="http://schemas.microsoft.com/office/drawing/2014/main" id="{4B921F07-C742-4CC2-AE95-7544C3D555C4}"/>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Tree>
    <p:extLst>
      <p:ext uri="{BB962C8B-B14F-4D97-AF65-F5344CB8AC3E}">
        <p14:creationId xmlns:p14="http://schemas.microsoft.com/office/powerpoint/2010/main" val="2529524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Rates of Change</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1219200"/>
            <a:ext cx="8229600" cy="5638800"/>
          </a:xfrm>
        </p:spPr>
        <p:txBody>
          <a:bodyPr/>
          <a:lstStyle/>
          <a:p>
            <a:r>
              <a:rPr lang="en-US" dirty="0"/>
              <a:t>If you have a well-drawn graph, this is easy!</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grpSp>
        <p:nvGrpSpPr>
          <p:cNvPr id="19" name="Group 18">
            <a:extLst>
              <a:ext uri="{FF2B5EF4-FFF2-40B4-BE49-F238E27FC236}">
                <a16:creationId xmlns:a16="http://schemas.microsoft.com/office/drawing/2014/main" id="{B0A7E3DD-9534-4824-9C84-23485D6371A1}"/>
              </a:ext>
            </a:extLst>
          </p:cNvPr>
          <p:cNvGrpSpPr/>
          <p:nvPr/>
        </p:nvGrpSpPr>
        <p:grpSpPr>
          <a:xfrm>
            <a:off x="2712662" y="2895600"/>
            <a:ext cx="6431337" cy="3886200"/>
            <a:chOff x="2712662" y="2667000"/>
            <a:chExt cx="6431337" cy="3886200"/>
          </a:xfrm>
        </p:grpSpPr>
        <p:pic>
          <p:nvPicPr>
            <p:cNvPr id="20" name="Picture 19">
              <a:extLst>
                <a:ext uri="{FF2B5EF4-FFF2-40B4-BE49-F238E27FC236}">
                  <a16:creationId xmlns:a16="http://schemas.microsoft.com/office/drawing/2014/main" id="{1F2DB5A4-07EF-46BC-98F6-7F8737B3FDF8}"/>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21" name="Content Placeholder 2">
              <a:extLst>
                <a:ext uri="{FF2B5EF4-FFF2-40B4-BE49-F238E27FC236}">
                  <a16:creationId xmlns:a16="http://schemas.microsoft.com/office/drawing/2014/main" id="{D7448575-5820-4072-A731-C29E2E096F45}"/>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22" name="Content Placeholder 2">
              <a:extLst>
                <a:ext uri="{FF2B5EF4-FFF2-40B4-BE49-F238E27FC236}">
                  <a16:creationId xmlns:a16="http://schemas.microsoft.com/office/drawing/2014/main" id="{4B921F07-C742-4CC2-AE95-7544C3D555C4}"/>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Tree>
    <p:extLst>
      <p:ext uri="{BB962C8B-B14F-4D97-AF65-F5344CB8AC3E}">
        <p14:creationId xmlns:p14="http://schemas.microsoft.com/office/powerpoint/2010/main" val="3616061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D243F4B-F191-4F5D-ACE3-7874DC6FC4ED}"/>
              </a:ext>
            </a:extLst>
          </p:cNvPr>
          <p:cNvGrpSpPr/>
          <p:nvPr/>
        </p:nvGrpSpPr>
        <p:grpSpPr>
          <a:xfrm>
            <a:off x="2712662" y="2895600"/>
            <a:ext cx="6431337" cy="3886200"/>
            <a:chOff x="2712662" y="2667000"/>
            <a:chExt cx="6431337" cy="3886200"/>
          </a:xfrm>
        </p:grpSpPr>
        <p:pic>
          <p:nvPicPr>
            <p:cNvPr id="19" name="Picture 18">
              <a:extLst>
                <a:ext uri="{FF2B5EF4-FFF2-40B4-BE49-F238E27FC236}">
                  <a16:creationId xmlns:a16="http://schemas.microsoft.com/office/drawing/2014/main" id="{B9EB06A5-8F25-4856-8C72-217EBF8ACAAF}"/>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20" name="Content Placeholder 2">
              <a:extLst>
                <a:ext uri="{FF2B5EF4-FFF2-40B4-BE49-F238E27FC236}">
                  <a16:creationId xmlns:a16="http://schemas.microsoft.com/office/drawing/2014/main" id="{B0B1B7F7-C7E4-47A4-871D-8993434D18D7}"/>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21" name="Content Placeholder 2">
              <a:extLst>
                <a:ext uri="{FF2B5EF4-FFF2-40B4-BE49-F238E27FC236}">
                  <a16:creationId xmlns:a16="http://schemas.microsoft.com/office/drawing/2014/main" id="{7C198972-805A-41B8-A92E-4D05FA54545A}"/>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What is </a:t>
            </a:r>
            <a:r>
              <a:rPr lang="el-GR" dirty="0"/>
              <a:t>Δ</a:t>
            </a:r>
            <a:r>
              <a:rPr lang="en-US" dirty="0"/>
              <a:t>y (the rise)?</a:t>
            </a:r>
          </a:p>
          <a:p>
            <a:r>
              <a:rPr lang="en-US" dirty="0"/>
              <a:t>What is </a:t>
            </a:r>
            <a:r>
              <a:rPr lang="el-GR" dirty="0"/>
              <a:t>Δ</a:t>
            </a:r>
            <a:r>
              <a:rPr lang="en-US" dirty="0"/>
              <a:t>x (the run)?</a:t>
            </a:r>
          </a:p>
          <a:p>
            <a:r>
              <a:rPr lang="en-US" dirty="0"/>
              <a:t>What is </a:t>
            </a:r>
            <a:r>
              <a:rPr lang="el-GR" dirty="0"/>
              <a:t>Δ</a:t>
            </a:r>
            <a:r>
              <a:rPr lang="en-US" dirty="0"/>
              <a:t>y/</a:t>
            </a:r>
            <a:r>
              <a:rPr lang="el-GR" dirty="0"/>
              <a:t>Δ</a:t>
            </a:r>
            <a:r>
              <a:rPr lang="en-US" dirty="0"/>
              <a:t>x (the slope)?</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sp>
        <p:nvSpPr>
          <p:cNvPr id="5" name="Rectangle 4">
            <a:extLst>
              <a:ext uri="{FF2B5EF4-FFF2-40B4-BE49-F238E27FC236}">
                <a16:creationId xmlns:a16="http://schemas.microsoft.com/office/drawing/2014/main" id="{B4B941D2-8253-425F-B7C0-BB9237398E2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12</a:t>
            </a:r>
            <a:endParaRPr lang="en-US" altLang="en-US" sz="2400" i="1" dirty="0">
              <a:solidFill>
                <a:schemeClr val="folHlink"/>
              </a:solidFill>
            </a:endParaRPr>
          </a:p>
        </p:txBody>
      </p:sp>
    </p:spTree>
    <p:extLst>
      <p:ext uri="{BB962C8B-B14F-4D97-AF65-F5344CB8AC3E}">
        <p14:creationId xmlns:p14="http://schemas.microsoft.com/office/powerpoint/2010/main" val="1921909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F34B7DF-6CF2-4E90-B140-D2C62BCB5F8F}"/>
              </a:ext>
            </a:extLst>
          </p:cNvPr>
          <p:cNvGrpSpPr/>
          <p:nvPr/>
        </p:nvGrpSpPr>
        <p:grpSpPr>
          <a:xfrm>
            <a:off x="2712662" y="2895600"/>
            <a:ext cx="6431337" cy="3886200"/>
            <a:chOff x="2712662" y="2667000"/>
            <a:chExt cx="6431337" cy="3886200"/>
          </a:xfrm>
        </p:grpSpPr>
        <p:pic>
          <p:nvPicPr>
            <p:cNvPr id="10" name="Picture 9">
              <a:extLst>
                <a:ext uri="{FF2B5EF4-FFF2-40B4-BE49-F238E27FC236}">
                  <a16:creationId xmlns:a16="http://schemas.microsoft.com/office/drawing/2014/main" id="{39A157F0-8B14-40E1-AD77-CB568D5D7CF6}"/>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13" name="Content Placeholder 2">
              <a:extLst>
                <a:ext uri="{FF2B5EF4-FFF2-40B4-BE49-F238E27FC236}">
                  <a16:creationId xmlns:a16="http://schemas.microsoft.com/office/drawing/2014/main" id="{607E85ED-ECC0-4BFC-9D4E-5911D282B7B0}"/>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15" name="Content Placeholder 2">
              <a:extLst>
                <a:ext uri="{FF2B5EF4-FFF2-40B4-BE49-F238E27FC236}">
                  <a16:creationId xmlns:a16="http://schemas.microsoft.com/office/drawing/2014/main" id="{E1A4ACBC-226C-43BB-B0AD-B6AD265F5454}"/>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What is </a:t>
            </a:r>
            <a:r>
              <a:rPr lang="el-GR" dirty="0"/>
              <a:t>Δ</a:t>
            </a:r>
            <a:r>
              <a:rPr lang="en-US" dirty="0"/>
              <a:t>y (the rise)? </a:t>
            </a:r>
            <a:r>
              <a:rPr lang="en-US" dirty="0">
                <a:solidFill>
                  <a:srgbClr val="FFFF00"/>
                </a:solidFill>
              </a:rPr>
              <a:t>10</a:t>
            </a:r>
          </a:p>
          <a:p>
            <a:r>
              <a:rPr lang="en-US" dirty="0"/>
              <a:t>What is </a:t>
            </a:r>
            <a:r>
              <a:rPr lang="el-GR" dirty="0"/>
              <a:t>Δ</a:t>
            </a:r>
            <a:r>
              <a:rPr lang="en-US" dirty="0"/>
              <a:t>x (the run)?</a:t>
            </a:r>
          </a:p>
          <a:p>
            <a:r>
              <a:rPr lang="en-US" dirty="0"/>
              <a:t>What is </a:t>
            </a:r>
            <a:r>
              <a:rPr lang="el-GR" dirty="0"/>
              <a:t>Δ</a:t>
            </a:r>
            <a:r>
              <a:rPr lang="en-US" dirty="0"/>
              <a:t>y/</a:t>
            </a:r>
            <a:r>
              <a:rPr lang="el-GR" dirty="0"/>
              <a:t>Δ</a:t>
            </a:r>
            <a:r>
              <a:rPr lang="en-US" dirty="0"/>
              <a:t>x (the slope)?</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sp>
        <p:nvSpPr>
          <p:cNvPr id="5" name="Rectangle 4">
            <a:extLst>
              <a:ext uri="{FF2B5EF4-FFF2-40B4-BE49-F238E27FC236}">
                <a16:creationId xmlns:a16="http://schemas.microsoft.com/office/drawing/2014/main" id="{B4B941D2-8253-425F-B7C0-BB9237398E2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12</a:t>
            </a:r>
            <a:endParaRPr lang="en-US" altLang="en-US" sz="2400" i="1" dirty="0">
              <a:solidFill>
                <a:schemeClr val="folHlink"/>
              </a:solidFill>
            </a:endParaRPr>
          </a:p>
        </p:txBody>
      </p:sp>
    </p:spTree>
    <p:extLst>
      <p:ext uri="{BB962C8B-B14F-4D97-AF65-F5344CB8AC3E}">
        <p14:creationId xmlns:p14="http://schemas.microsoft.com/office/powerpoint/2010/main" val="302539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8171843-2616-4034-B2A3-630BCCD57648}"/>
              </a:ext>
            </a:extLst>
          </p:cNvPr>
          <p:cNvSpPr txBox="1">
            <a:spLocks/>
          </p:cNvSpPr>
          <p:nvPr/>
        </p:nvSpPr>
        <p:spPr bwMode="auto">
          <a:xfrm>
            <a:off x="457200" y="838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a:t>Is there a pattern?		</a:t>
            </a:r>
            <a:endParaRPr lang="en-US" altLang="en-US" sz="2000" dirty="0"/>
          </a:p>
        </p:txBody>
      </p:sp>
      <p:graphicFrame>
        <p:nvGraphicFramePr>
          <p:cNvPr id="4" name="Content Placeholder 3">
            <a:extLst>
              <a:ext uri="{FF2B5EF4-FFF2-40B4-BE49-F238E27FC236}">
                <a16:creationId xmlns:a16="http://schemas.microsoft.com/office/drawing/2014/main" id="{51F05F16-A2CD-4B70-AEF0-613C8AB785D1}"/>
              </a:ext>
            </a:extLst>
          </p:cNvPr>
          <p:cNvGraphicFramePr>
            <a:graphicFrameLocks noGrp="1"/>
          </p:cNvGraphicFramePr>
          <p:nvPr>
            <p:ph idx="1"/>
            <p:extLst>
              <p:ext uri="{D42A27DB-BD31-4B8C-83A1-F6EECF244321}">
                <p14:modId xmlns:p14="http://schemas.microsoft.com/office/powerpoint/2010/main" val="2841016718"/>
              </p:ext>
            </p:extLst>
          </p:nvPr>
        </p:nvGraphicFramePr>
        <p:xfrm>
          <a:off x="508000" y="2141913"/>
          <a:ext cx="8128000" cy="4724400"/>
        </p:xfrm>
        <a:graphic>
          <a:graphicData uri="http://schemas.openxmlformats.org/drawingml/2006/table">
            <a:tbl>
              <a:tblPr firstRow="1" bandRow="1">
                <a:tableStyleId>{073A0DAA-6AF3-43AB-8588-CEC1D06C72B9}</a:tableStyleId>
              </a:tblPr>
              <a:tblGrid>
                <a:gridCol w="3886200">
                  <a:extLst>
                    <a:ext uri="{9D8B030D-6E8A-4147-A177-3AD203B41FA5}">
                      <a16:colId xmlns:a16="http://schemas.microsoft.com/office/drawing/2014/main" val="942559703"/>
                    </a:ext>
                  </a:extLst>
                </a:gridCol>
                <a:gridCol w="4241800">
                  <a:extLst>
                    <a:ext uri="{9D8B030D-6E8A-4147-A177-3AD203B41FA5}">
                      <a16:colId xmlns:a16="http://schemas.microsoft.com/office/drawing/2014/main" val="502992973"/>
                    </a:ext>
                  </a:extLst>
                </a:gridCol>
              </a:tblGrid>
              <a:tr h="370840">
                <a:tc>
                  <a:txBody>
                    <a:bodyPr/>
                    <a:lstStyle/>
                    <a:p>
                      <a:pPr algn="ctr"/>
                      <a:r>
                        <a:rPr lang="en-US" sz="3000" dirty="0">
                          <a:solidFill>
                            <a:srgbClr val="FFFF00"/>
                          </a:solidFill>
                          <a:effectLst/>
                        </a:rPr>
                        <a:t>x</a:t>
                      </a:r>
                    </a:p>
                  </a:txBody>
                  <a:tcPr marL="38100" marR="38100" marT="38100" marB="38100" anchor="ctr">
                    <a:solidFill>
                      <a:srgbClr val="C00000"/>
                    </a:solidFill>
                  </a:tcPr>
                </a:tc>
                <a:tc>
                  <a:txBody>
                    <a:bodyPr/>
                    <a:lstStyle/>
                    <a:p>
                      <a:pPr algn="ctr"/>
                      <a:r>
                        <a:rPr lang="en-US" sz="3000" u="sng" dirty="0">
                          <a:solidFill>
                            <a:srgbClr val="FFFF00"/>
                          </a:solidFill>
                          <a:effectLst/>
                        </a:rPr>
                        <a:t>1</a:t>
                      </a:r>
                    </a:p>
                    <a:p>
                      <a:pPr algn="ctr"/>
                      <a:r>
                        <a:rPr lang="en-US" sz="3000" b="1" dirty="0">
                          <a:solidFill>
                            <a:srgbClr val="FFFF00"/>
                          </a:solidFill>
                          <a:effectLst/>
                        </a:rPr>
                        <a:t>x</a:t>
                      </a:r>
                      <a:endParaRPr lang="en-US" sz="3000" dirty="0">
                        <a:solidFill>
                          <a:srgbClr val="FFFF00"/>
                        </a:solidFill>
                        <a:effectLst/>
                      </a:endParaRPr>
                    </a:p>
                  </a:txBody>
                  <a:tcPr marL="38100" marR="38100" marT="38100" marB="38100" anchor="ctr">
                    <a:solidFill>
                      <a:srgbClr val="C00000"/>
                    </a:solidFill>
                  </a:tcPr>
                </a:tc>
                <a:extLst>
                  <a:ext uri="{0D108BD9-81ED-4DB2-BD59-A6C34878D82A}">
                    <a16:rowId xmlns:a16="http://schemas.microsoft.com/office/drawing/2014/main" val="832168072"/>
                  </a:ext>
                </a:extLst>
              </a:tr>
              <a:tr h="370840">
                <a:tc>
                  <a:txBody>
                    <a:bodyPr/>
                    <a:lstStyle/>
                    <a:p>
                      <a:pPr algn="ctr"/>
                      <a:r>
                        <a:rPr lang="en-US" sz="3000" dirty="0">
                          <a:solidFill>
                            <a:srgbClr val="FFFF00"/>
                          </a:solidFill>
                          <a:effectLst/>
                        </a:rPr>
                        <a:t>1</a:t>
                      </a:r>
                    </a:p>
                  </a:txBody>
                  <a:tcPr marL="38100" marR="38100" marT="38100" marB="38100" anchor="ctr">
                    <a:solidFill>
                      <a:srgbClr val="0070C0"/>
                    </a:solidFill>
                  </a:tcPr>
                </a:tc>
                <a:tc>
                  <a:txBody>
                    <a:bodyPr/>
                    <a:lstStyle/>
                    <a:p>
                      <a:pPr algn="ctr"/>
                      <a:r>
                        <a:rPr lang="en-US" sz="3000" dirty="0">
                          <a:solidFill>
                            <a:srgbClr val="FFFF00"/>
                          </a:solidFill>
                          <a:effectLst/>
                        </a:rPr>
                        <a:t>1</a:t>
                      </a:r>
                    </a:p>
                  </a:txBody>
                  <a:tcPr marL="38100" marR="38100" marT="38100" marB="38100" anchor="ctr">
                    <a:solidFill>
                      <a:srgbClr val="0070C0"/>
                    </a:solidFill>
                  </a:tcPr>
                </a:tc>
                <a:extLst>
                  <a:ext uri="{0D108BD9-81ED-4DB2-BD59-A6C34878D82A}">
                    <a16:rowId xmlns:a16="http://schemas.microsoft.com/office/drawing/2014/main" val="2113300981"/>
                  </a:ext>
                </a:extLst>
              </a:tr>
              <a:tr h="370840">
                <a:tc>
                  <a:txBody>
                    <a:bodyPr/>
                    <a:lstStyle/>
                    <a:p>
                      <a:pPr algn="ctr"/>
                      <a:r>
                        <a:rPr lang="en-US" sz="3000" dirty="0">
                          <a:solidFill>
                            <a:srgbClr val="FFFF00"/>
                          </a:solidFill>
                          <a:effectLst/>
                        </a:rPr>
                        <a:t>2</a:t>
                      </a:r>
                    </a:p>
                  </a:txBody>
                  <a:tcPr marL="38100" marR="38100" marT="38100" marB="38100" anchor="ctr">
                    <a:solidFill>
                      <a:srgbClr val="0070C0"/>
                    </a:solidFill>
                  </a:tcPr>
                </a:tc>
                <a:tc>
                  <a:txBody>
                    <a:bodyPr/>
                    <a:lstStyle/>
                    <a:p>
                      <a:pPr algn="ctr"/>
                      <a:r>
                        <a:rPr lang="en-US" sz="3000" dirty="0">
                          <a:solidFill>
                            <a:srgbClr val="FFFF00"/>
                          </a:solidFill>
                          <a:effectLst/>
                        </a:rPr>
                        <a:t>0.5</a:t>
                      </a:r>
                    </a:p>
                  </a:txBody>
                  <a:tcPr marL="38100" marR="38100" marT="38100" marB="38100" anchor="ctr">
                    <a:solidFill>
                      <a:srgbClr val="0070C0"/>
                    </a:solidFill>
                  </a:tcPr>
                </a:tc>
                <a:extLst>
                  <a:ext uri="{0D108BD9-81ED-4DB2-BD59-A6C34878D82A}">
                    <a16:rowId xmlns:a16="http://schemas.microsoft.com/office/drawing/2014/main" val="3199572777"/>
                  </a:ext>
                </a:extLst>
              </a:tr>
              <a:tr h="370840">
                <a:tc>
                  <a:txBody>
                    <a:bodyPr/>
                    <a:lstStyle/>
                    <a:p>
                      <a:pPr algn="ctr"/>
                      <a:r>
                        <a:rPr lang="en-US" sz="3000" dirty="0">
                          <a:solidFill>
                            <a:srgbClr val="FFFF00"/>
                          </a:solidFill>
                          <a:effectLst/>
                        </a:rPr>
                        <a:t>4</a:t>
                      </a:r>
                    </a:p>
                  </a:txBody>
                  <a:tcPr marL="38100" marR="38100" marT="38100" marB="38100" anchor="ctr">
                    <a:solidFill>
                      <a:srgbClr val="0070C0"/>
                    </a:solidFill>
                  </a:tcPr>
                </a:tc>
                <a:tc>
                  <a:txBody>
                    <a:bodyPr/>
                    <a:lstStyle/>
                    <a:p>
                      <a:pPr algn="ctr"/>
                      <a:r>
                        <a:rPr lang="en-US" sz="3000" dirty="0">
                          <a:solidFill>
                            <a:srgbClr val="FFFF00"/>
                          </a:solidFill>
                          <a:effectLst/>
                        </a:rPr>
                        <a:t>0.25</a:t>
                      </a:r>
                    </a:p>
                  </a:txBody>
                  <a:tcPr marL="38100" marR="38100" marT="38100" marB="38100" anchor="ctr">
                    <a:solidFill>
                      <a:srgbClr val="0070C0"/>
                    </a:solidFill>
                  </a:tcPr>
                </a:tc>
                <a:extLst>
                  <a:ext uri="{0D108BD9-81ED-4DB2-BD59-A6C34878D82A}">
                    <a16:rowId xmlns:a16="http://schemas.microsoft.com/office/drawing/2014/main" val="2436936471"/>
                  </a:ext>
                </a:extLst>
              </a:tr>
              <a:tr h="370840">
                <a:tc>
                  <a:txBody>
                    <a:bodyPr/>
                    <a:lstStyle/>
                    <a:p>
                      <a:pPr algn="ctr"/>
                      <a:r>
                        <a:rPr lang="en-US" sz="3000" dirty="0">
                          <a:solidFill>
                            <a:srgbClr val="FFFF00"/>
                          </a:solidFill>
                          <a:effectLst/>
                        </a:rPr>
                        <a:t>10</a:t>
                      </a:r>
                    </a:p>
                  </a:txBody>
                  <a:tcPr marL="38100" marR="38100" marT="38100" marB="38100" anchor="ctr">
                    <a:solidFill>
                      <a:srgbClr val="0070C0"/>
                    </a:solidFill>
                  </a:tcPr>
                </a:tc>
                <a:tc>
                  <a:txBody>
                    <a:bodyPr/>
                    <a:lstStyle/>
                    <a:p>
                      <a:pPr algn="ctr"/>
                      <a:r>
                        <a:rPr lang="en-US" sz="3000" dirty="0">
                          <a:solidFill>
                            <a:srgbClr val="FFFF00"/>
                          </a:solidFill>
                          <a:effectLst/>
                        </a:rPr>
                        <a:t>0.1</a:t>
                      </a:r>
                    </a:p>
                  </a:txBody>
                  <a:tcPr marL="38100" marR="38100" marT="38100" marB="38100" anchor="ctr">
                    <a:solidFill>
                      <a:srgbClr val="0070C0"/>
                    </a:solidFill>
                  </a:tcPr>
                </a:tc>
                <a:extLst>
                  <a:ext uri="{0D108BD9-81ED-4DB2-BD59-A6C34878D82A}">
                    <a16:rowId xmlns:a16="http://schemas.microsoft.com/office/drawing/2014/main" val="1707764127"/>
                  </a:ext>
                </a:extLst>
              </a:tr>
              <a:tr h="370840">
                <a:tc>
                  <a:txBody>
                    <a:bodyPr/>
                    <a:lstStyle/>
                    <a:p>
                      <a:pPr algn="ctr"/>
                      <a:r>
                        <a:rPr lang="en-US" sz="3000" dirty="0">
                          <a:solidFill>
                            <a:srgbClr val="FFFF00"/>
                          </a:solidFill>
                          <a:effectLst/>
                        </a:rPr>
                        <a:t>100</a:t>
                      </a:r>
                    </a:p>
                  </a:txBody>
                  <a:tcPr marL="38100" marR="38100" marT="38100" marB="38100" anchor="ctr">
                    <a:solidFill>
                      <a:srgbClr val="0070C0"/>
                    </a:solidFill>
                  </a:tcPr>
                </a:tc>
                <a:tc>
                  <a:txBody>
                    <a:bodyPr/>
                    <a:lstStyle/>
                    <a:p>
                      <a:pPr algn="ctr"/>
                      <a:r>
                        <a:rPr lang="en-US" sz="3000" dirty="0">
                          <a:solidFill>
                            <a:srgbClr val="FFFF00"/>
                          </a:solidFill>
                          <a:effectLst/>
                        </a:rPr>
                        <a:t>0.01</a:t>
                      </a:r>
                    </a:p>
                  </a:txBody>
                  <a:tcPr marL="38100" marR="38100" marT="38100" marB="38100" anchor="ctr">
                    <a:solidFill>
                      <a:srgbClr val="0070C0"/>
                    </a:solidFill>
                  </a:tcPr>
                </a:tc>
                <a:extLst>
                  <a:ext uri="{0D108BD9-81ED-4DB2-BD59-A6C34878D82A}">
                    <a16:rowId xmlns:a16="http://schemas.microsoft.com/office/drawing/2014/main" val="1056479583"/>
                  </a:ext>
                </a:extLst>
              </a:tr>
              <a:tr h="370840">
                <a:tc>
                  <a:txBody>
                    <a:bodyPr/>
                    <a:lstStyle/>
                    <a:p>
                      <a:pPr algn="ctr"/>
                      <a:r>
                        <a:rPr lang="en-US" sz="3000" dirty="0">
                          <a:solidFill>
                            <a:srgbClr val="FFFF00"/>
                          </a:solidFill>
                          <a:effectLst/>
                        </a:rPr>
                        <a:t>1,000</a:t>
                      </a:r>
                    </a:p>
                  </a:txBody>
                  <a:tcPr marL="38100" marR="38100" marT="38100" marB="38100" anchor="ctr">
                    <a:solidFill>
                      <a:srgbClr val="0070C0"/>
                    </a:solidFill>
                  </a:tcPr>
                </a:tc>
                <a:tc>
                  <a:txBody>
                    <a:bodyPr/>
                    <a:lstStyle/>
                    <a:p>
                      <a:pPr algn="ctr"/>
                      <a:r>
                        <a:rPr lang="en-US" sz="3000" dirty="0">
                          <a:solidFill>
                            <a:srgbClr val="FFFF00"/>
                          </a:solidFill>
                          <a:effectLst/>
                        </a:rPr>
                        <a:t>0.001</a:t>
                      </a:r>
                    </a:p>
                  </a:txBody>
                  <a:tcPr marL="38100" marR="38100" marT="38100" marB="38100" anchor="ctr">
                    <a:solidFill>
                      <a:srgbClr val="0070C0"/>
                    </a:solidFill>
                  </a:tcPr>
                </a:tc>
                <a:extLst>
                  <a:ext uri="{0D108BD9-81ED-4DB2-BD59-A6C34878D82A}">
                    <a16:rowId xmlns:a16="http://schemas.microsoft.com/office/drawing/2014/main" val="2176132672"/>
                  </a:ext>
                </a:extLst>
              </a:tr>
              <a:tr h="370840">
                <a:tc>
                  <a:txBody>
                    <a:bodyPr/>
                    <a:lstStyle/>
                    <a:p>
                      <a:pPr algn="ctr"/>
                      <a:r>
                        <a:rPr lang="en-US" sz="3000" dirty="0">
                          <a:solidFill>
                            <a:srgbClr val="FFFF00"/>
                          </a:solidFill>
                          <a:effectLst/>
                        </a:rPr>
                        <a:t>10,000</a:t>
                      </a:r>
                    </a:p>
                  </a:txBody>
                  <a:tcPr marL="38100" marR="38100" marT="38100" marB="38100" anchor="ctr">
                    <a:solidFill>
                      <a:srgbClr val="0070C0"/>
                    </a:solidFill>
                  </a:tcPr>
                </a:tc>
                <a:tc>
                  <a:txBody>
                    <a:bodyPr/>
                    <a:lstStyle/>
                    <a:p>
                      <a:pPr algn="ctr"/>
                      <a:r>
                        <a:rPr lang="en-US" sz="3000" dirty="0">
                          <a:solidFill>
                            <a:srgbClr val="FFFF00"/>
                          </a:solidFill>
                          <a:effectLst/>
                        </a:rPr>
                        <a:t>0.0001</a:t>
                      </a:r>
                    </a:p>
                  </a:txBody>
                  <a:tcPr marL="38100" marR="38100" marT="38100" marB="38100" anchor="ctr">
                    <a:solidFill>
                      <a:srgbClr val="0070C0"/>
                    </a:solidFill>
                  </a:tcPr>
                </a:tc>
                <a:extLst>
                  <a:ext uri="{0D108BD9-81ED-4DB2-BD59-A6C34878D82A}">
                    <a16:rowId xmlns:a16="http://schemas.microsoft.com/office/drawing/2014/main" val="749632519"/>
                  </a:ext>
                </a:extLst>
              </a:tr>
            </a:tbl>
          </a:graphicData>
        </a:graphic>
      </p:graphicFrame>
      <p:sp>
        <p:nvSpPr>
          <p:cNvPr id="3" name="Rectangle 2">
            <a:extLst>
              <a:ext uri="{FF2B5EF4-FFF2-40B4-BE49-F238E27FC236}">
                <a16:creationId xmlns:a16="http://schemas.microsoft.com/office/drawing/2014/main" id="{BC1344B8-174D-4E84-9D4C-821E342BCD0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4411273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BC5E59-719E-4C03-9EF7-A820B8A26F7A}"/>
              </a:ext>
            </a:extLst>
          </p:cNvPr>
          <p:cNvGrpSpPr/>
          <p:nvPr/>
        </p:nvGrpSpPr>
        <p:grpSpPr>
          <a:xfrm>
            <a:off x="2712662" y="2895600"/>
            <a:ext cx="6431337" cy="3886200"/>
            <a:chOff x="2712662" y="2667000"/>
            <a:chExt cx="6431337" cy="3886200"/>
          </a:xfrm>
        </p:grpSpPr>
        <p:pic>
          <p:nvPicPr>
            <p:cNvPr id="10" name="Picture 9">
              <a:extLst>
                <a:ext uri="{FF2B5EF4-FFF2-40B4-BE49-F238E27FC236}">
                  <a16:creationId xmlns:a16="http://schemas.microsoft.com/office/drawing/2014/main" id="{AFB9A751-4DE3-4898-A7C4-B1BC6891D845}"/>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13" name="Content Placeholder 2">
              <a:extLst>
                <a:ext uri="{FF2B5EF4-FFF2-40B4-BE49-F238E27FC236}">
                  <a16:creationId xmlns:a16="http://schemas.microsoft.com/office/drawing/2014/main" id="{41312A4D-128F-4E85-9C58-164B618520D8}"/>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15" name="Content Placeholder 2">
              <a:extLst>
                <a:ext uri="{FF2B5EF4-FFF2-40B4-BE49-F238E27FC236}">
                  <a16:creationId xmlns:a16="http://schemas.microsoft.com/office/drawing/2014/main" id="{B42B1FFE-E544-4F00-870A-0B4E9A5147B1}"/>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What is </a:t>
            </a:r>
            <a:r>
              <a:rPr lang="el-GR" dirty="0"/>
              <a:t>Δ</a:t>
            </a:r>
            <a:r>
              <a:rPr lang="en-US" dirty="0"/>
              <a:t>y (the rise)? 10</a:t>
            </a:r>
          </a:p>
          <a:p>
            <a:r>
              <a:rPr lang="en-US" dirty="0"/>
              <a:t>What is </a:t>
            </a:r>
            <a:r>
              <a:rPr lang="el-GR" dirty="0"/>
              <a:t>Δ</a:t>
            </a:r>
            <a:r>
              <a:rPr lang="en-US" dirty="0"/>
              <a:t>x (the run)? </a:t>
            </a:r>
            <a:r>
              <a:rPr lang="en-US" dirty="0">
                <a:solidFill>
                  <a:srgbClr val="FFFF00"/>
                </a:solidFill>
              </a:rPr>
              <a:t>4</a:t>
            </a:r>
          </a:p>
          <a:p>
            <a:r>
              <a:rPr lang="en-US" dirty="0"/>
              <a:t>What is </a:t>
            </a:r>
            <a:r>
              <a:rPr lang="el-GR" dirty="0"/>
              <a:t>Δ</a:t>
            </a:r>
            <a:r>
              <a:rPr lang="en-US" dirty="0"/>
              <a:t>y/</a:t>
            </a:r>
            <a:r>
              <a:rPr lang="el-GR" dirty="0"/>
              <a:t>Δ</a:t>
            </a:r>
            <a:r>
              <a:rPr lang="en-US" dirty="0"/>
              <a:t>x (the slope)?</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sp>
        <p:nvSpPr>
          <p:cNvPr id="5" name="Rectangle 4">
            <a:extLst>
              <a:ext uri="{FF2B5EF4-FFF2-40B4-BE49-F238E27FC236}">
                <a16:creationId xmlns:a16="http://schemas.microsoft.com/office/drawing/2014/main" id="{B4B941D2-8253-425F-B7C0-BB9237398E2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FontTx/>
              <a:buNone/>
            </a:pPr>
            <a:r>
              <a:rPr lang="en-US" altLang="en-US" sz="2400" dirty="0">
                <a:solidFill>
                  <a:schemeClr val="bg1"/>
                </a:solidFill>
              </a:rPr>
              <a:t>IN-CLASS PROBLEM 12</a:t>
            </a:r>
            <a:endParaRPr lang="en-US" altLang="en-US" sz="2400" i="1" dirty="0">
              <a:solidFill>
                <a:schemeClr val="folHlink"/>
              </a:solidFill>
            </a:endParaRPr>
          </a:p>
        </p:txBody>
      </p:sp>
    </p:spTree>
    <p:extLst>
      <p:ext uri="{BB962C8B-B14F-4D97-AF65-F5344CB8AC3E}">
        <p14:creationId xmlns:p14="http://schemas.microsoft.com/office/powerpoint/2010/main" val="2628668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419D425-30F3-4DDB-98C2-8E5C122322F4}"/>
              </a:ext>
            </a:extLst>
          </p:cNvPr>
          <p:cNvGrpSpPr/>
          <p:nvPr/>
        </p:nvGrpSpPr>
        <p:grpSpPr>
          <a:xfrm>
            <a:off x="2712662" y="2895600"/>
            <a:ext cx="6431337" cy="3886200"/>
            <a:chOff x="2712662" y="2667000"/>
            <a:chExt cx="6431337" cy="3886200"/>
          </a:xfrm>
        </p:grpSpPr>
        <p:pic>
          <p:nvPicPr>
            <p:cNvPr id="11" name="Picture 10">
              <a:extLst>
                <a:ext uri="{FF2B5EF4-FFF2-40B4-BE49-F238E27FC236}">
                  <a16:creationId xmlns:a16="http://schemas.microsoft.com/office/drawing/2014/main" id="{5E306C46-4B56-4B97-BEEA-CD6B54155E0B}"/>
                </a:ext>
              </a:extLst>
            </p:cNvPr>
            <p:cNvPicPr>
              <a:picLocks noChangeAspect="1"/>
            </p:cNvPicPr>
            <p:nvPr/>
          </p:nvPicPr>
          <p:blipFill>
            <a:blip r:embed="rId3"/>
            <a:stretch>
              <a:fillRect/>
            </a:stretch>
          </p:blipFill>
          <p:spPr>
            <a:xfrm>
              <a:off x="2712662" y="2667000"/>
              <a:ext cx="6431337" cy="3886200"/>
            </a:xfrm>
            <a:prstGeom prst="rect">
              <a:avLst/>
            </a:prstGeom>
          </p:spPr>
        </p:pic>
        <p:sp>
          <p:nvSpPr>
            <p:cNvPr id="12" name="Content Placeholder 2">
              <a:extLst>
                <a:ext uri="{FF2B5EF4-FFF2-40B4-BE49-F238E27FC236}">
                  <a16:creationId xmlns:a16="http://schemas.microsoft.com/office/drawing/2014/main" id="{78149702-3BFD-4962-BE5E-409279F87127}"/>
                </a:ext>
              </a:extLst>
            </p:cNvPr>
            <p:cNvSpPr txBox="1">
              <a:spLocks/>
            </p:cNvSpPr>
            <p:nvPr/>
          </p:nvSpPr>
          <p:spPr bwMode="auto">
            <a:xfrm>
              <a:off x="3276600" y="6019800"/>
              <a:ext cx="5410200" cy="5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0" dirty="0"/>
                <a:t>0   1   2   3   4   5   6   7   8   9  </a:t>
              </a:r>
              <a:r>
                <a:rPr lang="en-US" sz="500" b="0" dirty="0"/>
                <a:t> </a:t>
              </a:r>
              <a:r>
                <a:rPr lang="en-US" sz="2500" b="0" dirty="0"/>
                <a:t>10</a:t>
              </a:r>
            </a:p>
          </p:txBody>
        </p:sp>
        <p:sp>
          <p:nvSpPr>
            <p:cNvPr id="14" name="Content Placeholder 2">
              <a:extLst>
                <a:ext uri="{FF2B5EF4-FFF2-40B4-BE49-F238E27FC236}">
                  <a16:creationId xmlns:a16="http://schemas.microsoft.com/office/drawing/2014/main" id="{D57EF0E0-DB92-4BAF-93C2-A9B8CDB6E54D}"/>
                </a:ext>
              </a:extLst>
            </p:cNvPr>
            <p:cNvSpPr txBox="1">
              <a:spLocks/>
            </p:cNvSpPr>
            <p:nvPr/>
          </p:nvSpPr>
          <p:spPr bwMode="auto">
            <a:xfrm>
              <a:off x="2819401" y="3218765"/>
              <a:ext cx="685799" cy="31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b="0" dirty="0"/>
                <a:t> </a:t>
              </a:r>
            </a:p>
            <a:p>
              <a:pPr>
                <a:spcBef>
                  <a:spcPts val="0"/>
                </a:spcBef>
              </a:pPr>
              <a:r>
                <a:rPr lang="en-US" sz="2500" b="0" dirty="0"/>
                <a:t>15   </a:t>
              </a:r>
            </a:p>
            <a:p>
              <a:pPr>
                <a:spcBef>
                  <a:spcPts val="0"/>
                </a:spcBef>
              </a:pPr>
              <a:r>
                <a:rPr lang="en-US" sz="2500" b="0" dirty="0"/>
                <a:t>   </a:t>
              </a:r>
            </a:p>
            <a:p>
              <a:pPr>
                <a:spcBef>
                  <a:spcPts val="0"/>
                </a:spcBef>
              </a:pPr>
              <a:r>
                <a:rPr lang="en-US" sz="2500" b="0" dirty="0"/>
                <a:t>10   </a:t>
              </a:r>
            </a:p>
            <a:p>
              <a:pPr>
                <a:spcBef>
                  <a:spcPts val="0"/>
                </a:spcBef>
              </a:pPr>
              <a:r>
                <a:rPr lang="en-US" sz="2500" b="0" dirty="0"/>
                <a:t>    </a:t>
              </a:r>
            </a:p>
            <a:p>
              <a:pPr>
                <a:spcBef>
                  <a:spcPts val="0"/>
                </a:spcBef>
              </a:pPr>
              <a:r>
                <a:rPr lang="en-US" sz="2500" b="0" dirty="0"/>
                <a:t> </a:t>
              </a:r>
              <a:r>
                <a:rPr lang="en-US" sz="1000" b="0" dirty="0"/>
                <a:t> </a:t>
              </a:r>
              <a:r>
                <a:rPr lang="en-US" sz="2500" b="0" dirty="0"/>
                <a:t>5   </a:t>
              </a:r>
            </a:p>
            <a:p>
              <a:pPr>
                <a:spcBef>
                  <a:spcPts val="0"/>
                </a:spcBef>
              </a:pPr>
              <a:r>
                <a:rPr lang="en-US" sz="2500" b="0" dirty="0"/>
                <a:t>   </a:t>
              </a:r>
            </a:p>
            <a:p>
              <a:pPr>
                <a:spcBef>
                  <a:spcPts val="0"/>
                </a:spcBef>
              </a:pPr>
              <a:r>
                <a:rPr lang="en-US" sz="2500" b="0" dirty="0"/>
                <a:t> </a:t>
              </a:r>
              <a:r>
                <a:rPr lang="en-US" sz="1000" b="0" dirty="0"/>
                <a:t> </a:t>
              </a:r>
              <a:r>
                <a:rPr lang="en-US" sz="2500" b="0" dirty="0"/>
                <a:t>0</a:t>
              </a:r>
            </a:p>
          </p:txBody>
        </p:sp>
      </p:gr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What is </a:t>
            </a:r>
            <a:r>
              <a:rPr lang="el-GR" dirty="0"/>
              <a:t>Δ</a:t>
            </a:r>
            <a:r>
              <a:rPr lang="en-US" dirty="0"/>
              <a:t>y (the rise)? 10</a:t>
            </a:r>
          </a:p>
          <a:p>
            <a:r>
              <a:rPr lang="en-US" dirty="0"/>
              <a:t>What is </a:t>
            </a:r>
            <a:r>
              <a:rPr lang="el-GR" dirty="0"/>
              <a:t>Δ</a:t>
            </a:r>
            <a:r>
              <a:rPr lang="en-US" dirty="0"/>
              <a:t>x (the run)? 4</a:t>
            </a:r>
          </a:p>
          <a:p>
            <a:r>
              <a:rPr lang="en-US" dirty="0"/>
              <a:t>What is </a:t>
            </a:r>
            <a:r>
              <a:rPr lang="el-GR" dirty="0"/>
              <a:t>Δ</a:t>
            </a:r>
            <a:r>
              <a:rPr lang="en-US" dirty="0"/>
              <a:t>y/</a:t>
            </a:r>
            <a:r>
              <a:rPr lang="el-GR" dirty="0"/>
              <a:t>Δ</a:t>
            </a:r>
            <a:r>
              <a:rPr lang="en-US" dirty="0"/>
              <a:t>x (the slope)? 				  </a:t>
            </a:r>
            <a:r>
              <a:rPr lang="en-US" dirty="0">
                <a:solidFill>
                  <a:srgbClr val="FFFF00"/>
                </a:solidFill>
              </a:rPr>
              <a:t>10/4</a:t>
            </a:r>
            <a:r>
              <a:rPr lang="en-US" dirty="0"/>
              <a:t> = </a:t>
            </a:r>
            <a:r>
              <a:rPr lang="en-US" dirty="0">
                <a:solidFill>
                  <a:srgbClr val="FFFF00"/>
                </a:solidFill>
              </a:rPr>
              <a:t>5/2 </a:t>
            </a:r>
            <a:r>
              <a:rPr lang="en-US" dirty="0"/>
              <a:t>= </a:t>
            </a:r>
            <a:r>
              <a:rPr lang="en-US" dirty="0">
                <a:solidFill>
                  <a:srgbClr val="FFFF00"/>
                </a:solidFill>
              </a:rPr>
              <a:t>2.5</a:t>
            </a:r>
          </a:p>
        </p:txBody>
      </p:sp>
      <p:sp>
        <p:nvSpPr>
          <p:cNvPr id="6" name="TextBox 5">
            <a:extLst>
              <a:ext uri="{FF2B5EF4-FFF2-40B4-BE49-F238E27FC236}">
                <a16:creationId xmlns:a16="http://schemas.microsoft.com/office/drawing/2014/main" id="{F0B6D682-3596-4AF6-B301-77626C591DD7}"/>
              </a:ext>
            </a:extLst>
          </p:cNvPr>
          <p:cNvSpPr txBox="1"/>
          <p:nvPr/>
        </p:nvSpPr>
        <p:spPr>
          <a:xfrm>
            <a:off x="0" y="6611035"/>
            <a:ext cx="9144000" cy="323165"/>
          </a:xfrm>
          <a:prstGeom prst="rect">
            <a:avLst/>
          </a:prstGeom>
          <a:noFill/>
        </p:spPr>
        <p:txBody>
          <a:bodyPr wrap="square">
            <a:spAutoFit/>
          </a:bodyPr>
          <a:lstStyle/>
          <a:p>
            <a:r>
              <a:rPr lang="en-US" sz="1500" dirty="0">
                <a:solidFill>
                  <a:srgbClr val="00B0F0"/>
                </a:solidFill>
              </a:rPr>
              <a:t>https://ximera.osu.edu/mooculus/calculus1/derivativeAsAFunction/digInTheDerivativeAsAFunction</a:t>
            </a:r>
          </a:p>
        </p:txBody>
      </p:sp>
      <p:sp>
        <p:nvSpPr>
          <p:cNvPr id="5" name="Rectangle 4">
            <a:extLst>
              <a:ext uri="{FF2B5EF4-FFF2-40B4-BE49-F238E27FC236}">
                <a16:creationId xmlns:a16="http://schemas.microsoft.com/office/drawing/2014/main" id="{B4B941D2-8253-425F-B7C0-BB9237398E2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None/>
            </a:pPr>
            <a:r>
              <a:rPr lang="en-US" altLang="en-US" sz="2400" dirty="0">
                <a:solidFill>
                  <a:schemeClr val="bg1"/>
                </a:solidFill>
              </a:rPr>
              <a:t>GRAPHICAL RATES OF CHANGE</a:t>
            </a:r>
          </a:p>
          <a:p>
            <a:pPr algn="ctr" eaLnBrk="1" hangingPunct="1">
              <a:spcBef>
                <a:spcPct val="0"/>
              </a:spcBef>
              <a:buNone/>
            </a:pPr>
            <a:r>
              <a:rPr lang="en-US" altLang="en-US" sz="2400" dirty="0">
                <a:solidFill>
                  <a:schemeClr val="bg1"/>
                </a:solidFill>
              </a:rPr>
              <a:t>IN-CLASS PROBLEM 12</a:t>
            </a:r>
            <a:endParaRPr lang="en-US" altLang="en-US" sz="2400" i="1" dirty="0">
              <a:solidFill>
                <a:schemeClr val="folHlink"/>
              </a:solidFill>
            </a:endParaRPr>
          </a:p>
        </p:txBody>
      </p:sp>
    </p:spTree>
    <p:extLst>
      <p:ext uri="{BB962C8B-B14F-4D97-AF65-F5344CB8AC3E}">
        <p14:creationId xmlns:p14="http://schemas.microsoft.com/office/powerpoint/2010/main" val="10282926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029987-4843-4BE8-AEB5-ADF8DA77AC28}"/>
              </a:ext>
            </a:extLst>
          </p:cNvPr>
          <p:cNvPicPr>
            <a:picLocks noChangeAspect="1"/>
          </p:cNvPicPr>
          <p:nvPr/>
        </p:nvPicPr>
        <p:blipFill>
          <a:blip r:embed="rId2"/>
          <a:stretch>
            <a:fillRect/>
          </a:stretch>
        </p:blipFill>
        <p:spPr>
          <a:xfrm>
            <a:off x="5486400" y="3059222"/>
            <a:ext cx="3649824" cy="3722578"/>
          </a:xfrm>
          <a:prstGeom prst="rect">
            <a:avLst/>
          </a:prstGeom>
        </p:spPr>
      </p:pic>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sz="5400" dirty="0"/>
              <a:t>Graphical Rates of Change</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Note: two very different functions can have the same average rate of change</a:t>
            </a:r>
          </a:p>
        </p:txBody>
      </p:sp>
      <p:sp>
        <p:nvSpPr>
          <p:cNvPr id="6" name="TextBox 5">
            <a:extLst>
              <a:ext uri="{FF2B5EF4-FFF2-40B4-BE49-F238E27FC236}">
                <a16:creationId xmlns:a16="http://schemas.microsoft.com/office/drawing/2014/main" id="{51D3D019-0202-4EC1-B865-D57E0EB52E32}"/>
              </a:ext>
            </a:extLst>
          </p:cNvPr>
          <p:cNvSpPr txBox="1"/>
          <p:nvPr/>
        </p:nvSpPr>
        <p:spPr>
          <a:xfrm>
            <a:off x="0" y="6611035"/>
            <a:ext cx="9136224" cy="323165"/>
          </a:xfrm>
          <a:prstGeom prst="rect">
            <a:avLst/>
          </a:prstGeom>
          <a:noFill/>
        </p:spPr>
        <p:txBody>
          <a:bodyPr wrap="square">
            <a:spAutoFit/>
          </a:bodyPr>
          <a:lstStyle/>
          <a:p>
            <a:r>
              <a:rPr lang="en-US" sz="1500" dirty="0">
                <a:solidFill>
                  <a:srgbClr val="00B0F0"/>
                </a:solidFill>
              </a:rPr>
              <a:t>http://www.mesacc.edu/~marfv02121/readings/average/index.html</a:t>
            </a:r>
          </a:p>
        </p:txBody>
      </p:sp>
    </p:spTree>
    <p:extLst>
      <p:ext uri="{BB962C8B-B14F-4D97-AF65-F5344CB8AC3E}">
        <p14:creationId xmlns:p14="http://schemas.microsoft.com/office/powerpoint/2010/main" val="3194807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0" y="0"/>
            <a:ext cx="9144000" cy="1143000"/>
          </a:xfrm>
        </p:spPr>
        <p:txBody>
          <a:bodyPr/>
          <a:lstStyle/>
          <a:p>
            <a:r>
              <a:rPr lang="en-US" altLang="en-US" dirty="0"/>
              <a:t>Questions?</a:t>
            </a:r>
          </a:p>
        </p:txBody>
      </p:sp>
    </p:spTree>
    <p:extLst>
      <p:ext uri="{BB962C8B-B14F-4D97-AF65-F5344CB8AC3E}">
        <p14:creationId xmlns:p14="http://schemas.microsoft.com/office/powerpoint/2010/main" val="2939094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The DC current at a point in a circuit is defined to be the total number of coulombs (electricity conveyed in one second by a current of one ampere) divided by the time</a:t>
            </a:r>
          </a:p>
        </p:txBody>
      </p:sp>
    </p:spTree>
    <p:extLst>
      <p:ext uri="{BB962C8B-B14F-4D97-AF65-F5344CB8AC3E}">
        <p14:creationId xmlns:p14="http://schemas.microsoft.com/office/powerpoint/2010/main" val="12190013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The mathematical model relating charge to voltage in a capacitor is:</a:t>
            </a:r>
          </a:p>
          <a:p>
            <a:pPr algn="ctr">
              <a:spcBef>
                <a:spcPts val="0"/>
              </a:spcBef>
            </a:pPr>
            <a:r>
              <a:rPr lang="el-GR" dirty="0"/>
              <a:t>Δ</a:t>
            </a:r>
            <a:r>
              <a:rPr lang="en-US" dirty="0"/>
              <a:t>q = C</a:t>
            </a:r>
            <a:r>
              <a:rPr lang="el-GR" dirty="0"/>
              <a:t>Δ</a:t>
            </a:r>
            <a:r>
              <a:rPr lang="en-US" dirty="0"/>
              <a:t>v</a:t>
            </a:r>
          </a:p>
          <a:p>
            <a:r>
              <a:rPr lang="en-US" dirty="0"/>
              <a:t>C is a constant capacitance 	value (in Farads)</a:t>
            </a:r>
          </a:p>
          <a:p>
            <a:r>
              <a:rPr lang="en-US" dirty="0"/>
              <a:t>v is voltage (in volts)</a:t>
            </a:r>
          </a:p>
          <a:p>
            <a:r>
              <a:rPr lang="en-US" dirty="0"/>
              <a:t>q is charge (in coulombs)</a:t>
            </a:r>
          </a:p>
        </p:txBody>
      </p:sp>
    </p:spTree>
    <p:extLst>
      <p:ext uri="{BB962C8B-B14F-4D97-AF65-F5344CB8AC3E}">
        <p14:creationId xmlns:p14="http://schemas.microsoft.com/office/powerpoint/2010/main" val="22813246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(.0005 F) capacitor has its voltage increased from 300 to 375 volts. What will be the change in charge?</a:t>
            </a:r>
          </a:p>
          <a:p>
            <a:r>
              <a:rPr lang="en-US" dirty="0"/>
              <a:t>What are we looking for?</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5384651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(.0005 F) capacitor has its voltage increased from 300 to 375 volts. What will be the change in charge?</a:t>
            </a:r>
          </a:p>
          <a:p>
            <a:r>
              <a:rPr lang="en-US" dirty="0"/>
              <a:t>What are we looking for? </a:t>
            </a:r>
            <a:r>
              <a:rPr lang="el-GR" sz="4000" dirty="0">
                <a:solidFill>
                  <a:srgbClr val="FFFF00"/>
                </a:solidFill>
              </a:rPr>
              <a:t>Δ</a:t>
            </a:r>
            <a:r>
              <a:rPr lang="en-US" sz="4000" dirty="0">
                <a:solidFill>
                  <a:srgbClr val="FFFF00"/>
                </a:solidFill>
              </a:rPr>
              <a:t>q</a:t>
            </a:r>
          </a:p>
          <a:p>
            <a:r>
              <a:rPr lang="en-US" dirty="0"/>
              <a:t>What do we know?</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14425385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(.0005 F) capacitor has its voltage increased from 300 to 375 volts. What will be the change in charge?</a:t>
            </a:r>
          </a:p>
          <a:p>
            <a:r>
              <a:rPr lang="en-US" dirty="0"/>
              <a:t>What are we looking for? </a:t>
            </a:r>
            <a:r>
              <a:rPr lang="el-GR" sz="4000" dirty="0"/>
              <a:t>Δ</a:t>
            </a:r>
            <a:r>
              <a:rPr lang="en-US" sz="4000" dirty="0"/>
              <a:t>q</a:t>
            </a:r>
          </a:p>
          <a:p>
            <a:r>
              <a:rPr lang="en-US" dirty="0"/>
              <a:t>What do we know? </a:t>
            </a:r>
            <a:r>
              <a:rPr lang="en-US" dirty="0">
                <a:solidFill>
                  <a:srgbClr val="FFFF00"/>
                </a:solidFill>
              </a:rPr>
              <a:t>C, </a:t>
            </a:r>
            <a:r>
              <a:rPr lang="el-GR" sz="4000" dirty="0">
                <a:solidFill>
                  <a:srgbClr val="FFFF00"/>
                </a:solidFill>
              </a:rPr>
              <a:t>Δ</a:t>
            </a:r>
            <a:r>
              <a:rPr lang="en-US" sz="4000" dirty="0">
                <a:solidFill>
                  <a:srgbClr val="FFFF00"/>
                </a:solidFill>
              </a:rPr>
              <a:t>v</a:t>
            </a:r>
          </a:p>
          <a:p>
            <a:r>
              <a:rPr lang="en-US" dirty="0"/>
              <a:t>What values are those?</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17842962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(.0005 F) capacitor has its voltage increased from 300 to 375 volts. What will be the change in charge?</a:t>
            </a:r>
          </a:p>
          <a:p>
            <a:r>
              <a:rPr lang="en-US" dirty="0"/>
              <a:t>What are we looking for? </a:t>
            </a:r>
            <a:r>
              <a:rPr lang="el-GR" sz="4000" dirty="0"/>
              <a:t>Δ</a:t>
            </a:r>
            <a:r>
              <a:rPr lang="en-US" sz="4000" dirty="0"/>
              <a:t>q</a:t>
            </a:r>
          </a:p>
          <a:p>
            <a:r>
              <a:rPr lang="en-US" dirty="0"/>
              <a:t>What values? </a:t>
            </a:r>
            <a:r>
              <a:rPr lang="en-US" dirty="0">
                <a:solidFill>
                  <a:srgbClr val="FFFF00"/>
                </a:solidFill>
              </a:rPr>
              <a:t>C = 0.0005, </a:t>
            </a:r>
          </a:p>
          <a:p>
            <a:r>
              <a:rPr lang="el-GR" sz="4000" dirty="0">
                <a:solidFill>
                  <a:srgbClr val="FFFF00"/>
                </a:solidFill>
              </a:rPr>
              <a:t>Δ</a:t>
            </a:r>
            <a:r>
              <a:rPr lang="en-US" sz="4000" dirty="0">
                <a:solidFill>
                  <a:srgbClr val="FFFF00"/>
                </a:solidFill>
              </a:rPr>
              <a:t>v = 375-300 = 75</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429157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a:extLst>
              <a:ext uri="{FF2B5EF4-FFF2-40B4-BE49-F238E27FC236}">
                <a16:creationId xmlns:a16="http://schemas.microsoft.com/office/drawing/2014/main" id="{1FBA1680-2BB3-4270-BAE6-CD2D305E680E}"/>
              </a:ext>
            </a:extLst>
          </p:cNvPr>
          <p:cNvSpPr>
            <a:spLocks noGrp="1"/>
          </p:cNvSpPr>
          <p:nvPr>
            <p:ph idx="1"/>
          </p:nvPr>
        </p:nvSpPr>
        <p:spPr>
          <a:xfrm>
            <a:off x="457200" y="838200"/>
            <a:ext cx="8229600" cy="5638800"/>
          </a:xfrm>
        </p:spPr>
        <p:txBody>
          <a:bodyPr/>
          <a:lstStyle/>
          <a:p>
            <a:r>
              <a:rPr lang="en-US" altLang="en-US" dirty="0"/>
              <a:t>As x gets larger,  </a:t>
            </a:r>
          </a:p>
          <a:p>
            <a:r>
              <a:rPr lang="en-US" altLang="en-US" dirty="0"/>
              <a:t>1/x tends towards 0</a:t>
            </a:r>
          </a:p>
        </p:txBody>
      </p:sp>
      <p:sp>
        <p:nvSpPr>
          <p:cNvPr id="3" name="Rectangle 2">
            <a:extLst>
              <a:ext uri="{FF2B5EF4-FFF2-40B4-BE49-F238E27FC236}">
                <a16:creationId xmlns:a16="http://schemas.microsoft.com/office/drawing/2014/main" id="{10CC2ACC-8F8B-4742-90C8-2A5215A3D16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INFINITE LIMITS</a:t>
            </a:r>
          </a:p>
          <a:p>
            <a:pPr algn="ctr" eaLnBrk="1" hangingPunct="1">
              <a:spcBef>
                <a:spcPct val="0"/>
              </a:spcBef>
              <a:buFontTx/>
              <a:buNone/>
            </a:pPr>
            <a:r>
              <a:rPr lang="en-US" altLang="en-US" sz="2400" dirty="0">
                <a:solidFill>
                  <a:schemeClr val="bg1"/>
                </a:solidFill>
              </a:rPr>
              <a:t>IN-CLASS PROBLEM 1</a:t>
            </a:r>
            <a:endParaRPr lang="en-US" altLang="en-US" sz="2400" i="1" dirty="0">
              <a:solidFill>
                <a:schemeClr val="folHlink"/>
              </a:solidFill>
            </a:endParaRPr>
          </a:p>
        </p:txBody>
      </p:sp>
    </p:spTree>
    <p:extLst>
      <p:ext uri="{BB962C8B-B14F-4D97-AF65-F5344CB8AC3E}">
        <p14:creationId xmlns:p14="http://schemas.microsoft.com/office/powerpoint/2010/main" val="32127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capacitor has its voltage increased from 300 to 375 volts. What will be the change in charge?</a:t>
            </a:r>
          </a:p>
          <a:p>
            <a:r>
              <a:rPr lang="el-GR" dirty="0"/>
              <a:t>Δ</a:t>
            </a:r>
            <a:r>
              <a:rPr lang="en-US" dirty="0"/>
              <a:t>q = C</a:t>
            </a:r>
            <a:r>
              <a:rPr lang="el-GR" dirty="0"/>
              <a:t>Δ</a:t>
            </a:r>
            <a:r>
              <a:rPr lang="en-US" dirty="0"/>
              <a:t>v</a:t>
            </a:r>
          </a:p>
          <a:p>
            <a:r>
              <a:rPr lang="en-US" dirty="0"/>
              <a:t>	= (.0005)</a:t>
            </a:r>
            <a:r>
              <a:rPr lang="en-US" dirty="0">
                <a:latin typeface="Arial" panose="020B0604020202020204" pitchFamily="34" charset="0"/>
                <a:cs typeface="Arial" panose="020B0604020202020204" pitchFamily="34" charset="0"/>
              </a:rPr>
              <a:t>×</a:t>
            </a:r>
            <a:r>
              <a:rPr lang="en-US" dirty="0"/>
              <a:t>(375-300)</a:t>
            </a:r>
          </a:p>
          <a:p>
            <a:r>
              <a:rPr lang="en-US" dirty="0"/>
              <a:t>	</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31791442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capacitor has its voltage increased from 300 to 375 volts. What will be the change in charge?</a:t>
            </a:r>
          </a:p>
          <a:p>
            <a:r>
              <a:rPr lang="el-GR" dirty="0"/>
              <a:t>Δ</a:t>
            </a:r>
            <a:r>
              <a:rPr lang="en-US" dirty="0"/>
              <a:t>q = C</a:t>
            </a:r>
            <a:r>
              <a:rPr lang="el-GR" dirty="0"/>
              <a:t>Δ</a:t>
            </a:r>
            <a:r>
              <a:rPr lang="en-US" dirty="0"/>
              <a:t>v</a:t>
            </a:r>
          </a:p>
          <a:p>
            <a:r>
              <a:rPr lang="en-US" dirty="0"/>
              <a:t>	= (.0005)</a:t>
            </a:r>
            <a:r>
              <a:rPr lang="en-US" dirty="0">
                <a:latin typeface="Arial" panose="020B0604020202020204" pitchFamily="34" charset="0"/>
                <a:cs typeface="Arial" panose="020B0604020202020204" pitchFamily="34" charset="0"/>
              </a:rPr>
              <a:t>×</a:t>
            </a:r>
            <a:r>
              <a:rPr lang="en-US" dirty="0"/>
              <a:t>(375-300)</a:t>
            </a:r>
          </a:p>
          <a:p>
            <a:r>
              <a:rPr lang="en-US" dirty="0"/>
              <a:t>	= .0375  </a:t>
            </a:r>
            <a:r>
              <a:rPr lang="en-US" sz="3000" i="1" dirty="0" err="1"/>
              <a:t>whats</a:t>
            </a:r>
            <a:r>
              <a:rPr lang="en-US" sz="3000" i="1" dirty="0"/>
              <a:t>?</a:t>
            </a:r>
          </a:p>
          <a:p>
            <a:endParaRPr lang="en-US" dirty="0"/>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20818036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A 500</a:t>
            </a:r>
            <a:r>
              <a:rPr lang="el-GR" dirty="0"/>
              <a:t>μ</a:t>
            </a:r>
            <a:r>
              <a:rPr lang="en-US" dirty="0"/>
              <a:t>F (microfarad) capacitor has its voltage increased from 300 to 375 volts. What will be the change in charge?</a:t>
            </a:r>
          </a:p>
          <a:p>
            <a:r>
              <a:rPr lang="el-GR" dirty="0"/>
              <a:t>Δ</a:t>
            </a:r>
            <a:r>
              <a:rPr lang="en-US" dirty="0"/>
              <a:t>q = C</a:t>
            </a:r>
            <a:r>
              <a:rPr lang="el-GR" dirty="0"/>
              <a:t>Δ</a:t>
            </a:r>
            <a:r>
              <a:rPr lang="en-US" dirty="0"/>
              <a:t>v</a:t>
            </a:r>
          </a:p>
          <a:p>
            <a:r>
              <a:rPr lang="en-US" dirty="0"/>
              <a:t>	= (.0005)</a:t>
            </a:r>
            <a:r>
              <a:rPr lang="en-US" dirty="0">
                <a:latin typeface="Arial" panose="020B0604020202020204" pitchFamily="34" charset="0"/>
                <a:cs typeface="Arial" panose="020B0604020202020204" pitchFamily="34" charset="0"/>
              </a:rPr>
              <a:t>×</a:t>
            </a:r>
            <a:r>
              <a:rPr lang="en-US" dirty="0"/>
              <a:t>(375-300)</a:t>
            </a:r>
          </a:p>
          <a:p>
            <a:r>
              <a:rPr lang="en-US" dirty="0"/>
              <a:t>	= </a:t>
            </a:r>
            <a:r>
              <a:rPr lang="en-US" dirty="0">
                <a:solidFill>
                  <a:srgbClr val="FFFF00"/>
                </a:solidFill>
              </a:rPr>
              <a:t>0.0375 coulombs</a:t>
            </a:r>
            <a:endParaRPr lang="en-US" sz="3000" i="1" dirty="0">
              <a:solidFill>
                <a:srgbClr val="FFFF00"/>
              </a:solidFill>
            </a:endParaRPr>
          </a:p>
          <a:p>
            <a:endParaRPr lang="en-US" dirty="0"/>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13</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70104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39695224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The average current (amps) charging the plates of a capacitor is directly proportional to the average rate of change of its voltage with respect to time:</a:t>
            </a:r>
          </a:p>
          <a:p>
            <a:pPr algn="ctr"/>
            <a:r>
              <a:rPr lang="en-US" dirty="0" err="1"/>
              <a:t>I</a:t>
            </a:r>
            <a:r>
              <a:rPr lang="en-US" baseline="-25000" dirty="0" err="1"/>
              <a:t>avg</a:t>
            </a:r>
            <a:r>
              <a:rPr lang="en-US" dirty="0"/>
              <a:t> = C </a:t>
            </a:r>
            <a:r>
              <a:rPr lang="el-GR" dirty="0"/>
              <a:t>Δ</a:t>
            </a:r>
            <a:r>
              <a:rPr lang="en-US" dirty="0"/>
              <a:t>v/</a:t>
            </a:r>
            <a:r>
              <a:rPr lang="el-GR" dirty="0"/>
              <a:t>Δ</a:t>
            </a:r>
            <a:r>
              <a:rPr lang="en-US" dirty="0"/>
              <a:t>t</a:t>
            </a:r>
          </a:p>
          <a:p>
            <a:r>
              <a:rPr lang="en-US" dirty="0"/>
              <a:t>(t is in seconds)</a:t>
            </a:r>
          </a:p>
          <a:p>
            <a:endParaRPr lang="en-US" dirty="0"/>
          </a:p>
        </p:txBody>
      </p:sp>
      <p:sp>
        <p:nvSpPr>
          <p:cNvPr id="4" name="Content Placeholder 2">
            <a:extLst>
              <a:ext uri="{FF2B5EF4-FFF2-40B4-BE49-F238E27FC236}">
                <a16:creationId xmlns:a16="http://schemas.microsoft.com/office/drawing/2014/main" id="{3501E7EE-464C-6777-A31A-C8087B4F4F2C}"/>
              </a:ext>
            </a:extLst>
          </p:cNvPr>
          <p:cNvSpPr txBox="1">
            <a:spLocks/>
          </p:cNvSpPr>
          <p:nvPr/>
        </p:nvSpPr>
        <p:spPr bwMode="auto">
          <a:xfrm>
            <a:off x="6972300" y="6248400"/>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3000" dirty="0"/>
              <a:t>Δ</a:t>
            </a:r>
            <a:r>
              <a:rPr lang="en-US" sz="3000" dirty="0"/>
              <a:t>q = C</a:t>
            </a:r>
            <a:r>
              <a:rPr lang="el-GR" sz="3000" dirty="0"/>
              <a:t>Δ</a:t>
            </a:r>
            <a:r>
              <a:rPr lang="en-US" sz="3000" dirty="0"/>
              <a:t>v</a:t>
            </a:r>
          </a:p>
        </p:txBody>
      </p:sp>
    </p:spTree>
    <p:extLst>
      <p:ext uri="{BB962C8B-B14F-4D97-AF65-F5344CB8AC3E}">
        <p14:creationId xmlns:p14="http://schemas.microsoft.com/office/powerpoint/2010/main" val="25144127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Let </a:t>
            </a:r>
            <a:r>
              <a:rPr lang="el-GR" dirty="0"/>
              <a:t>Δ</a:t>
            </a:r>
            <a:r>
              <a:rPr lang="en-US" dirty="0"/>
              <a:t>q be the total number of coulombs counted over our time</a:t>
            </a:r>
          </a:p>
          <a:p>
            <a:r>
              <a:rPr lang="en-US" dirty="0"/>
              <a:t>Let </a:t>
            </a:r>
            <a:r>
              <a:rPr lang="el-GR" dirty="0"/>
              <a:t>Δ</a:t>
            </a:r>
            <a:r>
              <a:rPr lang="en-US" dirty="0"/>
              <a:t>t be the time taken (in seconds)</a:t>
            </a:r>
          </a:p>
          <a:p>
            <a:r>
              <a:rPr lang="en-US" dirty="0"/>
              <a:t>Let I</a:t>
            </a:r>
            <a:r>
              <a:rPr lang="en-US" baseline="-25000" dirty="0"/>
              <a:t>avg</a:t>
            </a:r>
            <a:r>
              <a:rPr lang="en-US" dirty="0"/>
              <a:t> be the average current (in amperes)</a:t>
            </a:r>
          </a:p>
          <a:p>
            <a:endParaRPr lang="en-US" dirty="0"/>
          </a:p>
        </p:txBody>
      </p:sp>
    </p:spTree>
    <p:extLst>
      <p:ext uri="{BB962C8B-B14F-4D97-AF65-F5344CB8AC3E}">
        <p14:creationId xmlns:p14="http://schemas.microsoft.com/office/powerpoint/2010/main" val="122989273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77B34-9427-4A92-BE4B-1FDAF27A4AC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p:txBody>
          <a:bodyPr/>
          <a:lstStyle/>
          <a:p>
            <a:r>
              <a:rPr lang="en-US" dirty="0"/>
              <a:t>Let </a:t>
            </a:r>
            <a:r>
              <a:rPr lang="el-GR" dirty="0"/>
              <a:t>Δ</a:t>
            </a:r>
            <a:r>
              <a:rPr lang="en-US" dirty="0"/>
              <a:t>q be the total number of coulombs counted</a:t>
            </a:r>
          </a:p>
          <a:p>
            <a:r>
              <a:rPr lang="en-US" dirty="0"/>
              <a:t>Let </a:t>
            </a:r>
            <a:r>
              <a:rPr lang="el-GR" dirty="0"/>
              <a:t>Δ</a:t>
            </a:r>
            <a:r>
              <a:rPr lang="en-US" dirty="0"/>
              <a:t>t be the time taken</a:t>
            </a:r>
          </a:p>
          <a:p>
            <a:r>
              <a:rPr lang="en-US" dirty="0"/>
              <a:t>Let I</a:t>
            </a:r>
            <a:r>
              <a:rPr lang="en-US" baseline="-25000" dirty="0"/>
              <a:t>avg</a:t>
            </a:r>
            <a:r>
              <a:rPr lang="en-US" dirty="0"/>
              <a:t> be the average current (in amperes)</a:t>
            </a:r>
          </a:p>
          <a:p>
            <a:pPr algn="ctr"/>
            <a:r>
              <a:rPr lang="en-US" dirty="0"/>
              <a:t>I</a:t>
            </a:r>
            <a:r>
              <a:rPr lang="en-US" baseline="-25000" dirty="0"/>
              <a:t>avg</a:t>
            </a:r>
            <a:r>
              <a:rPr lang="en-US" dirty="0"/>
              <a:t> = C </a:t>
            </a:r>
            <a:r>
              <a:rPr lang="el-GR" dirty="0"/>
              <a:t>Δ</a:t>
            </a:r>
            <a:r>
              <a:rPr lang="en-US" dirty="0"/>
              <a:t>v/</a:t>
            </a:r>
            <a:r>
              <a:rPr lang="el-GR" dirty="0"/>
              <a:t>Δ</a:t>
            </a:r>
            <a:r>
              <a:rPr lang="en-US" dirty="0"/>
              <a:t>t = </a:t>
            </a:r>
            <a:r>
              <a:rPr lang="el-GR" dirty="0"/>
              <a:t>Δ</a:t>
            </a:r>
            <a:r>
              <a:rPr lang="en-US" dirty="0"/>
              <a:t>q/</a:t>
            </a:r>
            <a:r>
              <a:rPr lang="el-GR" dirty="0"/>
              <a:t>Δ</a:t>
            </a:r>
            <a:r>
              <a:rPr lang="en-US" dirty="0"/>
              <a:t>t</a:t>
            </a:r>
          </a:p>
        </p:txBody>
      </p:sp>
      <p:sp>
        <p:nvSpPr>
          <p:cNvPr id="4" name="Content Placeholder 2">
            <a:extLst>
              <a:ext uri="{FF2B5EF4-FFF2-40B4-BE49-F238E27FC236}">
                <a16:creationId xmlns:a16="http://schemas.microsoft.com/office/drawing/2014/main" id="{0DD62CB2-A684-3F1D-BB58-92D00660CE74}"/>
              </a:ext>
            </a:extLst>
          </p:cNvPr>
          <p:cNvSpPr txBox="1">
            <a:spLocks/>
          </p:cNvSpPr>
          <p:nvPr/>
        </p:nvSpPr>
        <p:spPr bwMode="auto">
          <a:xfrm>
            <a:off x="5257800" y="4267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l-GR" sz="2000" dirty="0"/>
              <a:t>Δ</a:t>
            </a:r>
            <a:r>
              <a:rPr lang="en-US" sz="2000" dirty="0"/>
              <a:t>q = C</a:t>
            </a:r>
            <a:r>
              <a:rPr lang="el-GR" sz="2000" dirty="0"/>
              <a:t>Δ</a:t>
            </a:r>
            <a:r>
              <a:rPr lang="en-US" sz="2000" dirty="0"/>
              <a:t>v</a:t>
            </a:r>
          </a:p>
        </p:txBody>
      </p:sp>
    </p:spTree>
    <p:extLst>
      <p:ext uri="{BB962C8B-B14F-4D97-AF65-F5344CB8AC3E}">
        <p14:creationId xmlns:p14="http://schemas.microsoft.com/office/powerpoint/2010/main" val="12782722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How many coulombs of charge would have to pass through a resistor in 5 seconds for the average current to be 2.7 amperes?</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14</a:t>
            </a:r>
            <a:endParaRPr lang="en-US" altLang="en-US" sz="2400" i="1" dirty="0">
              <a:solidFill>
                <a:schemeClr val="folHlink"/>
              </a:solidFill>
            </a:endParaRPr>
          </a:p>
        </p:txBody>
      </p:sp>
      <p:sp>
        <p:nvSpPr>
          <p:cNvPr id="7" name="Content Placeholder 2">
            <a:extLst>
              <a:ext uri="{FF2B5EF4-FFF2-40B4-BE49-F238E27FC236}">
                <a16:creationId xmlns:a16="http://schemas.microsoft.com/office/drawing/2014/main" id="{3E557F2F-B123-42A1-9290-53029CADFF54}"/>
              </a:ext>
            </a:extLst>
          </p:cNvPr>
          <p:cNvSpPr txBox="1">
            <a:spLocks/>
          </p:cNvSpPr>
          <p:nvPr/>
        </p:nvSpPr>
        <p:spPr bwMode="auto">
          <a:xfrm>
            <a:off x="6553200" y="62484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a:t>I</a:t>
            </a:r>
            <a:r>
              <a:rPr lang="en-US" sz="3000" baseline="-25000" dirty="0"/>
              <a:t>avg</a:t>
            </a:r>
            <a:r>
              <a:rPr lang="en-US" sz="3000" dirty="0"/>
              <a:t> = </a:t>
            </a:r>
            <a:r>
              <a:rPr lang="el-GR" sz="3000" dirty="0"/>
              <a:t>Δ</a:t>
            </a:r>
            <a:r>
              <a:rPr lang="en-US" sz="3000" dirty="0"/>
              <a:t>q/</a:t>
            </a:r>
            <a:r>
              <a:rPr lang="el-GR" sz="3000" dirty="0"/>
              <a:t>Δ</a:t>
            </a:r>
            <a:r>
              <a:rPr lang="en-US" sz="3000" dirty="0"/>
              <a:t>t</a:t>
            </a:r>
          </a:p>
        </p:txBody>
      </p:sp>
    </p:spTree>
    <p:extLst>
      <p:ext uri="{BB962C8B-B14F-4D97-AF65-F5344CB8AC3E}">
        <p14:creationId xmlns:p14="http://schemas.microsoft.com/office/powerpoint/2010/main" val="25991216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How many coulombs of charge would have to pass through a resistor in 5 seconds for the average current to be 2.7 amperes?</a:t>
            </a:r>
          </a:p>
          <a:p>
            <a:r>
              <a:rPr lang="en-US" dirty="0"/>
              <a:t>I</a:t>
            </a:r>
            <a:r>
              <a:rPr lang="en-US" baseline="-25000" dirty="0"/>
              <a:t>avg	 </a:t>
            </a:r>
            <a:r>
              <a:rPr lang="en-US" dirty="0"/>
              <a:t>= </a:t>
            </a:r>
            <a:r>
              <a:rPr lang="el-GR" dirty="0"/>
              <a:t>Δ</a:t>
            </a:r>
            <a:r>
              <a:rPr lang="en-US" dirty="0"/>
              <a:t>q/</a:t>
            </a:r>
            <a:r>
              <a:rPr lang="el-GR" dirty="0"/>
              <a:t>Δ</a:t>
            </a:r>
            <a:r>
              <a:rPr lang="en-US" dirty="0"/>
              <a:t>t	or </a:t>
            </a:r>
            <a:r>
              <a:rPr lang="el-GR" dirty="0"/>
              <a:t>Δ</a:t>
            </a:r>
            <a:r>
              <a:rPr lang="en-US" dirty="0"/>
              <a:t>q = I</a:t>
            </a:r>
            <a:r>
              <a:rPr lang="en-US" baseline="-25000" dirty="0"/>
              <a:t>avg</a:t>
            </a:r>
            <a:r>
              <a:rPr lang="en-US" dirty="0">
                <a:latin typeface="Arial" panose="020B0604020202020204" pitchFamily="34" charset="0"/>
                <a:cs typeface="Arial" panose="020B0604020202020204" pitchFamily="34" charset="0"/>
              </a:rPr>
              <a:t>×</a:t>
            </a:r>
            <a:r>
              <a:rPr lang="el-GR" dirty="0"/>
              <a:t>Δ</a:t>
            </a:r>
            <a:r>
              <a:rPr lang="en-US" dirty="0"/>
              <a:t>t</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14</a:t>
            </a:r>
            <a:endParaRPr lang="en-US" altLang="en-US" sz="2400" i="1" dirty="0">
              <a:solidFill>
                <a:schemeClr val="folHlink"/>
              </a:solidFill>
            </a:endParaRPr>
          </a:p>
        </p:txBody>
      </p:sp>
    </p:spTree>
    <p:extLst>
      <p:ext uri="{BB962C8B-B14F-4D97-AF65-F5344CB8AC3E}">
        <p14:creationId xmlns:p14="http://schemas.microsoft.com/office/powerpoint/2010/main" val="37044148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How many coulombs of charge would have to pass through a resistor in 5 seconds for the average current to be 2.7 amperes?</a:t>
            </a:r>
          </a:p>
          <a:p>
            <a:r>
              <a:rPr lang="el-GR" dirty="0"/>
              <a:t>Δ</a:t>
            </a:r>
            <a:r>
              <a:rPr lang="en-US" dirty="0"/>
              <a:t>q = I</a:t>
            </a:r>
            <a:r>
              <a:rPr lang="en-US" baseline="-25000" dirty="0"/>
              <a:t>avg</a:t>
            </a:r>
            <a:r>
              <a:rPr lang="en-US" dirty="0">
                <a:latin typeface="Arial" panose="020B0604020202020204" pitchFamily="34" charset="0"/>
                <a:cs typeface="Arial" panose="020B0604020202020204" pitchFamily="34" charset="0"/>
              </a:rPr>
              <a:t>×</a:t>
            </a:r>
            <a:r>
              <a:rPr lang="el-GR" dirty="0"/>
              <a:t>Δ</a:t>
            </a:r>
            <a:r>
              <a:rPr lang="en-US" dirty="0"/>
              <a:t>t</a:t>
            </a:r>
          </a:p>
          <a:p>
            <a:r>
              <a:rPr lang="el-GR" dirty="0"/>
              <a:t>Δ</a:t>
            </a:r>
            <a:r>
              <a:rPr lang="en-US" dirty="0"/>
              <a:t>q = 2.7</a:t>
            </a:r>
            <a:r>
              <a:rPr lang="en-US" dirty="0">
                <a:latin typeface="Arial" panose="020B0604020202020204" pitchFamily="34" charset="0"/>
                <a:cs typeface="Arial" panose="020B0604020202020204" pitchFamily="34" charset="0"/>
              </a:rPr>
              <a:t> × </a:t>
            </a:r>
            <a:r>
              <a:rPr lang="en-US" dirty="0"/>
              <a:t>5 =</a:t>
            </a:r>
            <a:endParaRPr lang="en-US" sz="2500" i="1" dirty="0"/>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14</a:t>
            </a:r>
            <a:endParaRPr lang="en-US" altLang="en-US" sz="2400" i="1" dirty="0">
              <a:solidFill>
                <a:schemeClr val="folHlink"/>
              </a:solidFill>
            </a:endParaRPr>
          </a:p>
        </p:txBody>
      </p:sp>
    </p:spTree>
    <p:extLst>
      <p:ext uri="{BB962C8B-B14F-4D97-AF65-F5344CB8AC3E}">
        <p14:creationId xmlns:p14="http://schemas.microsoft.com/office/powerpoint/2010/main" val="100277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885A8A-0AD1-4BF0-8D86-E628F2D03514}"/>
              </a:ext>
            </a:extLst>
          </p:cNvPr>
          <p:cNvSpPr>
            <a:spLocks noGrp="1"/>
          </p:cNvSpPr>
          <p:nvPr>
            <p:ph idx="1"/>
          </p:nvPr>
        </p:nvSpPr>
        <p:spPr>
          <a:xfrm>
            <a:off x="457200" y="838200"/>
            <a:ext cx="8229600" cy="5638800"/>
          </a:xfrm>
        </p:spPr>
        <p:txBody>
          <a:bodyPr/>
          <a:lstStyle/>
          <a:p>
            <a:r>
              <a:rPr lang="en-US" dirty="0"/>
              <a:t>How many coulombs of charge would have to pass through a resistor in 5 seconds for the average current to be 2.7 amperes?</a:t>
            </a:r>
          </a:p>
          <a:p>
            <a:r>
              <a:rPr lang="el-GR" dirty="0"/>
              <a:t>Δ</a:t>
            </a:r>
            <a:r>
              <a:rPr lang="en-US" dirty="0"/>
              <a:t>q = I</a:t>
            </a:r>
            <a:r>
              <a:rPr lang="en-US" baseline="-25000" dirty="0"/>
              <a:t>avg</a:t>
            </a:r>
            <a:r>
              <a:rPr lang="en-US" dirty="0">
                <a:latin typeface="Arial" panose="020B0604020202020204" pitchFamily="34" charset="0"/>
                <a:cs typeface="Arial" panose="020B0604020202020204" pitchFamily="34" charset="0"/>
              </a:rPr>
              <a:t>×</a:t>
            </a:r>
            <a:r>
              <a:rPr lang="el-GR" dirty="0"/>
              <a:t>Δ</a:t>
            </a:r>
            <a:r>
              <a:rPr lang="en-US" dirty="0"/>
              <a:t>t</a:t>
            </a:r>
          </a:p>
          <a:p>
            <a:r>
              <a:rPr lang="el-GR" dirty="0"/>
              <a:t>Δ</a:t>
            </a:r>
            <a:r>
              <a:rPr lang="en-US" dirty="0"/>
              <a:t>q = 2.7</a:t>
            </a:r>
            <a:r>
              <a:rPr lang="en-US" dirty="0">
                <a:latin typeface="Arial" panose="020B0604020202020204" pitchFamily="34" charset="0"/>
                <a:cs typeface="Arial" panose="020B0604020202020204" pitchFamily="34" charset="0"/>
              </a:rPr>
              <a:t> × </a:t>
            </a:r>
            <a:r>
              <a:rPr lang="en-US" dirty="0"/>
              <a:t>5 = 13.5 </a:t>
            </a:r>
            <a:r>
              <a:rPr lang="en-US" sz="2500" i="1" dirty="0" err="1"/>
              <a:t>whats</a:t>
            </a:r>
            <a:r>
              <a:rPr lang="en-US" sz="2500" i="1" dirty="0"/>
              <a:t>?</a:t>
            </a:r>
          </a:p>
        </p:txBody>
      </p:sp>
      <p:sp>
        <p:nvSpPr>
          <p:cNvPr id="6" name="Rectangle 5">
            <a:extLst>
              <a:ext uri="{FF2B5EF4-FFF2-40B4-BE49-F238E27FC236}">
                <a16:creationId xmlns:a16="http://schemas.microsoft.com/office/drawing/2014/main" id="{A65EAAD1-3D84-40F7-A805-86C91143D8C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APPLICATIONS OF RATES OF CHANGE</a:t>
            </a:r>
          </a:p>
          <a:p>
            <a:pPr algn="ctr" eaLnBrk="1" hangingPunct="1">
              <a:spcBef>
                <a:spcPct val="0"/>
              </a:spcBef>
              <a:buFontTx/>
              <a:buNone/>
            </a:pPr>
            <a:r>
              <a:rPr lang="en-US" altLang="en-US" sz="2400" dirty="0">
                <a:solidFill>
                  <a:schemeClr val="bg1"/>
                </a:solidFill>
              </a:rPr>
              <a:t>IN-CLASS PROBLEM 14</a:t>
            </a:r>
            <a:endParaRPr lang="en-US" altLang="en-US" sz="2400" i="1" dirty="0">
              <a:solidFill>
                <a:schemeClr val="folHlink"/>
              </a:solidFill>
            </a:endParaRPr>
          </a:p>
        </p:txBody>
      </p:sp>
    </p:spTree>
    <p:extLst>
      <p:ext uri="{BB962C8B-B14F-4D97-AF65-F5344CB8AC3E}">
        <p14:creationId xmlns:p14="http://schemas.microsoft.com/office/powerpoint/2010/main" val="815434193"/>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3960</TotalTime>
  <Words>6074</Words>
  <Application>Microsoft Office PowerPoint</Application>
  <PresentationFormat>On-screen Show (4:3)</PresentationFormat>
  <Paragraphs>1263</Paragraphs>
  <Slides>188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188</vt:i4>
      </vt:variant>
    </vt:vector>
  </HeadingPairs>
  <TitlesOfParts>
    <vt:vector size="195" baseType="lpstr">
      <vt:lpstr>Arial</vt:lpstr>
      <vt:lpstr>Calibri</vt:lpstr>
      <vt:lpstr>Cambria Math</vt:lpstr>
      <vt:lpstr>Comic Sans MS</vt:lpstr>
      <vt:lpstr>Times New Roman</vt:lpstr>
      <vt:lpstr>Wingdings</vt:lpstr>
      <vt:lpstr>Office Theme</vt:lpstr>
      <vt:lpstr>PowerPoint Presentation</vt:lpstr>
      <vt:lpstr>What’s Up?</vt:lpstr>
      <vt:lpstr>Limits</vt:lpstr>
      <vt:lpstr>Limits</vt:lpstr>
      <vt:lpstr>Infinite Limits</vt:lpstr>
      <vt:lpstr>PowerPoint Presentation</vt:lpstr>
      <vt:lpstr>Infinite Limits</vt:lpstr>
      <vt:lpstr>PowerPoint Presentation</vt:lpstr>
      <vt:lpstr>PowerPoint Presentation</vt:lpstr>
      <vt:lpstr>PowerPoint Presentation</vt:lpstr>
      <vt:lpstr>PowerPoint Presentation</vt:lpstr>
      <vt:lpstr>Infinite Limits</vt:lpstr>
      <vt:lpstr>Infinite Limits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Infinite Limits</vt:lpstr>
      <vt:lpstr>Infinite Limits</vt:lpstr>
      <vt:lpstr>PowerPoint Presentation</vt:lpstr>
      <vt:lpstr>Infinite Limits</vt:lpstr>
      <vt:lpstr>PowerPoint Presentation</vt:lpstr>
      <vt:lpstr>PowerPoint Presentation</vt:lpstr>
      <vt:lpstr>PowerPoint Presentation</vt:lpstr>
      <vt:lpstr>PowerPoint Presentation</vt:lpstr>
      <vt:lpstr>PowerPoint Presentation</vt:lpstr>
      <vt:lpstr>Infinite Limits</vt:lpstr>
      <vt:lpstr>PowerPoint Presentation</vt:lpstr>
      <vt:lpstr>PowerPoint Presentation</vt:lpstr>
      <vt:lpstr>Infinite Limits</vt:lpstr>
      <vt:lpstr>Infinite Limits</vt:lpstr>
      <vt:lpstr>Infinite Limits</vt:lpstr>
      <vt:lpstr>Questions?</vt:lpstr>
      <vt:lpstr>Limits of Ratios</vt:lpstr>
      <vt:lpstr>Limits of Ratios</vt:lpstr>
      <vt:lpstr>Limits of Ratios</vt:lpstr>
      <vt:lpstr>Limits of Ratios</vt:lpstr>
      <vt:lpstr>Limits of Ratios</vt:lpstr>
      <vt:lpstr>Limits of Ratios</vt:lpstr>
      <vt:lpstr>Limits of Ratios</vt:lpstr>
      <vt:lpstr>Limits of Ratios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Limits of Ratios</vt:lpstr>
      <vt:lpstr>Limits of Ratios</vt:lpstr>
      <vt:lpstr>Limits of Ratios</vt:lpstr>
      <vt:lpstr>Limits of Ratios</vt:lpstr>
      <vt:lpstr>Limits of Ratios</vt:lpstr>
      <vt:lpstr>PowerPoint Presentation</vt:lpstr>
      <vt:lpstr>PowerPoint Presentation</vt:lpstr>
      <vt:lpstr>PowerPoint Presentation</vt:lpstr>
      <vt:lpstr>PowerPoint Presentation</vt:lpstr>
      <vt:lpstr>PowerPoint Presentation</vt:lpstr>
      <vt:lpstr>PowerPoint Presentation</vt:lpstr>
      <vt:lpstr>Limits of Infinite Ratios</vt:lpstr>
      <vt:lpstr>Questions?</vt:lpstr>
      <vt:lpstr>Limits of Ratios</vt:lpstr>
      <vt:lpstr>Limits of Ratios</vt:lpstr>
      <vt:lpstr>Limits of Ratios</vt:lpstr>
      <vt:lpstr>Limits of Ratios</vt:lpstr>
      <vt:lpstr>PowerPoint Presentation</vt:lpstr>
      <vt:lpstr>Questions?</vt:lpstr>
      <vt:lpstr>PowerPoint Presentation</vt:lpstr>
      <vt:lpstr>Graphical Rates of Change</vt:lpstr>
      <vt:lpstr>Graphical Rates of Change</vt:lpstr>
      <vt:lpstr>PowerPoint Presentation</vt:lpstr>
      <vt:lpstr>PowerPoint Presentation</vt:lpstr>
      <vt:lpstr>PowerPoint Presentation</vt:lpstr>
      <vt:lpstr>PowerPoint Presentation</vt:lpstr>
      <vt:lpstr>Graphical Rates of Change</vt:lpstr>
      <vt:lpstr>Questions?</vt:lpstr>
      <vt:lpstr>Applications</vt:lpstr>
      <vt:lpstr>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Applications</vt:lpstr>
      <vt:lpstr>Applications</vt:lpstr>
      <vt:lpstr>Applications</vt:lpstr>
      <vt:lpstr>PowerPoint Presentation</vt:lpstr>
      <vt:lpstr>PowerPoint Presentation</vt:lpstr>
      <vt:lpstr>PowerPoint Presentation</vt:lpstr>
      <vt:lpstr>PowerPoint Presentation</vt:lpstr>
      <vt:lpstr>PowerPoint Presentation</vt:lpstr>
      <vt:lpstr>Applications</vt:lpstr>
      <vt:lpstr>Questions?</vt:lpstr>
      <vt:lpstr>Remember Trig?</vt:lpstr>
      <vt:lpstr>Remember Trig?</vt:lpstr>
      <vt:lpstr>Remember Trig?</vt:lpstr>
      <vt:lpstr>Remember Trig?</vt:lpstr>
      <vt:lpstr>Remember Trig?</vt:lpstr>
      <vt:lpstr>Limits in Trig</vt:lpstr>
      <vt:lpstr>Limits in Trig</vt:lpstr>
      <vt:lpstr>Limits in Trig</vt:lpstr>
      <vt:lpstr>Limits in Trig</vt:lpstr>
      <vt:lpstr>Another Way to Look at It</vt:lpstr>
      <vt:lpstr>Secant vs Tangent</vt:lpstr>
      <vt:lpstr>Limits in Trig</vt:lpstr>
      <vt:lpstr>Questions?</vt:lpstr>
      <vt:lpstr>Derivatives</vt:lpstr>
      <vt:lpstr>Derivatives</vt:lpstr>
      <vt:lpstr>Derivatives</vt:lpstr>
      <vt:lpstr>Derivatives</vt:lpstr>
      <vt:lpstr>Derivatives</vt:lpstr>
      <vt:lpstr>Derivatives</vt:lpstr>
      <vt:lpstr>Derivatives/Differentiation</vt:lpstr>
      <vt:lpstr>Derivatives/Differentiation</vt:lpstr>
      <vt:lpstr>Derivatives/Differentiation</vt:lpstr>
      <vt:lpstr>Derivatives/Differentiation</vt:lpstr>
      <vt:lpstr>Questions?</vt:lpstr>
      <vt:lpstr>Derivatives/Differentiation</vt:lpstr>
      <vt:lpstr>Derivatives/Differentiation</vt:lpstr>
      <vt:lpstr>Derivatives/Differentiation</vt:lpstr>
      <vt:lpstr>Derivatives/Differentiation</vt:lpstr>
      <vt:lpstr>Derivatives/Differentiation</vt:lpstr>
      <vt:lpstr>PowerPoint Presentation</vt:lpstr>
      <vt:lpstr>PowerPoint Presentation</vt:lpstr>
      <vt:lpstr>PowerPoint Presentation</vt:lpstr>
      <vt:lpstr>PowerPoint Presentation</vt:lpstr>
      <vt:lpstr>Questions?</vt:lpstr>
      <vt:lpstr>Derivatives/Differentiation</vt:lpstr>
      <vt:lpstr>Derivatives/Differentiation</vt:lpstr>
      <vt:lpstr>Derivatives/Differentiation</vt:lpstr>
      <vt:lpstr>Derivatives/Differentiation</vt:lpstr>
      <vt:lpstr>PowerPoint Presentation</vt:lpstr>
      <vt:lpstr>PowerPoint Presentation</vt:lpstr>
      <vt:lpstr>PowerPoint Presentation</vt:lpstr>
      <vt:lpstr>Questions?</vt:lpstr>
      <vt:lpstr>Derivatives/Differentiation</vt:lpstr>
      <vt:lpstr>Derivatives/Differentiation</vt:lpstr>
      <vt:lpstr>Derivatives/Differentiation</vt:lpstr>
      <vt:lpstr>PowerPoint Presentation</vt:lpstr>
      <vt:lpstr>PowerPoint Presentation</vt:lpstr>
      <vt:lpstr>PowerPoint Presentation</vt:lpstr>
      <vt:lpstr>PowerPoint Presentation</vt:lpstr>
      <vt:lpstr>Questions?</vt:lpstr>
      <vt:lpstr>Derivatives</vt:lpstr>
      <vt:lpstr>Derivatives</vt:lpstr>
      <vt:lpstr>Derivatives</vt:lpstr>
      <vt:lpstr>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Derivatives</vt:lpstr>
      <vt:lpstr>PowerPoint Presentation</vt:lpstr>
      <vt:lpstr>PowerPoint Presentation</vt:lpstr>
      <vt:lpstr>PowerPoint Presentation</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Derivatives</vt:lpstr>
      <vt:lpstr>PowerPoint Presentation</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359</cp:revision>
  <dcterms:created xsi:type="dcterms:W3CDTF">2012-09-06T22:30:26Z</dcterms:created>
  <dcterms:modified xsi:type="dcterms:W3CDTF">2023-06-27T04:02:36Z</dcterms:modified>
</cp:coreProperties>
</file>