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7"/>
  </p:notesMasterIdLst>
  <p:handoutMasterIdLst>
    <p:handoutMasterId r:id="rId148"/>
  </p:handoutMasterIdLst>
  <p:sldIdLst>
    <p:sldId id="546" r:id="rId2"/>
    <p:sldId id="538" r:id="rId3"/>
    <p:sldId id="547" r:id="rId4"/>
    <p:sldId id="539" r:id="rId5"/>
    <p:sldId id="442" r:id="rId6"/>
    <p:sldId id="441" r:id="rId7"/>
    <p:sldId id="542" r:id="rId8"/>
    <p:sldId id="570" r:id="rId9"/>
    <p:sldId id="606" r:id="rId10"/>
    <p:sldId id="573" r:id="rId11"/>
    <p:sldId id="575" r:id="rId12"/>
    <p:sldId id="556" r:id="rId13"/>
    <p:sldId id="578" r:id="rId14"/>
    <p:sldId id="608" r:id="rId15"/>
    <p:sldId id="609" r:id="rId16"/>
    <p:sldId id="561" r:id="rId17"/>
    <p:sldId id="563" r:id="rId18"/>
    <p:sldId id="582" r:id="rId19"/>
    <p:sldId id="587" r:id="rId20"/>
    <p:sldId id="1192" r:id="rId21"/>
    <p:sldId id="599" r:id="rId22"/>
    <p:sldId id="655" r:id="rId23"/>
    <p:sldId id="1204" r:id="rId24"/>
    <p:sldId id="603" r:id="rId25"/>
    <p:sldId id="656" r:id="rId26"/>
    <p:sldId id="600" r:id="rId27"/>
    <p:sldId id="601" r:id="rId28"/>
    <p:sldId id="602" r:id="rId29"/>
    <p:sldId id="604" r:id="rId30"/>
    <p:sldId id="605" r:id="rId31"/>
    <p:sldId id="610" r:id="rId32"/>
    <p:sldId id="436" r:id="rId33"/>
    <p:sldId id="475" r:id="rId34"/>
    <p:sldId id="657" r:id="rId35"/>
    <p:sldId id="658" r:id="rId36"/>
    <p:sldId id="476" r:id="rId37"/>
    <p:sldId id="659" r:id="rId38"/>
    <p:sldId id="660" r:id="rId39"/>
    <p:sldId id="440" r:id="rId40"/>
    <p:sldId id="661" r:id="rId41"/>
    <p:sldId id="589" r:id="rId42"/>
    <p:sldId id="611" r:id="rId43"/>
    <p:sldId id="622" r:id="rId44"/>
    <p:sldId id="623" r:id="rId45"/>
    <p:sldId id="612" r:id="rId46"/>
    <p:sldId id="624" r:id="rId47"/>
    <p:sldId id="613" r:id="rId48"/>
    <p:sldId id="628" r:id="rId49"/>
    <p:sldId id="626" r:id="rId50"/>
    <p:sldId id="629" r:id="rId51"/>
    <p:sldId id="627" r:id="rId52"/>
    <p:sldId id="614" r:id="rId53"/>
    <p:sldId id="631" r:id="rId54"/>
    <p:sldId id="630" r:id="rId55"/>
    <p:sldId id="662" r:id="rId56"/>
    <p:sldId id="663" r:id="rId57"/>
    <p:sldId id="664" r:id="rId58"/>
    <p:sldId id="633" r:id="rId59"/>
    <p:sldId id="617" r:id="rId60"/>
    <p:sldId id="618" r:id="rId61"/>
    <p:sldId id="619" r:id="rId62"/>
    <p:sldId id="620" r:id="rId63"/>
    <p:sldId id="634" r:id="rId64"/>
    <p:sldId id="639" r:id="rId65"/>
    <p:sldId id="640" r:id="rId66"/>
    <p:sldId id="635" r:id="rId67"/>
    <p:sldId id="645" r:id="rId68"/>
    <p:sldId id="638" r:id="rId69"/>
    <p:sldId id="651" r:id="rId70"/>
    <p:sldId id="652" r:id="rId71"/>
    <p:sldId id="1206" r:id="rId72"/>
    <p:sldId id="1196" r:id="rId73"/>
    <p:sldId id="1207" r:id="rId74"/>
    <p:sldId id="1205" r:id="rId75"/>
    <p:sldId id="637" r:id="rId76"/>
    <p:sldId id="644" r:id="rId77"/>
    <p:sldId id="641" r:id="rId78"/>
    <p:sldId id="642" r:id="rId79"/>
    <p:sldId id="643" r:id="rId80"/>
    <p:sldId id="653" r:id="rId81"/>
    <p:sldId id="654" r:id="rId82"/>
    <p:sldId id="1197" r:id="rId83"/>
    <p:sldId id="1198" r:id="rId84"/>
    <p:sldId id="1199" r:id="rId85"/>
    <p:sldId id="1200" r:id="rId86"/>
    <p:sldId id="621" r:id="rId87"/>
    <p:sldId id="647" r:id="rId88"/>
    <p:sldId id="648" r:id="rId89"/>
    <p:sldId id="649" r:id="rId90"/>
    <p:sldId id="650" r:id="rId91"/>
    <p:sldId id="1201" r:id="rId92"/>
    <p:sldId id="667" r:id="rId93"/>
    <p:sldId id="678" r:id="rId94"/>
    <p:sldId id="689" r:id="rId95"/>
    <p:sldId id="690" r:id="rId96"/>
    <p:sldId id="691" r:id="rId97"/>
    <p:sldId id="692" r:id="rId98"/>
    <p:sldId id="693" r:id="rId99"/>
    <p:sldId id="694" r:id="rId100"/>
    <p:sldId id="695" r:id="rId101"/>
    <p:sldId id="696" r:id="rId102"/>
    <p:sldId id="697" r:id="rId103"/>
    <p:sldId id="707" r:id="rId104"/>
    <p:sldId id="679" r:id="rId105"/>
    <p:sldId id="699" r:id="rId106"/>
    <p:sldId id="700" r:id="rId107"/>
    <p:sldId id="701" r:id="rId108"/>
    <p:sldId id="702" r:id="rId109"/>
    <p:sldId id="680" r:id="rId110"/>
    <p:sldId id="681" r:id="rId111"/>
    <p:sldId id="720" r:id="rId112"/>
    <p:sldId id="703" r:id="rId113"/>
    <p:sldId id="704" r:id="rId114"/>
    <p:sldId id="706" r:id="rId115"/>
    <p:sldId id="682" r:id="rId116"/>
    <p:sldId id="708" r:id="rId117"/>
    <p:sldId id="683" r:id="rId118"/>
    <p:sldId id="713" r:id="rId119"/>
    <p:sldId id="916" r:id="rId120"/>
    <p:sldId id="917" r:id="rId121"/>
    <p:sldId id="1208" r:id="rId122"/>
    <p:sldId id="918" r:id="rId123"/>
    <p:sldId id="919" r:id="rId124"/>
    <p:sldId id="716" r:id="rId125"/>
    <p:sldId id="921" r:id="rId126"/>
    <p:sldId id="934" r:id="rId127"/>
    <p:sldId id="922" r:id="rId128"/>
    <p:sldId id="923" r:id="rId129"/>
    <p:sldId id="925" r:id="rId130"/>
    <p:sldId id="926" r:id="rId131"/>
    <p:sldId id="927" r:id="rId132"/>
    <p:sldId id="928" r:id="rId133"/>
    <p:sldId id="930" r:id="rId134"/>
    <p:sldId id="1175" r:id="rId135"/>
    <p:sldId id="1203" r:id="rId136"/>
    <p:sldId id="1193" r:id="rId137"/>
    <p:sldId id="709" r:id="rId138"/>
    <p:sldId id="719" r:id="rId139"/>
    <p:sldId id="721" r:id="rId140"/>
    <p:sldId id="722" r:id="rId141"/>
    <p:sldId id="710" r:id="rId142"/>
    <p:sldId id="724" r:id="rId143"/>
    <p:sldId id="543" r:id="rId144"/>
    <p:sldId id="1195" r:id="rId145"/>
    <p:sldId id="1829" r:id="rId1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5pPr>
    <a:lvl6pPr marL="22860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6pPr>
    <a:lvl7pPr marL="27432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7pPr>
    <a:lvl8pPr marL="32004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8pPr>
    <a:lvl9pPr marL="36576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08" autoAdjust="0"/>
    <p:restoredTop sz="94660"/>
  </p:normalViewPr>
  <p:slideViewPr>
    <p:cSldViewPr>
      <p:cViewPr varScale="1">
        <p:scale>
          <a:sx n="99" d="100"/>
          <a:sy n="99" d="100"/>
        </p:scale>
        <p:origin x="114" y="72"/>
      </p:cViewPr>
      <p:guideLst>
        <p:guide orient="horz" pos="2160"/>
        <p:guide pos="2880"/>
      </p:guideLst>
    </p:cSldViewPr>
  </p:slideViewPr>
  <p:notesTextViewPr>
    <p:cViewPr>
      <p:scale>
        <a:sx n="1" d="1"/>
        <a:sy n="1" d="1"/>
      </p:scale>
      <p:origin x="0" y="0"/>
    </p:cViewPr>
  </p:notesTextViewPr>
  <p:notesViewPr>
    <p:cSldViewPr>
      <p:cViewPr varScale="1">
        <p:scale>
          <a:sx n="54" d="100"/>
          <a:sy n="54" d="100"/>
        </p:scale>
        <p:origin x="-67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presProps" Target="presProp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6C41557-EC00-47AD-A3B6-6484700CA67A}" type="datetimeFigureOut">
              <a:rPr lang="en-US"/>
              <a:pPr>
                <a:defRPr/>
              </a:pPr>
              <a:t>1/10/2023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6CEA775-3D3E-4E30-9643-A0E44CCD0C57}" type="slidenum">
              <a:rPr lang="en-US"/>
              <a:pPr/>
              <a:t>‹#›</a:t>
            </a:fld>
            <a:endParaRPr lang="en-US" dirty="0"/>
          </a:p>
        </p:txBody>
      </p:sp>
    </p:spTree>
    <p:extLst>
      <p:ext uri="{BB962C8B-B14F-4D97-AF65-F5344CB8AC3E}">
        <p14:creationId xmlns:p14="http://schemas.microsoft.com/office/powerpoint/2010/main" val="3070688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3D99E6-98B3-422F-BDD3-3F4BE5115424}" type="datetimeFigureOut">
              <a:rPr lang="en-US" smtClean="0"/>
              <a:pPr/>
              <a:t>1/10/2023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311BA0-0B96-481B-8999-1A4DF7116176}" type="slidenum">
              <a:rPr lang="en-US" smtClean="0"/>
              <a:pPr/>
              <a:t>‹#›</a:t>
            </a:fld>
            <a:endParaRPr lang="en-US" dirty="0"/>
          </a:p>
        </p:txBody>
      </p:sp>
    </p:spTree>
    <p:extLst>
      <p:ext uri="{BB962C8B-B14F-4D97-AF65-F5344CB8AC3E}">
        <p14:creationId xmlns:p14="http://schemas.microsoft.com/office/powerpoint/2010/main" val="54575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5F764B-CAA8-4E03-A961-C8C798A30211}" type="slidenum">
              <a:rPr lang="en-US" smtClean="0"/>
              <a:t>2</a:t>
            </a:fld>
            <a:endParaRPr lang="en-US" dirty="0"/>
          </a:p>
        </p:txBody>
      </p:sp>
    </p:spTree>
    <p:extLst>
      <p:ext uri="{BB962C8B-B14F-4D97-AF65-F5344CB8AC3E}">
        <p14:creationId xmlns:p14="http://schemas.microsoft.com/office/powerpoint/2010/main" val="4103093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127</a:t>
            </a:fld>
            <a:endParaRPr lang="en-US"/>
          </a:p>
        </p:txBody>
      </p:sp>
    </p:spTree>
    <p:extLst>
      <p:ext uri="{BB962C8B-B14F-4D97-AF65-F5344CB8AC3E}">
        <p14:creationId xmlns:p14="http://schemas.microsoft.com/office/powerpoint/2010/main" val="3971082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137</a:t>
            </a:fld>
            <a:endParaRPr lang="en-US"/>
          </a:p>
        </p:txBody>
      </p:sp>
    </p:spTree>
    <p:extLst>
      <p:ext uri="{BB962C8B-B14F-4D97-AF65-F5344CB8AC3E}">
        <p14:creationId xmlns:p14="http://schemas.microsoft.com/office/powerpoint/2010/main" val="2776550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144</a:t>
            </a:fld>
            <a:endParaRPr lang="en-US"/>
          </a:p>
        </p:txBody>
      </p:sp>
    </p:spTree>
    <p:extLst>
      <p:ext uri="{BB962C8B-B14F-4D97-AF65-F5344CB8AC3E}">
        <p14:creationId xmlns:p14="http://schemas.microsoft.com/office/powerpoint/2010/main" val="2031991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3E652-7286-4297-B724-68C6069541C8}" type="slidenum">
              <a:rPr lang="en-US" smtClean="0"/>
              <a:t>12</a:t>
            </a:fld>
            <a:endParaRPr lang="en-US"/>
          </a:p>
        </p:txBody>
      </p:sp>
    </p:spTree>
    <p:extLst>
      <p:ext uri="{BB962C8B-B14F-4D97-AF65-F5344CB8AC3E}">
        <p14:creationId xmlns:p14="http://schemas.microsoft.com/office/powerpoint/2010/main" val="4021859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97</a:t>
            </a:fld>
            <a:endParaRPr lang="en-US"/>
          </a:p>
        </p:txBody>
      </p:sp>
    </p:spTree>
    <p:extLst>
      <p:ext uri="{BB962C8B-B14F-4D97-AF65-F5344CB8AC3E}">
        <p14:creationId xmlns:p14="http://schemas.microsoft.com/office/powerpoint/2010/main" val="3149401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103</a:t>
            </a:fld>
            <a:endParaRPr lang="en-US"/>
          </a:p>
        </p:txBody>
      </p:sp>
    </p:spTree>
    <p:extLst>
      <p:ext uri="{BB962C8B-B14F-4D97-AF65-F5344CB8AC3E}">
        <p14:creationId xmlns:p14="http://schemas.microsoft.com/office/powerpoint/2010/main" val="2882269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104</a:t>
            </a:fld>
            <a:endParaRPr lang="en-US"/>
          </a:p>
        </p:txBody>
      </p:sp>
    </p:spTree>
    <p:extLst>
      <p:ext uri="{BB962C8B-B14F-4D97-AF65-F5344CB8AC3E}">
        <p14:creationId xmlns:p14="http://schemas.microsoft.com/office/powerpoint/2010/main" val="988078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105</a:t>
            </a:fld>
            <a:endParaRPr lang="en-US"/>
          </a:p>
        </p:txBody>
      </p:sp>
    </p:spTree>
    <p:extLst>
      <p:ext uri="{BB962C8B-B14F-4D97-AF65-F5344CB8AC3E}">
        <p14:creationId xmlns:p14="http://schemas.microsoft.com/office/powerpoint/2010/main" val="3074374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106</a:t>
            </a:fld>
            <a:endParaRPr lang="en-US"/>
          </a:p>
        </p:txBody>
      </p:sp>
    </p:spTree>
    <p:extLst>
      <p:ext uri="{BB962C8B-B14F-4D97-AF65-F5344CB8AC3E}">
        <p14:creationId xmlns:p14="http://schemas.microsoft.com/office/powerpoint/2010/main" val="1618845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107</a:t>
            </a:fld>
            <a:endParaRPr lang="en-US"/>
          </a:p>
        </p:txBody>
      </p:sp>
    </p:spTree>
    <p:extLst>
      <p:ext uri="{BB962C8B-B14F-4D97-AF65-F5344CB8AC3E}">
        <p14:creationId xmlns:p14="http://schemas.microsoft.com/office/powerpoint/2010/main" val="1757747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108</a:t>
            </a:fld>
            <a:endParaRPr lang="en-US"/>
          </a:p>
        </p:txBody>
      </p:sp>
    </p:spTree>
    <p:extLst>
      <p:ext uri="{BB962C8B-B14F-4D97-AF65-F5344CB8AC3E}">
        <p14:creationId xmlns:p14="http://schemas.microsoft.com/office/powerpoint/2010/main" val="1829723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5700" b="1" i="0" baseline="0">
                <a:solidFill>
                  <a:srgbClr val="FFFF00"/>
                </a:solidFill>
                <a:latin typeface="Comic Sans MS" panose="030F0702030302020204" pitchFamily="66"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4800" b="1" i="0" baseline="0">
                <a:solidFill>
                  <a:srgbClr val="CCFFFF"/>
                </a:solidFill>
                <a:latin typeface="Comic Sans MS" panose="030F0702030302020204" pitchFamily="66"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751941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143000"/>
            <a:ext cx="8229600" cy="4525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4613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381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lvl1pPr>
              <a:defRPr sz="6000"/>
            </a:lvl1pPr>
          </a:lstStyle>
          <a:p>
            <a:r>
              <a:rPr lang="en-US" dirty="0"/>
              <a:t>Click to edit Master title style</a:t>
            </a:r>
          </a:p>
        </p:txBody>
      </p:sp>
      <p:sp>
        <p:nvSpPr>
          <p:cNvPr id="3" name="Content Placeholder 2"/>
          <p:cNvSpPr>
            <a:spLocks noGrp="1"/>
          </p:cNvSpPr>
          <p:nvPr>
            <p:ph idx="1"/>
          </p:nvPr>
        </p:nvSpPr>
        <p:spPr>
          <a:xfrm>
            <a:off x="457200" y="1219200"/>
            <a:ext cx="8229600" cy="5638800"/>
          </a:xfrm>
        </p:spPr>
        <p:txBody>
          <a:bodyPr/>
          <a:lstStyle>
            <a:lvl1pPr marL="0" indent="0">
              <a:buNone/>
              <a:defRPr/>
            </a:lvl1pPr>
            <a:lvl2pPr marL="1028700" indent="-571500">
              <a:buFont typeface="Arial" pitchFamily="34" charset="0"/>
              <a:buChar char="•"/>
              <a:defRPr/>
            </a:lvl2pPr>
            <a:lvl3pPr marL="1143000" indent="-2286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4560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75329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1890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890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3848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44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73151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2127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44764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17359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b="1" kern="1200">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Comic Sans MS" pitchFamily="66" charset="0"/>
        </a:defRPr>
      </a:lvl2pPr>
      <a:lvl3pPr algn="ctr" rtl="0" eaLnBrk="0" fontAlgn="base" hangingPunct="0">
        <a:spcBef>
          <a:spcPct val="0"/>
        </a:spcBef>
        <a:spcAft>
          <a:spcPct val="0"/>
        </a:spcAft>
        <a:defRPr sz="4400" b="1">
          <a:solidFill>
            <a:srgbClr val="FFFF00"/>
          </a:solidFill>
          <a:latin typeface="Comic Sans MS" pitchFamily="66" charset="0"/>
        </a:defRPr>
      </a:lvl3pPr>
      <a:lvl4pPr algn="ctr" rtl="0" eaLnBrk="0" fontAlgn="base" hangingPunct="0">
        <a:spcBef>
          <a:spcPct val="0"/>
        </a:spcBef>
        <a:spcAft>
          <a:spcPct val="0"/>
        </a:spcAft>
        <a:defRPr sz="4400" b="1">
          <a:solidFill>
            <a:srgbClr val="FFFF00"/>
          </a:solidFill>
          <a:latin typeface="Comic Sans MS" pitchFamily="66" charset="0"/>
        </a:defRPr>
      </a:lvl4pPr>
      <a:lvl5pPr algn="ctr" rtl="0" eaLnBrk="0" fontAlgn="base" hangingPunct="0">
        <a:spcBef>
          <a:spcPct val="0"/>
        </a:spcBef>
        <a:spcAft>
          <a:spcPct val="0"/>
        </a:spcAft>
        <a:defRPr sz="4400" b="1">
          <a:solidFill>
            <a:srgbClr val="FFFF00"/>
          </a:solidFill>
          <a:latin typeface="Comic Sans MS" pitchFamily="66" charset="0"/>
        </a:defRPr>
      </a:lvl5pPr>
      <a:lvl6pPr marL="457200" algn="ctr" rtl="0" fontAlgn="base">
        <a:spcBef>
          <a:spcPct val="0"/>
        </a:spcBef>
        <a:spcAft>
          <a:spcPct val="0"/>
        </a:spcAft>
        <a:defRPr sz="4400" b="1">
          <a:solidFill>
            <a:srgbClr val="FFFF00"/>
          </a:solidFill>
          <a:latin typeface="Comic Sans MS" pitchFamily="66" charset="0"/>
        </a:defRPr>
      </a:lvl6pPr>
      <a:lvl7pPr marL="914400" algn="ctr" rtl="0" fontAlgn="base">
        <a:spcBef>
          <a:spcPct val="0"/>
        </a:spcBef>
        <a:spcAft>
          <a:spcPct val="0"/>
        </a:spcAft>
        <a:defRPr sz="4400" b="1">
          <a:solidFill>
            <a:srgbClr val="FFFF00"/>
          </a:solidFill>
          <a:latin typeface="Comic Sans MS" pitchFamily="66" charset="0"/>
        </a:defRPr>
      </a:lvl7pPr>
      <a:lvl8pPr marL="1371600" algn="ctr" rtl="0" fontAlgn="base">
        <a:spcBef>
          <a:spcPct val="0"/>
        </a:spcBef>
        <a:spcAft>
          <a:spcPct val="0"/>
        </a:spcAft>
        <a:defRPr sz="4400" b="1">
          <a:solidFill>
            <a:srgbClr val="FFFF00"/>
          </a:solidFill>
          <a:latin typeface="Comic Sans MS" pitchFamily="66" charset="0"/>
        </a:defRPr>
      </a:lvl8pPr>
      <a:lvl9pPr marL="1828800" algn="ctr" rtl="0" fontAlgn="base">
        <a:spcBef>
          <a:spcPct val="0"/>
        </a:spcBef>
        <a:spcAft>
          <a:spcPct val="0"/>
        </a:spcAft>
        <a:defRPr sz="4400" b="1">
          <a:solidFill>
            <a:srgbClr val="FFFF00"/>
          </a:solidFill>
          <a:latin typeface="Comic Sans MS" pitchFamily="66"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1" name="Text Box 2"/>
          <p:cNvSpPr txBox="1">
            <a:spLocks noChangeArrowheads="1"/>
          </p:cNvSpPr>
          <p:nvPr/>
        </p:nvSpPr>
        <p:spPr bwMode="auto">
          <a:xfrm>
            <a:off x="0" y="2286000"/>
            <a:ext cx="9144000" cy="457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algn="r" eaLnBrk="1" hangingPunct="1"/>
            <a:r>
              <a:rPr lang="en-US" altLang="en-US" sz="7200" b="1" dirty="0">
                <a:solidFill>
                  <a:srgbClr val="FFFF00"/>
                </a:solidFill>
              </a:rPr>
              <a:t> Welcome to </a:t>
            </a:r>
          </a:p>
          <a:p>
            <a:pPr algn="r" eaLnBrk="1" hangingPunct="1"/>
            <a:r>
              <a:rPr lang="en-US" altLang="en-US" sz="6900" b="1" dirty="0">
                <a:solidFill>
                  <a:srgbClr val="CCFFFF"/>
                </a:solidFill>
              </a:rPr>
              <a:t>Unit </a:t>
            </a:r>
            <a:r>
              <a:rPr lang="en-US" altLang="en-US" sz="6900" b="1">
                <a:solidFill>
                  <a:srgbClr val="CCFFFF"/>
                </a:solidFill>
              </a:rPr>
              <a:t>3 Part </a:t>
            </a:r>
            <a:r>
              <a:rPr lang="en-US" altLang="en-US" sz="6900" b="1" dirty="0">
                <a:solidFill>
                  <a:srgbClr val="CCFFFF"/>
                </a:solidFill>
              </a:rPr>
              <a:t>5</a:t>
            </a:r>
            <a:r>
              <a:rPr lang="en-US" altLang="en-US" sz="7500" b="1" dirty="0">
                <a:solidFill>
                  <a:srgbClr val="CCFFFF"/>
                </a:solidFill>
              </a:rPr>
              <a:t>!</a:t>
            </a:r>
          </a:p>
          <a:p>
            <a:pPr algn="r" eaLnBrk="1" hangingPunct="1"/>
            <a:endParaRPr lang="en-US" altLang="en-US" sz="9000" b="1" dirty="0">
              <a:solidFill>
                <a:srgbClr val="CCFFFF"/>
              </a:solidFill>
            </a:endParaRPr>
          </a:p>
          <a:p>
            <a:pPr eaLnBrk="1" hangingPunct="1"/>
            <a:r>
              <a:rPr lang="en-US" altLang="en-US" sz="4400" b="1" dirty="0">
                <a:solidFill>
                  <a:srgbClr val="CCFFFF"/>
                </a:solidFill>
              </a:rPr>
              <a:t>MATH 205 Differential Calculus</a:t>
            </a:r>
          </a:p>
        </p:txBody>
      </p:sp>
      <p:sp>
        <p:nvSpPr>
          <p:cNvPr id="2" name="Rectangle 1"/>
          <p:cNvSpPr/>
          <p:nvPr/>
        </p:nvSpPr>
        <p:spPr>
          <a:xfrm>
            <a:off x="0" y="6611035"/>
            <a:ext cx="9144000" cy="323165"/>
          </a:xfrm>
          <a:prstGeom prst="rect">
            <a:avLst/>
          </a:prstGeom>
        </p:spPr>
        <p:txBody>
          <a:bodyPr wrap="square">
            <a:spAutoFit/>
          </a:bodyPr>
          <a:lstStyle/>
          <a:p>
            <a:r>
              <a:rPr lang="en-US" sz="1500" dirty="0">
                <a:solidFill>
                  <a:srgbClr val="00B0F0"/>
                </a:solidFill>
              </a:rPr>
              <a:t>https://www.smu.edu.sg/programmes/core-curriculum/course-structure/calculus</a:t>
            </a:r>
          </a:p>
        </p:txBody>
      </p:sp>
    </p:spTree>
    <p:extLst>
      <p:ext uri="{BB962C8B-B14F-4D97-AF65-F5344CB8AC3E}">
        <p14:creationId xmlns:p14="http://schemas.microsoft.com/office/powerpoint/2010/main" val="3724252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B8B98167-60FA-4C5C-AA22-D49AA65E7AA6}"/>
              </a:ext>
            </a:extLst>
          </p:cNvPr>
          <p:cNvSpPr>
            <a:spLocks noGrp="1"/>
          </p:cNvSpPr>
          <p:nvPr>
            <p:ph type="title"/>
          </p:nvPr>
        </p:nvSpPr>
        <p:spPr/>
        <p:txBody>
          <a:bodyPr/>
          <a:lstStyle/>
          <a:p>
            <a:r>
              <a:rPr lang="en-US" altLang="en-US" dirty="0"/>
              <a:t>Limits</a:t>
            </a:r>
          </a:p>
        </p:txBody>
      </p:sp>
      <p:sp>
        <p:nvSpPr>
          <p:cNvPr id="3075" name="Content Placeholder 2">
            <a:extLst>
              <a:ext uri="{FF2B5EF4-FFF2-40B4-BE49-F238E27FC236}">
                <a16:creationId xmlns:a16="http://schemas.microsoft.com/office/drawing/2014/main" id="{ED6721D9-9D26-4E70-9263-E737C9EE8E50}"/>
              </a:ext>
            </a:extLst>
          </p:cNvPr>
          <p:cNvSpPr>
            <a:spLocks noGrp="1"/>
          </p:cNvSpPr>
          <p:nvPr>
            <p:ph idx="1"/>
          </p:nvPr>
        </p:nvSpPr>
        <p:spPr>
          <a:xfrm>
            <a:off x="228600" y="1219200"/>
            <a:ext cx="8686800" cy="5638800"/>
          </a:xfrm>
        </p:spPr>
        <p:txBody>
          <a:bodyPr/>
          <a:lstStyle/>
          <a:p>
            <a:r>
              <a:rPr lang="en-US" altLang="en-US" dirty="0"/>
              <a:t>When x=1 we don't know the answer (it is indeterminate)…</a:t>
            </a:r>
          </a:p>
          <a:p>
            <a:endParaRPr lang="en-US" altLang="en-US" sz="1000" dirty="0"/>
          </a:p>
          <a:p>
            <a:r>
              <a:rPr lang="en-US" altLang="en-US" dirty="0"/>
              <a:t>But we can see that it is going to be 2…</a:t>
            </a:r>
          </a:p>
          <a:p>
            <a:endParaRPr lang="en-US" altLang="en-US" sz="1000" dirty="0"/>
          </a:p>
          <a:p>
            <a:r>
              <a:rPr lang="en-US" altLang="en-US" dirty="0"/>
              <a:t>so instead we say:</a:t>
            </a:r>
          </a:p>
          <a:p>
            <a:r>
              <a:rPr lang="en-US" altLang="en-US" dirty="0"/>
              <a:t>The </a:t>
            </a:r>
            <a:r>
              <a:rPr lang="en-US" altLang="en-US" dirty="0">
                <a:solidFill>
                  <a:srgbClr val="FFC000"/>
                </a:solidFill>
              </a:rPr>
              <a:t>limit</a:t>
            </a:r>
            <a:r>
              <a:rPr lang="en-US" altLang="en-US" dirty="0"/>
              <a:t> of  (x</a:t>
            </a:r>
            <a:r>
              <a:rPr lang="en-US" altLang="en-US" baseline="30000" dirty="0"/>
              <a:t>2</a:t>
            </a:r>
            <a:r>
              <a:rPr lang="en-US" altLang="en-US" dirty="0"/>
              <a:t>−1)/(x−1) as x approaches 1 is 2</a:t>
            </a:r>
          </a:p>
          <a:p>
            <a:endParaRPr lang="en-US" altLang="en-US" dirty="0"/>
          </a:p>
        </p:txBody>
      </p:sp>
    </p:spTree>
    <p:extLst>
      <p:ext uri="{BB962C8B-B14F-4D97-AF65-F5344CB8AC3E}">
        <p14:creationId xmlns:p14="http://schemas.microsoft.com/office/powerpoint/2010/main" val="135476363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7B34-9427-4A92-BE4B-1FDAF27A4ACB}"/>
              </a:ext>
            </a:extLst>
          </p:cNvPr>
          <p:cNvSpPr>
            <a:spLocks noGrp="1"/>
          </p:cNvSpPr>
          <p:nvPr>
            <p:ph type="title"/>
          </p:nvPr>
        </p:nvSpPr>
        <p:spPr/>
        <p:txBody>
          <a:bodyPr/>
          <a:lstStyle/>
          <a:p>
            <a:r>
              <a:rPr lang="en-US" sz="5400" dirty="0"/>
              <a:t>Graphical Increments</a:t>
            </a:r>
          </a:p>
        </p:txBody>
      </p:sp>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p:txBody>
          <a:bodyPr/>
          <a:lstStyle/>
          <a:p>
            <a:pPr algn="ctr"/>
            <a:r>
              <a:rPr lang="el-GR" dirty="0"/>
              <a:t>Δ</a:t>
            </a:r>
            <a:r>
              <a:rPr lang="en-US" dirty="0"/>
              <a:t>y = 3x</a:t>
            </a:r>
            <a:r>
              <a:rPr lang="en-US" baseline="-25000" dirty="0"/>
              <a:t>1</a:t>
            </a:r>
            <a:r>
              <a:rPr lang="en-US" dirty="0"/>
              <a:t> + 3</a:t>
            </a:r>
            <a:r>
              <a:rPr lang="el-GR" dirty="0"/>
              <a:t>Δ</a:t>
            </a:r>
            <a:r>
              <a:rPr lang="en-US" dirty="0"/>
              <a:t>x – y</a:t>
            </a:r>
            <a:r>
              <a:rPr lang="en-US" baseline="-25000" dirty="0"/>
              <a:t>1</a:t>
            </a:r>
          </a:p>
          <a:p>
            <a:r>
              <a:rPr lang="en-US" dirty="0"/>
              <a:t>But remember y</a:t>
            </a:r>
            <a:r>
              <a:rPr lang="en-US" baseline="-25000" dirty="0"/>
              <a:t>1</a:t>
            </a:r>
            <a:r>
              <a:rPr lang="en-US" dirty="0"/>
              <a:t>= 3x</a:t>
            </a:r>
            <a:r>
              <a:rPr lang="en-US" baseline="-25000" dirty="0"/>
              <a:t>1</a:t>
            </a:r>
            <a:r>
              <a:rPr lang="en-US" dirty="0"/>
              <a:t>:</a:t>
            </a:r>
          </a:p>
          <a:p>
            <a:pPr algn="ctr"/>
            <a:r>
              <a:rPr lang="el-GR" dirty="0"/>
              <a:t>Δ</a:t>
            </a:r>
            <a:r>
              <a:rPr lang="en-US" dirty="0"/>
              <a:t>y = 3x</a:t>
            </a:r>
            <a:r>
              <a:rPr lang="en-US" baseline="-25000" dirty="0"/>
              <a:t>1</a:t>
            </a:r>
            <a:r>
              <a:rPr lang="en-US" dirty="0"/>
              <a:t> + 3</a:t>
            </a:r>
            <a:r>
              <a:rPr lang="el-GR" dirty="0"/>
              <a:t>Δ</a:t>
            </a:r>
            <a:r>
              <a:rPr lang="en-US" dirty="0"/>
              <a:t>x – 3x</a:t>
            </a:r>
            <a:r>
              <a:rPr lang="en-US" baseline="-25000" dirty="0"/>
              <a:t>1</a:t>
            </a:r>
          </a:p>
          <a:p>
            <a:r>
              <a:rPr lang="en-US" dirty="0"/>
              <a:t>So:</a:t>
            </a:r>
          </a:p>
          <a:p>
            <a:pPr algn="ctr"/>
            <a:r>
              <a:rPr lang="el-GR" dirty="0"/>
              <a:t>Δ</a:t>
            </a:r>
            <a:r>
              <a:rPr lang="en-US" dirty="0"/>
              <a:t>y = 3</a:t>
            </a:r>
            <a:r>
              <a:rPr lang="el-GR" dirty="0"/>
              <a:t>Δ</a:t>
            </a:r>
            <a:r>
              <a:rPr lang="en-US" dirty="0"/>
              <a:t>x</a:t>
            </a:r>
            <a:endParaRPr lang="en-US" baseline="-25000" dirty="0"/>
          </a:p>
          <a:p>
            <a:endParaRPr lang="en-US" dirty="0"/>
          </a:p>
        </p:txBody>
      </p:sp>
    </p:spTree>
    <p:extLst>
      <p:ext uri="{BB962C8B-B14F-4D97-AF65-F5344CB8AC3E}">
        <p14:creationId xmlns:p14="http://schemas.microsoft.com/office/powerpoint/2010/main" val="168654097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7B34-9427-4A92-BE4B-1FDAF27A4ACB}"/>
              </a:ext>
            </a:extLst>
          </p:cNvPr>
          <p:cNvSpPr>
            <a:spLocks noGrp="1"/>
          </p:cNvSpPr>
          <p:nvPr>
            <p:ph type="title"/>
          </p:nvPr>
        </p:nvSpPr>
        <p:spPr/>
        <p:txBody>
          <a:bodyPr/>
          <a:lstStyle/>
          <a:p>
            <a:r>
              <a:rPr lang="en-US" sz="5400" dirty="0"/>
              <a:t>Graphical Increments</a:t>
            </a:r>
          </a:p>
        </p:txBody>
      </p:sp>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p:txBody>
          <a:bodyPr/>
          <a:lstStyle/>
          <a:p>
            <a:pPr algn="ctr"/>
            <a:r>
              <a:rPr lang="el-GR" dirty="0"/>
              <a:t>Δ</a:t>
            </a:r>
            <a:r>
              <a:rPr lang="en-US" dirty="0"/>
              <a:t>y = 3</a:t>
            </a:r>
            <a:r>
              <a:rPr lang="el-GR" dirty="0"/>
              <a:t>Δ</a:t>
            </a:r>
            <a:r>
              <a:rPr lang="en-US" dirty="0"/>
              <a:t>x</a:t>
            </a:r>
            <a:endParaRPr lang="en-US" baseline="-25000" dirty="0"/>
          </a:p>
          <a:p>
            <a:r>
              <a:rPr lang="en-US" dirty="0"/>
              <a:t>Means no matter what x is, the increment in y will always be 3 times the increment in x</a:t>
            </a:r>
          </a:p>
        </p:txBody>
      </p:sp>
    </p:spTree>
    <p:extLst>
      <p:ext uri="{BB962C8B-B14F-4D97-AF65-F5344CB8AC3E}">
        <p14:creationId xmlns:p14="http://schemas.microsoft.com/office/powerpoint/2010/main" val="19754009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148105384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7B34-9427-4A92-BE4B-1FDAF27A4ACB}"/>
              </a:ext>
            </a:extLst>
          </p:cNvPr>
          <p:cNvSpPr>
            <a:spLocks noGrp="1"/>
          </p:cNvSpPr>
          <p:nvPr>
            <p:ph type="title"/>
          </p:nvPr>
        </p:nvSpPr>
        <p:spPr/>
        <p:txBody>
          <a:bodyPr/>
          <a:lstStyle/>
          <a:p>
            <a:r>
              <a:rPr lang="en-US" sz="5400" dirty="0"/>
              <a:t>Graphical Rates of Change</a:t>
            </a:r>
          </a:p>
        </p:txBody>
      </p:sp>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a:xfrm>
            <a:off x="457200" y="1219200"/>
            <a:ext cx="8229600" cy="5638800"/>
          </a:xfrm>
        </p:spPr>
        <p:txBody>
          <a:bodyPr/>
          <a:lstStyle/>
          <a:p>
            <a:r>
              <a:rPr lang="en-US" dirty="0"/>
              <a:t>What is the slope (rise/run) of the curve between x=6 and x=10?</a:t>
            </a:r>
          </a:p>
        </p:txBody>
      </p:sp>
      <p:sp>
        <p:nvSpPr>
          <p:cNvPr id="6" name="TextBox 5">
            <a:extLst>
              <a:ext uri="{FF2B5EF4-FFF2-40B4-BE49-F238E27FC236}">
                <a16:creationId xmlns:a16="http://schemas.microsoft.com/office/drawing/2014/main" id="{F0B6D682-3596-4AF6-B301-77626C591DD7}"/>
              </a:ext>
            </a:extLst>
          </p:cNvPr>
          <p:cNvSpPr txBox="1"/>
          <p:nvPr/>
        </p:nvSpPr>
        <p:spPr>
          <a:xfrm>
            <a:off x="0" y="6611035"/>
            <a:ext cx="9144000" cy="323165"/>
          </a:xfrm>
          <a:prstGeom prst="rect">
            <a:avLst/>
          </a:prstGeom>
          <a:noFill/>
        </p:spPr>
        <p:txBody>
          <a:bodyPr wrap="square">
            <a:spAutoFit/>
          </a:bodyPr>
          <a:lstStyle/>
          <a:p>
            <a:r>
              <a:rPr lang="en-US" sz="1500" dirty="0">
                <a:solidFill>
                  <a:srgbClr val="00B0F0"/>
                </a:solidFill>
              </a:rPr>
              <a:t>https://ximera.osu.edu/mooculus/calculus1/derivativeAsAFunction/digInTheDerivativeAsAFunction</a:t>
            </a:r>
          </a:p>
        </p:txBody>
      </p:sp>
      <p:grpSp>
        <p:nvGrpSpPr>
          <p:cNvPr id="19" name="Group 18">
            <a:extLst>
              <a:ext uri="{FF2B5EF4-FFF2-40B4-BE49-F238E27FC236}">
                <a16:creationId xmlns:a16="http://schemas.microsoft.com/office/drawing/2014/main" id="{B0A7E3DD-9534-4824-9C84-23485D6371A1}"/>
              </a:ext>
            </a:extLst>
          </p:cNvPr>
          <p:cNvGrpSpPr/>
          <p:nvPr/>
        </p:nvGrpSpPr>
        <p:grpSpPr>
          <a:xfrm>
            <a:off x="2712662" y="2895600"/>
            <a:ext cx="6431337" cy="3886200"/>
            <a:chOff x="2712662" y="2667000"/>
            <a:chExt cx="6431337" cy="3886200"/>
          </a:xfrm>
        </p:grpSpPr>
        <p:pic>
          <p:nvPicPr>
            <p:cNvPr id="20" name="Picture 19">
              <a:extLst>
                <a:ext uri="{FF2B5EF4-FFF2-40B4-BE49-F238E27FC236}">
                  <a16:creationId xmlns:a16="http://schemas.microsoft.com/office/drawing/2014/main" id="{1F2DB5A4-07EF-46BC-98F6-7F8737B3FDF8}"/>
                </a:ext>
              </a:extLst>
            </p:cNvPr>
            <p:cNvPicPr>
              <a:picLocks noChangeAspect="1"/>
            </p:cNvPicPr>
            <p:nvPr/>
          </p:nvPicPr>
          <p:blipFill>
            <a:blip r:embed="rId3"/>
            <a:stretch>
              <a:fillRect/>
            </a:stretch>
          </p:blipFill>
          <p:spPr>
            <a:xfrm>
              <a:off x="2712662" y="2667000"/>
              <a:ext cx="6431337" cy="3886200"/>
            </a:xfrm>
            <a:prstGeom prst="rect">
              <a:avLst/>
            </a:prstGeom>
          </p:spPr>
        </p:pic>
        <p:sp>
          <p:nvSpPr>
            <p:cNvPr id="21" name="Content Placeholder 2">
              <a:extLst>
                <a:ext uri="{FF2B5EF4-FFF2-40B4-BE49-F238E27FC236}">
                  <a16:creationId xmlns:a16="http://schemas.microsoft.com/office/drawing/2014/main" id="{D7448575-5820-4072-A731-C29E2E096F45}"/>
                </a:ext>
              </a:extLst>
            </p:cNvPr>
            <p:cNvSpPr txBox="1">
              <a:spLocks/>
            </p:cNvSpPr>
            <p:nvPr/>
          </p:nvSpPr>
          <p:spPr bwMode="auto">
            <a:xfrm>
              <a:off x="3276600" y="6019800"/>
              <a:ext cx="5410200" cy="51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b="0" dirty="0"/>
                <a:t>0   1   2   3   4   5   6   7   8   9  </a:t>
              </a:r>
              <a:r>
                <a:rPr lang="en-US" sz="500" b="0" dirty="0"/>
                <a:t> </a:t>
              </a:r>
              <a:r>
                <a:rPr lang="en-US" sz="2500" b="0" dirty="0"/>
                <a:t>10</a:t>
              </a:r>
            </a:p>
          </p:txBody>
        </p:sp>
        <p:sp>
          <p:nvSpPr>
            <p:cNvPr id="22" name="Content Placeholder 2">
              <a:extLst>
                <a:ext uri="{FF2B5EF4-FFF2-40B4-BE49-F238E27FC236}">
                  <a16:creationId xmlns:a16="http://schemas.microsoft.com/office/drawing/2014/main" id="{4B921F07-C742-4CC2-AE95-7544C3D555C4}"/>
                </a:ext>
              </a:extLst>
            </p:cNvPr>
            <p:cNvSpPr txBox="1">
              <a:spLocks/>
            </p:cNvSpPr>
            <p:nvPr/>
          </p:nvSpPr>
          <p:spPr bwMode="auto">
            <a:xfrm>
              <a:off x="2819401" y="3218765"/>
              <a:ext cx="685799" cy="318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500" b="0" dirty="0"/>
                <a:t> </a:t>
              </a:r>
            </a:p>
            <a:p>
              <a:pPr>
                <a:spcBef>
                  <a:spcPts val="0"/>
                </a:spcBef>
              </a:pPr>
              <a:r>
                <a:rPr lang="en-US" sz="2500" b="0" dirty="0"/>
                <a:t>15   </a:t>
              </a:r>
            </a:p>
            <a:p>
              <a:pPr>
                <a:spcBef>
                  <a:spcPts val="0"/>
                </a:spcBef>
              </a:pPr>
              <a:r>
                <a:rPr lang="en-US" sz="2500" b="0" dirty="0"/>
                <a:t>   </a:t>
              </a:r>
            </a:p>
            <a:p>
              <a:pPr>
                <a:spcBef>
                  <a:spcPts val="0"/>
                </a:spcBef>
              </a:pPr>
              <a:r>
                <a:rPr lang="en-US" sz="2500" b="0" dirty="0"/>
                <a:t>10   </a:t>
              </a:r>
            </a:p>
            <a:p>
              <a:pPr>
                <a:spcBef>
                  <a:spcPts val="0"/>
                </a:spcBef>
              </a:pPr>
              <a:r>
                <a:rPr lang="en-US" sz="2500" b="0" dirty="0"/>
                <a:t>    </a:t>
              </a:r>
            </a:p>
            <a:p>
              <a:pPr>
                <a:spcBef>
                  <a:spcPts val="0"/>
                </a:spcBef>
              </a:pPr>
              <a:r>
                <a:rPr lang="en-US" sz="2500" b="0" dirty="0"/>
                <a:t> </a:t>
              </a:r>
              <a:r>
                <a:rPr lang="en-US" sz="1000" b="0" dirty="0"/>
                <a:t> </a:t>
              </a:r>
              <a:r>
                <a:rPr lang="en-US" sz="2500" b="0" dirty="0"/>
                <a:t>5   </a:t>
              </a:r>
            </a:p>
            <a:p>
              <a:pPr>
                <a:spcBef>
                  <a:spcPts val="0"/>
                </a:spcBef>
              </a:pPr>
              <a:r>
                <a:rPr lang="en-US" sz="2500" b="0" dirty="0"/>
                <a:t>   </a:t>
              </a:r>
            </a:p>
            <a:p>
              <a:pPr>
                <a:spcBef>
                  <a:spcPts val="0"/>
                </a:spcBef>
              </a:pPr>
              <a:r>
                <a:rPr lang="en-US" sz="2500" b="0" dirty="0"/>
                <a:t> </a:t>
              </a:r>
              <a:r>
                <a:rPr lang="en-US" sz="1000" b="0" dirty="0"/>
                <a:t> </a:t>
              </a:r>
              <a:r>
                <a:rPr lang="en-US" sz="2500" b="0" dirty="0"/>
                <a:t>0</a:t>
              </a:r>
            </a:p>
          </p:txBody>
        </p:sp>
      </p:grpSp>
    </p:spTree>
    <p:extLst>
      <p:ext uri="{BB962C8B-B14F-4D97-AF65-F5344CB8AC3E}">
        <p14:creationId xmlns:p14="http://schemas.microsoft.com/office/powerpoint/2010/main" val="252952469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7B34-9427-4A92-BE4B-1FDAF27A4ACB}"/>
              </a:ext>
            </a:extLst>
          </p:cNvPr>
          <p:cNvSpPr>
            <a:spLocks noGrp="1"/>
          </p:cNvSpPr>
          <p:nvPr>
            <p:ph type="title"/>
          </p:nvPr>
        </p:nvSpPr>
        <p:spPr/>
        <p:txBody>
          <a:bodyPr/>
          <a:lstStyle/>
          <a:p>
            <a:r>
              <a:rPr lang="en-US" sz="5400" dirty="0"/>
              <a:t>Graphical Rates of Change</a:t>
            </a:r>
          </a:p>
        </p:txBody>
      </p:sp>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a:xfrm>
            <a:off x="457200" y="1219200"/>
            <a:ext cx="8229600" cy="5638800"/>
          </a:xfrm>
        </p:spPr>
        <p:txBody>
          <a:bodyPr/>
          <a:lstStyle/>
          <a:p>
            <a:r>
              <a:rPr lang="en-US" dirty="0"/>
              <a:t>If you have a well-drawn graph, this is easy!</a:t>
            </a:r>
          </a:p>
        </p:txBody>
      </p:sp>
      <p:sp>
        <p:nvSpPr>
          <p:cNvPr id="6" name="TextBox 5">
            <a:extLst>
              <a:ext uri="{FF2B5EF4-FFF2-40B4-BE49-F238E27FC236}">
                <a16:creationId xmlns:a16="http://schemas.microsoft.com/office/drawing/2014/main" id="{F0B6D682-3596-4AF6-B301-77626C591DD7}"/>
              </a:ext>
            </a:extLst>
          </p:cNvPr>
          <p:cNvSpPr txBox="1"/>
          <p:nvPr/>
        </p:nvSpPr>
        <p:spPr>
          <a:xfrm>
            <a:off x="0" y="6611035"/>
            <a:ext cx="9144000" cy="323165"/>
          </a:xfrm>
          <a:prstGeom prst="rect">
            <a:avLst/>
          </a:prstGeom>
          <a:noFill/>
        </p:spPr>
        <p:txBody>
          <a:bodyPr wrap="square">
            <a:spAutoFit/>
          </a:bodyPr>
          <a:lstStyle/>
          <a:p>
            <a:r>
              <a:rPr lang="en-US" sz="1500" dirty="0">
                <a:solidFill>
                  <a:srgbClr val="00B0F0"/>
                </a:solidFill>
              </a:rPr>
              <a:t>https://ximera.osu.edu/mooculus/calculus1/derivativeAsAFunction/digInTheDerivativeAsAFunction</a:t>
            </a:r>
          </a:p>
        </p:txBody>
      </p:sp>
      <p:grpSp>
        <p:nvGrpSpPr>
          <p:cNvPr id="19" name="Group 18">
            <a:extLst>
              <a:ext uri="{FF2B5EF4-FFF2-40B4-BE49-F238E27FC236}">
                <a16:creationId xmlns:a16="http://schemas.microsoft.com/office/drawing/2014/main" id="{B0A7E3DD-9534-4824-9C84-23485D6371A1}"/>
              </a:ext>
            </a:extLst>
          </p:cNvPr>
          <p:cNvGrpSpPr/>
          <p:nvPr/>
        </p:nvGrpSpPr>
        <p:grpSpPr>
          <a:xfrm>
            <a:off x="2712662" y="2895600"/>
            <a:ext cx="6431337" cy="3886200"/>
            <a:chOff x="2712662" y="2667000"/>
            <a:chExt cx="6431337" cy="3886200"/>
          </a:xfrm>
        </p:grpSpPr>
        <p:pic>
          <p:nvPicPr>
            <p:cNvPr id="20" name="Picture 19">
              <a:extLst>
                <a:ext uri="{FF2B5EF4-FFF2-40B4-BE49-F238E27FC236}">
                  <a16:creationId xmlns:a16="http://schemas.microsoft.com/office/drawing/2014/main" id="{1F2DB5A4-07EF-46BC-98F6-7F8737B3FDF8}"/>
                </a:ext>
              </a:extLst>
            </p:cNvPr>
            <p:cNvPicPr>
              <a:picLocks noChangeAspect="1"/>
            </p:cNvPicPr>
            <p:nvPr/>
          </p:nvPicPr>
          <p:blipFill>
            <a:blip r:embed="rId3"/>
            <a:stretch>
              <a:fillRect/>
            </a:stretch>
          </p:blipFill>
          <p:spPr>
            <a:xfrm>
              <a:off x="2712662" y="2667000"/>
              <a:ext cx="6431337" cy="3886200"/>
            </a:xfrm>
            <a:prstGeom prst="rect">
              <a:avLst/>
            </a:prstGeom>
          </p:spPr>
        </p:pic>
        <p:sp>
          <p:nvSpPr>
            <p:cNvPr id="21" name="Content Placeholder 2">
              <a:extLst>
                <a:ext uri="{FF2B5EF4-FFF2-40B4-BE49-F238E27FC236}">
                  <a16:creationId xmlns:a16="http://schemas.microsoft.com/office/drawing/2014/main" id="{D7448575-5820-4072-A731-C29E2E096F45}"/>
                </a:ext>
              </a:extLst>
            </p:cNvPr>
            <p:cNvSpPr txBox="1">
              <a:spLocks/>
            </p:cNvSpPr>
            <p:nvPr/>
          </p:nvSpPr>
          <p:spPr bwMode="auto">
            <a:xfrm>
              <a:off x="3276600" y="6019800"/>
              <a:ext cx="5410200" cy="51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b="0" dirty="0"/>
                <a:t>0   1   2   3   4   5   6   7   8   9  </a:t>
              </a:r>
              <a:r>
                <a:rPr lang="en-US" sz="500" b="0" dirty="0"/>
                <a:t> </a:t>
              </a:r>
              <a:r>
                <a:rPr lang="en-US" sz="2500" b="0" dirty="0"/>
                <a:t>10</a:t>
              </a:r>
            </a:p>
          </p:txBody>
        </p:sp>
        <p:sp>
          <p:nvSpPr>
            <p:cNvPr id="22" name="Content Placeholder 2">
              <a:extLst>
                <a:ext uri="{FF2B5EF4-FFF2-40B4-BE49-F238E27FC236}">
                  <a16:creationId xmlns:a16="http://schemas.microsoft.com/office/drawing/2014/main" id="{4B921F07-C742-4CC2-AE95-7544C3D555C4}"/>
                </a:ext>
              </a:extLst>
            </p:cNvPr>
            <p:cNvSpPr txBox="1">
              <a:spLocks/>
            </p:cNvSpPr>
            <p:nvPr/>
          </p:nvSpPr>
          <p:spPr bwMode="auto">
            <a:xfrm>
              <a:off x="2819401" y="3218765"/>
              <a:ext cx="685799" cy="318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500" b="0" dirty="0"/>
                <a:t> </a:t>
              </a:r>
            </a:p>
            <a:p>
              <a:pPr>
                <a:spcBef>
                  <a:spcPts val="0"/>
                </a:spcBef>
              </a:pPr>
              <a:r>
                <a:rPr lang="en-US" sz="2500" b="0" dirty="0"/>
                <a:t>15   </a:t>
              </a:r>
            </a:p>
            <a:p>
              <a:pPr>
                <a:spcBef>
                  <a:spcPts val="0"/>
                </a:spcBef>
              </a:pPr>
              <a:r>
                <a:rPr lang="en-US" sz="2500" b="0" dirty="0"/>
                <a:t>   </a:t>
              </a:r>
            </a:p>
            <a:p>
              <a:pPr>
                <a:spcBef>
                  <a:spcPts val="0"/>
                </a:spcBef>
              </a:pPr>
              <a:r>
                <a:rPr lang="en-US" sz="2500" b="0" dirty="0"/>
                <a:t>10   </a:t>
              </a:r>
            </a:p>
            <a:p>
              <a:pPr>
                <a:spcBef>
                  <a:spcPts val="0"/>
                </a:spcBef>
              </a:pPr>
              <a:r>
                <a:rPr lang="en-US" sz="2500" b="0" dirty="0"/>
                <a:t>    </a:t>
              </a:r>
            </a:p>
            <a:p>
              <a:pPr>
                <a:spcBef>
                  <a:spcPts val="0"/>
                </a:spcBef>
              </a:pPr>
              <a:r>
                <a:rPr lang="en-US" sz="2500" b="0" dirty="0"/>
                <a:t> </a:t>
              </a:r>
              <a:r>
                <a:rPr lang="en-US" sz="1000" b="0" dirty="0"/>
                <a:t> </a:t>
              </a:r>
              <a:r>
                <a:rPr lang="en-US" sz="2500" b="0" dirty="0"/>
                <a:t>5   </a:t>
              </a:r>
            </a:p>
            <a:p>
              <a:pPr>
                <a:spcBef>
                  <a:spcPts val="0"/>
                </a:spcBef>
              </a:pPr>
              <a:r>
                <a:rPr lang="en-US" sz="2500" b="0" dirty="0"/>
                <a:t>   </a:t>
              </a:r>
            </a:p>
            <a:p>
              <a:pPr>
                <a:spcBef>
                  <a:spcPts val="0"/>
                </a:spcBef>
              </a:pPr>
              <a:r>
                <a:rPr lang="en-US" sz="2500" b="0" dirty="0"/>
                <a:t> </a:t>
              </a:r>
              <a:r>
                <a:rPr lang="en-US" sz="1000" b="0" dirty="0"/>
                <a:t> </a:t>
              </a:r>
              <a:r>
                <a:rPr lang="en-US" sz="2500" b="0" dirty="0"/>
                <a:t>0</a:t>
              </a:r>
            </a:p>
          </p:txBody>
        </p:sp>
      </p:grpSp>
    </p:spTree>
    <p:extLst>
      <p:ext uri="{BB962C8B-B14F-4D97-AF65-F5344CB8AC3E}">
        <p14:creationId xmlns:p14="http://schemas.microsoft.com/office/powerpoint/2010/main" val="361606100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D243F4B-F191-4F5D-ACE3-7874DC6FC4ED}"/>
              </a:ext>
            </a:extLst>
          </p:cNvPr>
          <p:cNvGrpSpPr/>
          <p:nvPr/>
        </p:nvGrpSpPr>
        <p:grpSpPr>
          <a:xfrm>
            <a:off x="2712662" y="2895600"/>
            <a:ext cx="6431337" cy="3886200"/>
            <a:chOff x="2712662" y="2667000"/>
            <a:chExt cx="6431337" cy="3886200"/>
          </a:xfrm>
        </p:grpSpPr>
        <p:pic>
          <p:nvPicPr>
            <p:cNvPr id="19" name="Picture 18">
              <a:extLst>
                <a:ext uri="{FF2B5EF4-FFF2-40B4-BE49-F238E27FC236}">
                  <a16:creationId xmlns:a16="http://schemas.microsoft.com/office/drawing/2014/main" id="{B9EB06A5-8F25-4856-8C72-217EBF8ACAAF}"/>
                </a:ext>
              </a:extLst>
            </p:cNvPr>
            <p:cNvPicPr>
              <a:picLocks noChangeAspect="1"/>
            </p:cNvPicPr>
            <p:nvPr/>
          </p:nvPicPr>
          <p:blipFill>
            <a:blip r:embed="rId3"/>
            <a:stretch>
              <a:fillRect/>
            </a:stretch>
          </p:blipFill>
          <p:spPr>
            <a:xfrm>
              <a:off x="2712662" y="2667000"/>
              <a:ext cx="6431337" cy="3886200"/>
            </a:xfrm>
            <a:prstGeom prst="rect">
              <a:avLst/>
            </a:prstGeom>
          </p:spPr>
        </p:pic>
        <p:sp>
          <p:nvSpPr>
            <p:cNvPr id="20" name="Content Placeholder 2">
              <a:extLst>
                <a:ext uri="{FF2B5EF4-FFF2-40B4-BE49-F238E27FC236}">
                  <a16:creationId xmlns:a16="http://schemas.microsoft.com/office/drawing/2014/main" id="{B0B1B7F7-C7E4-47A4-871D-8993434D18D7}"/>
                </a:ext>
              </a:extLst>
            </p:cNvPr>
            <p:cNvSpPr txBox="1">
              <a:spLocks/>
            </p:cNvSpPr>
            <p:nvPr/>
          </p:nvSpPr>
          <p:spPr bwMode="auto">
            <a:xfrm>
              <a:off x="3276600" y="6019800"/>
              <a:ext cx="5410200" cy="51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b="0" dirty="0"/>
                <a:t>0   1   2   3   4   5   6   7   8   9  </a:t>
              </a:r>
              <a:r>
                <a:rPr lang="en-US" sz="500" b="0" dirty="0"/>
                <a:t> </a:t>
              </a:r>
              <a:r>
                <a:rPr lang="en-US" sz="2500" b="0" dirty="0"/>
                <a:t>10</a:t>
              </a:r>
            </a:p>
          </p:txBody>
        </p:sp>
        <p:sp>
          <p:nvSpPr>
            <p:cNvPr id="21" name="Content Placeholder 2">
              <a:extLst>
                <a:ext uri="{FF2B5EF4-FFF2-40B4-BE49-F238E27FC236}">
                  <a16:creationId xmlns:a16="http://schemas.microsoft.com/office/drawing/2014/main" id="{7C198972-805A-41B8-A92E-4D05FA54545A}"/>
                </a:ext>
              </a:extLst>
            </p:cNvPr>
            <p:cNvSpPr txBox="1">
              <a:spLocks/>
            </p:cNvSpPr>
            <p:nvPr/>
          </p:nvSpPr>
          <p:spPr bwMode="auto">
            <a:xfrm>
              <a:off x="2819401" y="3218765"/>
              <a:ext cx="685799" cy="318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500" b="0" dirty="0"/>
                <a:t> </a:t>
              </a:r>
            </a:p>
            <a:p>
              <a:pPr>
                <a:spcBef>
                  <a:spcPts val="0"/>
                </a:spcBef>
              </a:pPr>
              <a:r>
                <a:rPr lang="en-US" sz="2500" b="0" dirty="0"/>
                <a:t>15   </a:t>
              </a:r>
            </a:p>
            <a:p>
              <a:pPr>
                <a:spcBef>
                  <a:spcPts val="0"/>
                </a:spcBef>
              </a:pPr>
              <a:r>
                <a:rPr lang="en-US" sz="2500" b="0" dirty="0"/>
                <a:t>   </a:t>
              </a:r>
            </a:p>
            <a:p>
              <a:pPr>
                <a:spcBef>
                  <a:spcPts val="0"/>
                </a:spcBef>
              </a:pPr>
              <a:r>
                <a:rPr lang="en-US" sz="2500" b="0" dirty="0"/>
                <a:t>10   </a:t>
              </a:r>
            </a:p>
            <a:p>
              <a:pPr>
                <a:spcBef>
                  <a:spcPts val="0"/>
                </a:spcBef>
              </a:pPr>
              <a:r>
                <a:rPr lang="en-US" sz="2500" b="0" dirty="0"/>
                <a:t>    </a:t>
              </a:r>
            </a:p>
            <a:p>
              <a:pPr>
                <a:spcBef>
                  <a:spcPts val="0"/>
                </a:spcBef>
              </a:pPr>
              <a:r>
                <a:rPr lang="en-US" sz="2500" b="0" dirty="0"/>
                <a:t> </a:t>
              </a:r>
              <a:r>
                <a:rPr lang="en-US" sz="1000" b="0" dirty="0"/>
                <a:t> </a:t>
              </a:r>
              <a:r>
                <a:rPr lang="en-US" sz="2500" b="0" dirty="0"/>
                <a:t>5   </a:t>
              </a:r>
            </a:p>
            <a:p>
              <a:pPr>
                <a:spcBef>
                  <a:spcPts val="0"/>
                </a:spcBef>
              </a:pPr>
              <a:r>
                <a:rPr lang="en-US" sz="2500" b="0" dirty="0"/>
                <a:t>   </a:t>
              </a:r>
            </a:p>
            <a:p>
              <a:pPr>
                <a:spcBef>
                  <a:spcPts val="0"/>
                </a:spcBef>
              </a:pPr>
              <a:r>
                <a:rPr lang="en-US" sz="2500" b="0" dirty="0"/>
                <a:t> </a:t>
              </a:r>
              <a:r>
                <a:rPr lang="en-US" sz="1000" b="0" dirty="0"/>
                <a:t> </a:t>
              </a:r>
              <a:r>
                <a:rPr lang="en-US" sz="2500" b="0" dirty="0"/>
                <a:t>0</a:t>
              </a:r>
            </a:p>
          </p:txBody>
        </p:sp>
      </p:grpSp>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a:xfrm>
            <a:off x="457200" y="838200"/>
            <a:ext cx="8229600" cy="5638800"/>
          </a:xfrm>
        </p:spPr>
        <p:txBody>
          <a:bodyPr/>
          <a:lstStyle/>
          <a:p>
            <a:r>
              <a:rPr lang="en-US" dirty="0"/>
              <a:t>What is </a:t>
            </a:r>
            <a:r>
              <a:rPr lang="el-GR" dirty="0"/>
              <a:t>Δ</a:t>
            </a:r>
            <a:r>
              <a:rPr lang="en-US" dirty="0"/>
              <a:t>y (the rise)?</a:t>
            </a:r>
          </a:p>
          <a:p>
            <a:r>
              <a:rPr lang="en-US" dirty="0"/>
              <a:t>What is </a:t>
            </a:r>
            <a:r>
              <a:rPr lang="el-GR" dirty="0"/>
              <a:t>Δ</a:t>
            </a:r>
            <a:r>
              <a:rPr lang="en-US" dirty="0"/>
              <a:t>x (the run)?</a:t>
            </a:r>
          </a:p>
          <a:p>
            <a:r>
              <a:rPr lang="en-US" dirty="0"/>
              <a:t>What is </a:t>
            </a:r>
            <a:r>
              <a:rPr lang="el-GR" dirty="0"/>
              <a:t>Δ</a:t>
            </a:r>
            <a:r>
              <a:rPr lang="en-US" dirty="0"/>
              <a:t>y/</a:t>
            </a:r>
            <a:r>
              <a:rPr lang="el-GR" dirty="0"/>
              <a:t>Δ</a:t>
            </a:r>
            <a:r>
              <a:rPr lang="en-US" dirty="0"/>
              <a:t>x (the slope)?</a:t>
            </a:r>
          </a:p>
        </p:txBody>
      </p:sp>
      <p:sp>
        <p:nvSpPr>
          <p:cNvPr id="6" name="TextBox 5">
            <a:extLst>
              <a:ext uri="{FF2B5EF4-FFF2-40B4-BE49-F238E27FC236}">
                <a16:creationId xmlns:a16="http://schemas.microsoft.com/office/drawing/2014/main" id="{F0B6D682-3596-4AF6-B301-77626C591DD7}"/>
              </a:ext>
            </a:extLst>
          </p:cNvPr>
          <p:cNvSpPr txBox="1"/>
          <p:nvPr/>
        </p:nvSpPr>
        <p:spPr>
          <a:xfrm>
            <a:off x="0" y="6611035"/>
            <a:ext cx="9144000" cy="323165"/>
          </a:xfrm>
          <a:prstGeom prst="rect">
            <a:avLst/>
          </a:prstGeom>
          <a:noFill/>
        </p:spPr>
        <p:txBody>
          <a:bodyPr wrap="square">
            <a:spAutoFit/>
          </a:bodyPr>
          <a:lstStyle/>
          <a:p>
            <a:r>
              <a:rPr lang="en-US" sz="1500" dirty="0">
                <a:solidFill>
                  <a:srgbClr val="00B0F0"/>
                </a:solidFill>
              </a:rPr>
              <a:t>https://ximera.osu.edu/mooculus/calculus1/derivativeAsAFunction/digInTheDerivativeAsAFunction</a:t>
            </a:r>
          </a:p>
        </p:txBody>
      </p:sp>
      <p:sp>
        <p:nvSpPr>
          <p:cNvPr id="5" name="Rectangle 4">
            <a:extLst>
              <a:ext uri="{FF2B5EF4-FFF2-40B4-BE49-F238E27FC236}">
                <a16:creationId xmlns:a16="http://schemas.microsoft.com/office/drawing/2014/main" id="{B4B941D2-8253-425F-B7C0-BB9237398E2E}"/>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GRAPHICAL RATES OF CHANGE</a:t>
            </a:r>
          </a:p>
          <a:p>
            <a:pPr algn="ctr" eaLnBrk="1" hangingPunct="1">
              <a:spcBef>
                <a:spcPct val="0"/>
              </a:spcBef>
              <a:buFontTx/>
              <a:buNone/>
            </a:pPr>
            <a:r>
              <a:rPr lang="en-US" altLang="en-US" sz="2400" dirty="0">
                <a:solidFill>
                  <a:schemeClr val="bg1"/>
                </a:solidFill>
              </a:rPr>
              <a:t>IN-CLASS PROBLEM 14</a:t>
            </a:r>
            <a:endParaRPr lang="en-US" altLang="en-US" sz="2400" i="1" dirty="0">
              <a:solidFill>
                <a:schemeClr val="folHlink"/>
              </a:solidFill>
            </a:endParaRPr>
          </a:p>
        </p:txBody>
      </p:sp>
    </p:spTree>
    <p:extLst>
      <p:ext uri="{BB962C8B-B14F-4D97-AF65-F5344CB8AC3E}">
        <p14:creationId xmlns:p14="http://schemas.microsoft.com/office/powerpoint/2010/main" val="192190912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F34B7DF-6CF2-4E90-B140-D2C62BCB5F8F}"/>
              </a:ext>
            </a:extLst>
          </p:cNvPr>
          <p:cNvGrpSpPr/>
          <p:nvPr/>
        </p:nvGrpSpPr>
        <p:grpSpPr>
          <a:xfrm>
            <a:off x="2712662" y="2895600"/>
            <a:ext cx="6431337" cy="3886200"/>
            <a:chOff x="2712662" y="2667000"/>
            <a:chExt cx="6431337" cy="3886200"/>
          </a:xfrm>
        </p:grpSpPr>
        <p:pic>
          <p:nvPicPr>
            <p:cNvPr id="10" name="Picture 9">
              <a:extLst>
                <a:ext uri="{FF2B5EF4-FFF2-40B4-BE49-F238E27FC236}">
                  <a16:creationId xmlns:a16="http://schemas.microsoft.com/office/drawing/2014/main" id="{39A157F0-8B14-40E1-AD77-CB568D5D7CF6}"/>
                </a:ext>
              </a:extLst>
            </p:cNvPr>
            <p:cNvPicPr>
              <a:picLocks noChangeAspect="1"/>
            </p:cNvPicPr>
            <p:nvPr/>
          </p:nvPicPr>
          <p:blipFill>
            <a:blip r:embed="rId3"/>
            <a:stretch>
              <a:fillRect/>
            </a:stretch>
          </p:blipFill>
          <p:spPr>
            <a:xfrm>
              <a:off x="2712662" y="2667000"/>
              <a:ext cx="6431337" cy="3886200"/>
            </a:xfrm>
            <a:prstGeom prst="rect">
              <a:avLst/>
            </a:prstGeom>
          </p:spPr>
        </p:pic>
        <p:sp>
          <p:nvSpPr>
            <p:cNvPr id="13" name="Content Placeholder 2">
              <a:extLst>
                <a:ext uri="{FF2B5EF4-FFF2-40B4-BE49-F238E27FC236}">
                  <a16:creationId xmlns:a16="http://schemas.microsoft.com/office/drawing/2014/main" id="{607E85ED-ECC0-4BFC-9D4E-5911D282B7B0}"/>
                </a:ext>
              </a:extLst>
            </p:cNvPr>
            <p:cNvSpPr txBox="1">
              <a:spLocks/>
            </p:cNvSpPr>
            <p:nvPr/>
          </p:nvSpPr>
          <p:spPr bwMode="auto">
            <a:xfrm>
              <a:off x="3276600" y="6019800"/>
              <a:ext cx="5410200" cy="51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b="0" dirty="0"/>
                <a:t>0   1   2   3   4   5   6   7   8   9  </a:t>
              </a:r>
              <a:r>
                <a:rPr lang="en-US" sz="500" b="0" dirty="0"/>
                <a:t> </a:t>
              </a:r>
              <a:r>
                <a:rPr lang="en-US" sz="2500" b="0" dirty="0"/>
                <a:t>10</a:t>
              </a:r>
            </a:p>
          </p:txBody>
        </p:sp>
        <p:sp>
          <p:nvSpPr>
            <p:cNvPr id="15" name="Content Placeholder 2">
              <a:extLst>
                <a:ext uri="{FF2B5EF4-FFF2-40B4-BE49-F238E27FC236}">
                  <a16:creationId xmlns:a16="http://schemas.microsoft.com/office/drawing/2014/main" id="{E1A4ACBC-226C-43BB-B0AD-B6AD265F5454}"/>
                </a:ext>
              </a:extLst>
            </p:cNvPr>
            <p:cNvSpPr txBox="1">
              <a:spLocks/>
            </p:cNvSpPr>
            <p:nvPr/>
          </p:nvSpPr>
          <p:spPr bwMode="auto">
            <a:xfrm>
              <a:off x="2819401" y="3218765"/>
              <a:ext cx="685799" cy="318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500" b="0" dirty="0"/>
                <a:t> </a:t>
              </a:r>
            </a:p>
            <a:p>
              <a:pPr>
                <a:spcBef>
                  <a:spcPts val="0"/>
                </a:spcBef>
              </a:pPr>
              <a:r>
                <a:rPr lang="en-US" sz="2500" b="0" dirty="0"/>
                <a:t>15   </a:t>
              </a:r>
            </a:p>
            <a:p>
              <a:pPr>
                <a:spcBef>
                  <a:spcPts val="0"/>
                </a:spcBef>
              </a:pPr>
              <a:r>
                <a:rPr lang="en-US" sz="2500" b="0" dirty="0"/>
                <a:t>   </a:t>
              </a:r>
            </a:p>
            <a:p>
              <a:pPr>
                <a:spcBef>
                  <a:spcPts val="0"/>
                </a:spcBef>
              </a:pPr>
              <a:r>
                <a:rPr lang="en-US" sz="2500" b="0" dirty="0"/>
                <a:t>10   </a:t>
              </a:r>
            </a:p>
            <a:p>
              <a:pPr>
                <a:spcBef>
                  <a:spcPts val="0"/>
                </a:spcBef>
              </a:pPr>
              <a:r>
                <a:rPr lang="en-US" sz="2500" b="0" dirty="0"/>
                <a:t>    </a:t>
              </a:r>
            </a:p>
            <a:p>
              <a:pPr>
                <a:spcBef>
                  <a:spcPts val="0"/>
                </a:spcBef>
              </a:pPr>
              <a:r>
                <a:rPr lang="en-US" sz="2500" b="0" dirty="0"/>
                <a:t> </a:t>
              </a:r>
              <a:r>
                <a:rPr lang="en-US" sz="1000" b="0" dirty="0"/>
                <a:t> </a:t>
              </a:r>
              <a:r>
                <a:rPr lang="en-US" sz="2500" b="0" dirty="0"/>
                <a:t>5   </a:t>
              </a:r>
            </a:p>
            <a:p>
              <a:pPr>
                <a:spcBef>
                  <a:spcPts val="0"/>
                </a:spcBef>
              </a:pPr>
              <a:r>
                <a:rPr lang="en-US" sz="2500" b="0" dirty="0"/>
                <a:t>   </a:t>
              </a:r>
            </a:p>
            <a:p>
              <a:pPr>
                <a:spcBef>
                  <a:spcPts val="0"/>
                </a:spcBef>
              </a:pPr>
              <a:r>
                <a:rPr lang="en-US" sz="2500" b="0" dirty="0"/>
                <a:t> </a:t>
              </a:r>
              <a:r>
                <a:rPr lang="en-US" sz="1000" b="0" dirty="0"/>
                <a:t> </a:t>
              </a:r>
              <a:r>
                <a:rPr lang="en-US" sz="2500" b="0" dirty="0"/>
                <a:t>0</a:t>
              </a:r>
            </a:p>
          </p:txBody>
        </p:sp>
      </p:grpSp>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a:xfrm>
            <a:off x="457200" y="838200"/>
            <a:ext cx="8229600" cy="5638800"/>
          </a:xfrm>
        </p:spPr>
        <p:txBody>
          <a:bodyPr/>
          <a:lstStyle/>
          <a:p>
            <a:r>
              <a:rPr lang="en-US" dirty="0"/>
              <a:t>What is </a:t>
            </a:r>
            <a:r>
              <a:rPr lang="el-GR" dirty="0"/>
              <a:t>Δ</a:t>
            </a:r>
            <a:r>
              <a:rPr lang="en-US" dirty="0"/>
              <a:t>y (the rise)? </a:t>
            </a:r>
            <a:r>
              <a:rPr lang="en-US" dirty="0">
                <a:solidFill>
                  <a:srgbClr val="FFFF00"/>
                </a:solidFill>
              </a:rPr>
              <a:t>10</a:t>
            </a:r>
          </a:p>
          <a:p>
            <a:r>
              <a:rPr lang="en-US" dirty="0"/>
              <a:t>What is </a:t>
            </a:r>
            <a:r>
              <a:rPr lang="el-GR" dirty="0"/>
              <a:t>Δ</a:t>
            </a:r>
            <a:r>
              <a:rPr lang="en-US" dirty="0"/>
              <a:t>x (the run)?</a:t>
            </a:r>
          </a:p>
          <a:p>
            <a:r>
              <a:rPr lang="en-US" dirty="0"/>
              <a:t>What is </a:t>
            </a:r>
            <a:r>
              <a:rPr lang="el-GR" dirty="0"/>
              <a:t>Δ</a:t>
            </a:r>
            <a:r>
              <a:rPr lang="en-US" dirty="0"/>
              <a:t>y/</a:t>
            </a:r>
            <a:r>
              <a:rPr lang="el-GR" dirty="0"/>
              <a:t>Δ</a:t>
            </a:r>
            <a:r>
              <a:rPr lang="en-US" dirty="0"/>
              <a:t>x (the slope)?</a:t>
            </a:r>
          </a:p>
        </p:txBody>
      </p:sp>
      <p:sp>
        <p:nvSpPr>
          <p:cNvPr id="6" name="TextBox 5">
            <a:extLst>
              <a:ext uri="{FF2B5EF4-FFF2-40B4-BE49-F238E27FC236}">
                <a16:creationId xmlns:a16="http://schemas.microsoft.com/office/drawing/2014/main" id="{F0B6D682-3596-4AF6-B301-77626C591DD7}"/>
              </a:ext>
            </a:extLst>
          </p:cNvPr>
          <p:cNvSpPr txBox="1"/>
          <p:nvPr/>
        </p:nvSpPr>
        <p:spPr>
          <a:xfrm>
            <a:off x="0" y="6611035"/>
            <a:ext cx="9144000" cy="323165"/>
          </a:xfrm>
          <a:prstGeom prst="rect">
            <a:avLst/>
          </a:prstGeom>
          <a:noFill/>
        </p:spPr>
        <p:txBody>
          <a:bodyPr wrap="square">
            <a:spAutoFit/>
          </a:bodyPr>
          <a:lstStyle/>
          <a:p>
            <a:r>
              <a:rPr lang="en-US" sz="1500" dirty="0">
                <a:solidFill>
                  <a:srgbClr val="00B0F0"/>
                </a:solidFill>
              </a:rPr>
              <a:t>https://ximera.osu.edu/mooculus/calculus1/derivativeAsAFunction/digInTheDerivativeAsAFunction</a:t>
            </a:r>
          </a:p>
        </p:txBody>
      </p:sp>
      <p:sp>
        <p:nvSpPr>
          <p:cNvPr id="5" name="Rectangle 4">
            <a:extLst>
              <a:ext uri="{FF2B5EF4-FFF2-40B4-BE49-F238E27FC236}">
                <a16:creationId xmlns:a16="http://schemas.microsoft.com/office/drawing/2014/main" id="{B4B941D2-8253-425F-B7C0-BB9237398E2E}"/>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GRAPHICAL RATES OF CHANGE</a:t>
            </a:r>
          </a:p>
          <a:p>
            <a:pPr algn="ctr" eaLnBrk="1" hangingPunct="1">
              <a:spcBef>
                <a:spcPct val="0"/>
              </a:spcBef>
              <a:buFontTx/>
              <a:buNone/>
            </a:pPr>
            <a:r>
              <a:rPr lang="en-US" altLang="en-US" sz="2400" dirty="0">
                <a:solidFill>
                  <a:schemeClr val="bg1"/>
                </a:solidFill>
              </a:rPr>
              <a:t>IN-CLASS PROBLEM 14</a:t>
            </a:r>
            <a:endParaRPr lang="en-US" altLang="en-US" sz="2400" i="1" dirty="0">
              <a:solidFill>
                <a:schemeClr val="folHlink"/>
              </a:solidFill>
            </a:endParaRPr>
          </a:p>
        </p:txBody>
      </p:sp>
    </p:spTree>
    <p:extLst>
      <p:ext uri="{BB962C8B-B14F-4D97-AF65-F5344CB8AC3E}">
        <p14:creationId xmlns:p14="http://schemas.microsoft.com/office/powerpoint/2010/main" val="302539713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ABC5E59-719E-4C03-9EF7-A820B8A26F7A}"/>
              </a:ext>
            </a:extLst>
          </p:cNvPr>
          <p:cNvGrpSpPr/>
          <p:nvPr/>
        </p:nvGrpSpPr>
        <p:grpSpPr>
          <a:xfrm>
            <a:off x="2712662" y="2895600"/>
            <a:ext cx="6431337" cy="3886200"/>
            <a:chOff x="2712662" y="2667000"/>
            <a:chExt cx="6431337" cy="3886200"/>
          </a:xfrm>
        </p:grpSpPr>
        <p:pic>
          <p:nvPicPr>
            <p:cNvPr id="10" name="Picture 9">
              <a:extLst>
                <a:ext uri="{FF2B5EF4-FFF2-40B4-BE49-F238E27FC236}">
                  <a16:creationId xmlns:a16="http://schemas.microsoft.com/office/drawing/2014/main" id="{AFB9A751-4DE3-4898-A7C4-B1BC6891D845}"/>
                </a:ext>
              </a:extLst>
            </p:cNvPr>
            <p:cNvPicPr>
              <a:picLocks noChangeAspect="1"/>
            </p:cNvPicPr>
            <p:nvPr/>
          </p:nvPicPr>
          <p:blipFill>
            <a:blip r:embed="rId3"/>
            <a:stretch>
              <a:fillRect/>
            </a:stretch>
          </p:blipFill>
          <p:spPr>
            <a:xfrm>
              <a:off x="2712662" y="2667000"/>
              <a:ext cx="6431337" cy="3886200"/>
            </a:xfrm>
            <a:prstGeom prst="rect">
              <a:avLst/>
            </a:prstGeom>
          </p:spPr>
        </p:pic>
        <p:sp>
          <p:nvSpPr>
            <p:cNvPr id="13" name="Content Placeholder 2">
              <a:extLst>
                <a:ext uri="{FF2B5EF4-FFF2-40B4-BE49-F238E27FC236}">
                  <a16:creationId xmlns:a16="http://schemas.microsoft.com/office/drawing/2014/main" id="{41312A4D-128F-4E85-9C58-164B618520D8}"/>
                </a:ext>
              </a:extLst>
            </p:cNvPr>
            <p:cNvSpPr txBox="1">
              <a:spLocks/>
            </p:cNvSpPr>
            <p:nvPr/>
          </p:nvSpPr>
          <p:spPr bwMode="auto">
            <a:xfrm>
              <a:off x="3276600" y="6019800"/>
              <a:ext cx="5410200" cy="51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b="0" dirty="0"/>
                <a:t>0   1   2   3   4   5   6   7   8   9  </a:t>
              </a:r>
              <a:r>
                <a:rPr lang="en-US" sz="500" b="0" dirty="0"/>
                <a:t> </a:t>
              </a:r>
              <a:r>
                <a:rPr lang="en-US" sz="2500" b="0" dirty="0"/>
                <a:t>10</a:t>
              </a:r>
            </a:p>
          </p:txBody>
        </p:sp>
        <p:sp>
          <p:nvSpPr>
            <p:cNvPr id="15" name="Content Placeholder 2">
              <a:extLst>
                <a:ext uri="{FF2B5EF4-FFF2-40B4-BE49-F238E27FC236}">
                  <a16:creationId xmlns:a16="http://schemas.microsoft.com/office/drawing/2014/main" id="{B42B1FFE-E544-4F00-870A-0B4E9A5147B1}"/>
                </a:ext>
              </a:extLst>
            </p:cNvPr>
            <p:cNvSpPr txBox="1">
              <a:spLocks/>
            </p:cNvSpPr>
            <p:nvPr/>
          </p:nvSpPr>
          <p:spPr bwMode="auto">
            <a:xfrm>
              <a:off x="2819401" y="3218765"/>
              <a:ext cx="685799" cy="318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500" b="0" dirty="0"/>
                <a:t> </a:t>
              </a:r>
            </a:p>
            <a:p>
              <a:pPr>
                <a:spcBef>
                  <a:spcPts val="0"/>
                </a:spcBef>
              </a:pPr>
              <a:r>
                <a:rPr lang="en-US" sz="2500" b="0" dirty="0"/>
                <a:t>15   </a:t>
              </a:r>
            </a:p>
            <a:p>
              <a:pPr>
                <a:spcBef>
                  <a:spcPts val="0"/>
                </a:spcBef>
              </a:pPr>
              <a:r>
                <a:rPr lang="en-US" sz="2500" b="0" dirty="0"/>
                <a:t>   </a:t>
              </a:r>
            </a:p>
            <a:p>
              <a:pPr>
                <a:spcBef>
                  <a:spcPts val="0"/>
                </a:spcBef>
              </a:pPr>
              <a:r>
                <a:rPr lang="en-US" sz="2500" b="0" dirty="0"/>
                <a:t>10   </a:t>
              </a:r>
            </a:p>
            <a:p>
              <a:pPr>
                <a:spcBef>
                  <a:spcPts val="0"/>
                </a:spcBef>
              </a:pPr>
              <a:r>
                <a:rPr lang="en-US" sz="2500" b="0" dirty="0"/>
                <a:t>    </a:t>
              </a:r>
            </a:p>
            <a:p>
              <a:pPr>
                <a:spcBef>
                  <a:spcPts val="0"/>
                </a:spcBef>
              </a:pPr>
              <a:r>
                <a:rPr lang="en-US" sz="2500" b="0" dirty="0"/>
                <a:t> </a:t>
              </a:r>
              <a:r>
                <a:rPr lang="en-US" sz="1000" b="0" dirty="0"/>
                <a:t> </a:t>
              </a:r>
              <a:r>
                <a:rPr lang="en-US" sz="2500" b="0" dirty="0"/>
                <a:t>5   </a:t>
              </a:r>
            </a:p>
            <a:p>
              <a:pPr>
                <a:spcBef>
                  <a:spcPts val="0"/>
                </a:spcBef>
              </a:pPr>
              <a:r>
                <a:rPr lang="en-US" sz="2500" b="0" dirty="0"/>
                <a:t>   </a:t>
              </a:r>
            </a:p>
            <a:p>
              <a:pPr>
                <a:spcBef>
                  <a:spcPts val="0"/>
                </a:spcBef>
              </a:pPr>
              <a:r>
                <a:rPr lang="en-US" sz="2500" b="0" dirty="0"/>
                <a:t> </a:t>
              </a:r>
              <a:r>
                <a:rPr lang="en-US" sz="1000" b="0" dirty="0"/>
                <a:t> </a:t>
              </a:r>
              <a:r>
                <a:rPr lang="en-US" sz="2500" b="0" dirty="0"/>
                <a:t>0</a:t>
              </a:r>
            </a:p>
          </p:txBody>
        </p:sp>
      </p:grpSp>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a:xfrm>
            <a:off x="457200" y="838200"/>
            <a:ext cx="8229600" cy="5638800"/>
          </a:xfrm>
        </p:spPr>
        <p:txBody>
          <a:bodyPr/>
          <a:lstStyle/>
          <a:p>
            <a:r>
              <a:rPr lang="en-US" dirty="0"/>
              <a:t>What is </a:t>
            </a:r>
            <a:r>
              <a:rPr lang="el-GR" dirty="0"/>
              <a:t>Δ</a:t>
            </a:r>
            <a:r>
              <a:rPr lang="en-US" dirty="0"/>
              <a:t>y (the rise)? 10</a:t>
            </a:r>
          </a:p>
          <a:p>
            <a:r>
              <a:rPr lang="en-US" dirty="0"/>
              <a:t>What is </a:t>
            </a:r>
            <a:r>
              <a:rPr lang="el-GR" dirty="0"/>
              <a:t>Δ</a:t>
            </a:r>
            <a:r>
              <a:rPr lang="en-US" dirty="0"/>
              <a:t>x (the run)? </a:t>
            </a:r>
            <a:r>
              <a:rPr lang="en-US" dirty="0">
                <a:solidFill>
                  <a:srgbClr val="FFFF00"/>
                </a:solidFill>
              </a:rPr>
              <a:t>4</a:t>
            </a:r>
          </a:p>
          <a:p>
            <a:r>
              <a:rPr lang="en-US" dirty="0"/>
              <a:t>What is </a:t>
            </a:r>
            <a:r>
              <a:rPr lang="el-GR" dirty="0"/>
              <a:t>Δ</a:t>
            </a:r>
            <a:r>
              <a:rPr lang="en-US" dirty="0"/>
              <a:t>y/</a:t>
            </a:r>
            <a:r>
              <a:rPr lang="el-GR" dirty="0"/>
              <a:t>Δ</a:t>
            </a:r>
            <a:r>
              <a:rPr lang="en-US" dirty="0"/>
              <a:t>x (the slope)?</a:t>
            </a:r>
          </a:p>
        </p:txBody>
      </p:sp>
      <p:sp>
        <p:nvSpPr>
          <p:cNvPr id="6" name="TextBox 5">
            <a:extLst>
              <a:ext uri="{FF2B5EF4-FFF2-40B4-BE49-F238E27FC236}">
                <a16:creationId xmlns:a16="http://schemas.microsoft.com/office/drawing/2014/main" id="{F0B6D682-3596-4AF6-B301-77626C591DD7}"/>
              </a:ext>
            </a:extLst>
          </p:cNvPr>
          <p:cNvSpPr txBox="1"/>
          <p:nvPr/>
        </p:nvSpPr>
        <p:spPr>
          <a:xfrm>
            <a:off x="0" y="6611035"/>
            <a:ext cx="9144000" cy="323165"/>
          </a:xfrm>
          <a:prstGeom prst="rect">
            <a:avLst/>
          </a:prstGeom>
          <a:noFill/>
        </p:spPr>
        <p:txBody>
          <a:bodyPr wrap="square">
            <a:spAutoFit/>
          </a:bodyPr>
          <a:lstStyle/>
          <a:p>
            <a:r>
              <a:rPr lang="en-US" sz="1500" dirty="0">
                <a:solidFill>
                  <a:srgbClr val="00B0F0"/>
                </a:solidFill>
              </a:rPr>
              <a:t>https://ximera.osu.edu/mooculus/calculus1/derivativeAsAFunction/digInTheDerivativeAsAFunction</a:t>
            </a:r>
          </a:p>
        </p:txBody>
      </p:sp>
      <p:sp>
        <p:nvSpPr>
          <p:cNvPr id="5" name="Rectangle 4">
            <a:extLst>
              <a:ext uri="{FF2B5EF4-FFF2-40B4-BE49-F238E27FC236}">
                <a16:creationId xmlns:a16="http://schemas.microsoft.com/office/drawing/2014/main" id="{B4B941D2-8253-425F-B7C0-BB9237398E2E}"/>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GRAPHICAL RATES OF CHANGE</a:t>
            </a:r>
          </a:p>
          <a:p>
            <a:pPr algn="ctr" eaLnBrk="1" hangingPunct="1">
              <a:spcBef>
                <a:spcPct val="0"/>
              </a:spcBef>
              <a:buFontTx/>
              <a:buNone/>
            </a:pPr>
            <a:r>
              <a:rPr lang="en-US" altLang="en-US" sz="2400" dirty="0">
                <a:solidFill>
                  <a:schemeClr val="bg1"/>
                </a:solidFill>
              </a:rPr>
              <a:t>IN-CLASS PROBLEM 14</a:t>
            </a:r>
            <a:endParaRPr lang="en-US" altLang="en-US" sz="2400" i="1" dirty="0">
              <a:solidFill>
                <a:schemeClr val="folHlink"/>
              </a:solidFill>
            </a:endParaRPr>
          </a:p>
        </p:txBody>
      </p:sp>
    </p:spTree>
    <p:extLst>
      <p:ext uri="{BB962C8B-B14F-4D97-AF65-F5344CB8AC3E}">
        <p14:creationId xmlns:p14="http://schemas.microsoft.com/office/powerpoint/2010/main" val="262866828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419D425-30F3-4DDB-98C2-8E5C122322F4}"/>
              </a:ext>
            </a:extLst>
          </p:cNvPr>
          <p:cNvGrpSpPr/>
          <p:nvPr/>
        </p:nvGrpSpPr>
        <p:grpSpPr>
          <a:xfrm>
            <a:off x="2712662" y="2895600"/>
            <a:ext cx="6431337" cy="3886200"/>
            <a:chOff x="2712662" y="2667000"/>
            <a:chExt cx="6431337" cy="3886200"/>
          </a:xfrm>
        </p:grpSpPr>
        <p:pic>
          <p:nvPicPr>
            <p:cNvPr id="11" name="Picture 10">
              <a:extLst>
                <a:ext uri="{FF2B5EF4-FFF2-40B4-BE49-F238E27FC236}">
                  <a16:creationId xmlns:a16="http://schemas.microsoft.com/office/drawing/2014/main" id="{5E306C46-4B56-4B97-BEEA-CD6B54155E0B}"/>
                </a:ext>
              </a:extLst>
            </p:cNvPr>
            <p:cNvPicPr>
              <a:picLocks noChangeAspect="1"/>
            </p:cNvPicPr>
            <p:nvPr/>
          </p:nvPicPr>
          <p:blipFill>
            <a:blip r:embed="rId3"/>
            <a:stretch>
              <a:fillRect/>
            </a:stretch>
          </p:blipFill>
          <p:spPr>
            <a:xfrm>
              <a:off x="2712662" y="2667000"/>
              <a:ext cx="6431337" cy="3886200"/>
            </a:xfrm>
            <a:prstGeom prst="rect">
              <a:avLst/>
            </a:prstGeom>
          </p:spPr>
        </p:pic>
        <p:sp>
          <p:nvSpPr>
            <p:cNvPr id="12" name="Content Placeholder 2">
              <a:extLst>
                <a:ext uri="{FF2B5EF4-FFF2-40B4-BE49-F238E27FC236}">
                  <a16:creationId xmlns:a16="http://schemas.microsoft.com/office/drawing/2014/main" id="{78149702-3BFD-4962-BE5E-409279F87127}"/>
                </a:ext>
              </a:extLst>
            </p:cNvPr>
            <p:cNvSpPr txBox="1">
              <a:spLocks/>
            </p:cNvSpPr>
            <p:nvPr/>
          </p:nvSpPr>
          <p:spPr bwMode="auto">
            <a:xfrm>
              <a:off x="3276600" y="6019800"/>
              <a:ext cx="5410200" cy="51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b="0" dirty="0"/>
                <a:t>0   1   2   3   4   5   6   7   8   9  </a:t>
              </a:r>
              <a:r>
                <a:rPr lang="en-US" sz="500" b="0" dirty="0"/>
                <a:t> </a:t>
              </a:r>
              <a:r>
                <a:rPr lang="en-US" sz="2500" b="0" dirty="0"/>
                <a:t>10</a:t>
              </a:r>
            </a:p>
          </p:txBody>
        </p:sp>
        <p:sp>
          <p:nvSpPr>
            <p:cNvPr id="14" name="Content Placeholder 2">
              <a:extLst>
                <a:ext uri="{FF2B5EF4-FFF2-40B4-BE49-F238E27FC236}">
                  <a16:creationId xmlns:a16="http://schemas.microsoft.com/office/drawing/2014/main" id="{D57EF0E0-DB92-4BAF-93C2-A9B8CDB6E54D}"/>
                </a:ext>
              </a:extLst>
            </p:cNvPr>
            <p:cNvSpPr txBox="1">
              <a:spLocks/>
            </p:cNvSpPr>
            <p:nvPr/>
          </p:nvSpPr>
          <p:spPr bwMode="auto">
            <a:xfrm>
              <a:off x="2819401" y="3218765"/>
              <a:ext cx="685799" cy="318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500" b="0" dirty="0"/>
                <a:t> </a:t>
              </a:r>
            </a:p>
            <a:p>
              <a:pPr>
                <a:spcBef>
                  <a:spcPts val="0"/>
                </a:spcBef>
              </a:pPr>
              <a:r>
                <a:rPr lang="en-US" sz="2500" b="0" dirty="0"/>
                <a:t>15   </a:t>
              </a:r>
            </a:p>
            <a:p>
              <a:pPr>
                <a:spcBef>
                  <a:spcPts val="0"/>
                </a:spcBef>
              </a:pPr>
              <a:r>
                <a:rPr lang="en-US" sz="2500" b="0" dirty="0"/>
                <a:t>   </a:t>
              </a:r>
            </a:p>
            <a:p>
              <a:pPr>
                <a:spcBef>
                  <a:spcPts val="0"/>
                </a:spcBef>
              </a:pPr>
              <a:r>
                <a:rPr lang="en-US" sz="2500" b="0" dirty="0"/>
                <a:t>10   </a:t>
              </a:r>
            </a:p>
            <a:p>
              <a:pPr>
                <a:spcBef>
                  <a:spcPts val="0"/>
                </a:spcBef>
              </a:pPr>
              <a:r>
                <a:rPr lang="en-US" sz="2500" b="0" dirty="0"/>
                <a:t>    </a:t>
              </a:r>
            </a:p>
            <a:p>
              <a:pPr>
                <a:spcBef>
                  <a:spcPts val="0"/>
                </a:spcBef>
              </a:pPr>
              <a:r>
                <a:rPr lang="en-US" sz="2500" b="0" dirty="0"/>
                <a:t> </a:t>
              </a:r>
              <a:r>
                <a:rPr lang="en-US" sz="1000" b="0" dirty="0"/>
                <a:t> </a:t>
              </a:r>
              <a:r>
                <a:rPr lang="en-US" sz="2500" b="0" dirty="0"/>
                <a:t>5   </a:t>
              </a:r>
            </a:p>
            <a:p>
              <a:pPr>
                <a:spcBef>
                  <a:spcPts val="0"/>
                </a:spcBef>
              </a:pPr>
              <a:r>
                <a:rPr lang="en-US" sz="2500" b="0" dirty="0"/>
                <a:t>   </a:t>
              </a:r>
            </a:p>
            <a:p>
              <a:pPr>
                <a:spcBef>
                  <a:spcPts val="0"/>
                </a:spcBef>
              </a:pPr>
              <a:r>
                <a:rPr lang="en-US" sz="2500" b="0" dirty="0"/>
                <a:t> </a:t>
              </a:r>
              <a:r>
                <a:rPr lang="en-US" sz="1000" b="0" dirty="0"/>
                <a:t> </a:t>
              </a:r>
              <a:r>
                <a:rPr lang="en-US" sz="2500" b="0" dirty="0"/>
                <a:t>0</a:t>
              </a:r>
            </a:p>
          </p:txBody>
        </p:sp>
      </p:grpSp>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a:xfrm>
            <a:off x="457200" y="838200"/>
            <a:ext cx="8229600" cy="5638800"/>
          </a:xfrm>
        </p:spPr>
        <p:txBody>
          <a:bodyPr/>
          <a:lstStyle/>
          <a:p>
            <a:r>
              <a:rPr lang="en-US" dirty="0"/>
              <a:t>What is </a:t>
            </a:r>
            <a:r>
              <a:rPr lang="el-GR" dirty="0"/>
              <a:t>Δ</a:t>
            </a:r>
            <a:r>
              <a:rPr lang="en-US" dirty="0"/>
              <a:t>y (the rise)? 10</a:t>
            </a:r>
          </a:p>
          <a:p>
            <a:r>
              <a:rPr lang="en-US" dirty="0"/>
              <a:t>What is </a:t>
            </a:r>
            <a:r>
              <a:rPr lang="el-GR" dirty="0"/>
              <a:t>Δ</a:t>
            </a:r>
            <a:r>
              <a:rPr lang="en-US" dirty="0"/>
              <a:t>x (the run)? 4</a:t>
            </a:r>
          </a:p>
          <a:p>
            <a:r>
              <a:rPr lang="en-US" dirty="0"/>
              <a:t>What is </a:t>
            </a:r>
            <a:r>
              <a:rPr lang="el-GR" dirty="0"/>
              <a:t>Δ</a:t>
            </a:r>
            <a:r>
              <a:rPr lang="en-US" dirty="0"/>
              <a:t>y/</a:t>
            </a:r>
            <a:r>
              <a:rPr lang="el-GR" dirty="0"/>
              <a:t>Δ</a:t>
            </a:r>
            <a:r>
              <a:rPr lang="en-US" dirty="0"/>
              <a:t>x (the slope)? 				  </a:t>
            </a:r>
            <a:r>
              <a:rPr lang="en-US" dirty="0">
                <a:solidFill>
                  <a:srgbClr val="FFFF00"/>
                </a:solidFill>
              </a:rPr>
              <a:t>10/4</a:t>
            </a:r>
            <a:r>
              <a:rPr lang="en-US" dirty="0"/>
              <a:t> = </a:t>
            </a:r>
            <a:r>
              <a:rPr lang="en-US" dirty="0">
                <a:solidFill>
                  <a:srgbClr val="FFFF00"/>
                </a:solidFill>
              </a:rPr>
              <a:t>5/2 </a:t>
            </a:r>
            <a:r>
              <a:rPr lang="en-US" dirty="0"/>
              <a:t>= </a:t>
            </a:r>
            <a:r>
              <a:rPr lang="en-US" dirty="0">
                <a:solidFill>
                  <a:srgbClr val="FFFF00"/>
                </a:solidFill>
              </a:rPr>
              <a:t>2.5</a:t>
            </a:r>
          </a:p>
        </p:txBody>
      </p:sp>
      <p:sp>
        <p:nvSpPr>
          <p:cNvPr id="6" name="TextBox 5">
            <a:extLst>
              <a:ext uri="{FF2B5EF4-FFF2-40B4-BE49-F238E27FC236}">
                <a16:creationId xmlns:a16="http://schemas.microsoft.com/office/drawing/2014/main" id="{F0B6D682-3596-4AF6-B301-77626C591DD7}"/>
              </a:ext>
            </a:extLst>
          </p:cNvPr>
          <p:cNvSpPr txBox="1"/>
          <p:nvPr/>
        </p:nvSpPr>
        <p:spPr>
          <a:xfrm>
            <a:off x="0" y="6611035"/>
            <a:ext cx="9144000" cy="323165"/>
          </a:xfrm>
          <a:prstGeom prst="rect">
            <a:avLst/>
          </a:prstGeom>
          <a:noFill/>
        </p:spPr>
        <p:txBody>
          <a:bodyPr wrap="square">
            <a:spAutoFit/>
          </a:bodyPr>
          <a:lstStyle/>
          <a:p>
            <a:r>
              <a:rPr lang="en-US" sz="1500" dirty="0">
                <a:solidFill>
                  <a:srgbClr val="00B0F0"/>
                </a:solidFill>
              </a:rPr>
              <a:t>https://ximera.osu.edu/mooculus/calculus1/derivativeAsAFunction/digInTheDerivativeAsAFunction</a:t>
            </a:r>
          </a:p>
        </p:txBody>
      </p:sp>
      <p:sp>
        <p:nvSpPr>
          <p:cNvPr id="5" name="Rectangle 4">
            <a:extLst>
              <a:ext uri="{FF2B5EF4-FFF2-40B4-BE49-F238E27FC236}">
                <a16:creationId xmlns:a16="http://schemas.microsoft.com/office/drawing/2014/main" id="{B4B941D2-8253-425F-B7C0-BB9237398E2E}"/>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GRAPHICAL RATES OF CHANGE</a:t>
            </a:r>
          </a:p>
          <a:p>
            <a:pPr algn="ctr" eaLnBrk="1" hangingPunct="1">
              <a:spcBef>
                <a:spcPct val="0"/>
              </a:spcBef>
              <a:buNone/>
            </a:pPr>
            <a:r>
              <a:rPr lang="en-US" altLang="en-US" sz="2400" dirty="0">
                <a:solidFill>
                  <a:schemeClr val="bg1"/>
                </a:solidFill>
              </a:rPr>
              <a:t>IN-CLASS PROBLEM 14</a:t>
            </a:r>
            <a:endParaRPr lang="en-US" altLang="en-US" sz="2400" i="1" dirty="0">
              <a:solidFill>
                <a:schemeClr val="folHlink"/>
              </a:solidFill>
            </a:endParaRPr>
          </a:p>
        </p:txBody>
      </p:sp>
    </p:spTree>
    <p:extLst>
      <p:ext uri="{BB962C8B-B14F-4D97-AF65-F5344CB8AC3E}">
        <p14:creationId xmlns:p14="http://schemas.microsoft.com/office/powerpoint/2010/main" val="102829265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7B34-9427-4A92-BE4B-1FDAF27A4ACB}"/>
              </a:ext>
            </a:extLst>
          </p:cNvPr>
          <p:cNvSpPr>
            <a:spLocks noGrp="1"/>
          </p:cNvSpPr>
          <p:nvPr>
            <p:ph type="title"/>
          </p:nvPr>
        </p:nvSpPr>
        <p:spPr/>
        <p:txBody>
          <a:bodyPr/>
          <a:lstStyle/>
          <a:p>
            <a:r>
              <a:rPr lang="en-US" sz="5400" dirty="0"/>
              <a:t>Graphical Rates of Change</a:t>
            </a:r>
          </a:p>
        </p:txBody>
      </p:sp>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p:txBody>
          <a:bodyPr/>
          <a:lstStyle/>
          <a:p>
            <a:r>
              <a:rPr lang="en-US" dirty="0"/>
              <a:t>If you are given values for x</a:t>
            </a:r>
            <a:r>
              <a:rPr lang="en-US" baseline="-25000" dirty="0"/>
              <a:t>1</a:t>
            </a:r>
            <a:r>
              <a:rPr lang="en-US" dirty="0"/>
              <a:t>,x</a:t>
            </a:r>
            <a:r>
              <a:rPr lang="en-US" baseline="-25000" dirty="0"/>
              <a:t>2</a:t>
            </a:r>
            <a:r>
              <a:rPr lang="en-US" dirty="0"/>
              <a:t>,y</a:t>
            </a:r>
            <a:r>
              <a:rPr lang="en-US" baseline="-25000" dirty="0"/>
              <a:t>1</a:t>
            </a:r>
            <a:r>
              <a:rPr lang="en-US" dirty="0"/>
              <a:t> and y</a:t>
            </a:r>
            <a:r>
              <a:rPr lang="en-US" baseline="-25000" dirty="0"/>
              <a:t>2</a:t>
            </a:r>
            <a:r>
              <a:rPr lang="en-US" dirty="0"/>
              <a:t> it’s even easier!</a:t>
            </a:r>
          </a:p>
        </p:txBody>
      </p:sp>
    </p:spTree>
    <p:extLst>
      <p:ext uri="{BB962C8B-B14F-4D97-AF65-F5344CB8AC3E}">
        <p14:creationId xmlns:p14="http://schemas.microsoft.com/office/powerpoint/2010/main" val="3828275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B8B98167-60FA-4C5C-AA22-D49AA65E7AA6}"/>
              </a:ext>
            </a:extLst>
          </p:cNvPr>
          <p:cNvSpPr>
            <a:spLocks noGrp="1"/>
          </p:cNvSpPr>
          <p:nvPr>
            <p:ph type="title"/>
          </p:nvPr>
        </p:nvSpPr>
        <p:spPr/>
        <p:txBody>
          <a:bodyPr/>
          <a:lstStyle/>
          <a:p>
            <a:r>
              <a:rPr lang="en-US" altLang="en-US" dirty="0"/>
              <a:t>Limits</a:t>
            </a:r>
          </a:p>
        </p:txBody>
      </p:sp>
      <p:sp>
        <p:nvSpPr>
          <p:cNvPr id="3075" name="Content Placeholder 2">
            <a:extLst>
              <a:ext uri="{FF2B5EF4-FFF2-40B4-BE49-F238E27FC236}">
                <a16:creationId xmlns:a16="http://schemas.microsoft.com/office/drawing/2014/main" id="{ED6721D9-9D26-4E70-9263-E737C9EE8E50}"/>
              </a:ext>
            </a:extLst>
          </p:cNvPr>
          <p:cNvSpPr>
            <a:spLocks noGrp="1"/>
          </p:cNvSpPr>
          <p:nvPr>
            <p:ph idx="1"/>
          </p:nvPr>
        </p:nvSpPr>
        <p:spPr>
          <a:xfrm>
            <a:off x="228600" y="1219200"/>
            <a:ext cx="8686800" cy="5638800"/>
          </a:xfrm>
        </p:spPr>
        <p:txBody>
          <a:bodyPr/>
          <a:lstStyle/>
          <a:p>
            <a:r>
              <a:rPr lang="en-US" altLang="en-US" dirty="0"/>
              <a:t>It is written symbolically as:</a:t>
            </a:r>
          </a:p>
          <a:p>
            <a:endParaRPr lang="en-US" altLang="en-US" dirty="0"/>
          </a:p>
          <a:p>
            <a:pPr>
              <a:spcBef>
                <a:spcPts val="0"/>
              </a:spcBef>
            </a:pPr>
            <a:r>
              <a:rPr lang="en-US" altLang="en-US" dirty="0"/>
              <a:t>		</a:t>
            </a:r>
            <a:r>
              <a:rPr lang="en-US" altLang="en-US" u="sng" dirty="0"/>
              <a:t> </a:t>
            </a:r>
          </a:p>
          <a:p>
            <a:pPr>
              <a:spcBef>
                <a:spcPts val="0"/>
              </a:spcBef>
            </a:pPr>
            <a:r>
              <a:rPr lang="en-US" altLang="en-US" dirty="0"/>
              <a:t>		</a:t>
            </a:r>
            <a:r>
              <a:rPr lang="en-US" altLang="en-US" sz="1500" dirty="0"/>
              <a:t> </a:t>
            </a:r>
            <a:r>
              <a:rPr lang="en-US" altLang="en-US" dirty="0"/>
              <a:t>  </a:t>
            </a:r>
          </a:p>
        </p:txBody>
      </p:sp>
      <p:grpSp>
        <p:nvGrpSpPr>
          <p:cNvPr id="2" name="Group 1">
            <a:extLst>
              <a:ext uri="{FF2B5EF4-FFF2-40B4-BE49-F238E27FC236}">
                <a16:creationId xmlns:a16="http://schemas.microsoft.com/office/drawing/2014/main" id="{1F834464-0AA3-4BE6-898A-522EE71AC665}"/>
              </a:ext>
            </a:extLst>
          </p:cNvPr>
          <p:cNvGrpSpPr/>
          <p:nvPr/>
        </p:nvGrpSpPr>
        <p:grpSpPr>
          <a:xfrm>
            <a:off x="2362200" y="2171700"/>
            <a:ext cx="4343400" cy="1409700"/>
            <a:chOff x="762000" y="2495550"/>
            <a:chExt cx="4343400" cy="1409700"/>
          </a:xfrm>
        </p:grpSpPr>
        <p:sp>
          <p:nvSpPr>
            <p:cNvPr id="4" name="Content Placeholder 2">
              <a:extLst>
                <a:ext uri="{FF2B5EF4-FFF2-40B4-BE49-F238E27FC236}">
                  <a16:creationId xmlns:a16="http://schemas.microsoft.com/office/drawing/2014/main" id="{3829284B-CE24-4F8D-A379-846FFD94DE49}"/>
                </a:ext>
              </a:extLst>
            </p:cNvPr>
            <p:cNvSpPr txBox="1">
              <a:spLocks/>
            </p:cNvSpPr>
            <p:nvPr/>
          </p:nvSpPr>
          <p:spPr bwMode="auto">
            <a:xfrm>
              <a:off x="3581400" y="2781300"/>
              <a:ext cx="152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 2</a:t>
              </a:r>
            </a:p>
          </p:txBody>
        </p:sp>
        <p:sp>
          <p:nvSpPr>
            <p:cNvPr id="5" name="Content Placeholder 2">
              <a:extLst>
                <a:ext uri="{FF2B5EF4-FFF2-40B4-BE49-F238E27FC236}">
                  <a16:creationId xmlns:a16="http://schemas.microsoft.com/office/drawing/2014/main" id="{2DCEF9A7-556D-4998-A2EA-F1DFC602A9A6}"/>
                </a:ext>
              </a:extLst>
            </p:cNvPr>
            <p:cNvSpPr txBox="1">
              <a:spLocks/>
            </p:cNvSpPr>
            <p:nvPr/>
          </p:nvSpPr>
          <p:spPr bwMode="auto">
            <a:xfrm>
              <a:off x="762000" y="278130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 lim	</a:t>
              </a:r>
              <a:endParaRPr lang="en-US" altLang="en-US" u="sng" dirty="0"/>
            </a:p>
            <a:p>
              <a:pPr>
                <a:spcBef>
                  <a:spcPts val="0"/>
                </a:spcBef>
              </a:pPr>
              <a:r>
                <a:rPr lang="en-US" altLang="en-US" sz="2000" dirty="0"/>
                <a:t>  x→1  </a:t>
              </a:r>
            </a:p>
          </p:txBody>
        </p:sp>
        <p:sp>
          <p:nvSpPr>
            <p:cNvPr id="6" name="Content Placeholder 2">
              <a:extLst>
                <a:ext uri="{FF2B5EF4-FFF2-40B4-BE49-F238E27FC236}">
                  <a16:creationId xmlns:a16="http://schemas.microsoft.com/office/drawing/2014/main" id="{A28864E3-B3C9-4852-B225-27F701D9B83B}"/>
                </a:ext>
              </a:extLst>
            </p:cNvPr>
            <p:cNvSpPr txBox="1">
              <a:spLocks/>
            </p:cNvSpPr>
            <p:nvPr/>
          </p:nvSpPr>
          <p:spPr bwMode="auto">
            <a:xfrm>
              <a:off x="2017986" y="2495550"/>
              <a:ext cx="13716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altLang="en-US" u="sng" dirty="0"/>
                <a:t>x</a:t>
              </a:r>
              <a:r>
                <a:rPr lang="en-US" altLang="en-US" u="sng" baseline="30000" dirty="0"/>
                <a:t>2</a:t>
              </a:r>
              <a:r>
                <a:rPr lang="en-US" altLang="en-US" u="sng" dirty="0"/>
                <a:t>−1</a:t>
              </a:r>
            </a:p>
            <a:p>
              <a:pPr>
                <a:spcBef>
                  <a:spcPts val="0"/>
                </a:spcBef>
              </a:pPr>
              <a:r>
                <a:rPr lang="en-US" altLang="en-US" sz="1500" dirty="0"/>
                <a:t> </a:t>
              </a:r>
              <a:r>
                <a:rPr lang="en-US" altLang="en-US" dirty="0"/>
                <a:t>x−1</a:t>
              </a:r>
            </a:p>
          </p:txBody>
        </p:sp>
      </p:grpSp>
    </p:spTree>
    <p:extLst>
      <p:ext uri="{BB962C8B-B14F-4D97-AF65-F5344CB8AC3E}">
        <p14:creationId xmlns:p14="http://schemas.microsoft.com/office/powerpoint/2010/main" val="62575888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a:xfrm>
            <a:off x="457200" y="838200"/>
            <a:ext cx="8229600" cy="5638800"/>
          </a:xfrm>
        </p:spPr>
        <p:txBody>
          <a:bodyPr/>
          <a:lstStyle/>
          <a:p>
            <a:r>
              <a:rPr lang="en-US" dirty="0"/>
              <a:t>If x</a:t>
            </a:r>
            <a:r>
              <a:rPr lang="en-US" baseline="-25000" dirty="0"/>
              <a:t>1</a:t>
            </a:r>
            <a:r>
              <a:rPr lang="en-US" dirty="0"/>
              <a:t>=4.8, x</a:t>
            </a:r>
            <a:r>
              <a:rPr lang="en-US" baseline="-25000" dirty="0"/>
              <a:t>2</a:t>
            </a:r>
            <a:r>
              <a:rPr lang="en-US" dirty="0"/>
              <a:t>=6.9, </a:t>
            </a:r>
          </a:p>
          <a:p>
            <a:r>
              <a:rPr lang="en-US" dirty="0"/>
              <a:t>y</a:t>
            </a:r>
            <a:r>
              <a:rPr lang="en-US" baseline="-25000" dirty="0"/>
              <a:t>1</a:t>
            </a:r>
            <a:r>
              <a:rPr lang="en-US" dirty="0"/>
              <a:t>=23 and y</a:t>
            </a:r>
            <a:r>
              <a:rPr lang="en-US" baseline="-25000" dirty="0"/>
              <a:t>2</a:t>
            </a:r>
            <a:r>
              <a:rPr lang="en-US" dirty="0"/>
              <a:t>=48, </a:t>
            </a:r>
          </a:p>
          <a:p>
            <a:r>
              <a:rPr lang="en-US" dirty="0"/>
              <a:t>find </a:t>
            </a:r>
            <a:r>
              <a:rPr lang="el-GR" dirty="0"/>
              <a:t>Δ</a:t>
            </a:r>
            <a:r>
              <a:rPr lang="en-US" dirty="0"/>
              <a:t>y/</a:t>
            </a:r>
            <a:r>
              <a:rPr lang="el-GR" dirty="0"/>
              <a:t>Δ</a:t>
            </a:r>
            <a:r>
              <a:rPr lang="en-US" dirty="0"/>
              <a:t>x:</a:t>
            </a:r>
          </a:p>
          <a:p>
            <a:endParaRPr lang="en-US" dirty="0"/>
          </a:p>
          <a:p>
            <a:endParaRPr lang="en-US" dirty="0"/>
          </a:p>
        </p:txBody>
      </p:sp>
      <p:sp>
        <p:nvSpPr>
          <p:cNvPr id="6" name="Rectangle 5">
            <a:extLst>
              <a:ext uri="{FF2B5EF4-FFF2-40B4-BE49-F238E27FC236}">
                <a16:creationId xmlns:a16="http://schemas.microsoft.com/office/drawing/2014/main" id="{69AF8FE5-6EF7-4E38-9BF6-3D7097D2E743}"/>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GRAPHICAL RATES OF CHANGE</a:t>
            </a:r>
          </a:p>
          <a:p>
            <a:pPr algn="ctr" eaLnBrk="1" hangingPunct="1">
              <a:spcBef>
                <a:spcPct val="0"/>
              </a:spcBef>
              <a:buFontTx/>
              <a:buNone/>
            </a:pPr>
            <a:r>
              <a:rPr lang="en-US" altLang="en-US" sz="2400" dirty="0">
                <a:solidFill>
                  <a:schemeClr val="bg1"/>
                </a:solidFill>
              </a:rPr>
              <a:t>IN-CLASS PROBLEM 15</a:t>
            </a:r>
            <a:endParaRPr lang="en-US" altLang="en-US" sz="2400" i="1" dirty="0">
              <a:solidFill>
                <a:schemeClr val="folHlink"/>
              </a:solidFill>
            </a:endParaRPr>
          </a:p>
        </p:txBody>
      </p:sp>
    </p:spTree>
    <p:extLst>
      <p:ext uri="{BB962C8B-B14F-4D97-AF65-F5344CB8AC3E}">
        <p14:creationId xmlns:p14="http://schemas.microsoft.com/office/powerpoint/2010/main" val="290814286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a:xfrm>
            <a:off x="457200" y="838200"/>
            <a:ext cx="8229600" cy="5638800"/>
          </a:xfrm>
        </p:spPr>
        <p:txBody>
          <a:bodyPr/>
          <a:lstStyle/>
          <a:p>
            <a:r>
              <a:rPr lang="en-US" dirty="0"/>
              <a:t>If x</a:t>
            </a:r>
            <a:r>
              <a:rPr lang="en-US" baseline="-25000" dirty="0"/>
              <a:t>1</a:t>
            </a:r>
            <a:r>
              <a:rPr lang="en-US" dirty="0"/>
              <a:t>=4.8, x</a:t>
            </a:r>
            <a:r>
              <a:rPr lang="en-US" baseline="-25000" dirty="0"/>
              <a:t>2</a:t>
            </a:r>
            <a:r>
              <a:rPr lang="en-US" dirty="0"/>
              <a:t>=6.9, y</a:t>
            </a:r>
            <a:r>
              <a:rPr lang="en-US" baseline="-25000" dirty="0"/>
              <a:t>1</a:t>
            </a:r>
            <a:r>
              <a:rPr lang="en-US" dirty="0"/>
              <a:t>=23 and y</a:t>
            </a:r>
            <a:r>
              <a:rPr lang="en-US" baseline="-25000" dirty="0"/>
              <a:t>2</a:t>
            </a:r>
            <a:r>
              <a:rPr lang="en-US" dirty="0"/>
              <a:t>=48, find </a:t>
            </a:r>
            <a:r>
              <a:rPr lang="el-GR" dirty="0"/>
              <a:t>Δ</a:t>
            </a:r>
            <a:r>
              <a:rPr lang="en-US" dirty="0"/>
              <a:t>y/</a:t>
            </a:r>
            <a:r>
              <a:rPr lang="el-GR" dirty="0"/>
              <a:t>Δ</a:t>
            </a:r>
            <a:r>
              <a:rPr lang="en-US" dirty="0"/>
              <a:t>x:</a:t>
            </a:r>
          </a:p>
          <a:p>
            <a:endParaRPr lang="en-US" sz="2000" dirty="0"/>
          </a:p>
          <a:p>
            <a:r>
              <a:rPr lang="en-US" dirty="0"/>
              <a:t>What is </a:t>
            </a:r>
            <a:r>
              <a:rPr lang="el-GR" dirty="0"/>
              <a:t>Δ</a:t>
            </a:r>
            <a:r>
              <a:rPr lang="en-US" dirty="0"/>
              <a:t>y? </a:t>
            </a:r>
            <a:endParaRPr lang="en-US" dirty="0">
              <a:solidFill>
                <a:srgbClr val="FFFF00"/>
              </a:solidFill>
            </a:endParaRPr>
          </a:p>
          <a:p>
            <a:r>
              <a:rPr lang="en-US" dirty="0"/>
              <a:t>What is </a:t>
            </a:r>
            <a:r>
              <a:rPr lang="el-GR" dirty="0"/>
              <a:t>Δ</a:t>
            </a:r>
            <a:r>
              <a:rPr lang="en-US" dirty="0"/>
              <a:t>x? </a:t>
            </a:r>
          </a:p>
          <a:p>
            <a:r>
              <a:rPr lang="en-US" dirty="0"/>
              <a:t>What is </a:t>
            </a:r>
            <a:r>
              <a:rPr lang="el-GR" dirty="0"/>
              <a:t>Δ</a:t>
            </a:r>
            <a:r>
              <a:rPr lang="en-US" dirty="0"/>
              <a:t>y/</a:t>
            </a:r>
            <a:r>
              <a:rPr lang="el-GR" dirty="0"/>
              <a:t>Δ</a:t>
            </a:r>
            <a:r>
              <a:rPr lang="en-US" dirty="0"/>
              <a:t>x? </a:t>
            </a:r>
            <a:endParaRPr lang="en-US" dirty="0">
              <a:solidFill>
                <a:srgbClr val="FFFF00"/>
              </a:solidFill>
            </a:endParaRPr>
          </a:p>
          <a:p>
            <a:endParaRPr lang="en-US" dirty="0"/>
          </a:p>
          <a:p>
            <a:endParaRPr lang="en-US" dirty="0"/>
          </a:p>
        </p:txBody>
      </p:sp>
      <p:sp>
        <p:nvSpPr>
          <p:cNvPr id="6" name="Rectangle 5">
            <a:extLst>
              <a:ext uri="{FF2B5EF4-FFF2-40B4-BE49-F238E27FC236}">
                <a16:creationId xmlns:a16="http://schemas.microsoft.com/office/drawing/2014/main" id="{69AF8FE5-6EF7-4E38-9BF6-3D7097D2E743}"/>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GRAPHICAL RATES OF CHANGE</a:t>
            </a:r>
          </a:p>
          <a:p>
            <a:pPr algn="ctr" eaLnBrk="1" hangingPunct="1">
              <a:spcBef>
                <a:spcPct val="0"/>
              </a:spcBef>
              <a:buFontTx/>
              <a:buNone/>
            </a:pPr>
            <a:r>
              <a:rPr lang="en-US" altLang="en-US" sz="2400" dirty="0">
                <a:solidFill>
                  <a:schemeClr val="bg1"/>
                </a:solidFill>
              </a:rPr>
              <a:t>IN-CLASS PROBLEM 15</a:t>
            </a:r>
            <a:endParaRPr lang="en-US" altLang="en-US" sz="2400" i="1" dirty="0">
              <a:solidFill>
                <a:schemeClr val="folHlink"/>
              </a:solidFill>
            </a:endParaRPr>
          </a:p>
        </p:txBody>
      </p:sp>
    </p:spTree>
    <p:extLst>
      <p:ext uri="{BB962C8B-B14F-4D97-AF65-F5344CB8AC3E}">
        <p14:creationId xmlns:p14="http://schemas.microsoft.com/office/powerpoint/2010/main" val="225820894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a:xfrm>
            <a:off x="457200" y="838200"/>
            <a:ext cx="8229600" cy="5638800"/>
          </a:xfrm>
        </p:spPr>
        <p:txBody>
          <a:bodyPr/>
          <a:lstStyle/>
          <a:p>
            <a:r>
              <a:rPr lang="en-US" dirty="0"/>
              <a:t>If x</a:t>
            </a:r>
            <a:r>
              <a:rPr lang="en-US" baseline="-25000" dirty="0"/>
              <a:t>1</a:t>
            </a:r>
            <a:r>
              <a:rPr lang="en-US" dirty="0"/>
              <a:t>=4.8, x</a:t>
            </a:r>
            <a:r>
              <a:rPr lang="en-US" baseline="-25000" dirty="0"/>
              <a:t>2</a:t>
            </a:r>
            <a:r>
              <a:rPr lang="en-US" dirty="0"/>
              <a:t>=6.9, y</a:t>
            </a:r>
            <a:r>
              <a:rPr lang="en-US" baseline="-25000" dirty="0"/>
              <a:t>1</a:t>
            </a:r>
            <a:r>
              <a:rPr lang="en-US" dirty="0"/>
              <a:t>=23 and y</a:t>
            </a:r>
            <a:r>
              <a:rPr lang="en-US" baseline="-25000" dirty="0"/>
              <a:t>2</a:t>
            </a:r>
            <a:r>
              <a:rPr lang="en-US" dirty="0"/>
              <a:t>=48, find </a:t>
            </a:r>
            <a:r>
              <a:rPr lang="el-GR" dirty="0"/>
              <a:t>Δ</a:t>
            </a:r>
            <a:r>
              <a:rPr lang="en-US" dirty="0"/>
              <a:t>y/</a:t>
            </a:r>
            <a:r>
              <a:rPr lang="el-GR" dirty="0"/>
              <a:t>Δ</a:t>
            </a:r>
            <a:r>
              <a:rPr lang="en-US" dirty="0"/>
              <a:t>x:</a:t>
            </a:r>
          </a:p>
          <a:p>
            <a:endParaRPr lang="en-US" sz="2000" dirty="0"/>
          </a:p>
          <a:p>
            <a:r>
              <a:rPr lang="en-US" dirty="0"/>
              <a:t>What is </a:t>
            </a:r>
            <a:r>
              <a:rPr lang="el-GR" dirty="0"/>
              <a:t>Δ</a:t>
            </a:r>
            <a:r>
              <a:rPr lang="en-US" dirty="0"/>
              <a:t>y? 48-23 = </a:t>
            </a:r>
            <a:r>
              <a:rPr lang="en-US" dirty="0">
                <a:solidFill>
                  <a:srgbClr val="FFFF00"/>
                </a:solidFill>
              </a:rPr>
              <a:t>25</a:t>
            </a:r>
          </a:p>
          <a:p>
            <a:r>
              <a:rPr lang="en-US" dirty="0"/>
              <a:t>What is </a:t>
            </a:r>
            <a:r>
              <a:rPr lang="el-GR" dirty="0"/>
              <a:t>Δ</a:t>
            </a:r>
            <a:r>
              <a:rPr lang="en-US" dirty="0"/>
              <a:t>x? </a:t>
            </a:r>
          </a:p>
          <a:p>
            <a:r>
              <a:rPr lang="en-US" dirty="0"/>
              <a:t>What is </a:t>
            </a:r>
            <a:r>
              <a:rPr lang="el-GR" dirty="0"/>
              <a:t>Δ</a:t>
            </a:r>
            <a:r>
              <a:rPr lang="en-US" dirty="0"/>
              <a:t>y/</a:t>
            </a:r>
            <a:r>
              <a:rPr lang="el-GR" dirty="0"/>
              <a:t>Δ</a:t>
            </a:r>
            <a:r>
              <a:rPr lang="en-US" dirty="0"/>
              <a:t>x? </a:t>
            </a:r>
            <a:endParaRPr lang="en-US" dirty="0">
              <a:solidFill>
                <a:srgbClr val="FFFF00"/>
              </a:solidFill>
            </a:endParaRPr>
          </a:p>
          <a:p>
            <a:endParaRPr lang="en-US" dirty="0"/>
          </a:p>
          <a:p>
            <a:endParaRPr lang="en-US" dirty="0"/>
          </a:p>
        </p:txBody>
      </p:sp>
      <p:sp>
        <p:nvSpPr>
          <p:cNvPr id="6" name="Rectangle 5">
            <a:extLst>
              <a:ext uri="{FF2B5EF4-FFF2-40B4-BE49-F238E27FC236}">
                <a16:creationId xmlns:a16="http://schemas.microsoft.com/office/drawing/2014/main" id="{69AF8FE5-6EF7-4E38-9BF6-3D7097D2E743}"/>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GRAPHICAL RATES OF CHANGE</a:t>
            </a:r>
          </a:p>
          <a:p>
            <a:pPr algn="ctr" eaLnBrk="1" hangingPunct="1">
              <a:spcBef>
                <a:spcPct val="0"/>
              </a:spcBef>
              <a:buFontTx/>
              <a:buNone/>
            </a:pPr>
            <a:r>
              <a:rPr lang="en-US" altLang="en-US" sz="2400" dirty="0">
                <a:solidFill>
                  <a:schemeClr val="bg1"/>
                </a:solidFill>
              </a:rPr>
              <a:t>IN-CLASS PROBLEM 15</a:t>
            </a:r>
            <a:endParaRPr lang="en-US" altLang="en-US" sz="2400" i="1" dirty="0">
              <a:solidFill>
                <a:schemeClr val="folHlink"/>
              </a:solidFill>
            </a:endParaRPr>
          </a:p>
        </p:txBody>
      </p:sp>
    </p:spTree>
    <p:extLst>
      <p:ext uri="{BB962C8B-B14F-4D97-AF65-F5344CB8AC3E}">
        <p14:creationId xmlns:p14="http://schemas.microsoft.com/office/powerpoint/2010/main" val="323770106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a:xfrm>
            <a:off x="457200" y="838200"/>
            <a:ext cx="8229600" cy="5638800"/>
          </a:xfrm>
        </p:spPr>
        <p:txBody>
          <a:bodyPr/>
          <a:lstStyle/>
          <a:p>
            <a:r>
              <a:rPr lang="en-US" dirty="0"/>
              <a:t>If x</a:t>
            </a:r>
            <a:r>
              <a:rPr lang="en-US" baseline="-25000" dirty="0"/>
              <a:t>1</a:t>
            </a:r>
            <a:r>
              <a:rPr lang="en-US" dirty="0"/>
              <a:t>=4.8, x</a:t>
            </a:r>
            <a:r>
              <a:rPr lang="en-US" baseline="-25000" dirty="0"/>
              <a:t>2</a:t>
            </a:r>
            <a:r>
              <a:rPr lang="en-US" dirty="0"/>
              <a:t>=6.9, y</a:t>
            </a:r>
            <a:r>
              <a:rPr lang="en-US" baseline="-25000" dirty="0"/>
              <a:t>1</a:t>
            </a:r>
            <a:r>
              <a:rPr lang="en-US" dirty="0"/>
              <a:t>=23 and y</a:t>
            </a:r>
            <a:r>
              <a:rPr lang="en-US" baseline="-25000" dirty="0"/>
              <a:t>2</a:t>
            </a:r>
            <a:r>
              <a:rPr lang="en-US" dirty="0"/>
              <a:t>=48, find </a:t>
            </a:r>
            <a:r>
              <a:rPr lang="el-GR" dirty="0"/>
              <a:t>Δ</a:t>
            </a:r>
            <a:r>
              <a:rPr lang="en-US" dirty="0"/>
              <a:t>y/</a:t>
            </a:r>
            <a:r>
              <a:rPr lang="el-GR" dirty="0"/>
              <a:t>Δ</a:t>
            </a:r>
            <a:r>
              <a:rPr lang="en-US" dirty="0"/>
              <a:t>x:</a:t>
            </a:r>
          </a:p>
          <a:p>
            <a:endParaRPr lang="en-US" sz="2000" dirty="0"/>
          </a:p>
          <a:p>
            <a:r>
              <a:rPr lang="en-US" dirty="0"/>
              <a:t>What is </a:t>
            </a:r>
            <a:r>
              <a:rPr lang="el-GR" dirty="0"/>
              <a:t>Δ</a:t>
            </a:r>
            <a:r>
              <a:rPr lang="en-US" dirty="0"/>
              <a:t>y? 25</a:t>
            </a:r>
            <a:endParaRPr lang="en-US" dirty="0">
              <a:solidFill>
                <a:srgbClr val="FFFF00"/>
              </a:solidFill>
            </a:endParaRPr>
          </a:p>
          <a:p>
            <a:r>
              <a:rPr lang="en-US" dirty="0"/>
              <a:t>What is </a:t>
            </a:r>
            <a:r>
              <a:rPr lang="el-GR" dirty="0"/>
              <a:t>Δ</a:t>
            </a:r>
            <a:r>
              <a:rPr lang="en-US" dirty="0"/>
              <a:t>x? 6.9-4.8 = </a:t>
            </a:r>
            <a:r>
              <a:rPr lang="en-US" dirty="0">
                <a:solidFill>
                  <a:srgbClr val="FFFF00"/>
                </a:solidFill>
              </a:rPr>
              <a:t>2.1</a:t>
            </a:r>
            <a:endParaRPr lang="en-US" dirty="0"/>
          </a:p>
          <a:p>
            <a:r>
              <a:rPr lang="en-US" dirty="0"/>
              <a:t>What is </a:t>
            </a:r>
            <a:r>
              <a:rPr lang="el-GR" dirty="0"/>
              <a:t>Δ</a:t>
            </a:r>
            <a:r>
              <a:rPr lang="en-US" dirty="0"/>
              <a:t>y/</a:t>
            </a:r>
            <a:r>
              <a:rPr lang="el-GR" dirty="0"/>
              <a:t>Δ</a:t>
            </a:r>
            <a:r>
              <a:rPr lang="en-US" dirty="0"/>
              <a:t>x? </a:t>
            </a:r>
            <a:endParaRPr lang="en-US" dirty="0">
              <a:solidFill>
                <a:srgbClr val="FFFF00"/>
              </a:solidFill>
            </a:endParaRPr>
          </a:p>
          <a:p>
            <a:endParaRPr lang="en-US" dirty="0"/>
          </a:p>
          <a:p>
            <a:endParaRPr lang="en-US" dirty="0"/>
          </a:p>
        </p:txBody>
      </p:sp>
      <p:sp>
        <p:nvSpPr>
          <p:cNvPr id="6" name="Rectangle 5">
            <a:extLst>
              <a:ext uri="{FF2B5EF4-FFF2-40B4-BE49-F238E27FC236}">
                <a16:creationId xmlns:a16="http://schemas.microsoft.com/office/drawing/2014/main" id="{69AF8FE5-6EF7-4E38-9BF6-3D7097D2E743}"/>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GRAPHICAL RATES OF CHANGE</a:t>
            </a:r>
          </a:p>
          <a:p>
            <a:pPr algn="ctr" eaLnBrk="1" hangingPunct="1">
              <a:spcBef>
                <a:spcPct val="0"/>
              </a:spcBef>
              <a:buFontTx/>
              <a:buNone/>
            </a:pPr>
            <a:r>
              <a:rPr lang="en-US" altLang="en-US" sz="2400" dirty="0">
                <a:solidFill>
                  <a:schemeClr val="bg1"/>
                </a:solidFill>
              </a:rPr>
              <a:t>IN-CLASS PROBLEM 15</a:t>
            </a:r>
            <a:endParaRPr lang="en-US" altLang="en-US" sz="2400" i="1" dirty="0">
              <a:solidFill>
                <a:schemeClr val="folHlink"/>
              </a:solidFill>
            </a:endParaRPr>
          </a:p>
        </p:txBody>
      </p:sp>
    </p:spTree>
    <p:extLst>
      <p:ext uri="{BB962C8B-B14F-4D97-AF65-F5344CB8AC3E}">
        <p14:creationId xmlns:p14="http://schemas.microsoft.com/office/powerpoint/2010/main" val="272846520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a:xfrm>
            <a:off x="457200" y="838200"/>
            <a:ext cx="8229600" cy="5638800"/>
          </a:xfrm>
        </p:spPr>
        <p:txBody>
          <a:bodyPr/>
          <a:lstStyle/>
          <a:p>
            <a:r>
              <a:rPr lang="en-US" dirty="0"/>
              <a:t>If x</a:t>
            </a:r>
            <a:r>
              <a:rPr lang="en-US" baseline="-25000" dirty="0"/>
              <a:t>1</a:t>
            </a:r>
            <a:r>
              <a:rPr lang="en-US" dirty="0"/>
              <a:t>=4.8, x</a:t>
            </a:r>
            <a:r>
              <a:rPr lang="en-US" baseline="-25000" dirty="0"/>
              <a:t>2</a:t>
            </a:r>
            <a:r>
              <a:rPr lang="en-US" dirty="0"/>
              <a:t>=6.9, y</a:t>
            </a:r>
            <a:r>
              <a:rPr lang="en-US" baseline="-25000" dirty="0"/>
              <a:t>1</a:t>
            </a:r>
            <a:r>
              <a:rPr lang="en-US" dirty="0"/>
              <a:t>=23 and y</a:t>
            </a:r>
            <a:r>
              <a:rPr lang="en-US" baseline="-25000" dirty="0"/>
              <a:t>2</a:t>
            </a:r>
            <a:r>
              <a:rPr lang="en-US" dirty="0"/>
              <a:t>=48, find </a:t>
            </a:r>
            <a:r>
              <a:rPr lang="el-GR" dirty="0"/>
              <a:t>Δ</a:t>
            </a:r>
            <a:r>
              <a:rPr lang="en-US" dirty="0"/>
              <a:t>y/</a:t>
            </a:r>
            <a:r>
              <a:rPr lang="el-GR" dirty="0"/>
              <a:t>Δ</a:t>
            </a:r>
            <a:r>
              <a:rPr lang="en-US" dirty="0"/>
              <a:t>x:</a:t>
            </a:r>
          </a:p>
          <a:p>
            <a:endParaRPr lang="en-US" sz="2000" dirty="0"/>
          </a:p>
          <a:p>
            <a:r>
              <a:rPr lang="en-US" dirty="0"/>
              <a:t>What is </a:t>
            </a:r>
            <a:r>
              <a:rPr lang="el-GR" dirty="0"/>
              <a:t>Δ</a:t>
            </a:r>
            <a:r>
              <a:rPr lang="en-US" dirty="0"/>
              <a:t>y? 25</a:t>
            </a:r>
          </a:p>
          <a:p>
            <a:r>
              <a:rPr lang="en-US" dirty="0"/>
              <a:t>What is </a:t>
            </a:r>
            <a:r>
              <a:rPr lang="el-GR" dirty="0"/>
              <a:t>Δ</a:t>
            </a:r>
            <a:r>
              <a:rPr lang="en-US" dirty="0"/>
              <a:t>x? 2.1</a:t>
            </a:r>
            <a:endParaRPr lang="en-US" dirty="0">
              <a:solidFill>
                <a:srgbClr val="FFFF00"/>
              </a:solidFill>
            </a:endParaRPr>
          </a:p>
          <a:p>
            <a:r>
              <a:rPr lang="en-US" dirty="0"/>
              <a:t>What is </a:t>
            </a:r>
            <a:r>
              <a:rPr lang="el-GR" dirty="0"/>
              <a:t>Δ</a:t>
            </a:r>
            <a:r>
              <a:rPr lang="en-US" dirty="0"/>
              <a:t>y/</a:t>
            </a:r>
            <a:r>
              <a:rPr lang="el-GR" dirty="0"/>
              <a:t>Δ</a:t>
            </a:r>
            <a:r>
              <a:rPr lang="en-US" dirty="0"/>
              <a:t>x? </a:t>
            </a:r>
            <a:r>
              <a:rPr lang="en-US" dirty="0">
                <a:solidFill>
                  <a:srgbClr val="FFFF00"/>
                </a:solidFill>
              </a:rPr>
              <a:t>25/2.1</a:t>
            </a:r>
            <a:r>
              <a:rPr lang="en-US" dirty="0"/>
              <a:t> </a:t>
            </a:r>
          </a:p>
          <a:p>
            <a:r>
              <a:rPr lang="en-US" dirty="0"/>
              <a:t>					≈ </a:t>
            </a:r>
            <a:r>
              <a:rPr lang="en-US" dirty="0">
                <a:solidFill>
                  <a:srgbClr val="FFFF00"/>
                </a:solidFill>
              </a:rPr>
              <a:t>11.905</a:t>
            </a:r>
          </a:p>
          <a:p>
            <a:endParaRPr lang="en-US" dirty="0"/>
          </a:p>
          <a:p>
            <a:endParaRPr lang="en-US" dirty="0"/>
          </a:p>
        </p:txBody>
      </p:sp>
      <p:sp>
        <p:nvSpPr>
          <p:cNvPr id="6" name="Rectangle 5">
            <a:extLst>
              <a:ext uri="{FF2B5EF4-FFF2-40B4-BE49-F238E27FC236}">
                <a16:creationId xmlns:a16="http://schemas.microsoft.com/office/drawing/2014/main" id="{69AF8FE5-6EF7-4E38-9BF6-3D7097D2E743}"/>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GRAPHICAL RATES OF CHANGE</a:t>
            </a:r>
          </a:p>
          <a:p>
            <a:pPr algn="ctr" eaLnBrk="1" hangingPunct="1">
              <a:spcBef>
                <a:spcPct val="0"/>
              </a:spcBef>
              <a:buFontTx/>
              <a:buNone/>
            </a:pPr>
            <a:r>
              <a:rPr lang="en-US" altLang="en-US" sz="2400" dirty="0">
                <a:solidFill>
                  <a:schemeClr val="bg1"/>
                </a:solidFill>
              </a:rPr>
              <a:t>IN-CLASS PROBLEM 15</a:t>
            </a:r>
            <a:endParaRPr lang="en-US" altLang="en-US" sz="2400" i="1" dirty="0">
              <a:solidFill>
                <a:schemeClr val="folHlink"/>
              </a:solidFill>
            </a:endParaRPr>
          </a:p>
        </p:txBody>
      </p:sp>
    </p:spTree>
    <p:extLst>
      <p:ext uri="{BB962C8B-B14F-4D97-AF65-F5344CB8AC3E}">
        <p14:creationId xmlns:p14="http://schemas.microsoft.com/office/powerpoint/2010/main" val="40173552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029987-4843-4BE8-AEB5-ADF8DA77AC28}"/>
              </a:ext>
            </a:extLst>
          </p:cNvPr>
          <p:cNvPicPr>
            <a:picLocks noChangeAspect="1"/>
          </p:cNvPicPr>
          <p:nvPr/>
        </p:nvPicPr>
        <p:blipFill>
          <a:blip r:embed="rId2"/>
          <a:stretch>
            <a:fillRect/>
          </a:stretch>
        </p:blipFill>
        <p:spPr>
          <a:xfrm>
            <a:off x="5486400" y="3059222"/>
            <a:ext cx="3649824" cy="3722578"/>
          </a:xfrm>
          <a:prstGeom prst="rect">
            <a:avLst/>
          </a:prstGeom>
        </p:spPr>
      </p:pic>
      <p:sp>
        <p:nvSpPr>
          <p:cNvPr id="2" name="Title 1">
            <a:extLst>
              <a:ext uri="{FF2B5EF4-FFF2-40B4-BE49-F238E27FC236}">
                <a16:creationId xmlns:a16="http://schemas.microsoft.com/office/drawing/2014/main" id="{F9877B34-9427-4A92-BE4B-1FDAF27A4ACB}"/>
              </a:ext>
            </a:extLst>
          </p:cNvPr>
          <p:cNvSpPr>
            <a:spLocks noGrp="1"/>
          </p:cNvSpPr>
          <p:nvPr>
            <p:ph type="title"/>
          </p:nvPr>
        </p:nvSpPr>
        <p:spPr/>
        <p:txBody>
          <a:bodyPr/>
          <a:lstStyle/>
          <a:p>
            <a:r>
              <a:rPr lang="en-US" sz="5400" dirty="0"/>
              <a:t>Graphical Rates of Change</a:t>
            </a:r>
          </a:p>
        </p:txBody>
      </p:sp>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p:txBody>
          <a:bodyPr/>
          <a:lstStyle/>
          <a:p>
            <a:r>
              <a:rPr lang="en-US" dirty="0"/>
              <a:t>Note: two very different functions can have the same average rate of change</a:t>
            </a:r>
          </a:p>
        </p:txBody>
      </p:sp>
      <p:sp>
        <p:nvSpPr>
          <p:cNvPr id="6" name="TextBox 5">
            <a:extLst>
              <a:ext uri="{FF2B5EF4-FFF2-40B4-BE49-F238E27FC236}">
                <a16:creationId xmlns:a16="http://schemas.microsoft.com/office/drawing/2014/main" id="{51D3D019-0202-4EC1-B865-D57E0EB52E32}"/>
              </a:ext>
            </a:extLst>
          </p:cNvPr>
          <p:cNvSpPr txBox="1"/>
          <p:nvPr/>
        </p:nvSpPr>
        <p:spPr>
          <a:xfrm>
            <a:off x="0" y="6611035"/>
            <a:ext cx="9136224" cy="323165"/>
          </a:xfrm>
          <a:prstGeom prst="rect">
            <a:avLst/>
          </a:prstGeom>
          <a:noFill/>
        </p:spPr>
        <p:txBody>
          <a:bodyPr wrap="square">
            <a:spAutoFit/>
          </a:bodyPr>
          <a:lstStyle/>
          <a:p>
            <a:r>
              <a:rPr lang="en-US" sz="1500" dirty="0">
                <a:solidFill>
                  <a:srgbClr val="00B0F0"/>
                </a:solidFill>
              </a:rPr>
              <a:t>http://www.mesacc.edu/~marfv02121/readings/average/index.html</a:t>
            </a:r>
          </a:p>
        </p:txBody>
      </p:sp>
    </p:spTree>
    <p:extLst>
      <p:ext uri="{BB962C8B-B14F-4D97-AF65-F5344CB8AC3E}">
        <p14:creationId xmlns:p14="http://schemas.microsoft.com/office/powerpoint/2010/main" val="319480700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29390943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7B34-9427-4A92-BE4B-1FDAF27A4ACB}"/>
              </a:ext>
            </a:extLst>
          </p:cNvPr>
          <p:cNvSpPr>
            <a:spLocks noGrp="1"/>
          </p:cNvSpPr>
          <p:nvPr>
            <p:ph type="title"/>
          </p:nvPr>
        </p:nvSpPr>
        <p:spPr/>
        <p:txBody>
          <a:bodyPr/>
          <a:lstStyle/>
          <a:p>
            <a:r>
              <a:rPr lang="en-US" dirty="0"/>
              <a:t>Applications</a:t>
            </a:r>
          </a:p>
        </p:txBody>
      </p:sp>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p:txBody>
          <a:bodyPr/>
          <a:lstStyle/>
          <a:p>
            <a:r>
              <a:rPr lang="en-US" dirty="0"/>
              <a:t>The DC current at a point in a circuit is defined to be the total number of coulombs (electricity conveyed in one second by a current of one ampere) divided by the time</a:t>
            </a:r>
          </a:p>
        </p:txBody>
      </p:sp>
    </p:spTree>
    <p:extLst>
      <p:ext uri="{BB962C8B-B14F-4D97-AF65-F5344CB8AC3E}">
        <p14:creationId xmlns:p14="http://schemas.microsoft.com/office/powerpoint/2010/main" val="121900137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7B34-9427-4A92-BE4B-1FDAF27A4ACB}"/>
              </a:ext>
            </a:extLst>
          </p:cNvPr>
          <p:cNvSpPr>
            <a:spLocks noGrp="1"/>
          </p:cNvSpPr>
          <p:nvPr>
            <p:ph type="title"/>
          </p:nvPr>
        </p:nvSpPr>
        <p:spPr/>
        <p:txBody>
          <a:bodyPr/>
          <a:lstStyle/>
          <a:p>
            <a:r>
              <a:rPr lang="en-US" dirty="0"/>
              <a:t>Applications</a:t>
            </a:r>
          </a:p>
        </p:txBody>
      </p:sp>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p:txBody>
          <a:bodyPr/>
          <a:lstStyle/>
          <a:p>
            <a:r>
              <a:rPr lang="en-US" dirty="0"/>
              <a:t>The mathematical model relating charge to voltage in a capacitor is:</a:t>
            </a:r>
          </a:p>
          <a:p>
            <a:pPr algn="ctr">
              <a:spcBef>
                <a:spcPts val="0"/>
              </a:spcBef>
            </a:pPr>
            <a:r>
              <a:rPr lang="el-GR" dirty="0"/>
              <a:t>Δ</a:t>
            </a:r>
            <a:r>
              <a:rPr lang="en-US" dirty="0"/>
              <a:t>q = C</a:t>
            </a:r>
            <a:r>
              <a:rPr lang="el-GR" dirty="0"/>
              <a:t>Δ</a:t>
            </a:r>
            <a:r>
              <a:rPr lang="en-US" dirty="0"/>
              <a:t>v</a:t>
            </a:r>
          </a:p>
          <a:p>
            <a:r>
              <a:rPr lang="en-US" dirty="0"/>
              <a:t>C is a constant capacitance 	value (in Farads)</a:t>
            </a:r>
          </a:p>
          <a:p>
            <a:r>
              <a:rPr lang="en-US" dirty="0"/>
              <a:t>v is voltage (in volts)</a:t>
            </a:r>
          </a:p>
          <a:p>
            <a:r>
              <a:rPr lang="en-US" dirty="0"/>
              <a:t>q is charge (in coulombs)</a:t>
            </a:r>
          </a:p>
        </p:txBody>
      </p:sp>
    </p:spTree>
    <p:extLst>
      <p:ext uri="{BB962C8B-B14F-4D97-AF65-F5344CB8AC3E}">
        <p14:creationId xmlns:p14="http://schemas.microsoft.com/office/powerpoint/2010/main" val="228132463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a:xfrm>
            <a:off x="457200" y="838200"/>
            <a:ext cx="8229600" cy="5638800"/>
          </a:xfrm>
        </p:spPr>
        <p:txBody>
          <a:bodyPr/>
          <a:lstStyle/>
          <a:p>
            <a:r>
              <a:rPr lang="en-US" dirty="0"/>
              <a:t>A 500</a:t>
            </a:r>
            <a:r>
              <a:rPr lang="el-GR" dirty="0"/>
              <a:t>μ</a:t>
            </a:r>
            <a:r>
              <a:rPr lang="en-US" dirty="0"/>
              <a:t>F (microfarad) (.0005 F) capacitor has its voltage increased from 300 to 375 volts. What will be the change in charge?</a:t>
            </a:r>
          </a:p>
        </p:txBody>
      </p:sp>
      <p:sp>
        <p:nvSpPr>
          <p:cNvPr id="6" name="Rectangle 5">
            <a:extLst>
              <a:ext uri="{FF2B5EF4-FFF2-40B4-BE49-F238E27FC236}">
                <a16:creationId xmlns:a16="http://schemas.microsoft.com/office/drawing/2014/main" id="{A65EAAD1-3D84-40F7-A805-86C91143D8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APPLICATIONS OF RATES OF CHANGE</a:t>
            </a:r>
          </a:p>
          <a:p>
            <a:pPr algn="ctr" eaLnBrk="1" hangingPunct="1">
              <a:spcBef>
                <a:spcPct val="0"/>
              </a:spcBef>
              <a:buFontTx/>
              <a:buNone/>
            </a:pPr>
            <a:r>
              <a:rPr lang="en-US" altLang="en-US" sz="2400" dirty="0">
                <a:solidFill>
                  <a:schemeClr val="bg1"/>
                </a:solidFill>
              </a:rPr>
              <a:t>IN-CLASS PROBLEM 16</a:t>
            </a:r>
            <a:endParaRPr lang="en-US" altLang="en-US" sz="2400" i="1" dirty="0">
              <a:solidFill>
                <a:schemeClr val="folHlink"/>
              </a:solidFill>
            </a:endParaRPr>
          </a:p>
        </p:txBody>
      </p:sp>
      <p:sp>
        <p:nvSpPr>
          <p:cNvPr id="7" name="Content Placeholder 2">
            <a:extLst>
              <a:ext uri="{FF2B5EF4-FFF2-40B4-BE49-F238E27FC236}">
                <a16:creationId xmlns:a16="http://schemas.microsoft.com/office/drawing/2014/main" id="{3E557F2F-B123-42A1-9290-53029CADFF54}"/>
              </a:ext>
            </a:extLst>
          </p:cNvPr>
          <p:cNvSpPr txBox="1">
            <a:spLocks/>
          </p:cNvSpPr>
          <p:nvPr/>
        </p:nvSpPr>
        <p:spPr bwMode="auto">
          <a:xfrm>
            <a:off x="7010400" y="6248400"/>
            <a:ext cx="213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el-GR" sz="3000" dirty="0"/>
              <a:t>Δ</a:t>
            </a:r>
            <a:r>
              <a:rPr lang="en-US" sz="3000" dirty="0"/>
              <a:t>q = C</a:t>
            </a:r>
            <a:r>
              <a:rPr lang="el-GR" sz="3000" dirty="0"/>
              <a:t>Δ</a:t>
            </a:r>
            <a:r>
              <a:rPr lang="en-US" sz="3000" dirty="0"/>
              <a:t>v</a:t>
            </a:r>
          </a:p>
        </p:txBody>
      </p:sp>
    </p:spTree>
    <p:extLst>
      <p:ext uri="{BB962C8B-B14F-4D97-AF65-F5344CB8AC3E}">
        <p14:creationId xmlns:p14="http://schemas.microsoft.com/office/powerpoint/2010/main" val="538465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B8B98167-60FA-4C5C-AA22-D49AA65E7AA6}"/>
              </a:ext>
            </a:extLst>
          </p:cNvPr>
          <p:cNvSpPr>
            <a:spLocks noGrp="1"/>
          </p:cNvSpPr>
          <p:nvPr>
            <p:ph type="title"/>
          </p:nvPr>
        </p:nvSpPr>
        <p:spPr/>
        <p:txBody>
          <a:bodyPr/>
          <a:lstStyle/>
          <a:p>
            <a:r>
              <a:rPr lang="en-US" altLang="en-US" dirty="0"/>
              <a:t>Limits</a:t>
            </a:r>
          </a:p>
        </p:txBody>
      </p:sp>
      <p:sp>
        <p:nvSpPr>
          <p:cNvPr id="3075" name="Content Placeholder 2">
            <a:extLst>
              <a:ext uri="{FF2B5EF4-FFF2-40B4-BE49-F238E27FC236}">
                <a16:creationId xmlns:a16="http://schemas.microsoft.com/office/drawing/2014/main" id="{ED6721D9-9D26-4E70-9263-E737C9EE8E50}"/>
              </a:ext>
            </a:extLst>
          </p:cNvPr>
          <p:cNvSpPr>
            <a:spLocks noGrp="1"/>
          </p:cNvSpPr>
          <p:nvPr>
            <p:ph idx="1"/>
          </p:nvPr>
        </p:nvSpPr>
        <p:spPr>
          <a:xfrm>
            <a:off x="228600" y="1219200"/>
            <a:ext cx="8686800" cy="5638800"/>
          </a:xfrm>
        </p:spPr>
        <p:txBody>
          <a:bodyPr/>
          <a:lstStyle/>
          <a:p>
            <a:pPr>
              <a:spcBef>
                <a:spcPts val="0"/>
              </a:spcBef>
            </a:pPr>
            <a:r>
              <a:rPr lang="en-US" altLang="en-US" dirty="0"/>
              <a:t>Graphically, it </a:t>
            </a:r>
          </a:p>
          <a:p>
            <a:pPr>
              <a:spcBef>
                <a:spcPts val="0"/>
              </a:spcBef>
            </a:pPr>
            <a:r>
              <a:rPr lang="en-US" altLang="en-US" dirty="0"/>
              <a:t>would look like:</a:t>
            </a:r>
          </a:p>
          <a:p>
            <a:endParaRPr lang="en-US" altLang="en-US" dirty="0"/>
          </a:p>
        </p:txBody>
      </p:sp>
      <p:pic>
        <p:nvPicPr>
          <p:cNvPr id="3" name="Picture 2">
            <a:extLst>
              <a:ext uri="{FF2B5EF4-FFF2-40B4-BE49-F238E27FC236}">
                <a16:creationId xmlns:a16="http://schemas.microsoft.com/office/drawing/2014/main" id="{7C2F53A3-98CA-44E3-954B-45C9E0824343}"/>
              </a:ext>
            </a:extLst>
          </p:cNvPr>
          <p:cNvPicPr>
            <a:picLocks noChangeAspect="1"/>
          </p:cNvPicPr>
          <p:nvPr/>
        </p:nvPicPr>
        <p:blipFill>
          <a:blip r:embed="rId3"/>
          <a:stretch>
            <a:fillRect/>
          </a:stretch>
        </p:blipFill>
        <p:spPr>
          <a:xfrm>
            <a:off x="5029200" y="990600"/>
            <a:ext cx="3733800" cy="5442296"/>
          </a:xfrm>
          <a:prstGeom prst="rect">
            <a:avLst/>
          </a:prstGeom>
        </p:spPr>
      </p:pic>
      <p:sp>
        <p:nvSpPr>
          <p:cNvPr id="7" name="TextBox 6">
            <a:extLst>
              <a:ext uri="{FF2B5EF4-FFF2-40B4-BE49-F238E27FC236}">
                <a16:creationId xmlns:a16="http://schemas.microsoft.com/office/drawing/2014/main" id="{2C19D5A1-22D5-492A-B02E-95B6886B83AB}"/>
              </a:ext>
            </a:extLst>
          </p:cNvPr>
          <p:cNvSpPr txBox="1"/>
          <p:nvPr/>
        </p:nvSpPr>
        <p:spPr>
          <a:xfrm>
            <a:off x="0" y="6611035"/>
            <a:ext cx="4572000" cy="323165"/>
          </a:xfrm>
          <a:prstGeom prst="rect">
            <a:avLst/>
          </a:prstGeom>
          <a:noFill/>
        </p:spPr>
        <p:txBody>
          <a:bodyPr wrap="square">
            <a:spAutoFit/>
          </a:bodyPr>
          <a:lstStyle/>
          <a:p>
            <a:r>
              <a:rPr lang="en-US" sz="1500" dirty="0">
                <a:solidFill>
                  <a:srgbClr val="00B0F0"/>
                </a:solidFill>
              </a:rPr>
              <a:t>https://www.mathsisfun.com/calculus/limits.html</a:t>
            </a:r>
          </a:p>
        </p:txBody>
      </p:sp>
    </p:spTree>
    <p:extLst>
      <p:ext uri="{BB962C8B-B14F-4D97-AF65-F5344CB8AC3E}">
        <p14:creationId xmlns:p14="http://schemas.microsoft.com/office/powerpoint/2010/main" val="385747326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a:xfrm>
            <a:off x="457200" y="838200"/>
            <a:ext cx="8229600" cy="5638800"/>
          </a:xfrm>
        </p:spPr>
        <p:txBody>
          <a:bodyPr/>
          <a:lstStyle/>
          <a:p>
            <a:r>
              <a:rPr lang="en-US" dirty="0"/>
              <a:t>A 500</a:t>
            </a:r>
            <a:r>
              <a:rPr lang="el-GR" dirty="0"/>
              <a:t>μ</a:t>
            </a:r>
            <a:r>
              <a:rPr lang="en-US" dirty="0"/>
              <a:t>F (microfarad) capacitor has its voltage increased from 300 to 375 volts. What will be the change in charge?</a:t>
            </a:r>
          </a:p>
          <a:p>
            <a:r>
              <a:rPr lang="el-GR" dirty="0"/>
              <a:t>Δ</a:t>
            </a:r>
            <a:r>
              <a:rPr lang="en-US" dirty="0"/>
              <a:t>q = C</a:t>
            </a:r>
            <a:r>
              <a:rPr lang="el-GR" dirty="0"/>
              <a:t>Δ</a:t>
            </a:r>
            <a:r>
              <a:rPr lang="en-US" dirty="0"/>
              <a:t>v</a:t>
            </a:r>
          </a:p>
          <a:p>
            <a:endParaRPr lang="en-US" dirty="0"/>
          </a:p>
        </p:txBody>
      </p:sp>
      <p:sp>
        <p:nvSpPr>
          <p:cNvPr id="6" name="Rectangle 5">
            <a:extLst>
              <a:ext uri="{FF2B5EF4-FFF2-40B4-BE49-F238E27FC236}">
                <a16:creationId xmlns:a16="http://schemas.microsoft.com/office/drawing/2014/main" id="{A65EAAD1-3D84-40F7-A805-86C91143D8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APPLICATIONS OF RATES OF CHANGE</a:t>
            </a:r>
          </a:p>
          <a:p>
            <a:pPr algn="ctr" eaLnBrk="1" hangingPunct="1">
              <a:spcBef>
                <a:spcPct val="0"/>
              </a:spcBef>
              <a:buFontTx/>
              <a:buNone/>
            </a:pPr>
            <a:r>
              <a:rPr lang="en-US" altLang="en-US" sz="2400" dirty="0">
                <a:solidFill>
                  <a:schemeClr val="bg1"/>
                </a:solidFill>
              </a:rPr>
              <a:t>IN-CLASS PROBLEM 16</a:t>
            </a:r>
            <a:endParaRPr lang="en-US" altLang="en-US" sz="2400" i="1" dirty="0">
              <a:solidFill>
                <a:schemeClr val="folHlink"/>
              </a:solidFill>
            </a:endParaRPr>
          </a:p>
        </p:txBody>
      </p:sp>
      <p:sp>
        <p:nvSpPr>
          <p:cNvPr id="7" name="Content Placeholder 2">
            <a:extLst>
              <a:ext uri="{FF2B5EF4-FFF2-40B4-BE49-F238E27FC236}">
                <a16:creationId xmlns:a16="http://schemas.microsoft.com/office/drawing/2014/main" id="{3E557F2F-B123-42A1-9290-53029CADFF54}"/>
              </a:ext>
            </a:extLst>
          </p:cNvPr>
          <p:cNvSpPr txBox="1">
            <a:spLocks/>
          </p:cNvSpPr>
          <p:nvPr/>
        </p:nvSpPr>
        <p:spPr bwMode="auto">
          <a:xfrm>
            <a:off x="7010400" y="6248400"/>
            <a:ext cx="213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el-GR" sz="3000" dirty="0"/>
              <a:t>Δ</a:t>
            </a:r>
            <a:r>
              <a:rPr lang="en-US" sz="3000" dirty="0"/>
              <a:t>q = C</a:t>
            </a:r>
            <a:r>
              <a:rPr lang="el-GR" sz="3000" dirty="0"/>
              <a:t>Δ</a:t>
            </a:r>
            <a:r>
              <a:rPr lang="en-US" sz="3000" dirty="0"/>
              <a:t>v</a:t>
            </a:r>
          </a:p>
        </p:txBody>
      </p:sp>
    </p:spTree>
    <p:extLst>
      <p:ext uri="{BB962C8B-B14F-4D97-AF65-F5344CB8AC3E}">
        <p14:creationId xmlns:p14="http://schemas.microsoft.com/office/powerpoint/2010/main" val="11034131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a:xfrm>
            <a:off x="457200" y="838200"/>
            <a:ext cx="8229600" cy="5638800"/>
          </a:xfrm>
        </p:spPr>
        <p:txBody>
          <a:bodyPr/>
          <a:lstStyle/>
          <a:p>
            <a:r>
              <a:rPr lang="en-US" dirty="0"/>
              <a:t>A 500</a:t>
            </a:r>
            <a:r>
              <a:rPr lang="el-GR" dirty="0"/>
              <a:t>μ</a:t>
            </a:r>
            <a:r>
              <a:rPr lang="en-US" dirty="0"/>
              <a:t>F (microfarad) capacitor has its voltage increased from 300 to 375 volts. What will be the change in charge?</a:t>
            </a:r>
          </a:p>
          <a:p>
            <a:r>
              <a:rPr lang="el-GR" dirty="0"/>
              <a:t>Δ</a:t>
            </a:r>
            <a:r>
              <a:rPr lang="en-US" dirty="0"/>
              <a:t>q = C</a:t>
            </a:r>
            <a:r>
              <a:rPr lang="el-GR" dirty="0"/>
              <a:t>Δ</a:t>
            </a:r>
            <a:r>
              <a:rPr lang="en-US" dirty="0"/>
              <a:t>v</a:t>
            </a:r>
          </a:p>
          <a:p>
            <a:r>
              <a:rPr lang="en-US" dirty="0"/>
              <a:t>	= (.0005)</a:t>
            </a:r>
            <a:r>
              <a:rPr lang="en-US" dirty="0">
                <a:latin typeface="Arial" panose="020B0604020202020204" pitchFamily="34" charset="0"/>
                <a:cs typeface="Arial" panose="020B0604020202020204" pitchFamily="34" charset="0"/>
              </a:rPr>
              <a:t>×</a:t>
            </a:r>
            <a:r>
              <a:rPr lang="en-US" dirty="0"/>
              <a:t>(375-300)</a:t>
            </a:r>
          </a:p>
          <a:p>
            <a:r>
              <a:rPr lang="en-US" dirty="0"/>
              <a:t>	</a:t>
            </a:r>
          </a:p>
        </p:txBody>
      </p:sp>
      <p:sp>
        <p:nvSpPr>
          <p:cNvPr id="6" name="Rectangle 5">
            <a:extLst>
              <a:ext uri="{FF2B5EF4-FFF2-40B4-BE49-F238E27FC236}">
                <a16:creationId xmlns:a16="http://schemas.microsoft.com/office/drawing/2014/main" id="{A65EAAD1-3D84-40F7-A805-86C91143D8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APPLICATIONS OF RATES OF CHANGE</a:t>
            </a:r>
          </a:p>
          <a:p>
            <a:pPr algn="ctr" eaLnBrk="1" hangingPunct="1">
              <a:spcBef>
                <a:spcPct val="0"/>
              </a:spcBef>
              <a:buFontTx/>
              <a:buNone/>
            </a:pPr>
            <a:r>
              <a:rPr lang="en-US" altLang="en-US" sz="2400" dirty="0">
                <a:solidFill>
                  <a:schemeClr val="bg1"/>
                </a:solidFill>
              </a:rPr>
              <a:t>IN-CLASS PROBLEM 16</a:t>
            </a:r>
            <a:endParaRPr lang="en-US" altLang="en-US" sz="2400" i="1" dirty="0">
              <a:solidFill>
                <a:schemeClr val="folHlink"/>
              </a:solidFill>
            </a:endParaRPr>
          </a:p>
        </p:txBody>
      </p:sp>
      <p:sp>
        <p:nvSpPr>
          <p:cNvPr id="7" name="Content Placeholder 2">
            <a:extLst>
              <a:ext uri="{FF2B5EF4-FFF2-40B4-BE49-F238E27FC236}">
                <a16:creationId xmlns:a16="http://schemas.microsoft.com/office/drawing/2014/main" id="{3E557F2F-B123-42A1-9290-53029CADFF54}"/>
              </a:ext>
            </a:extLst>
          </p:cNvPr>
          <p:cNvSpPr txBox="1">
            <a:spLocks/>
          </p:cNvSpPr>
          <p:nvPr/>
        </p:nvSpPr>
        <p:spPr bwMode="auto">
          <a:xfrm>
            <a:off x="7010400" y="6248400"/>
            <a:ext cx="213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el-GR" sz="3000" dirty="0"/>
              <a:t>Δ</a:t>
            </a:r>
            <a:r>
              <a:rPr lang="en-US" sz="3000" dirty="0"/>
              <a:t>q = C</a:t>
            </a:r>
            <a:r>
              <a:rPr lang="el-GR" sz="3000" dirty="0"/>
              <a:t>Δ</a:t>
            </a:r>
            <a:r>
              <a:rPr lang="en-US" sz="3000" dirty="0"/>
              <a:t>v</a:t>
            </a:r>
          </a:p>
        </p:txBody>
      </p:sp>
    </p:spTree>
    <p:extLst>
      <p:ext uri="{BB962C8B-B14F-4D97-AF65-F5344CB8AC3E}">
        <p14:creationId xmlns:p14="http://schemas.microsoft.com/office/powerpoint/2010/main" val="317914428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a:xfrm>
            <a:off x="457200" y="838200"/>
            <a:ext cx="8229600" cy="5638800"/>
          </a:xfrm>
        </p:spPr>
        <p:txBody>
          <a:bodyPr/>
          <a:lstStyle/>
          <a:p>
            <a:r>
              <a:rPr lang="en-US" dirty="0"/>
              <a:t>A 500</a:t>
            </a:r>
            <a:r>
              <a:rPr lang="el-GR" dirty="0"/>
              <a:t>μ</a:t>
            </a:r>
            <a:r>
              <a:rPr lang="en-US" dirty="0"/>
              <a:t>F (microfarad) capacitor has its voltage increased from 300 to 375 volts. What will be the change in charge?</a:t>
            </a:r>
          </a:p>
          <a:p>
            <a:r>
              <a:rPr lang="el-GR" dirty="0"/>
              <a:t>Δ</a:t>
            </a:r>
            <a:r>
              <a:rPr lang="en-US" dirty="0"/>
              <a:t>q = C</a:t>
            </a:r>
            <a:r>
              <a:rPr lang="el-GR" dirty="0"/>
              <a:t>Δ</a:t>
            </a:r>
            <a:r>
              <a:rPr lang="en-US" dirty="0"/>
              <a:t>v</a:t>
            </a:r>
          </a:p>
          <a:p>
            <a:r>
              <a:rPr lang="en-US" dirty="0"/>
              <a:t>	= (.0005)</a:t>
            </a:r>
            <a:r>
              <a:rPr lang="en-US" dirty="0">
                <a:latin typeface="Arial" panose="020B0604020202020204" pitchFamily="34" charset="0"/>
                <a:cs typeface="Arial" panose="020B0604020202020204" pitchFamily="34" charset="0"/>
              </a:rPr>
              <a:t>×</a:t>
            </a:r>
            <a:r>
              <a:rPr lang="en-US" dirty="0"/>
              <a:t>(375-300)</a:t>
            </a:r>
          </a:p>
          <a:p>
            <a:r>
              <a:rPr lang="en-US" dirty="0"/>
              <a:t>	= .0375  </a:t>
            </a:r>
            <a:r>
              <a:rPr lang="en-US" sz="3000" i="1" dirty="0" err="1"/>
              <a:t>whats</a:t>
            </a:r>
            <a:r>
              <a:rPr lang="en-US" sz="3000" i="1" dirty="0"/>
              <a:t>?</a:t>
            </a:r>
          </a:p>
          <a:p>
            <a:endParaRPr lang="en-US" dirty="0"/>
          </a:p>
        </p:txBody>
      </p:sp>
      <p:sp>
        <p:nvSpPr>
          <p:cNvPr id="6" name="Rectangle 5">
            <a:extLst>
              <a:ext uri="{FF2B5EF4-FFF2-40B4-BE49-F238E27FC236}">
                <a16:creationId xmlns:a16="http://schemas.microsoft.com/office/drawing/2014/main" id="{A65EAAD1-3D84-40F7-A805-86C91143D8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APPLICATIONS OF RATES OF CHANGE</a:t>
            </a:r>
          </a:p>
          <a:p>
            <a:pPr algn="ctr" eaLnBrk="1" hangingPunct="1">
              <a:spcBef>
                <a:spcPct val="0"/>
              </a:spcBef>
              <a:buFontTx/>
              <a:buNone/>
            </a:pPr>
            <a:r>
              <a:rPr lang="en-US" altLang="en-US" sz="2400" dirty="0">
                <a:solidFill>
                  <a:schemeClr val="bg1"/>
                </a:solidFill>
              </a:rPr>
              <a:t>IN-CLASS PROBLEM 16</a:t>
            </a:r>
            <a:endParaRPr lang="en-US" altLang="en-US" sz="2400" i="1" dirty="0">
              <a:solidFill>
                <a:schemeClr val="folHlink"/>
              </a:solidFill>
            </a:endParaRPr>
          </a:p>
        </p:txBody>
      </p:sp>
      <p:sp>
        <p:nvSpPr>
          <p:cNvPr id="7" name="Content Placeholder 2">
            <a:extLst>
              <a:ext uri="{FF2B5EF4-FFF2-40B4-BE49-F238E27FC236}">
                <a16:creationId xmlns:a16="http://schemas.microsoft.com/office/drawing/2014/main" id="{3E557F2F-B123-42A1-9290-53029CADFF54}"/>
              </a:ext>
            </a:extLst>
          </p:cNvPr>
          <p:cNvSpPr txBox="1">
            <a:spLocks/>
          </p:cNvSpPr>
          <p:nvPr/>
        </p:nvSpPr>
        <p:spPr bwMode="auto">
          <a:xfrm>
            <a:off x="7010400" y="6248400"/>
            <a:ext cx="213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el-GR" sz="3000" dirty="0"/>
              <a:t>Δ</a:t>
            </a:r>
            <a:r>
              <a:rPr lang="en-US" sz="3000" dirty="0"/>
              <a:t>q = C</a:t>
            </a:r>
            <a:r>
              <a:rPr lang="el-GR" sz="3000" dirty="0"/>
              <a:t>Δ</a:t>
            </a:r>
            <a:r>
              <a:rPr lang="en-US" sz="3000" dirty="0"/>
              <a:t>v</a:t>
            </a:r>
          </a:p>
        </p:txBody>
      </p:sp>
    </p:spTree>
    <p:extLst>
      <p:ext uri="{BB962C8B-B14F-4D97-AF65-F5344CB8AC3E}">
        <p14:creationId xmlns:p14="http://schemas.microsoft.com/office/powerpoint/2010/main" val="208180363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a:xfrm>
            <a:off x="457200" y="838200"/>
            <a:ext cx="8229600" cy="5638800"/>
          </a:xfrm>
        </p:spPr>
        <p:txBody>
          <a:bodyPr/>
          <a:lstStyle/>
          <a:p>
            <a:r>
              <a:rPr lang="en-US" dirty="0"/>
              <a:t>A 500</a:t>
            </a:r>
            <a:r>
              <a:rPr lang="el-GR" dirty="0"/>
              <a:t>μ</a:t>
            </a:r>
            <a:r>
              <a:rPr lang="en-US" dirty="0"/>
              <a:t>F (microfarad) capacitor has its voltage increased from 300 to 375 volts. What will be the change in charge?</a:t>
            </a:r>
          </a:p>
          <a:p>
            <a:r>
              <a:rPr lang="el-GR" dirty="0"/>
              <a:t>Δ</a:t>
            </a:r>
            <a:r>
              <a:rPr lang="en-US" dirty="0"/>
              <a:t>q = C</a:t>
            </a:r>
            <a:r>
              <a:rPr lang="el-GR" dirty="0"/>
              <a:t>Δ</a:t>
            </a:r>
            <a:r>
              <a:rPr lang="en-US" dirty="0"/>
              <a:t>v</a:t>
            </a:r>
          </a:p>
          <a:p>
            <a:r>
              <a:rPr lang="en-US" dirty="0"/>
              <a:t>	= (.0005)</a:t>
            </a:r>
            <a:r>
              <a:rPr lang="en-US" dirty="0">
                <a:latin typeface="Arial" panose="020B0604020202020204" pitchFamily="34" charset="0"/>
                <a:cs typeface="Arial" panose="020B0604020202020204" pitchFamily="34" charset="0"/>
              </a:rPr>
              <a:t>×</a:t>
            </a:r>
            <a:r>
              <a:rPr lang="en-US" dirty="0"/>
              <a:t>(375-300)</a:t>
            </a:r>
          </a:p>
          <a:p>
            <a:r>
              <a:rPr lang="en-US" dirty="0"/>
              <a:t>	= </a:t>
            </a:r>
            <a:r>
              <a:rPr lang="en-US" dirty="0">
                <a:solidFill>
                  <a:srgbClr val="FFFF00"/>
                </a:solidFill>
              </a:rPr>
              <a:t>0.0375 coulombs</a:t>
            </a:r>
            <a:endParaRPr lang="en-US" sz="3000" i="1" dirty="0">
              <a:solidFill>
                <a:srgbClr val="FFFF00"/>
              </a:solidFill>
            </a:endParaRPr>
          </a:p>
          <a:p>
            <a:endParaRPr lang="en-US" dirty="0"/>
          </a:p>
        </p:txBody>
      </p:sp>
      <p:sp>
        <p:nvSpPr>
          <p:cNvPr id="6" name="Rectangle 5">
            <a:extLst>
              <a:ext uri="{FF2B5EF4-FFF2-40B4-BE49-F238E27FC236}">
                <a16:creationId xmlns:a16="http://schemas.microsoft.com/office/drawing/2014/main" id="{A65EAAD1-3D84-40F7-A805-86C91143D8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APPLICATIONS OF RATES OF CHANGE</a:t>
            </a:r>
          </a:p>
          <a:p>
            <a:pPr algn="ctr" eaLnBrk="1" hangingPunct="1">
              <a:spcBef>
                <a:spcPct val="0"/>
              </a:spcBef>
              <a:buFontTx/>
              <a:buNone/>
            </a:pPr>
            <a:r>
              <a:rPr lang="en-US" altLang="en-US" sz="2400" dirty="0">
                <a:solidFill>
                  <a:schemeClr val="bg1"/>
                </a:solidFill>
              </a:rPr>
              <a:t>IN-CLASS PROBLEM 16</a:t>
            </a:r>
            <a:endParaRPr lang="en-US" altLang="en-US" sz="2400" i="1" dirty="0">
              <a:solidFill>
                <a:schemeClr val="folHlink"/>
              </a:solidFill>
            </a:endParaRPr>
          </a:p>
        </p:txBody>
      </p:sp>
      <p:sp>
        <p:nvSpPr>
          <p:cNvPr id="7" name="Content Placeholder 2">
            <a:extLst>
              <a:ext uri="{FF2B5EF4-FFF2-40B4-BE49-F238E27FC236}">
                <a16:creationId xmlns:a16="http://schemas.microsoft.com/office/drawing/2014/main" id="{3E557F2F-B123-42A1-9290-53029CADFF54}"/>
              </a:ext>
            </a:extLst>
          </p:cNvPr>
          <p:cNvSpPr txBox="1">
            <a:spLocks/>
          </p:cNvSpPr>
          <p:nvPr/>
        </p:nvSpPr>
        <p:spPr bwMode="auto">
          <a:xfrm>
            <a:off x="7010400" y="6248400"/>
            <a:ext cx="213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el-GR" sz="3000" dirty="0"/>
              <a:t>Δ</a:t>
            </a:r>
            <a:r>
              <a:rPr lang="en-US" sz="3000" dirty="0"/>
              <a:t>q = C</a:t>
            </a:r>
            <a:r>
              <a:rPr lang="el-GR" sz="3000" dirty="0"/>
              <a:t>Δ</a:t>
            </a:r>
            <a:r>
              <a:rPr lang="en-US" sz="3000" dirty="0"/>
              <a:t>v</a:t>
            </a:r>
          </a:p>
        </p:txBody>
      </p:sp>
    </p:spTree>
    <p:extLst>
      <p:ext uri="{BB962C8B-B14F-4D97-AF65-F5344CB8AC3E}">
        <p14:creationId xmlns:p14="http://schemas.microsoft.com/office/powerpoint/2010/main" val="396952247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7B34-9427-4A92-BE4B-1FDAF27A4ACB}"/>
              </a:ext>
            </a:extLst>
          </p:cNvPr>
          <p:cNvSpPr>
            <a:spLocks noGrp="1"/>
          </p:cNvSpPr>
          <p:nvPr>
            <p:ph type="title"/>
          </p:nvPr>
        </p:nvSpPr>
        <p:spPr/>
        <p:txBody>
          <a:bodyPr/>
          <a:lstStyle/>
          <a:p>
            <a:r>
              <a:rPr lang="en-US" dirty="0"/>
              <a:t>Applications</a:t>
            </a:r>
          </a:p>
        </p:txBody>
      </p:sp>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p:txBody>
          <a:bodyPr/>
          <a:lstStyle/>
          <a:p>
            <a:r>
              <a:rPr lang="en-US" dirty="0"/>
              <a:t>The average current (amps) charging the plates of a capacitor is directly proportional to the average rate of change of its voltage with respect to time:</a:t>
            </a:r>
          </a:p>
          <a:p>
            <a:pPr algn="ctr"/>
            <a:r>
              <a:rPr lang="en-US" dirty="0" err="1"/>
              <a:t>I</a:t>
            </a:r>
            <a:r>
              <a:rPr lang="en-US" baseline="-25000" dirty="0" err="1"/>
              <a:t>avg</a:t>
            </a:r>
            <a:r>
              <a:rPr lang="en-US" dirty="0"/>
              <a:t> = C </a:t>
            </a:r>
            <a:r>
              <a:rPr lang="el-GR" dirty="0"/>
              <a:t>Δ</a:t>
            </a:r>
            <a:r>
              <a:rPr lang="en-US" dirty="0"/>
              <a:t>v/</a:t>
            </a:r>
            <a:r>
              <a:rPr lang="el-GR" dirty="0"/>
              <a:t>Δ</a:t>
            </a:r>
            <a:r>
              <a:rPr lang="en-US" dirty="0"/>
              <a:t>t</a:t>
            </a:r>
          </a:p>
          <a:p>
            <a:r>
              <a:rPr lang="en-US" dirty="0"/>
              <a:t>(t is in seconds)</a:t>
            </a:r>
          </a:p>
          <a:p>
            <a:endParaRPr lang="en-US" dirty="0"/>
          </a:p>
        </p:txBody>
      </p:sp>
    </p:spTree>
    <p:extLst>
      <p:ext uri="{BB962C8B-B14F-4D97-AF65-F5344CB8AC3E}">
        <p14:creationId xmlns:p14="http://schemas.microsoft.com/office/powerpoint/2010/main" val="251441278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a:xfrm>
            <a:off x="457200" y="838200"/>
            <a:ext cx="8229600" cy="5638800"/>
          </a:xfrm>
        </p:spPr>
        <p:txBody>
          <a:bodyPr/>
          <a:lstStyle/>
          <a:p>
            <a:r>
              <a:rPr lang="en-US" sz="3900" dirty="0"/>
              <a:t>A technician connects a 10,000</a:t>
            </a:r>
            <a:r>
              <a:rPr lang="el-GR" sz="3900" dirty="0"/>
              <a:t>μ</a:t>
            </a:r>
            <a:r>
              <a:rPr lang="en-US" sz="3900" dirty="0"/>
              <a:t>F capacitor (0.01F) to a 0 to 50v DC power supply, initially set to 0v. When sweeping from 0v to 36v at a steady rate, a constant 30ma </a:t>
            </a:r>
            <a:r>
              <a:rPr lang="en-US" sz="4000" dirty="0"/>
              <a:t>(0.03A) </a:t>
            </a:r>
            <a:r>
              <a:rPr lang="en-US" sz="3900" dirty="0"/>
              <a:t>direct current could be maintained to the capacitor. How long did it take to sweep the voltage?</a:t>
            </a:r>
          </a:p>
        </p:txBody>
      </p:sp>
      <p:sp>
        <p:nvSpPr>
          <p:cNvPr id="6" name="Rectangle 5">
            <a:extLst>
              <a:ext uri="{FF2B5EF4-FFF2-40B4-BE49-F238E27FC236}">
                <a16:creationId xmlns:a16="http://schemas.microsoft.com/office/drawing/2014/main" id="{A65EAAD1-3D84-40F7-A805-86C91143D8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APPLICATIONS OF RATES OF CHANGE</a:t>
            </a:r>
          </a:p>
          <a:p>
            <a:pPr algn="ctr" eaLnBrk="1" hangingPunct="1">
              <a:spcBef>
                <a:spcPct val="0"/>
              </a:spcBef>
              <a:buFontTx/>
              <a:buNone/>
            </a:pPr>
            <a:r>
              <a:rPr lang="en-US" altLang="en-US" sz="2400" dirty="0">
                <a:solidFill>
                  <a:schemeClr val="bg1"/>
                </a:solidFill>
              </a:rPr>
              <a:t>IN-CLASS PROBLEM 17</a:t>
            </a:r>
            <a:endParaRPr lang="en-US" altLang="en-US" sz="2400" i="1" dirty="0">
              <a:solidFill>
                <a:schemeClr val="folHlink"/>
              </a:solidFill>
            </a:endParaRPr>
          </a:p>
        </p:txBody>
      </p:sp>
      <p:sp>
        <p:nvSpPr>
          <p:cNvPr id="7" name="Content Placeholder 2">
            <a:extLst>
              <a:ext uri="{FF2B5EF4-FFF2-40B4-BE49-F238E27FC236}">
                <a16:creationId xmlns:a16="http://schemas.microsoft.com/office/drawing/2014/main" id="{3E557F2F-B123-42A1-9290-53029CADFF54}"/>
              </a:ext>
            </a:extLst>
          </p:cNvPr>
          <p:cNvSpPr txBox="1">
            <a:spLocks/>
          </p:cNvSpPr>
          <p:nvPr/>
        </p:nvSpPr>
        <p:spPr bwMode="auto">
          <a:xfrm>
            <a:off x="6172200" y="6248400"/>
            <a:ext cx="2971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a:t>I</a:t>
            </a:r>
            <a:r>
              <a:rPr lang="en-US" sz="3000" baseline="-25000" dirty="0"/>
              <a:t>avg</a:t>
            </a:r>
            <a:r>
              <a:rPr lang="en-US" sz="3000" dirty="0"/>
              <a:t> = C </a:t>
            </a:r>
            <a:r>
              <a:rPr lang="el-GR" sz="3000" dirty="0"/>
              <a:t>Δ</a:t>
            </a:r>
            <a:r>
              <a:rPr lang="en-US" sz="3000" dirty="0"/>
              <a:t>v/</a:t>
            </a:r>
            <a:r>
              <a:rPr lang="el-GR" sz="3000" dirty="0"/>
              <a:t>Δ</a:t>
            </a:r>
            <a:r>
              <a:rPr lang="en-US" sz="3000" dirty="0"/>
              <a:t>t</a:t>
            </a:r>
          </a:p>
        </p:txBody>
      </p:sp>
    </p:spTree>
    <p:extLst>
      <p:ext uri="{BB962C8B-B14F-4D97-AF65-F5344CB8AC3E}">
        <p14:creationId xmlns:p14="http://schemas.microsoft.com/office/powerpoint/2010/main" val="236708765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5EAAD1-3D84-40F7-A805-86C91143D8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APPLICATIONS OF RATES OF CHANGE</a:t>
            </a:r>
          </a:p>
          <a:p>
            <a:pPr algn="ctr" eaLnBrk="1" hangingPunct="1">
              <a:spcBef>
                <a:spcPct val="0"/>
              </a:spcBef>
              <a:buFontTx/>
              <a:buNone/>
            </a:pPr>
            <a:r>
              <a:rPr lang="en-US" altLang="en-US" sz="2400" dirty="0">
                <a:solidFill>
                  <a:schemeClr val="bg1"/>
                </a:solidFill>
              </a:rPr>
              <a:t>IN-CLASS PROBLEM 4</a:t>
            </a:r>
            <a:endParaRPr lang="en-US" altLang="en-US" sz="2400" i="1" dirty="0">
              <a:solidFill>
                <a:schemeClr val="folHlink"/>
              </a:solidFill>
            </a:endParaRPr>
          </a:p>
        </p:txBody>
      </p:sp>
      <p:pic>
        <p:nvPicPr>
          <p:cNvPr id="4" name="Picture 3">
            <a:extLst>
              <a:ext uri="{FF2B5EF4-FFF2-40B4-BE49-F238E27FC236}">
                <a16:creationId xmlns:a16="http://schemas.microsoft.com/office/drawing/2014/main" id="{76D2C46A-8828-4D68-8521-9E86176C37BF}"/>
              </a:ext>
            </a:extLst>
          </p:cNvPr>
          <p:cNvPicPr>
            <a:picLocks noChangeAspect="1"/>
          </p:cNvPicPr>
          <p:nvPr/>
        </p:nvPicPr>
        <p:blipFill>
          <a:blip r:embed="rId2"/>
          <a:stretch>
            <a:fillRect/>
          </a:stretch>
        </p:blipFill>
        <p:spPr>
          <a:xfrm>
            <a:off x="-27317" y="777551"/>
            <a:ext cx="9144000" cy="6080449"/>
          </a:xfrm>
          <a:prstGeom prst="rect">
            <a:avLst/>
          </a:prstGeom>
        </p:spPr>
      </p:pic>
      <p:sp>
        <p:nvSpPr>
          <p:cNvPr id="2" name="Rectangle 1">
            <a:extLst>
              <a:ext uri="{FF2B5EF4-FFF2-40B4-BE49-F238E27FC236}">
                <a16:creationId xmlns:a16="http://schemas.microsoft.com/office/drawing/2014/main" id="{068D9F47-6F63-4A69-9713-CFDCFA841AD0}"/>
              </a:ext>
            </a:extLst>
          </p:cNvPr>
          <p:cNvSpPr>
            <a:spLocks noChangeArrowheads="1"/>
          </p:cNvSpPr>
          <p:nvPr/>
        </p:nvSpPr>
        <p:spPr bwMode="auto">
          <a:xfrm>
            <a:off x="6096000" y="457200"/>
            <a:ext cx="457200" cy="2286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17</a:t>
            </a:r>
            <a:endParaRPr lang="en-US" altLang="en-US" sz="2400" i="1" dirty="0">
              <a:solidFill>
                <a:schemeClr val="folHlink"/>
              </a:solidFill>
            </a:endParaRPr>
          </a:p>
        </p:txBody>
      </p:sp>
    </p:spTree>
    <p:extLst>
      <p:ext uri="{BB962C8B-B14F-4D97-AF65-F5344CB8AC3E}">
        <p14:creationId xmlns:p14="http://schemas.microsoft.com/office/powerpoint/2010/main" val="89292226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a:xfrm>
            <a:off x="457200" y="838200"/>
            <a:ext cx="8686800" cy="5638800"/>
          </a:xfrm>
        </p:spPr>
        <p:txBody>
          <a:bodyPr/>
          <a:lstStyle/>
          <a:p>
            <a:r>
              <a:rPr lang="en-US" sz="3000" dirty="0"/>
              <a:t>A technician connects a 10,000</a:t>
            </a:r>
            <a:r>
              <a:rPr lang="el-GR" sz="3000" dirty="0"/>
              <a:t>μ</a:t>
            </a:r>
            <a:r>
              <a:rPr lang="en-US" sz="3000" dirty="0"/>
              <a:t>F capacitor to a 0 to 50v DC power supply, initially set to 0v. When sweeping from 0v to 36v at a steady rate, a constant 30ma direct current could be maintained to the capacitor. How long did it take to sweep the voltage?</a:t>
            </a:r>
          </a:p>
          <a:p>
            <a:r>
              <a:rPr lang="en-US" dirty="0">
                <a:solidFill>
                  <a:srgbClr val="FFC000"/>
                </a:solidFill>
              </a:rPr>
              <a:t>What do we want to solve for?</a:t>
            </a:r>
          </a:p>
        </p:txBody>
      </p:sp>
      <p:sp>
        <p:nvSpPr>
          <p:cNvPr id="6" name="Rectangle 5">
            <a:extLst>
              <a:ext uri="{FF2B5EF4-FFF2-40B4-BE49-F238E27FC236}">
                <a16:creationId xmlns:a16="http://schemas.microsoft.com/office/drawing/2014/main" id="{A65EAAD1-3D84-40F7-A805-86C91143D8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APPLICATIONS OF RATES OF CHANGE</a:t>
            </a:r>
          </a:p>
          <a:p>
            <a:pPr algn="ctr" eaLnBrk="1" hangingPunct="1">
              <a:spcBef>
                <a:spcPct val="0"/>
              </a:spcBef>
              <a:buFontTx/>
              <a:buNone/>
            </a:pPr>
            <a:r>
              <a:rPr lang="en-US" altLang="en-US" sz="2400" dirty="0">
                <a:solidFill>
                  <a:schemeClr val="bg1"/>
                </a:solidFill>
              </a:rPr>
              <a:t>IN-CLASS PROBLEM 17</a:t>
            </a:r>
            <a:endParaRPr lang="en-US" altLang="en-US" sz="2400" i="1" dirty="0">
              <a:solidFill>
                <a:schemeClr val="folHlink"/>
              </a:solidFill>
            </a:endParaRPr>
          </a:p>
        </p:txBody>
      </p:sp>
      <p:sp>
        <p:nvSpPr>
          <p:cNvPr id="7" name="Content Placeholder 2">
            <a:extLst>
              <a:ext uri="{FF2B5EF4-FFF2-40B4-BE49-F238E27FC236}">
                <a16:creationId xmlns:a16="http://schemas.microsoft.com/office/drawing/2014/main" id="{3E557F2F-B123-42A1-9290-53029CADFF54}"/>
              </a:ext>
            </a:extLst>
          </p:cNvPr>
          <p:cNvSpPr txBox="1">
            <a:spLocks/>
          </p:cNvSpPr>
          <p:nvPr/>
        </p:nvSpPr>
        <p:spPr bwMode="auto">
          <a:xfrm>
            <a:off x="6172200" y="6248400"/>
            <a:ext cx="2971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a:t>I</a:t>
            </a:r>
            <a:r>
              <a:rPr lang="en-US" sz="3000" baseline="-25000" dirty="0"/>
              <a:t>avg</a:t>
            </a:r>
            <a:r>
              <a:rPr lang="en-US" sz="3000" dirty="0"/>
              <a:t> = C </a:t>
            </a:r>
            <a:r>
              <a:rPr lang="el-GR" sz="3000" dirty="0"/>
              <a:t>Δ</a:t>
            </a:r>
            <a:r>
              <a:rPr lang="en-US" sz="3000" dirty="0"/>
              <a:t>v/</a:t>
            </a:r>
            <a:r>
              <a:rPr lang="el-GR" sz="3000" dirty="0"/>
              <a:t>Δ</a:t>
            </a:r>
            <a:r>
              <a:rPr lang="en-US" sz="3000" dirty="0"/>
              <a:t>t</a:t>
            </a:r>
          </a:p>
        </p:txBody>
      </p:sp>
    </p:spTree>
    <p:extLst>
      <p:ext uri="{BB962C8B-B14F-4D97-AF65-F5344CB8AC3E}">
        <p14:creationId xmlns:p14="http://schemas.microsoft.com/office/powerpoint/2010/main" val="335501947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a:xfrm>
            <a:off x="457200" y="838200"/>
            <a:ext cx="8686800" cy="5638800"/>
          </a:xfrm>
        </p:spPr>
        <p:txBody>
          <a:bodyPr/>
          <a:lstStyle/>
          <a:p>
            <a:r>
              <a:rPr lang="en-US" sz="3000" dirty="0"/>
              <a:t>A technician connects a 10,000</a:t>
            </a:r>
            <a:r>
              <a:rPr lang="el-GR" sz="3000" dirty="0"/>
              <a:t>μ</a:t>
            </a:r>
            <a:r>
              <a:rPr lang="en-US" sz="3000" dirty="0"/>
              <a:t>F capacitor to a 0 to 50v DC power supply, initially set to 0v. When sweeping from 0v to 36v at a steady rate, a constant 30ma direct current could be maintained to the capacitor. How long did it take to sweep the voltage?</a:t>
            </a:r>
          </a:p>
          <a:p>
            <a:r>
              <a:rPr lang="en-US" dirty="0"/>
              <a:t>What do we want to solve for?</a:t>
            </a:r>
          </a:p>
          <a:p>
            <a:pPr>
              <a:spcBef>
                <a:spcPts val="0"/>
              </a:spcBef>
            </a:pPr>
            <a:r>
              <a:rPr lang="en-US" dirty="0">
                <a:solidFill>
                  <a:srgbClr val="FFFF00"/>
                </a:solidFill>
              </a:rPr>
              <a:t>How long </a:t>
            </a:r>
          </a:p>
          <a:p>
            <a:r>
              <a:rPr lang="en-US" dirty="0"/>
              <a:t>So which variable will it be?</a:t>
            </a:r>
          </a:p>
        </p:txBody>
      </p:sp>
      <p:sp>
        <p:nvSpPr>
          <p:cNvPr id="6" name="Rectangle 5">
            <a:extLst>
              <a:ext uri="{FF2B5EF4-FFF2-40B4-BE49-F238E27FC236}">
                <a16:creationId xmlns:a16="http://schemas.microsoft.com/office/drawing/2014/main" id="{A65EAAD1-3D84-40F7-A805-86C91143D8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APPLICATIONS OF RATES OF CHANGE</a:t>
            </a:r>
          </a:p>
          <a:p>
            <a:pPr algn="ctr" eaLnBrk="1" hangingPunct="1">
              <a:spcBef>
                <a:spcPct val="0"/>
              </a:spcBef>
              <a:buFontTx/>
              <a:buNone/>
            </a:pPr>
            <a:r>
              <a:rPr lang="en-US" altLang="en-US" sz="2400" dirty="0">
                <a:solidFill>
                  <a:schemeClr val="bg1"/>
                </a:solidFill>
              </a:rPr>
              <a:t>IN-CLASS PROBLEM 17</a:t>
            </a:r>
            <a:endParaRPr lang="en-US" altLang="en-US" sz="2400" i="1" dirty="0">
              <a:solidFill>
                <a:schemeClr val="folHlink"/>
              </a:solidFill>
            </a:endParaRPr>
          </a:p>
        </p:txBody>
      </p:sp>
      <p:sp>
        <p:nvSpPr>
          <p:cNvPr id="7" name="Content Placeholder 2">
            <a:extLst>
              <a:ext uri="{FF2B5EF4-FFF2-40B4-BE49-F238E27FC236}">
                <a16:creationId xmlns:a16="http://schemas.microsoft.com/office/drawing/2014/main" id="{3E557F2F-B123-42A1-9290-53029CADFF54}"/>
              </a:ext>
            </a:extLst>
          </p:cNvPr>
          <p:cNvSpPr txBox="1">
            <a:spLocks/>
          </p:cNvSpPr>
          <p:nvPr/>
        </p:nvSpPr>
        <p:spPr bwMode="auto">
          <a:xfrm>
            <a:off x="6172200" y="6248400"/>
            <a:ext cx="2971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a:t>I</a:t>
            </a:r>
            <a:r>
              <a:rPr lang="en-US" sz="3000" baseline="-25000" dirty="0"/>
              <a:t>avg</a:t>
            </a:r>
            <a:r>
              <a:rPr lang="en-US" sz="3000" dirty="0"/>
              <a:t> = C </a:t>
            </a:r>
            <a:r>
              <a:rPr lang="el-GR" sz="3000" dirty="0"/>
              <a:t>Δ</a:t>
            </a:r>
            <a:r>
              <a:rPr lang="en-US" sz="3000" dirty="0"/>
              <a:t>v/</a:t>
            </a:r>
            <a:r>
              <a:rPr lang="el-GR" sz="3000" dirty="0"/>
              <a:t>Δ</a:t>
            </a:r>
            <a:r>
              <a:rPr lang="en-US" sz="3000" dirty="0"/>
              <a:t>t</a:t>
            </a:r>
          </a:p>
        </p:txBody>
      </p:sp>
    </p:spTree>
    <p:extLst>
      <p:ext uri="{BB962C8B-B14F-4D97-AF65-F5344CB8AC3E}">
        <p14:creationId xmlns:p14="http://schemas.microsoft.com/office/powerpoint/2010/main" val="312094462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a:xfrm>
            <a:off x="457200" y="838200"/>
            <a:ext cx="8686800" cy="5638800"/>
          </a:xfrm>
        </p:spPr>
        <p:txBody>
          <a:bodyPr/>
          <a:lstStyle/>
          <a:p>
            <a:r>
              <a:rPr lang="en-US" sz="3000" dirty="0"/>
              <a:t>A technician connects a 10,000</a:t>
            </a:r>
            <a:r>
              <a:rPr lang="el-GR" sz="3000" dirty="0"/>
              <a:t>μ</a:t>
            </a:r>
            <a:r>
              <a:rPr lang="en-US" sz="3000" dirty="0"/>
              <a:t>F capacitor to a 0 to 50v DC power supply, initially set to 0v. When sweeping from 0v to 36v at a steady rate, a constant 30ma direct current could be maintained to the capacitor. How long did it take to sweep the voltage?</a:t>
            </a:r>
          </a:p>
          <a:p>
            <a:r>
              <a:rPr lang="en-US" dirty="0"/>
              <a:t>What do we want to solve for?</a:t>
            </a:r>
          </a:p>
          <a:p>
            <a:pPr>
              <a:spcBef>
                <a:spcPts val="0"/>
              </a:spcBef>
            </a:pPr>
            <a:r>
              <a:rPr lang="en-US" dirty="0">
                <a:solidFill>
                  <a:srgbClr val="FFFF00"/>
                </a:solidFill>
              </a:rPr>
              <a:t>How long</a:t>
            </a:r>
          </a:p>
          <a:p>
            <a:r>
              <a:rPr lang="en-US" dirty="0"/>
              <a:t>So which variable will it be?</a:t>
            </a:r>
          </a:p>
          <a:p>
            <a:pPr>
              <a:spcBef>
                <a:spcPts val="0"/>
              </a:spcBef>
            </a:pPr>
            <a:r>
              <a:rPr lang="el-GR" sz="4000" dirty="0">
                <a:solidFill>
                  <a:srgbClr val="FFFF00"/>
                </a:solidFill>
              </a:rPr>
              <a:t>Δ</a:t>
            </a:r>
            <a:r>
              <a:rPr lang="en-US" sz="4000" dirty="0">
                <a:solidFill>
                  <a:srgbClr val="FFFF00"/>
                </a:solidFill>
              </a:rPr>
              <a:t>t</a:t>
            </a:r>
            <a:endParaRPr lang="en-US" dirty="0">
              <a:solidFill>
                <a:srgbClr val="FFFF00"/>
              </a:solidFill>
            </a:endParaRPr>
          </a:p>
        </p:txBody>
      </p:sp>
      <p:sp>
        <p:nvSpPr>
          <p:cNvPr id="6" name="Rectangle 5">
            <a:extLst>
              <a:ext uri="{FF2B5EF4-FFF2-40B4-BE49-F238E27FC236}">
                <a16:creationId xmlns:a16="http://schemas.microsoft.com/office/drawing/2014/main" id="{A65EAAD1-3D84-40F7-A805-86C91143D8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APPLICATIONS OF RATES OF CHANGE</a:t>
            </a:r>
          </a:p>
          <a:p>
            <a:pPr algn="ctr" eaLnBrk="1" hangingPunct="1">
              <a:spcBef>
                <a:spcPct val="0"/>
              </a:spcBef>
              <a:buFontTx/>
              <a:buNone/>
            </a:pPr>
            <a:r>
              <a:rPr lang="en-US" altLang="en-US" sz="2400" dirty="0">
                <a:solidFill>
                  <a:schemeClr val="bg1"/>
                </a:solidFill>
              </a:rPr>
              <a:t>IN-CLASS PROBLEM 17</a:t>
            </a:r>
            <a:endParaRPr lang="en-US" altLang="en-US" sz="2400" i="1" dirty="0">
              <a:solidFill>
                <a:schemeClr val="folHlink"/>
              </a:solidFill>
            </a:endParaRPr>
          </a:p>
        </p:txBody>
      </p:sp>
      <p:sp>
        <p:nvSpPr>
          <p:cNvPr id="7" name="Content Placeholder 2">
            <a:extLst>
              <a:ext uri="{FF2B5EF4-FFF2-40B4-BE49-F238E27FC236}">
                <a16:creationId xmlns:a16="http://schemas.microsoft.com/office/drawing/2014/main" id="{3E557F2F-B123-42A1-9290-53029CADFF54}"/>
              </a:ext>
            </a:extLst>
          </p:cNvPr>
          <p:cNvSpPr txBox="1">
            <a:spLocks/>
          </p:cNvSpPr>
          <p:nvPr/>
        </p:nvSpPr>
        <p:spPr bwMode="auto">
          <a:xfrm>
            <a:off x="6172200" y="6248400"/>
            <a:ext cx="2971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a:t>I</a:t>
            </a:r>
            <a:r>
              <a:rPr lang="en-US" sz="3000" baseline="-25000" dirty="0"/>
              <a:t>avg</a:t>
            </a:r>
            <a:r>
              <a:rPr lang="en-US" sz="3000" dirty="0"/>
              <a:t> = C </a:t>
            </a:r>
            <a:r>
              <a:rPr lang="el-GR" sz="3000" dirty="0"/>
              <a:t>Δ</a:t>
            </a:r>
            <a:r>
              <a:rPr lang="en-US" sz="3000" dirty="0"/>
              <a:t>v/</a:t>
            </a:r>
            <a:r>
              <a:rPr lang="el-GR" sz="3000" dirty="0"/>
              <a:t>Δ</a:t>
            </a:r>
            <a:r>
              <a:rPr lang="en-US" sz="3000" dirty="0"/>
              <a:t>t</a:t>
            </a:r>
          </a:p>
        </p:txBody>
      </p:sp>
    </p:spTree>
    <p:extLst>
      <p:ext uri="{BB962C8B-B14F-4D97-AF65-F5344CB8AC3E}">
        <p14:creationId xmlns:p14="http://schemas.microsoft.com/office/powerpoint/2010/main" val="1124185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B8B98167-60FA-4C5C-AA22-D49AA65E7AA6}"/>
              </a:ext>
            </a:extLst>
          </p:cNvPr>
          <p:cNvSpPr>
            <a:spLocks noGrp="1"/>
          </p:cNvSpPr>
          <p:nvPr>
            <p:ph type="title"/>
          </p:nvPr>
        </p:nvSpPr>
        <p:spPr/>
        <p:txBody>
          <a:bodyPr/>
          <a:lstStyle/>
          <a:p>
            <a:r>
              <a:rPr lang="en-US" altLang="en-US" dirty="0"/>
              <a:t>Limits</a:t>
            </a:r>
          </a:p>
        </p:txBody>
      </p:sp>
      <p:sp>
        <p:nvSpPr>
          <p:cNvPr id="3075" name="Content Placeholder 2">
            <a:extLst>
              <a:ext uri="{FF2B5EF4-FFF2-40B4-BE49-F238E27FC236}">
                <a16:creationId xmlns:a16="http://schemas.microsoft.com/office/drawing/2014/main" id="{ED6721D9-9D26-4E70-9263-E737C9EE8E50}"/>
              </a:ext>
            </a:extLst>
          </p:cNvPr>
          <p:cNvSpPr>
            <a:spLocks noGrp="1"/>
          </p:cNvSpPr>
          <p:nvPr>
            <p:ph idx="1"/>
          </p:nvPr>
        </p:nvSpPr>
        <p:spPr>
          <a:xfrm>
            <a:off x="228600" y="1219200"/>
            <a:ext cx="8686800" cy="5638800"/>
          </a:xfrm>
        </p:spPr>
        <p:txBody>
          <a:bodyPr/>
          <a:lstStyle/>
          <a:p>
            <a:r>
              <a:rPr lang="en-US" altLang="en-US" dirty="0"/>
              <a:t>Test both sides of the hole!</a:t>
            </a:r>
          </a:p>
        </p:txBody>
      </p:sp>
    </p:spTree>
    <p:extLst>
      <p:ext uri="{BB962C8B-B14F-4D97-AF65-F5344CB8AC3E}">
        <p14:creationId xmlns:p14="http://schemas.microsoft.com/office/powerpoint/2010/main" val="402161536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a:xfrm>
            <a:off x="457200" y="838200"/>
            <a:ext cx="8686800" cy="5638800"/>
          </a:xfrm>
        </p:spPr>
        <p:txBody>
          <a:bodyPr/>
          <a:lstStyle/>
          <a:p>
            <a:r>
              <a:rPr lang="en-US" sz="3000" dirty="0"/>
              <a:t>A technician connects a </a:t>
            </a:r>
            <a:r>
              <a:rPr lang="en-US" sz="3200" dirty="0"/>
              <a:t>0.01F</a:t>
            </a:r>
            <a:r>
              <a:rPr lang="en-US" sz="3000" dirty="0"/>
              <a:t> capacitor to a 0 to 50v DC power supply, initially set to 0v. When sweeping from 0v to 36v at a steady rate, a constant 30ma direct current could be maintained to the capacitor. How long did it take to sweep the voltage?</a:t>
            </a:r>
          </a:p>
          <a:p>
            <a:r>
              <a:rPr lang="en-US" dirty="0"/>
              <a:t>Solving for </a:t>
            </a:r>
            <a:r>
              <a:rPr lang="el-GR" dirty="0"/>
              <a:t>Δ</a:t>
            </a:r>
            <a:r>
              <a:rPr lang="en-US" dirty="0"/>
              <a:t>t:</a:t>
            </a:r>
          </a:p>
          <a:p>
            <a:pPr>
              <a:spcBef>
                <a:spcPts val="0"/>
              </a:spcBef>
            </a:pPr>
            <a:r>
              <a:rPr lang="en-US" dirty="0"/>
              <a:t>I</a:t>
            </a:r>
            <a:r>
              <a:rPr lang="en-US" baseline="-25000" dirty="0"/>
              <a:t>avg</a:t>
            </a:r>
            <a:r>
              <a:rPr lang="en-US" dirty="0"/>
              <a:t> = C </a:t>
            </a:r>
            <a:r>
              <a:rPr lang="el-GR" dirty="0"/>
              <a:t>Δ</a:t>
            </a:r>
            <a:r>
              <a:rPr lang="en-US" dirty="0"/>
              <a:t>v/</a:t>
            </a:r>
            <a:r>
              <a:rPr lang="el-GR" dirty="0"/>
              <a:t>Δ</a:t>
            </a:r>
            <a:r>
              <a:rPr lang="en-US" dirty="0"/>
              <a:t>t</a:t>
            </a:r>
          </a:p>
          <a:p>
            <a:pPr>
              <a:spcBef>
                <a:spcPts val="0"/>
              </a:spcBef>
            </a:pPr>
            <a:r>
              <a:rPr lang="el-GR" dirty="0"/>
              <a:t>Δ</a:t>
            </a:r>
            <a:r>
              <a:rPr lang="en-US" dirty="0"/>
              <a:t>t I</a:t>
            </a:r>
            <a:r>
              <a:rPr lang="en-US" baseline="-25000" dirty="0"/>
              <a:t>avg</a:t>
            </a:r>
            <a:r>
              <a:rPr lang="en-US" dirty="0"/>
              <a:t> = C </a:t>
            </a:r>
            <a:r>
              <a:rPr lang="el-GR" dirty="0"/>
              <a:t>Δ</a:t>
            </a:r>
            <a:r>
              <a:rPr lang="en-US" dirty="0"/>
              <a:t>v</a:t>
            </a:r>
          </a:p>
          <a:p>
            <a:pPr>
              <a:spcBef>
                <a:spcPts val="0"/>
              </a:spcBef>
            </a:pPr>
            <a:r>
              <a:rPr lang="el-GR" dirty="0">
                <a:solidFill>
                  <a:srgbClr val="FFFF00"/>
                </a:solidFill>
              </a:rPr>
              <a:t>Δ</a:t>
            </a:r>
            <a:r>
              <a:rPr lang="en-US" dirty="0">
                <a:solidFill>
                  <a:srgbClr val="FFFF00"/>
                </a:solidFill>
              </a:rPr>
              <a:t>t = C </a:t>
            </a:r>
            <a:r>
              <a:rPr lang="el-GR" dirty="0">
                <a:solidFill>
                  <a:srgbClr val="FFFF00"/>
                </a:solidFill>
              </a:rPr>
              <a:t>Δ</a:t>
            </a:r>
            <a:r>
              <a:rPr lang="en-US" dirty="0">
                <a:solidFill>
                  <a:srgbClr val="FFFF00"/>
                </a:solidFill>
              </a:rPr>
              <a:t>v / I</a:t>
            </a:r>
            <a:r>
              <a:rPr lang="en-US" baseline="-25000" dirty="0">
                <a:solidFill>
                  <a:srgbClr val="FFFF00"/>
                </a:solidFill>
              </a:rPr>
              <a:t>avg</a:t>
            </a:r>
            <a:endParaRPr lang="en-US" dirty="0">
              <a:solidFill>
                <a:srgbClr val="FFFF00"/>
              </a:solidFill>
            </a:endParaRPr>
          </a:p>
          <a:p>
            <a:pPr>
              <a:spcBef>
                <a:spcPts val="0"/>
              </a:spcBef>
            </a:pPr>
            <a:endParaRPr lang="en-US" dirty="0"/>
          </a:p>
          <a:p>
            <a:endParaRPr lang="en-US" dirty="0"/>
          </a:p>
          <a:p>
            <a:endParaRPr lang="en-US" dirty="0"/>
          </a:p>
        </p:txBody>
      </p:sp>
      <p:sp>
        <p:nvSpPr>
          <p:cNvPr id="6" name="Rectangle 5">
            <a:extLst>
              <a:ext uri="{FF2B5EF4-FFF2-40B4-BE49-F238E27FC236}">
                <a16:creationId xmlns:a16="http://schemas.microsoft.com/office/drawing/2014/main" id="{A65EAAD1-3D84-40F7-A805-86C91143D8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APPLICATIONS OF RATES OF CHANGE</a:t>
            </a:r>
          </a:p>
          <a:p>
            <a:pPr algn="ctr" eaLnBrk="1" hangingPunct="1">
              <a:spcBef>
                <a:spcPct val="0"/>
              </a:spcBef>
              <a:buFontTx/>
              <a:buNone/>
            </a:pPr>
            <a:r>
              <a:rPr lang="en-US" altLang="en-US" sz="2400" dirty="0">
                <a:solidFill>
                  <a:schemeClr val="bg1"/>
                </a:solidFill>
              </a:rPr>
              <a:t>IN-CLASS PROBLEM 17</a:t>
            </a:r>
            <a:endParaRPr lang="en-US" altLang="en-US" sz="2400" i="1" dirty="0">
              <a:solidFill>
                <a:schemeClr val="folHlink"/>
              </a:solidFill>
            </a:endParaRPr>
          </a:p>
        </p:txBody>
      </p:sp>
    </p:spTree>
    <p:extLst>
      <p:ext uri="{BB962C8B-B14F-4D97-AF65-F5344CB8AC3E}">
        <p14:creationId xmlns:p14="http://schemas.microsoft.com/office/powerpoint/2010/main" val="101036057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a:xfrm>
            <a:off x="457200" y="838200"/>
            <a:ext cx="8686800" cy="5638800"/>
          </a:xfrm>
        </p:spPr>
        <p:txBody>
          <a:bodyPr/>
          <a:lstStyle/>
          <a:p>
            <a:r>
              <a:rPr lang="en-US" sz="3000" dirty="0"/>
              <a:t>A technician connects a 10,000</a:t>
            </a:r>
            <a:r>
              <a:rPr lang="el-GR" sz="3000" dirty="0"/>
              <a:t>μ</a:t>
            </a:r>
            <a:r>
              <a:rPr lang="en-US" sz="3000" dirty="0"/>
              <a:t>F (0.01 F) capacitor to a 0 to 50v DC power supply, initially set to 0v. When sweeping from 0v to 36v at a steady rate, a constant 30ma (0.03A) direct current could be maintained to the capacitor. </a:t>
            </a:r>
            <a:r>
              <a:rPr lang="en-US" dirty="0"/>
              <a:t>How long did it take to sweep the voltage?</a:t>
            </a:r>
          </a:p>
          <a:p>
            <a:pPr>
              <a:spcBef>
                <a:spcPts val="0"/>
              </a:spcBef>
            </a:pPr>
            <a:r>
              <a:rPr lang="el-GR" dirty="0"/>
              <a:t>Δ</a:t>
            </a:r>
            <a:r>
              <a:rPr lang="en-US" dirty="0"/>
              <a:t>t = C </a:t>
            </a:r>
            <a:r>
              <a:rPr lang="el-GR" dirty="0"/>
              <a:t>Δ</a:t>
            </a:r>
            <a:r>
              <a:rPr lang="en-US" dirty="0"/>
              <a:t>v / I</a:t>
            </a:r>
            <a:r>
              <a:rPr lang="en-US" baseline="-25000" dirty="0"/>
              <a:t>avg</a:t>
            </a:r>
          </a:p>
          <a:p>
            <a:pPr>
              <a:spcBef>
                <a:spcPts val="0"/>
              </a:spcBef>
            </a:pPr>
            <a:r>
              <a:rPr lang="en-US" dirty="0">
                <a:solidFill>
                  <a:srgbClr val="FFC000"/>
                </a:solidFill>
              </a:rPr>
              <a:t>Plug in stuff!</a:t>
            </a:r>
          </a:p>
          <a:p>
            <a:pPr>
              <a:spcBef>
                <a:spcPts val="0"/>
              </a:spcBef>
            </a:pPr>
            <a:endParaRPr lang="en-US" dirty="0"/>
          </a:p>
          <a:p>
            <a:endParaRPr lang="en-US" dirty="0"/>
          </a:p>
          <a:p>
            <a:endParaRPr lang="en-US" dirty="0"/>
          </a:p>
        </p:txBody>
      </p:sp>
      <p:sp>
        <p:nvSpPr>
          <p:cNvPr id="6" name="Rectangle 5">
            <a:extLst>
              <a:ext uri="{FF2B5EF4-FFF2-40B4-BE49-F238E27FC236}">
                <a16:creationId xmlns:a16="http://schemas.microsoft.com/office/drawing/2014/main" id="{A65EAAD1-3D84-40F7-A805-86C91143D8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APPLICATIONS OF RATES OF CHANGE</a:t>
            </a:r>
          </a:p>
          <a:p>
            <a:pPr algn="ctr" eaLnBrk="1" hangingPunct="1">
              <a:spcBef>
                <a:spcPct val="0"/>
              </a:spcBef>
              <a:buFontTx/>
              <a:buNone/>
            </a:pPr>
            <a:r>
              <a:rPr lang="en-US" altLang="en-US" sz="2400" dirty="0">
                <a:solidFill>
                  <a:schemeClr val="bg1"/>
                </a:solidFill>
              </a:rPr>
              <a:t>IN-CLASS PROBLEM 17</a:t>
            </a:r>
            <a:endParaRPr lang="en-US" altLang="en-US" sz="2400" i="1" dirty="0">
              <a:solidFill>
                <a:schemeClr val="folHlink"/>
              </a:solidFill>
            </a:endParaRPr>
          </a:p>
        </p:txBody>
      </p:sp>
    </p:spTree>
    <p:extLst>
      <p:ext uri="{BB962C8B-B14F-4D97-AF65-F5344CB8AC3E}">
        <p14:creationId xmlns:p14="http://schemas.microsoft.com/office/powerpoint/2010/main" val="313886808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a:xfrm>
            <a:off x="457200" y="838200"/>
            <a:ext cx="8686800" cy="5638800"/>
          </a:xfrm>
        </p:spPr>
        <p:txBody>
          <a:bodyPr/>
          <a:lstStyle/>
          <a:p>
            <a:r>
              <a:rPr lang="en-US" sz="3000" dirty="0"/>
              <a:t>A technician connects a 10,000</a:t>
            </a:r>
            <a:r>
              <a:rPr lang="el-GR" sz="3000" dirty="0"/>
              <a:t>μ</a:t>
            </a:r>
            <a:r>
              <a:rPr lang="en-US" sz="3000" dirty="0"/>
              <a:t>F (0.01F) capacitor to a 0 to 50v DC power supply, initially set to 0v. When sweeping from 0v to 36v at a steady rate, a constant 30ma (0.03A) direct current could be maintained to the capacitor. </a:t>
            </a:r>
            <a:r>
              <a:rPr lang="en-US" dirty="0"/>
              <a:t>How long did it take to sweep the voltage?</a:t>
            </a:r>
          </a:p>
          <a:p>
            <a:pPr>
              <a:spcBef>
                <a:spcPts val="0"/>
              </a:spcBef>
            </a:pPr>
            <a:r>
              <a:rPr lang="el-GR" dirty="0"/>
              <a:t>Δ</a:t>
            </a:r>
            <a:r>
              <a:rPr lang="en-US" dirty="0"/>
              <a:t>t </a:t>
            </a:r>
            <a:r>
              <a:rPr lang="en-US" sz="1000" dirty="0"/>
              <a:t> </a:t>
            </a:r>
            <a:r>
              <a:rPr lang="en-US" dirty="0"/>
              <a:t>= C </a:t>
            </a:r>
            <a:r>
              <a:rPr lang="el-GR" dirty="0"/>
              <a:t>Δ</a:t>
            </a:r>
            <a:r>
              <a:rPr lang="en-US" dirty="0"/>
              <a:t>v / I</a:t>
            </a:r>
            <a:r>
              <a:rPr lang="en-US" baseline="-25000" dirty="0"/>
              <a:t>avg</a:t>
            </a:r>
            <a:endParaRPr lang="en-US" dirty="0"/>
          </a:p>
          <a:p>
            <a:pPr>
              <a:spcBef>
                <a:spcPts val="0"/>
              </a:spcBef>
            </a:pPr>
            <a:r>
              <a:rPr lang="en-US" dirty="0"/>
              <a:t>    = </a:t>
            </a:r>
            <a:r>
              <a:rPr lang="en-US" u="sng" dirty="0"/>
              <a:t>(0.01)(36-0)</a:t>
            </a:r>
            <a:r>
              <a:rPr lang="en-US" dirty="0"/>
              <a:t> = 12 </a:t>
            </a:r>
            <a:r>
              <a:rPr lang="en-US" sz="2000" dirty="0" err="1"/>
              <a:t>whats</a:t>
            </a:r>
            <a:r>
              <a:rPr lang="en-US" sz="2000" dirty="0"/>
              <a:t>?</a:t>
            </a:r>
          </a:p>
          <a:p>
            <a:pPr>
              <a:spcBef>
                <a:spcPts val="0"/>
              </a:spcBef>
            </a:pPr>
            <a:r>
              <a:rPr lang="en-US" dirty="0"/>
              <a:t>		  (0.03)</a:t>
            </a:r>
          </a:p>
          <a:p>
            <a:endParaRPr lang="en-US" dirty="0"/>
          </a:p>
          <a:p>
            <a:endParaRPr lang="en-US" dirty="0"/>
          </a:p>
        </p:txBody>
      </p:sp>
      <p:sp>
        <p:nvSpPr>
          <p:cNvPr id="6" name="Rectangle 5">
            <a:extLst>
              <a:ext uri="{FF2B5EF4-FFF2-40B4-BE49-F238E27FC236}">
                <a16:creationId xmlns:a16="http://schemas.microsoft.com/office/drawing/2014/main" id="{A65EAAD1-3D84-40F7-A805-86C91143D8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APPLICATIONS OF RATES OF CHANGE</a:t>
            </a:r>
          </a:p>
          <a:p>
            <a:pPr algn="ctr" eaLnBrk="1" hangingPunct="1">
              <a:spcBef>
                <a:spcPct val="0"/>
              </a:spcBef>
              <a:buFontTx/>
              <a:buNone/>
            </a:pPr>
            <a:r>
              <a:rPr lang="en-US" altLang="en-US" sz="2400" dirty="0">
                <a:solidFill>
                  <a:schemeClr val="bg1"/>
                </a:solidFill>
              </a:rPr>
              <a:t>IN-CLASS PROBLEM 17</a:t>
            </a:r>
            <a:endParaRPr lang="en-US" altLang="en-US" sz="2400" i="1" dirty="0">
              <a:solidFill>
                <a:schemeClr val="folHlink"/>
              </a:solidFill>
            </a:endParaRPr>
          </a:p>
        </p:txBody>
      </p:sp>
    </p:spTree>
    <p:extLst>
      <p:ext uri="{BB962C8B-B14F-4D97-AF65-F5344CB8AC3E}">
        <p14:creationId xmlns:p14="http://schemas.microsoft.com/office/powerpoint/2010/main" val="418539822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a:xfrm>
            <a:off x="457200" y="838200"/>
            <a:ext cx="8686800" cy="5638800"/>
          </a:xfrm>
        </p:spPr>
        <p:txBody>
          <a:bodyPr/>
          <a:lstStyle/>
          <a:p>
            <a:r>
              <a:rPr lang="en-US" sz="3000" dirty="0"/>
              <a:t>A technician connects a 10,000</a:t>
            </a:r>
            <a:r>
              <a:rPr lang="el-GR" sz="3000" dirty="0"/>
              <a:t>μ</a:t>
            </a:r>
            <a:r>
              <a:rPr lang="en-US" sz="3000" dirty="0"/>
              <a:t>F capacitor to a 0 to 50v DC power supply, initially set to 0v. When sweeping from 0v to 36v at a steady rate, a constant 30ma direct current could be maintained to the capacitor. </a:t>
            </a:r>
            <a:r>
              <a:rPr lang="en-US" dirty="0"/>
              <a:t>How long did it take to sweep the voltage?</a:t>
            </a:r>
          </a:p>
          <a:p>
            <a:pPr>
              <a:spcBef>
                <a:spcPts val="0"/>
              </a:spcBef>
            </a:pPr>
            <a:r>
              <a:rPr lang="el-GR" dirty="0"/>
              <a:t>Δ</a:t>
            </a:r>
            <a:r>
              <a:rPr lang="en-US" dirty="0"/>
              <a:t>t </a:t>
            </a:r>
            <a:r>
              <a:rPr lang="en-US" sz="1000" dirty="0"/>
              <a:t> </a:t>
            </a:r>
            <a:r>
              <a:rPr lang="en-US" dirty="0"/>
              <a:t>= </a:t>
            </a:r>
            <a:r>
              <a:rPr lang="en-US" u="sng" dirty="0"/>
              <a:t>(10,000/1,000,000)(36-0)</a:t>
            </a:r>
          </a:p>
          <a:p>
            <a:pPr>
              <a:spcBef>
                <a:spcPts val="0"/>
              </a:spcBef>
            </a:pPr>
            <a:r>
              <a:rPr lang="en-US" dirty="0"/>
              <a:t>			(30/1000)</a:t>
            </a:r>
          </a:p>
          <a:p>
            <a:r>
              <a:rPr lang="en-US" dirty="0"/>
              <a:t>	= </a:t>
            </a:r>
            <a:r>
              <a:rPr lang="en-US" dirty="0">
                <a:solidFill>
                  <a:srgbClr val="FFFF00"/>
                </a:solidFill>
              </a:rPr>
              <a:t>12 seconds</a:t>
            </a:r>
          </a:p>
        </p:txBody>
      </p:sp>
      <p:sp>
        <p:nvSpPr>
          <p:cNvPr id="6" name="Rectangle 5">
            <a:extLst>
              <a:ext uri="{FF2B5EF4-FFF2-40B4-BE49-F238E27FC236}">
                <a16:creationId xmlns:a16="http://schemas.microsoft.com/office/drawing/2014/main" id="{A65EAAD1-3D84-40F7-A805-86C91143D8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APPLICATIONS OF RATES OF CHANGE</a:t>
            </a:r>
          </a:p>
          <a:p>
            <a:pPr algn="ctr" eaLnBrk="1" hangingPunct="1">
              <a:spcBef>
                <a:spcPct val="0"/>
              </a:spcBef>
              <a:buFontTx/>
              <a:buNone/>
            </a:pPr>
            <a:r>
              <a:rPr lang="en-US" altLang="en-US" sz="2400" dirty="0">
                <a:solidFill>
                  <a:schemeClr val="bg1"/>
                </a:solidFill>
              </a:rPr>
              <a:t>IN-CLASS PROBLEM 17</a:t>
            </a:r>
            <a:endParaRPr lang="en-US" altLang="en-US" sz="2400" i="1" dirty="0">
              <a:solidFill>
                <a:schemeClr val="folHlink"/>
              </a:solidFill>
            </a:endParaRPr>
          </a:p>
        </p:txBody>
      </p:sp>
    </p:spTree>
    <p:extLst>
      <p:ext uri="{BB962C8B-B14F-4D97-AF65-F5344CB8AC3E}">
        <p14:creationId xmlns:p14="http://schemas.microsoft.com/office/powerpoint/2010/main" val="46621967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5EAAD1-3D84-40F7-A805-86C91143D8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APPLICATIONS OF RATES OF CHANGE</a:t>
            </a:r>
          </a:p>
          <a:p>
            <a:pPr algn="ctr" eaLnBrk="1" hangingPunct="1">
              <a:spcBef>
                <a:spcPct val="0"/>
              </a:spcBef>
              <a:buFontTx/>
              <a:buNone/>
            </a:pPr>
            <a:r>
              <a:rPr lang="en-US" altLang="en-US" sz="2400" dirty="0">
                <a:solidFill>
                  <a:schemeClr val="bg1"/>
                </a:solidFill>
              </a:rPr>
              <a:t>IN-CLASS PROBLEM 4</a:t>
            </a:r>
            <a:endParaRPr lang="en-US" altLang="en-US" sz="2400" i="1" dirty="0">
              <a:solidFill>
                <a:schemeClr val="folHlink"/>
              </a:solidFill>
            </a:endParaRPr>
          </a:p>
        </p:txBody>
      </p:sp>
      <p:pic>
        <p:nvPicPr>
          <p:cNvPr id="4" name="Picture 3">
            <a:extLst>
              <a:ext uri="{FF2B5EF4-FFF2-40B4-BE49-F238E27FC236}">
                <a16:creationId xmlns:a16="http://schemas.microsoft.com/office/drawing/2014/main" id="{128C0E93-FF40-40D4-8495-380733F99672}"/>
              </a:ext>
            </a:extLst>
          </p:cNvPr>
          <p:cNvPicPr>
            <a:picLocks noChangeAspect="1"/>
          </p:cNvPicPr>
          <p:nvPr/>
        </p:nvPicPr>
        <p:blipFill>
          <a:blip r:embed="rId2"/>
          <a:stretch>
            <a:fillRect/>
          </a:stretch>
        </p:blipFill>
        <p:spPr>
          <a:xfrm>
            <a:off x="18662" y="817984"/>
            <a:ext cx="9151796" cy="6096000"/>
          </a:xfrm>
          <a:prstGeom prst="rect">
            <a:avLst/>
          </a:prstGeom>
        </p:spPr>
      </p:pic>
      <p:sp>
        <p:nvSpPr>
          <p:cNvPr id="8" name="Rectangle 7">
            <a:extLst>
              <a:ext uri="{FF2B5EF4-FFF2-40B4-BE49-F238E27FC236}">
                <a16:creationId xmlns:a16="http://schemas.microsoft.com/office/drawing/2014/main" id="{A2B2ECFF-D924-41EB-B553-D6FAFADDF4C4}"/>
              </a:ext>
            </a:extLst>
          </p:cNvPr>
          <p:cNvSpPr/>
          <p:nvPr/>
        </p:nvSpPr>
        <p:spPr>
          <a:xfrm>
            <a:off x="0" y="6629400"/>
            <a:ext cx="9144000" cy="323165"/>
          </a:xfrm>
          <a:prstGeom prst="rect">
            <a:avLst/>
          </a:prstGeom>
        </p:spPr>
        <p:txBody>
          <a:bodyPr wrap="square">
            <a:spAutoFit/>
          </a:bodyPr>
          <a:lstStyle/>
          <a:p>
            <a:r>
              <a:rPr lang="en-US" sz="1500" dirty="0">
                <a:solidFill>
                  <a:srgbClr val="00B0F0"/>
                </a:solidFill>
              </a:rPr>
              <a:t>https://intuitturbotax.files.wordpress.com/2013/04/istock_000020645672xsmall.jpg</a:t>
            </a:r>
          </a:p>
        </p:txBody>
      </p:sp>
      <p:sp>
        <p:nvSpPr>
          <p:cNvPr id="2" name="Rectangle 1">
            <a:extLst>
              <a:ext uri="{FF2B5EF4-FFF2-40B4-BE49-F238E27FC236}">
                <a16:creationId xmlns:a16="http://schemas.microsoft.com/office/drawing/2014/main" id="{982752D2-CA4B-46AF-B035-C7DD7A9183D1}"/>
              </a:ext>
            </a:extLst>
          </p:cNvPr>
          <p:cNvSpPr>
            <a:spLocks noChangeArrowheads="1"/>
          </p:cNvSpPr>
          <p:nvPr/>
        </p:nvSpPr>
        <p:spPr bwMode="auto">
          <a:xfrm>
            <a:off x="6096000" y="457200"/>
            <a:ext cx="457200" cy="2286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17</a:t>
            </a:r>
            <a:endParaRPr lang="en-US" altLang="en-US" sz="2400" i="1" dirty="0">
              <a:solidFill>
                <a:schemeClr val="folHlink"/>
              </a:solidFill>
            </a:endParaRPr>
          </a:p>
        </p:txBody>
      </p:sp>
    </p:spTree>
    <p:extLst>
      <p:ext uri="{BB962C8B-B14F-4D97-AF65-F5344CB8AC3E}">
        <p14:creationId xmlns:p14="http://schemas.microsoft.com/office/powerpoint/2010/main" val="170459635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56A88-F274-4A05-9E46-8E27D665F51D}"/>
              </a:ext>
            </a:extLst>
          </p:cNvPr>
          <p:cNvSpPr>
            <a:spLocks noGrp="1"/>
          </p:cNvSpPr>
          <p:nvPr>
            <p:ph type="title"/>
          </p:nvPr>
        </p:nvSpPr>
        <p:spPr/>
        <p:txBody>
          <a:bodyPr/>
          <a:lstStyle/>
          <a:p>
            <a:r>
              <a:rPr lang="en-US" dirty="0"/>
              <a:t>Applications</a:t>
            </a:r>
          </a:p>
        </p:txBody>
      </p:sp>
      <p:sp>
        <p:nvSpPr>
          <p:cNvPr id="3" name="Content Placeholder 2">
            <a:extLst>
              <a:ext uri="{FF2B5EF4-FFF2-40B4-BE49-F238E27FC236}">
                <a16:creationId xmlns:a16="http://schemas.microsoft.com/office/drawing/2014/main" id="{C2C84CC3-FD99-4B3C-B284-E8E7664902B4}"/>
              </a:ext>
            </a:extLst>
          </p:cNvPr>
          <p:cNvSpPr>
            <a:spLocks noGrp="1"/>
          </p:cNvSpPr>
          <p:nvPr>
            <p:ph idx="1"/>
          </p:nvPr>
        </p:nvSpPr>
        <p:spPr/>
        <p:txBody>
          <a:bodyPr/>
          <a:lstStyle/>
          <a:p>
            <a:r>
              <a:rPr lang="en-US" dirty="0"/>
              <a:t>But, why is “current” “I”?</a:t>
            </a:r>
          </a:p>
          <a:p>
            <a:endParaRPr lang="en-US" dirty="0"/>
          </a:p>
          <a:p>
            <a:r>
              <a:rPr lang="en-US" dirty="0"/>
              <a:t>Faraday video</a:t>
            </a:r>
          </a:p>
        </p:txBody>
      </p:sp>
    </p:spTree>
    <p:extLst>
      <p:ext uri="{BB962C8B-B14F-4D97-AF65-F5344CB8AC3E}">
        <p14:creationId xmlns:p14="http://schemas.microsoft.com/office/powerpoint/2010/main" val="64969255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424246264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7B34-9427-4A92-BE4B-1FDAF27A4ACB}"/>
              </a:ext>
            </a:extLst>
          </p:cNvPr>
          <p:cNvSpPr>
            <a:spLocks noGrp="1"/>
          </p:cNvSpPr>
          <p:nvPr>
            <p:ph type="title"/>
          </p:nvPr>
        </p:nvSpPr>
        <p:spPr/>
        <p:txBody>
          <a:bodyPr/>
          <a:lstStyle/>
          <a:p>
            <a:r>
              <a:rPr lang="en-US" dirty="0"/>
              <a:t>Applications</a:t>
            </a:r>
          </a:p>
        </p:txBody>
      </p:sp>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p:txBody>
          <a:bodyPr/>
          <a:lstStyle/>
          <a:p>
            <a:r>
              <a:rPr lang="en-US" dirty="0"/>
              <a:t>Let </a:t>
            </a:r>
            <a:r>
              <a:rPr lang="el-GR" dirty="0"/>
              <a:t>Δ</a:t>
            </a:r>
            <a:r>
              <a:rPr lang="en-US" dirty="0"/>
              <a:t>q be the total number of coulombs counted</a:t>
            </a:r>
          </a:p>
          <a:p>
            <a:r>
              <a:rPr lang="en-US" dirty="0"/>
              <a:t>Let </a:t>
            </a:r>
            <a:r>
              <a:rPr lang="el-GR" dirty="0"/>
              <a:t>Δ</a:t>
            </a:r>
            <a:r>
              <a:rPr lang="en-US" dirty="0"/>
              <a:t>t be the time taken (in seconds)</a:t>
            </a:r>
          </a:p>
          <a:p>
            <a:r>
              <a:rPr lang="en-US" dirty="0"/>
              <a:t>Let I</a:t>
            </a:r>
            <a:r>
              <a:rPr lang="en-US" baseline="-25000" dirty="0"/>
              <a:t>avg</a:t>
            </a:r>
            <a:r>
              <a:rPr lang="en-US" dirty="0"/>
              <a:t> be the average current (in amperes)</a:t>
            </a:r>
          </a:p>
          <a:p>
            <a:endParaRPr lang="en-US" dirty="0"/>
          </a:p>
        </p:txBody>
      </p:sp>
    </p:spTree>
    <p:extLst>
      <p:ext uri="{BB962C8B-B14F-4D97-AF65-F5344CB8AC3E}">
        <p14:creationId xmlns:p14="http://schemas.microsoft.com/office/powerpoint/2010/main" val="122989273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7B34-9427-4A92-BE4B-1FDAF27A4ACB}"/>
              </a:ext>
            </a:extLst>
          </p:cNvPr>
          <p:cNvSpPr>
            <a:spLocks noGrp="1"/>
          </p:cNvSpPr>
          <p:nvPr>
            <p:ph type="title"/>
          </p:nvPr>
        </p:nvSpPr>
        <p:spPr/>
        <p:txBody>
          <a:bodyPr/>
          <a:lstStyle/>
          <a:p>
            <a:r>
              <a:rPr lang="en-US" dirty="0"/>
              <a:t>Applications</a:t>
            </a:r>
          </a:p>
        </p:txBody>
      </p:sp>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p:txBody>
          <a:bodyPr/>
          <a:lstStyle/>
          <a:p>
            <a:r>
              <a:rPr lang="en-US" dirty="0"/>
              <a:t>Let </a:t>
            </a:r>
            <a:r>
              <a:rPr lang="el-GR" dirty="0"/>
              <a:t>Δ</a:t>
            </a:r>
            <a:r>
              <a:rPr lang="en-US" dirty="0"/>
              <a:t>q be the total number of coulombs counted</a:t>
            </a:r>
          </a:p>
          <a:p>
            <a:r>
              <a:rPr lang="en-US" dirty="0"/>
              <a:t>Let </a:t>
            </a:r>
            <a:r>
              <a:rPr lang="el-GR" dirty="0"/>
              <a:t>Δ</a:t>
            </a:r>
            <a:r>
              <a:rPr lang="en-US" dirty="0"/>
              <a:t>t be the time taken</a:t>
            </a:r>
          </a:p>
          <a:p>
            <a:r>
              <a:rPr lang="en-US" dirty="0"/>
              <a:t>Let I</a:t>
            </a:r>
            <a:r>
              <a:rPr lang="en-US" baseline="-25000" dirty="0"/>
              <a:t>avg</a:t>
            </a:r>
            <a:r>
              <a:rPr lang="en-US" dirty="0"/>
              <a:t> be the average current (in amperes)</a:t>
            </a:r>
          </a:p>
          <a:p>
            <a:pPr algn="ctr"/>
            <a:r>
              <a:rPr lang="en-US" dirty="0"/>
              <a:t>I</a:t>
            </a:r>
            <a:r>
              <a:rPr lang="en-US" baseline="-25000" dirty="0"/>
              <a:t>avg</a:t>
            </a:r>
            <a:r>
              <a:rPr lang="en-US" dirty="0"/>
              <a:t> = </a:t>
            </a:r>
            <a:r>
              <a:rPr lang="el-GR" dirty="0"/>
              <a:t>Δ</a:t>
            </a:r>
            <a:r>
              <a:rPr lang="en-US" dirty="0"/>
              <a:t>q/</a:t>
            </a:r>
            <a:r>
              <a:rPr lang="el-GR" dirty="0"/>
              <a:t>Δ</a:t>
            </a:r>
            <a:r>
              <a:rPr lang="en-US" dirty="0"/>
              <a:t>t</a:t>
            </a:r>
          </a:p>
        </p:txBody>
      </p:sp>
    </p:spTree>
    <p:extLst>
      <p:ext uri="{BB962C8B-B14F-4D97-AF65-F5344CB8AC3E}">
        <p14:creationId xmlns:p14="http://schemas.microsoft.com/office/powerpoint/2010/main" val="127827223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a:xfrm>
            <a:off x="457200" y="838200"/>
            <a:ext cx="8229600" cy="5638800"/>
          </a:xfrm>
        </p:spPr>
        <p:txBody>
          <a:bodyPr/>
          <a:lstStyle/>
          <a:p>
            <a:r>
              <a:rPr lang="en-US" dirty="0"/>
              <a:t>How many coulombs of charge would have to pass through a resistor in 5 seconds for the average current to be 2.7 amperes?</a:t>
            </a:r>
          </a:p>
        </p:txBody>
      </p:sp>
      <p:sp>
        <p:nvSpPr>
          <p:cNvPr id="6" name="Rectangle 5">
            <a:extLst>
              <a:ext uri="{FF2B5EF4-FFF2-40B4-BE49-F238E27FC236}">
                <a16:creationId xmlns:a16="http://schemas.microsoft.com/office/drawing/2014/main" id="{A65EAAD1-3D84-40F7-A805-86C91143D8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APPLICATIONS OF RATES OF CHANGE</a:t>
            </a:r>
          </a:p>
          <a:p>
            <a:pPr algn="ctr" eaLnBrk="1" hangingPunct="1">
              <a:spcBef>
                <a:spcPct val="0"/>
              </a:spcBef>
              <a:buFontTx/>
              <a:buNone/>
            </a:pPr>
            <a:r>
              <a:rPr lang="en-US" altLang="en-US" sz="2400" dirty="0">
                <a:solidFill>
                  <a:schemeClr val="bg1"/>
                </a:solidFill>
              </a:rPr>
              <a:t>IN-CLASS PROBLEM 18</a:t>
            </a:r>
            <a:endParaRPr lang="en-US" altLang="en-US" sz="2400" i="1" dirty="0">
              <a:solidFill>
                <a:schemeClr val="folHlink"/>
              </a:solidFill>
            </a:endParaRPr>
          </a:p>
        </p:txBody>
      </p:sp>
      <p:sp>
        <p:nvSpPr>
          <p:cNvPr id="7" name="Content Placeholder 2">
            <a:extLst>
              <a:ext uri="{FF2B5EF4-FFF2-40B4-BE49-F238E27FC236}">
                <a16:creationId xmlns:a16="http://schemas.microsoft.com/office/drawing/2014/main" id="{3E557F2F-B123-42A1-9290-53029CADFF54}"/>
              </a:ext>
            </a:extLst>
          </p:cNvPr>
          <p:cNvSpPr txBox="1">
            <a:spLocks/>
          </p:cNvSpPr>
          <p:nvPr/>
        </p:nvSpPr>
        <p:spPr bwMode="auto">
          <a:xfrm>
            <a:off x="6553200" y="6248400"/>
            <a:ext cx="2590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a:t>I</a:t>
            </a:r>
            <a:r>
              <a:rPr lang="en-US" sz="3000" baseline="-25000" dirty="0"/>
              <a:t>avg</a:t>
            </a:r>
            <a:r>
              <a:rPr lang="en-US" sz="3000" dirty="0"/>
              <a:t> = </a:t>
            </a:r>
            <a:r>
              <a:rPr lang="el-GR" sz="3000" dirty="0"/>
              <a:t>Δ</a:t>
            </a:r>
            <a:r>
              <a:rPr lang="en-US" sz="3000" dirty="0"/>
              <a:t>q/</a:t>
            </a:r>
            <a:r>
              <a:rPr lang="el-GR" sz="3000" dirty="0"/>
              <a:t>Δ</a:t>
            </a:r>
            <a:r>
              <a:rPr lang="en-US" sz="3000" dirty="0"/>
              <a:t>t</a:t>
            </a:r>
          </a:p>
        </p:txBody>
      </p:sp>
    </p:spTree>
    <p:extLst>
      <p:ext uri="{BB962C8B-B14F-4D97-AF65-F5344CB8AC3E}">
        <p14:creationId xmlns:p14="http://schemas.microsoft.com/office/powerpoint/2010/main" val="2599121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B8B98167-60FA-4C5C-AA22-D49AA65E7AA6}"/>
              </a:ext>
            </a:extLst>
          </p:cNvPr>
          <p:cNvSpPr>
            <a:spLocks noGrp="1"/>
          </p:cNvSpPr>
          <p:nvPr>
            <p:ph type="title"/>
          </p:nvPr>
        </p:nvSpPr>
        <p:spPr/>
        <p:txBody>
          <a:bodyPr/>
          <a:lstStyle/>
          <a:p>
            <a:r>
              <a:rPr lang="en-US" altLang="en-US" dirty="0"/>
              <a:t>Limits</a:t>
            </a:r>
          </a:p>
        </p:txBody>
      </p:sp>
      <p:sp>
        <p:nvSpPr>
          <p:cNvPr id="3075" name="Content Placeholder 2">
            <a:extLst>
              <a:ext uri="{FF2B5EF4-FFF2-40B4-BE49-F238E27FC236}">
                <a16:creationId xmlns:a16="http://schemas.microsoft.com/office/drawing/2014/main" id="{ED6721D9-9D26-4E70-9263-E737C9EE8E50}"/>
              </a:ext>
            </a:extLst>
          </p:cNvPr>
          <p:cNvSpPr>
            <a:spLocks noGrp="1"/>
          </p:cNvSpPr>
          <p:nvPr>
            <p:ph idx="1"/>
          </p:nvPr>
        </p:nvSpPr>
        <p:spPr>
          <a:xfrm>
            <a:off x="228600" y="1219200"/>
            <a:ext cx="8686800" cy="5638800"/>
          </a:xfrm>
        </p:spPr>
        <p:txBody>
          <a:bodyPr/>
          <a:lstStyle/>
          <a:p>
            <a:r>
              <a:rPr lang="en-US" altLang="en-US" dirty="0"/>
              <a:t>Coming up from the left:</a:t>
            </a:r>
          </a:p>
        </p:txBody>
      </p:sp>
      <p:graphicFrame>
        <p:nvGraphicFramePr>
          <p:cNvPr id="3" name="Table 2">
            <a:extLst>
              <a:ext uri="{FF2B5EF4-FFF2-40B4-BE49-F238E27FC236}">
                <a16:creationId xmlns:a16="http://schemas.microsoft.com/office/drawing/2014/main" id="{3E103F66-A245-4BCC-AE2A-924D47D73FF0}"/>
              </a:ext>
            </a:extLst>
          </p:cNvPr>
          <p:cNvGraphicFramePr>
            <a:graphicFrameLocks noGrp="1"/>
          </p:cNvGraphicFramePr>
          <p:nvPr>
            <p:extLst>
              <p:ext uri="{D42A27DB-BD31-4B8C-83A1-F6EECF244321}">
                <p14:modId xmlns:p14="http://schemas.microsoft.com/office/powerpoint/2010/main" val="3139572681"/>
              </p:ext>
            </p:extLst>
          </p:nvPr>
        </p:nvGraphicFramePr>
        <p:xfrm>
          <a:off x="457200" y="2133600"/>
          <a:ext cx="8128000" cy="4724400"/>
        </p:xfrm>
        <a:graphic>
          <a:graphicData uri="http://schemas.openxmlformats.org/drawingml/2006/table">
            <a:tbl>
              <a:tblPr firstRow="1" bandRow="1">
                <a:tableStyleId>{073A0DAA-6AF3-43AB-8588-CEC1D06C72B9}</a:tableStyleId>
              </a:tblPr>
              <a:tblGrid>
                <a:gridCol w="3886200">
                  <a:extLst>
                    <a:ext uri="{9D8B030D-6E8A-4147-A177-3AD203B41FA5}">
                      <a16:colId xmlns:a16="http://schemas.microsoft.com/office/drawing/2014/main" val="3257660662"/>
                    </a:ext>
                  </a:extLst>
                </a:gridCol>
                <a:gridCol w="4241800">
                  <a:extLst>
                    <a:ext uri="{9D8B030D-6E8A-4147-A177-3AD203B41FA5}">
                      <a16:colId xmlns:a16="http://schemas.microsoft.com/office/drawing/2014/main" val="225057112"/>
                    </a:ext>
                  </a:extLst>
                </a:gridCol>
              </a:tblGrid>
              <a:tr h="370840">
                <a:tc>
                  <a:txBody>
                    <a:bodyPr/>
                    <a:lstStyle/>
                    <a:p>
                      <a:pPr algn="ctr"/>
                      <a:r>
                        <a:rPr lang="en-US" sz="3000" dirty="0">
                          <a:solidFill>
                            <a:srgbClr val="FFFF00"/>
                          </a:solidFill>
                          <a:effectLst/>
                        </a:rPr>
                        <a:t>x</a:t>
                      </a:r>
                    </a:p>
                  </a:txBody>
                  <a:tcPr marL="38100" marR="38100" marT="38100" marB="38100" anchor="ctr">
                    <a:solidFill>
                      <a:srgbClr val="C00000"/>
                    </a:solidFill>
                  </a:tcPr>
                </a:tc>
                <a:tc>
                  <a:txBody>
                    <a:bodyPr/>
                    <a:lstStyle/>
                    <a:p>
                      <a:pPr algn="ctr"/>
                      <a:r>
                        <a:rPr lang="en-US" sz="3000" u="sng" dirty="0">
                          <a:solidFill>
                            <a:srgbClr val="FFFF00"/>
                          </a:solidFill>
                          <a:effectLst/>
                        </a:rPr>
                        <a:t>(x</a:t>
                      </a:r>
                      <a:r>
                        <a:rPr lang="en-US" sz="3000" u="sng" baseline="30000" dirty="0">
                          <a:solidFill>
                            <a:srgbClr val="FFFF00"/>
                          </a:solidFill>
                          <a:effectLst/>
                        </a:rPr>
                        <a:t>2</a:t>
                      </a:r>
                      <a:r>
                        <a:rPr lang="en-US" sz="3000" u="sng" dirty="0">
                          <a:solidFill>
                            <a:srgbClr val="FFFF00"/>
                          </a:solidFill>
                          <a:effectLst/>
                        </a:rPr>
                        <a:t> − 1)</a:t>
                      </a:r>
                    </a:p>
                    <a:p>
                      <a:pPr algn="ctr"/>
                      <a:r>
                        <a:rPr lang="en-US" sz="3000" b="1" dirty="0">
                          <a:solidFill>
                            <a:srgbClr val="FFFF00"/>
                          </a:solidFill>
                          <a:effectLst/>
                        </a:rPr>
                        <a:t>(x − 1)</a:t>
                      </a:r>
                      <a:endParaRPr lang="en-US" sz="3000" dirty="0">
                        <a:solidFill>
                          <a:srgbClr val="FFFF00"/>
                        </a:solidFill>
                        <a:effectLst/>
                      </a:endParaRPr>
                    </a:p>
                  </a:txBody>
                  <a:tcPr marL="38100" marR="38100" marT="38100" marB="38100" anchor="ctr">
                    <a:solidFill>
                      <a:srgbClr val="C00000"/>
                    </a:solidFill>
                  </a:tcPr>
                </a:tc>
                <a:extLst>
                  <a:ext uri="{0D108BD9-81ED-4DB2-BD59-A6C34878D82A}">
                    <a16:rowId xmlns:a16="http://schemas.microsoft.com/office/drawing/2014/main" val="2004384221"/>
                  </a:ext>
                </a:extLst>
              </a:tr>
              <a:tr h="370840">
                <a:tc>
                  <a:txBody>
                    <a:bodyPr/>
                    <a:lstStyle/>
                    <a:p>
                      <a:pPr algn="ctr"/>
                      <a:r>
                        <a:rPr lang="en-US" sz="3000" dirty="0">
                          <a:solidFill>
                            <a:srgbClr val="FFFF00"/>
                          </a:solidFill>
                          <a:effectLst/>
                        </a:rPr>
                        <a:t>0.5</a:t>
                      </a:r>
                    </a:p>
                  </a:txBody>
                  <a:tcPr marL="38100" marR="38100" marT="38100" marB="38100" anchor="ctr">
                    <a:solidFill>
                      <a:srgbClr val="0070C0"/>
                    </a:solidFill>
                  </a:tcPr>
                </a:tc>
                <a:tc>
                  <a:txBody>
                    <a:bodyPr/>
                    <a:lstStyle/>
                    <a:p>
                      <a:pPr algn="ctr"/>
                      <a:r>
                        <a:rPr lang="en-US" sz="3000" dirty="0">
                          <a:solidFill>
                            <a:srgbClr val="FFFF00"/>
                          </a:solidFill>
                          <a:effectLst/>
                        </a:rPr>
                        <a:t>1.50000</a:t>
                      </a:r>
                    </a:p>
                  </a:txBody>
                  <a:tcPr marL="38100" marR="38100" marT="38100" marB="38100" anchor="ctr">
                    <a:solidFill>
                      <a:srgbClr val="0070C0"/>
                    </a:solidFill>
                  </a:tcPr>
                </a:tc>
                <a:extLst>
                  <a:ext uri="{0D108BD9-81ED-4DB2-BD59-A6C34878D82A}">
                    <a16:rowId xmlns:a16="http://schemas.microsoft.com/office/drawing/2014/main" val="2835285353"/>
                  </a:ext>
                </a:extLst>
              </a:tr>
              <a:tr h="370840">
                <a:tc>
                  <a:txBody>
                    <a:bodyPr/>
                    <a:lstStyle/>
                    <a:p>
                      <a:pPr algn="ctr"/>
                      <a:r>
                        <a:rPr lang="en-US" sz="3000" dirty="0">
                          <a:solidFill>
                            <a:srgbClr val="FFFF00"/>
                          </a:solidFill>
                          <a:effectLst/>
                        </a:rPr>
                        <a:t>0.9</a:t>
                      </a:r>
                    </a:p>
                  </a:txBody>
                  <a:tcPr marL="38100" marR="38100" marT="38100" marB="38100" anchor="ctr">
                    <a:solidFill>
                      <a:srgbClr val="0070C0"/>
                    </a:solidFill>
                  </a:tcPr>
                </a:tc>
                <a:tc>
                  <a:txBody>
                    <a:bodyPr/>
                    <a:lstStyle/>
                    <a:p>
                      <a:pPr algn="ctr"/>
                      <a:r>
                        <a:rPr lang="en-US" sz="3000" dirty="0">
                          <a:solidFill>
                            <a:srgbClr val="FFFF00"/>
                          </a:solidFill>
                          <a:effectLst/>
                        </a:rPr>
                        <a:t>1.90000</a:t>
                      </a:r>
                    </a:p>
                  </a:txBody>
                  <a:tcPr marL="38100" marR="38100" marT="38100" marB="38100" anchor="ctr">
                    <a:solidFill>
                      <a:srgbClr val="0070C0"/>
                    </a:solidFill>
                  </a:tcPr>
                </a:tc>
                <a:extLst>
                  <a:ext uri="{0D108BD9-81ED-4DB2-BD59-A6C34878D82A}">
                    <a16:rowId xmlns:a16="http://schemas.microsoft.com/office/drawing/2014/main" val="1178366353"/>
                  </a:ext>
                </a:extLst>
              </a:tr>
              <a:tr h="370840">
                <a:tc>
                  <a:txBody>
                    <a:bodyPr/>
                    <a:lstStyle/>
                    <a:p>
                      <a:pPr algn="ctr"/>
                      <a:r>
                        <a:rPr lang="en-US" sz="3000" dirty="0">
                          <a:solidFill>
                            <a:srgbClr val="FFFF00"/>
                          </a:solidFill>
                          <a:effectLst/>
                        </a:rPr>
                        <a:t>0.99</a:t>
                      </a:r>
                    </a:p>
                  </a:txBody>
                  <a:tcPr marL="38100" marR="38100" marT="38100" marB="38100" anchor="ctr">
                    <a:solidFill>
                      <a:srgbClr val="0070C0"/>
                    </a:solidFill>
                  </a:tcPr>
                </a:tc>
                <a:tc>
                  <a:txBody>
                    <a:bodyPr/>
                    <a:lstStyle/>
                    <a:p>
                      <a:pPr algn="ctr"/>
                      <a:r>
                        <a:rPr lang="en-US" sz="3000" dirty="0">
                          <a:solidFill>
                            <a:srgbClr val="FFFF00"/>
                          </a:solidFill>
                          <a:effectLst/>
                        </a:rPr>
                        <a:t>1.99000</a:t>
                      </a:r>
                    </a:p>
                  </a:txBody>
                  <a:tcPr marL="38100" marR="38100" marT="38100" marB="38100" anchor="ctr">
                    <a:solidFill>
                      <a:srgbClr val="0070C0"/>
                    </a:solidFill>
                  </a:tcPr>
                </a:tc>
                <a:extLst>
                  <a:ext uri="{0D108BD9-81ED-4DB2-BD59-A6C34878D82A}">
                    <a16:rowId xmlns:a16="http://schemas.microsoft.com/office/drawing/2014/main" val="2354417817"/>
                  </a:ext>
                </a:extLst>
              </a:tr>
              <a:tr h="370840">
                <a:tc>
                  <a:txBody>
                    <a:bodyPr/>
                    <a:lstStyle/>
                    <a:p>
                      <a:pPr algn="ctr"/>
                      <a:r>
                        <a:rPr lang="en-US" sz="3000" dirty="0">
                          <a:solidFill>
                            <a:srgbClr val="FFFF00"/>
                          </a:solidFill>
                          <a:effectLst/>
                        </a:rPr>
                        <a:t>0.999</a:t>
                      </a:r>
                    </a:p>
                  </a:txBody>
                  <a:tcPr marL="38100" marR="38100" marT="38100" marB="38100" anchor="ctr">
                    <a:solidFill>
                      <a:srgbClr val="0070C0"/>
                    </a:solidFill>
                  </a:tcPr>
                </a:tc>
                <a:tc>
                  <a:txBody>
                    <a:bodyPr/>
                    <a:lstStyle/>
                    <a:p>
                      <a:pPr algn="ctr"/>
                      <a:r>
                        <a:rPr lang="en-US" sz="3000" dirty="0">
                          <a:solidFill>
                            <a:srgbClr val="FFFF00"/>
                          </a:solidFill>
                          <a:effectLst/>
                        </a:rPr>
                        <a:t>1.99900</a:t>
                      </a:r>
                    </a:p>
                  </a:txBody>
                  <a:tcPr marL="38100" marR="38100" marT="38100" marB="38100" anchor="ctr">
                    <a:solidFill>
                      <a:srgbClr val="0070C0"/>
                    </a:solidFill>
                  </a:tcPr>
                </a:tc>
                <a:extLst>
                  <a:ext uri="{0D108BD9-81ED-4DB2-BD59-A6C34878D82A}">
                    <a16:rowId xmlns:a16="http://schemas.microsoft.com/office/drawing/2014/main" val="1717153750"/>
                  </a:ext>
                </a:extLst>
              </a:tr>
              <a:tr h="370840">
                <a:tc>
                  <a:txBody>
                    <a:bodyPr/>
                    <a:lstStyle/>
                    <a:p>
                      <a:pPr algn="ctr"/>
                      <a:r>
                        <a:rPr lang="en-US" sz="3000" dirty="0">
                          <a:solidFill>
                            <a:srgbClr val="FFFF00"/>
                          </a:solidFill>
                          <a:effectLst/>
                        </a:rPr>
                        <a:t>0.9999</a:t>
                      </a:r>
                    </a:p>
                  </a:txBody>
                  <a:tcPr marL="38100" marR="38100" marT="38100" marB="38100" anchor="ctr">
                    <a:solidFill>
                      <a:srgbClr val="0070C0"/>
                    </a:solidFill>
                  </a:tcPr>
                </a:tc>
                <a:tc>
                  <a:txBody>
                    <a:bodyPr/>
                    <a:lstStyle/>
                    <a:p>
                      <a:pPr algn="ctr"/>
                      <a:r>
                        <a:rPr lang="en-US" sz="3000" dirty="0">
                          <a:solidFill>
                            <a:srgbClr val="FFFF00"/>
                          </a:solidFill>
                          <a:effectLst/>
                        </a:rPr>
                        <a:t>1.99990</a:t>
                      </a:r>
                    </a:p>
                  </a:txBody>
                  <a:tcPr marL="38100" marR="38100" marT="38100" marB="38100" anchor="ctr">
                    <a:solidFill>
                      <a:srgbClr val="0070C0"/>
                    </a:solidFill>
                  </a:tcPr>
                </a:tc>
                <a:extLst>
                  <a:ext uri="{0D108BD9-81ED-4DB2-BD59-A6C34878D82A}">
                    <a16:rowId xmlns:a16="http://schemas.microsoft.com/office/drawing/2014/main" val="452213269"/>
                  </a:ext>
                </a:extLst>
              </a:tr>
              <a:tr h="370840">
                <a:tc>
                  <a:txBody>
                    <a:bodyPr/>
                    <a:lstStyle/>
                    <a:p>
                      <a:pPr algn="ctr"/>
                      <a:r>
                        <a:rPr lang="en-US" sz="3000" dirty="0">
                          <a:solidFill>
                            <a:srgbClr val="FFFF00"/>
                          </a:solidFill>
                          <a:effectLst/>
                        </a:rPr>
                        <a:t>0.99999</a:t>
                      </a:r>
                    </a:p>
                  </a:txBody>
                  <a:tcPr marL="38100" marR="38100" marT="38100" marB="38100" anchor="ctr">
                    <a:solidFill>
                      <a:srgbClr val="0070C0"/>
                    </a:solidFill>
                  </a:tcPr>
                </a:tc>
                <a:tc>
                  <a:txBody>
                    <a:bodyPr/>
                    <a:lstStyle/>
                    <a:p>
                      <a:pPr algn="ctr"/>
                      <a:r>
                        <a:rPr lang="en-US" sz="3000" dirty="0">
                          <a:solidFill>
                            <a:srgbClr val="FFFF00"/>
                          </a:solidFill>
                          <a:effectLst/>
                        </a:rPr>
                        <a:t>1.99999</a:t>
                      </a:r>
                    </a:p>
                  </a:txBody>
                  <a:tcPr marL="38100" marR="38100" marT="38100" marB="38100" anchor="ctr">
                    <a:solidFill>
                      <a:srgbClr val="0070C0"/>
                    </a:solidFill>
                  </a:tcPr>
                </a:tc>
                <a:extLst>
                  <a:ext uri="{0D108BD9-81ED-4DB2-BD59-A6C34878D82A}">
                    <a16:rowId xmlns:a16="http://schemas.microsoft.com/office/drawing/2014/main" val="2029017684"/>
                  </a:ext>
                </a:extLst>
              </a:tr>
              <a:tr h="370840">
                <a:tc>
                  <a:txBody>
                    <a:bodyPr/>
                    <a:lstStyle/>
                    <a:p>
                      <a:pPr algn="ctr"/>
                      <a:r>
                        <a:rPr lang="en-US" sz="3000" dirty="0">
                          <a:solidFill>
                            <a:srgbClr val="FFFF00"/>
                          </a:solidFill>
                          <a:effectLst/>
                        </a:rPr>
                        <a:t>...</a:t>
                      </a:r>
                    </a:p>
                  </a:txBody>
                  <a:tcPr marL="38100" marR="38100" marT="38100" marB="38100" anchor="ctr">
                    <a:solidFill>
                      <a:srgbClr val="0070C0"/>
                    </a:solidFill>
                  </a:tcPr>
                </a:tc>
                <a:tc>
                  <a:txBody>
                    <a:bodyPr/>
                    <a:lstStyle/>
                    <a:p>
                      <a:pPr algn="ctr"/>
                      <a:r>
                        <a:rPr lang="en-US" sz="3000" dirty="0">
                          <a:solidFill>
                            <a:srgbClr val="FFFF00"/>
                          </a:solidFill>
                          <a:effectLst/>
                        </a:rPr>
                        <a:t>..</a:t>
                      </a:r>
                    </a:p>
                  </a:txBody>
                  <a:tcPr marL="38100" marR="38100" marT="38100" marB="38100" anchor="ctr">
                    <a:solidFill>
                      <a:srgbClr val="0070C0"/>
                    </a:solidFill>
                  </a:tcPr>
                </a:tc>
                <a:extLst>
                  <a:ext uri="{0D108BD9-81ED-4DB2-BD59-A6C34878D82A}">
                    <a16:rowId xmlns:a16="http://schemas.microsoft.com/office/drawing/2014/main" val="3625774425"/>
                  </a:ext>
                </a:extLst>
              </a:tr>
            </a:tbl>
          </a:graphicData>
        </a:graphic>
      </p:graphicFrame>
    </p:spTree>
    <p:extLst>
      <p:ext uri="{BB962C8B-B14F-4D97-AF65-F5344CB8AC3E}">
        <p14:creationId xmlns:p14="http://schemas.microsoft.com/office/powerpoint/2010/main" val="243669498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a:xfrm>
            <a:off x="457200" y="838200"/>
            <a:ext cx="8229600" cy="5638800"/>
          </a:xfrm>
        </p:spPr>
        <p:txBody>
          <a:bodyPr/>
          <a:lstStyle/>
          <a:p>
            <a:r>
              <a:rPr lang="en-US" dirty="0"/>
              <a:t>How many coulombs of charge would have to pass through a resistor in 5 seconds for the average current to be 2.7 amperes?</a:t>
            </a:r>
          </a:p>
          <a:p>
            <a:r>
              <a:rPr lang="en-US" dirty="0"/>
              <a:t>I</a:t>
            </a:r>
            <a:r>
              <a:rPr lang="en-US" baseline="-25000" dirty="0"/>
              <a:t>avg	 </a:t>
            </a:r>
            <a:r>
              <a:rPr lang="en-US" dirty="0"/>
              <a:t>= </a:t>
            </a:r>
            <a:r>
              <a:rPr lang="el-GR" dirty="0"/>
              <a:t>Δ</a:t>
            </a:r>
            <a:r>
              <a:rPr lang="en-US" dirty="0"/>
              <a:t>q/</a:t>
            </a:r>
            <a:r>
              <a:rPr lang="el-GR" dirty="0"/>
              <a:t>Δ</a:t>
            </a:r>
            <a:r>
              <a:rPr lang="en-US" dirty="0"/>
              <a:t>t	or </a:t>
            </a:r>
            <a:r>
              <a:rPr lang="el-GR" dirty="0"/>
              <a:t>Δ</a:t>
            </a:r>
            <a:r>
              <a:rPr lang="en-US" dirty="0"/>
              <a:t>q = I</a:t>
            </a:r>
            <a:r>
              <a:rPr lang="en-US" baseline="-25000" dirty="0"/>
              <a:t>avg</a:t>
            </a:r>
            <a:r>
              <a:rPr lang="en-US" dirty="0">
                <a:latin typeface="Arial" panose="020B0604020202020204" pitchFamily="34" charset="0"/>
                <a:cs typeface="Arial" panose="020B0604020202020204" pitchFamily="34" charset="0"/>
              </a:rPr>
              <a:t>×</a:t>
            </a:r>
            <a:r>
              <a:rPr lang="el-GR" dirty="0"/>
              <a:t>Δ</a:t>
            </a:r>
            <a:r>
              <a:rPr lang="en-US" dirty="0"/>
              <a:t>t</a:t>
            </a:r>
          </a:p>
        </p:txBody>
      </p:sp>
      <p:sp>
        <p:nvSpPr>
          <p:cNvPr id="6" name="Rectangle 5">
            <a:extLst>
              <a:ext uri="{FF2B5EF4-FFF2-40B4-BE49-F238E27FC236}">
                <a16:creationId xmlns:a16="http://schemas.microsoft.com/office/drawing/2014/main" id="{A65EAAD1-3D84-40F7-A805-86C91143D8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APPLICATIONS OF RATES OF CHANGE</a:t>
            </a:r>
          </a:p>
          <a:p>
            <a:pPr algn="ctr" eaLnBrk="1" hangingPunct="1">
              <a:spcBef>
                <a:spcPct val="0"/>
              </a:spcBef>
              <a:buFontTx/>
              <a:buNone/>
            </a:pPr>
            <a:r>
              <a:rPr lang="en-US" altLang="en-US" sz="2400" dirty="0">
                <a:solidFill>
                  <a:schemeClr val="bg1"/>
                </a:solidFill>
              </a:rPr>
              <a:t>IN-CLASS PROBLEM 18</a:t>
            </a:r>
            <a:endParaRPr lang="en-US" altLang="en-US" sz="2400" i="1" dirty="0">
              <a:solidFill>
                <a:schemeClr val="folHlink"/>
              </a:solidFill>
            </a:endParaRPr>
          </a:p>
        </p:txBody>
      </p:sp>
    </p:spTree>
    <p:extLst>
      <p:ext uri="{BB962C8B-B14F-4D97-AF65-F5344CB8AC3E}">
        <p14:creationId xmlns:p14="http://schemas.microsoft.com/office/powerpoint/2010/main" val="37044148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a:xfrm>
            <a:off x="457200" y="838200"/>
            <a:ext cx="8229600" cy="5638800"/>
          </a:xfrm>
        </p:spPr>
        <p:txBody>
          <a:bodyPr/>
          <a:lstStyle/>
          <a:p>
            <a:r>
              <a:rPr lang="en-US" dirty="0"/>
              <a:t>How many coulombs of charge would have to pass through a resistor in 5 seconds for the average current to be 2.7 amperes?</a:t>
            </a:r>
          </a:p>
          <a:p>
            <a:r>
              <a:rPr lang="el-GR" dirty="0"/>
              <a:t>Δ</a:t>
            </a:r>
            <a:r>
              <a:rPr lang="en-US" dirty="0"/>
              <a:t>q = I</a:t>
            </a:r>
            <a:r>
              <a:rPr lang="en-US" baseline="-25000" dirty="0"/>
              <a:t>avg</a:t>
            </a:r>
            <a:r>
              <a:rPr lang="en-US" dirty="0">
                <a:latin typeface="Arial" panose="020B0604020202020204" pitchFamily="34" charset="0"/>
                <a:cs typeface="Arial" panose="020B0604020202020204" pitchFamily="34" charset="0"/>
              </a:rPr>
              <a:t>×</a:t>
            </a:r>
            <a:r>
              <a:rPr lang="el-GR" dirty="0"/>
              <a:t>Δ</a:t>
            </a:r>
            <a:r>
              <a:rPr lang="en-US" dirty="0"/>
              <a:t>t</a:t>
            </a:r>
          </a:p>
          <a:p>
            <a:r>
              <a:rPr lang="el-GR" dirty="0"/>
              <a:t>Δ</a:t>
            </a:r>
            <a:r>
              <a:rPr lang="en-US" dirty="0"/>
              <a:t>q = 2.7</a:t>
            </a:r>
            <a:r>
              <a:rPr lang="en-US" dirty="0">
                <a:latin typeface="Arial" panose="020B0604020202020204" pitchFamily="34" charset="0"/>
                <a:cs typeface="Arial" panose="020B0604020202020204" pitchFamily="34" charset="0"/>
              </a:rPr>
              <a:t> × </a:t>
            </a:r>
            <a:r>
              <a:rPr lang="en-US" dirty="0"/>
              <a:t>5 = 13.5 </a:t>
            </a:r>
            <a:r>
              <a:rPr lang="en-US" sz="2500" i="1" dirty="0" err="1"/>
              <a:t>whats</a:t>
            </a:r>
            <a:r>
              <a:rPr lang="en-US" sz="2500" i="1" dirty="0"/>
              <a:t>?</a:t>
            </a:r>
          </a:p>
        </p:txBody>
      </p:sp>
      <p:sp>
        <p:nvSpPr>
          <p:cNvPr id="6" name="Rectangle 5">
            <a:extLst>
              <a:ext uri="{FF2B5EF4-FFF2-40B4-BE49-F238E27FC236}">
                <a16:creationId xmlns:a16="http://schemas.microsoft.com/office/drawing/2014/main" id="{A65EAAD1-3D84-40F7-A805-86C91143D8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APPLICATIONS OF RATES OF CHANGE</a:t>
            </a:r>
          </a:p>
          <a:p>
            <a:pPr algn="ctr" eaLnBrk="1" hangingPunct="1">
              <a:spcBef>
                <a:spcPct val="0"/>
              </a:spcBef>
              <a:buFontTx/>
              <a:buNone/>
            </a:pPr>
            <a:r>
              <a:rPr lang="en-US" altLang="en-US" sz="2400" dirty="0">
                <a:solidFill>
                  <a:schemeClr val="bg1"/>
                </a:solidFill>
              </a:rPr>
              <a:t>IN-CLASS PROBLEM 18</a:t>
            </a:r>
            <a:endParaRPr lang="en-US" altLang="en-US" sz="2400" i="1" dirty="0">
              <a:solidFill>
                <a:schemeClr val="folHlink"/>
              </a:solidFill>
            </a:endParaRPr>
          </a:p>
        </p:txBody>
      </p:sp>
    </p:spTree>
    <p:extLst>
      <p:ext uri="{BB962C8B-B14F-4D97-AF65-F5344CB8AC3E}">
        <p14:creationId xmlns:p14="http://schemas.microsoft.com/office/powerpoint/2010/main" val="81543419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a:xfrm>
            <a:off x="457200" y="838200"/>
            <a:ext cx="8229600" cy="5638800"/>
          </a:xfrm>
        </p:spPr>
        <p:txBody>
          <a:bodyPr/>
          <a:lstStyle/>
          <a:p>
            <a:r>
              <a:rPr lang="en-US" dirty="0"/>
              <a:t>How many coulombs of charge would have to pass through a resistor in 5 seconds for the average current to be 2.7 amperes?</a:t>
            </a:r>
          </a:p>
          <a:p>
            <a:r>
              <a:rPr lang="el-GR" dirty="0"/>
              <a:t>Δ</a:t>
            </a:r>
            <a:r>
              <a:rPr lang="en-US" dirty="0"/>
              <a:t>q = I</a:t>
            </a:r>
            <a:r>
              <a:rPr lang="en-US" baseline="-25000" dirty="0"/>
              <a:t>avg</a:t>
            </a:r>
            <a:r>
              <a:rPr lang="en-US" dirty="0">
                <a:latin typeface="Arial" panose="020B0604020202020204" pitchFamily="34" charset="0"/>
                <a:cs typeface="Arial" panose="020B0604020202020204" pitchFamily="34" charset="0"/>
              </a:rPr>
              <a:t>×</a:t>
            </a:r>
            <a:r>
              <a:rPr lang="el-GR" dirty="0"/>
              <a:t>Δ</a:t>
            </a:r>
            <a:r>
              <a:rPr lang="en-US" dirty="0"/>
              <a:t>t</a:t>
            </a:r>
          </a:p>
          <a:p>
            <a:r>
              <a:rPr lang="el-GR" dirty="0"/>
              <a:t>Δ</a:t>
            </a:r>
            <a:r>
              <a:rPr lang="en-US" dirty="0"/>
              <a:t>q = 2.7</a:t>
            </a:r>
            <a:r>
              <a:rPr lang="en-US" dirty="0">
                <a:latin typeface="Arial" panose="020B0604020202020204" pitchFamily="34" charset="0"/>
                <a:cs typeface="Arial" panose="020B0604020202020204" pitchFamily="34" charset="0"/>
              </a:rPr>
              <a:t> × </a:t>
            </a:r>
            <a:r>
              <a:rPr lang="en-US" dirty="0"/>
              <a:t>5 = </a:t>
            </a:r>
            <a:r>
              <a:rPr lang="en-US" dirty="0">
                <a:solidFill>
                  <a:srgbClr val="FFFF00"/>
                </a:solidFill>
              </a:rPr>
              <a:t>13.5 coulombs</a:t>
            </a:r>
            <a:endParaRPr lang="en-US" sz="2500" i="1" dirty="0">
              <a:solidFill>
                <a:srgbClr val="FFFF00"/>
              </a:solidFill>
            </a:endParaRPr>
          </a:p>
        </p:txBody>
      </p:sp>
      <p:sp>
        <p:nvSpPr>
          <p:cNvPr id="6" name="Rectangle 5">
            <a:extLst>
              <a:ext uri="{FF2B5EF4-FFF2-40B4-BE49-F238E27FC236}">
                <a16:creationId xmlns:a16="http://schemas.microsoft.com/office/drawing/2014/main" id="{A65EAAD1-3D84-40F7-A805-86C91143D8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APPLICATIONS OF RATES OF CHANGE</a:t>
            </a:r>
          </a:p>
          <a:p>
            <a:pPr algn="ctr" eaLnBrk="1" hangingPunct="1">
              <a:spcBef>
                <a:spcPct val="0"/>
              </a:spcBef>
              <a:buFontTx/>
              <a:buNone/>
            </a:pPr>
            <a:r>
              <a:rPr lang="en-US" altLang="en-US" sz="2400" dirty="0">
                <a:solidFill>
                  <a:schemeClr val="bg1"/>
                </a:solidFill>
              </a:rPr>
              <a:t>IN-CLASS PROBLEM 18</a:t>
            </a:r>
            <a:endParaRPr lang="en-US" altLang="en-US" sz="2400" i="1" dirty="0">
              <a:solidFill>
                <a:schemeClr val="folHlink"/>
              </a:solidFill>
            </a:endParaRPr>
          </a:p>
        </p:txBody>
      </p:sp>
    </p:spTree>
    <p:extLst>
      <p:ext uri="{BB962C8B-B14F-4D97-AF65-F5344CB8AC3E}">
        <p14:creationId xmlns:p14="http://schemas.microsoft.com/office/powerpoint/2010/main" val="200852745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3048000" cy="3207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a:spLocks noChangeArrowheads="1"/>
          </p:cNvSpPr>
          <p:nvPr/>
        </p:nvSpPr>
        <p:spPr bwMode="auto">
          <a:xfrm>
            <a:off x="1600200" y="914400"/>
            <a:ext cx="7239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r>
              <a:rPr lang="en-US" sz="6000" b="1" dirty="0">
                <a:solidFill>
                  <a:srgbClr val="FFFF00"/>
                </a:solidFill>
              </a:rPr>
              <a:t>     Questions?</a:t>
            </a:r>
          </a:p>
          <a:p>
            <a:pPr algn="ctr" eaLnBrk="1" hangingPunct="1"/>
            <a:endParaRPr lang="en-US" sz="6000" b="1" dirty="0">
              <a:solidFill>
                <a:srgbClr val="FFFF00"/>
              </a:solidFill>
            </a:endParaRPr>
          </a:p>
        </p:txBody>
      </p:sp>
      <p:sp>
        <p:nvSpPr>
          <p:cNvPr id="6" name="Rectangle 5"/>
          <p:cNvSpPr/>
          <p:nvPr/>
        </p:nvSpPr>
        <p:spPr>
          <a:xfrm>
            <a:off x="0" y="6553200"/>
            <a:ext cx="2924198" cy="323165"/>
          </a:xfrm>
          <a:prstGeom prst="rect">
            <a:avLst/>
          </a:prstGeom>
        </p:spPr>
        <p:txBody>
          <a:bodyPr wrap="none">
            <a:spAutoFit/>
          </a:bodyPr>
          <a:lstStyle/>
          <a:p>
            <a:r>
              <a:rPr lang="en-US" sz="1500" b="1" dirty="0">
                <a:solidFill>
                  <a:srgbClr val="00B0F0"/>
                </a:solidFill>
              </a:rPr>
              <a:t>http://</a:t>
            </a:r>
            <a:r>
              <a:rPr lang="en-US" sz="1500" dirty="0">
                <a:solidFill>
                  <a:srgbClr val="00B0F0"/>
                </a:solidFill>
              </a:rPr>
              <a:t>i.imgur.com/aliTlT3.jpg</a:t>
            </a:r>
          </a:p>
        </p:txBody>
      </p:sp>
    </p:spTree>
    <p:extLst>
      <p:ext uri="{BB962C8B-B14F-4D97-AF65-F5344CB8AC3E}">
        <p14:creationId xmlns:p14="http://schemas.microsoft.com/office/powerpoint/2010/main" val="206689872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7B34-9427-4A92-BE4B-1FDAF27A4ACB}"/>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p:txBody>
          <a:bodyPr/>
          <a:lstStyle/>
          <a:p>
            <a:r>
              <a:rPr lang="en-US" dirty="0"/>
              <a:t>Today we covered:</a:t>
            </a:r>
          </a:p>
          <a:p>
            <a:r>
              <a:rPr lang="en-US" dirty="0"/>
              <a:t>	Review of limits</a:t>
            </a:r>
          </a:p>
          <a:p>
            <a:r>
              <a:rPr lang="en-US" dirty="0"/>
              <a:t>	Infinite limits</a:t>
            </a:r>
          </a:p>
          <a:p>
            <a:r>
              <a:rPr lang="en-US" dirty="0"/>
              <a:t>	Graphical Rates of Change</a:t>
            </a:r>
          </a:p>
          <a:p>
            <a:r>
              <a:rPr lang="en-US" dirty="0"/>
              <a:t>	Applications for Rates of </a:t>
            </a:r>
          </a:p>
          <a:p>
            <a:pPr>
              <a:spcBef>
                <a:spcPts val="0"/>
              </a:spcBef>
            </a:pPr>
            <a:r>
              <a:rPr lang="en-US" dirty="0"/>
              <a:t>		Change</a:t>
            </a:r>
          </a:p>
          <a:p>
            <a:endParaRPr lang="en-US" dirty="0"/>
          </a:p>
          <a:p>
            <a:endParaRPr lang="en-US" dirty="0"/>
          </a:p>
        </p:txBody>
      </p:sp>
    </p:spTree>
    <p:extLst>
      <p:ext uri="{BB962C8B-B14F-4D97-AF65-F5344CB8AC3E}">
        <p14:creationId xmlns:p14="http://schemas.microsoft.com/office/powerpoint/2010/main" val="10438831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altLang="en-US"/>
              <a:t>You Survived!</a:t>
            </a:r>
          </a:p>
        </p:txBody>
      </p:sp>
      <p:pic>
        <p:nvPicPr>
          <p:cNvPr id="819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6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25" name="Content Placeholder 2"/>
          <p:cNvSpPr txBox="1">
            <a:spLocks/>
          </p:cNvSpPr>
          <p:nvPr/>
        </p:nvSpPr>
        <p:spPr bwMode="auto">
          <a:xfrm>
            <a:off x="914400" y="62357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4000" b="1">
                <a:solidFill>
                  <a:srgbClr val="CCFFFF"/>
                </a:solidFill>
                <a:latin typeface="Comic Sans MS" pitchFamily="66" charset="0"/>
              </a:defRPr>
            </a:lvl1pPr>
            <a:lvl2pPr marL="1028700" indent="-57150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buFont typeface="Arial" charset="0"/>
              <a:buNone/>
            </a:pPr>
            <a:endParaRPr lang="en-US" altLang="en-US" sz="2000">
              <a:solidFill>
                <a:schemeClr val="bg1"/>
              </a:solidFill>
            </a:endParaRPr>
          </a:p>
          <a:p>
            <a:pPr algn="r">
              <a:spcBef>
                <a:spcPct val="0"/>
              </a:spcBef>
              <a:buFont typeface="Arial" charset="0"/>
              <a:buNone/>
            </a:pPr>
            <a:r>
              <a:rPr lang="en-US" altLang="en-US" sz="1200">
                <a:solidFill>
                  <a:srgbClr val="00B0F0"/>
                </a:solidFill>
              </a:rPr>
              <a:t>www.playbuzz.com</a:t>
            </a:r>
          </a:p>
        </p:txBody>
      </p:sp>
    </p:spTree>
    <p:extLst>
      <p:ext uri="{BB962C8B-B14F-4D97-AF65-F5344CB8AC3E}">
        <p14:creationId xmlns:p14="http://schemas.microsoft.com/office/powerpoint/2010/main" val="432072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B8B98167-60FA-4C5C-AA22-D49AA65E7AA6}"/>
              </a:ext>
            </a:extLst>
          </p:cNvPr>
          <p:cNvSpPr>
            <a:spLocks noGrp="1"/>
          </p:cNvSpPr>
          <p:nvPr>
            <p:ph type="title"/>
          </p:nvPr>
        </p:nvSpPr>
        <p:spPr/>
        <p:txBody>
          <a:bodyPr/>
          <a:lstStyle/>
          <a:p>
            <a:r>
              <a:rPr lang="en-US" altLang="en-US" dirty="0"/>
              <a:t>Limits</a:t>
            </a:r>
          </a:p>
        </p:txBody>
      </p:sp>
      <p:sp>
        <p:nvSpPr>
          <p:cNvPr id="3075" name="Content Placeholder 2">
            <a:extLst>
              <a:ext uri="{FF2B5EF4-FFF2-40B4-BE49-F238E27FC236}">
                <a16:creationId xmlns:a16="http://schemas.microsoft.com/office/drawing/2014/main" id="{ED6721D9-9D26-4E70-9263-E737C9EE8E50}"/>
              </a:ext>
            </a:extLst>
          </p:cNvPr>
          <p:cNvSpPr>
            <a:spLocks noGrp="1"/>
          </p:cNvSpPr>
          <p:nvPr>
            <p:ph idx="1"/>
          </p:nvPr>
        </p:nvSpPr>
        <p:spPr>
          <a:xfrm>
            <a:off x="228600" y="1219200"/>
            <a:ext cx="8686800" cy="5638800"/>
          </a:xfrm>
        </p:spPr>
        <p:txBody>
          <a:bodyPr/>
          <a:lstStyle/>
          <a:p>
            <a:r>
              <a:rPr lang="en-US" altLang="en-US" dirty="0"/>
              <a:t>Going down from the right:</a:t>
            </a:r>
          </a:p>
        </p:txBody>
      </p:sp>
      <p:graphicFrame>
        <p:nvGraphicFramePr>
          <p:cNvPr id="3" name="Table 2">
            <a:extLst>
              <a:ext uri="{FF2B5EF4-FFF2-40B4-BE49-F238E27FC236}">
                <a16:creationId xmlns:a16="http://schemas.microsoft.com/office/drawing/2014/main" id="{8D780515-FE88-44D3-84EB-F20389CAB5CE}"/>
              </a:ext>
            </a:extLst>
          </p:cNvPr>
          <p:cNvGraphicFramePr>
            <a:graphicFrameLocks noGrp="1"/>
          </p:cNvGraphicFramePr>
          <p:nvPr>
            <p:extLst>
              <p:ext uri="{D42A27DB-BD31-4B8C-83A1-F6EECF244321}">
                <p14:modId xmlns:p14="http://schemas.microsoft.com/office/powerpoint/2010/main" val="1924861628"/>
              </p:ext>
            </p:extLst>
          </p:nvPr>
        </p:nvGraphicFramePr>
        <p:xfrm>
          <a:off x="457200" y="2133600"/>
          <a:ext cx="8128000" cy="4724400"/>
        </p:xfrm>
        <a:graphic>
          <a:graphicData uri="http://schemas.openxmlformats.org/drawingml/2006/table">
            <a:tbl>
              <a:tblPr firstRow="1" bandRow="1">
                <a:tableStyleId>{073A0DAA-6AF3-43AB-8588-CEC1D06C72B9}</a:tableStyleId>
              </a:tblPr>
              <a:tblGrid>
                <a:gridCol w="3886200">
                  <a:extLst>
                    <a:ext uri="{9D8B030D-6E8A-4147-A177-3AD203B41FA5}">
                      <a16:colId xmlns:a16="http://schemas.microsoft.com/office/drawing/2014/main" val="1945968120"/>
                    </a:ext>
                  </a:extLst>
                </a:gridCol>
                <a:gridCol w="4241800">
                  <a:extLst>
                    <a:ext uri="{9D8B030D-6E8A-4147-A177-3AD203B41FA5}">
                      <a16:colId xmlns:a16="http://schemas.microsoft.com/office/drawing/2014/main" val="1458419412"/>
                    </a:ext>
                  </a:extLst>
                </a:gridCol>
              </a:tblGrid>
              <a:tr h="370840">
                <a:tc>
                  <a:txBody>
                    <a:bodyPr/>
                    <a:lstStyle/>
                    <a:p>
                      <a:pPr algn="ctr"/>
                      <a:r>
                        <a:rPr lang="en-US" sz="3000" dirty="0">
                          <a:solidFill>
                            <a:srgbClr val="FFFF00"/>
                          </a:solidFill>
                          <a:effectLst/>
                        </a:rPr>
                        <a:t>x</a:t>
                      </a:r>
                    </a:p>
                  </a:txBody>
                  <a:tcPr marL="38100" marR="38100" marT="38100" marB="38100" anchor="ctr">
                    <a:solidFill>
                      <a:srgbClr val="C00000"/>
                    </a:solidFill>
                  </a:tcPr>
                </a:tc>
                <a:tc>
                  <a:txBody>
                    <a:bodyPr/>
                    <a:lstStyle/>
                    <a:p>
                      <a:pPr algn="ctr"/>
                      <a:r>
                        <a:rPr lang="en-US" sz="3000" u="sng" dirty="0">
                          <a:solidFill>
                            <a:srgbClr val="FFFF00"/>
                          </a:solidFill>
                          <a:effectLst/>
                        </a:rPr>
                        <a:t>(x</a:t>
                      </a:r>
                      <a:r>
                        <a:rPr lang="en-US" sz="3000" u="sng" baseline="30000" dirty="0">
                          <a:solidFill>
                            <a:srgbClr val="FFFF00"/>
                          </a:solidFill>
                          <a:effectLst/>
                        </a:rPr>
                        <a:t>2</a:t>
                      </a:r>
                      <a:r>
                        <a:rPr lang="en-US" sz="3000" u="sng" dirty="0">
                          <a:solidFill>
                            <a:srgbClr val="FFFF00"/>
                          </a:solidFill>
                          <a:effectLst/>
                        </a:rPr>
                        <a:t> − 1)</a:t>
                      </a:r>
                    </a:p>
                    <a:p>
                      <a:pPr algn="ctr"/>
                      <a:r>
                        <a:rPr lang="en-US" sz="3000" b="1" dirty="0">
                          <a:solidFill>
                            <a:srgbClr val="FFFF00"/>
                          </a:solidFill>
                          <a:effectLst/>
                        </a:rPr>
                        <a:t>(x − 1)</a:t>
                      </a:r>
                      <a:endParaRPr lang="en-US" sz="3000" dirty="0">
                        <a:solidFill>
                          <a:srgbClr val="FFFF00"/>
                        </a:solidFill>
                        <a:effectLst/>
                      </a:endParaRPr>
                    </a:p>
                  </a:txBody>
                  <a:tcPr marL="38100" marR="38100" marT="38100" marB="38100" anchor="ctr">
                    <a:solidFill>
                      <a:srgbClr val="C00000"/>
                    </a:solidFill>
                  </a:tcPr>
                </a:tc>
                <a:extLst>
                  <a:ext uri="{0D108BD9-81ED-4DB2-BD59-A6C34878D82A}">
                    <a16:rowId xmlns:a16="http://schemas.microsoft.com/office/drawing/2014/main" val="3160464720"/>
                  </a:ext>
                </a:extLst>
              </a:tr>
              <a:tr h="370840">
                <a:tc>
                  <a:txBody>
                    <a:bodyPr/>
                    <a:lstStyle/>
                    <a:p>
                      <a:pPr marL="0" algn="ctr" defTabSz="914400" rtl="0" eaLnBrk="1" latinLnBrk="0" hangingPunct="1"/>
                      <a:r>
                        <a:rPr lang="en-US" sz="3000" kern="1200" dirty="0">
                          <a:solidFill>
                            <a:srgbClr val="FFFF00"/>
                          </a:solidFill>
                          <a:effectLst/>
                          <a:latin typeface="+mn-lt"/>
                          <a:ea typeface="+mn-ea"/>
                          <a:cs typeface="+mn-cs"/>
                        </a:rPr>
                        <a:t>1.5</a:t>
                      </a:r>
                    </a:p>
                  </a:txBody>
                  <a:tcPr marL="38100" marR="38100" marT="38100" marB="38100" anchor="ctr">
                    <a:solidFill>
                      <a:srgbClr val="0070C0"/>
                    </a:solidFill>
                  </a:tcPr>
                </a:tc>
                <a:tc>
                  <a:txBody>
                    <a:bodyPr/>
                    <a:lstStyle/>
                    <a:p>
                      <a:pPr marL="0" algn="ctr" defTabSz="914400" rtl="0" eaLnBrk="1" latinLnBrk="0" hangingPunct="1"/>
                      <a:r>
                        <a:rPr lang="en-US" sz="3000" kern="1200" dirty="0">
                          <a:solidFill>
                            <a:srgbClr val="FFFF00"/>
                          </a:solidFill>
                          <a:effectLst/>
                          <a:latin typeface="+mn-lt"/>
                          <a:ea typeface="+mn-ea"/>
                          <a:cs typeface="+mn-cs"/>
                        </a:rPr>
                        <a:t>2.50000</a:t>
                      </a:r>
                    </a:p>
                  </a:txBody>
                  <a:tcPr marL="38100" marR="38100" marT="38100" marB="38100" anchor="ctr">
                    <a:solidFill>
                      <a:srgbClr val="0070C0"/>
                    </a:solidFill>
                  </a:tcPr>
                </a:tc>
                <a:extLst>
                  <a:ext uri="{0D108BD9-81ED-4DB2-BD59-A6C34878D82A}">
                    <a16:rowId xmlns:a16="http://schemas.microsoft.com/office/drawing/2014/main" val="3094812463"/>
                  </a:ext>
                </a:extLst>
              </a:tr>
              <a:tr h="370840">
                <a:tc>
                  <a:txBody>
                    <a:bodyPr/>
                    <a:lstStyle/>
                    <a:p>
                      <a:pPr marL="0" algn="ctr" defTabSz="914400" rtl="0" eaLnBrk="1" latinLnBrk="0" hangingPunct="1"/>
                      <a:r>
                        <a:rPr lang="en-US" sz="3000" kern="1200" dirty="0">
                          <a:solidFill>
                            <a:srgbClr val="FFFF00"/>
                          </a:solidFill>
                          <a:effectLst/>
                          <a:latin typeface="+mn-lt"/>
                          <a:ea typeface="+mn-ea"/>
                          <a:cs typeface="+mn-cs"/>
                        </a:rPr>
                        <a:t>1.1</a:t>
                      </a:r>
                    </a:p>
                  </a:txBody>
                  <a:tcPr marL="38100" marR="38100" marT="38100" marB="38100" anchor="ctr">
                    <a:solidFill>
                      <a:srgbClr val="0070C0"/>
                    </a:solidFill>
                  </a:tcPr>
                </a:tc>
                <a:tc>
                  <a:txBody>
                    <a:bodyPr/>
                    <a:lstStyle/>
                    <a:p>
                      <a:pPr marL="0" algn="ctr" defTabSz="914400" rtl="0" eaLnBrk="1" latinLnBrk="0" hangingPunct="1"/>
                      <a:r>
                        <a:rPr lang="en-US" sz="3000" kern="1200" dirty="0">
                          <a:solidFill>
                            <a:srgbClr val="FFFF00"/>
                          </a:solidFill>
                          <a:effectLst/>
                          <a:latin typeface="+mn-lt"/>
                          <a:ea typeface="+mn-ea"/>
                          <a:cs typeface="+mn-cs"/>
                        </a:rPr>
                        <a:t>2.10000</a:t>
                      </a:r>
                    </a:p>
                  </a:txBody>
                  <a:tcPr marL="38100" marR="38100" marT="38100" marB="38100" anchor="ctr">
                    <a:solidFill>
                      <a:srgbClr val="0070C0"/>
                    </a:solidFill>
                  </a:tcPr>
                </a:tc>
                <a:extLst>
                  <a:ext uri="{0D108BD9-81ED-4DB2-BD59-A6C34878D82A}">
                    <a16:rowId xmlns:a16="http://schemas.microsoft.com/office/drawing/2014/main" val="2447614515"/>
                  </a:ext>
                </a:extLst>
              </a:tr>
              <a:tr h="370840">
                <a:tc>
                  <a:txBody>
                    <a:bodyPr/>
                    <a:lstStyle/>
                    <a:p>
                      <a:pPr marL="0" algn="ctr" defTabSz="914400" rtl="0" eaLnBrk="1" latinLnBrk="0" hangingPunct="1"/>
                      <a:r>
                        <a:rPr lang="en-US" sz="3000" kern="1200" dirty="0">
                          <a:solidFill>
                            <a:srgbClr val="FFFF00"/>
                          </a:solidFill>
                          <a:effectLst/>
                          <a:latin typeface="+mn-lt"/>
                          <a:ea typeface="+mn-ea"/>
                          <a:cs typeface="+mn-cs"/>
                        </a:rPr>
                        <a:t>1.01</a:t>
                      </a:r>
                    </a:p>
                  </a:txBody>
                  <a:tcPr marL="38100" marR="38100" marT="38100" marB="38100" anchor="ctr">
                    <a:solidFill>
                      <a:srgbClr val="0070C0"/>
                    </a:solidFill>
                  </a:tcPr>
                </a:tc>
                <a:tc>
                  <a:txBody>
                    <a:bodyPr/>
                    <a:lstStyle/>
                    <a:p>
                      <a:pPr marL="0" algn="ctr" defTabSz="914400" rtl="0" eaLnBrk="1" latinLnBrk="0" hangingPunct="1"/>
                      <a:r>
                        <a:rPr lang="en-US" sz="3000" kern="1200" dirty="0">
                          <a:solidFill>
                            <a:srgbClr val="FFFF00"/>
                          </a:solidFill>
                          <a:effectLst/>
                          <a:latin typeface="+mn-lt"/>
                          <a:ea typeface="+mn-ea"/>
                          <a:cs typeface="+mn-cs"/>
                        </a:rPr>
                        <a:t>2.01000</a:t>
                      </a:r>
                    </a:p>
                  </a:txBody>
                  <a:tcPr marL="38100" marR="38100" marT="38100" marB="38100" anchor="ctr">
                    <a:solidFill>
                      <a:srgbClr val="0070C0"/>
                    </a:solidFill>
                  </a:tcPr>
                </a:tc>
                <a:extLst>
                  <a:ext uri="{0D108BD9-81ED-4DB2-BD59-A6C34878D82A}">
                    <a16:rowId xmlns:a16="http://schemas.microsoft.com/office/drawing/2014/main" val="3570357245"/>
                  </a:ext>
                </a:extLst>
              </a:tr>
              <a:tr h="370840">
                <a:tc>
                  <a:txBody>
                    <a:bodyPr/>
                    <a:lstStyle/>
                    <a:p>
                      <a:pPr marL="0" algn="ctr" defTabSz="914400" rtl="0" eaLnBrk="1" latinLnBrk="0" hangingPunct="1"/>
                      <a:r>
                        <a:rPr lang="en-US" sz="3000" kern="1200" dirty="0">
                          <a:solidFill>
                            <a:srgbClr val="FFFF00"/>
                          </a:solidFill>
                          <a:effectLst/>
                          <a:latin typeface="+mn-lt"/>
                          <a:ea typeface="+mn-ea"/>
                          <a:cs typeface="+mn-cs"/>
                        </a:rPr>
                        <a:t>1.001</a:t>
                      </a:r>
                    </a:p>
                  </a:txBody>
                  <a:tcPr marL="38100" marR="38100" marT="38100" marB="38100" anchor="ctr">
                    <a:solidFill>
                      <a:srgbClr val="0070C0"/>
                    </a:solidFill>
                  </a:tcPr>
                </a:tc>
                <a:tc>
                  <a:txBody>
                    <a:bodyPr/>
                    <a:lstStyle/>
                    <a:p>
                      <a:pPr marL="0" algn="ctr" defTabSz="914400" rtl="0" eaLnBrk="1" latinLnBrk="0" hangingPunct="1"/>
                      <a:r>
                        <a:rPr lang="en-US" sz="3000" kern="1200" dirty="0">
                          <a:solidFill>
                            <a:srgbClr val="FFFF00"/>
                          </a:solidFill>
                          <a:effectLst/>
                          <a:latin typeface="+mn-lt"/>
                          <a:ea typeface="+mn-ea"/>
                          <a:cs typeface="+mn-cs"/>
                        </a:rPr>
                        <a:t>2.00100</a:t>
                      </a:r>
                    </a:p>
                  </a:txBody>
                  <a:tcPr marL="38100" marR="38100" marT="38100" marB="38100" anchor="ctr">
                    <a:solidFill>
                      <a:srgbClr val="0070C0"/>
                    </a:solidFill>
                  </a:tcPr>
                </a:tc>
                <a:extLst>
                  <a:ext uri="{0D108BD9-81ED-4DB2-BD59-A6C34878D82A}">
                    <a16:rowId xmlns:a16="http://schemas.microsoft.com/office/drawing/2014/main" val="2541356411"/>
                  </a:ext>
                </a:extLst>
              </a:tr>
              <a:tr h="370840">
                <a:tc>
                  <a:txBody>
                    <a:bodyPr/>
                    <a:lstStyle/>
                    <a:p>
                      <a:pPr marL="0" algn="ctr" defTabSz="914400" rtl="0" eaLnBrk="1" latinLnBrk="0" hangingPunct="1"/>
                      <a:r>
                        <a:rPr lang="en-US" sz="3000" kern="1200" dirty="0">
                          <a:solidFill>
                            <a:srgbClr val="FFFF00"/>
                          </a:solidFill>
                          <a:effectLst/>
                          <a:latin typeface="+mn-lt"/>
                          <a:ea typeface="+mn-ea"/>
                          <a:cs typeface="+mn-cs"/>
                        </a:rPr>
                        <a:t>1.0001</a:t>
                      </a:r>
                    </a:p>
                  </a:txBody>
                  <a:tcPr marL="38100" marR="38100" marT="38100" marB="38100" anchor="ctr">
                    <a:solidFill>
                      <a:srgbClr val="0070C0"/>
                    </a:solidFill>
                  </a:tcPr>
                </a:tc>
                <a:tc>
                  <a:txBody>
                    <a:bodyPr/>
                    <a:lstStyle/>
                    <a:p>
                      <a:pPr marL="0" algn="ctr" defTabSz="914400" rtl="0" eaLnBrk="1" latinLnBrk="0" hangingPunct="1"/>
                      <a:r>
                        <a:rPr lang="en-US" sz="3000" kern="1200" dirty="0">
                          <a:solidFill>
                            <a:srgbClr val="FFFF00"/>
                          </a:solidFill>
                          <a:effectLst/>
                          <a:latin typeface="+mn-lt"/>
                          <a:ea typeface="+mn-ea"/>
                          <a:cs typeface="+mn-cs"/>
                        </a:rPr>
                        <a:t>2.00010</a:t>
                      </a:r>
                    </a:p>
                  </a:txBody>
                  <a:tcPr marL="38100" marR="38100" marT="38100" marB="38100" anchor="ctr">
                    <a:solidFill>
                      <a:srgbClr val="0070C0"/>
                    </a:solidFill>
                  </a:tcPr>
                </a:tc>
                <a:extLst>
                  <a:ext uri="{0D108BD9-81ED-4DB2-BD59-A6C34878D82A}">
                    <a16:rowId xmlns:a16="http://schemas.microsoft.com/office/drawing/2014/main" val="1472144537"/>
                  </a:ext>
                </a:extLst>
              </a:tr>
              <a:tr h="370840">
                <a:tc>
                  <a:txBody>
                    <a:bodyPr/>
                    <a:lstStyle/>
                    <a:p>
                      <a:pPr marL="0" algn="ctr" defTabSz="914400" rtl="0" eaLnBrk="1" latinLnBrk="0" hangingPunct="1"/>
                      <a:r>
                        <a:rPr lang="en-US" sz="3000" kern="1200" dirty="0">
                          <a:solidFill>
                            <a:srgbClr val="FFFF00"/>
                          </a:solidFill>
                          <a:effectLst/>
                          <a:latin typeface="+mn-lt"/>
                          <a:ea typeface="+mn-ea"/>
                          <a:cs typeface="+mn-cs"/>
                        </a:rPr>
                        <a:t>1.00001</a:t>
                      </a:r>
                    </a:p>
                  </a:txBody>
                  <a:tcPr marL="38100" marR="38100" marT="38100" marB="38100" anchor="ctr">
                    <a:solidFill>
                      <a:srgbClr val="0070C0"/>
                    </a:solidFill>
                  </a:tcPr>
                </a:tc>
                <a:tc>
                  <a:txBody>
                    <a:bodyPr/>
                    <a:lstStyle/>
                    <a:p>
                      <a:pPr marL="0" algn="ctr" defTabSz="914400" rtl="0" eaLnBrk="1" latinLnBrk="0" hangingPunct="1"/>
                      <a:r>
                        <a:rPr lang="en-US" sz="3000" kern="1200" dirty="0">
                          <a:solidFill>
                            <a:srgbClr val="FFFF00"/>
                          </a:solidFill>
                          <a:effectLst/>
                          <a:latin typeface="+mn-lt"/>
                          <a:ea typeface="+mn-ea"/>
                          <a:cs typeface="+mn-cs"/>
                        </a:rPr>
                        <a:t>2.00001</a:t>
                      </a:r>
                    </a:p>
                  </a:txBody>
                  <a:tcPr marL="38100" marR="38100" marT="38100" marB="38100" anchor="ctr">
                    <a:solidFill>
                      <a:srgbClr val="0070C0"/>
                    </a:solidFill>
                  </a:tcPr>
                </a:tc>
                <a:extLst>
                  <a:ext uri="{0D108BD9-81ED-4DB2-BD59-A6C34878D82A}">
                    <a16:rowId xmlns:a16="http://schemas.microsoft.com/office/drawing/2014/main" val="3604894099"/>
                  </a:ext>
                </a:extLst>
              </a:tr>
              <a:tr h="370840">
                <a:tc>
                  <a:txBody>
                    <a:bodyPr/>
                    <a:lstStyle/>
                    <a:p>
                      <a:pPr algn="ctr"/>
                      <a:r>
                        <a:rPr lang="en-US" sz="3000" dirty="0">
                          <a:solidFill>
                            <a:srgbClr val="FFFF00"/>
                          </a:solidFill>
                          <a:effectLst/>
                        </a:rPr>
                        <a:t>...</a:t>
                      </a:r>
                    </a:p>
                  </a:txBody>
                  <a:tcPr marL="38100" marR="38100" marT="38100" marB="38100" anchor="ctr">
                    <a:solidFill>
                      <a:srgbClr val="0070C0"/>
                    </a:solidFill>
                  </a:tcPr>
                </a:tc>
                <a:tc>
                  <a:txBody>
                    <a:bodyPr/>
                    <a:lstStyle/>
                    <a:p>
                      <a:pPr algn="ctr"/>
                      <a:r>
                        <a:rPr lang="en-US" sz="3000" dirty="0">
                          <a:solidFill>
                            <a:srgbClr val="FFFF00"/>
                          </a:solidFill>
                          <a:effectLst/>
                        </a:rPr>
                        <a:t>..</a:t>
                      </a:r>
                    </a:p>
                  </a:txBody>
                  <a:tcPr marL="38100" marR="38100" marT="38100" marB="38100" anchor="ctr">
                    <a:solidFill>
                      <a:srgbClr val="0070C0"/>
                    </a:solidFill>
                  </a:tcPr>
                </a:tc>
                <a:extLst>
                  <a:ext uri="{0D108BD9-81ED-4DB2-BD59-A6C34878D82A}">
                    <a16:rowId xmlns:a16="http://schemas.microsoft.com/office/drawing/2014/main" val="4002723655"/>
                  </a:ext>
                </a:extLst>
              </a:tr>
            </a:tbl>
          </a:graphicData>
        </a:graphic>
      </p:graphicFrame>
    </p:spTree>
    <p:extLst>
      <p:ext uri="{BB962C8B-B14F-4D97-AF65-F5344CB8AC3E}">
        <p14:creationId xmlns:p14="http://schemas.microsoft.com/office/powerpoint/2010/main" val="2220600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B8B98167-60FA-4C5C-AA22-D49AA65E7AA6}"/>
              </a:ext>
            </a:extLst>
          </p:cNvPr>
          <p:cNvSpPr>
            <a:spLocks noGrp="1"/>
          </p:cNvSpPr>
          <p:nvPr>
            <p:ph type="title"/>
          </p:nvPr>
        </p:nvSpPr>
        <p:spPr/>
        <p:txBody>
          <a:bodyPr/>
          <a:lstStyle/>
          <a:p>
            <a:r>
              <a:rPr lang="en-US" altLang="en-US" dirty="0"/>
              <a:t>Limits</a:t>
            </a:r>
          </a:p>
        </p:txBody>
      </p:sp>
      <p:sp>
        <p:nvSpPr>
          <p:cNvPr id="3075" name="Content Placeholder 2">
            <a:extLst>
              <a:ext uri="{FF2B5EF4-FFF2-40B4-BE49-F238E27FC236}">
                <a16:creationId xmlns:a16="http://schemas.microsoft.com/office/drawing/2014/main" id="{ED6721D9-9D26-4E70-9263-E737C9EE8E50}"/>
              </a:ext>
            </a:extLst>
          </p:cNvPr>
          <p:cNvSpPr>
            <a:spLocks noGrp="1"/>
          </p:cNvSpPr>
          <p:nvPr>
            <p:ph idx="1"/>
          </p:nvPr>
        </p:nvSpPr>
        <p:spPr>
          <a:xfrm>
            <a:off x="228600" y="1219200"/>
            <a:ext cx="8686800" cy="5638800"/>
          </a:xfrm>
        </p:spPr>
        <p:txBody>
          <a:bodyPr/>
          <a:lstStyle/>
          <a:p>
            <a:r>
              <a:rPr lang="en-US" altLang="en-US" dirty="0"/>
              <a:t>Since both sides give you the same answer, all is well!</a:t>
            </a:r>
          </a:p>
          <a:p>
            <a:endParaRPr lang="en-US" altLang="en-US" dirty="0"/>
          </a:p>
        </p:txBody>
      </p:sp>
    </p:spTree>
    <p:extLst>
      <p:ext uri="{BB962C8B-B14F-4D97-AF65-F5344CB8AC3E}">
        <p14:creationId xmlns:p14="http://schemas.microsoft.com/office/powerpoint/2010/main" val="374060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B8B98167-60FA-4C5C-AA22-D49AA65E7AA6}"/>
              </a:ext>
            </a:extLst>
          </p:cNvPr>
          <p:cNvSpPr>
            <a:spLocks noGrp="1"/>
          </p:cNvSpPr>
          <p:nvPr>
            <p:ph type="title"/>
          </p:nvPr>
        </p:nvSpPr>
        <p:spPr/>
        <p:txBody>
          <a:bodyPr/>
          <a:lstStyle/>
          <a:p>
            <a:r>
              <a:rPr lang="en-US" altLang="en-US" dirty="0"/>
              <a:t>Limits</a:t>
            </a:r>
          </a:p>
        </p:txBody>
      </p:sp>
      <p:sp>
        <p:nvSpPr>
          <p:cNvPr id="3075" name="Content Placeholder 2">
            <a:extLst>
              <a:ext uri="{FF2B5EF4-FFF2-40B4-BE49-F238E27FC236}">
                <a16:creationId xmlns:a16="http://schemas.microsoft.com/office/drawing/2014/main" id="{ED6721D9-9D26-4E70-9263-E737C9EE8E50}"/>
              </a:ext>
            </a:extLst>
          </p:cNvPr>
          <p:cNvSpPr>
            <a:spLocks noGrp="1"/>
          </p:cNvSpPr>
          <p:nvPr>
            <p:ph idx="1"/>
          </p:nvPr>
        </p:nvSpPr>
        <p:spPr>
          <a:xfrm>
            <a:off x="228600" y="1219200"/>
            <a:ext cx="8686800" cy="5638800"/>
          </a:xfrm>
        </p:spPr>
        <p:txBody>
          <a:bodyPr/>
          <a:lstStyle/>
          <a:p>
            <a:r>
              <a:rPr lang="en-US" altLang="en-US" dirty="0"/>
              <a:t>What is the limit at x=5.5?</a:t>
            </a:r>
          </a:p>
          <a:p>
            <a:endParaRPr lang="en-US" altLang="en-US" dirty="0"/>
          </a:p>
          <a:p>
            <a:endParaRPr lang="en-US" altLang="en-US" dirty="0"/>
          </a:p>
          <a:p>
            <a:endParaRPr lang="en-US" altLang="en-US" dirty="0"/>
          </a:p>
          <a:p>
            <a:endParaRPr lang="en-US" altLang="en-US" dirty="0"/>
          </a:p>
          <a:p>
            <a:endParaRPr lang="en-US" altLang="en-US" dirty="0"/>
          </a:p>
          <a:p>
            <a:r>
              <a:rPr lang="en-US" altLang="en-US" dirty="0"/>
              <a:t>It’s not a hole… it’s a cliff!</a:t>
            </a:r>
          </a:p>
          <a:p>
            <a:endParaRPr lang="en-US" altLang="en-US" dirty="0"/>
          </a:p>
          <a:p>
            <a:endParaRPr lang="en-US" altLang="en-US" dirty="0"/>
          </a:p>
          <a:p>
            <a:endParaRPr lang="en-US" altLang="en-US" dirty="0"/>
          </a:p>
          <a:p>
            <a:endParaRPr lang="en-US" altLang="en-US" dirty="0"/>
          </a:p>
        </p:txBody>
      </p:sp>
      <p:pic>
        <p:nvPicPr>
          <p:cNvPr id="2" name="Picture 1">
            <a:extLst>
              <a:ext uri="{FF2B5EF4-FFF2-40B4-BE49-F238E27FC236}">
                <a16:creationId xmlns:a16="http://schemas.microsoft.com/office/drawing/2014/main" id="{FD9F8A8C-2E6E-4314-8972-51F5635E8454}"/>
              </a:ext>
            </a:extLst>
          </p:cNvPr>
          <p:cNvPicPr>
            <a:picLocks noChangeAspect="1"/>
          </p:cNvPicPr>
          <p:nvPr/>
        </p:nvPicPr>
        <p:blipFill>
          <a:blip r:embed="rId2"/>
          <a:stretch>
            <a:fillRect/>
          </a:stretch>
        </p:blipFill>
        <p:spPr>
          <a:xfrm>
            <a:off x="1550582" y="2190989"/>
            <a:ext cx="6069418" cy="3447811"/>
          </a:xfrm>
          <a:prstGeom prst="rect">
            <a:avLst/>
          </a:prstGeom>
        </p:spPr>
      </p:pic>
      <p:sp>
        <p:nvSpPr>
          <p:cNvPr id="3" name="TextBox 2">
            <a:extLst>
              <a:ext uri="{FF2B5EF4-FFF2-40B4-BE49-F238E27FC236}">
                <a16:creationId xmlns:a16="http://schemas.microsoft.com/office/drawing/2014/main" id="{433EDDF0-6EE1-4A06-B52B-CE89D54F8F98}"/>
              </a:ext>
            </a:extLst>
          </p:cNvPr>
          <p:cNvSpPr txBox="1"/>
          <p:nvPr/>
        </p:nvSpPr>
        <p:spPr>
          <a:xfrm>
            <a:off x="0" y="6611035"/>
            <a:ext cx="4572000" cy="323165"/>
          </a:xfrm>
          <a:prstGeom prst="rect">
            <a:avLst/>
          </a:prstGeom>
          <a:noFill/>
        </p:spPr>
        <p:txBody>
          <a:bodyPr wrap="square">
            <a:spAutoFit/>
          </a:bodyPr>
          <a:lstStyle/>
          <a:p>
            <a:r>
              <a:rPr lang="en-US" sz="1500" dirty="0">
                <a:solidFill>
                  <a:srgbClr val="00B0F0"/>
                </a:solidFill>
              </a:rPr>
              <a:t>https://www.mathsisfun.com/calculus/limits.html</a:t>
            </a:r>
          </a:p>
        </p:txBody>
      </p:sp>
    </p:spTree>
    <p:extLst>
      <p:ext uri="{BB962C8B-B14F-4D97-AF65-F5344CB8AC3E}">
        <p14:creationId xmlns:p14="http://schemas.microsoft.com/office/powerpoint/2010/main" val="2747399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3B271C-8319-4CB4-9793-0938390BDDC5}"/>
              </a:ext>
            </a:extLst>
          </p:cNvPr>
          <p:cNvPicPr>
            <a:picLocks noChangeAspect="1"/>
          </p:cNvPicPr>
          <p:nvPr/>
        </p:nvPicPr>
        <p:blipFill>
          <a:blip r:embed="rId2"/>
          <a:stretch>
            <a:fillRect/>
          </a:stretch>
        </p:blipFill>
        <p:spPr>
          <a:xfrm>
            <a:off x="5105400" y="2565188"/>
            <a:ext cx="4038600" cy="2294179"/>
          </a:xfrm>
          <a:prstGeom prst="rect">
            <a:avLst/>
          </a:prstGeom>
        </p:spPr>
      </p:pic>
      <p:sp>
        <p:nvSpPr>
          <p:cNvPr id="3074" name="Title 1">
            <a:extLst>
              <a:ext uri="{FF2B5EF4-FFF2-40B4-BE49-F238E27FC236}">
                <a16:creationId xmlns:a16="http://schemas.microsoft.com/office/drawing/2014/main" id="{B8B98167-60FA-4C5C-AA22-D49AA65E7AA6}"/>
              </a:ext>
            </a:extLst>
          </p:cNvPr>
          <p:cNvSpPr>
            <a:spLocks noGrp="1"/>
          </p:cNvSpPr>
          <p:nvPr>
            <p:ph type="title"/>
          </p:nvPr>
        </p:nvSpPr>
        <p:spPr/>
        <p:txBody>
          <a:bodyPr/>
          <a:lstStyle/>
          <a:p>
            <a:r>
              <a:rPr lang="en-US" altLang="en-US" dirty="0"/>
              <a:t>Limits</a:t>
            </a:r>
          </a:p>
        </p:txBody>
      </p:sp>
      <p:sp>
        <p:nvSpPr>
          <p:cNvPr id="3075" name="Content Placeholder 2">
            <a:extLst>
              <a:ext uri="{FF2B5EF4-FFF2-40B4-BE49-F238E27FC236}">
                <a16:creationId xmlns:a16="http://schemas.microsoft.com/office/drawing/2014/main" id="{ED6721D9-9D26-4E70-9263-E737C9EE8E50}"/>
              </a:ext>
            </a:extLst>
          </p:cNvPr>
          <p:cNvSpPr>
            <a:spLocks noGrp="1"/>
          </p:cNvSpPr>
          <p:nvPr>
            <p:ph idx="1"/>
          </p:nvPr>
        </p:nvSpPr>
        <p:spPr>
          <a:xfrm>
            <a:off x="228600" y="1219200"/>
            <a:ext cx="8915400" cy="5638800"/>
          </a:xfrm>
        </p:spPr>
        <p:txBody>
          <a:bodyPr/>
          <a:lstStyle/>
          <a:p>
            <a:r>
              <a:rPr lang="en-US" altLang="en-US" dirty="0"/>
              <a:t>We define “</a:t>
            </a:r>
            <a:r>
              <a:rPr lang="en-US" altLang="en-US" dirty="0">
                <a:solidFill>
                  <a:srgbClr val="FFC000"/>
                </a:solidFill>
              </a:rPr>
              <a:t>one sided limits</a:t>
            </a:r>
            <a:r>
              <a:rPr lang="en-US" altLang="en-US" dirty="0"/>
              <a:t>”:</a:t>
            </a:r>
          </a:p>
          <a:p>
            <a:endParaRPr lang="en-US" altLang="en-US" sz="2000" dirty="0"/>
          </a:p>
          <a:p>
            <a:r>
              <a:rPr lang="en-US" altLang="en-US" dirty="0"/>
              <a:t>the </a:t>
            </a:r>
            <a:r>
              <a:rPr lang="en-US" altLang="en-US" dirty="0">
                <a:solidFill>
                  <a:srgbClr val="FFC000"/>
                </a:solidFill>
              </a:rPr>
              <a:t>left-hand limit </a:t>
            </a:r>
          </a:p>
          <a:p>
            <a:pPr>
              <a:spcBef>
                <a:spcPts val="0"/>
              </a:spcBef>
            </a:pPr>
            <a:r>
              <a:rPr lang="en-US" altLang="en-US" dirty="0"/>
              <a:t>	is 3.8</a:t>
            </a:r>
          </a:p>
          <a:p>
            <a:r>
              <a:rPr lang="en-US" altLang="en-US" dirty="0"/>
              <a:t>the </a:t>
            </a:r>
            <a:r>
              <a:rPr lang="en-US" altLang="en-US" dirty="0">
                <a:solidFill>
                  <a:srgbClr val="FFC000"/>
                </a:solidFill>
              </a:rPr>
              <a:t>right-hand limit</a:t>
            </a:r>
            <a:r>
              <a:rPr lang="en-US" altLang="en-US" dirty="0"/>
              <a:t> </a:t>
            </a:r>
          </a:p>
          <a:p>
            <a:pPr>
              <a:spcBef>
                <a:spcPts val="0"/>
              </a:spcBef>
            </a:pPr>
            <a:r>
              <a:rPr lang="en-US" altLang="en-US" dirty="0"/>
              <a:t>	is 1.3</a:t>
            </a:r>
          </a:p>
          <a:p>
            <a:r>
              <a:rPr lang="en-US" altLang="en-US" dirty="0"/>
              <a:t>the ordinary limit "does not exist"</a:t>
            </a:r>
          </a:p>
          <a:p>
            <a:endParaRPr lang="en-US" altLang="en-US" dirty="0"/>
          </a:p>
        </p:txBody>
      </p:sp>
      <p:sp>
        <p:nvSpPr>
          <p:cNvPr id="3" name="TextBox 2">
            <a:extLst>
              <a:ext uri="{FF2B5EF4-FFF2-40B4-BE49-F238E27FC236}">
                <a16:creationId xmlns:a16="http://schemas.microsoft.com/office/drawing/2014/main" id="{433EDDF0-6EE1-4A06-B52B-CE89D54F8F98}"/>
              </a:ext>
            </a:extLst>
          </p:cNvPr>
          <p:cNvSpPr txBox="1"/>
          <p:nvPr/>
        </p:nvSpPr>
        <p:spPr>
          <a:xfrm>
            <a:off x="0" y="6611035"/>
            <a:ext cx="4572000" cy="323165"/>
          </a:xfrm>
          <a:prstGeom prst="rect">
            <a:avLst/>
          </a:prstGeom>
          <a:noFill/>
        </p:spPr>
        <p:txBody>
          <a:bodyPr wrap="square">
            <a:spAutoFit/>
          </a:bodyPr>
          <a:lstStyle/>
          <a:p>
            <a:r>
              <a:rPr lang="en-US" sz="1500" dirty="0">
                <a:solidFill>
                  <a:srgbClr val="00B0F0"/>
                </a:solidFill>
              </a:rPr>
              <a:t>https://www.mathsisfun.com/calculus/limits.html</a:t>
            </a:r>
          </a:p>
        </p:txBody>
      </p:sp>
    </p:spTree>
    <p:extLst>
      <p:ext uri="{BB962C8B-B14F-4D97-AF65-F5344CB8AC3E}">
        <p14:creationId xmlns:p14="http://schemas.microsoft.com/office/powerpoint/2010/main" val="365507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B8B98167-60FA-4C5C-AA22-D49AA65E7AA6}"/>
              </a:ext>
            </a:extLst>
          </p:cNvPr>
          <p:cNvSpPr>
            <a:spLocks noGrp="1"/>
          </p:cNvSpPr>
          <p:nvPr>
            <p:ph type="title"/>
          </p:nvPr>
        </p:nvSpPr>
        <p:spPr/>
        <p:txBody>
          <a:bodyPr/>
          <a:lstStyle/>
          <a:p>
            <a:r>
              <a:rPr lang="en-US" altLang="en-US" dirty="0"/>
              <a:t>Limits</a:t>
            </a:r>
          </a:p>
        </p:txBody>
      </p:sp>
      <p:sp>
        <p:nvSpPr>
          <p:cNvPr id="3075" name="Content Placeholder 2">
            <a:extLst>
              <a:ext uri="{FF2B5EF4-FFF2-40B4-BE49-F238E27FC236}">
                <a16:creationId xmlns:a16="http://schemas.microsoft.com/office/drawing/2014/main" id="{ED6721D9-9D26-4E70-9263-E737C9EE8E50}"/>
              </a:ext>
            </a:extLst>
          </p:cNvPr>
          <p:cNvSpPr>
            <a:spLocks noGrp="1"/>
          </p:cNvSpPr>
          <p:nvPr>
            <p:ph idx="1"/>
          </p:nvPr>
        </p:nvSpPr>
        <p:spPr>
          <a:xfrm>
            <a:off x="228600" y="1219200"/>
            <a:ext cx="8686800" cy="5638800"/>
          </a:xfrm>
        </p:spPr>
        <p:txBody>
          <a:bodyPr/>
          <a:lstStyle/>
          <a:p>
            <a:r>
              <a:rPr lang="en-US" altLang="en-US" dirty="0"/>
              <a:t>Written symbolically as:</a:t>
            </a:r>
          </a:p>
          <a:p>
            <a:endParaRPr lang="en-US" altLang="en-US" dirty="0"/>
          </a:p>
          <a:p>
            <a:endParaRPr lang="en-US" altLang="en-US" dirty="0"/>
          </a:p>
          <a:p>
            <a:endParaRPr lang="en-US" altLang="en-US" dirty="0"/>
          </a:p>
          <a:p>
            <a:r>
              <a:rPr lang="en-US" altLang="en-US" dirty="0"/>
              <a:t>and</a:t>
            </a:r>
          </a:p>
          <a:p>
            <a:endParaRPr lang="en-US" altLang="en-US" dirty="0"/>
          </a:p>
          <a:p>
            <a:pPr>
              <a:spcBef>
                <a:spcPts val="0"/>
              </a:spcBef>
            </a:pPr>
            <a:r>
              <a:rPr lang="en-US" altLang="en-US" dirty="0"/>
              <a:t>		</a:t>
            </a:r>
            <a:r>
              <a:rPr lang="en-US" altLang="en-US" u="sng" dirty="0"/>
              <a:t> </a:t>
            </a:r>
          </a:p>
          <a:p>
            <a:pPr>
              <a:spcBef>
                <a:spcPts val="0"/>
              </a:spcBef>
            </a:pPr>
            <a:r>
              <a:rPr lang="en-US" altLang="en-US" dirty="0"/>
              <a:t>		</a:t>
            </a:r>
            <a:r>
              <a:rPr lang="en-US" altLang="en-US" sz="1500" dirty="0"/>
              <a:t> </a:t>
            </a:r>
            <a:r>
              <a:rPr lang="en-US" altLang="en-US" dirty="0"/>
              <a:t>  </a:t>
            </a:r>
          </a:p>
        </p:txBody>
      </p:sp>
      <p:grpSp>
        <p:nvGrpSpPr>
          <p:cNvPr id="2" name="Group 1">
            <a:extLst>
              <a:ext uri="{FF2B5EF4-FFF2-40B4-BE49-F238E27FC236}">
                <a16:creationId xmlns:a16="http://schemas.microsoft.com/office/drawing/2014/main" id="{1F834464-0AA3-4BE6-898A-522EE71AC665}"/>
              </a:ext>
            </a:extLst>
          </p:cNvPr>
          <p:cNvGrpSpPr/>
          <p:nvPr/>
        </p:nvGrpSpPr>
        <p:grpSpPr>
          <a:xfrm>
            <a:off x="1905000" y="2057400"/>
            <a:ext cx="3352800" cy="1066800"/>
            <a:chOff x="762000" y="2781300"/>
            <a:chExt cx="3675184" cy="1066800"/>
          </a:xfrm>
        </p:grpSpPr>
        <p:sp>
          <p:nvSpPr>
            <p:cNvPr id="4" name="Content Placeholder 2">
              <a:extLst>
                <a:ext uri="{FF2B5EF4-FFF2-40B4-BE49-F238E27FC236}">
                  <a16:creationId xmlns:a16="http://schemas.microsoft.com/office/drawing/2014/main" id="{3829284B-CE24-4F8D-A379-846FFD94DE49}"/>
                </a:ext>
              </a:extLst>
            </p:cNvPr>
            <p:cNvSpPr txBox="1">
              <a:spLocks/>
            </p:cNvSpPr>
            <p:nvPr/>
          </p:nvSpPr>
          <p:spPr bwMode="auto">
            <a:xfrm>
              <a:off x="2074986" y="2781300"/>
              <a:ext cx="236219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 3.8</a:t>
              </a:r>
            </a:p>
          </p:txBody>
        </p:sp>
        <p:sp>
          <p:nvSpPr>
            <p:cNvPr id="5" name="Content Placeholder 2">
              <a:extLst>
                <a:ext uri="{FF2B5EF4-FFF2-40B4-BE49-F238E27FC236}">
                  <a16:creationId xmlns:a16="http://schemas.microsoft.com/office/drawing/2014/main" id="{2DCEF9A7-556D-4998-A2EA-F1DFC602A9A6}"/>
                </a:ext>
              </a:extLst>
            </p:cNvPr>
            <p:cNvSpPr txBox="1">
              <a:spLocks/>
            </p:cNvSpPr>
            <p:nvPr/>
          </p:nvSpPr>
          <p:spPr bwMode="auto">
            <a:xfrm>
              <a:off x="762000" y="2781300"/>
              <a:ext cx="1255986"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lim	</a:t>
              </a:r>
              <a:endParaRPr lang="en-US" altLang="en-US" u="sng" dirty="0"/>
            </a:p>
            <a:p>
              <a:pPr>
                <a:spcBef>
                  <a:spcPts val="0"/>
                </a:spcBef>
              </a:pPr>
              <a:r>
                <a:rPr lang="en-US" altLang="en-US" sz="2000" dirty="0"/>
                <a:t>x→5.5</a:t>
              </a:r>
              <a:r>
                <a:rPr lang="en-US" altLang="en-US" sz="2000" baseline="30000" dirty="0"/>
                <a:t>-</a:t>
              </a:r>
              <a:r>
                <a:rPr lang="en-US" altLang="en-US" sz="2000" dirty="0"/>
                <a:t>  </a:t>
              </a:r>
            </a:p>
          </p:txBody>
        </p:sp>
      </p:grpSp>
      <p:grpSp>
        <p:nvGrpSpPr>
          <p:cNvPr id="8" name="Group 7">
            <a:extLst>
              <a:ext uri="{FF2B5EF4-FFF2-40B4-BE49-F238E27FC236}">
                <a16:creationId xmlns:a16="http://schemas.microsoft.com/office/drawing/2014/main" id="{0069D7F3-8195-4385-9CF9-6AD9DF3CBE7F}"/>
              </a:ext>
            </a:extLst>
          </p:cNvPr>
          <p:cNvGrpSpPr/>
          <p:nvPr/>
        </p:nvGrpSpPr>
        <p:grpSpPr>
          <a:xfrm>
            <a:off x="1905000" y="3124200"/>
            <a:ext cx="3352800" cy="1066800"/>
            <a:chOff x="762000" y="2781300"/>
            <a:chExt cx="3675184" cy="1066800"/>
          </a:xfrm>
        </p:grpSpPr>
        <p:sp>
          <p:nvSpPr>
            <p:cNvPr id="9" name="Content Placeholder 2">
              <a:extLst>
                <a:ext uri="{FF2B5EF4-FFF2-40B4-BE49-F238E27FC236}">
                  <a16:creationId xmlns:a16="http://schemas.microsoft.com/office/drawing/2014/main" id="{4BDCB739-B829-436D-91A0-56A91D29FAFF}"/>
                </a:ext>
              </a:extLst>
            </p:cNvPr>
            <p:cNvSpPr txBox="1">
              <a:spLocks/>
            </p:cNvSpPr>
            <p:nvPr/>
          </p:nvSpPr>
          <p:spPr bwMode="auto">
            <a:xfrm>
              <a:off x="2074986" y="2781300"/>
              <a:ext cx="236219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 1.3</a:t>
              </a:r>
            </a:p>
          </p:txBody>
        </p:sp>
        <p:sp>
          <p:nvSpPr>
            <p:cNvPr id="10" name="Content Placeholder 2">
              <a:extLst>
                <a:ext uri="{FF2B5EF4-FFF2-40B4-BE49-F238E27FC236}">
                  <a16:creationId xmlns:a16="http://schemas.microsoft.com/office/drawing/2014/main" id="{E260682C-15F9-4861-B025-C28BA43AD51B}"/>
                </a:ext>
              </a:extLst>
            </p:cNvPr>
            <p:cNvSpPr txBox="1">
              <a:spLocks/>
            </p:cNvSpPr>
            <p:nvPr/>
          </p:nvSpPr>
          <p:spPr bwMode="auto">
            <a:xfrm>
              <a:off x="762000" y="2781300"/>
              <a:ext cx="1255986"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lim	</a:t>
              </a:r>
              <a:endParaRPr lang="en-US" altLang="en-US" u="sng" dirty="0"/>
            </a:p>
            <a:p>
              <a:pPr>
                <a:spcBef>
                  <a:spcPts val="0"/>
                </a:spcBef>
              </a:pPr>
              <a:r>
                <a:rPr lang="en-US" altLang="en-US" sz="2000" dirty="0"/>
                <a:t>x→5.5</a:t>
              </a:r>
              <a:r>
                <a:rPr lang="en-US" altLang="en-US" sz="2000" baseline="30000" dirty="0"/>
                <a:t>+</a:t>
              </a:r>
              <a:r>
                <a:rPr lang="en-US" altLang="en-US" sz="2000" dirty="0"/>
                <a:t>  </a:t>
              </a:r>
            </a:p>
          </p:txBody>
        </p:sp>
      </p:grpSp>
      <p:grpSp>
        <p:nvGrpSpPr>
          <p:cNvPr id="11" name="Group 10">
            <a:extLst>
              <a:ext uri="{FF2B5EF4-FFF2-40B4-BE49-F238E27FC236}">
                <a16:creationId xmlns:a16="http://schemas.microsoft.com/office/drawing/2014/main" id="{BBAAADFE-FDCE-43E2-A216-7EBD4A3D8A76}"/>
              </a:ext>
            </a:extLst>
          </p:cNvPr>
          <p:cNvGrpSpPr/>
          <p:nvPr/>
        </p:nvGrpSpPr>
        <p:grpSpPr>
          <a:xfrm>
            <a:off x="1905000" y="4800600"/>
            <a:ext cx="5029200" cy="1066800"/>
            <a:chOff x="762000" y="2781300"/>
            <a:chExt cx="3070406" cy="1066800"/>
          </a:xfrm>
        </p:grpSpPr>
        <p:sp>
          <p:nvSpPr>
            <p:cNvPr id="12" name="Content Placeholder 2">
              <a:extLst>
                <a:ext uri="{FF2B5EF4-FFF2-40B4-BE49-F238E27FC236}">
                  <a16:creationId xmlns:a16="http://schemas.microsoft.com/office/drawing/2014/main" id="{24EAC955-F3F7-4ADB-BAF1-7C19408DF141}"/>
                </a:ext>
              </a:extLst>
            </p:cNvPr>
            <p:cNvSpPr txBox="1">
              <a:spLocks/>
            </p:cNvSpPr>
            <p:nvPr/>
          </p:nvSpPr>
          <p:spPr bwMode="auto">
            <a:xfrm>
              <a:off x="1470208" y="2781300"/>
              <a:ext cx="236219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Does not exist</a:t>
              </a:r>
            </a:p>
          </p:txBody>
        </p:sp>
        <p:sp>
          <p:nvSpPr>
            <p:cNvPr id="13" name="Content Placeholder 2">
              <a:extLst>
                <a:ext uri="{FF2B5EF4-FFF2-40B4-BE49-F238E27FC236}">
                  <a16:creationId xmlns:a16="http://schemas.microsoft.com/office/drawing/2014/main" id="{26D24A39-C017-47A3-88F0-2A706A347304}"/>
                </a:ext>
              </a:extLst>
            </p:cNvPr>
            <p:cNvSpPr txBox="1">
              <a:spLocks/>
            </p:cNvSpPr>
            <p:nvPr/>
          </p:nvSpPr>
          <p:spPr bwMode="auto">
            <a:xfrm>
              <a:off x="762000" y="2781300"/>
              <a:ext cx="1255986"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lim	</a:t>
              </a:r>
              <a:endParaRPr lang="en-US" altLang="en-US" u="sng" dirty="0"/>
            </a:p>
            <a:p>
              <a:pPr>
                <a:spcBef>
                  <a:spcPts val="0"/>
                </a:spcBef>
              </a:pPr>
              <a:r>
                <a:rPr lang="en-US" altLang="en-US" sz="2000" dirty="0"/>
                <a:t>x→5.5  </a:t>
              </a:r>
            </a:p>
          </p:txBody>
        </p:sp>
      </p:grpSp>
      <p:pic>
        <p:nvPicPr>
          <p:cNvPr id="7" name="Picture 6">
            <a:extLst>
              <a:ext uri="{FF2B5EF4-FFF2-40B4-BE49-F238E27FC236}">
                <a16:creationId xmlns:a16="http://schemas.microsoft.com/office/drawing/2014/main" id="{B3DA4095-DA89-43FC-B9A4-A95B19CC2C53}"/>
              </a:ext>
            </a:extLst>
          </p:cNvPr>
          <p:cNvPicPr>
            <a:picLocks noChangeAspect="1"/>
          </p:cNvPicPr>
          <p:nvPr/>
        </p:nvPicPr>
        <p:blipFill>
          <a:blip r:embed="rId2"/>
          <a:stretch>
            <a:fillRect/>
          </a:stretch>
        </p:blipFill>
        <p:spPr>
          <a:xfrm>
            <a:off x="5105400" y="2565188"/>
            <a:ext cx="4038600" cy="2294179"/>
          </a:xfrm>
          <a:prstGeom prst="rect">
            <a:avLst/>
          </a:prstGeom>
        </p:spPr>
      </p:pic>
      <p:sp>
        <p:nvSpPr>
          <p:cNvPr id="3" name="TextBox 2">
            <a:extLst>
              <a:ext uri="{FF2B5EF4-FFF2-40B4-BE49-F238E27FC236}">
                <a16:creationId xmlns:a16="http://schemas.microsoft.com/office/drawing/2014/main" id="{F13B6A33-39DE-4357-9912-41B2BB627CFE}"/>
              </a:ext>
            </a:extLst>
          </p:cNvPr>
          <p:cNvSpPr txBox="1"/>
          <p:nvPr/>
        </p:nvSpPr>
        <p:spPr>
          <a:xfrm>
            <a:off x="0" y="6611035"/>
            <a:ext cx="4572000" cy="323165"/>
          </a:xfrm>
          <a:prstGeom prst="rect">
            <a:avLst/>
          </a:prstGeom>
          <a:noFill/>
        </p:spPr>
        <p:txBody>
          <a:bodyPr wrap="square">
            <a:spAutoFit/>
          </a:bodyPr>
          <a:lstStyle/>
          <a:p>
            <a:r>
              <a:rPr lang="en-US" sz="1500" dirty="0">
                <a:solidFill>
                  <a:srgbClr val="00B0F0"/>
                </a:solidFill>
              </a:rPr>
              <a:t>https://www.mathsisfun.com/calculus/limits.html</a:t>
            </a:r>
          </a:p>
        </p:txBody>
      </p:sp>
    </p:spTree>
    <p:extLst>
      <p:ext uri="{BB962C8B-B14F-4D97-AF65-F5344CB8AC3E}">
        <p14:creationId xmlns:p14="http://schemas.microsoft.com/office/powerpoint/2010/main" val="3922901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Up?</a:t>
            </a:r>
          </a:p>
        </p:txBody>
      </p:sp>
      <p:sp>
        <p:nvSpPr>
          <p:cNvPr id="3" name="Content Placeholder 2"/>
          <p:cNvSpPr>
            <a:spLocks noGrp="1"/>
          </p:cNvSpPr>
          <p:nvPr>
            <p:ph idx="1"/>
          </p:nvPr>
        </p:nvSpPr>
        <p:spPr>
          <a:xfrm>
            <a:off x="457200" y="1219200"/>
            <a:ext cx="8686800" cy="5638800"/>
          </a:xfrm>
        </p:spPr>
        <p:txBody>
          <a:bodyPr/>
          <a:lstStyle/>
          <a:p>
            <a:r>
              <a:rPr lang="en-US" dirty="0"/>
              <a:t>Review: Limits</a:t>
            </a:r>
          </a:p>
          <a:p>
            <a:endParaRPr lang="en-US" sz="2000" dirty="0"/>
          </a:p>
          <a:p>
            <a:r>
              <a:rPr lang="en-US" dirty="0"/>
              <a:t>New stuff: </a:t>
            </a:r>
          </a:p>
          <a:p>
            <a:r>
              <a:rPr lang="en-US" dirty="0"/>
              <a:t>	Infinite Limits</a:t>
            </a:r>
          </a:p>
          <a:p>
            <a:r>
              <a:rPr lang="en-US" dirty="0"/>
              <a:t>	Graphical Rates of Change</a:t>
            </a:r>
          </a:p>
          <a:p>
            <a:r>
              <a:rPr lang="en-US" dirty="0"/>
              <a:t>	Applications for Rates of </a:t>
            </a:r>
          </a:p>
          <a:p>
            <a:pPr>
              <a:spcBef>
                <a:spcPts val="0"/>
              </a:spcBef>
            </a:pPr>
            <a:r>
              <a:rPr lang="en-US" dirty="0"/>
              <a:t>		Change</a:t>
            </a:r>
          </a:p>
          <a:p>
            <a:endParaRPr lang="en-US" dirty="0"/>
          </a:p>
        </p:txBody>
      </p:sp>
    </p:spTree>
    <p:extLst>
      <p:ext uri="{BB962C8B-B14F-4D97-AF65-F5344CB8AC3E}">
        <p14:creationId xmlns:p14="http://schemas.microsoft.com/office/powerpoint/2010/main" val="4035352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2A2D645D-FCBA-4904-B791-D672B6D21593}"/>
              </a:ext>
            </a:extLst>
          </p:cNvPr>
          <p:cNvSpPr>
            <a:spLocks noGrp="1"/>
          </p:cNvSpPr>
          <p:nvPr>
            <p:ph type="title"/>
          </p:nvPr>
        </p:nvSpPr>
        <p:spPr/>
        <p:txBody>
          <a:bodyPr/>
          <a:lstStyle/>
          <a:p>
            <a:r>
              <a:rPr lang="en-US" altLang="en-US" dirty="0"/>
              <a:t>Continuity</a:t>
            </a:r>
          </a:p>
        </p:txBody>
      </p:sp>
      <p:sp>
        <p:nvSpPr>
          <p:cNvPr id="10" name="TextBox 9">
            <a:extLst>
              <a:ext uri="{FF2B5EF4-FFF2-40B4-BE49-F238E27FC236}">
                <a16:creationId xmlns:a16="http://schemas.microsoft.com/office/drawing/2014/main" id="{CC87A7EE-C372-4DF0-8F90-30A0D648872B}"/>
              </a:ext>
            </a:extLst>
          </p:cNvPr>
          <p:cNvSpPr txBox="1"/>
          <p:nvPr/>
        </p:nvSpPr>
        <p:spPr>
          <a:xfrm>
            <a:off x="457200" y="4724400"/>
            <a:ext cx="3581400" cy="553998"/>
          </a:xfrm>
          <a:prstGeom prst="rect">
            <a:avLst/>
          </a:prstGeom>
          <a:noFill/>
        </p:spPr>
        <p:txBody>
          <a:bodyPr wrap="square">
            <a:spAutoFit/>
          </a:bodyPr>
          <a:lstStyle/>
          <a:p>
            <a:r>
              <a:rPr lang="en-US" altLang="en-US" sz="3000" b="1" dirty="0">
                <a:solidFill>
                  <a:srgbClr val="CCFFFF"/>
                </a:solidFill>
              </a:rPr>
              <a:t>continuous at “</a:t>
            </a:r>
            <a:r>
              <a:rPr lang="en-US" altLang="en-US" sz="3000" b="1" dirty="0">
                <a:solidFill>
                  <a:srgbClr val="FFC000"/>
                </a:solidFill>
              </a:rPr>
              <a:t>a</a:t>
            </a:r>
            <a:r>
              <a:rPr lang="en-US" altLang="en-US" sz="3000" b="1" dirty="0">
                <a:solidFill>
                  <a:srgbClr val="CCFFFF"/>
                </a:solidFill>
              </a:rPr>
              <a:t>”</a:t>
            </a:r>
            <a:endParaRPr lang="en-US" sz="3000" b="1" dirty="0">
              <a:solidFill>
                <a:srgbClr val="CCFFFF"/>
              </a:solidFill>
            </a:endParaRPr>
          </a:p>
        </p:txBody>
      </p:sp>
      <p:pic>
        <p:nvPicPr>
          <p:cNvPr id="9" name="Picture 8">
            <a:extLst>
              <a:ext uri="{FF2B5EF4-FFF2-40B4-BE49-F238E27FC236}">
                <a16:creationId xmlns:a16="http://schemas.microsoft.com/office/drawing/2014/main" id="{0B818EB1-931E-4DA5-A22F-297EFEFA84BD}"/>
              </a:ext>
            </a:extLst>
          </p:cNvPr>
          <p:cNvPicPr>
            <a:picLocks noChangeAspect="1"/>
          </p:cNvPicPr>
          <p:nvPr/>
        </p:nvPicPr>
        <p:blipFill>
          <a:blip r:embed="rId2"/>
          <a:stretch>
            <a:fillRect/>
          </a:stretch>
        </p:blipFill>
        <p:spPr>
          <a:xfrm>
            <a:off x="190500" y="914400"/>
            <a:ext cx="4114800" cy="3663754"/>
          </a:xfrm>
          <a:prstGeom prst="rect">
            <a:avLst/>
          </a:prstGeom>
        </p:spPr>
      </p:pic>
      <p:pic>
        <p:nvPicPr>
          <p:cNvPr id="13" name="Picture 12">
            <a:extLst>
              <a:ext uri="{FF2B5EF4-FFF2-40B4-BE49-F238E27FC236}">
                <a16:creationId xmlns:a16="http://schemas.microsoft.com/office/drawing/2014/main" id="{BC383217-FD2E-41E2-BE02-3381869DF69D}"/>
              </a:ext>
            </a:extLst>
          </p:cNvPr>
          <p:cNvPicPr>
            <a:picLocks noChangeAspect="1"/>
          </p:cNvPicPr>
          <p:nvPr/>
        </p:nvPicPr>
        <p:blipFill>
          <a:blip r:embed="rId3"/>
          <a:stretch>
            <a:fillRect/>
          </a:stretch>
        </p:blipFill>
        <p:spPr>
          <a:xfrm>
            <a:off x="4572000" y="2286000"/>
            <a:ext cx="4114800" cy="3188970"/>
          </a:xfrm>
          <a:prstGeom prst="rect">
            <a:avLst/>
          </a:prstGeom>
        </p:spPr>
      </p:pic>
      <p:sp>
        <p:nvSpPr>
          <p:cNvPr id="8" name="TextBox 7">
            <a:extLst>
              <a:ext uri="{FF2B5EF4-FFF2-40B4-BE49-F238E27FC236}">
                <a16:creationId xmlns:a16="http://schemas.microsoft.com/office/drawing/2014/main" id="{CBD03F72-00E8-4F40-B3B8-17FB6C7E6F2A}"/>
              </a:ext>
            </a:extLst>
          </p:cNvPr>
          <p:cNvSpPr txBox="1"/>
          <p:nvPr/>
        </p:nvSpPr>
        <p:spPr>
          <a:xfrm>
            <a:off x="5562600" y="5385137"/>
            <a:ext cx="2819400" cy="1015663"/>
          </a:xfrm>
          <a:prstGeom prst="rect">
            <a:avLst/>
          </a:prstGeom>
          <a:noFill/>
        </p:spPr>
        <p:txBody>
          <a:bodyPr wrap="square">
            <a:spAutoFit/>
          </a:bodyPr>
          <a:lstStyle/>
          <a:p>
            <a:r>
              <a:rPr lang="en-US" altLang="en-US" sz="3000" b="1" dirty="0">
                <a:solidFill>
                  <a:srgbClr val="FFC000"/>
                </a:solidFill>
              </a:rPr>
              <a:t>discontinuous </a:t>
            </a:r>
          </a:p>
          <a:p>
            <a:r>
              <a:rPr lang="en-US" altLang="en-US" sz="3000" b="1" dirty="0">
                <a:solidFill>
                  <a:srgbClr val="CCFFFF"/>
                </a:solidFill>
              </a:rPr>
              <a:t>at 1,3 and 5</a:t>
            </a:r>
            <a:endParaRPr lang="en-US" sz="3000" b="1" dirty="0">
              <a:solidFill>
                <a:srgbClr val="CCFFFF"/>
              </a:solidFill>
            </a:endParaRPr>
          </a:p>
        </p:txBody>
      </p:sp>
      <p:sp>
        <p:nvSpPr>
          <p:cNvPr id="17" name="TextBox 16">
            <a:extLst>
              <a:ext uri="{FF2B5EF4-FFF2-40B4-BE49-F238E27FC236}">
                <a16:creationId xmlns:a16="http://schemas.microsoft.com/office/drawing/2014/main" id="{ABFEEC05-C33F-45B0-BD95-6B5A7EC878A7}"/>
              </a:ext>
            </a:extLst>
          </p:cNvPr>
          <p:cNvSpPr txBox="1"/>
          <p:nvPr/>
        </p:nvSpPr>
        <p:spPr>
          <a:xfrm>
            <a:off x="0" y="6611035"/>
            <a:ext cx="9144000" cy="323165"/>
          </a:xfrm>
          <a:prstGeom prst="rect">
            <a:avLst/>
          </a:prstGeom>
          <a:noFill/>
        </p:spPr>
        <p:txBody>
          <a:bodyPr wrap="square">
            <a:spAutoFit/>
          </a:bodyPr>
          <a:lstStyle/>
          <a:p>
            <a:r>
              <a:rPr lang="en-US" sz="1500" dirty="0">
                <a:solidFill>
                  <a:srgbClr val="00B0F0"/>
                </a:solidFill>
              </a:rPr>
              <a:t>https://coloradotech.vitalsource.com/#/books/9780357233375/cfi/6/20!/4/2372/4@0:76.0</a:t>
            </a:r>
          </a:p>
        </p:txBody>
      </p:sp>
      <p:sp>
        <p:nvSpPr>
          <p:cNvPr id="11" name="Oval 10">
            <a:extLst>
              <a:ext uri="{FF2B5EF4-FFF2-40B4-BE49-F238E27FC236}">
                <a16:creationId xmlns:a16="http://schemas.microsoft.com/office/drawing/2014/main" id="{0D6508B2-0B2F-41F0-8123-B478F3C747E1}"/>
              </a:ext>
            </a:extLst>
          </p:cNvPr>
          <p:cNvSpPr/>
          <p:nvPr/>
        </p:nvSpPr>
        <p:spPr>
          <a:xfrm>
            <a:off x="6687312" y="3276600"/>
            <a:ext cx="228600" cy="228600"/>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96340B0-1A93-4AAA-9659-A6D0D9CAFB92}"/>
              </a:ext>
            </a:extLst>
          </p:cNvPr>
          <p:cNvSpPr/>
          <p:nvPr/>
        </p:nvSpPr>
        <p:spPr>
          <a:xfrm>
            <a:off x="6705600" y="5029200"/>
            <a:ext cx="228600" cy="2286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91BD8BC-F1E3-40C6-BE8F-7AB902F76127}"/>
              </a:ext>
            </a:extLst>
          </p:cNvPr>
          <p:cNvSpPr/>
          <p:nvPr/>
        </p:nvSpPr>
        <p:spPr>
          <a:xfrm>
            <a:off x="7848600" y="3886200"/>
            <a:ext cx="228600" cy="228600"/>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173441D-89A1-43BD-B50C-F425BB5C1877}"/>
              </a:ext>
            </a:extLst>
          </p:cNvPr>
          <p:cNvSpPr/>
          <p:nvPr/>
        </p:nvSpPr>
        <p:spPr>
          <a:xfrm>
            <a:off x="7866888" y="2743200"/>
            <a:ext cx="228600" cy="2286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728F928-7EEC-4935-A99F-8D95EF959652}"/>
              </a:ext>
            </a:extLst>
          </p:cNvPr>
          <p:cNvSpPr/>
          <p:nvPr/>
        </p:nvSpPr>
        <p:spPr>
          <a:xfrm>
            <a:off x="5526024" y="3874008"/>
            <a:ext cx="228600" cy="228600"/>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3598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4007336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509EC-D377-442E-9968-BDCD2289CF8B}"/>
              </a:ext>
            </a:extLst>
          </p:cNvPr>
          <p:cNvSpPr>
            <a:spLocks noGrp="1"/>
          </p:cNvSpPr>
          <p:nvPr>
            <p:ph type="title"/>
          </p:nvPr>
        </p:nvSpPr>
        <p:spPr/>
        <p:txBody>
          <a:bodyPr/>
          <a:lstStyle/>
          <a:p>
            <a:r>
              <a:rPr lang="en-US" dirty="0"/>
              <a:t>New Stuff</a:t>
            </a:r>
          </a:p>
        </p:txBody>
      </p:sp>
      <p:sp>
        <p:nvSpPr>
          <p:cNvPr id="3" name="Content Placeholder 2">
            <a:extLst>
              <a:ext uri="{FF2B5EF4-FFF2-40B4-BE49-F238E27FC236}">
                <a16:creationId xmlns:a16="http://schemas.microsoft.com/office/drawing/2014/main" id="{D61BCD53-7543-4A14-9018-9CD3630E4798}"/>
              </a:ext>
            </a:extLst>
          </p:cNvPr>
          <p:cNvSpPr>
            <a:spLocks noGrp="1"/>
          </p:cNvSpPr>
          <p:nvPr>
            <p:ph idx="1"/>
          </p:nvPr>
        </p:nvSpPr>
        <p:spPr/>
        <p:txBody>
          <a:bodyPr/>
          <a:lstStyle/>
          <a:p>
            <a:r>
              <a:rPr lang="en-US" dirty="0"/>
              <a:t>What about the limit as x approaches infinity?</a:t>
            </a:r>
          </a:p>
        </p:txBody>
      </p:sp>
    </p:spTree>
    <p:extLst>
      <p:ext uri="{BB962C8B-B14F-4D97-AF65-F5344CB8AC3E}">
        <p14:creationId xmlns:p14="http://schemas.microsoft.com/office/powerpoint/2010/main" val="431053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CA5DF6-D56A-4ACA-950E-5DA2BE8D5964}"/>
              </a:ext>
            </a:extLst>
          </p:cNvPr>
          <p:cNvPicPr>
            <a:picLocks noChangeAspect="1"/>
          </p:cNvPicPr>
          <p:nvPr/>
        </p:nvPicPr>
        <p:blipFill>
          <a:blip r:embed="rId2"/>
          <a:stretch>
            <a:fillRect/>
          </a:stretch>
        </p:blipFill>
        <p:spPr>
          <a:xfrm>
            <a:off x="1676400" y="1524000"/>
            <a:ext cx="5803964" cy="4287109"/>
          </a:xfrm>
          <a:prstGeom prst="rect">
            <a:avLst/>
          </a:prstGeom>
        </p:spPr>
      </p:pic>
      <p:sp>
        <p:nvSpPr>
          <p:cNvPr id="2" name="TextBox 1">
            <a:extLst>
              <a:ext uri="{FF2B5EF4-FFF2-40B4-BE49-F238E27FC236}">
                <a16:creationId xmlns:a16="http://schemas.microsoft.com/office/drawing/2014/main" id="{029DFE87-FAAD-43A7-9BE9-26516828DF34}"/>
              </a:ext>
            </a:extLst>
          </p:cNvPr>
          <p:cNvSpPr txBox="1"/>
          <p:nvPr/>
        </p:nvSpPr>
        <p:spPr>
          <a:xfrm>
            <a:off x="0" y="6611035"/>
            <a:ext cx="4572000" cy="323165"/>
          </a:xfrm>
          <a:prstGeom prst="rect">
            <a:avLst/>
          </a:prstGeom>
          <a:noFill/>
        </p:spPr>
        <p:txBody>
          <a:bodyPr wrap="square">
            <a:spAutoFit/>
          </a:bodyPr>
          <a:lstStyle/>
          <a:p>
            <a:r>
              <a:rPr lang="en-US" sz="1500" dirty="0">
                <a:solidFill>
                  <a:srgbClr val="00B0F0"/>
                </a:solidFill>
              </a:rPr>
              <a:t>https://www.mathsisfun.com/calculus/limits.html</a:t>
            </a:r>
          </a:p>
        </p:txBody>
      </p:sp>
      <p:sp>
        <p:nvSpPr>
          <p:cNvPr id="6" name="Title 1">
            <a:extLst>
              <a:ext uri="{FF2B5EF4-FFF2-40B4-BE49-F238E27FC236}">
                <a16:creationId xmlns:a16="http://schemas.microsoft.com/office/drawing/2014/main" id="{611BE725-8E42-479E-BB63-7E11D7539E45}"/>
              </a:ext>
            </a:extLst>
          </p:cNvPr>
          <p:cNvSpPr>
            <a:spLocks noGrp="1"/>
          </p:cNvSpPr>
          <p:nvPr>
            <p:ph type="title"/>
          </p:nvPr>
        </p:nvSpPr>
        <p:spPr>
          <a:xfrm>
            <a:off x="0" y="0"/>
            <a:ext cx="9144000" cy="1143000"/>
          </a:xfrm>
        </p:spPr>
        <p:txBody>
          <a:bodyPr/>
          <a:lstStyle/>
          <a:p>
            <a:r>
              <a:rPr lang="en-US" dirty="0"/>
              <a:t>New Stuff</a:t>
            </a:r>
          </a:p>
        </p:txBody>
      </p:sp>
    </p:spTree>
    <p:extLst>
      <p:ext uri="{BB962C8B-B14F-4D97-AF65-F5344CB8AC3E}">
        <p14:creationId xmlns:p14="http://schemas.microsoft.com/office/powerpoint/2010/main" val="1603217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2A2D645D-FCBA-4904-B791-D672B6D21593}"/>
              </a:ext>
            </a:extLst>
          </p:cNvPr>
          <p:cNvSpPr>
            <a:spLocks noGrp="1"/>
          </p:cNvSpPr>
          <p:nvPr>
            <p:ph type="title"/>
          </p:nvPr>
        </p:nvSpPr>
        <p:spPr/>
        <p:txBody>
          <a:bodyPr/>
          <a:lstStyle/>
          <a:p>
            <a:r>
              <a:rPr lang="en-US" altLang="en-US"/>
              <a:t>Infinite Limits</a:t>
            </a:r>
          </a:p>
        </p:txBody>
      </p:sp>
      <p:sp>
        <p:nvSpPr>
          <p:cNvPr id="31747" name="Content Placeholder 2">
            <a:extLst>
              <a:ext uri="{FF2B5EF4-FFF2-40B4-BE49-F238E27FC236}">
                <a16:creationId xmlns:a16="http://schemas.microsoft.com/office/drawing/2014/main" id="{1FBA1680-2BB3-4270-BAE6-CD2D305E680E}"/>
              </a:ext>
            </a:extLst>
          </p:cNvPr>
          <p:cNvSpPr>
            <a:spLocks noGrp="1"/>
          </p:cNvSpPr>
          <p:nvPr>
            <p:ph idx="1"/>
          </p:nvPr>
        </p:nvSpPr>
        <p:spPr/>
        <p:txBody>
          <a:bodyPr/>
          <a:lstStyle/>
          <a:p>
            <a:r>
              <a:rPr lang="en-US" altLang="en-US" dirty="0"/>
              <a:t>Infinity is a very special idea </a:t>
            </a:r>
          </a:p>
          <a:p>
            <a:endParaRPr lang="en-US" altLang="en-US" sz="2000" dirty="0"/>
          </a:p>
          <a:p>
            <a:r>
              <a:rPr lang="en-US" altLang="en-US" dirty="0"/>
              <a:t>We know we can't reach it, but we can still try to work out the value of functions that have infinity in them</a:t>
            </a:r>
          </a:p>
        </p:txBody>
      </p:sp>
    </p:spTree>
    <p:extLst>
      <p:ext uri="{BB962C8B-B14F-4D97-AF65-F5344CB8AC3E}">
        <p14:creationId xmlns:p14="http://schemas.microsoft.com/office/powerpoint/2010/main" val="1750027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838200"/>
            <a:ext cx="8686800" cy="5638800"/>
          </a:xfrm>
        </p:spPr>
        <p:txBody>
          <a:bodyPr/>
          <a:lstStyle/>
          <a:p>
            <a:r>
              <a:rPr lang="en-US" altLang="en-US" dirty="0"/>
              <a:t>Find the limit:</a:t>
            </a:r>
          </a:p>
        </p:txBody>
      </p:sp>
      <p:grpSp>
        <p:nvGrpSpPr>
          <p:cNvPr id="7" name="Group 6">
            <a:extLst>
              <a:ext uri="{FF2B5EF4-FFF2-40B4-BE49-F238E27FC236}">
                <a16:creationId xmlns:a16="http://schemas.microsoft.com/office/drawing/2014/main" id="{CC5A18FD-7AC7-4437-B658-C58B49DD7FA1}"/>
              </a:ext>
            </a:extLst>
          </p:cNvPr>
          <p:cNvGrpSpPr/>
          <p:nvPr/>
        </p:nvGrpSpPr>
        <p:grpSpPr>
          <a:xfrm>
            <a:off x="2209800" y="1600200"/>
            <a:ext cx="1981200" cy="1403350"/>
            <a:chOff x="609600" y="2743200"/>
            <a:chExt cx="1981200" cy="1403350"/>
          </a:xfrm>
        </p:grpSpPr>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669A5A45-04AE-446F-B0A8-F4D82936D0E4}"/>
                    </a:ext>
                  </a:extLst>
                </p:cNvPr>
                <p:cNvSpPr txBox="1">
                  <a:spLocks/>
                </p:cNvSpPr>
                <p:nvPr/>
              </p:nvSpPr>
              <p:spPr bwMode="auto">
                <a:xfrm>
                  <a:off x="1828800" y="2743200"/>
                  <a:ext cx="762000" cy="1352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altLang="en-US" i="1" smtClean="0">
                                <a:latin typeface="Cambria Math" panose="02040503050406030204" pitchFamily="18" charset="0"/>
                              </a:rPr>
                            </m:ctrlPr>
                          </m:fPr>
                          <m:num>
                            <m:r>
                              <m:rPr>
                                <m:nor/>
                              </m:rPr>
                              <a:rPr lang="en-US" altLang="en-US" dirty="0"/>
                              <m:t>1</m:t>
                            </m:r>
                          </m:num>
                          <m:den>
                            <m:r>
                              <m:rPr>
                                <m:nor/>
                              </m:rPr>
                              <a:rPr lang="en-US" altLang="en-US" dirty="0"/>
                              <m:t>x</m:t>
                            </m:r>
                          </m:den>
                        </m:f>
                      </m:oMath>
                    </m:oMathPara>
                  </a14:m>
                  <a:endParaRPr lang="en-US" altLang="en-US" dirty="0"/>
                </a:p>
              </p:txBody>
            </p:sp>
          </mc:Choice>
          <mc:Fallback xmlns="">
            <p:sp>
              <p:nvSpPr>
                <p:cNvPr id="8" name="Content Placeholder 2">
                  <a:extLst>
                    <a:ext uri="{FF2B5EF4-FFF2-40B4-BE49-F238E27FC236}">
                      <a16:creationId xmlns:a16="http://schemas.microsoft.com/office/drawing/2014/main" id="{669A5A45-04AE-446F-B0A8-F4D82936D0E4}"/>
                    </a:ext>
                  </a:extLst>
                </p:cNvPr>
                <p:cNvSpPr txBox="1">
                  <a:spLocks noRot="1" noChangeAspect="1" noMove="1" noResize="1" noEditPoints="1" noAdjustHandles="1" noChangeArrowheads="1" noChangeShapeType="1" noTextEdit="1"/>
                </p:cNvSpPr>
                <p:nvPr/>
              </p:nvSpPr>
              <p:spPr bwMode="auto">
                <a:xfrm>
                  <a:off x="1828800" y="2743200"/>
                  <a:ext cx="762000" cy="1352550"/>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9" name="Content Placeholder 2">
              <a:extLst>
                <a:ext uri="{FF2B5EF4-FFF2-40B4-BE49-F238E27FC236}">
                  <a16:creationId xmlns:a16="http://schemas.microsoft.com/office/drawing/2014/main" id="{437B907D-FC36-47E9-8523-2F27E53DE4C2}"/>
                </a:ext>
              </a:extLst>
            </p:cNvPr>
            <p:cNvSpPr txBox="1">
              <a:spLocks/>
            </p:cNvSpPr>
            <p:nvPr/>
          </p:nvSpPr>
          <p:spPr bwMode="auto">
            <a:xfrm>
              <a:off x="609600" y="307975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 lim	</a:t>
              </a:r>
              <a:endParaRPr lang="en-US" altLang="en-US" u="sng" dirty="0"/>
            </a:p>
            <a:p>
              <a:pPr>
                <a:spcBef>
                  <a:spcPts val="0"/>
                </a:spcBef>
              </a:pPr>
              <a:r>
                <a:rPr lang="en-US" altLang="en-US" sz="2000" dirty="0"/>
                <a:t>  x→</a:t>
              </a:r>
              <a:r>
                <a:rPr lang="en-US" altLang="en-US" sz="2000" dirty="0">
                  <a:sym typeface="Symbol" panose="05050102010706020507" pitchFamily="18" charset="2"/>
                </a:rPr>
                <a:t>∞</a:t>
              </a:r>
              <a:r>
                <a:rPr lang="en-US" altLang="en-US" sz="2000" dirty="0"/>
                <a:t>  </a:t>
              </a:r>
            </a:p>
          </p:txBody>
        </p:sp>
      </p:grpSp>
      <p:sp>
        <p:nvSpPr>
          <p:cNvPr id="6" name="Rectangle 5">
            <a:extLst>
              <a:ext uri="{FF2B5EF4-FFF2-40B4-BE49-F238E27FC236}">
                <a16:creationId xmlns:a16="http://schemas.microsoft.com/office/drawing/2014/main" id="{69563F63-15A0-4C5F-ADFD-7BECE775F5B0}"/>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INFINITE LIMITS</a:t>
            </a:r>
          </a:p>
          <a:p>
            <a:pPr algn="ctr" eaLnBrk="1" hangingPunct="1">
              <a:spcBef>
                <a:spcPct val="0"/>
              </a:spcBef>
              <a:buFontTx/>
              <a:buNone/>
            </a:pPr>
            <a:r>
              <a:rPr lang="en-US" altLang="en-US" sz="2400" dirty="0">
                <a:solidFill>
                  <a:schemeClr val="bg1"/>
                </a:solidFill>
              </a:rPr>
              <a:t>IN-CLASS PROBLEM 1</a:t>
            </a:r>
            <a:endParaRPr lang="en-US" altLang="en-US" sz="2400" i="1" dirty="0">
              <a:solidFill>
                <a:schemeClr val="folHlink"/>
              </a:solidFill>
            </a:endParaRPr>
          </a:p>
        </p:txBody>
      </p:sp>
    </p:spTree>
    <p:extLst>
      <p:ext uri="{BB962C8B-B14F-4D97-AF65-F5344CB8AC3E}">
        <p14:creationId xmlns:p14="http://schemas.microsoft.com/office/powerpoint/2010/main" val="3127617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2A2D645D-FCBA-4904-B791-D672B6D21593}"/>
              </a:ext>
            </a:extLst>
          </p:cNvPr>
          <p:cNvSpPr>
            <a:spLocks noGrp="1"/>
          </p:cNvSpPr>
          <p:nvPr>
            <p:ph type="title"/>
          </p:nvPr>
        </p:nvSpPr>
        <p:spPr/>
        <p:txBody>
          <a:bodyPr/>
          <a:lstStyle/>
          <a:p>
            <a:r>
              <a:rPr lang="en-US" altLang="en-US"/>
              <a:t>Infinite Limits</a:t>
            </a:r>
          </a:p>
        </p:txBody>
      </p:sp>
      <mc:AlternateContent xmlns:mc="http://schemas.openxmlformats.org/markup-compatibility/2006" xmlns:a14="http://schemas.microsoft.com/office/drawing/2010/main">
        <mc:Choice Requires="a14">
          <p:sp>
            <p:nvSpPr>
              <p:cNvPr id="31747" name="Content Placeholder 2">
                <a:extLst>
                  <a:ext uri="{FF2B5EF4-FFF2-40B4-BE49-F238E27FC236}">
                    <a16:creationId xmlns:a16="http://schemas.microsoft.com/office/drawing/2014/main" id="{1FBA1680-2BB3-4270-BAE6-CD2D305E680E}"/>
                  </a:ext>
                </a:extLst>
              </p:cNvPr>
              <p:cNvSpPr>
                <a:spLocks noGrp="1"/>
              </p:cNvSpPr>
              <p:nvPr>
                <p:ph idx="1"/>
              </p:nvPr>
            </p:nvSpPr>
            <p:spPr/>
            <p:txBody>
              <a:bodyPr/>
              <a:lstStyle/>
              <a:p>
                <a:pPr algn="ctr"/>
                <a14:m>
                  <m:oMath xmlns:m="http://schemas.openxmlformats.org/officeDocument/2006/math">
                    <m:f>
                      <m:fPr>
                        <m:ctrlPr>
                          <a:rPr lang="en-US" altLang="en-US" i="1" smtClean="0">
                            <a:latin typeface="Cambria Math" panose="02040503050406030204" pitchFamily="18" charset="0"/>
                          </a:rPr>
                        </m:ctrlPr>
                      </m:fPr>
                      <m:num>
                        <m:r>
                          <m:rPr>
                            <m:nor/>
                          </m:rPr>
                          <a:rPr lang="en-US" altLang="en-US" dirty="0"/>
                          <m:t>1</m:t>
                        </m:r>
                      </m:num>
                      <m:den>
                        <m:r>
                          <m:rPr>
                            <m:nor/>
                          </m:rPr>
                          <a:rPr lang="en-US" altLang="en-US" dirty="0"/>
                          <m:t>∞</m:t>
                        </m:r>
                      </m:den>
                    </m:f>
                  </m:oMath>
                </a14:m>
                <a:r>
                  <a:rPr lang="en-US" altLang="en-US" dirty="0"/>
                  <a:t> is known to be undefined</a:t>
                </a:r>
              </a:p>
              <a:p>
                <a:endParaRPr lang="en-US" altLang="en-US" sz="2000" dirty="0"/>
              </a:p>
              <a:p>
                <a:r>
                  <a:rPr lang="en-US" altLang="en-US" dirty="0"/>
                  <a:t>But We Can Approach It!</a:t>
                </a:r>
              </a:p>
              <a:p>
                <a:r>
                  <a:rPr lang="en-US" altLang="en-US" dirty="0"/>
                  <a:t>Instead of trying to work it out for infinity (because we can't get a sensible answer), let's try larger and larger values of x		</a:t>
                </a:r>
                <a:endParaRPr lang="en-US" altLang="en-US" sz="2000" dirty="0"/>
              </a:p>
            </p:txBody>
          </p:sp>
        </mc:Choice>
        <mc:Fallback xmlns="">
          <p:sp>
            <p:nvSpPr>
              <p:cNvPr id="31747" name="Content Placeholder 2">
                <a:extLst>
                  <a:ext uri="{FF2B5EF4-FFF2-40B4-BE49-F238E27FC236}">
                    <a16:creationId xmlns:a16="http://schemas.microsoft.com/office/drawing/2014/main" id="{1FBA1680-2BB3-4270-BAE6-CD2D305E680E}"/>
                  </a:ext>
                </a:extLst>
              </p:cNvPr>
              <p:cNvSpPr>
                <a:spLocks noGrp="1" noRot="1" noChangeAspect="1" noMove="1" noResize="1" noEditPoints="1" noAdjustHandles="1" noChangeArrowheads="1" noChangeShapeType="1" noTextEdit="1"/>
              </p:cNvSpPr>
              <p:nvPr>
                <p:ph idx="1"/>
              </p:nvPr>
            </p:nvSpPr>
            <p:spPr>
              <a:blipFill>
                <a:blip r:embed="rId2"/>
                <a:stretch>
                  <a:fillRect l="-2593" r="-4519"/>
                </a:stretch>
              </a:blipFill>
            </p:spPr>
            <p:txBody>
              <a:bodyPr/>
              <a:lstStyle/>
              <a:p>
                <a:r>
                  <a:rPr lang="en-US">
                    <a:noFill/>
                  </a:rPr>
                  <a:t> </a:t>
                </a:r>
              </a:p>
            </p:txBody>
          </p:sp>
        </mc:Fallback>
      </mc:AlternateContent>
    </p:spTree>
    <p:extLst>
      <p:ext uri="{BB962C8B-B14F-4D97-AF65-F5344CB8AC3E}">
        <p14:creationId xmlns:p14="http://schemas.microsoft.com/office/powerpoint/2010/main" val="1139671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8171843-2616-4034-B2A3-630BCCD57648}"/>
              </a:ext>
            </a:extLst>
          </p:cNvPr>
          <p:cNvSpPr txBox="1">
            <a:spLocks/>
          </p:cNvSpPr>
          <p:nvPr/>
        </p:nvSpPr>
        <p:spPr bwMode="auto">
          <a:xfrm>
            <a:off x="457200" y="838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Is there a pattern?		</a:t>
            </a:r>
            <a:endParaRPr lang="en-US" altLang="en-US" sz="2000" dirty="0"/>
          </a:p>
        </p:txBody>
      </p:sp>
      <p:graphicFrame>
        <p:nvGraphicFramePr>
          <p:cNvPr id="4" name="Content Placeholder 3">
            <a:extLst>
              <a:ext uri="{FF2B5EF4-FFF2-40B4-BE49-F238E27FC236}">
                <a16:creationId xmlns:a16="http://schemas.microsoft.com/office/drawing/2014/main" id="{51F05F16-A2CD-4B70-AEF0-613C8AB785D1}"/>
              </a:ext>
            </a:extLst>
          </p:cNvPr>
          <p:cNvGraphicFramePr>
            <a:graphicFrameLocks noGrp="1"/>
          </p:cNvGraphicFramePr>
          <p:nvPr>
            <p:ph idx="1"/>
            <p:extLst>
              <p:ext uri="{D42A27DB-BD31-4B8C-83A1-F6EECF244321}">
                <p14:modId xmlns:p14="http://schemas.microsoft.com/office/powerpoint/2010/main" val="2841016718"/>
              </p:ext>
            </p:extLst>
          </p:nvPr>
        </p:nvGraphicFramePr>
        <p:xfrm>
          <a:off x="508000" y="2141913"/>
          <a:ext cx="8128000" cy="4724400"/>
        </p:xfrm>
        <a:graphic>
          <a:graphicData uri="http://schemas.openxmlformats.org/drawingml/2006/table">
            <a:tbl>
              <a:tblPr firstRow="1" bandRow="1">
                <a:tableStyleId>{073A0DAA-6AF3-43AB-8588-CEC1D06C72B9}</a:tableStyleId>
              </a:tblPr>
              <a:tblGrid>
                <a:gridCol w="3886200">
                  <a:extLst>
                    <a:ext uri="{9D8B030D-6E8A-4147-A177-3AD203B41FA5}">
                      <a16:colId xmlns:a16="http://schemas.microsoft.com/office/drawing/2014/main" val="942559703"/>
                    </a:ext>
                  </a:extLst>
                </a:gridCol>
                <a:gridCol w="4241800">
                  <a:extLst>
                    <a:ext uri="{9D8B030D-6E8A-4147-A177-3AD203B41FA5}">
                      <a16:colId xmlns:a16="http://schemas.microsoft.com/office/drawing/2014/main" val="502992973"/>
                    </a:ext>
                  </a:extLst>
                </a:gridCol>
              </a:tblGrid>
              <a:tr h="370840">
                <a:tc>
                  <a:txBody>
                    <a:bodyPr/>
                    <a:lstStyle/>
                    <a:p>
                      <a:pPr algn="ctr"/>
                      <a:r>
                        <a:rPr lang="en-US" sz="3000" dirty="0">
                          <a:solidFill>
                            <a:srgbClr val="FFFF00"/>
                          </a:solidFill>
                          <a:effectLst/>
                        </a:rPr>
                        <a:t>x</a:t>
                      </a:r>
                    </a:p>
                  </a:txBody>
                  <a:tcPr marL="38100" marR="38100" marT="38100" marB="38100" anchor="ctr">
                    <a:solidFill>
                      <a:srgbClr val="C00000"/>
                    </a:solidFill>
                  </a:tcPr>
                </a:tc>
                <a:tc>
                  <a:txBody>
                    <a:bodyPr/>
                    <a:lstStyle/>
                    <a:p>
                      <a:pPr algn="ctr"/>
                      <a:r>
                        <a:rPr lang="en-US" sz="3000" u="sng" dirty="0">
                          <a:solidFill>
                            <a:srgbClr val="FFFF00"/>
                          </a:solidFill>
                          <a:effectLst/>
                        </a:rPr>
                        <a:t>1</a:t>
                      </a:r>
                    </a:p>
                    <a:p>
                      <a:pPr algn="ctr"/>
                      <a:r>
                        <a:rPr lang="en-US" sz="3000" b="1" dirty="0">
                          <a:solidFill>
                            <a:srgbClr val="FFFF00"/>
                          </a:solidFill>
                          <a:effectLst/>
                        </a:rPr>
                        <a:t>x</a:t>
                      </a:r>
                      <a:endParaRPr lang="en-US" sz="3000" dirty="0">
                        <a:solidFill>
                          <a:srgbClr val="FFFF00"/>
                        </a:solidFill>
                        <a:effectLst/>
                      </a:endParaRPr>
                    </a:p>
                  </a:txBody>
                  <a:tcPr marL="38100" marR="38100" marT="38100" marB="38100" anchor="ctr">
                    <a:solidFill>
                      <a:srgbClr val="C00000"/>
                    </a:solidFill>
                  </a:tcPr>
                </a:tc>
                <a:extLst>
                  <a:ext uri="{0D108BD9-81ED-4DB2-BD59-A6C34878D82A}">
                    <a16:rowId xmlns:a16="http://schemas.microsoft.com/office/drawing/2014/main" val="832168072"/>
                  </a:ext>
                </a:extLst>
              </a:tr>
              <a:tr h="370840">
                <a:tc>
                  <a:txBody>
                    <a:bodyPr/>
                    <a:lstStyle/>
                    <a:p>
                      <a:pPr algn="ctr"/>
                      <a:r>
                        <a:rPr lang="en-US" sz="3000" dirty="0">
                          <a:solidFill>
                            <a:srgbClr val="FFFF00"/>
                          </a:solidFill>
                          <a:effectLst/>
                        </a:rPr>
                        <a:t>1</a:t>
                      </a:r>
                    </a:p>
                  </a:txBody>
                  <a:tcPr marL="38100" marR="38100" marT="38100" marB="38100" anchor="ctr">
                    <a:solidFill>
                      <a:srgbClr val="0070C0"/>
                    </a:solidFill>
                  </a:tcPr>
                </a:tc>
                <a:tc>
                  <a:txBody>
                    <a:bodyPr/>
                    <a:lstStyle/>
                    <a:p>
                      <a:pPr algn="ctr"/>
                      <a:r>
                        <a:rPr lang="en-US" sz="3000" dirty="0">
                          <a:solidFill>
                            <a:srgbClr val="FFFF00"/>
                          </a:solidFill>
                          <a:effectLst/>
                        </a:rPr>
                        <a:t>1</a:t>
                      </a:r>
                    </a:p>
                  </a:txBody>
                  <a:tcPr marL="38100" marR="38100" marT="38100" marB="38100" anchor="ctr">
                    <a:solidFill>
                      <a:srgbClr val="0070C0"/>
                    </a:solidFill>
                  </a:tcPr>
                </a:tc>
                <a:extLst>
                  <a:ext uri="{0D108BD9-81ED-4DB2-BD59-A6C34878D82A}">
                    <a16:rowId xmlns:a16="http://schemas.microsoft.com/office/drawing/2014/main" val="2113300981"/>
                  </a:ext>
                </a:extLst>
              </a:tr>
              <a:tr h="370840">
                <a:tc>
                  <a:txBody>
                    <a:bodyPr/>
                    <a:lstStyle/>
                    <a:p>
                      <a:pPr algn="ctr"/>
                      <a:r>
                        <a:rPr lang="en-US" sz="3000" dirty="0">
                          <a:solidFill>
                            <a:srgbClr val="FFFF00"/>
                          </a:solidFill>
                          <a:effectLst/>
                        </a:rPr>
                        <a:t>2</a:t>
                      </a:r>
                    </a:p>
                  </a:txBody>
                  <a:tcPr marL="38100" marR="38100" marT="38100" marB="38100" anchor="ctr">
                    <a:solidFill>
                      <a:srgbClr val="0070C0"/>
                    </a:solidFill>
                  </a:tcPr>
                </a:tc>
                <a:tc>
                  <a:txBody>
                    <a:bodyPr/>
                    <a:lstStyle/>
                    <a:p>
                      <a:pPr algn="ctr"/>
                      <a:r>
                        <a:rPr lang="en-US" sz="3000" dirty="0">
                          <a:solidFill>
                            <a:srgbClr val="FFFF00"/>
                          </a:solidFill>
                          <a:effectLst/>
                        </a:rPr>
                        <a:t>0.5</a:t>
                      </a:r>
                    </a:p>
                  </a:txBody>
                  <a:tcPr marL="38100" marR="38100" marT="38100" marB="38100" anchor="ctr">
                    <a:solidFill>
                      <a:srgbClr val="0070C0"/>
                    </a:solidFill>
                  </a:tcPr>
                </a:tc>
                <a:extLst>
                  <a:ext uri="{0D108BD9-81ED-4DB2-BD59-A6C34878D82A}">
                    <a16:rowId xmlns:a16="http://schemas.microsoft.com/office/drawing/2014/main" val="3199572777"/>
                  </a:ext>
                </a:extLst>
              </a:tr>
              <a:tr h="370840">
                <a:tc>
                  <a:txBody>
                    <a:bodyPr/>
                    <a:lstStyle/>
                    <a:p>
                      <a:pPr algn="ctr"/>
                      <a:r>
                        <a:rPr lang="en-US" sz="3000" dirty="0">
                          <a:solidFill>
                            <a:srgbClr val="FFFF00"/>
                          </a:solidFill>
                          <a:effectLst/>
                        </a:rPr>
                        <a:t>4</a:t>
                      </a:r>
                    </a:p>
                  </a:txBody>
                  <a:tcPr marL="38100" marR="38100" marT="38100" marB="38100" anchor="ctr">
                    <a:solidFill>
                      <a:srgbClr val="0070C0"/>
                    </a:solidFill>
                  </a:tcPr>
                </a:tc>
                <a:tc>
                  <a:txBody>
                    <a:bodyPr/>
                    <a:lstStyle/>
                    <a:p>
                      <a:pPr algn="ctr"/>
                      <a:r>
                        <a:rPr lang="en-US" sz="3000" dirty="0">
                          <a:solidFill>
                            <a:srgbClr val="FFFF00"/>
                          </a:solidFill>
                          <a:effectLst/>
                        </a:rPr>
                        <a:t>0.25</a:t>
                      </a:r>
                    </a:p>
                  </a:txBody>
                  <a:tcPr marL="38100" marR="38100" marT="38100" marB="38100" anchor="ctr">
                    <a:solidFill>
                      <a:srgbClr val="0070C0"/>
                    </a:solidFill>
                  </a:tcPr>
                </a:tc>
                <a:extLst>
                  <a:ext uri="{0D108BD9-81ED-4DB2-BD59-A6C34878D82A}">
                    <a16:rowId xmlns:a16="http://schemas.microsoft.com/office/drawing/2014/main" val="2436936471"/>
                  </a:ext>
                </a:extLst>
              </a:tr>
              <a:tr h="370840">
                <a:tc>
                  <a:txBody>
                    <a:bodyPr/>
                    <a:lstStyle/>
                    <a:p>
                      <a:pPr algn="ctr"/>
                      <a:r>
                        <a:rPr lang="en-US" sz="3000" dirty="0">
                          <a:solidFill>
                            <a:srgbClr val="FFFF00"/>
                          </a:solidFill>
                          <a:effectLst/>
                        </a:rPr>
                        <a:t>10</a:t>
                      </a:r>
                    </a:p>
                  </a:txBody>
                  <a:tcPr marL="38100" marR="38100" marT="38100" marB="38100" anchor="ctr">
                    <a:solidFill>
                      <a:srgbClr val="0070C0"/>
                    </a:solidFill>
                  </a:tcPr>
                </a:tc>
                <a:tc>
                  <a:txBody>
                    <a:bodyPr/>
                    <a:lstStyle/>
                    <a:p>
                      <a:pPr algn="ctr"/>
                      <a:r>
                        <a:rPr lang="en-US" sz="3000" dirty="0">
                          <a:solidFill>
                            <a:srgbClr val="FFFF00"/>
                          </a:solidFill>
                          <a:effectLst/>
                        </a:rPr>
                        <a:t>0.1</a:t>
                      </a:r>
                    </a:p>
                  </a:txBody>
                  <a:tcPr marL="38100" marR="38100" marT="38100" marB="38100" anchor="ctr">
                    <a:solidFill>
                      <a:srgbClr val="0070C0"/>
                    </a:solidFill>
                  </a:tcPr>
                </a:tc>
                <a:extLst>
                  <a:ext uri="{0D108BD9-81ED-4DB2-BD59-A6C34878D82A}">
                    <a16:rowId xmlns:a16="http://schemas.microsoft.com/office/drawing/2014/main" val="1707764127"/>
                  </a:ext>
                </a:extLst>
              </a:tr>
              <a:tr h="370840">
                <a:tc>
                  <a:txBody>
                    <a:bodyPr/>
                    <a:lstStyle/>
                    <a:p>
                      <a:pPr algn="ctr"/>
                      <a:r>
                        <a:rPr lang="en-US" sz="3000" dirty="0">
                          <a:solidFill>
                            <a:srgbClr val="FFFF00"/>
                          </a:solidFill>
                          <a:effectLst/>
                        </a:rPr>
                        <a:t>100</a:t>
                      </a:r>
                    </a:p>
                  </a:txBody>
                  <a:tcPr marL="38100" marR="38100" marT="38100" marB="38100" anchor="ctr">
                    <a:solidFill>
                      <a:srgbClr val="0070C0"/>
                    </a:solidFill>
                  </a:tcPr>
                </a:tc>
                <a:tc>
                  <a:txBody>
                    <a:bodyPr/>
                    <a:lstStyle/>
                    <a:p>
                      <a:pPr algn="ctr"/>
                      <a:r>
                        <a:rPr lang="en-US" sz="3000" dirty="0">
                          <a:solidFill>
                            <a:srgbClr val="FFFF00"/>
                          </a:solidFill>
                          <a:effectLst/>
                        </a:rPr>
                        <a:t>0.01</a:t>
                      </a:r>
                    </a:p>
                  </a:txBody>
                  <a:tcPr marL="38100" marR="38100" marT="38100" marB="38100" anchor="ctr">
                    <a:solidFill>
                      <a:srgbClr val="0070C0"/>
                    </a:solidFill>
                  </a:tcPr>
                </a:tc>
                <a:extLst>
                  <a:ext uri="{0D108BD9-81ED-4DB2-BD59-A6C34878D82A}">
                    <a16:rowId xmlns:a16="http://schemas.microsoft.com/office/drawing/2014/main" val="1056479583"/>
                  </a:ext>
                </a:extLst>
              </a:tr>
              <a:tr h="370840">
                <a:tc>
                  <a:txBody>
                    <a:bodyPr/>
                    <a:lstStyle/>
                    <a:p>
                      <a:pPr algn="ctr"/>
                      <a:r>
                        <a:rPr lang="en-US" sz="3000" dirty="0">
                          <a:solidFill>
                            <a:srgbClr val="FFFF00"/>
                          </a:solidFill>
                          <a:effectLst/>
                        </a:rPr>
                        <a:t>1,000</a:t>
                      </a:r>
                    </a:p>
                  </a:txBody>
                  <a:tcPr marL="38100" marR="38100" marT="38100" marB="38100" anchor="ctr">
                    <a:solidFill>
                      <a:srgbClr val="0070C0"/>
                    </a:solidFill>
                  </a:tcPr>
                </a:tc>
                <a:tc>
                  <a:txBody>
                    <a:bodyPr/>
                    <a:lstStyle/>
                    <a:p>
                      <a:pPr algn="ctr"/>
                      <a:r>
                        <a:rPr lang="en-US" sz="3000" dirty="0">
                          <a:solidFill>
                            <a:srgbClr val="FFFF00"/>
                          </a:solidFill>
                          <a:effectLst/>
                        </a:rPr>
                        <a:t>0.001</a:t>
                      </a:r>
                    </a:p>
                  </a:txBody>
                  <a:tcPr marL="38100" marR="38100" marT="38100" marB="38100" anchor="ctr">
                    <a:solidFill>
                      <a:srgbClr val="0070C0"/>
                    </a:solidFill>
                  </a:tcPr>
                </a:tc>
                <a:extLst>
                  <a:ext uri="{0D108BD9-81ED-4DB2-BD59-A6C34878D82A}">
                    <a16:rowId xmlns:a16="http://schemas.microsoft.com/office/drawing/2014/main" val="2176132672"/>
                  </a:ext>
                </a:extLst>
              </a:tr>
              <a:tr h="370840">
                <a:tc>
                  <a:txBody>
                    <a:bodyPr/>
                    <a:lstStyle/>
                    <a:p>
                      <a:pPr algn="ctr"/>
                      <a:r>
                        <a:rPr lang="en-US" sz="3000" dirty="0">
                          <a:solidFill>
                            <a:srgbClr val="FFFF00"/>
                          </a:solidFill>
                          <a:effectLst/>
                        </a:rPr>
                        <a:t>10,000</a:t>
                      </a:r>
                    </a:p>
                  </a:txBody>
                  <a:tcPr marL="38100" marR="38100" marT="38100" marB="38100" anchor="ctr">
                    <a:solidFill>
                      <a:srgbClr val="0070C0"/>
                    </a:solidFill>
                  </a:tcPr>
                </a:tc>
                <a:tc>
                  <a:txBody>
                    <a:bodyPr/>
                    <a:lstStyle/>
                    <a:p>
                      <a:pPr algn="ctr"/>
                      <a:r>
                        <a:rPr lang="en-US" sz="3000" dirty="0">
                          <a:solidFill>
                            <a:srgbClr val="FFFF00"/>
                          </a:solidFill>
                          <a:effectLst/>
                        </a:rPr>
                        <a:t>0.0001</a:t>
                      </a:r>
                    </a:p>
                  </a:txBody>
                  <a:tcPr marL="38100" marR="38100" marT="38100" marB="38100" anchor="ctr">
                    <a:solidFill>
                      <a:srgbClr val="0070C0"/>
                    </a:solidFill>
                  </a:tcPr>
                </a:tc>
                <a:extLst>
                  <a:ext uri="{0D108BD9-81ED-4DB2-BD59-A6C34878D82A}">
                    <a16:rowId xmlns:a16="http://schemas.microsoft.com/office/drawing/2014/main" val="749632519"/>
                  </a:ext>
                </a:extLst>
              </a:tr>
            </a:tbl>
          </a:graphicData>
        </a:graphic>
      </p:graphicFrame>
      <p:sp>
        <p:nvSpPr>
          <p:cNvPr id="3" name="Rectangle 2">
            <a:extLst>
              <a:ext uri="{FF2B5EF4-FFF2-40B4-BE49-F238E27FC236}">
                <a16:creationId xmlns:a16="http://schemas.microsoft.com/office/drawing/2014/main" id="{BC1344B8-174D-4E84-9D4C-821E342BCD0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INFINITE LIMITS</a:t>
            </a:r>
          </a:p>
          <a:p>
            <a:pPr algn="ctr" eaLnBrk="1" hangingPunct="1">
              <a:spcBef>
                <a:spcPct val="0"/>
              </a:spcBef>
              <a:buFontTx/>
              <a:buNone/>
            </a:pPr>
            <a:r>
              <a:rPr lang="en-US" altLang="en-US" sz="2400" dirty="0">
                <a:solidFill>
                  <a:schemeClr val="bg1"/>
                </a:solidFill>
              </a:rPr>
              <a:t>IN-CLASS PROBLEM 1</a:t>
            </a:r>
            <a:endParaRPr lang="en-US" altLang="en-US" sz="2400" i="1" dirty="0">
              <a:solidFill>
                <a:schemeClr val="folHlink"/>
              </a:solidFill>
            </a:endParaRPr>
          </a:p>
        </p:txBody>
      </p:sp>
    </p:spTree>
    <p:extLst>
      <p:ext uri="{BB962C8B-B14F-4D97-AF65-F5344CB8AC3E}">
        <p14:creationId xmlns:p14="http://schemas.microsoft.com/office/powerpoint/2010/main" val="441127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a:extLst>
              <a:ext uri="{FF2B5EF4-FFF2-40B4-BE49-F238E27FC236}">
                <a16:creationId xmlns:a16="http://schemas.microsoft.com/office/drawing/2014/main" id="{1FBA1680-2BB3-4270-BAE6-CD2D305E680E}"/>
              </a:ext>
            </a:extLst>
          </p:cNvPr>
          <p:cNvSpPr>
            <a:spLocks noGrp="1"/>
          </p:cNvSpPr>
          <p:nvPr>
            <p:ph idx="1"/>
          </p:nvPr>
        </p:nvSpPr>
        <p:spPr>
          <a:xfrm>
            <a:off x="457200" y="838200"/>
            <a:ext cx="8229600" cy="5638800"/>
          </a:xfrm>
        </p:spPr>
        <p:txBody>
          <a:bodyPr/>
          <a:lstStyle/>
          <a:p>
            <a:r>
              <a:rPr lang="en-US" altLang="en-US" dirty="0"/>
              <a:t>As x gets larger,  </a:t>
            </a:r>
          </a:p>
          <a:p>
            <a:r>
              <a:rPr lang="en-US" altLang="en-US" dirty="0"/>
              <a:t>1/x tends towards 0</a:t>
            </a:r>
          </a:p>
        </p:txBody>
      </p:sp>
      <p:sp>
        <p:nvSpPr>
          <p:cNvPr id="3" name="Rectangle 2">
            <a:extLst>
              <a:ext uri="{FF2B5EF4-FFF2-40B4-BE49-F238E27FC236}">
                <a16:creationId xmlns:a16="http://schemas.microsoft.com/office/drawing/2014/main" id="{10CC2ACC-8F8B-4742-90C8-2A5215A3D16E}"/>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INFINITE LIMITS</a:t>
            </a:r>
          </a:p>
          <a:p>
            <a:pPr algn="ctr" eaLnBrk="1" hangingPunct="1">
              <a:spcBef>
                <a:spcPct val="0"/>
              </a:spcBef>
              <a:buFontTx/>
              <a:buNone/>
            </a:pPr>
            <a:r>
              <a:rPr lang="en-US" altLang="en-US" sz="2400" dirty="0">
                <a:solidFill>
                  <a:schemeClr val="bg1"/>
                </a:solidFill>
              </a:rPr>
              <a:t>IN-CLASS PROBLEM 1</a:t>
            </a:r>
            <a:endParaRPr lang="en-US" altLang="en-US" sz="2400" i="1" dirty="0">
              <a:solidFill>
                <a:schemeClr val="folHlink"/>
              </a:solidFill>
            </a:endParaRPr>
          </a:p>
        </p:txBody>
      </p:sp>
    </p:spTree>
    <p:extLst>
      <p:ext uri="{BB962C8B-B14F-4D97-AF65-F5344CB8AC3E}">
        <p14:creationId xmlns:p14="http://schemas.microsoft.com/office/powerpoint/2010/main" val="32127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a:extLst>
              <a:ext uri="{FF2B5EF4-FFF2-40B4-BE49-F238E27FC236}">
                <a16:creationId xmlns:a16="http://schemas.microsoft.com/office/drawing/2014/main" id="{1FBA1680-2BB3-4270-BAE6-CD2D305E680E}"/>
              </a:ext>
            </a:extLst>
          </p:cNvPr>
          <p:cNvSpPr>
            <a:spLocks noGrp="1"/>
          </p:cNvSpPr>
          <p:nvPr>
            <p:ph idx="1"/>
          </p:nvPr>
        </p:nvSpPr>
        <p:spPr>
          <a:xfrm>
            <a:off x="457200" y="838200"/>
            <a:ext cx="8229600" cy="5638800"/>
          </a:xfrm>
        </p:spPr>
        <p:txBody>
          <a:bodyPr/>
          <a:lstStyle/>
          <a:p>
            <a:r>
              <a:rPr lang="en-US" altLang="en-US" dirty="0"/>
              <a:t>We can't say what happens when x gets to infinity</a:t>
            </a:r>
          </a:p>
          <a:p>
            <a:r>
              <a:rPr lang="en-US" altLang="en-US" dirty="0"/>
              <a:t>(it’s another “hole”)</a:t>
            </a:r>
          </a:p>
          <a:p>
            <a:r>
              <a:rPr lang="en-US" altLang="en-US" dirty="0"/>
              <a:t>but we can see that  1/x is going towards 0 as x gets larger and larger</a:t>
            </a:r>
          </a:p>
        </p:txBody>
      </p:sp>
      <p:sp>
        <p:nvSpPr>
          <p:cNvPr id="3" name="Rectangle 2">
            <a:extLst>
              <a:ext uri="{FF2B5EF4-FFF2-40B4-BE49-F238E27FC236}">
                <a16:creationId xmlns:a16="http://schemas.microsoft.com/office/drawing/2014/main" id="{208A5F40-F786-4159-92A6-E33164ECB227}"/>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INFINITE LIMITS</a:t>
            </a:r>
          </a:p>
          <a:p>
            <a:pPr algn="ctr" eaLnBrk="1" hangingPunct="1">
              <a:spcBef>
                <a:spcPct val="0"/>
              </a:spcBef>
              <a:buFontTx/>
              <a:buNone/>
            </a:pPr>
            <a:r>
              <a:rPr lang="en-US" altLang="en-US" sz="2400" dirty="0">
                <a:solidFill>
                  <a:schemeClr val="bg1"/>
                </a:solidFill>
              </a:rPr>
              <a:t>IN-CLASS PROBLEM 1</a:t>
            </a:r>
            <a:endParaRPr lang="en-US" altLang="en-US" sz="2400" i="1" dirty="0">
              <a:solidFill>
                <a:schemeClr val="folHlink"/>
              </a:solidFill>
            </a:endParaRPr>
          </a:p>
        </p:txBody>
      </p:sp>
    </p:spTree>
    <p:extLst>
      <p:ext uri="{BB962C8B-B14F-4D97-AF65-F5344CB8AC3E}">
        <p14:creationId xmlns:p14="http://schemas.microsoft.com/office/powerpoint/2010/main" val="3089658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Up?</a:t>
            </a:r>
          </a:p>
        </p:txBody>
      </p:sp>
      <p:sp>
        <p:nvSpPr>
          <p:cNvPr id="3" name="Content Placeholder 2"/>
          <p:cNvSpPr>
            <a:spLocks noGrp="1"/>
          </p:cNvSpPr>
          <p:nvPr>
            <p:ph idx="1"/>
          </p:nvPr>
        </p:nvSpPr>
        <p:spPr>
          <a:xfrm>
            <a:off x="457200" y="1066800"/>
            <a:ext cx="8458200" cy="5638800"/>
          </a:xfrm>
        </p:spPr>
        <p:txBody>
          <a:bodyPr/>
          <a:lstStyle/>
          <a:p>
            <a:pPr>
              <a:spcBef>
                <a:spcPts val="0"/>
              </a:spcBef>
            </a:pPr>
            <a:r>
              <a:rPr lang="en-US" sz="3200" dirty="0"/>
              <a:t>Outcome 2) </a:t>
            </a:r>
            <a:r>
              <a:rPr lang="en-US" sz="3200" dirty="0">
                <a:solidFill>
                  <a:srgbClr val="FFC000"/>
                </a:solidFill>
              </a:rPr>
              <a:t>Use algebra and limits </a:t>
            </a:r>
            <a:r>
              <a:rPr lang="en-US" sz="3200" dirty="0"/>
              <a:t>to examine the properties and graphs of functions</a:t>
            </a:r>
          </a:p>
          <a:p>
            <a:pPr lvl="0"/>
            <a:r>
              <a:rPr lang="en-US" sz="3200" dirty="0"/>
              <a:t>Outcome 7) </a:t>
            </a:r>
            <a:r>
              <a:rPr lang="en-US" sz="3200" dirty="0">
                <a:solidFill>
                  <a:srgbClr val="FFC000"/>
                </a:solidFill>
              </a:rPr>
              <a:t>Solve problems </a:t>
            </a:r>
            <a:r>
              <a:rPr lang="en-US" sz="3200" dirty="0"/>
              <a:t>by identifying the requirements, making a sketch as appropriate, and using calculus techniques to model the problem, calculating the final answer and verifying the solution</a:t>
            </a:r>
          </a:p>
          <a:p>
            <a:endParaRPr lang="en-US" dirty="0"/>
          </a:p>
          <a:p>
            <a:endParaRPr lang="en-US" dirty="0"/>
          </a:p>
        </p:txBody>
      </p:sp>
    </p:spTree>
    <p:extLst>
      <p:ext uri="{BB962C8B-B14F-4D97-AF65-F5344CB8AC3E}">
        <p14:creationId xmlns:p14="http://schemas.microsoft.com/office/powerpoint/2010/main" val="245333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a:extLst>
              <a:ext uri="{FF2B5EF4-FFF2-40B4-BE49-F238E27FC236}">
                <a16:creationId xmlns:a16="http://schemas.microsoft.com/office/drawing/2014/main" id="{1FBA1680-2BB3-4270-BAE6-CD2D305E680E}"/>
              </a:ext>
            </a:extLst>
          </p:cNvPr>
          <p:cNvSpPr>
            <a:spLocks noGrp="1"/>
          </p:cNvSpPr>
          <p:nvPr>
            <p:ph idx="1"/>
          </p:nvPr>
        </p:nvSpPr>
        <p:spPr>
          <a:xfrm>
            <a:off x="457200" y="838200"/>
            <a:ext cx="8229600" cy="5638800"/>
          </a:xfrm>
        </p:spPr>
        <p:txBody>
          <a:bodyPr/>
          <a:lstStyle/>
          <a:p>
            <a:r>
              <a:rPr lang="en-US" altLang="en-US" dirty="0"/>
              <a:t>The limit of  1/x as x approaches infinity is 0</a:t>
            </a:r>
          </a:p>
          <a:p>
            <a:endParaRPr lang="en-US" altLang="en-US" sz="1000" dirty="0"/>
          </a:p>
          <a:p>
            <a:r>
              <a:rPr lang="en-US" altLang="en-US" dirty="0"/>
              <a:t>Written:</a:t>
            </a:r>
          </a:p>
          <a:p>
            <a:endParaRPr lang="en-US" altLang="en-US" dirty="0"/>
          </a:p>
          <a:p>
            <a:endParaRPr lang="en-US" altLang="en-US" dirty="0"/>
          </a:p>
        </p:txBody>
      </p:sp>
      <p:grpSp>
        <p:nvGrpSpPr>
          <p:cNvPr id="4" name="Group 3">
            <a:extLst>
              <a:ext uri="{FF2B5EF4-FFF2-40B4-BE49-F238E27FC236}">
                <a16:creationId xmlns:a16="http://schemas.microsoft.com/office/drawing/2014/main" id="{1ADB04A0-2A0E-4064-9741-3F4D44F637C1}"/>
              </a:ext>
            </a:extLst>
          </p:cNvPr>
          <p:cNvGrpSpPr/>
          <p:nvPr/>
        </p:nvGrpSpPr>
        <p:grpSpPr>
          <a:xfrm>
            <a:off x="3048000" y="2819400"/>
            <a:ext cx="3429000" cy="1409700"/>
            <a:chOff x="762000" y="2495550"/>
            <a:chExt cx="3429000" cy="1409700"/>
          </a:xfrm>
        </p:grpSpPr>
        <p:sp>
          <p:nvSpPr>
            <p:cNvPr id="5" name="Content Placeholder 2">
              <a:extLst>
                <a:ext uri="{FF2B5EF4-FFF2-40B4-BE49-F238E27FC236}">
                  <a16:creationId xmlns:a16="http://schemas.microsoft.com/office/drawing/2014/main" id="{B8710E6A-CB82-4325-80F6-91C9182EFB52}"/>
                </a:ext>
              </a:extLst>
            </p:cNvPr>
            <p:cNvSpPr txBox="1">
              <a:spLocks/>
            </p:cNvSpPr>
            <p:nvPr/>
          </p:nvSpPr>
          <p:spPr bwMode="auto">
            <a:xfrm>
              <a:off x="2667000" y="2743200"/>
              <a:ext cx="152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 0</a:t>
              </a:r>
            </a:p>
          </p:txBody>
        </p:sp>
        <p:sp>
          <p:nvSpPr>
            <p:cNvPr id="6" name="Content Placeholder 2">
              <a:extLst>
                <a:ext uri="{FF2B5EF4-FFF2-40B4-BE49-F238E27FC236}">
                  <a16:creationId xmlns:a16="http://schemas.microsoft.com/office/drawing/2014/main" id="{F32FF4AC-0345-44A4-999F-9D89300733BA}"/>
                </a:ext>
              </a:extLst>
            </p:cNvPr>
            <p:cNvSpPr txBox="1">
              <a:spLocks/>
            </p:cNvSpPr>
            <p:nvPr/>
          </p:nvSpPr>
          <p:spPr bwMode="auto">
            <a:xfrm>
              <a:off x="762000" y="272415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 lim	</a:t>
              </a:r>
              <a:endParaRPr lang="en-US" altLang="en-US" u="sng" dirty="0"/>
            </a:p>
            <a:p>
              <a:pPr>
                <a:spcBef>
                  <a:spcPts val="0"/>
                </a:spcBef>
              </a:pPr>
              <a:r>
                <a:rPr lang="en-US" altLang="en-US" sz="2000" dirty="0"/>
                <a:t>  x→</a:t>
              </a:r>
              <a:r>
                <a:rPr lang="en-US" altLang="en-US" sz="2000" dirty="0">
                  <a:sym typeface="Symbol" panose="05050102010706020507" pitchFamily="18" charset="2"/>
                </a:rPr>
                <a:t>∞</a:t>
              </a:r>
              <a:r>
                <a:rPr lang="en-US" altLang="en-US" sz="2000" dirty="0"/>
                <a:t>  </a:t>
              </a:r>
            </a:p>
          </p:txBody>
        </p:sp>
        <p:sp>
          <p:nvSpPr>
            <p:cNvPr id="7" name="Content Placeholder 2">
              <a:extLst>
                <a:ext uri="{FF2B5EF4-FFF2-40B4-BE49-F238E27FC236}">
                  <a16:creationId xmlns:a16="http://schemas.microsoft.com/office/drawing/2014/main" id="{6035C49F-E8EB-45C6-95EF-438908A10E2A}"/>
                </a:ext>
              </a:extLst>
            </p:cNvPr>
            <p:cNvSpPr txBox="1">
              <a:spLocks/>
            </p:cNvSpPr>
            <p:nvPr/>
          </p:nvSpPr>
          <p:spPr bwMode="auto">
            <a:xfrm>
              <a:off x="2017986" y="2495550"/>
              <a:ext cx="801414"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altLang="en-US" u="sng" dirty="0"/>
                <a:t>1</a:t>
              </a:r>
            </a:p>
            <a:p>
              <a:pPr>
                <a:lnSpc>
                  <a:spcPts val="3500"/>
                </a:lnSpc>
                <a:spcBef>
                  <a:spcPts val="0"/>
                </a:spcBef>
              </a:pPr>
              <a:r>
                <a:rPr lang="en-US" altLang="en-US" dirty="0"/>
                <a:t>x</a:t>
              </a:r>
            </a:p>
          </p:txBody>
        </p:sp>
      </p:grpSp>
      <p:sp>
        <p:nvSpPr>
          <p:cNvPr id="3" name="Rectangle 2">
            <a:extLst>
              <a:ext uri="{FF2B5EF4-FFF2-40B4-BE49-F238E27FC236}">
                <a16:creationId xmlns:a16="http://schemas.microsoft.com/office/drawing/2014/main" id="{95A6ACDB-9239-4B63-9B42-76C414DC39DC}"/>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INFINITE LIMITS</a:t>
            </a:r>
          </a:p>
          <a:p>
            <a:pPr algn="ctr" eaLnBrk="1" hangingPunct="1">
              <a:spcBef>
                <a:spcPct val="0"/>
              </a:spcBef>
              <a:buFontTx/>
              <a:buNone/>
            </a:pPr>
            <a:r>
              <a:rPr lang="en-US" altLang="en-US" sz="2400" dirty="0">
                <a:solidFill>
                  <a:schemeClr val="bg1"/>
                </a:solidFill>
              </a:rPr>
              <a:t>IN-CLASS PROBLEM 1</a:t>
            </a:r>
            <a:endParaRPr lang="en-US" altLang="en-US" sz="2400" i="1" dirty="0">
              <a:solidFill>
                <a:schemeClr val="folHlink"/>
              </a:solidFill>
            </a:endParaRPr>
          </a:p>
        </p:txBody>
      </p:sp>
    </p:spTree>
    <p:extLst>
      <p:ext uri="{BB962C8B-B14F-4D97-AF65-F5344CB8AC3E}">
        <p14:creationId xmlns:p14="http://schemas.microsoft.com/office/powerpoint/2010/main" val="2954429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2A2D645D-FCBA-4904-B791-D672B6D21593}"/>
              </a:ext>
            </a:extLst>
          </p:cNvPr>
          <p:cNvSpPr>
            <a:spLocks noGrp="1"/>
          </p:cNvSpPr>
          <p:nvPr>
            <p:ph type="title"/>
          </p:nvPr>
        </p:nvSpPr>
        <p:spPr/>
        <p:txBody>
          <a:bodyPr/>
          <a:lstStyle/>
          <a:p>
            <a:r>
              <a:rPr lang="en-US" altLang="en-US"/>
              <a:t>Infinite Limits</a:t>
            </a:r>
          </a:p>
        </p:txBody>
      </p:sp>
      <p:sp>
        <p:nvSpPr>
          <p:cNvPr id="31747" name="Content Placeholder 2">
            <a:extLst>
              <a:ext uri="{FF2B5EF4-FFF2-40B4-BE49-F238E27FC236}">
                <a16:creationId xmlns:a16="http://schemas.microsoft.com/office/drawing/2014/main" id="{1FBA1680-2BB3-4270-BAE6-CD2D305E680E}"/>
              </a:ext>
            </a:extLst>
          </p:cNvPr>
          <p:cNvSpPr>
            <a:spLocks noGrp="1"/>
          </p:cNvSpPr>
          <p:nvPr>
            <p:ph idx="1"/>
          </p:nvPr>
        </p:nvSpPr>
        <p:spPr/>
        <p:txBody>
          <a:bodyPr/>
          <a:lstStyle/>
          <a:p>
            <a:r>
              <a:rPr lang="en-US" altLang="en-US" dirty="0"/>
              <a:t>In other words:</a:t>
            </a:r>
          </a:p>
          <a:p>
            <a:r>
              <a:rPr lang="en-US" altLang="en-US" dirty="0"/>
              <a:t>As x approaches infinity, then  1/x approaches 0</a:t>
            </a:r>
          </a:p>
          <a:p>
            <a:endParaRPr lang="en-US" altLang="en-US" sz="2000" dirty="0"/>
          </a:p>
          <a:p>
            <a:r>
              <a:rPr lang="en-US" altLang="en-US" dirty="0"/>
              <a:t>When you see "limit", think "approaching"</a:t>
            </a:r>
          </a:p>
        </p:txBody>
      </p:sp>
    </p:spTree>
    <p:extLst>
      <p:ext uri="{BB962C8B-B14F-4D97-AF65-F5344CB8AC3E}">
        <p14:creationId xmlns:p14="http://schemas.microsoft.com/office/powerpoint/2010/main" val="1165582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2A2D645D-FCBA-4904-B791-D672B6D21593}"/>
              </a:ext>
            </a:extLst>
          </p:cNvPr>
          <p:cNvSpPr>
            <a:spLocks noGrp="1"/>
          </p:cNvSpPr>
          <p:nvPr>
            <p:ph type="title"/>
          </p:nvPr>
        </p:nvSpPr>
        <p:spPr/>
        <p:txBody>
          <a:bodyPr/>
          <a:lstStyle/>
          <a:p>
            <a:r>
              <a:rPr lang="en-US" altLang="en-US"/>
              <a:t>Infinite Limits</a:t>
            </a:r>
          </a:p>
        </p:txBody>
      </p:sp>
      <p:sp>
        <p:nvSpPr>
          <p:cNvPr id="31747" name="Content Placeholder 2">
            <a:extLst>
              <a:ext uri="{FF2B5EF4-FFF2-40B4-BE49-F238E27FC236}">
                <a16:creationId xmlns:a16="http://schemas.microsoft.com/office/drawing/2014/main" id="{1FBA1680-2BB3-4270-BAE6-CD2D305E680E}"/>
              </a:ext>
            </a:extLst>
          </p:cNvPr>
          <p:cNvSpPr>
            <a:spLocks noGrp="1"/>
          </p:cNvSpPr>
          <p:nvPr>
            <p:ph idx="1"/>
          </p:nvPr>
        </p:nvSpPr>
        <p:spPr/>
        <p:txBody>
          <a:bodyPr/>
          <a:lstStyle/>
          <a:p>
            <a:r>
              <a:rPr lang="en-US" altLang="en-US" dirty="0"/>
              <a:t>		</a:t>
            </a:r>
            <a:r>
              <a:rPr lang="en-US" altLang="en-US" dirty="0" err="1"/>
              <a:t>lim</a:t>
            </a:r>
            <a:r>
              <a:rPr lang="en-US" altLang="en-US" dirty="0"/>
              <a:t>  formula = value</a:t>
            </a:r>
          </a:p>
          <a:p>
            <a:r>
              <a:rPr lang="en-US" altLang="en-US" sz="1000" dirty="0"/>
              <a:t>	         </a:t>
            </a:r>
            <a:r>
              <a:rPr lang="en-US" altLang="en-US" sz="2000" dirty="0" err="1"/>
              <a:t>indep</a:t>
            </a:r>
            <a:r>
              <a:rPr lang="en-US" altLang="en-US" sz="2000" dirty="0"/>
              <a:t> var </a:t>
            </a:r>
            <a:r>
              <a:rPr lang="en-US" altLang="en-US" sz="2000" dirty="0">
                <a:sym typeface="Symbol" panose="05050102010706020507" pitchFamily="18" charset="2"/>
              </a:rPr>
              <a:t> ∞</a:t>
            </a:r>
            <a:endParaRPr lang="en-US" altLang="en-US" sz="2000" dirty="0"/>
          </a:p>
        </p:txBody>
      </p:sp>
    </p:spTree>
    <p:extLst>
      <p:ext uri="{BB962C8B-B14F-4D97-AF65-F5344CB8AC3E}">
        <p14:creationId xmlns:p14="http://schemas.microsoft.com/office/powerpoint/2010/main" val="2205548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a:extLst>
              <a:ext uri="{FF2B5EF4-FFF2-40B4-BE49-F238E27FC236}">
                <a16:creationId xmlns:a16="http://schemas.microsoft.com/office/drawing/2014/main" id="{83DF0264-005A-4D79-A834-A84BE429D4CE}"/>
              </a:ext>
            </a:extLst>
          </p:cNvPr>
          <p:cNvSpPr>
            <a:spLocks noGrp="1"/>
          </p:cNvSpPr>
          <p:nvPr>
            <p:ph idx="1"/>
          </p:nvPr>
        </p:nvSpPr>
        <p:spPr>
          <a:xfrm>
            <a:off x="457200" y="838200"/>
            <a:ext cx="8229600" cy="5638800"/>
          </a:xfrm>
        </p:spPr>
        <p:txBody>
          <a:bodyPr/>
          <a:lstStyle/>
          <a:p>
            <a:r>
              <a:rPr lang="en-US" altLang="en-US" dirty="0"/>
              <a:t>What is lim ?		lim ?</a:t>
            </a:r>
          </a:p>
          <a:p>
            <a:pPr>
              <a:spcBef>
                <a:spcPts val="0"/>
              </a:spcBef>
            </a:pPr>
            <a:r>
              <a:rPr lang="en-US" altLang="en-US" sz="1000" dirty="0"/>
              <a:t>	                    </a:t>
            </a:r>
            <a:r>
              <a:rPr lang="en-US" altLang="en-US" sz="2000" dirty="0"/>
              <a:t> x </a:t>
            </a:r>
            <a:r>
              <a:rPr lang="en-US" altLang="en-US" sz="2000" dirty="0">
                <a:sym typeface="Symbol" panose="05050102010706020507" pitchFamily="18" charset="2"/>
              </a:rPr>
              <a:t> -∞</a:t>
            </a:r>
            <a:r>
              <a:rPr lang="en-US" altLang="en-US" sz="1000" dirty="0"/>
              <a:t>	                 </a:t>
            </a:r>
            <a:r>
              <a:rPr lang="en-US" altLang="en-US" sz="2000" dirty="0"/>
              <a:t>x </a:t>
            </a:r>
            <a:r>
              <a:rPr lang="en-US" altLang="en-US" sz="2000" dirty="0">
                <a:sym typeface="Symbol" panose="05050102010706020507" pitchFamily="18" charset="2"/>
              </a:rPr>
              <a:t> ∞</a:t>
            </a:r>
            <a:endParaRPr lang="en-US" altLang="en-US" dirty="0"/>
          </a:p>
        </p:txBody>
      </p:sp>
      <p:pic>
        <p:nvPicPr>
          <p:cNvPr id="4" name="Picture 3">
            <a:extLst>
              <a:ext uri="{FF2B5EF4-FFF2-40B4-BE49-F238E27FC236}">
                <a16:creationId xmlns:a16="http://schemas.microsoft.com/office/drawing/2014/main" id="{89CA5DF6-D56A-4ACA-950E-5DA2BE8D5964}"/>
              </a:ext>
            </a:extLst>
          </p:cNvPr>
          <p:cNvPicPr>
            <a:picLocks noChangeAspect="1"/>
          </p:cNvPicPr>
          <p:nvPr/>
        </p:nvPicPr>
        <p:blipFill>
          <a:blip r:embed="rId2"/>
          <a:stretch>
            <a:fillRect/>
          </a:stretch>
        </p:blipFill>
        <p:spPr>
          <a:xfrm>
            <a:off x="1676400" y="2342291"/>
            <a:ext cx="5803964" cy="4287109"/>
          </a:xfrm>
          <a:prstGeom prst="rect">
            <a:avLst/>
          </a:prstGeom>
        </p:spPr>
      </p:pic>
      <p:sp>
        <p:nvSpPr>
          <p:cNvPr id="2" name="TextBox 1">
            <a:extLst>
              <a:ext uri="{FF2B5EF4-FFF2-40B4-BE49-F238E27FC236}">
                <a16:creationId xmlns:a16="http://schemas.microsoft.com/office/drawing/2014/main" id="{029DFE87-FAAD-43A7-9BE9-26516828DF34}"/>
              </a:ext>
            </a:extLst>
          </p:cNvPr>
          <p:cNvSpPr txBox="1"/>
          <p:nvPr/>
        </p:nvSpPr>
        <p:spPr>
          <a:xfrm>
            <a:off x="0" y="6611035"/>
            <a:ext cx="4572000" cy="323165"/>
          </a:xfrm>
          <a:prstGeom prst="rect">
            <a:avLst/>
          </a:prstGeom>
          <a:noFill/>
        </p:spPr>
        <p:txBody>
          <a:bodyPr wrap="square">
            <a:spAutoFit/>
          </a:bodyPr>
          <a:lstStyle/>
          <a:p>
            <a:r>
              <a:rPr lang="en-US" sz="1500" dirty="0">
                <a:solidFill>
                  <a:srgbClr val="00B0F0"/>
                </a:solidFill>
              </a:rPr>
              <a:t>https://www.mathsisfun.com/calculus/limits.html</a:t>
            </a:r>
          </a:p>
        </p:txBody>
      </p:sp>
      <p:sp>
        <p:nvSpPr>
          <p:cNvPr id="5" name="Rectangle 4">
            <a:extLst>
              <a:ext uri="{FF2B5EF4-FFF2-40B4-BE49-F238E27FC236}">
                <a16:creationId xmlns:a16="http://schemas.microsoft.com/office/drawing/2014/main" id="{6C178394-2B21-463F-9DE5-83662E81D2AB}"/>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INFINITE LIMITS</a:t>
            </a:r>
          </a:p>
          <a:p>
            <a:pPr algn="ctr" eaLnBrk="1" hangingPunct="1">
              <a:spcBef>
                <a:spcPct val="0"/>
              </a:spcBef>
              <a:buFontTx/>
              <a:buNone/>
            </a:pPr>
            <a:r>
              <a:rPr lang="en-US" altLang="en-US" sz="2400" dirty="0">
                <a:solidFill>
                  <a:schemeClr val="bg1"/>
                </a:solidFill>
              </a:rPr>
              <a:t>IN-CLASS PROBLEMS 2,3</a:t>
            </a:r>
            <a:endParaRPr lang="en-US" altLang="en-US" sz="2400" i="1" dirty="0">
              <a:solidFill>
                <a:schemeClr val="folHlink"/>
              </a:solidFill>
            </a:endParaRPr>
          </a:p>
        </p:txBody>
      </p:sp>
    </p:spTree>
    <p:extLst>
      <p:ext uri="{BB962C8B-B14F-4D97-AF65-F5344CB8AC3E}">
        <p14:creationId xmlns:p14="http://schemas.microsoft.com/office/powerpoint/2010/main" val="484219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a:extLst>
              <a:ext uri="{FF2B5EF4-FFF2-40B4-BE49-F238E27FC236}">
                <a16:creationId xmlns:a16="http://schemas.microsoft.com/office/drawing/2014/main" id="{83DF0264-005A-4D79-A834-A84BE429D4CE}"/>
              </a:ext>
            </a:extLst>
          </p:cNvPr>
          <p:cNvSpPr>
            <a:spLocks noGrp="1"/>
          </p:cNvSpPr>
          <p:nvPr>
            <p:ph idx="1"/>
          </p:nvPr>
        </p:nvSpPr>
        <p:spPr>
          <a:xfrm>
            <a:off x="457200" y="838200"/>
            <a:ext cx="8229600" cy="5638800"/>
          </a:xfrm>
        </p:spPr>
        <p:txBody>
          <a:bodyPr/>
          <a:lstStyle/>
          <a:p>
            <a:r>
              <a:rPr lang="en-US" altLang="en-US" dirty="0"/>
              <a:t>What is lim ?		</a:t>
            </a:r>
            <a:r>
              <a:rPr lang="en-US" altLang="en-US" dirty="0" err="1"/>
              <a:t>lim</a:t>
            </a:r>
            <a:r>
              <a:rPr lang="en-US" altLang="en-US" dirty="0"/>
              <a:t> ?</a:t>
            </a:r>
          </a:p>
          <a:p>
            <a:pPr>
              <a:spcBef>
                <a:spcPts val="0"/>
              </a:spcBef>
            </a:pPr>
            <a:r>
              <a:rPr lang="en-US" altLang="en-US" sz="1000" dirty="0"/>
              <a:t>	                    </a:t>
            </a:r>
            <a:r>
              <a:rPr lang="en-US" altLang="en-US" sz="2000" dirty="0"/>
              <a:t> x </a:t>
            </a:r>
            <a:r>
              <a:rPr lang="en-US" altLang="en-US" sz="2000" dirty="0">
                <a:sym typeface="Symbol" panose="05050102010706020507" pitchFamily="18" charset="2"/>
              </a:rPr>
              <a:t> ∞</a:t>
            </a:r>
            <a:r>
              <a:rPr lang="en-US" altLang="en-US" sz="2000" dirty="0"/>
              <a:t> </a:t>
            </a:r>
            <a:r>
              <a:rPr lang="en-US" altLang="en-US" sz="1000" dirty="0"/>
              <a:t>	              </a:t>
            </a:r>
            <a:r>
              <a:rPr lang="en-US" altLang="en-US" sz="2000" dirty="0"/>
              <a:t>x </a:t>
            </a:r>
            <a:r>
              <a:rPr lang="en-US" altLang="en-US" sz="2000" dirty="0">
                <a:sym typeface="Symbol" panose="05050102010706020507" pitchFamily="18" charset="2"/>
              </a:rPr>
              <a:t> </a:t>
            </a:r>
            <a:r>
              <a:rPr lang="en-US" altLang="en-US" sz="2000" dirty="0">
                <a:latin typeface="Symbol" panose="05050102010706020507" pitchFamily="18" charset="2"/>
                <a:sym typeface="Symbol" panose="05050102010706020507" pitchFamily="18" charset="2"/>
              </a:rPr>
              <a:t>-</a:t>
            </a:r>
            <a:r>
              <a:rPr lang="en-US" altLang="en-US" sz="2000" dirty="0">
                <a:sym typeface="Symbol" panose="05050102010706020507" pitchFamily="18" charset="2"/>
              </a:rPr>
              <a:t> ∞</a:t>
            </a:r>
          </a:p>
          <a:p>
            <a:pPr>
              <a:spcBef>
                <a:spcPts val="0"/>
              </a:spcBef>
            </a:pPr>
            <a:r>
              <a:rPr lang="en-US" altLang="en-US" dirty="0">
                <a:sym typeface="Symbol" panose="05050102010706020507" pitchFamily="18" charset="2"/>
              </a:rPr>
              <a:t>           </a:t>
            </a:r>
            <a:r>
              <a:rPr lang="en-US" altLang="en-US" dirty="0">
                <a:solidFill>
                  <a:srgbClr val="FFFF00"/>
                </a:solidFill>
                <a:sym typeface="Symbol" panose="05050102010706020507" pitchFamily="18" charset="2"/>
              </a:rPr>
              <a:t>0          </a:t>
            </a:r>
            <a:endParaRPr lang="en-US" altLang="en-US" dirty="0">
              <a:solidFill>
                <a:srgbClr val="FFFF00"/>
              </a:solidFill>
            </a:endParaRPr>
          </a:p>
          <a:p>
            <a:endParaRPr lang="en-US" altLang="en-US" dirty="0"/>
          </a:p>
        </p:txBody>
      </p:sp>
      <p:pic>
        <p:nvPicPr>
          <p:cNvPr id="4" name="Picture 3">
            <a:extLst>
              <a:ext uri="{FF2B5EF4-FFF2-40B4-BE49-F238E27FC236}">
                <a16:creationId xmlns:a16="http://schemas.microsoft.com/office/drawing/2014/main" id="{89CA5DF6-D56A-4ACA-950E-5DA2BE8D5964}"/>
              </a:ext>
            </a:extLst>
          </p:cNvPr>
          <p:cNvPicPr>
            <a:picLocks noChangeAspect="1"/>
          </p:cNvPicPr>
          <p:nvPr/>
        </p:nvPicPr>
        <p:blipFill>
          <a:blip r:embed="rId2"/>
          <a:stretch>
            <a:fillRect/>
          </a:stretch>
        </p:blipFill>
        <p:spPr>
          <a:xfrm>
            <a:off x="1676400" y="2342291"/>
            <a:ext cx="5803964" cy="4287109"/>
          </a:xfrm>
          <a:prstGeom prst="rect">
            <a:avLst/>
          </a:prstGeom>
        </p:spPr>
      </p:pic>
      <p:sp>
        <p:nvSpPr>
          <p:cNvPr id="2" name="TextBox 1">
            <a:extLst>
              <a:ext uri="{FF2B5EF4-FFF2-40B4-BE49-F238E27FC236}">
                <a16:creationId xmlns:a16="http://schemas.microsoft.com/office/drawing/2014/main" id="{029DFE87-FAAD-43A7-9BE9-26516828DF34}"/>
              </a:ext>
            </a:extLst>
          </p:cNvPr>
          <p:cNvSpPr txBox="1"/>
          <p:nvPr/>
        </p:nvSpPr>
        <p:spPr>
          <a:xfrm>
            <a:off x="0" y="6611035"/>
            <a:ext cx="4572000" cy="323165"/>
          </a:xfrm>
          <a:prstGeom prst="rect">
            <a:avLst/>
          </a:prstGeom>
          <a:noFill/>
        </p:spPr>
        <p:txBody>
          <a:bodyPr wrap="square">
            <a:spAutoFit/>
          </a:bodyPr>
          <a:lstStyle/>
          <a:p>
            <a:r>
              <a:rPr lang="en-US" sz="1500" dirty="0">
                <a:solidFill>
                  <a:srgbClr val="00B0F0"/>
                </a:solidFill>
              </a:rPr>
              <a:t>https://www.mathsisfun.com/calculus/limits.html</a:t>
            </a:r>
          </a:p>
        </p:txBody>
      </p:sp>
      <p:sp>
        <p:nvSpPr>
          <p:cNvPr id="5" name="Rectangle 4">
            <a:extLst>
              <a:ext uri="{FF2B5EF4-FFF2-40B4-BE49-F238E27FC236}">
                <a16:creationId xmlns:a16="http://schemas.microsoft.com/office/drawing/2014/main" id="{6C178394-2B21-463F-9DE5-83662E81D2AB}"/>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INFINITE LIMITS</a:t>
            </a:r>
          </a:p>
          <a:p>
            <a:pPr algn="ctr" eaLnBrk="1" hangingPunct="1">
              <a:spcBef>
                <a:spcPct val="0"/>
              </a:spcBef>
              <a:buFontTx/>
              <a:buNone/>
            </a:pPr>
            <a:r>
              <a:rPr lang="en-US" altLang="en-US" sz="2400" dirty="0">
                <a:solidFill>
                  <a:schemeClr val="bg1"/>
                </a:solidFill>
              </a:rPr>
              <a:t>IN-CLASS PROBLEMS 2,3</a:t>
            </a:r>
            <a:endParaRPr lang="en-US" altLang="en-US" sz="2400" i="1" dirty="0">
              <a:solidFill>
                <a:schemeClr val="folHlink"/>
              </a:solidFill>
            </a:endParaRPr>
          </a:p>
        </p:txBody>
      </p:sp>
    </p:spTree>
    <p:extLst>
      <p:ext uri="{BB962C8B-B14F-4D97-AF65-F5344CB8AC3E}">
        <p14:creationId xmlns:p14="http://schemas.microsoft.com/office/powerpoint/2010/main" val="4156266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a:extLst>
              <a:ext uri="{FF2B5EF4-FFF2-40B4-BE49-F238E27FC236}">
                <a16:creationId xmlns:a16="http://schemas.microsoft.com/office/drawing/2014/main" id="{83DF0264-005A-4D79-A834-A84BE429D4CE}"/>
              </a:ext>
            </a:extLst>
          </p:cNvPr>
          <p:cNvSpPr>
            <a:spLocks noGrp="1"/>
          </p:cNvSpPr>
          <p:nvPr>
            <p:ph idx="1"/>
          </p:nvPr>
        </p:nvSpPr>
        <p:spPr>
          <a:xfrm>
            <a:off x="457200" y="838200"/>
            <a:ext cx="8229600" cy="5638800"/>
          </a:xfrm>
        </p:spPr>
        <p:txBody>
          <a:bodyPr/>
          <a:lstStyle/>
          <a:p>
            <a:r>
              <a:rPr lang="en-US" altLang="en-US" dirty="0"/>
              <a:t>What is lim ?		</a:t>
            </a:r>
            <a:r>
              <a:rPr lang="en-US" altLang="en-US" dirty="0" err="1"/>
              <a:t>lim</a:t>
            </a:r>
            <a:r>
              <a:rPr lang="en-US" altLang="en-US" dirty="0"/>
              <a:t> ?</a:t>
            </a:r>
          </a:p>
          <a:p>
            <a:pPr>
              <a:spcBef>
                <a:spcPts val="0"/>
              </a:spcBef>
            </a:pPr>
            <a:r>
              <a:rPr lang="en-US" altLang="en-US" sz="1000" dirty="0"/>
              <a:t>	                    </a:t>
            </a:r>
            <a:r>
              <a:rPr lang="en-US" altLang="en-US" sz="2000" dirty="0"/>
              <a:t> x </a:t>
            </a:r>
            <a:r>
              <a:rPr lang="en-US" altLang="en-US" sz="2000" dirty="0">
                <a:sym typeface="Symbol" panose="05050102010706020507" pitchFamily="18" charset="2"/>
              </a:rPr>
              <a:t> ∞</a:t>
            </a:r>
            <a:r>
              <a:rPr lang="en-US" altLang="en-US" sz="2000" dirty="0"/>
              <a:t> </a:t>
            </a:r>
            <a:r>
              <a:rPr lang="en-US" altLang="en-US" sz="1000" dirty="0"/>
              <a:t>	              </a:t>
            </a:r>
            <a:r>
              <a:rPr lang="en-US" altLang="en-US" sz="2000" dirty="0"/>
              <a:t>x </a:t>
            </a:r>
            <a:r>
              <a:rPr lang="en-US" altLang="en-US" sz="2000" dirty="0">
                <a:sym typeface="Symbol" panose="05050102010706020507" pitchFamily="18" charset="2"/>
              </a:rPr>
              <a:t> </a:t>
            </a:r>
            <a:r>
              <a:rPr lang="en-US" altLang="en-US" sz="2000" dirty="0">
                <a:latin typeface="Symbol" panose="05050102010706020507" pitchFamily="18" charset="2"/>
                <a:sym typeface="Symbol" panose="05050102010706020507" pitchFamily="18" charset="2"/>
              </a:rPr>
              <a:t>-</a:t>
            </a:r>
            <a:r>
              <a:rPr lang="en-US" altLang="en-US" sz="2000" dirty="0">
                <a:sym typeface="Symbol" panose="05050102010706020507" pitchFamily="18" charset="2"/>
              </a:rPr>
              <a:t> ∞</a:t>
            </a:r>
          </a:p>
          <a:p>
            <a:pPr>
              <a:spcBef>
                <a:spcPts val="0"/>
              </a:spcBef>
            </a:pPr>
            <a:r>
              <a:rPr lang="en-US" altLang="en-US" dirty="0">
                <a:sym typeface="Symbol" panose="05050102010706020507" pitchFamily="18" charset="2"/>
              </a:rPr>
              <a:t>           </a:t>
            </a:r>
            <a:r>
              <a:rPr lang="en-US" altLang="en-US" dirty="0">
                <a:solidFill>
                  <a:srgbClr val="FFFF00"/>
                </a:solidFill>
                <a:sym typeface="Symbol" panose="05050102010706020507" pitchFamily="18" charset="2"/>
              </a:rPr>
              <a:t>0          0</a:t>
            </a:r>
            <a:endParaRPr lang="en-US" altLang="en-US" dirty="0">
              <a:solidFill>
                <a:srgbClr val="FFFF00"/>
              </a:solidFill>
            </a:endParaRPr>
          </a:p>
          <a:p>
            <a:endParaRPr lang="en-US" altLang="en-US" dirty="0"/>
          </a:p>
        </p:txBody>
      </p:sp>
      <p:pic>
        <p:nvPicPr>
          <p:cNvPr id="4" name="Picture 3">
            <a:extLst>
              <a:ext uri="{FF2B5EF4-FFF2-40B4-BE49-F238E27FC236}">
                <a16:creationId xmlns:a16="http://schemas.microsoft.com/office/drawing/2014/main" id="{89CA5DF6-D56A-4ACA-950E-5DA2BE8D5964}"/>
              </a:ext>
            </a:extLst>
          </p:cNvPr>
          <p:cNvPicPr>
            <a:picLocks noChangeAspect="1"/>
          </p:cNvPicPr>
          <p:nvPr/>
        </p:nvPicPr>
        <p:blipFill>
          <a:blip r:embed="rId2"/>
          <a:stretch>
            <a:fillRect/>
          </a:stretch>
        </p:blipFill>
        <p:spPr>
          <a:xfrm>
            <a:off x="1676400" y="2342291"/>
            <a:ext cx="5803964" cy="4287109"/>
          </a:xfrm>
          <a:prstGeom prst="rect">
            <a:avLst/>
          </a:prstGeom>
        </p:spPr>
      </p:pic>
      <p:sp>
        <p:nvSpPr>
          <p:cNvPr id="2" name="TextBox 1">
            <a:extLst>
              <a:ext uri="{FF2B5EF4-FFF2-40B4-BE49-F238E27FC236}">
                <a16:creationId xmlns:a16="http://schemas.microsoft.com/office/drawing/2014/main" id="{029DFE87-FAAD-43A7-9BE9-26516828DF34}"/>
              </a:ext>
            </a:extLst>
          </p:cNvPr>
          <p:cNvSpPr txBox="1"/>
          <p:nvPr/>
        </p:nvSpPr>
        <p:spPr>
          <a:xfrm>
            <a:off x="0" y="6611035"/>
            <a:ext cx="4572000" cy="323165"/>
          </a:xfrm>
          <a:prstGeom prst="rect">
            <a:avLst/>
          </a:prstGeom>
          <a:noFill/>
        </p:spPr>
        <p:txBody>
          <a:bodyPr wrap="square">
            <a:spAutoFit/>
          </a:bodyPr>
          <a:lstStyle/>
          <a:p>
            <a:r>
              <a:rPr lang="en-US" sz="1500" dirty="0">
                <a:solidFill>
                  <a:srgbClr val="00B0F0"/>
                </a:solidFill>
              </a:rPr>
              <a:t>https://www.mathsisfun.com/calculus/limits.html</a:t>
            </a:r>
          </a:p>
        </p:txBody>
      </p:sp>
      <p:sp>
        <p:nvSpPr>
          <p:cNvPr id="5" name="Rectangle 4">
            <a:extLst>
              <a:ext uri="{FF2B5EF4-FFF2-40B4-BE49-F238E27FC236}">
                <a16:creationId xmlns:a16="http://schemas.microsoft.com/office/drawing/2014/main" id="{6C178394-2B21-463F-9DE5-83662E81D2AB}"/>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INFINITE LIMITS</a:t>
            </a:r>
          </a:p>
          <a:p>
            <a:pPr algn="ctr" eaLnBrk="1" hangingPunct="1">
              <a:spcBef>
                <a:spcPct val="0"/>
              </a:spcBef>
              <a:buFontTx/>
              <a:buNone/>
            </a:pPr>
            <a:r>
              <a:rPr lang="en-US" altLang="en-US" sz="2400" dirty="0">
                <a:solidFill>
                  <a:schemeClr val="bg1"/>
                </a:solidFill>
              </a:rPr>
              <a:t>IN-CLASS PROBLEMS 2,3</a:t>
            </a:r>
            <a:endParaRPr lang="en-US" altLang="en-US" sz="2400" i="1" dirty="0">
              <a:solidFill>
                <a:schemeClr val="folHlink"/>
              </a:solidFill>
            </a:endParaRPr>
          </a:p>
        </p:txBody>
      </p:sp>
    </p:spTree>
    <p:extLst>
      <p:ext uri="{BB962C8B-B14F-4D97-AF65-F5344CB8AC3E}">
        <p14:creationId xmlns:p14="http://schemas.microsoft.com/office/powerpoint/2010/main" val="473795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09ED940-EFEA-42EC-A19E-E743F4F122E4}"/>
              </a:ext>
            </a:extLst>
          </p:cNvPr>
          <p:cNvPicPr>
            <a:picLocks noChangeAspect="1"/>
          </p:cNvPicPr>
          <p:nvPr/>
        </p:nvPicPr>
        <p:blipFill>
          <a:blip r:embed="rId2"/>
          <a:stretch>
            <a:fillRect/>
          </a:stretch>
        </p:blipFill>
        <p:spPr>
          <a:xfrm>
            <a:off x="2133600" y="2316163"/>
            <a:ext cx="4991139" cy="4525727"/>
          </a:xfrm>
          <a:prstGeom prst="rect">
            <a:avLst/>
          </a:prstGeom>
        </p:spPr>
      </p:pic>
      <p:sp>
        <p:nvSpPr>
          <p:cNvPr id="33795" name="Content Placeholder 2">
            <a:extLst>
              <a:ext uri="{FF2B5EF4-FFF2-40B4-BE49-F238E27FC236}">
                <a16:creationId xmlns:a16="http://schemas.microsoft.com/office/drawing/2014/main" id="{49421258-B2D6-42B9-8872-AC5978CD4D2E}"/>
              </a:ext>
            </a:extLst>
          </p:cNvPr>
          <p:cNvSpPr>
            <a:spLocks noGrp="1"/>
          </p:cNvSpPr>
          <p:nvPr>
            <p:ph idx="1"/>
          </p:nvPr>
        </p:nvSpPr>
        <p:spPr>
          <a:xfrm>
            <a:off x="457200" y="838200"/>
            <a:ext cx="8229600" cy="4114800"/>
          </a:xfrm>
        </p:spPr>
        <p:txBody>
          <a:bodyPr/>
          <a:lstStyle/>
          <a:p>
            <a:r>
              <a:rPr lang="en-US" altLang="en-US" dirty="0"/>
              <a:t>What is lim ?		lim ?</a:t>
            </a:r>
          </a:p>
          <a:p>
            <a:pPr>
              <a:spcBef>
                <a:spcPts val="0"/>
              </a:spcBef>
            </a:pPr>
            <a:r>
              <a:rPr lang="en-US" altLang="en-US" sz="1000" dirty="0"/>
              <a:t>	</a:t>
            </a:r>
            <a:r>
              <a:rPr lang="en-US" altLang="en-US" sz="2000" dirty="0"/>
              <a:t>            x </a:t>
            </a:r>
            <a:r>
              <a:rPr lang="en-US" altLang="en-US" sz="2000" dirty="0">
                <a:sym typeface="Symbol" panose="05050102010706020507" pitchFamily="18" charset="2"/>
              </a:rPr>
              <a:t> </a:t>
            </a:r>
            <a:r>
              <a:rPr lang="en-US" altLang="en-US" sz="2000" dirty="0">
                <a:latin typeface="Symbol" panose="05050102010706020507" pitchFamily="18" charset="2"/>
                <a:sym typeface="Symbol" panose="05050102010706020507" pitchFamily="18" charset="2"/>
              </a:rPr>
              <a:t>- </a:t>
            </a:r>
            <a:r>
              <a:rPr lang="en-US" altLang="en-US" sz="2000" dirty="0">
                <a:sym typeface="Symbol" panose="05050102010706020507" pitchFamily="18" charset="2"/>
              </a:rPr>
              <a:t>∞</a:t>
            </a:r>
            <a:r>
              <a:rPr lang="en-US" altLang="en-US" sz="2000" dirty="0"/>
              <a:t> </a:t>
            </a:r>
            <a:r>
              <a:rPr lang="en-US" altLang="en-US" sz="1000" dirty="0"/>
              <a:t>		</a:t>
            </a:r>
            <a:r>
              <a:rPr lang="en-US" altLang="en-US" sz="2000" dirty="0"/>
              <a:t>x </a:t>
            </a:r>
            <a:r>
              <a:rPr lang="en-US" altLang="en-US" sz="2000" dirty="0">
                <a:sym typeface="Symbol" panose="05050102010706020507" pitchFamily="18" charset="2"/>
              </a:rPr>
              <a:t> ∞</a:t>
            </a:r>
            <a:endParaRPr lang="en-US" altLang="en-US" sz="2000" dirty="0"/>
          </a:p>
          <a:p>
            <a:endParaRPr lang="en-US" altLang="en-US" dirty="0"/>
          </a:p>
        </p:txBody>
      </p:sp>
      <p:sp>
        <p:nvSpPr>
          <p:cNvPr id="2" name="TextBox 1">
            <a:extLst>
              <a:ext uri="{FF2B5EF4-FFF2-40B4-BE49-F238E27FC236}">
                <a16:creationId xmlns:a16="http://schemas.microsoft.com/office/drawing/2014/main" id="{95873137-0783-4AD9-8ECB-6F9773678EC3}"/>
              </a:ext>
            </a:extLst>
          </p:cNvPr>
          <p:cNvSpPr txBox="1"/>
          <p:nvPr/>
        </p:nvSpPr>
        <p:spPr>
          <a:xfrm>
            <a:off x="0" y="6611035"/>
            <a:ext cx="4572000" cy="323165"/>
          </a:xfrm>
          <a:prstGeom prst="rect">
            <a:avLst/>
          </a:prstGeom>
          <a:noFill/>
        </p:spPr>
        <p:txBody>
          <a:bodyPr wrap="square">
            <a:spAutoFit/>
          </a:bodyPr>
          <a:lstStyle/>
          <a:p>
            <a:r>
              <a:rPr lang="en-US" sz="1500" dirty="0">
                <a:solidFill>
                  <a:srgbClr val="00B0F0"/>
                </a:solidFill>
              </a:rPr>
              <a:t>https://www.mathsisfun.com/calculus/limits.html</a:t>
            </a:r>
          </a:p>
        </p:txBody>
      </p:sp>
      <p:sp>
        <p:nvSpPr>
          <p:cNvPr id="4" name="Rectangle 3">
            <a:extLst>
              <a:ext uri="{FF2B5EF4-FFF2-40B4-BE49-F238E27FC236}">
                <a16:creationId xmlns:a16="http://schemas.microsoft.com/office/drawing/2014/main" id="{057F050D-30F5-4CE5-8110-5E11D134DDBF}"/>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INFINITE LIMITS    REDO!</a:t>
            </a:r>
          </a:p>
          <a:p>
            <a:pPr algn="ctr" eaLnBrk="1" hangingPunct="1">
              <a:spcBef>
                <a:spcPct val="0"/>
              </a:spcBef>
              <a:buFontTx/>
              <a:buNone/>
            </a:pPr>
            <a:r>
              <a:rPr lang="en-US" altLang="en-US" sz="2400" dirty="0">
                <a:solidFill>
                  <a:schemeClr val="bg1"/>
                </a:solidFill>
              </a:rPr>
              <a:t>IN-CLASS PROBLEMS 4,5</a:t>
            </a:r>
          </a:p>
        </p:txBody>
      </p:sp>
    </p:spTree>
    <p:extLst>
      <p:ext uri="{BB962C8B-B14F-4D97-AF65-F5344CB8AC3E}">
        <p14:creationId xmlns:p14="http://schemas.microsoft.com/office/powerpoint/2010/main" val="1511612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09ED940-EFEA-42EC-A19E-E743F4F122E4}"/>
              </a:ext>
            </a:extLst>
          </p:cNvPr>
          <p:cNvPicPr>
            <a:picLocks noChangeAspect="1"/>
          </p:cNvPicPr>
          <p:nvPr/>
        </p:nvPicPr>
        <p:blipFill>
          <a:blip r:embed="rId2"/>
          <a:stretch>
            <a:fillRect/>
          </a:stretch>
        </p:blipFill>
        <p:spPr>
          <a:xfrm>
            <a:off x="2133600" y="2316163"/>
            <a:ext cx="4991139" cy="4525727"/>
          </a:xfrm>
          <a:prstGeom prst="rect">
            <a:avLst/>
          </a:prstGeom>
        </p:spPr>
      </p:pic>
      <p:sp>
        <p:nvSpPr>
          <p:cNvPr id="33795" name="Content Placeholder 2">
            <a:extLst>
              <a:ext uri="{FF2B5EF4-FFF2-40B4-BE49-F238E27FC236}">
                <a16:creationId xmlns:a16="http://schemas.microsoft.com/office/drawing/2014/main" id="{49421258-B2D6-42B9-8872-AC5978CD4D2E}"/>
              </a:ext>
            </a:extLst>
          </p:cNvPr>
          <p:cNvSpPr>
            <a:spLocks noGrp="1"/>
          </p:cNvSpPr>
          <p:nvPr>
            <p:ph idx="1"/>
          </p:nvPr>
        </p:nvSpPr>
        <p:spPr>
          <a:xfrm>
            <a:off x="457200" y="838200"/>
            <a:ext cx="8229600" cy="4114800"/>
          </a:xfrm>
        </p:spPr>
        <p:txBody>
          <a:bodyPr/>
          <a:lstStyle/>
          <a:p>
            <a:r>
              <a:rPr lang="en-US" altLang="en-US" dirty="0"/>
              <a:t>What is lim ?		lim ?</a:t>
            </a:r>
          </a:p>
          <a:p>
            <a:pPr>
              <a:spcBef>
                <a:spcPts val="0"/>
              </a:spcBef>
            </a:pPr>
            <a:r>
              <a:rPr lang="en-US" altLang="en-US" sz="1000" dirty="0"/>
              <a:t>	</a:t>
            </a:r>
            <a:r>
              <a:rPr lang="en-US" altLang="en-US" sz="2000" dirty="0"/>
              <a:t>            x </a:t>
            </a:r>
            <a:r>
              <a:rPr lang="en-US" altLang="en-US" sz="2000" dirty="0">
                <a:sym typeface="Symbol" panose="05050102010706020507" pitchFamily="18" charset="2"/>
              </a:rPr>
              <a:t> </a:t>
            </a:r>
            <a:r>
              <a:rPr lang="en-US" altLang="en-US" sz="2000" dirty="0">
                <a:latin typeface="Symbol" panose="05050102010706020507" pitchFamily="18" charset="2"/>
                <a:sym typeface="Symbol" panose="05050102010706020507" pitchFamily="18" charset="2"/>
              </a:rPr>
              <a:t>-</a:t>
            </a:r>
            <a:r>
              <a:rPr lang="en-US" altLang="en-US" sz="2000" dirty="0">
                <a:sym typeface="Symbol" panose="05050102010706020507" pitchFamily="18" charset="2"/>
              </a:rPr>
              <a:t>∞</a:t>
            </a:r>
            <a:r>
              <a:rPr lang="en-US" altLang="en-US" sz="2000" dirty="0"/>
              <a:t> </a:t>
            </a:r>
            <a:r>
              <a:rPr lang="en-US" altLang="en-US" sz="1000" dirty="0"/>
              <a:t>		</a:t>
            </a:r>
            <a:r>
              <a:rPr lang="en-US" altLang="en-US" sz="2000" dirty="0"/>
              <a:t>x </a:t>
            </a:r>
            <a:r>
              <a:rPr lang="en-US" altLang="en-US" sz="2000" dirty="0">
                <a:sym typeface="Symbol" panose="05050102010706020507" pitchFamily="18" charset="2"/>
              </a:rPr>
              <a:t> ∞</a:t>
            </a:r>
          </a:p>
          <a:p>
            <a:pPr>
              <a:spcBef>
                <a:spcPts val="0"/>
              </a:spcBef>
            </a:pPr>
            <a:r>
              <a:rPr lang="en-US" altLang="en-US" dirty="0">
                <a:sym typeface="Symbol" panose="05050102010706020507" pitchFamily="18" charset="2"/>
              </a:rPr>
              <a:t>          </a:t>
            </a:r>
            <a:r>
              <a:rPr lang="en-US" altLang="en-US" dirty="0">
                <a:solidFill>
                  <a:srgbClr val="FFFF00"/>
                </a:solidFill>
                <a:sym typeface="Symbol" panose="05050102010706020507" pitchFamily="18" charset="2"/>
              </a:rPr>
              <a:t>-1.6</a:t>
            </a:r>
            <a:endParaRPr lang="en-US" altLang="en-US" dirty="0">
              <a:solidFill>
                <a:srgbClr val="FFFF00"/>
              </a:solidFill>
            </a:endParaRPr>
          </a:p>
          <a:p>
            <a:endParaRPr lang="en-US" altLang="en-US" dirty="0"/>
          </a:p>
        </p:txBody>
      </p:sp>
      <p:sp>
        <p:nvSpPr>
          <p:cNvPr id="2" name="TextBox 1">
            <a:extLst>
              <a:ext uri="{FF2B5EF4-FFF2-40B4-BE49-F238E27FC236}">
                <a16:creationId xmlns:a16="http://schemas.microsoft.com/office/drawing/2014/main" id="{95873137-0783-4AD9-8ECB-6F9773678EC3}"/>
              </a:ext>
            </a:extLst>
          </p:cNvPr>
          <p:cNvSpPr txBox="1"/>
          <p:nvPr/>
        </p:nvSpPr>
        <p:spPr>
          <a:xfrm>
            <a:off x="0" y="6611035"/>
            <a:ext cx="4572000" cy="323165"/>
          </a:xfrm>
          <a:prstGeom prst="rect">
            <a:avLst/>
          </a:prstGeom>
          <a:noFill/>
        </p:spPr>
        <p:txBody>
          <a:bodyPr wrap="square">
            <a:spAutoFit/>
          </a:bodyPr>
          <a:lstStyle/>
          <a:p>
            <a:r>
              <a:rPr lang="en-US" sz="1500" dirty="0">
                <a:solidFill>
                  <a:srgbClr val="00B0F0"/>
                </a:solidFill>
              </a:rPr>
              <a:t>https://www.mathsisfun.com/calculus/limits.html</a:t>
            </a:r>
          </a:p>
        </p:txBody>
      </p:sp>
      <p:sp>
        <p:nvSpPr>
          <p:cNvPr id="4" name="Rectangle 3">
            <a:extLst>
              <a:ext uri="{FF2B5EF4-FFF2-40B4-BE49-F238E27FC236}">
                <a16:creationId xmlns:a16="http://schemas.microsoft.com/office/drawing/2014/main" id="{057F050D-30F5-4CE5-8110-5E11D134DDBF}"/>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INFINITE LIMITS</a:t>
            </a:r>
          </a:p>
          <a:p>
            <a:pPr algn="ctr" eaLnBrk="1" hangingPunct="1">
              <a:spcBef>
                <a:spcPct val="0"/>
              </a:spcBef>
              <a:buFontTx/>
              <a:buNone/>
            </a:pPr>
            <a:r>
              <a:rPr lang="en-US" altLang="en-US" sz="2400" dirty="0">
                <a:solidFill>
                  <a:schemeClr val="bg1"/>
                </a:solidFill>
              </a:rPr>
              <a:t>IN-CLASS PROBLEMS 4,5</a:t>
            </a:r>
          </a:p>
        </p:txBody>
      </p:sp>
    </p:spTree>
    <p:extLst>
      <p:ext uri="{BB962C8B-B14F-4D97-AF65-F5344CB8AC3E}">
        <p14:creationId xmlns:p14="http://schemas.microsoft.com/office/powerpoint/2010/main" val="26895330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09ED940-EFEA-42EC-A19E-E743F4F122E4}"/>
              </a:ext>
            </a:extLst>
          </p:cNvPr>
          <p:cNvPicPr>
            <a:picLocks noChangeAspect="1"/>
          </p:cNvPicPr>
          <p:nvPr/>
        </p:nvPicPr>
        <p:blipFill>
          <a:blip r:embed="rId2"/>
          <a:stretch>
            <a:fillRect/>
          </a:stretch>
        </p:blipFill>
        <p:spPr>
          <a:xfrm>
            <a:off x="2133600" y="2316163"/>
            <a:ext cx="4991139" cy="4525727"/>
          </a:xfrm>
          <a:prstGeom prst="rect">
            <a:avLst/>
          </a:prstGeom>
        </p:spPr>
      </p:pic>
      <p:sp>
        <p:nvSpPr>
          <p:cNvPr id="33795" name="Content Placeholder 2">
            <a:extLst>
              <a:ext uri="{FF2B5EF4-FFF2-40B4-BE49-F238E27FC236}">
                <a16:creationId xmlns:a16="http://schemas.microsoft.com/office/drawing/2014/main" id="{49421258-B2D6-42B9-8872-AC5978CD4D2E}"/>
              </a:ext>
            </a:extLst>
          </p:cNvPr>
          <p:cNvSpPr>
            <a:spLocks noGrp="1"/>
          </p:cNvSpPr>
          <p:nvPr>
            <p:ph idx="1"/>
          </p:nvPr>
        </p:nvSpPr>
        <p:spPr>
          <a:xfrm>
            <a:off x="457200" y="838200"/>
            <a:ext cx="8229600" cy="4114800"/>
          </a:xfrm>
        </p:spPr>
        <p:txBody>
          <a:bodyPr/>
          <a:lstStyle/>
          <a:p>
            <a:r>
              <a:rPr lang="en-US" altLang="en-US" dirty="0"/>
              <a:t>What is lim ?		</a:t>
            </a:r>
            <a:r>
              <a:rPr lang="en-US" altLang="en-US" dirty="0" err="1"/>
              <a:t>lim</a:t>
            </a:r>
            <a:r>
              <a:rPr lang="en-US" altLang="en-US" dirty="0"/>
              <a:t> ?  “ogive”</a:t>
            </a:r>
          </a:p>
          <a:p>
            <a:pPr>
              <a:spcBef>
                <a:spcPts val="0"/>
              </a:spcBef>
            </a:pPr>
            <a:r>
              <a:rPr lang="en-US" altLang="en-US" sz="1000" dirty="0"/>
              <a:t>	</a:t>
            </a:r>
            <a:r>
              <a:rPr lang="en-US" altLang="en-US" sz="2000" dirty="0"/>
              <a:t>            x </a:t>
            </a:r>
            <a:r>
              <a:rPr lang="en-US" altLang="en-US" sz="2000" dirty="0">
                <a:sym typeface="Symbol" panose="05050102010706020507" pitchFamily="18" charset="2"/>
              </a:rPr>
              <a:t> </a:t>
            </a:r>
            <a:r>
              <a:rPr lang="en-US" altLang="en-US" sz="2000" dirty="0">
                <a:latin typeface="Symbol" panose="05050102010706020507" pitchFamily="18" charset="2"/>
                <a:sym typeface="Symbol" panose="05050102010706020507" pitchFamily="18" charset="2"/>
              </a:rPr>
              <a:t>-</a:t>
            </a:r>
            <a:r>
              <a:rPr lang="en-US" altLang="en-US" sz="2000" dirty="0">
                <a:sym typeface="Symbol" panose="05050102010706020507" pitchFamily="18" charset="2"/>
              </a:rPr>
              <a:t>∞</a:t>
            </a:r>
            <a:r>
              <a:rPr lang="en-US" altLang="en-US" sz="2000" dirty="0"/>
              <a:t> </a:t>
            </a:r>
            <a:r>
              <a:rPr lang="en-US" altLang="en-US" sz="1000" dirty="0"/>
              <a:t>		</a:t>
            </a:r>
            <a:r>
              <a:rPr lang="en-US" altLang="en-US" sz="2000" dirty="0"/>
              <a:t>x </a:t>
            </a:r>
            <a:r>
              <a:rPr lang="en-US" altLang="en-US" sz="2000" dirty="0">
                <a:sym typeface="Symbol" panose="05050102010706020507" pitchFamily="18" charset="2"/>
              </a:rPr>
              <a:t> ∞</a:t>
            </a:r>
          </a:p>
          <a:p>
            <a:pPr>
              <a:spcBef>
                <a:spcPts val="0"/>
              </a:spcBef>
            </a:pPr>
            <a:r>
              <a:rPr lang="en-US" altLang="en-US" dirty="0">
                <a:sym typeface="Symbol" panose="05050102010706020507" pitchFamily="18" charset="2"/>
              </a:rPr>
              <a:t>          </a:t>
            </a:r>
            <a:r>
              <a:rPr lang="en-US" altLang="en-US" dirty="0">
                <a:solidFill>
                  <a:srgbClr val="FFFF00"/>
                </a:solidFill>
                <a:sym typeface="Symbol" panose="05050102010706020507" pitchFamily="18" charset="2"/>
              </a:rPr>
              <a:t>-1.6      </a:t>
            </a:r>
            <a:r>
              <a:rPr lang="en-US" altLang="en-US" sz="2000" dirty="0">
                <a:solidFill>
                  <a:srgbClr val="FFFF00"/>
                </a:solidFill>
                <a:sym typeface="Symbol" panose="05050102010706020507" pitchFamily="18" charset="2"/>
              </a:rPr>
              <a:t> </a:t>
            </a:r>
            <a:r>
              <a:rPr lang="en-US" altLang="en-US" dirty="0">
                <a:solidFill>
                  <a:srgbClr val="FFFF00"/>
                </a:solidFill>
                <a:sym typeface="Symbol" panose="05050102010706020507" pitchFamily="18" charset="2"/>
              </a:rPr>
              <a:t>1.6</a:t>
            </a:r>
            <a:endParaRPr lang="en-US" altLang="en-US" dirty="0">
              <a:solidFill>
                <a:srgbClr val="FFFF00"/>
              </a:solidFill>
            </a:endParaRPr>
          </a:p>
          <a:p>
            <a:endParaRPr lang="en-US" altLang="en-US" dirty="0"/>
          </a:p>
        </p:txBody>
      </p:sp>
      <p:sp>
        <p:nvSpPr>
          <p:cNvPr id="2" name="TextBox 1">
            <a:extLst>
              <a:ext uri="{FF2B5EF4-FFF2-40B4-BE49-F238E27FC236}">
                <a16:creationId xmlns:a16="http://schemas.microsoft.com/office/drawing/2014/main" id="{95873137-0783-4AD9-8ECB-6F9773678EC3}"/>
              </a:ext>
            </a:extLst>
          </p:cNvPr>
          <p:cNvSpPr txBox="1"/>
          <p:nvPr/>
        </p:nvSpPr>
        <p:spPr>
          <a:xfrm>
            <a:off x="0" y="6611035"/>
            <a:ext cx="4572000" cy="323165"/>
          </a:xfrm>
          <a:prstGeom prst="rect">
            <a:avLst/>
          </a:prstGeom>
          <a:noFill/>
        </p:spPr>
        <p:txBody>
          <a:bodyPr wrap="square">
            <a:spAutoFit/>
          </a:bodyPr>
          <a:lstStyle/>
          <a:p>
            <a:r>
              <a:rPr lang="en-US" sz="1500" dirty="0">
                <a:solidFill>
                  <a:srgbClr val="00B0F0"/>
                </a:solidFill>
              </a:rPr>
              <a:t>https://www.mathsisfun.com/calculus/limits.html</a:t>
            </a:r>
          </a:p>
        </p:txBody>
      </p:sp>
      <p:sp>
        <p:nvSpPr>
          <p:cNvPr id="4" name="Rectangle 3">
            <a:extLst>
              <a:ext uri="{FF2B5EF4-FFF2-40B4-BE49-F238E27FC236}">
                <a16:creationId xmlns:a16="http://schemas.microsoft.com/office/drawing/2014/main" id="{057F050D-30F5-4CE5-8110-5E11D134DDBF}"/>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INFINITE LIMITS</a:t>
            </a:r>
          </a:p>
          <a:p>
            <a:pPr algn="ctr" eaLnBrk="1" hangingPunct="1">
              <a:spcBef>
                <a:spcPct val="0"/>
              </a:spcBef>
              <a:buFontTx/>
              <a:buNone/>
            </a:pPr>
            <a:r>
              <a:rPr lang="en-US" altLang="en-US" sz="2400" dirty="0">
                <a:solidFill>
                  <a:schemeClr val="bg1"/>
                </a:solidFill>
              </a:rPr>
              <a:t>IN-CLASS PROBLEMS 4,5</a:t>
            </a:r>
          </a:p>
        </p:txBody>
      </p:sp>
    </p:spTree>
    <p:extLst>
      <p:ext uri="{BB962C8B-B14F-4D97-AF65-F5344CB8AC3E}">
        <p14:creationId xmlns:p14="http://schemas.microsoft.com/office/powerpoint/2010/main" val="34891772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a:extLst>
              <a:ext uri="{FF2B5EF4-FFF2-40B4-BE49-F238E27FC236}">
                <a16:creationId xmlns:a16="http://schemas.microsoft.com/office/drawing/2014/main" id="{4EC1E196-7647-47C0-920D-D237FC1AE3F2}"/>
              </a:ext>
            </a:extLst>
          </p:cNvPr>
          <p:cNvSpPr>
            <a:spLocks noGrp="1"/>
          </p:cNvSpPr>
          <p:nvPr>
            <p:ph idx="1"/>
          </p:nvPr>
        </p:nvSpPr>
        <p:spPr>
          <a:xfrm>
            <a:off x="457200" y="838200"/>
            <a:ext cx="8229600" cy="5638800"/>
          </a:xfrm>
        </p:spPr>
        <p:txBody>
          <a:bodyPr/>
          <a:lstStyle/>
          <a:p>
            <a:r>
              <a:rPr lang="en-US" altLang="en-US" dirty="0"/>
              <a:t>Newton’s Law of Gravity states: The gravitational force between two masses, </a:t>
            </a:r>
            <a:r>
              <a:rPr lang="en-US" altLang="en-US" i="1" dirty="0"/>
              <a:t>m</a:t>
            </a:r>
            <a:r>
              <a:rPr lang="en-US" altLang="en-US" baseline="-25000" dirty="0"/>
              <a:t>1</a:t>
            </a:r>
            <a:r>
              <a:rPr lang="en-US" altLang="en-US" dirty="0"/>
              <a:t> and </a:t>
            </a:r>
            <a:r>
              <a:rPr lang="en-US" altLang="en-US" i="1" dirty="0"/>
              <a:t>m</a:t>
            </a:r>
            <a:r>
              <a:rPr lang="en-US" altLang="en-US" baseline="-25000" dirty="0"/>
              <a:t>2</a:t>
            </a:r>
            <a:r>
              <a:rPr lang="en-US" altLang="en-US" dirty="0"/>
              <a:t>, that are separated by a distance </a:t>
            </a:r>
            <a:r>
              <a:rPr lang="en-US" altLang="en-US" i="1" dirty="0"/>
              <a:t>r</a:t>
            </a:r>
            <a:r>
              <a:rPr lang="en-US" altLang="en-US" dirty="0"/>
              <a:t> is defined by </a:t>
            </a:r>
          </a:p>
          <a:p>
            <a:pPr algn="ctr"/>
            <a:r>
              <a:rPr lang="en-US" altLang="en-US" dirty="0"/>
              <a:t>F = G </a:t>
            </a:r>
            <a:r>
              <a:rPr lang="en-US" altLang="en-US" dirty="0">
                <a:latin typeface="Arial" panose="020B0604020202020204" pitchFamily="34" charset="0"/>
                <a:cs typeface="Arial" panose="020B0604020202020204" pitchFamily="34" charset="0"/>
              </a:rPr>
              <a:t>×</a:t>
            </a:r>
            <a:r>
              <a:rPr lang="en-US" altLang="en-US" dirty="0"/>
              <a:t> </a:t>
            </a:r>
            <a:r>
              <a:rPr lang="en-US" altLang="en-US" i="1" dirty="0"/>
              <a:t>m</a:t>
            </a:r>
            <a:r>
              <a:rPr lang="en-US" altLang="en-US" baseline="-25000" dirty="0"/>
              <a:t>1 </a:t>
            </a:r>
            <a:r>
              <a:rPr lang="en-US" altLang="en-US" dirty="0">
                <a:latin typeface="Arial" panose="020B0604020202020204" pitchFamily="34" charset="0"/>
                <a:cs typeface="Arial" panose="020B0604020202020204" pitchFamily="34" charset="0"/>
              </a:rPr>
              <a:t>×</a:t>
            </a:r>
            <a:r>
              <a:rPr lang="en-US" altLang="en-US" baseline="-25000" dirty="0"/>
              <a:t> </a:t>
            </a:r>
            <a:r>
              <a:rPr lang="en-US" altLang="en-US" i="1" dirty="0"/>
              <a:t>m</a:t>
            </a:r>
            <a:r>
              <a:rPr lang="en-US" altLang="en-US" baseline="-25000" dirty="0"/>
              <a:t>2 </a:t>
            </a:r>
            <a:r>
              <a:rPr lang="en-US" altLang="en-US" dirty="0"/>
              <a:t>/ </a:t>
            </a:r>
            <a:r>
              <a:rPr lang="en-US" altLang="en-US" i="1" dirty="0"/>
              <a:t>r </a:t>
            </a:r>
            <a:r>
              <a:rPr lang="en-US" altLang="en-US" baseline="30000" dirty="0"/>
              <a:t>2</a:t>
            </a:r>
          </a:p>
          <a:p>
            <a:r>
              <a:rPr lang="en-US" altLang="en-US" dirty="0"/>
              <a:t>What is lim ?</a:t>
            </a:r>
          </a:p>
          <a:p>
            <a:r>
              <a:rPr lang="en-US" altLang="en-US" sz="1400" dirty="0"/>
              <a:t>                           </a:t>
            </a:r>
            <a:r>
              <a:rPr lang="en-US" altLang="en-US" sz="2000" i="1" dirty="0"/>
              <a:t>r</a:t>
            </a:r>
            <a:r>
              <a:rPr lang="en-US" altLang="en-US" sz="2000" dirty="0"/>
              <a:t> </a:t>
            </a:r>
            <a:r>
              <a:rPr lang="en-US" altLang="en-US" sz="2000" dirty="0">
                <a:sym typeface="Symbol" panose="05050102010706020507" pitchFamily="18" charset="2"/>
              </a:rPr>
              <a:t> ∞</a:t>
            </a:r>
            <a:r>
              <a:rPr lang="en-US" altLang="en-US" sz="2000" dirty="0"/>
              <a:t> </a:t>
            </a:r>
          </a:p>
        </p:txBody>
      </p:sp>
      <p:sp>
        <p:nvSpPr>
          <p:cNvPr id="3" name="Rectangle 2">
            <a:extLst>
              <a:ext uri="{FF2B5EF4-FFF2-40B4-BE49-F238E27FC236}">
                <a16:creationId xmlns:a16="http://schemas.microsoft.com/office/drawing/2014/main" id="{00D1FA5B-4CB5-4182-8B96-5C12D5FA7DBB}"/>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INFINITE LIMITS</a:t>
            </a:r>
          </a:p>
          <a:p>
            <a:pPr algn="ctr" eaLnBrk="1" hangingPunct="1">
              <a:spcBef>
                <a:spcPct val="0"/>
              </a:spcBef>
              <a:buFontTx/>
              <a:buNone/>
            </a:pPr>
            <a:r>
              <a:rPr lang="en-US" altLang="en-US" sz="2400" dirty="0">
                <a:solidFill>
                  <a:schemeClr val="bg1"/>
                </a:solidFill>
              </a:rPr>
              <a:t>IN-CLASS PROBLEM 6</a:t>
            </a:r>
          </a:p>
        </p:txBody>
      </p:sp>
    </p:spTree>
    <p:extLst>
      <p:ext uri="{BB962C8B-B14F-4D97-AF65-F5344CB8AC3E}">
        <p14:creationId xmlns:p14="http://schemas.microsoft.com/office/powerpoint/2010/main" val="3251147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Title 1"/>
          <p:cNvSpPr>
            <a:spLocks noGrp="1"/>
          </p:cNvSpPr>
          <p:nvPr>
            <p:ph type="title"/>
          </p:nvPr>
        </p:nvSpPr>
        <p:spPr/>
        <p:txBody>
          <a:bodyPr/>
          <a:lstStyle/>
          <a:p>
            <a:r>
              <a:rPr lang="en-US" altLang="en-US"/>
              <a:t>Review</a:t>
            </a:r>
          </a:p>
        </p:txBody>
      </p:sp>
      <p:sp>
        <p:nvSpPr>
          <p:cNvPr id="4" name="Rectangle 3"/>
          <p:cNvSpPr/>
          <p:nvPr/>
        </p:nvSpPr>
        <p:spPr>
          <a:xfrm>
            <a:off x="0" y="6608802"/>
            <a:ext cx="9144000" cy="553998"/>
          </a:xfrm>
          <a:prstGeom prst="rect">
            <a:avLst/>
          </a:prstGeom>
        </p:spPr>
        <p:txBody>
          <a:bodyPr wrap="square">
            <a:spAutoFit/>
          </a:bodyPr>
          <a:lstStyle/>
          <a:p>
            <a:r>
              <a:rPr lang="en-US" sz="1500" dirty="0">
                <a:solidFill>
                  <a:srgbClr val="00B0F0"/>
                </a:solidFill>
              </a:rPr>
              <a:t>http://995642590.r.lightningbase-cdn.com/wp-content/uploads/2010/12/looking-back-hrexaminer-v144-cover425px.jpg</a:t>
            </a:r>
          </a:p>
        </p:txBody>
      </p:sp>
    </p:spTree>
    <p:extLst>
      <p:ext uri="{BB962C8B-B14F-4D97-AF65-F5344CB8AC3E}">
        <p14:creationId xmlns:p14="http://schemas.microsoft.com/office/powerpoint/2010/main" val="3620157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a:extLst>
              <a:ext uri="{FF2B5EF4-FFF2-40B4-BE49-F238E27FC236}">
                <a16:creationId xmlns:a16="http://schemas.microsoft.com/office/drawing/2014/main" id="{4EC1E196-7647-47C0-920D-D237FC1AE3F2}"/>
              </a:ext>
            </a:extLst>
          </p:cNvPr>
          <p:cNvSpPr>
            <a:spLocks noGrp="1"/>
          </p:cNvSpPr>
          <p:nvPr>
            <p:ph idx="1"/>
          </p:nvPr>
        </p:nvSpPr>
        <p:spPr>
          <a:xfrm>
            <a:off x="457200" y="838200"/>
            <a:ext cx="8229600" cy="5638800"/>
          </a:xfrm>
        </p:spPr>
        <p:txBody>
          <a:bodyPr/>
          <a:lstStyle/>
          <a:p>
            <a:pPr algn="ctr"/>
            <a:r>
              <a:rPr lang="en-US" altLang="en-US" dirty="0"/>
              <a:t>F = G </a:t>
            </a:r>
            <a:r>
              <a:rPr lang="en-US" altLang="en-US" dirty="0">
                <a:latin typeface="Arial" panose="020B0604020202020204" pitchFamily="34" charset="0"/>
                <a:cs typeface="Arial" panose="020B0604020202020204" pitchFamily="34" charset="0"/>
              </a:rPr>
              <a:t>×</a:t>
            </a:r>
            <a:r>
              <a:rPr lang="en-US" altLang="en-US" dirty="0"/>
              <a:t> </a:t>
            </a:r>
            <a:r>
              <a:rPr lang="en-US" altLang="en-US" i="1" dirty="0"/>
              <a:t>m</a:t>
            </a:r>
            <a:r>
              <a:rPr lang="en-US" altLang="en-US" baseline="-25000" dirty="0"/>
              <a:t>1 </a:t>
            </a:r>
            <a:r>
              <a:rPr lang="en-US" altLang="en-US" dirty="0">
                <a:latin typeface="Arial" panose="020B0604020202020204" pitchFamily="34" charset="0"/>
                <a:cs typeface="Arial" panose="020B0604020202020204" pitchFamily="34" charset="0"/>
              </a:rPr>
              <a:t>×</a:t>
            </a:r>
            <a:r>
              <a:rPr lang="en-US" altLang="en-US" baseline="-25000" dirty="0"/>
              <a:t> </a:t>
            </a:r>
            <a:r>
              <a:rPr lang="en-US" altLang="en-US" i="1" dirty="0"/>
              <a:t>m</a:t>
            </a:r>
            <a:r>
              <a:rPr lang="en-US" altLang="en-US" baseline="-25000" dirty="0"/>
              <a:t>2 </a:t>
            </a:r>
            <a:r>
              <a:rPr lang="en-US" altLang="en-US" dirty="0"/>
              <a:t>/ </a:t>
            </a:r>
            <a:r>
              <a:rPr lang="en-US" altLang="en-US" i="1" dirty="0"/>
              <a:t>r </a:t>
            </a:r>
            <a:r>
              <a:rPr lang="en-US" altLang="en-US" baseline="30000" dirty="0"/>
              <a:t>2</a:t>
            </a:r>
          </a:p>
          <a:p>
            <a:r>
              <a:rPr lang="en-US" altLang="en-US" dirty="0"/>
              <a:t>What is </a:t>
            </a:r>
            <a:r>
              <a:rPr lang="en-US" altLang="en-US" dirty="0" err="1"/>
              <a:t>lim</a:t>
            </a:r>
            <a:r>
              <a:rPr lang="en-US" altLang="en-US" dirty="0"/>
              <a:t> ?  </a:t>
            </a:r>
            <a:r>
              <a:rPr lang="en-US" altLang="en-US" dirty="0">
                <a:solidFill>
                  <a:srgbClr val="FFFF00"/>
                </a:solidFill>
              </a:rPr>
              <a:t>0</a:t>
            </a:r>
          </a:p>
          <a:p>
            <a:r>
              <a:rPr lang="en-US" altLang="en-US" sz="1400" dirty="0"/>
              <a:t>                           </a:t>
            </a:r>
            <a:r>
              <a:rPr lang="en-US" altLang="en-US" sz="2000" i="1" dirty="0"/>
              <a:t>r</a:t>
            </a:r>
            <a:r>
              <a:rPr lang="en-US" altLang="en-US" sz="2000" dirty="0"/>
              <a:t> </a:t>
            </a:r>
            <a:r>
              <a:rPr lang="en-US" altLang="en-US" sz="2000" dirty="0">
                <a:sym typeface="Symbol" panose="05050102010706020507" pitchFamily="18" charset="2"/>
              </a:rPr>
              <a:t> ∞</a:t>
            </a:r>
            <a:r>
              <a:rPr lang="en-US" altLang="en-US" sz="2000" dirty="0"/>
              <a:t> </a:t>
            </a:r>
          </a:p>
          <a:p>
            <a:endParaRPr lang="en-US" altLang="en-US" dirty="0"/>
          </a:p>
          <a:p>
            <a:r>
              <a:rPr lang="en-US" altLang="en-US" dirty="0"/>
              <a:t>This means, the farther apart two objects are, the less gravitational attraction there is between them</a:t>
            </a:r>
          </a:p>
        </p:txBody>
      </p:sp>
      <p:sp>
        <p:nvSpPr>
          <p:cNvPr id="3" name="Rectangle 2">
            <a:extLst>
              <a:ext uri="{FF2B5EF4-FFF2-40B4-BE49-F238E27FC236}">
                <a16:creationId xmlns:a16="http://schemas.microsoft.com/office/drawing/2014/main" id="{00D1FA5B-4CB5-4182-8B96-5C12D5FA7DBB}"/>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INFINITE LIMITS</a:t>
            </a:r>
          </a:p>
          <a:p>
            <a:pPr algn="ctr" eaLnBrk="1" hangingPunct="1">
              <a:spcBef>
                <a:spcPct val="0"/>
              </a:spcBef>
              <a:buFontTx/>
              <a:buNone/>
            </a:pPr>
            <a:r>
              <a:rPr lang="en-US" altLang="en-US" sz="2400" dirty="0">
                <a:solidFill>
                  <a:schemeClr val="bg1"/>
                </a:solidFill>
              </a:rPr>
              <a:t>IN-CLASS PROBLEM 6</a:t>
            </a:r>
          </a:p>
        </p:txBody>
      </p:sp>
    </p:spTree>
    <p:extLst>
      <p:ext uri="{BB962C8B-B14F-4D97-AF65-F5344CB8AC3E}">
        <p14:creationId xmlns:p14="http://schemas.microsoft.com/office/powerpoint/2010/main" val="4408675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14311325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914400"/>
            <a:ext cx="8686800" cy="5638800"/>
          </a:xfrm>
        </p:spPr>
        <p:txBody>
          <a:bodyPr/>
          <a:lstStyle/>
          <a:p>
            <a:r>
              <a:rPr lang="en-US" altLang="en-US" dirty="0"/>
              <a:t>What is the limit of </a:t>
            </a:r>
          </a:p>
          <a:p>
            <a:pPr algn="ctr"/>
            <a:r>
              <a:rPr lang="en-US" altLang="en-US" dirty="0"/>
              <a:t>y = 2x</a:t>
            </a:r>
          </a:p>
          <a:p>
            <a:r>
              <a:rPr lang="en-US" altLang="en-US" dirty="0"/>
              <a:t>as x approaches infinity?</a:t>
            </a:r>
          </a:p>
          <a:p>
            <a:endParaRPr lang="en-US" altLang="en-US" dirty="0"/>
          </a:p>
        </p:txBody>
      </p:sp>
      <p:sp>
        <p:nvSpPr>
          <p:cNvPr id="3" name="Rectangle 2">
            <a:extLst>
              <a:ext uri="{FF2B5EF4-FFF2-40B4-BE49-F238E27FC236}">
                <a16:creationId xmlns:a16="http://schemas.microsoft.com/office/drawing/2014/main" id="{54F9F9A1-6AD3-4148-948E-38B2B167231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INFINITE LIMITS</a:t>
            </a:r>
          </a:p>
          <a:p>
            <a:pPr algn="ctr" eaLnBrk="1" hangingPunct="1">
              <a:spcBef>
                <a:spcPct val="0"/>
              </a:spcBef>
              <a:buFontTx/>
              <a:buNone/>
            </a:pPr>
            <a:r>
              <a:rPr lang="en-US" altLang="en-US" sz="2400" dirty="0">
                <a:solidFill>
                  <a:schemeClr val="bg1"/>
                </a:solidFill>
              </a:rPr>
              <a:t>IN-CLASS PROBLEM 7</a:t>
            </a:r>
          </a:p>
        </p:txBody>
      </p:sp>
    </p:spTree>
    <p:extLst>
      <p:ext uri="{BB962C8B-B14F-4D97-AF65-F5344CB8AC3E}">
        <p14:creationId xmlns:p14="http://schemas.microsoft.com/office/powerpoint/2010/main" val="38150033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8171843-2616-4034-B2A3-630BCCD57648}"/>
              </a:ext>
            </a:extLst>
          </p:cNvPr>
          <p:cNvSpPr txBox="1">
            <a:spLocks/>
          </p:cNvSpPr>
          <p:nvPr/>
        </p:nvSpPr>
        <p:spPr bwMode="auto">
          <a:xfrm>
            <a:off x="457200" y="1219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Is there a pattern?		</a:t>
            </a:r>
            <a:endParaRPr lang="en-US" altLang="en-US" sz="2000" dirty="0"/>
          </a:p>
        </p:txBody>
      </p:sp>
      <p:sp>
        <p:nvSpPr>
          <p:cNvPr id="31746" name="Title 1">
            <a:extLst>
              <a:ext uri="{FF2B5EF4-FFF2-40B4-BE49-F238E27FC236}">
                <a16:creationId xmlns:a16="http://schemas.microsoft.com/office/drawing/2014/main" id="{2A2D645D-FCBA-4904-B791-D672B6D21593}"/>
              </a:ext>
            </a:extLst>
          </p:cNvPr>
          <p:cNvSpPr>
            <a:spLocks noGrp="1"/>
          </p:cNvSpPr>
          <p:nvPr>
            <p:ph type="title"/>
          </p:nvPr>
        </p:nvSpPr>
        <p:spPr/>
        <p:txBody>
          <a:bodyPr/>
          <a:lstStyle/>
          <a:p>
            <a:r>
              <a:rPr lang="en-US" altLang="en-US"/>
              <a:t>Infinite Limits</a:t>
            </a:r>
          </a:p>
        </p:txBody>
      </p:sp>
      <p:graphicFrame>
        <p:nvGraphicFramePr>
          <p:cNvPr id="4" name="Content Placeholder 3">
            <a:extLst>
              <a:ext uri="{FF2B5EF4-FFF2-40B4-BE49-F238E27FC236}">
                <a16:creationId xmlns:a16="http://schemas.microsoft.com/office/drawing/2014/main" id="{51F05F16-A2CD-4B70-AEF0-613C8AB785D1}"/>
              </a:ext>
            </a:extLst>
          </p:cNvPr>
          <p:cNvGraphicFramePr>
            <a:graphicFrameLocks noGrp="1"/>
          </p:cNvGraphicFramePr>
          <p:nvPr>
            <p:ph idx="1"/>
            <p:extLst>
              <p:ext uri="{D42A27DB-BD31-4B8C-83A1-F6EECF244321}">
                <p14:modId xmlns:p14="http://schemas.microsoft.com/office/powerpoint/2010/main" val="4242979508"/>
              </p:ext>
            </p:extLst>
          </p:nvPr>
        </p:nvGraphicFramePr>
        <p:xfrm>
          <a:off x="508000" y="2590800"/>
          <a:ext cx="8128000" cy="4267200"/>
        </p:xfrm>
        <a:graphic>
          <a:graphicData uri="http://schemas.openxmlformats.org/drawingml/2006/table">
            <a:tbl>
              <a:tblPr firstRow="1" bandRow="1">
                <a:tableStyleId>{073A0DAA-6AF3-43AB-8588-CEC1D06C72B9}</a:tableStyleId>
              </a:tblPr>
              <a:tblGrid>
                <a:gridCol w="3886200">
                  <a:extLst>
                    <a:ext uri="{9D8B030D-6E8A-4147-A177-3AD203B41FA5}">
                      <a16:colId xmlns:a16="http://schemas.microsoft.com/office/drawing/2014/main" val="942559703"/>
                    </a:ext>
                  </a:extLst>
                </a:gridCol>
                <a:gridCol w="4241800">
                  <a:extLst>
                    <a:ext uri="{9D8B030D-6E8A-4147-A177-3AD203B41FA5}">
                      <a16:colId xmlns:a16="http://schemas.microsoft.com/office/drawing/2014/main" val="502992973"/>
                    </a:ext>
                  </a:extLst>
                </a:gridCol>
              </a:tblGrid>
              <a:tr h="370840">
                <a:tc>
                  <a:txBody>
                    <a:bodyPr/>
                    <a:lstStyle/>
                    <a:p>
                      <a:pPr algn="ctr"/>
                      <a:r>
                        <a:rPr lang="en-US" sz="3000" dirty="0">
                          <a:solidFill>
                            <a:srgbClr val="FFFF00"/>
                          </a:solidFill>
                          <a:effectLst/>
                        </a:rPr>
                        <a:t>x</a:t>
                      </a:r>
                    </a:p>
                  </a:txBody>
                  <a:tcPr marL="38100" marR="38100" marT="38100" marB="38100" anchor="ctr">
                    <a:solidFill>
                      <a:srgbClr val="C00000"/>
                    </a:solidFill>
                  </a:tcPr>
                </a:tc>
                <a:tc>
                  <a:txBody>
                    <a:bodyPr/>
                    <a:lstStyle/>
                    <a:p>
                      <a:pPr algn="ctr"/>
                      <a:r>
                        <a:rPr lang="en-US" sz="3000" b="1" dirty="0">
                          <a:solidFill>
                            <a:srgbClr val="FFFF00"/>
                          </a:solidFill>
                          <a:effectLst/>
                        </a:rPr>
                        <a:t>2x</a:t>
                      </a:r>
                      <a:endParaRPr lang="en-US" sz="3000" dirty="0">
                        <a:solidFill>
                          <a:srgbClr val="FFFF00"/>
                        </a:solidFill>
                        <a:effectLst/>
                      </a:endParaRPr>
                    </a:p>
                  </a:txBody>
                  <a:tcPr marL="38100" marR="38100" marT="38100" marB="38100" anchor="ctr">
                    <a:solidFill>
                      <a:srgbClr val="C00000"/>
                    </a:solidFill>
                  </a:tcPr>
                </a:tc>
                <a:extLst>
                  <a:ext uri="{0D108BD9-81ED-4DB2-BD59-A6C34878D82A}">
                    <a16:rowId xmlns:a16="http://schemas.microsoft.com/office/drawing/2014/main" val="832168072"/>
                  </a:ext>
                </a:extLst>
              </a:tr>
              <a:tr h="370840">
                <a:tc>
                  <a:txBody>
                    <a:bodyPr/>
                    <a:lstStyle/>
                    <a:p>
                      <a:pPr algn="ctr"/>
                      <a:r>
                        <a:rPr lang="en-US" sz="3000" dirty="0">
                          <a:solidFill>
                            <a:srgbClr val="FFFF00"/>
                          </a:solidFill>
                          <a:effectLst/>
                        </a:rPr>
                        <a:t>1</a:t>
                      </a:r>
                    </a:p>
                  </a:txBody>
                  <a:tcPr marL="38100" marR="38100" marT="38100" marB="38100" anchor="ctr">
                    <a:solidFill>
                      <a:srgbClr val="0070C0"/>
                    </a:solidFill>
                  </a:tcPr>
                </a:tc>
                <a:tc>
                  <a:txBody>
                    <a:bodyPr/>
                    <a:lstStyle/>
                    <a:p>
                      <a:pPr algn="ctr"/>
                      <a:r>
                        <a:rPr lang="en-US" sz="3000" dirty="0">
                          <a:solidFill>
                            <a:srgbClr val="FFFF00"/>
                          </a:solidFill>
                          <a:effectLst/>
                        </a:rPr>
                        <a:t>2</a:t>
                      </a:r>
                    </a:p>
                  </a:txBody>
                  <a:tcPr marL="38100" marR="38100" marT="38100" marB="38100" anchor="ctr">
                    <a:solidFill>
                      <a:srgbClr val="0070C0"/>
                    </a:solidFill>
                  </a:tcPr>
                </a:tc>
                <a:extLst>
                  <a:ext uri="{0D108BD9-81ED-4DB2-BD59-A6C34878D82A}">
                    <a16:rowId xmlns:a16="http://schemas.microsoft.com/office/drawing/2014/main" val="2113300981"/>
                  </a:ext>
                </a:extLst>
              </a:tr>
              <a:tr h="370840">
                <a:tc>
                  <a:txBody>
                    <a:bodyPr/>
                    <a:lstStyle/>
                    <a:p>
                      <a:pPr algn="ctr"/>
                      <a:r>
                        <a:rPr lang="en-US" sz="3000" dirty="0">
                          <a:solidFill>
                            <a:srgbClr val="FFFF00"/>
                          </a:solidFill>
                          <a:effectLst/>
                        </a:rPr>
                        <a:t>2</a:t>
                      </a:r>
                    </a:p>
                  </a:txBody>
                  <a:tcPr marL="38100" marR="38100" marT="38100" marB="38100" anchor="ctr">
                    <a:solidFill>
                      <a:srgbClr val="0070C0"/>
                    </a:solidFill>
                  </a:tcPr>
                </a:tc>
                <a:tc>
                  <a:txBody>
                    <a:bodyPr/>
                    <a:lstStyle/>
                    <a:p>
                      <a:pPr algn="ctr"/>
                      <a:r>
                        <a:rPr lang="en-US" sz="3000" dirty="0">
                          <a:solidFill>
                            <a:srgbClr val="FFFF00"/>
                          </a:solidFill>
                          <a:effectLst/>
                        </a:rPr>
                        <a:t>4</a:t>
                      </a:r>
                    </a:p>
                  </a:txBody>
                  <a:tcPr marL="38100" marR="38100" marT="38100" marB="38100" anchor="ctr">
                    <a:solidFill>
                      <a:srgbClr val="0070C0"/>
                    </a:solidFill>
                  </a:tcPr>
                </a:tc>
                <a:extLst>
                  <a:ext uri="{0D108BD9-81ED-4DB2-BD59-A6C34878D82A}">
                    <a16:rowId xmlns:a16="http://schemas.microsoft.com/office/drawing/2014/main" val="3199572777"/>
                  </a:ext>
                </a:extLst>
              </a:tr>
              <a:tr h="370840">
                <a:tc>
                  <a:txBody>
                    <a:bodyPr/>
                    <a:lstStyle/>
                    <a:p>
                      <a:pPr algn="ctr"/>
                      <a:r>
                        <a:rPr lang="en-US" sz="3000" dirty="0">
                          <a:solidFill>
                            <a:srgbClr val="FFFF00"/>
                          </a:solidFill>
                          <a:effectLst/>
                        </a:rPr>
                        <a:t>4</a:t>
                      </a:r>
                    </a:p>
                  </a:txBody>
                  <a:tcPr marL="38100" marR="38100" marT="38100" marB="38100" anchor="ctr">
                    <a:solidFill>
                      <a:srgbClr val="0070C0"/>
                    </a:solidFill>
                  </a:tcPr>
                </a:tc>
                <a:tc>
                  <a:txBody>
                    <a:bodyPr/>
                    <a:lstStyle/>
                    <a:p>
                      <a:pPr algn="ctr"/>
                      <a:r>
                        <a:rPr lang="en-US" sz="3000" dirty="0">
                          <a:solidFill>
                            <a:srgbClr val="FFFF00"/>
                          </a:solidFill>
                          <a:effectLst/>
                        </a:rPr>
                        <a:t>8</a:t>
                      </a:r>
                    </a:p>
                  </a:txBody>
                  <a:tcPr marL="38100" marR="38100" marT="38100" marB="38100" anchor="ctr">
                    <a:solidFill>
                      <a:srgbClr val="0070C0"/>
                    </a:solidFill>
                  </a:tcPr>
                </a:tc>
                <a:extLst>
                  <a:ext uri="{0D108BD9-81ED-4DB2-BD59-A6C34878D82A}">
                    <a16:rowId xmlns:a16="http://schemas.microsoft.com/office/drawing/2014/main" val="2436936471"/>
                  </a:ext>
                </a:extLst>
              </a:tr>
              <a:tr h="370840">
                <a:tc>
                  <a:txBody>
                    <a:bodyPr/>
                    <a:lstStyle/>
                    <a:p>
                      <a:pPr algn="ctr"/>
                      <a:r>
                        <a:rPr lang="en-US" sz="3000" dirty="0">
                          <a:solidFill>
                            <a:srgbClr val="FFFF00"/>
                          </a:solidFill>
                          <a:effectLst/>
                        </a:rPr>
                        <a:t>10</a:t>
                      </a:r>
                    </a:p>
                  </a:txBody>
                  <a:tcPr marL="38100" marR="38100" marT="38100" marB="38100" anchor="ctr">
                    <a:solidFill>
                      <a:srgbClr val="0070C0"/>
                    </a:solidFill>
                  </a:tcPr>
                </a:tc>
                <a:tc>
                  <a:txBody>
                    <a:bodyPr/>
                    <a:lstStyle/>
                    <a:p>
                      <a:pPr algn="ctr"/>
                      <a:r>
                        <a:rPr lang="en-US" sz="3000" dirty="0">
                          <a:solidFill>
                            <a:srgbClr val="FFFF00"/>
                          </a:solidFill>
                          <a:effectLst/>
                        </a:rPr>
                        <a:t>20</a:t>
                      </a:r>
                    </a:p>
                  </a:txBody>
                  <a:tcPr marL="38100" marR="38100" marT="38100" marB="38100" anchor="ctr">
                    <a:solidFill>
                      <a:srgbClr val="0070C0"/>
                    </a:solidFill>
                  </a:tcPr>
                </a:tc>
                <a:extLst>
                  <a:ext uri="{0D108BD9-81ED-4DB2-BD59-A6C34878D82A}">
                    <a16:rowId xmlns:a16="http://schemas.microsoft.com/office/drawing/2014/main" val="1707764127"/>
                  </a:ext>
                </a:extLst>
              </a:tr>
              <a:tr h="370840">
                <a:tc>
                  <a:txBody>
                    <a:bodyPr/>
                    <a:lstStyle/>
                    <a:p>
                      <a:pPr algn="ctr"/>
                      <a:r>
                        <a:rPr lang="en-US" sz="3000" dirty="0">
                          <a:solidFill>
                            <a:srgbClr val="FFFF00"/>
                          </a:solidFill>
                          <a:effectLst/>
                        </a:rPr>
                        <a:t>100</a:t>
                      </a:r>
                    </a:p>
                  </a:txBody>
                  <a:tcPr marL="38100" marR="38100" marT="38100" marB="38100" anchor="ctr">
                    <a:solidFill>
                      <a:srgbClr val="0070C0"/>
                    </a:solidFill>
                  </a:tcPr>
                </a:tc>
                <a:tc>
                  <a:txBody>
                    <a:bodyPr/>
                    <a:lstStyle/>
                    <a:p>
                      <a:pPr algn="ctr"/>
                      <a:r>
                        <a:rPr lang="en-US" sz="3000" dirty="0">
                          <a:solidFill>
                            <a:srgbClr val="FFFF00"/>
                          </a:solidFill>
                          <a:effectLst/>
                        </a:rPr>
                        <a:t>200</a:t>
                      </a:r>
                    </a:p>
                  </a:txBody>
                  <a:tcPr marL="38100" marR="38100" marT="38100" marB="38100" anchor="ctr">
                    <a:solidFill>
                      <a:srgbClr val="0070C0"/>
                    </a:solidFill>
                  </a:tcPr>
                </a:tc>
                <a:extLst>
                  <a:ext uri="{0D108BD9-81ED-4DB2-BD59-A6C34878D82A}">
                    <a16:rowId xmlns:a16="http://schemas.microsoft.com/office/drawing/2014/main" val="1056479583"/>
                  </a:ext>
                </a:extLst>
              </a:tr>
              <a:tr h="370840">
                <a:tc>
                  <a:txBody>
                    <a:bodyPr/>
                    <a:lstStyle/>
                    <a:p>
                      <a:pPr algn="ctr"/>
                      <a:r>
                        <a:rPr lang="en-US" sz="3000" dirty="0">
                          <a:solidFill>
                            <a:srgbClr val="FFFF00"/>
                          </a:solidFill>
                          <a:effectLst/>
                        </a:rPr>
                        <a:t>1,000</a:t>
                      </a:r>
                    </a:p>
                  </a:txBody>
                  <a:tcPr marL="38100" marR="38100" marT="38100" marB="38100" anchor="ctr">
                    <a:solidFill>
                      <a:srgbClr val="0070C0"/>
                    </a:solidFill>
                  </a:tcPr>
                </a:tc>
                <a:tc>
                  <a:txBody>
                    <a:bodyPr/>
                    <a:lstStyle/>
                    <a:p>
                      <a:pPr algn="ctr"/>
                      <a:r>
                        <a:rPr lang="en-US" sz="3000" dirty="0">
                          <a:solidFill>
                            <a:srgbClr val="FFFF00"/>
                          </a:solidFill>
                          <a:effectLst/>
                        </a:rPr>
                        <a:t>2,000</a:t>
                      </a:r>
                    </a:p>
                  </a:txBody>
                  <a:tcPr marL="38100" marR="38100" marT="38100" marB="38100" anchor="ctr">
                    <a:solidFill>
                      <a:srgbClr val="0070C0"/>
                    </a:solidFill>
                  </a:tcPr>
                </a:tc>
                <a:extLst>
                  <a:ext uri="{0D108BD9-81ED-4DB2-BD59-A6C34878D82A}">
                    <a16:rowId xmlns:a16="http://schemas.microsoft.com/office/drawing/2014/main" val="2176132672"/>
                  </a:ext>
                </a:extLst>
              </a:tr>
              <a:tr h="370840">
                <a:tc>
                  <a:txBody>
                    <a:bodyPr/>
                    <a:lstStyle/>
                    <a:p>
                      <a:pPr algn="ctr"/>
                      <a:r>
                        <a:rPr lang="en-US" sz="3000" dirty="0">
                          <a:solidFill>
                            <a:srgbClr val="FFFF00"/>
                          </a:solidFill>
                          <a:effectLst/>
                        </a:rPr>
                        <a:t>10,000</a:t>
                      </a:r>
                    </a:p>
                  </a:txBody>
                  <a:tcPr marL="38100" marR="38100" marT="38100" marB="38100" anchor="ctr">
                    <a:solidFill>
                      <a:srgbClr val="0070C0"/>
                    </a:solidFill>
                  </a:tcPr>
                </a:tc>
                <a:tc>
                  <a:txBody>
                    <a:bodyPr/>
                    <a:lstStyle/>
                    <a:p>
                      <a:pPr algn="ctr"/>
                      <a:r>
                        <a:rPr lang="en-US" sz="3000" dirty="0">
                          <a:solidFill>
                            <a:srgbClr val="FFFF00"/>
                          </a:solidFill>
                          <a:effectLst/>
                        </a:rPr>
                        <a:t>20,000</a:t>
                      </a:r>
                    </a:p>
                  </a:txBody>
                  <a:tcPr marL="38100" marR="38100" marT="38100" marB="38100" anchor="ctr">
                    <a:solidFill>
                      <a:srgbClr val="0070C0"/>
                    </a:solidFill>
                  </a:tcPr>
                </a:tc>
                <a:extLst>
                  <a:ext uri="{0D108BD9-81ED-4DB2-BD59-A6C34878D82A}">
                    <a16:rowId xmlns:a16="http://schemas.microsoft.com/office/drawing/2014/main" val="749632519"/>
                  </a:ext>
                </a:extLst>
              </a:tr>
            </a:tbl>
          </a:graphicData>
        </a:graphic>
      </p:graphicFrame>
    </p:spTree>
    <p:extLst>
      <p:ext uri="{BB962C8B-B14F-4D97-AF65-F5344CB8AC3E}">
        <p14:creationId xmlns:p14="http://schemas.microsoft.com/office/powerpoint/2010/main" val="24296132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8171843-2616-4034-B2A3-630BCCD57648}"/>
              </a:ext>
            </a:extLst>
          </p:cNvPr>
          <p:cNvSpPr txBox="1">
            <a:spLocks/>
          </p:cNvSpPr>
          <p:nvPr/>
        </p:nvSpPr>
        <p:spPr bwMode="auto">
          <a:xfrm>
            <a:off x="457200" y="1219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Obviously as "x" gets larger, so does "2x"		</a:t>
            </a:r>
            <a:endParaRPr lang="en-US" altLang="en-US" sz="2000" dirty="0"/>
          </a:p>
        </p:txBody>
      </p:sp>
      <p:sp>
        <p:nvSpPr>
          <p:cNvPr id="31746" name="Title 1">
            <a:extLst>
              <a:ext uri="{FF2B5EF4-FFF2-40B4-BE49-F238E27FC236}">
                <a16:creationId xmlns:a16="http://schemas.microsoft.com/office/drawing/2014/main" id="{2A2D645D-FCBA-4904-B791-D672B6D21593}"/>
              </a:ext>
            </a:extLst>
          </p:cNvPr>
          <p:cNvSpPr>
            <a:spLocks noGrp="1"/>
          </p:cNvSpPr>
          <p:nvPr>
            <p:ph type="title"/>
          </p:nvPr>
        </p:nvSpPr>
        <p:spPr/>
        <p:txBody>
          <a:bodyPr/>
          <a:lstStyle/>
          <a:p>
            <a:r>
              <a:rPr lang="en-US" altLang="en-US"/>
              <a:t>Infinite Limits</a:t>
            </a:r>
          </a:p>
        </p:txBody>
      </p:sp>
      <p:graphicFrame>
        <p:nvGraphicFramePr>
          <p:cNvPr id="4" name="Content Placeholder 3">
            <a:extLst>
              <a:ext uri="{FF2B5EF4-FFF2-40B4-BE49-F238E27FC236}">
                <a16:creationId xmlns:a16="http://schemas.microsoft.com/office/drawing/2014/main" id="{51F05F16-A2CD-4B70-AEF0-613C8AB785D1}"/>
              </a:ext>
            </a:extLst>
          </p:cNvPr>
          <p:cNvGraphicFramePr>
            <a:graphicFrameLocks noGrp="1"/>
          </p:cNvGraphicFramePr>
          <p:nvPr>
            <p:ph idx="1"/>
          </p:nvPr>
        </p:nvGraphicFramePr>
        <p:xfrm>
          <a:off x="508000" y="2590800"/>
          <a:ext cx="8128000" cy="4267200"/>
        </p:xfrm>
        <a:graphic>
          <a:graphicData uri="http://schemas.openxmlformats.org/drawingml/2006/table">
            <a:tbl>
              <a:tblPr firstRow="1" bandRow="1">
                <a:tableStyleId>{073A0DAA-6AF3-43AB-8588-CEC1D06C72B9}</a:tableStyleId>
              </a:tblPr>
              <a:tblGrid>
                <a:gridCol w="3886200">
                  <a:extLst>
                    <a:ext uri="{9D8B030D-6E8A-4147-A177-3AD203B41FA5}">
                      <a16:colId xmlns:a16="http://schemas.microsoft.com/office/drawing/2014/main" val="942559703"/>
                    </a:ext>
                  </a:extLst>
                </a:gridCol>
                <a:gridCol w="4241800">
                  <a:extLst>
                    <a:ext uri="{9D8B030D-6E8A-4147-A177-3AD203B41FA5}">
                      <a16:colId xmlns:a16="http://schemas.microsoft.com/office/drawing/2014/main" val="502992973"/>
                    </a:ext>
                  </a:extLst>
                </a:gridCol>
              </a:tblGrid>
              <a:tr h="370840">
                <a:tc>
                  <a:txBody>
                    <a:bodyPr/>
                    <a:lstStyle/>
                    <a:p>
                      <a:pPr algn="ctr"/>
                      <a:r>
                        <a:rPr lang="en-US" sz="3000" dirty="0">
                          <a:solidFill>
                            <a:srgbClr val="FFFF00"/>
                          </a:solidFill>
                          <a:effectLst/>
                        </a:rPr>
                        <a:t>x</a:t>
                      </a:r>
                    </a:p>
                  </a:txBody>
                  <a:tcPr marL="38100" marR="38100" marT="38100" marB="38100" anchor="ctr">
                    <a:solidFill>
                      <a:srgbClr val="C00000"/>
                    </a:solidFill>
                  </a:tcPr>
                </a:tc>
                <a:tc>
                  <a:txBody>
                    <a:bodyPr/>
                    <a:lstStyle/>
                    <a:p>
                      <a:pPr algn="ctr"/>
                      <a:r>
                        <a:rPr lang="en-US" sz="3000" b="1" dirty="0">
                          <a:solidFill>
                            <a:srgbClr val="FFFF00"/>
                          </a:solidFill>
                          <a:effectLst/>
                        </a:rPr>
                        <a:t>2x</a:t>
                      </a:r>
                      <a:endParaRPr lang="en-US" sz="3000" dirty="0">
                        <a:solidFill>
                          <a:srgbClr val="FFFF00"/>
                        </a:solidFill>
                        <a:effectLst/>
                      </a:endParaRPr>
                    </a:p>
                  </a:txBody>
                  <a:tcPr marL="38100" marR="38100" marT="38100" marB="38100" anchor="ctr">
                    <a:solidFill>
                      <a:srgbClr val="C00000"/>
                    </a:solidFill>
                  </a:tcPr>
                </a:tc>
                <a:extLst>
                  <a:ext uri="{0D108BD9-81ED-4DB2-BD59-A6C34878D82A}">
                    <a16:rowId xmlns:a16="http://schemas.microsoft.com/office/drawing/2014/main" val="832168072"/>
                  </a:ext>
                </a:extLst>
              </a:tr>
              <a:tr h="370840">
                <a:tc>
                  <a:txBody>
                    <a:bodyPr/>
                    <a:lstStyle/>
                    <a:p>
                      <a:pPr algn="ctr"/>
                      <a:r>
                        <a:rPr lang="en-US" sz="3000" dirty="0">
                          <a:solidFill>
                            <a:srgbClr val="FFFF00"/>
                          </a:solidFill>
                          <a:effectLst/>
                        </a:rPr>
                        <a:t>1</a:t>
                      </a:r>
                    </a:p>
                  </a:txBody>
                  <a:tcPr marL="38100" marR="38100" marT="38100" marB="38100" anchor="ctr">
                    <a:solidFill>
                      <a:srgbClr val="0070C0"/>
                    </a:solidFill>
                  </a:tcPr>
                </a:tc>
                <a:tc>
                  <a:txBody>
                    <a:bodyPr/>
                    <a:lstStyle/>
                    <a:p>
                      <a:pPr algn="ctr"/>
                      <a:r>
                        <a:rPr lang="en-US" sz="3000" dirty="0">
                          <a:solidFill>
                            <a:srgbClr val="FFFF00"/>
                          </a:solidFill>
                          <a:effectLst/>
                        </a:rPr>
                        <a:t>2</a:t>
                      </a:r>
                    </a:p>
                  </a:txBody>
                  <a:tcPr marL="38100" marR="38100" marT="38100" marB="38100" anchor="ctr">
                    <a:solidFill>
                      <a:srgbClr val="0070C0"/>
                    </a:solidFill>
                  </a:tcPr>
                </a:tc>
                <a:extLst>
                  <a:ext uri="{0D108BD9-81ED-4DB2-BD59-A6C34878D82A}">
                    <a16:rowId xmlns:a16="http://schemas.microsoft.com/office/drawing/2014/main" val="2113300981"/>
                  </a:ext>
                </a:extLst>
              </a:tr>
              <a:tr h="370840">
                <a:tc>
                  <a:txBody>
                    <a:bodyPr/>
                    <a:lstStyle/>
                    <a:p>
                      <a:pPr algn="ctr"/>
                      <a:r>
                        <a:rPr lang="en-US" sz="3000" dirty="0">
                          <a:solidFill>
                            <a:srgbClr val="FFFF00"/>
                          </a:solidFill>
                          <a:effectLst/>
                        </a:rPr>
                        <a:t>2</a:t>
                      </a:r>
                    </a:p>
                  </a:txBody>
                  <a:tcPr marL="38100" marR="38100" marT="38100" marB="38100" anchor="ctr">
                    <a:solidFill>
                      <a:srgbClr val="0070C0"/>
                    </a:solidFill>
                  </a:tcPr>
                </a:tc>
                <a:tc>
                  <a:txBody>
                    <a:bodyPr/>
                    <a:lstStyle/>
                    <a:p>
                      <a:pPr algn="ctr"/>
                      <a:r>
                        <a:rPr lang="en-US" sz="3000" dirty="0">
                          <a:solidFill>
                            <a:srgbClr val="FFFF00"/>
                          </a:solidFill>
                          <a:effectLst/>
                        </a:rPr>
                        <a:t>4</a:t>
                      </a:r>
                    </a:p>
                  </a:txBody>
                  <a:tcPr marL="38100" marR="38100" marT="38100" marB="38100" anchor="ctr">
                    <a:solidFill>
                      <a:srgbClr val="0070C0"/>
                    </a:solidFill>
                  </a:tcPr>
                </a:tc>
                <a:extLst>
                  <a:ext uri="{0D108BD9-81ED-4DB2-BD59-A6C34878D82A}">
                    <a16:rowId xmlns:a16="http://schemas.microsoft.com/office/drawing/2014/main" val="3199572777"/>
                  </a:ext>
                </a:extLst>
              </a:tr>
              <a:tr h="370840">
                <a:tc>
                  <a:txBody>
                    <a:bodyPr/>
                    <a:lstStyle/>
                    <a:p>
                      <a:pPr algn="ctr"/>
                      <a:r>
                        <a:rPr lang="en-US" sz="3000" dirty="0">
                          <a:solidFill>
                            <a:srgbClr val="FFFF00"/>
                          </a:solidFill>
                          <a:effectLst/>
                        </a:rPr>
                        <a:t>4</a:t>
                      </a:r>
                    </a:p>
                  </a:txBody>
                  <a:tcPr marL="38100" marR="38100" marT="38100" marB="38100" anchor="ctr">
                    <a:solidFill>
                      <a:srgbClr val="0070C0"/>
                    </a:solidFill>
                  </a:tcPr>
                </a:tc>
                <a:tc>
                  <a:txBody>
                    <a:bodyPr/>
                    <a:lstStyle/>
                    <a:p>
                      <a:pPr algn="ctr"/>
                      <a:r>
                        <a:rPr lang="en-US" sz="3000" dirty="0">
                          <a:solidFill>
                            <a:srgbClr val="FFFF00"/>
                          </a:solidFill>
                          <a:effectLst/>
                        </a:rPr>
                        <a:t>8</a:t>
                      </a:r>
                    </a:p>
                  </a:txBody>
                  <a:tcPr marL="38100" marR="38100" marT="38100" marB="38100" anchor="ctr">
                    <a:solidFill>
                      <a:srgbClr val="0070C0"/>
                    </a:solidFill>
                  </a:tcPr>
                </a:tc>
                <a:extLst>
                  <a:ext uri="{0D108BD9-81ED-4DB2-BD59-A6C34878D82A}">
                    <a16:rowId xmlns:a16="http://schemas.microsoft.com/office/drawing/2014/main" val="2436936471"/>
                  </a:ext>
                </a:extLst>
              </a:tr>
              <a:tr h="370840">
                <a:tc>
                  <a:txBody>
                    <a:bodyPr/>
                    <a:lstStyle/>
                    <a:p>
                      <a:pPr algn="ctr"/>
                      <a:r>
                        <a:rPr lang="en-US" sz="3000" dirty="0">
                          <a:solidFill>
                            <a:srgbClr val="FFFF00"/>
                          </a:solidFill>
                          <a:effectLst/>
                        </a:rPr>
                        <a:t>10</a:t>
                      </a:r>
                    </a:p>
                  </a:txBody>
                  <a:tcPr marL="38100" marR="38100" marT="38100" marB="38100" anchor="ctr">
                    <a:solidFill>
                      <a:srgbClr val="0070C0"/>
                    </a:solidFill>
                  </a:tcPr>
                </a:tc>
                <a:tc>
                  <a:txBody>
                    <a:bodyPr/>
                    <a:lstStyle/>
                    <a:p>
                      <a:pPr algn="ctr"/>
                      <a:r>
                        <a:rPr lang="en-US" sz="3000" dirty="0">
                          <a:solidFill>
                            <a:srgbClr val="FFFF00"/>
                          </a:solidFill>
                          <a:effectLst/>
                        </a:rPr>
                        <a:t>20</a:t>
                      </a:r>
                    </a:p>
                  </a:txBody>
                  <a:tcPr marL="38100" marR="38100" marT="38100" marB="38100" anchor="ctr">
                    <a:solidFill>
                      <a:srgbClr val="0070C0"/>
                    </a:solidFill>
                  </a:tcPr>
                </a:tc>
                <a:extLst>
                  <a:ext uri="{0D108BD9-81ED-4DB2-BD59-A6C34878D82A}">
                    <a16:rowId xmlns:a16="http://schemas.microsoft.com/office/drawing/2014/main" val="1707764127"/>
                  </a:ext>
                </a:extLst>
              </a:tr>
              <a:tr h="370840">
                <a:tc>
                  <a:txBody>
                    <a:bodyPr/>
                    <a:lstStyle/>
                    <a:p>
                      <a:pPr algn="ctr"/>
                      <a:r>
                        <a:rPr lang="en-US" sz="3000" dirty="0">
                          <a:solidFill>
                            <a:srgbClr val="FFFF00"/>
                          </a:solidFill>
                          <a:effectLst/>
                        </a:rPr>
                        <a:t>100</a:t>
                      </a:r>
                    </a:p>
                  </a:txBody>
                  <a:tcPr marL="38100" marR="38100" marT="38100" marB="38100" anchor="ctr">
                    <a:solidFill>
                      <a:srgbClr val="0070C0"/>
                    </a:solidFill>
                  </a:tcPr>
                </a:tc>
                <a:tc>
                  <a:txBody>
                    <a:bodyPr/>
                    <a:lstStyle/>
                    <a:p>
                      <a:pPr algn="ctr"/>
                      <a:r>
                        <a:rPr lang="en-US" sz="3000" dirty="0">
                          <a:solidFill>
                            <a:srgbClr val="FFFF00"/>
                          </a:solidFill>
                          <a:effectLst/>
                        </a:rPr>
                        <a:t>200</a:t>
                      </a:r>
                    </a:p>
                  </a:txBody>
                  <a:tcPr marL="38100" marR="38100" marT="38100" marB="38100" anchor="ctr">
                    <a:solidFill>
                      <a:srgbClr val="0070C0"/>
                    </a:solidFill>
                  </a:tcPr>
                </a:tc>
                <a:extLst>
                  <a:ext uri="{0D108BD9-81ED-4DB2-BD59-A6C34878D82A}">
                    <a16:rowId xmlns:a16="http://schemas.microsoft.com/office/drawing/2014/main" val="1056479583"/>
                  </a:ext>
                </a:extLst>
              </a:tr>
              <a:tr h="370840">
                <a:tc>
                  <a:txBody>
                    <a:bodyPr/>
                    <a:lstStyle/>
                    <a:p>
                      <a:pPr algn="ctr"/>
                      <a:r>
                        <a:rPr lang="en-US" sz="3000" dirty="0">
                          <a:solidFill>
                            <a:srgbClr val="FFFF00"/>
                          </a:solidFill>
                          <a:effectLst/>
                        </a:rPr>
                        <a:t>1,000</a:t>
                      </a:r>
                    </a:p>
                  </a:txBody>
                  <a:tcPr marL="38100" marR="38100" marT="38100" marB="38100" anchor="ctr">
                    <a:solidFill>
                      <a:srgbClr val="0070C0"/>
                    </a:solidFill>
                  </a:tcPr>
                </a:tc>
                <a:tc>
                  <a:txBody>
                    <a:bodyPr/>
                    <a:lstStyle/>
                    <a:p>
                      <a:pPr algn="ctr"/>
                      <a:r>
                        <a:rPr lang="en-US" sz="3000" dirty="0">
                          <a:solidFill>
                            <a:srgbClr val="FFFF00"/>
                          </a:solidFill>
                          <a:effectLst/>
                        </a:rPr>
                        <a:t>2,000</a:t>
                      </a:r>
                    </a:p>
                  </a:txBody>
                  <a:tcPr marL="38100" marR="38100" marT="38100" marB="38100" anchor="ctr">
                    <a:solidFill>
                      <a:srgbClr val="0070C0"/>
                    </a:solidFill>
                  </a:tcPr>
                </a:tc>
                <a:extLst>
                  <a:ext uri="{0D108BD9-81ED-4DB2-BD59-A6C34878D82A}">
                    <a16:rowId xmlns:a16="http://schemas.microsoft.com/office/drawing/2014/main" val="2176132672"/>
                  </a:ext>
                </a:extLst>
              </a:tr>
              <a:tr h="370840">
                <a:tc>
                  <a:txBody>
                    <a:bodyPr/>
                    <a:lstStyle/>
                    <a:p>
                      <a:pPr algn="ctr"/>
                      <a:r>
                        <a:rPr lang="en-US" sz="3000" dirty="0">
                          <a:solidFill>
                            <a:srgbClr val="FFFF00"/>
                          </a:solidFill>
                          <a:effectLst/>
                        </a:rPr>
                        <a:t>10,000</a:t>
                      </a:r>
                    </a:p>
                  </a:txBody>
                  <a:tcPr marL="38100" marR="38100" marT="38100" marB="38100" anchor="ctr">
                    <a:solidFill>
                      <a:srgbClr val="0070C0"/>
                    </a:solidFill>
                  </a:tcPr>
                </a:tc>
                <a:tc>
                  <a:txBody>
                    <a:bodyPr/>
                    <a:lstStyle/>
                    <a:p>
                      <a:pPr algn="ctr"/>
                      <a:r>
                        <a:rPr lang="en-US" sz="3000" dirty="0">
                          <a:solidFill>
                            <a:srgbClr val="FFFF00"/>
                          </a:solidFill>
                          <a:effectLst/>
                        </a:rPr>
                        <a:t>20,000</a:t>
                      </a:r>
                    </a:p>
                  </a:txBody>
                  <a:tcPr marL="38100" marR="38100" marT="38100" marB="38100" anchor="ctr">
                    <a:solidFill>
                      <a:srgbClr val="0070C0"/>
                    </a:solidFill>
                  </a:tcPr>
                </a:tc>
                <a:extLst>
                  <a:ext uri="{0D108BD9-81ED-4DB2-BD59-A6C34878D82A}">
                    <a16:rowId xmlns:a16="http://schemas.microsoft.com/office/drawing/2014/main" val="749632519"/>
                  </a:ext>
                </a:extLst>
              </a:tr>
            </a:tbl>
          </a:graphicData>
        </a:graphic>
      </p:graphicFrame>
    </p:spTree>
    <p:extLst>
      <p:ext uri="{BB962C8B-B14F-4D97-AF65-F5344CB8AC3E}">
        <p14:creationId xmlns:p14="http://schemas.microsoft.com/office/powerpoint/2010/main" val="2104251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838200"/>
            <a:ext cx="8686800" cy="5638800"/>
          </a:xfrm>
        </p:spPr>
        <p:txBody>
          <a:bodyPr/>
          <a:lstStyle/>
          <a:p>
            <a:r>
              <a:rPr lang="en-US" altLang="en-US" dirty="0"/>
              <a:t>So as "x" approaches infinity, then "2x" also approaches infinity</a:t>
            </a:r>
          </a:p>
          <a:p>
            <a:r>
              <a:rPr lang="en-US" altLang="en-US" sz="2000" dirty="0"/>
              <a:t> </a:t>
            </a:r>
          </a:p>
          <a:p>
            <a:r>
              <a:rPr lang="en-US" altLang="en-US" dirty="0"/>
              <a:t>Written:</a:t>
            </a:r>
          </a:p>
          <a:p>
            <a:endParaRPr lang="en-US" altLang="en-US" dirty="0"/>
          </a:p>
          <a:p>
            <a:r>
              <a:rPr lang="en-US" altLang="en-US" dirty="0"/>
              <a:t>The limit as x goes to infinity of 2x = infinity</a:t>
            </a:r>
          </a:p>
          <a:p>
            <a:endParaRPr lang="en-US" altLang="en-US" dirty="0"/>
          </a:p>
        </p:txBody>
      </p:sp>
      <p:grpSp>
        <p:nvGrpSpPr>
          <p:cNvPr id="4" name="Group 3">
            <a:extLst>
              <a:ext uri="{FF2B5EF4-FFF2-40B4-BE49-F238E27FC236}">
                <a16:creationId xmlns:a16="http://schemas.microsoft.com/office/drawing/2014/main" id="{97CF7744-E5AB-4103-BBC9-65A41C0A05E6}"/>
              </a:ext>
            </a:extLst>
          </p:cNvPr>
          <p:cNvGrpSpPr/>
          <p:nvPr/>
        </p:nvGrpSpPr>
        <p:grpSpPr>
          <a:xfrm>
            <a:off x="3048000" y="3048000"/>
            <a:ext cx="3429000" cy="1066800"/>
            <a:chOff x="762000" y="2724150"/>
            <a:chExt cx="3429000" cy="1066800"/>
          </a:xfrm>
        </p:grpSpPr>
        <p:sp>
          <p:nvSpPr>
            <p:cNvPr id="5" name="Content Placeholder 2">
              <a:extLst>
                <a:ext uri="{FF2B5EF4-FFF2-40B4-BE49-F238E27FC236}">
                  <a16:creationId xmlns:a16="http://schemas.microsoft.com/office/drawing/2014/main" id="{758963B9-36C4-4C00-97E5-4E86C2000EF7}"/>
                </a:ext>
              </a:extLst>
            </p:cNvPr>
            <p:cNvSpPr txBox="1">
              <a:spLocks/>
            </p:cNvSpPr>
            <p:nvPr/>
          </p:nvSpPr>
          <p:spPr bwMode="auto">
            <a:xfrm>
              <a:off x="1981200" y="2743200"/>
              <a:ext cx="2209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2x = </a:t>
              </a:r>
              <a:r>
                <a:rPr lang="en-US" altLang="en-US" sz="4000" dirty="0">
                  <a:sym typeface="Symbol" panose="05050102010706020507" pitchFamily="18" charset="2"/>
                </a:rPr>
                <a:t>∞</a:t>
              </a:r>
              <a:endParaRPr lang="en-US" altLang="en-US" dirty="0"/>
            </a:p>
          </p:txBody>
        </p:sp>
        <p:sp>
          <p:nvSpPr>
            <p:cNvPr id="6" name="Content Placeholder 2">
              <a:extLst>
                <a:ext uri="{FF2B5EF4-FFF2-40B4-BE49-F238E27FC236}">
                  <a16:creationId xmlns:a16="http://schemas.microsoft.com/office/drawing/2014/main" id="{13786F87-7823-42BC-BAD5-622B2D05E074}"/>
                </a:ext>
              </a:extLst>
            </p:cNvPr>
            <p:cNvSpPr txBox="1">
              <a:spLocks/>
            </p:cNvSpPr>
            <p:nvPr/>
          </p:nvSpPr>
          <p:spPr bwMode="auto">
            <a:xfrm>
              <a:off x="762000" y="272415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 lim	</a:t>
              </a:r>
              <a:endParaRPr lang="en-US" altLang="en-US" u="sng" dirty="0"/>
            </a:p>
            <a:p>
              <a:pPr>
                <a:spcBef>
                  <a:spcPts val="0"/>
                </a:spcBef>
              </a:pPr>
              <a:r>
                <a:rPr lang="en-US" altLang="en-US" sz="2000" dirty="0"/>
                <a:t>  x→</a:t>
              </a:r>
              <a:r>
                <a:rPr lang="en-US" altLang="en-US" sz="2000" dirty="0">
                  <a:sym typeface="Symbol" panose="05050102010706020507" pitchFamily="18" charset="2"/>
                </a:rPr>
                <a:t>∞</a:t>
              </a:r>
              <a:r>
                <a:rPr lang="en-US" altLang="en-US" sz="2000" dirty="0"/>
                <a:t>  </a:t>
              </a:r>
            </a:p>
          </p:txBody>
        </p:sp>
      </p:grpSp>
      <p:sp>
        <p:nvSpPr>
          <p:cNvPr id="3" name="Rectangle 2">
            <a:extLst>
              <a:ext uri="{FF2B5EF4-FFF2-40B4-BE49-F238E27FC236}">
                <a16:creationId xmlns:a16="http://schemas.microsoft.com/office/drawing/2014/main" id="{E05944FE-D097-482B-8249-32220185AD99}"/>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INFINITE LIMITS</a:t>
            </a:r>
          </a:p>
          <a:p>
            <a:pPr algn="ctr" eaLnBrk="1" hangingPunct="1">
              <a:spcBef>
                <a:spcPct val="0"/>
              </a:spcBef>
              <a:buFontTx/>
              <a:buNone/>
            </a:pPr>
            <a:r>
              <a:rPr lang="en-US" altLang="en-US" sz="2400" dirty="0">
                <a:solidFill>
                  <a:schemeClr val="bg1"/>
                </a:solidFill>
              </a:rPr>
              <a:t>IN-CLASS PROBLEM 7</a:t>
            </a:r>
          </a:p>
        </p:txBody>
      </p:sp>
    </p:spTree>
    <p:extLst>
      <p:ext uri="{BB962C8B-B14F-4D97-AF65-F5344CB8AC3E}">
        <p14:creationId xmlns:p14="http://schemas.microsoft.com/office/powerpoint/2010/main" val="6816534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275FA67-3754-40E7-8058-E6AEA47AA04F}"/>
              </a:ext>
            </a:extLst>
          </p:cNvPr>
          <p:cNvSpPr>
            <a:spLocks noGrp="1"/>
          </p:cNvSpPr>
          <p:nvPr>
            <p:ph type="title"/>
          </p:nvPr>
        </p:nvSpPr>
        <p:spPr/>
        <p:txBody>
          <a:bodyPr/>
          <a:lstStyle/>
          <a:p>
            <a:r>
              <a:rPr lang="en-US" altLang="en-US" dirty="0"/>
              <a:t>Infinite Limits</a:t>
            </a:r>
          </a:p>
        </p:txBody>
      </p:sp>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But don't be fooled by the "="</a:t>
            </a:r>
          </a:p>
          <a:p>
            <a:endParaRPr lang="en-US" altLang="en-US" sz="2000" dirty="0"/>
          </a:p>
          <a:p>
            <a:r>
              <a:rPr lang="en-US" altLang="en-US" dirty="0"/>
              <a:t>We cannot actually get to infinity, but in "limits" language the limit is infinity </a:t>
            </a:r>
          </a:p>
          <a:p>
            <a:r>
              <a:rPr lang="en-US" altLang="en-US" dirty="0"/>
              <a:t>(which is really saying the function is limitless)</a:t>
            </a:r>
          </a:p>
        </p:txBody>
      </p:sp>
    </p:spTree>
    <p:extLst>
      <p:ext uri="{BB962C8B-B14F-4D97-AF65-F5344CB8AC3E}">
        <p14:creationId xmlns:p14="http://schemas.microsoft.com/office/powerpoint/2010/main" val="27403038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What would            be? </a:t>
            </a:r>
          </a:p>
          <a:p>
            <a:endParaRPr lang="en-US" altLang="en-US" dirty="0"/>
          </a:p>
        </p:txBody>
      </p:sp>
      <p:grpSp>
        <p:nvGrpSpPr>
          <p:cNvPr id="4" name="Group 3">
            <a:extLst>
              <a:ext uri="{FF2B5EF4-FFF2-40B4-BE49-F238E27FC236}">
                <a16:creationId xmlns:a16="http://schemas.microsoft.com/office/drawing/2014/main" id="{2843994D-BA5E-4ED1-8E2B-5134DB1579A2}"/>
              </a:ext>
            </a:extLst>
          </p:cNvPr>
          <p:cNvGrpSpPr/>
          <p:nvPr/>
        </p:nvGrpSpPr>
        <p:grpSpPr>
          <a:xfrm>
            <a:off x="3276600" y="1227667"/>
            <a:ext cx="2324100" cy="1066800"/>
            <a:chOff x="762000" y="2724150"/>
            <a:chExt cx="2324100" cy="1066800"/>
          </a:xfrm>
        </p:grpSpPr>
        <p:sp>
          <p:nvSpPr>
            <p:cNvPr id="5" name="Content Placeholder 2">
              <a:extLst>
                <a:ext uri="{FF2B5EF4-FFF2-40B4-BE49-F238E27FC236}">
                  <a16:creationId xmlns:a16="http://schemas.microsoft.com/office/drawing/2014/main" id="{99E31793-8509-4921-ADCB-7659C6251AB0}"/>
                </a:ext>
              </a:extLst>
            </p:cNvPr>
            <p:cNvSpPr txBox="1">
              <a:spLocks/>
            </p:cNvSpPr>
            <p:nvPr/>
          </p:nvSpPr>
          <p:spPr bwMode="auto">
            <a:xfrm>
              <a:off x="1981200" y="2743200"/>
              <a:ext cx="1104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2x</a:t>
              </a:r>
              <a:r>
                <a:rPr lang="en-US" altLang="en-US" baseline="30000" dirty="0"/>
                <a:t>2</a:t>
              </a:r>
              <a:endParaRPr lang="en-US" altLang="en-US" dirty="0"/>
            </a:p>
          </p:txBody>
        </p:sp>
        <p:sp>
          <p:nvSpPr>
            <p:cNvPr id="6" name="Content Placeholder 2">
              <a:extLst>
                <a:ext uri="{FF2B5EF4-FFF2-40B4-BE49-F238E27FC236}">
                  <a16:creationId xmlns:a16="http://schemas.microsoft.com/office/drawing/2014/main" id="{1DE69DC9-6668-40D3-B7BE-CDDC53A1FBB3}"/>
                </a:ext>
              </a:extLst>
            </p:cNvPr>
            <p:cNvSpPr txBox="1">
              <a:spLocks/>
            </p:cNvSpPr>
            <p:nvPr/>
          </p:nvSpPr>
          <p:spPr bwMode="auto">
            <a:xfrm>
              <a:off x="762000" y="272415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 lim	</a:t>
              </a:r>
              <a:endParaRPr lang="en-US" altLang="en-US" u="sng" dirty="0"/>
            </a:p>
            <a:p>
              <a:pPr>
                <a:spcBef>
                  <a:spcPts val="0"/>
                </a:spcBef>
              </a:pPr>
              <a:r>
                <a:rPr lang="en-US" altLang="en-US" sz="2000" dirty="0"/>
                <a:t>  x→</a:t>
              </a:r>
              <a:r>
                <a:rPr lang="en-US" altLang="en-US" sz="2000" dirty="0">
                  <a:sym typeface="Symbol" panose="05050102010706020507" pitchFamily="18" charset="2"/>
                </a:rPr>
                <a:t>∞</a:t>
              </a:r>
              <a:r>
                <a:rPr lang="en-US" altLang="en-US" sz="2000" dirty="0"/>
                <a:t>  </a:t>
              </a:r>
            </a:p>
          </p:txBody>
        </p:sp>
      </p:grpSp>
      <p:sp>
        <p:nvSpPr>
          <p:cNvPr id="3" name="Rectangle 2">
            <a:extLst>
              <a:ext uri="{FF2B5EF4-FFF2-40B4-BE49-F238E27FC236}">
                <a16:creationId xmlns:a16="http://schemas.microsoft.com/office/drawing/2014/main" id="{7D4784C1-BC57-4356-85C3-BCC4A056793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INFINITE LIMITS</a:t>
            </a:r>
          </a:p>
          <a:p>
            <a:pPr algn="ctr" eaLnBrk="1" hangingPunct="1">
              <a:spcBef>
                <a:spcPct val="0"/>
              </a:spcBef>
              <a:buFontTx/>
              <a:buNone/>
            </a:pPr>
            <a:r>
              <a:rPr lang="en-US" altLang="en-US" sz="2400" dirty="0">
                <a:solidFill>
                  <a:schemeClr val="bg1"/>
                </a:solidFill>
              </a:rPr>
              <a:t>IN-CLASS PROBLEM 8</a:t>
            </a:r>
          </a:p>
        </p:txBody>
      </p:sp>
    </p:spTree>
    <p:extLst>
      <p:ext uri="{BB962C8B-B14F-4D97-AF65-F5344CB8AC3E}">
        <p14:creationId xmlns:p14="http://schemas.microsoft.com/office/powerpoint/2010/main" val="9729262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What would            be? </a:t>
            </a:r>
          </a:p>
          <a:p>
            <a:endParaRPr lang="en-US" altLang="en-US" dirty="0"/>
          </a:p>
          <a:p>
            <a:pPr algn="ctr"/>
            <a:r>
              <a:rPr lang="en-US" altLang="en-US" dirty="0">
                <a:solidFill>
                  <a:srgbClr val="FFFF00"/>
                </a:solidFill>
              </a:rPr>
              <a:t>+infinity</a:t>
            </a:r>
          </a:p>
        </p:txBody>
      </p:sp>
      <p:grpSp>
        <p:nvGrpSpPr>
          <p:cNvPr id="4" name="Group 3">
            <a:extLst>
              <a:ext uri="{FF2B5EF4-FFF2-40B4-BE49-F238E27FC236}">
                <a16:creationId xmlns:a16="http://schemas.microsoft.com/office/drawing/2014/main" id="{2843994D-BA5E-4ED1-8E2B-5134DB1579A2}"/>
              </a:ext>
            </a:extLst>
          </p:cNvPr>
          <p:cNvGrpSpPr/>
          <p:nvPr/>
        </p:nvGrpSpPr>
        <p:grpSpPr>
          <a:xfrm>
            <a:off x="3276600" y="1227667"/>
            <a:ext cx="2324100" cy="1066800"/>
            <a:chOff x="762000" y="2724150"/>
            <a:chExt cx="2324100" cy="1066800"/>
          </a:xfrm>
        </p:grpSpPr>
        <p:sp>
          <p:nvSpPr>
            <p:cNvPr id="5" name="Content Placeholder 2">
              <a:extLst>
                <a:ext uri="{FF2B5EF4-FFF2-40B4-BE49-F238E27FC236}">
                  <a16:creationId xmlns:a16="http://schemas.microsoft.com/office/drawing/2014/main" id="{99E31793-8509-4921-ADCB-7659C6251AB0}"/>
                </a:ext>
              </a:extLst>
            </p:cNvPr>
            <p:cNvSpPr txBox="1">
              <a:spLocks/>
            </p:cNvSpPr>
            <p:nvPr/>
          </p:nvSpPr>
          <p:spPr bwMode="auto">
            <a:xfrm>
              <a:off x="1981200" y="2743200"/>
              <a:ext cx="1104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2x</a:t>
              </a:r>
              <a:r>
                <a:rPr lang="en-US" altLang="en-US" baseline="30000" dirty="0"/>
                <a:t>2</a:t>
              </a:r>
              <a:endParaRPr lang="en-US" altLang="en-US" dirty="0"/>
            </a:p>
          </p:txBody>
        </p:sp>
        <p:sp>
          <p:nvSpPr>
            <p:cNvPr id="6" name="Content Placeholder 2">
              <a:extLst>
                <a:ext uri="{FF2B5EF4-FFF2-40B4-BE49-F238E27FC236}">
                  <a16:creationId xmlns:a16="http://schemas.microsoft.com/office/drawing/2014/main" id="{1DE69DC9-6668-40D3-B7BE-CDDC53A1FBB3}"/>
                </a:ext>
              </a:extLst>
            </p:cNvPr>
            <p:cNvSpPr txBox="1">
              <a:spLocks/>
            </p:cNvSpPr>
            <p:nvPr/>
          </p:nvSpPr>
          <p:spPr bwMode="auto">
            <a:xfrm>
              <a:off x="762000" y="272415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 lim	</a:t>
              </a:r>
              <a:endParaRPr lang="en-US" altLang="en-US" u="sng" dirty="0"/>
            </a:p>
            <a:p>
              <a:pPr>
                <a:spcBef>
                  <a:spcPts val="0"/>
                </a:spcBef>
              </a:pPr>
              <a:r>
                <a:rPr lang="en-US" altLang="en-US" sz="2000" dirty="0"/>
                <a:t>  x→</a:t>
              </a:r>
              <a:r>
                <a:rPr lang="en-US" altLang="en-US" sz="2000" dirty="0">
                  <a:sym typeface="Symbol" panose="05050102010706020507" pitchFamily="18" charset="2"/>
                </a:rPr>
                <a:t>∞</a:t>
              </a:r>
              <a:r>
                <a:rPr lang="en-US" altLang="en-US" sz="2000" dirty="0"/>
                <a:t>  </a:t>
              </a:r>
            </a:p>
          </p:txBody>
        </p:sp>
      </p:grpSp>
      <p:sp>
        <p:nvSpPr>
          <p:cNvPr id="3" name="Rectangle 2">
            <a:extLst>
              <a:ext uri="{FF2B5EF4-FFF2-40B4-BE49-F238E27FC236}">
                <a16:creationId xmlns:a16="http://schemas.microsoft.com/office/drawing/2014/main" id="{5159DE00-4FB6-4020-A798-D36A95533EBB}"/>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INFINITE LIMITS</a:t>
            </a:r>
          </a:p>
          <a:p>
            <a:pPr algn="ctr" eaLnBrk="1" hangingPunct="1">
              <a:spcBef>
                <a:spcPct val="0"/>
              </a:spcBef>
              <a:buFontTx/>
              <a:buNone/>
            </a:pPr>
            <a:r>
              <a:rPr lang="en-US" altLang="en-US" sz="2400" dirty="0">
                <a:solidFill>
                  <a:schemeClr val="bg1"/>
                </a:solidFill>
              </a:rPr>
              <a:t>IN-CLASS PROBLEM 8</a:t>
            </a:r>
          </a:p>
        </p:txBody>
      </p:sp>
    </p:spTree>
    <p:extLst>
      <p:ext uri="{BB962C8B-B14F-4D97-AF65-F5344CB8AC3E}">
        <p14:creationId xmlns:p14="http://schemas.microsoft.com/office/powerpoint/2010/main" val="5368623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What would            be? </a:t>
            </a:r>
          </a:p>
          <a:p>
            <a:endParaRPr lang="en-US" altLang="en-US" dirty="0"/>
          </a:p>
        </p:txBody>
      </p:sp>
      <p:grpSp>
        <p:nvGrpSpPr>
          <p:cNvPr id="4" name="Group 3">
            <a:extLst>
              <a:ext uri="{FF2B5EF4-FFF2-40B4-BE49-F238E27FC236}">
                <a16:creationId xmlns:a16="http://schemas.microsoft.com/office/drawing/2014/main" id="{2843994D-BA5E-4ED1-8E2B-5134DB1579A2}"/>
              </a:ext>
            </a:extLst>
          </p:cNvPr>
          <p:cNvGrpSpPr/>
          <p:nvPr/>
        </p:nvGrpSpPr>
        <p:grpSpPr>
          <a:xfrm>
            <a:off x="3276601" y="1227667"/>
            <a:ext cx="2410918" cy="1066800"/>
            <a:chOff x="762001" y="2724150"/>
            <a:chExt cx="2100942" cy="1066800"/>
          </a:xfrm>
        </p:grpSpPr>
        <p:sp>
          <p:nvSpPr>
            <p:cNvPr id="5" name="Content Placeholder 2">
              <a:extLst>
                <a:ext uri="{FF2B5EF4-FFF2-40B4-BE49-F238E27FC236}">
                  <a16:creationId xmlns:a16="http://schemas.microsoft.com/office/drawing/2014/main" id="{99E31793-8509-4921-ADCB-7659C6251AB0}"/>
                </a:ext>
              </a:extLst>
            </p:cNvPr>
            <p:cNvSpPr txBox="1">
              <a:spLocks/>
            </p:cNvSpPr>
            <p:nvPr/>
          </p:nvSpPr>
          <p:spPr bwMode="auto">
            <a:xfrm>
              <a:off x="1758043" y="2743200"/>
              <a:ext cx="1104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-5x</a:t>
              </a:r>
            </a:p>
          </p:txBody>
        </p:sp>
        <p:sp>
          <p:nvSpPr>
            <p:cNvPr id="6" name="Content Placeholder 2">
              <a:extLst>
                <a:ext uri="{FF2B5EF4-FFF2-40B4-BE49-F238E27FC236}">
                  <a16:creationId xmlns:a16="http://schemas.microsoft.com/office/drawing/2014/main" id="{1DE69DC9-6668-40D3-B7BE-CDDC53A1FBB3}"/>
                </a:ext>
              </a:extLst>
            </p:cNvPr>
            <p:cNvSpPr txBox="1">
              <a:spLocks/>
            </p:cNvSpPr>
            <p:nvPr/>
          </p:nvSpPr>
          <p:spPr bwMode="auto">
            <a:xfrm>
              <a:off x="762001" y="2724150"/>
              <a:ext cx="11049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 lim	</a:t>
              </a:r>
              <a:endParaRPr lang="en-US" altLang="en-US" u="sng" dirty="0"/>
            </a:p>
            <a:p>
              <a:pPr>
                <a:spcBef>
                  <a:spcPts val="0"/>
                </a:spcBef>
              </a:pPr>
              <a:r>
                <a:rPr lang="en-US" altLang="en-US" sz="2000" dirty="0"/>
                <a:t>  x→</a:t>
              </a:r>
              <a:r>
                <a:rPr lang="en-US" altLang="en-US" sz="2000" dirty="0">
                  <a:sym typeface="Symbol" panose="05050102010706020507" pitchFamily="18" charset="2"/>
                </a:rPr>
                <a:t>∞</a:t>
              </a:r>
              <a:r>
                <a:rPr lang="en-US" altLang="en-US" sz="2000" dirty="0"/>
                <a:t>  </a:t>
              </a:r>
            </a:p>
          </p:txBody>
        </p:sp>
      </p:grpSp>
      <p:sp>
        <p:nvSpPr>
          <p:cNvPr id="3" name="Rectangle 2">
            <a:extLst>
              <a:ext uri="{FF2B5EF4-FFF2-40B4-BE49-F238E27FC236}">
                <a16:creationId xmlns:a16="http://schemas.microsoft.com/office/drawing/2014/main" id="{1DD26CC5-EE17-4468-A5C1-132B153C7858}"/>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INFINITE LIMITS</a:t>
            </a:r>
          </a:p>
          <a:p>
            <a:pPr algn="ctr" eaLnBrk="1" hangingPunct="1">
              <a:spcBef>
                <a:spcPct val="0"/>
              </a:spcBef>
              <a:buFontTx/>
              <a:buNone/>
            </a:pPr>
            <a:r>
              <a:rPr lang="en-US" altLang="en-US" sz="2400" dirty="0">
                <a:solidFill>
                  <a:schemeClr val="bg1"/>
                </a:solidFill>
              </a:rPr>
              <a:t>IN-CLASS PROBLEM 9</a:t>
            </a:r>
          </a:p>
        </p:txBody>
      </p:sp>
    </p:spTree>
    <p:extLst>
      <p:ext uri="{BB962C8B-B14F-4D97-AF65-F5344CB8AC3E}">
        <p14:creationId xmlns:p14="http://schemas.microsoft.com/office/powerpoint/2010/main" val="2331359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FF2C36DE-B11F-4C5B-A20F-3FDAB18ABFB6}"/>
              </a:ext>
            </a:extLst>
          </p:cNvPr>
          <p:cNvSpPr>
            <a:spLocks noGrp="1"/>
          </p:cNvSpPr>
          <p:nvPr>
            <p:ph type="title"/>
          </p:nvPr>
        </p:nvSpPr>
        <p:spPr/>
        <p:txBody>
          <a:bodyPr/>
          <a:lstStyle/>
          <a:p>
            <a:r>
              <a:rPr lang="en-US" altLang="en-US"/>
              <a:t>Calculating Limits</a:t>
            </a:r>
          </a:p>
        </p:txBody>
      </p:sp>
      <p:sp>
        <p:nvSpPr>
          <p:cNvPr id="36867" name="Content Placeholder 2">
            <a:extLst>
              <a:ext uri="{FF2B5EF4-FFF2-40B4-BE49-F238E27FC236}">
                <a16:creationId xmlns:a16="http://schemas.microsoft.com/office/drawing/2014/main" id="{C1D6950E-CAE5-4090-9386-E8EABD54F822}"/>
              </a:ext>
            </a:extLst>
          </p:cNvPr>
          <p:cNvSpPr>
            <a:spLocks noGrp="1"/>
          </p:cNvSpPr>
          <p:nvPr>
            <p:ph idx="1"/>
          </p:nvPr>
        </p:nvSpPr>
        <p:spPr/>
        <p:txBody>
          <a:bodyPr/>
          <a:lstStyle/>
          <a:p>
            <a:r>
              <a:rPr lang="en-US" altLang="en-US" dirty="0"/>
              <a:t>Evaluate: lim (6x</a:t>
            </a:r>
            <a:r>
              <a:rPr lang="en-US" altLang="en-US" baseline="30000" dirty="0"/>
              <a:t>2</a:t>
            </a:r>
            <a:r>
              <a:rPr lang="en-US" altLang="en-US" dirty="0"/>
              <a:t> – 3x + 5)</a:t>
            </a:r>
          </a:p>
          <a:p>
            <a:r>
              <a:rPr lang="en-US" altLang="en-US" sz="1400" dirty="0"/>
              <a:t>                                </a:t>
            </a:r>
            <a:r>
              <a:rPr lang="en-US" altLang="en-US" sz="2000" dirty="0"/>
              <a:t>x </a:t>
            </a:r>
            <a:r>
              <a:rPr lang="en-US" altLang="en-US" sz="2000" dirty="0">
                <a:sym typeface="Symbol" panose="05050102010706020507" pitchFamily="18" charset="2"/>
              </a:rPr>
              <a:t> 0</a:t>
            </a:r>
            <a:r>
              <a:rPr lang="en-US" altLang="en-US" sz="2000" dirty="0"/>
              <a:t> </a:t>
            </a:r>
          </a:p>
          <a:p>
            <a:endParaRPr lang="en-US" altLang="en-US" dirty="0"/>
          </a:p>
          <a:p>
            <a:r>
              <a:rPr lang="en-US" altLang="en-US" dirty="0"/>
              <a:t>Just plug in x = 0 and solve!</a:t>
            </a:r>
          </a:p>
        </p:txBody>
      </p:sp>
    </p:spTree>
    <p:extLst>
      <p:ext uri="{BB962C8B-B14F-4D97-AF65-F5344CB8AC3E}">
        <p14:creationId xmlns:p14="http://schemas.microsoft.com/office/powerpoint/2010/main" val="12716738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What would            be? </a:t>
            </a:r>
          </a:p>
          <a:p>
            <a:endParaRPr lang="en-US" altLang="en-US" dirty="0"/>
          </a:p>
          <a:p>
            <a:pPr algn="ctr"/>
            <a:r>
              <a:rPr lang="en-US" altLang="en-US" dirty="0">
                <a:solidFill>
                  <a:srgbClr val="FFFF00"/>
                </a:solidFill>
              </a:rPr>
              <a:t>-infinity</a:t>
            </a:r>
          </a:p>
          <a:p>
            <a:endParaRPr lang="en-US" altLang="en-US" dirty="0"/>
          </a:p>
          <a:p>
            <a:r>
              <a:rPr lang="en-US" altLang="en-US" dirty="0"/>
              <a:t>The sign is critical!</a:t>
            </a:r>
          </a:p>
        </p:txBody>
      </p:sp>
      <p:grpSp>
        <p:nvGrpSpPr>
          <p:cNvPr id="4" name="Group 3">
            <a:extLst>
              <a:ext uri="{FF2B5EF4-FFF2-40B4-BE49-F238E27FC236}">
                <a16:creationId xmlns:a16="http://schemas.microsoft.com/office/drawing/2014/main" id="{2843994D-BA5E-4ED1-8E2B-5134DB1579A2}"/>
              </a:ext>
            </a:extLst>
          </p:cNvPr>
          <p:cNvGrpSpPr/>
          <p:nvPr/>
        </p:nvGrpSpPr>
        <p:grpSpPr>
          <a:xfrm>
            <a:off x="3276601" y="1227667"/>
            <a:ext cx="2410918" cy="1066800"/>
            <a:chOff x="762001" y="2724150"/>
            <a:chExt cx="2100942" cy="1066800"/>
          </a:xfrm>
        </p:grpSpPr>
        <p:sp>
          <p:nvSpPr>
            <p:cNvPr id="5" name="Content Placeholder 2">
              <a:extLst>
                <a:ext uri="{FF2B5EF4-FFF2-40B4-BE49-F238E27FC236}">
                  <a16:creationId xmlns:a16="http://schemas.microsoft.com/office/drawing/2014/main" id="{99E31793-8509-4921-ADCB-7659C6251AB0}"/>
                </a:ext>
              </a:extLst>
            </p:cNvPr>
            <p:cNvSpPr txBox="1">
              <a:spLocks/>
            </p:cNvSpPr>
            <p:nvPr/>
          </p:nvSpPr>
          <p:spPr bwMode="auto">
            <a:xfrm>
              <a:off x="1758043" y="2743200"/>
              <a:ext cx="1104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-5x</a:t>
              </a:r>
            </a:p>
          </p:txBody>
        </p:sp>
        <p:sp>
          <p:nvSpPr>
            <p:cNvPr id="6" name="Content Placeholder 2">
              <a:extLst>
                <a:ext uri="{FF2B5EF4-FFF2-40B4-BE49-F238E27FC236}">
                  <a16:creationId xmlns:a16="http://schemas.microsoft.com/office/drawing/2014/main" id="{1DE69DC9-6668-40D3-B7BE-CDDC53A1FBB3}"/>
                </a:ext>
              </a:extLst>
            </p:cNvPr>
            <p:cNvSpPr txBox="1">
              <a:spLocks/>
            </p:cNvSpPr>
            <p:nvPr/>
          </p:nvSpPr>
          <p:spPr bwMode="auto">
            <a:xfrm>
              <a:off x="762001" y="2724150"/>
              <a:ext cx="11049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 lim	</a:t>
              </a:r>
              <a:endParaRPr lang="en-US" altLang="en-US" u="sng" dirty="0"/>
            </a:p>
            <a:p>
              <a:pPr>
                <a:spcBef>
                  <a:spcPts val="0"/>
                </a:spcBef>
              </a:pPr>
              <a:r>
                <a:rPr lang="en-US" altLang="en-US" sz="2000" dirty="0"/>
                <a:t>  x→</a:t>
              </a:r>
              <a:r>
                <a:rPr lang="en-US" altLang="en-US" sz="2000" dirty="0">
                  <a:sym typeface="Symbol" panose="05050102010706020507" pitchFamily="18" charset="2"/>
                </a:rPr>
                <a:t>∞</a:t>
              </a:r>
              <a:r>
                <a:rPr lang="en-US" altLang="en-US" sz="2000" dirty="0"/>
                <a:t>  </a:t>
              </a:r>
            </a:p>
          </p:txBody>
        </p:sp>
      </p:grpSp>
      <p:sp>
        <p:nvSpPr>
          <p:cNvPr id="3" name="Rectangle 2">
            <a:extLst>
              <a:ext uri="{FF2B5EF4-FFF2-40B4-BE49-F238E27FC236}">
                <a16:creationId xmlns:a16="http://schemas.microsoft.com/office/drawing/2014/main" id="{674F84FA-AD51-4E78-931E-5F3314EBD9B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INFINITE LIMITS</a:t>
            </a:r>
          </a:p>
          <a:p>
            <a:pPr algn="ctr" eaLnBrk="1" hangingPunct="1">
              <a:spcBef>
                <a:spcPct val="0"/>
              </a:spcBef>
              <a:buFontTx/>
              <a:buNone/>
            </a:pPr>
            <a:r>
              <a:rPr lang="en-US" altLang="en-US" sz="2400" dirty="0">
                <a:solidFill>
                  <a:schemeClr val="bg1"/>
                </a:solidFill>
              </a:rPr>
              <a:t>IN-CLASS PROBLEM 9</a:t>
            </a:r>
          </a:p>
        </p:txBody>
      </p:sp>
    </p:spTree>
    <p:extLst>
      <p:ext uri="{BB962C8B-B14F-4D97-AF65-F5344CB8AC3E}">
        <p14:creationId xmlns:p14="http://schemas.microsoft.com/office/powerpoint/2010/main" val="28557555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What would               be? </a:t>
            </a:r>
          </a:p>
          <a:p>
            <a:endParaRPr lang="en-US" altLang="en-US" dirty="0"/>
          </a:p>
        </p:txBody>
      </p:sp>
      <p:grpSp>
        <p:nvGrpSpPr>
          <p:cNvPr id="4" name="Group 3">
            <a:extLst>
              <a:ext uri="{FF2B5EF4-FFF2-40B4-BE49-F238E27FC236}">
                <a16:creationId xmlns:a16="http://schemas.microsoft.com/office/drawing/2014/main" id="{2843994D-BA5E-4ED1-8E2B-5134DB1579A2}"/>
              </a:ext>
            </a:extLst>
          </p:cNvPr>
          <p:cNvGrpSpPr/>
          <p:nvPr/>
        </p:nvGrpSpPr>
        <p:grpSpPr>
          <a:xfrm>
            <a:off x="3276600" y="1227667"/>
            <a:ext cx="3124200" cy="1066800"/>
            <a:chOff x="762000" y="2724150"/>
            <a:chExt cx="3124200" cy="1066800"/>
          </a:xfrm>
        </p:grpSpPr>
        <p:sp>
          <p:nvSpPr>
            <p:cNvPr id="5" name="Content Placeholder 2">
              <a:extLst>
                <a:ext uri="{FF2B5EF4-FFF2-40B4-BE49-F238E27FC236}">
                  <a16:creationId xmlns:a16="http://schemas.microsoft.com/office/drawing/2014/main" id="{99E31793-8509-4921-ADCB-7659C6251AB0}"/>
                </a:ext>
              </a:extLst>
            </p:cNvPr>
            <p:cNvSpPr txBox="1">
              <a:spLocks/>
            </p:cNvSpPr>
            <p:nvPr/>
          </p:nvSpPr>
          <p:spPr bwMode="auto">
            <a:xfrm>
              <a:off x="1828800" y="2743200"/>
              <a:ext cx="2057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2x</a:t>
              </a:r>
              <a:r>
                <a:rPr lang="en-US" altLang="en-US" baseline="30000" dirty="0"/>
                <a:t>2</a:t>
              </a:r>
              <a:r>
                <a:rPr lang="en-US" altLang="en-US" dirty="0"/>
                <a:t>-5x</a:t>
              </a:r>
            </a:p>
            <a:p>
              <a:endParaRPr lang="en-US" altLang="en-US" dirty="0"/>
            </a:p>
          </p:txBody>
        </p:sp>
        <p:sp>
          <p:nvSpPr>
            <p:cNvPr id="6" name="Content Placeholder 2">
              <a:extLst>
                <a:ext uri="{FF2B5EF4-FFF2-40B4-BE49-F238E27FC236}">
                  <a16:creationId xmlns:a16="http://schemas.microsoft.com/office/drawing/2014/main" id="{1DE69DC9-6668-40D3-B7BE-CDDC53A1FBB3}"/>
                </a:ext>
              </a:extLst>
            </p:cNvPr>
            <p:cNvSpPr txBox="1">
              <a:spLocks/>
            </p:cNvSpPr>
            <p:nvPr/>
          </p:nvSpPr>
          <p:spPr bwMode="auto">
            <a:xfrm>
              <a:off x="762000" y="272415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 lim	</a:t>
              </a:r>
              <a:endParaRPr lang="en-US" altLang="en-US" u="sng" dirty="0"/>
            </a:p>
            <a:p>
              <a:pPr>
                <a:spcBef>
                  <a:spcPts val="0"/>
                </a:spcBef>
              </a:pPr>
              <a:r>
                <a:rPr lang="en-US" altLang="en-US" sz="2000" dirty="0"/>
                <a:t>  x→</a:t>
              </a:r>
              <a:r>
                <a:rPr lang="en-US" altLang="en-US" sz="2000" dirty="0">
                  <a:sym typeface="Symbol" panose="05050102010706020507" pitchFamily="18" charset="2"/>
                </a:rPr>
                <a:t>∞</a:t>
              </a:r>
              <a:r>
                <a:rPr lang="en-US" altLang="en-US" sz="2000" dirty="0"/>
                <a:t>  </a:t>
              </a:r>
            </a:p>
          </p:txBody>
        </p:sp>
      </p:grpSp>
      <p:sp>
        <p:nvSpPr>
          <p:cNvPr id="3" name="Rectangle 2">
            <a:extLst>
              <a:ext uri="{FF2B5EF4-FFF2-40B4-BE49-F238E27FC236}">
                <a16:creationId xmlns:a16="http://schemas.microsoft.com/office/drawing/2014/main" id="{47EEFD90-7882-4D27-9A64-BD73CD10546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INFINITE LIMITS</a:t>
            </a:r>
          </a:p>
          <a:p>
            <a:pPr algn="ctr" eaLnBrk="1" hangingPunct="1">
              <a:spcBef>
                <a:spcPct val="0"/>
              </a:spcBef>
              <a:buFontTx/>
              <a:buNone/>
            </a:pPr>
            <a:r>
              <a:rPr lang="en-US" altLang="en-US" sz="2400" dirty="0">
                <a:solidFill>
                  <a:schemeClr val="bg1"/>
                </a:solidFill>
              </a:rPr>
              <a:t>IN-CLASS PROBLEM 10</a:t>
            </a:r>
          </a:p>
        </p:txBody>
      </p:sp>
    </p:spTree>
    <p:extLst>
      <p:ext uri="{BB962C8B-B14F-4D97-AF65-F5344CB8AC3E}">
        <p14:creationId xmlns:p14="http://schemas.microsoft.com/office/powerpoint/2010/main" val="38014926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275FA67-3754-40E7-8058-E6AEA47AA04F}"/>
              </a:ext>
            </a:extLst>
          </p:cNvPr>
          <p:cNvSpPr>
            <a:spLocks noGrp="1"/>
          </p:cNvSpPr>
          <p:nvPr>
            <p:ph type="title"/>
          </p:nvPr>
        </p:nvSpPr>
        <p:spPr/>
        <p:txBody>
          <a:bodyPr/>
          <a:lstStyle/>
          <a:p>
            <a:r>
              <a:rPr lang="en-US" altLang="en-US" dirty="0"/>
              <a:t>Infinite Limits</a:t>
            </a:r>
          </a:p>
        </p:txBody>
      </p:sp>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x</a:t>
            </a:r>
            <a:r>
              <a:rPr lang="en-US" altLang="en-US" baseline="30000" dirty="0"/>
              <a:t>2</a:t>
            </a:r>
            <a:r>
              <a:rPr lang="en-US" altLang="en-US" dirty="0"/>
              <a:t> grows more rapidly than x, </a:t>
            </a:r>
          </a:p>
          <a:p>
            <a:r>
              <a:rPr lang="en-US" altLang="en-US" dirty="0"/>
              <a:t>so 2x</a:t>
            </a:r>
            <a:r>
              <a:rPr lang="en-US" altLang="en-US" baseline="30000" dirty="0"/>
              <a:t>2 </a:t>
            </a:r>
            <a:r>
              <a:rPr lang="en-US" altLang="en-US" dirty="0"/>
              <a:t>− 5x will head towards +infinity</a:t>
            </a:r>
          </a:p>
        </p:txBody>
      </p:sp>
    </p:spTree>
    <p:extLst>
      <p:ext uri="{BB962C8B-B14F-4D97-AF65-F5344CB8AC3E}">
        <p14:creationId xmlns:p14="http://schemas.microsoft.com/office/powerpoint/2010/main" val="31378684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What would               be? </a:t>
            </a:r>
          </a:p>
          <a:p>
            <a:endParaRPr lang="en-US" altLang="en-US" dirty="0"/>
          </a:p>
        </p:txBody>
      </p:sp>
      <p:grpSp>
        <p:nvGrpSpPr>
          <p:cNvPr id="4" name="Group 3">
            <a:extLst>
              <a:ext uri="{FF2B5EF4-FFF2-40B4-BE49-F238E27FC236}">
                <a16:creationId xmlns:a16="http://schemas.microsoft.com/office/drawing/2014/main" id="{2843994D-BA5E-4ED1-8E2B-5134DB1579A2}"/>
              </a:ext>
            </a:extLst>
          </p:cNvPr>
          <p:cNvGrpSpPr/>
          <p:nvPr/>
        </p:nvGrpSpPr>
        <p:grpSpPr>
          <a:xfrm>
            <a:off x="3276600" y="1227667"/>
            <a:ext cx="3124200" cy="1066800"/>
            <a:chOff x="762000" y="2724150"/>
            <a:chExt cx="3124200" cy="1066800"/>
          </a:xfrm>
        </p:grpSpPr>
        <p:sp>
          <p:nvSpPr>
            <p:cNvPr id="5" name="Content Placeholder 2">
              <a:extLst>
                <a:ext uri="{FF2B5EF4-FFF2-40B4-BE49-F238E27FC236}">
                  <a16:creationId xmlns:a16="http://schemas.microsoft.com/office/drawing/2014/main" id="{99E31793-8509-4921-ADCB-7659C6251AB0}"/>
                </a:ext>
              </a:extLst>
            </p:cNvPr>
            <p:cNvSpPr txBox="1">
              <a:spLocks/>
            </p:cNvSpPr>
            <p:nvPr/>
          </p:nvSpPr>
          <p:spPr bwMode="auto">
            <a:xfrm>
              <a:off x="1828800" y="2743200"/>
              <a:ext cx="2057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2x</a:t>
              </a:r>
              <a:r>
                <a:rPr lang="en-US" altLang="en-US" baseline="30000" dirty="0"/>
                <a:t>2</a:t>
              </a:r>
              <a:r>
                <a:rPr lang="en-US" altLang="en-US" dirty="0"/>
                <a:t>-5x</a:t>
              </a:r>
            </a:p>
            <a:p>
              <a:endParaRPr lang="en-US" altLang="en-US" dirty="0"/>
            </a:p>
          </p:txBody>
        </p:sp>
        <p:sp>
          <p:nvSpPr>
            <p:cNvPr id="6" name="Content Placeholder 2">
              <a:extLst>
                <a:ext uri="{FF2B5EF4-FFF2-40B4-BE49-F238E27FC236}">
                  <a16:creationId xmlns:a16="http://schemas.microsoft.com/office/drawing/2014/main" id="{1DE69DC9-6668-40D3-B7BE-CDDC53A1FBB3}"/>
                </a:ext>
              </a:extLst>
            </p:cNvPr>
            <p:cNvSpPr txBox="1">
              <a:spLocks/>
            </p:cNvSpPr>
            <p:nvPr/>
          </p:nvSpPr>
          <p:spPr bwMode="auto">
            <a:xfrm>
              <a:off x="762000" y="272415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 lim	</a:t>
              </a:r>
              <a:endParaRPr lang="en-US" altLang="en-US" u="sng" dirty="0"/>
            </a:p>
            <a:p>
              <a:pPr>
                <a:spcBef>
                  <a:spcPts val="0"/>
                </a:spcBef>
              </a:pPr>
              <a:r>
                <a:rPr lang="en-US" altLang="en-US" sz="2000" dirty="0"/>
                <a:t>  x→</a:t>
              </a:r>
              <a:r>
                <a:rPr lang="en-US" altLang="en-US" sz="2000" dirty="0">
                  <a:sym typeface="Symbol" panose="05050102010706020507" pitchFamily="18" charset="2"/>
                </a:rPr>
                <a:t>∞</a:t>
              </a:r>
              <a:r>
                <a:rPr lang="en-US" altLang="en-US" sz="2000" dirty="0"/>
                <a:t>  </a:t>
              </a:r>
            </a:p>
          </p:txBody>
        </p:sp>
      </p:grpSp>
      <p:sp>
        <p:nvSpPr>
          <p:cNvPr id="3" name="Rectangle 2">
            <a:extLst>
              <a:ext uri="{FF2B5EF4-FFF2-40B4-BE49-F238E27FC236}">
                <a16:creationId xmlns:a16="http://schemas.microsoft.com/office/drawing/2014/main" id="{9B6E18A7-F94D-459A-B011-F22C39D2D36E}"/>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INFINITE LIMITS</a:t>
            </a:r>
          </a:p>
          <a:p>
            <a:pPr algn="ctr" eaLnBrk="1" hangingPunct="1">
              <a:spcBef>
                <a:spcPct val="0"/>
              </a:spcBef>
              <a:buFontTx/>
              <a:buNone/>
            </a:pPr>
            <a:r>
              <a:rPr lang="en-US" altLang="en-US" sz="2400" dirty="0">
                <a:solidFill>
                  <a:schemeClr val="bg1"/>
                </a:solidFill>
              </a:rPr>
              <a:t>IN-CLASS PROBLEM 10</a:t>
            </a:r>
          </a:p>
        </p:txBody>
      </p:sp>
    </p:spTree>
    <p:extLst>
      <p:ext uri="{BB962C8B-B14F-4D97-AF65-F5344CB8AC3E}">
        <p14:creationId xmlns:p14="http://schemas.microsoft.com/office/powerpoint/2010/main" val="16495650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What would               be? </a:t>
            </a:r>
          </a:p>
          <a:p>
            <a:endParaRPr lang="en-US" altLang="en-US" dirty="0"/>
          </a:p>
          <a:p>
            <a:pPr algn="ctr"/>
            <a:r>
              <a:rPr lang="en-US" altLang="en-US" dirty="0">
                <a:solidFill>
                  <a:srgbClr val="FFFF00"/>
                </a:solidFill>
              </a:rPr>
              <a:t>+infinity</a:t>
            </a:r>
          </a:p>
          <a:p>
            <a:endParaRPr lang="en-US" altLang="en-US" dirty="0"/>
          </a:p>
        </p:txBody>
      </p:sp>
      <p:grpSp>
        <p:nvGrpSpPr>
          <p:cNvPr id="4" name="Group 3">
            <a:extLst>
              <a:ext uri="{FF2B5EF4-FFF2-40B4-BE49-F238E27FC236}">
                <a16:creationId xmlns:a16="http://schemas.microsoft.com/office/drawing/2014/main" id="{2843994D-BA5E-4ED1-8E2B-5134DB1579A2}"/>
              </a:ext>
            </a:extLst>
          </p:cNvPr>
          <p:cNvGrpSpPr/>
          <p:nvPr/>
        </p:nvGrpSpPr>
        <p:grpSpPr>
          <a:xfrm>
            <a:off x="3276600" y="1227667"/>
            <a:ext cx="3124200" cy="1066800"/>
            <a:chOff x="762000" y="2724150"/>
            <a:chExt cx="3124200" cy="1066800"/>
          </a:xfrm>
        </p:grpSpPr>
        <p:sp>
          <p:nvSpPr>
            <p:cNvPr id="5" name="Content Placeholder 2">
              <a:extLst>
                <a:ext uri="{FF2B5EF4-FFF2-40B4-BE49-F238E27FC236}">
                  <a16:creationId xmlns:a16="http://schemas.microsoft.com/office/drawing/2014/main" id="{99E31793-8509-4921-ADCB-7659C6251AB0}"/>
                </a:ext>
              </a:extLst>
            </p:cNvPr>
            <p:cNvSpPr txBox="1">
              <a:spLocks/>
            </p:cNvSpPr>
            <p:nvPr/>
          </p:nvSpPr>
          <p:spPr bwMode="auto">
            <a:xfrm>
              <a:off x="1828800" y="2743200"/>
              <a:ext cx="2057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2x</a:t>
              </a:r>
              <a:r>
                <a:rPr lang="en-US" altLang="en-US" baseline="30000" dirty="0"/>
                <a:t>2</a:t>
              </a:r>
              <a:r>
                <a:rPr lang="en-US" altLang="en-US" dirty="0"/>
                <a:t>-5x</a:t>
              </a:r>
            </a:p>
            <a:p>
              <a:endParaRPr lang="en-US" altLang="en-US" dirty="0"/>
            </a:p>
          </p:txBody>
        </p:sp>
        <p:sp>
          <p:nvSpPr>
            <p:cNvPr id="6" name="Content Placeholder 2">
              <a:extLst>
                <a:ext uri="{FF2B5EF4-FFF2-40B4-BE49-F238E27FC236}">
                  <a16:creationId xmlns:a16="http://schemas.microsoft.com/office/drawing/2014/main" id="{1DE69DC9-6668-40D3-B7BE-CDDC53A1FBB3}"/>
                </a:ext>
              </a:extLst>
            </p:cNvPr>
            <p:cNvSpPr txBox="1">
              <a:spLocks/>
            </p:cNvSpPr>
            <p:nvPr/>
          </p:nvSpPr>
          <p:spPr bwMode="auto">
            <a:xfrm>
              <a:off x="762000" y="272415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 lim	</a:t>
              </a:r>
              <a:endParaRPr lang="en-US" altLang="en-US" u="sng" dirty="0"/>
            </a:p>
            <a:p>
              <a:pPr>
                <a:spcBef>
                  <a:spcPts val="0"/>
                </a:spcBef>
              </a:pPr>
              <a:r>
                <a:rPr lang="en-US" altLang="en-US" sz="2000" dirty="0"/>
                <a:t>  x→</a:t>
              </a:r>
              <a:r>
                <a:rPr lang="en-US" altLang="en-US" sz="2000" dirty="0">
                  <a:sym typeface="Symbol" panose="05050102010706020507" pitchFamily="18" charset="2"/>
                </a:rPr>
                <a:t>∞</a:t>
              </a:r>
              <a:r>
                <a:rPr lang="en-US" altLang="en-US" sz="2000" dirty="0"/>
                <a:t>  </a:t>
              </a:r>
            </a:p>
          </p:txBody>
        </p:sp>
      </p:grpSp>
      <p:sp>
        <p:nvSpPr>
          <p:cNvPr id="3" name="Rectangle 2">
            <a:extLst>
              <a:ext uri="{FF2B5EF4-FFF2-40B4-BE49-F238E27FC236}">
                <a16:creationId xmlns:a16="http://schemas.microsoft.com/office/drawing/2014/main" id="{8EDAB91A-7B6D-41B0-9073-B49CA9DC9B03}"/>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INFINITE LIMITS</a:t>
            </a:r>
          </a:p>
          <a:p>
            <a:pPr algn="ctr" eaLnBrk="1" hangingPunct="1">
              <a:spcBef>
                <a:spcPct val="0"/>
              </a:spcBef>
              <a:buFontTx/>
              <a:buNone/>
            </a:pPr>
            <a:r>
              <a:rPr lang="en-US" altLang="en-US" sz="2400" dirty="0">
                <a:solidFill>
                  <a:schemeClr val="bg1"/>
                </a:solidFill>
              </a:rPr>
              <a:t>IN-CLASS PROBLEM 10</a:t>
            </a:r>
          </a:p>
        </p:txBody>
      </p:sp>
    </p:spTree>
    <p:extLst>
      <p:ext uri="{BB962C8B-B14F-4D97-AF65-F5344CB8AC3E}">
        <p14:creationId xmlns:p14="http://schemas.microsoft.com/office/powerpoint/2010/main" val="4955470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275FA67-3754-40E7-8058-E6AEA47AA04F}"/>
              </a:ext>
            </a:extLst>
          </p:cNvPr>
          <p:cNvSpPr>
            <a:spLocks noGrp="1"/>
          </p:cNvSpPr>
          <p:nvPr>
            <p:ph type="title"/>
          </p:nvPr>
        </p:nvSpPr>
        <p:spPr/>
        <p:txBody>
          <a:bodyPr/>
          <a:lstStyle/>
          <a:p>
            <a:r>
              <a:rPr lang="en-US" altLang="en-US" dirty="0"/>
              <a:t>Infinite Limits</a:t>
            </a:r>
          </a:p>
        </p:txBody>
      </p:sp>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When we look at the </a:t>
            </a:r>
            <a:r>
              <a:rPr lang="en-US" altLang="en-US" dirty="0">
                <a:solidFill>
                  <a:srgbClr val="FFC000"/>
                </a:solidFill>
              </a:rPr>
              <a:t>degree</a:t>
            </a:r>
            <a:r>
              <a:rPr lang="en-US" altLang="en-US" dirty="0"/>
              <a:t> </a:t>
            </a:r>
            <a:r>
              <a:rPr lang="en-US" altLang="en-US" dirty="0">
                <a:solidFill>
                  <a:srgbClr val="FFC000"/>
                </a:solidFill>
              </a:rPr>
              <a:t>of a term</a:t>
            </a:r>
            <a:r>
              <a:rPr lang="en-US" altLang="en-US" dirty="0"/>
              <a:t> in a function we can tell the limit for that term:</a:t>
            </a:r>
          </a:p>
          <a:p>
            <a:endParaRPr lang="en-US" altLang="en-US" sz="1000" dirty="0"/>
          </a:p>
          <a:p>
            <a:r>
              <a:rPr lang="en-US" altLang="en-US" dirty="0"/>
              <a:t>When the degree is:</a:t>
            </a:r>
          </a:p>
          <a:p>
            <a:r>
              <a:rPr lang="en-US" altLang="en-US" dirty="0"/>
              <a:t>	greater than 0, the limit is </a:t>
            </a:r>
          </a:p>
          <a:p>
            <a:pPr>
              <a:spcBef>
                <a:spcPts val="0"/>
              </a:spcBef>
            </a:pPr>
            <a:r>
              <a:rPr lang="en-US" altLang="en-US" dirty="0"/>
              <a:t>		infinity (or −infinity)</a:t>
            </a:r>
          </a:p>
        </p:txBody>
      </p:sp>
    </p:spTree>
    <p:extLst>
      <p:ext uri="{BB962C8B-B14F-4D97-AF65-F5344CB8AC3E}">
        <p14:creationId xmlns:p14="http://schemas.microsoft.com/office/powerpoint/2010/main" val="7370220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275FA67-3754-40E7-8058-E6AEA47AA04F}"/>
              </a:ext>
            </a:extLst>
          </p:cNvPr>
          <p:cNvSpPr>
            <a:spLocks noGrp="1"/>
          </p:cNvSpPr>
          <p:nvPr>
            <p:ph type="title"/>
          </p:nvPr>
        </p:nvSpPr>
        <p:spPr/>
        <p:txBody>
          <a:bodyPr/>
          <a:lstStyle/>
          <a:p>
            <a:r>
              <a:rPr lang="en-US" altLang="en-US" dirty="0"/>
              <a:t>Infinite Limits</a:t>
            </a:r>
          </a:p>
        </p:txBody>
      </p:sp>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When we look at the </a:t>
            </a:r>
            <a:r>
              <a:rPr lang="en-US" altLang="en-US" dirty="0">
                <a:solidFill>
                  <a:srgbClr val="FFC000"/>
                </a:solidFill>
              </a:rPr>
              <a:t>degree</a:t>
            </a:r>
            <a:r>
              <a:rPr lang="en-US" altLang="en-US" dirty="0"/>
              <a:t> </a:t>
            </a:r>
            <a:r>
              <a:rPr lang="en-US" altLang="en-US" dirty="0">
                <a:solidFill>
                  <a:srgbClr val="FFC000"/>
                </a:solidFill>
              </a:rPr>
              <a:t>of a term</a:t>
            </a:r>
            <a:r>
              <a:rPr lang="en-US" altLang="en-US" dirty="0"/>
              <a:t> in a function we can tell the limit for that term:</a:t>
            </a:r>
          </a:p>
          <a:p>
            <a:endParaRPr lang="en-US" altLang="en-US" sz="1000" dirty="0"/>
          </a:p>
          <a:p>
            <a:r>
              <a:rPr lang="en-US" altLang="en-US" dirty="0"/>
              <a:t>When the degree is:</a:t>
            </a:r>
          </a:p>
          <a:p>
            <a:r>
              <a:rPr lang="en-US" altLang="en-US" dirty="0"/>
              <a:t>	greater than 0, the limit is </a:t>
            </a:r>
          </a:p>
          <a:p>
            <a:pPr>
              <a:spcBef>
                <a:spcPts val="0"/>
              </a:spcBef>
            </a:pPr>
            <a:r>
              <a:rPr lang="en-US" altLang="en-US" dirty="0"/>
              <a:t>		infinity (or −infinity)</a:t>
            </a:r>
          </a:p>
          <a:p>
            <a:r>
              <a:rPr lang="en-US" altLang="en-US" dirty="0"/>
              <a:t>	less than 0, the limit is 0</a:t>
            </a:r>
          </a:p>
        </p:txBody>
      </p:sp>
    </p:spTree>
    <p:extLst>
      <p:ext uri="{BB962C8B-B14F-4D97-AF65-F5344CB8AC3E}">
        <p14:creationId xmlns:p14="http://schemas.microsoft.com/office/powerpoint/2010/main" val="22417296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275FA67-3754-40E7-8058-E6AEA47AA04F}"/>
              </a:ext>
            </a:extLst>
          </p:cNvPr>
          <p:cNvSpPr>
            <a:spLocks noGrp="1"/>
          </p:cNvSpPr>
          <p:nvPr>
            <p:ph type="title"/>
          </p:nvPr>
        </p:nvSpPr>
        <p:spPr/>
        <p:txBody>
          <a:bodyPr/>
          <a:lstStyle/>
          <a:p>
            <a:r>
              <a:rPr lang="en-US" altLang="en-US" dirty="0"/>
              <a:t>Infinite Limits</a:t>
            </a:r>
          </a:p>
        </p:txBody>
      </p:sp>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Use the limit for the largest degree of a polynomial</a:t>
            </a:r>
          </a:p>
        </p:txBody>
      </p:sp>
    </p:spTree>
    <p:extLst>
      <p:ext uri="{BB962C8B-B14F-4D97-AF65-F5344CB8AC3E}">
        <p14:creationId xmlns:p14="http://schemas.microsoft.com/office/powerpoint/2010/main" val="7375827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26198168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B510D9A-DF68-41DB-AB32-A3B6C191B3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5770" y="3035300"/>
            <a:ext cx="3456697" cy="382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4" name="Title 1">
            <a:extLst>
              <a:ext uri="{FF2B5EF4-FFF2-40B4-BE49-F238E27FC236}">
                <a16:creationId xmlns:a16="http://schemas.microsoft.com/office/drawing/2014/main" id="{1275FA67-3754-40E7-8058-E6AEA47AA04F}"/>
              </a:ext>
            </a:extLst>
          </p:cNvPr>
          <p:cNvSpPr>
            <a:spLocks noGrp="1"/>
          </p:cNvSpPr>
          <p:nvPr>
            <p:ph type="title"/>
          </p:nvPr>
        </p:nvSpPr>
        <p:spPr/>
        <p:txBody>
          <a:bodyPr/>
          <a:lstStyle/>
          <a:p>
            <a:r>
              <a:rPr lang="en-US" altLang="en-US" dirty="0"/>
              <a:t>Limits of Ratios</a:t>
            </a:r>
          </a:p>
        </p:txBody>
      </p:sp>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When we do infinite limits, we are using a type of mathematics called “Cantor Arithmetic” </a:t>
            </a:r>
          </a:p>
          <a:p>
            <a:r>
              <a:rPr lang="en-US" altLang="en-US" dirty="0"/>
              <a:t>Some infinities are </a:t>
            </a:r>
          </a:p>
          <a:p>
            <a:pPr>
              <a:spcBef>
                <a:spcPts val="0"/>
              </a:spcBef>
            </a:pPr>
            <a:r>
              <a:rPr lang="en-US" altLang="en-US" dirty="0"/>
              <a:t>bigger than others!</a:t>
            </a:r>
          </a:p>
        </p:txBody>
      </p:sp>
      <p:sp>
        <p:nvSpPr>
          <p:cNvPr id="3" name="Rectangle 2">
            <a:extLst>
              <a:ext uri="{FF2B5EF4-FFF2-40B4-BE49-F238E27FC236}">
                <a16:creationId xmlns:a16="http://schemas.microsoft.com/office/drawing/2014/main" id="{39535549-6EE6-47B0-810C-324E783B297C}"/>
              </a:ext>
            </a:extLst>
          </p:cNvPr>
          <p:cNvSpPr/>
          <p:nvPr/>
        </p:nvSpPr>
        <p:spPr>
          <a:xfrm>
            <a:off x="0" y="6611035"/>
            <a:ext cx="9144000" cy="323165"/>
          </a:xfrm>
          <a:prstGeom prst="rect">
            <a:avLst/>
          </a:prstGeom>
        </p:spPr>
        <p:txBody>
          <a:bodyPr wrap="square">
            <a:spAutoFit/>
          </a:bodyPr>
          <a:lstStyle/>
          <a:p>
            <a:r>
              <a:rPr lang="en-US" sz="1500" dirty="0">
                <a:solidFill>
                  <a:srgbClr val="00B0F0"/>
                </a:solidFill>
              </a:rPr>
              <a:t>http://themacadvocate.com/Home/wp-content/uploads/2009/07/skeptical.jpg</a:t>
            </a:r>
          </a:p>
        </p:txBody>
      </p:sp>
    </p:spTree>
    <p:extLst>
      <p:ext uri="{BB962C8B-B14F-4D97-AF65-F5344CB8AC3E}">
        <p14:creationId xmlns:p14="http://schemas.microsoft.com/office/powerpoint/2010/main" val="1966648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5BFE6DF7-163F-482B-BB8F-91D2ADA9E2EE}"/>
              </a:ext>
            </a:extLst>
          </p:cNvPr>
          <p:cNvSpPr>
            <a:spLocks noGrp="1"/>
          </p:cNvSpPr>
          <p:nvPr>
            <p:ph type="title"/>
          </p:nvPr>
        </p:nvSpPr>
        <p:spPr/>
        <p:txBody>
          <a:bodyPr/>
          <a:lstStyle/>
          <a:p>
            <a:r>
              <a:rPr lang="en-US" altLang="en-US"/>
              <a:t>Limits</a:t>
            </a:r>
          </a:p>
        </p:txBody>
      </p:sp>
      <p:sp>
        <p:nvSpPr>
          <p:cNvPr id="35843" name="Content Placeholder 2">
            <a:extLst>
              <a:ext uri="{FF2B5EF4-FFF2-40B4-BE49-F238E27FC236}">
                <a16:creationId xmlns:a16="http://schemas.microsoft.com/office/drawing/2014/main" id="{4E70DB0F-6961-4914-A38A-0A2A1A587F40}"/>
              </a:ext>
            </a:extLst>
          </p:cNvPr>
          <p:cNvSpPr>
            <a:spLocks noGrp="1"/>
          </p:cNvSpPr>
          <p:nvPr>
            <p:ph idx="1"/>
          </p:nvPr>
        </p:nvSpPr>
        <p:spPr>
          <a:xfrm>
            <a:off x="457200" y="1219200"/>
            <a:ext cx="8229600" cy="4648200"/>
          </a:xfrm>
        </p:spPr>
        <p:txBody>
          <a:bodyPr/>
          <a:lstStyle/>
          <a:p>
            <a:pPr algn="ctr"/>
            <a:r>
              <a:rPr lang="en-US" altLang="en-US"/>
              <a:t>Even if functions are not the same, their limits at some target point may be the same</a:t>
            </a:r>
          </a:p>
        </p:txBody>
      </p:sp>
      <p:pic>
        <p:nvPicPr>
          <p:cNvPr id="2" name="Picture 1">
            <a:extLst>
              <a:ext uri="{FF2B5EF4-FFF2-40B4-BE49-F238E27FC236}">
                <a16:creationId xmlns:a16="http://schemas.microsoft.com/office/drawing/2014/main" id="{82CCEB17-01BD-4737-893A-6AEAAEAE600E}"/>
              </a:ext>
            </a:extLst>
          </p:cNvPr>
          <p:cNvPicPr>
            <a:picLocks noChangeAspect="1"/>
          </p:cNvPicPr>
          <p:nvPr/>
        </p:nvPicPr>
        <p:blipFill>
          <a:blip r:embed="rId2"/>
          <a:stretch>
            <a:fillRect/>
          </a:stretch>
        </p:blipFill>
        <p:spPr>
          <a:xfrm>
            <a:off x="3200400" y="3187262"/>
            <a:ext cx="5486400" cy="3594538"/>
          </a:xfrm>
          <a:prstGeom prst="rect">
            <a:avLst/>
          </a:prstGeom>
        </p:spPr>
      </p:pic>
      <p:sp>
        <p:nvSpPr>
          <p:cNvPr id="3" name="TextBox 2">
            <a:extLst>
              <a:ext uri="{FF2B5EF4-FFF2-40B4-BE49-F238E27FC236}">
                <a16:creationId xmlns:a16="http://schemas.microsoft.com/office/drawing/2014/main" id="{8D12CCAA-CAB6-4907-AC24-E6D1A1BD8578}"/>
              </a:ext>
            </a:extLst>
          </p:cNvPr>
          <p:cNvSpPr txBox="1"/>
          <p:nvPr/>
        </p:nvSpPr>
        <p:spPr>
          <a:xfrm>
            <a:off x="0" y="6611035"/>
            <a:ext cx="4572000" cy="323165"/>
          </a:xfrm>
          <a:prstGeom prst="rect">
            <a:avLst/>
          </a:prstGeom>
          <a:noFill/>
        </p:spPr>
        <p:txBody>
          <a:bodyPr wrap="square">
            <a:spAutoFit/>
          </a:bodyPr>
          <a:lstStyle/>
          <a:p>
            <a:r>
              <a:rPr lang="en-US" sz="1500" dirty="0">
                <a:solidFill>
                  <a:srgbClr val="00B0F0"/>
                </a:solidFill>
              </a:rPr>
              <a:t>https://www.mathsisfun.com/calculus/limits.html</a:t>
            </a:r>
          </a:p>
        </p:txBody>
      </p:sp>
    </p:spTree>
    <p:extLst>
      <p:ext uri="{BB962C8B-B14F-4D97-AF65-F5344CB8AC3E}">
        <p14:creationId xmlns:p14="http://schemas.microsoft.com/office/powerpoint/2010/main" val="24414271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275FA67-3754-40E7-8058-E6AEA47AA04F}"/>
              </a:ext>
            </a:extLst>
          </p:cNvPr>
          <p:cNvSpPr>
            <a:spLocks noGrp="1"/>
          </p:cNvSpPr>
          <p:nvPr>
            <p:ph type="title"/>
          </p:nvPr>
        </p:nvSpPr>
        <p:spPr/>
        <p:txBody>
          <a:bodyPr/>
          <a:lstStyle/>
          <a:p>
            <a:r>
              <a:rPr lang="en-US" altLang="en-US" dirty="0"/>
              <a:t>Limits of Ratios</a:t>
            </a:r>
          </a:p>
        </p:txBody>
      </p:sp>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A rational function is the ratio of two polynomials:	 	</a:t>
            </a:r>
          </a:p>
          <a:p>
            <a:pPr algn="ctr"/>
            <a:r>
              <a:rPr lang="en-US" dirty="0"/>
              <a:t>ƒ</a:t>
            </a:r>
            <a:r>
              <a:rPr lang="en-US" altLang="en-US" dirty="0"/>
              <a:t>(x) = P(x)/Q(x)</a:t>
            </a:r>
          </a:p>
          <a:p>
            <a:r>
              <a:rPr lang="en-US" altLang="en-US" dirty="0"/>
              <a:t> </a:t>
            </a:r>
          </a:p>
        </p:txBody>
      </p:sp>
    </p:spTree>
    <p:extLst>
      <p:ext uri="{BB962C8B-B14F-4D97-AF65-F5344CB8AC3E}">
        <p14:creationId xmlns:p14="http://schemas.microsoft.com/office/powerpoint/2010/main" val="5414365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275FA67-3754-40E7-8058-E6AEA47AA04F}"/>
              </a:ext>
            </a:extLst>
          </p:cNvPr>
          <p:cNvSpPr>
            <a:spLocks noGrp="1"/>
          </p:cNvSpPr>
          <p:nvPr>
            <p:ph type="title"/>
          </p:nvPr>
        </p:nvSpPr>
        <p:spPr/>
        <p:txBody>
          <a:bodyPr/>
          <a:lstStyle/>
          <a:p>
            <a:r>
              <a:rPr lang="en-US" altLang="en-US" dirty="0"/>
              <a:t>Limits of Ratios</a:t>
            </a:r>
          </a:p>
        </p:txBody>
      </p:sp>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For example, suppose </a:t>
            </a:r>
          </a:p>
          <a:p>
            <a:r>
              <a:rPr lang="en-US" altLang="en-US" dirty="0"/>
              <a:t>P(x) = x</a:t>
            </a:r>
            <a:r>
              <a:rPr lang="en-US" altLang="en-US" baseline="30000" dirty="0"/>
              <a:t>3</a:t>
            </a:r>
            <a:r>
              <a:rPr lang="en-US" altLang="en-US" dirty="0"/>
              <a:t> + 2x − 1, </a:t>
            </a:r>
          </a:p>
          <a:p>
            <a:r>
              <a:rPr lang="en-US" altLang="en-US" dirty="0"/>
              <a:t>and Q(x) = 6x</a:t>
            </a:r>
            <a:r>
              <a:rPr lang="en-US" altLang="en-US" baseline="30000" dirty="0"/>
              <a:t>2</a:t>
            </a:r>
            <a:r>
              <a:rPr lang="en-US" altLang="en-US" dirty="0"/>
              <a:t>:</a:t>
            </a:r>
          </a:p>
          <a:p>
            <a:endParaRPr lang="en-US" altLang="en-US" sz="2000" dirty="0"/>
          </a:p>
          <a:p>
            <a:pPr algn="ctr"/>
            <a:r>
              <a:rPr lang="en-US" dirty="0"/>
              <a:t>ƒ</a:t>
            </a:r>
            <a:r>
              <a:rPr lang="en-US" altLang="en-US" dirty="0"/>
              <a:t>(x) = (x</a:t>
            </a:r>
            <a:r>
              <a:rPr lang="en-US" altLang="en-US" baseline="30000" dirty="0"/>
              <a:t>3</a:t>
            </a:r>
            <a:r>
              <a:rPr lang="en-US" altLang="en-US" dirty="0"/>
              <a:t>+2x-1)/6x</a:t>
            </a:r>
            <a:r>
              <a:rPr lang="en-US" altLang="en-US" baseline="30000" dirty="0"/>
              <a:t>2</a:t>
            </a:r>
          </a:p>
          <a:p>
            <a:endParaRPr lang="en-US" altLang="en-US" dirty="0"/>
          </a:p>
        </p:txBody>
      </p:sp>
    </p:spTree>
    <p:extLst>
      <p:ext uri="{BB962C8B-B14F-4D97-AF65-F5344CB8AC3E}">
        <p14:creationId xmlns:p14="http://schemas.microsoft.com/office/powerpoint/2010/main" val="40867260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275FA67-3754-40E7-8058-E6AEA47AA04F}"/>
              </a:ext>
            </a:extLst>
          </p:cNvPr>
          <p:cNvSpPr>
            <a:spLocks noGrp="1"/>
          </p:cNvSpPr>
          <p:nvPr>
            <p:ph type="title"/>
          </p:nvPr>
        </p:nvSpPr>
        <p:spPr/>
        <p:txBody>
          <a:bodyPr/>
          <a:lstStyle/>
          <a:p>
            <a:r>
              <a:rPr lang="en-US" altLang="en-US" dirty="0"/>
              <a:t>Limits of Ratios</a:t>
            </a:r>
          </a:p>
        </p:txBody>
      </p:sp>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pPr algn="ctr"/>
            <a:r>
              <a:rPr lang="en-US" dirty="0"/>
              <a:t>ƒ</a:t>
            </a:r>
            <a:r>
              <a:rPr lang="en-US" altLang="en-US" dirty="0"/>
              <a:t>(x) = (x</a:t>
            </a:r>
            <a:r>
              <a:rPr lang="en-US" altLang="en-US" baseline="30000" dirty="0"/>
              <a:t>3</a:t>
            </a:r>
            <a:r>
              <a:rPr lang="en-US" altLang="en-US" dirty="0"/>
              <a:t>+2x-1)/6x</a:t>
            </a:r>
            <a:r>
              <a:rPr lang="en-US" altLang="en-US" baseline="30000" dirty="0"/>
              <a:t>2</a:t>
            </a:r>
          </a:p>
          <a:p>
            <a:endParaRPr lang="en-US" altLang="en-US" sz="2000" dirty="0"/>
          </a:p>
          <a:p>
            <a:r>
              <a:rPr lang="en-US" altLang="en-US" dirty="0"/>
              <a:t>Following on from our idea of the degree of the polynomial, the first step to find the limit is to</a:t>
            </a:r>
          </a:p>
          <a:p>
            <a:endParaRPr lang="en-US" altLang="en-US" sz="2000" dirty="0"/>
          </a:p>
          <a:p>
            <a:pPr algn="ctr">
              <a:spcBef>
                <a:spcPts val="0"/>
              </a:spcBef>
            </a:pPr>
            <a:r>
              <a:rPr lang="en-US" b="1" dirty="0">
                <a:solidFill>
                  <a:srgbClr val="FFC000"/>
                </a:solidFill>
                <a:effectLst/>
              </a:rPr>
              <a:t>Compare the degree of the top</a:t>
            </a:r>
          </a:p>
          <a:p>
            <a:pPr algn="ctr">
              <a:spcBef>
                <a:spcPts val="0"/>
              </a:spcBef>
            </a:pPr>
            <a:r>
              <a:rPr lang="en-US" b="1" dirty="0">
                <a:solidFill>
                  <a:srgbClr val="FFC000"/>
                </a:solidFill>
                <a:effectLst/>
              </a:rPr>
              <a:t>to the degree of the bottom</a:t>
            </a:r>
          </a:p>
          <a:p>
            <a:endParaRPr lang="en-US" altLang="en-US" dirty="0"/>
          </a:p>
        </p:txBody>
      </p:sp>
    </p:spTree>
    <p:extLst>
      <p:ext uri="{BB962C8B-B14F-4D97-AF65-F5344CB8AC3E}">
        <p14:creationId xmlns:p14="http://schemas.microsoft.com/office/powerpoint/2010/main" val="39330698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275FA67-3754-40E7-8058-E6AEA47AA04F}"/>
              </a:ext>
            </a:extLst>
          </p:cNvPr>
          <p:cNvSpPr>
            <a:spLocks noGrp="1"/>
          </p:cNvSpPr>
          <p:nvPr>
            <p:ph type="title"/>
          </p:nvPr>
        </p:nvSpPr>
        <p:spPr/>
        <p:txBody>
          <a:bodyPr/>
          <a:lstStyle/>
          <a:p>
            <a:r>
              <a:rPr lang="en-US" altLang="en-US" dirty="0"/>
              <a:t>Limits of Ratios</a:t>
            </a:r>
          </a:p>
        </p:txBody>
      </p:sp>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If the degree of the top is greater than the degree of the bottom … </a:t>
            </a:r>
          </a:p>
        </p:txBody>
      </p:sp>
    </p:spTree>
    <p:extLst>
      <p:ext uri="{BB962C8B-B14F-4D97-AF65-F5344CB8AC3E}">
        <p14:creationId xmlns:p14="http://schemas.microsoft.com/office/powerpoint/2010/main" val="752521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275FA67-3754-40E7-8058-E6AEA47AA04F}"/>
              </a:ext>
            </a:extLst>
          </p:cNvPr>
          <p:cNvSpPr>
            <a:spLocks noGrp="1"/>
          </p:cNvSpPr>
          <p:nvPr>
            <p:ph type="title"/>
          </p:nvPr>
        </p:nvSpPr>
        <p:spPr/>
        <p:txBody>
          <a:bodyPr/>
          <a:lstStyle/>
          <a:p>
            <a:r>
              <a:rPr lang="en-US" altLang="en-US" dirty="0"/>
              <a:t>Limits of Ratios</a:t>
            </a:r>
          </a:p>
        </p:txBody>
      </p:sp>
      <mc:AlternateContent xmlns:mc="http://schemas.openxmlformats.org/markup-compatibility/2006" xmlns:a14="http://schemas.microsoft.com/office/drawing/2010/main">
        <mc:Choice Requires="a14">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If the degree of the top is greater than the degree of the bottom …</a:t>
                </a:r>
              </a:p>
              <a:p>
                <a:endParaRPr lang="en-US" altLang="en-US" sz="1000" dirty="0"/>
              </a:p>
              <a:p>
                <a:pPr algn="ctr"/>
                <a14:m>
                  <m:oMathPara xmlns:m="http://schemas.openxmlformats.org/officeDocument/2006/math">
                    <m:oMathParaPr>
                      <m:jc m:val="centerGroup"/>
                    </m:oMathParaPr>
                    <m:oMath xmlns:m="http://schemas.openxmlformats.org/officeDocument/2006/math">
                      <m:f>
                        <m:fPr>
                          <m:ctrlPr>
                            <a:rPr lang="en-US" altLang="en-US" i="1" smtClean="0">
                              <a:latin typeface="Cambria Math" panose="02040503050406030204" pitchFamily="18" charset="0"/>
                            </a:rPr>
                          </m:ctrlPr>
                        </m:fPr>
                        <m:num>
                          <m:r>
                            <m:rPr>
                              <m:nor/>
                            </m:rPr>
                            <a:rPr lang="en-US" altLang="en-US" b="1" i="0" dirty="0" smtClean="0"/>
                            <m:t>larger</m:t>
                          </m:r>
                        </m:num>
                        <m:den>
                          <m:r>
                            <m:rPr>
                              <m:nor/>
                            </m:rPr>
                            <a:rPr lang="en-US" altLang="en-US" b="1" i="0" dirty="0" smtClean="0"/>
                            <m:t>small</m:t>
                          </m:r>
                          <m:r>
                            <m:rPr>
                              <m:nor/>
                            </m:rPr>
                            <a:rPr lang="en-US" altLang="en-US" dirty="0"/>
                            <m:t>er</m:t>
                          </m:r>
                        </m:den>
                      </m:f>
                    </m:oMath>
                  </m:oMathPara>
                </a14:m>
                <a:endParaRPr lang="en-US" altLang="en-US" dirty="0"/>
              </a:p>
            </p:txBody>
          </p:sp>
        </mc:Choice>
        <mc:Fallback xmlns="">
          <p:sp>
            <p:nvSpPr>
              <p:cNvPr id="8195" name="Content Placeholder 2">
                <a:extLst>
                  <a:ext uri="{FF2B5EF4-FFF2-40B4-BE49-F238E27FC236}">
                    <a16:creationId xmlns:a16="http://schemas.microsoft.com/office/drawing/2014/main" id="{6D02F3CC-D897-4293-8E50-6A88124A25F7}"/>
                  </a:ext>
                </a:extLst>
              </p:cNvPr>
              <p:cNvSpPr>
                <a:spLocks noGrp="1" noRot="1" noChangeAspect="1" noMove="1" noResize="1" noEditPoints="1" noAdjustHandles="1" noChangeArrowheads="1" noChangeShapeType="1" noTextEdit="1"/>
              </p:cNvSpPr>
              <p:nvPr>
                <p:ph idx="1"/>
              </p:nvPr>
            </p:nvSpPr>
            <p:spPr>
              <a:xfrm>
                <a:off x="228600" y="1219200"/>
                <a:ext cx="8686800" cy="5638800"/>
              </a:xfrm>
              <a:blipFill>
                <a:blip r:embed="rId2"/>
                <a:stretch>
                  <a:fillRect l="-2526" t="-1946"/>
                </a:stretch>
              </a:blipFill>
            </p:spPr>
            <p:txBody>
              <a:bodyPr/>
              <a:lstStyle/>
              <a:p>
                <a:r>
                  <a:rPr lang="en-US">
                    <a:noFill/>
                  </a:rPr>
                  <a:t> </a:t>
                </a:r>
              </a:p>
            </p:txBody>
          </p:sp>
        </mc:Fallback>
      </mc:AlternateContent>
    </p:spTree>
    <p:extLst>
      <p:ext uri="{BB962C8B-B14F-4D97-AF65-F5344CB8AC3E}">
        <p14:creationId xmlns:p14="http://schemas.microsoft.com/office/powerpoint/2010/main" val="5372171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275FA67-3754-40E7-8058-E6AEA47AA04F}"/>
              </a:ext>
            </a:extLst>
          </p:cNvPr>
          <p:cNvSpPr>
            <a:spLocks noGrp="1"/>
          </p:cNvSpPr>
          <p:nvPr>
            <p:ph type="title"/>
          </p:nvPr>
        </p:nvSpPr>
        <p:spPr/>
        <p:txBody>
          <a:bodyPr/>
          <a:lstStyle/>
          <a:p>
            <a:r>
              <a:rPr lang="en-US" altLang="en-US" dirty="0"/>
              <a:t>Limits of Ratios</a:t>
            </a:r>
          </a:p>
        </p:txBody>
      </p:sp>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914400"/>
            <a:ext cx="8686800" cy="5638800"/>
          </a:xfrm>
        </p:spPr>
        <p:txBody>
          <a:bodyPr/>
          <a:lstStyle/>
          <a:p>
            <a:r>
              <a:rPr lang="en-US" altLang="en-US" dirty="0"/>
              <a:t>If the degree of the top is greater than the degree of the bottom …</a:t>
            </a:r>
          </a:p>
          <a:p>
            <a:endParaRPr lang="en-US" altLang="en-US" dirty="0"/>
          </a:p>
          <a:p>
            <a:pPr>
              <a:spcBef>
                <a:spcPts val="600"/>
              </a:spcBef>
            </a:pPr>
            <a:r>
              <a:rPr lang="en-US" altLang="en-US" dirty="0"/>
              <a:t>the limit is positive infinity… </a:t>
            </a:r>
          </a:p>
          <a:p>
            <a:pPr>
              <a:spcBef>
                <a:spcPts val="600"/>
              </a:spcBef>
            </a:pPr>
            <a:r>
              <a:rPr lang="en-US" altLang="en-US" dirty="0"/>
              <a:t>…or maybe negative infinity</a:t>
            </a:r>
          </a:p>
          <a:p>
            <a:pPr>
              <a:spcBef>
                <a:spcPts val="600"/>
              </a:spcBef>
            </a:pPr>
            <a:r>
              <a:rPr lang="en-US" altLang="en-US" dirty="0"/>
              <a:t>We need to look at the signs of the coefficients!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E2C1934-6B46-4D54-92B5-80E98849CAA7}"/>
                  </a:ext>
                </a:extLst>
              </p:cNvPr>
              <p:cNvSpPr txBox="1"/>
              <p:nvPr/>
            </p:nvSpPr>
            <p:spPr>
              <a:xfrm>
                <a:off x="2286000" y="2209800"/>
                <a:ext cx="4572000" cy="1331968"/>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US" altLang="en-US" sz="4000" i="1" smtClean="0">
                              <a:solidFill>
                                <a:srgbClr val="CCFFFF"/>
                              </a:solidFill>
                              <a:latin typeface="Cambria Math" panose="02040503050406030204" pitchFamily="18" charset="0"/>
                            </a:rPr>
                          </m:ctrlPr>
                        </m:fPr>
                        <m:num>
                          <m:r>
                            <m:rPr>
                              <m:nor/>
                            </m:rPr>
                            <a:rPr lang="en-US" altLang="en-US" sz="4000" b="1" i="0" dirty="0" smtClean="0">
                              <a:solidFill>
                                <a:srgbClr val="CCFFFF"/>
                              </a:solidFill>
                            </a:rPr>
                            <m:t>larger</m:t>
                          </m:r>
                        </m:num>
                        <m:den>
                          <m:r>
                            <m:rPr>
                              <m:nor/>
                            </m:rPr>
                            <a:rPr lang="en-US" altLang="en-US" sz="4000" b="1" i="0" dirty="0" smtClean="0">
                              <a:solidFill>
                                <a:srgbClr val="CCFFFF"/>
                              </a:solidFill>
                            </a:rPr>
                            <m:t>small</m:t>
                          </m:r>
                          <m:r>
                            <m:rPr>
                              <m:nor/>
                            </m:rPr>
                            <a:rPr lang="en-US" altLang="en-US" sz="4000" dirty="0">
                              <a:solidFill>
                                <a:srgbClr val="CCFFFF"/>
                              </a:solidFill>
                            </a:rPr>
                            <m:t>er</m:t>
                          </m:r>
                        </m:den>
                      </m:f>
                    </m:oMath>
                  </m:oMathPara>
                </a14:m>
                <a:endParaRPr lang="en-US" altLang="en-US" sz="4000" dirty="0">
                  <a:solidFill>
                    <a:srgbClr val="CCFFFF"/>
                  </a:solidFill>
                </a:endParaRPr>
              </a:p>
            </p:txBody>
          </p:sp>
        </mc:Choice>
        <mc:Fallback xmlns="">
          <p:sp>
            <p:nvSpPr>
              <p:cNvPr id="5" name="TextBox 4">
                <a:extLst>
                  <a:ext uri="{FF2B5EF4-FFF2-40B4-BE49-F238E27FC236}">
                    <a16:creationId xmlns:a16="http://schemas.microsoft.com/office/drawing/2014/main" id="{5E2C1934-6B46-4D54-92B5-80E98849CAA7}"/>
                  </a:ext>
                </a:extLst>
              </p:cNvPr>
              <p:cNvSpPr txBox="1">
                <a:spLocks noRot="1" noChangeAspect="1" noMove="1" noResize="1" noEditPoints="1" noAdjustHandles="1" noChangeArrowheads="1" noChangeShapeType="1" noTextEdit="1"/>
              </p:cNvSpPr>
              <p:nvPr/>
            </p:nvSpPr>
            <p:spPr>
              <a:xfrm>
                <a:off x="2286000" y="2209800"/>
                <a:ext cx="4572000" cy="1331968"/>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523583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275FA67-3754-40E7-8058-E6AEA47AA04F}"/>
              </a:ext>
            </a:extLst>
          </p:cNvPr>
          <p:cNvSpPr>
            <a:spLocks noGrp="1"/>
          </p:cNvSpPr>
          <p:nvPr>
            <p:ph type="title"/>
          </p:nvPr>
        </p:nvSpPr>
        <p:spPr/>
        <p:txBody>
          <a:bodyPr/>
          <a:lstStyle/>
          <a:p>
            <a:r>
              <a:rPr lang="en-US" altLang="en-US" dirty="0"/>
              <a:t>Limits of Ratios</a:t>
            </a:r>
          </a:p>
        </p:txBody>
      </p:sp>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We figure out the sign (positive or negative) by the ratio of the sign of the coefficient for the largest numerator term divided by the sign of the coefficient for the largest denominator term </a:t>
            </a:r>
          </a:p>
        </p:txBody>
      </p:sp>
    </p:spTree>
    <p:extLst>
      <p:ext uri="{BB962C8B-B14F-4D97-AF65-F5344CB8AC3E}">
        <p14:creationId xmlns:p14="http://schemas.microsoft.com/office/powerpoint/2010/main" val="27375921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838200"/>
            <a:ext cx="8686800" cy="5638800"/>
          </a:xfrm>
        </p:spPr>
        <p:txBody>
          <a:bodyPr/>
          <a:lstStyle/>
          <a:p>
            <a:r>
              <a:rPr lang="en-US" altLang="en-US" dirty="0"/>
              <a:t>Find the limit:</a:t>
            </a:r>
          </a:p>
        </p:txBody>
      </p:sp>
      <p:sp>
        <p:nvSpPr>
          <p:cNvPr id="6" name="Rectangle 5">
            <a:extLst>
              <a:ext uri="{FF2B5EF4-FFF2-40B4-BE49-F238E27FC236}">
                <a16:creationId xmlns:a16="http://schemas.microsoft.com/office/drawing/2014/main" id="{69563F63-15A0-4C5F-ADFD-7BECE775F5B0}"/>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LIMIT OF RATIOS</a:t>
            </a:r>
          </a:p>
          <a:p>
            <a:pPr algn="ctr" eaLnBrk="1" hangingPunct="1">
              <a:spcBef>
                <a:spcPct val="0"/>
              </a:spcBef>
              <a:buFontTx/>
              <a:buNone/>
            </a:pPr>
            <a:r>
              <a:rPr lang="en-US" altLang="en-US" sz="2400" dirty="0">
                <a:solidFill>
                  <a:schemeClr val="bg1"/>
                </a:solidFill>
              </a:rPr>
              <a:t>IN-CLASS PROBLEM 11</a:t>
            </a:r>
            <a:endParaRPr lang="en-US" altLang="en-US" sz="2400" i="1" dirty="0">
              <a:solidFill>
                <a:schemeClr val="folHlink"/>
              </a:solidFill>
            </a:endParaRPr>
          </a:p>
        </p:txBody>
      </p:sp>
      <p:grpSp>
        <p:nvGrpSpPr>
          <p:cNvPr id="2" name="Group 1">
            <a:extLst>
              <a:ext uri="{FF2B5EF4-FFF2-40B4-BE49-F238E27FC236}">
                <a16:creationId xmlns:a16="http://schemas.microsoft.com/office/drawing/2014/main" id="{85DC0645-C2F4-40F7-96BE-EB37CB6E06FA}"/>
              </a:ext>
            </a:extLst>
          </p:cNvPr>
          <p:cNvGrpSpPr/>
          <p:nvPr/>
        </p:nvGrpSpPr>
        <p:grpSpPr>
          <a:xfrm>
            <a:off x="2209800" y="1600200"/>
            <a:ext cx="4952999" cy="1403350"/>
            <a:chOff x="2209800" y="1600200"/>
            <a:chExt cx="4952999" cy="1403350"/>
          </a:xfrm>
        </p:grpSpPr>
        <p:grpSp>
          <p:nvGrpSpPr>
            <p:cNvPr id="7" name="Group 6">
              <a:extLst>
                <a:ext uri="{FF2B5EF4-FFF2-40B4-BE49-F238E27FC236}">
                  <a16:creationId xmlns:a16="http://schemas.microsoft.com/office/drawing/2014/main" id="{CC5A18FD-7AC7-4437-B658-C58B49DD7FA1}"/>
                </a:ext>
              </a:extLst>
            </p:cNvPr>
            <p:cNvGrpSpPr/>
            <p:nvPr/>
          </p:nvGrpSpPr>
          <p:grpSpPr>
            <a:xfrm>
              <a:off x="2209800" y="1600200"/>
              <a:ext cx="3581400" cy="1403350"/>
              <a:chOff x="609600" y="2743200"/>
              <a:chExt cx="3581400" cy="1403350"/>
            </a:xfrm>
          </p:grpSpPr>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669A5A45-04AE-446F-B0A8-F4D82936D0E4}"/>
                      </a:ext>
                    </a:extLst>
                  </p:cNvPr>
                  <p:cNvSpPr txBox="1">
                    <a:spLocks/>
                  </p:cNvSpPr>
                  <p:nvPr/>
                </p:nvSpPr>
                <p:spPr bwMode="auto">
                  <a:xfrm>
                    <a:off x="1676400" y="2743200"/>
                    <a:ext cx="2514600" cy="1352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altLang="en-US" i="1" smtClean="0">
                                  <a:latin typeface="Cambria Math" panose="02040503050406030204" pitchFamily="18" charset="0"/>
                                </a:rPr>
                              </m:ctrlPr>
                            </m:fPr>
                            <m:num>
                              <m:r>
                                <m:rPr>
                                  <m:nor/>
                                </m:rPr>
                                <a:rPr lang="en-US" altLang="en-US" dirty="0"/>
                                <m:t>x</m:t>
                              </m:r>
                              <m:r>
                                <m:rPr>
                                  <m:nor/>
                                </m:rPr>
                                <a:rPr lang="en-US" altLang="en-US" b="1" i="0" baseline="30000" dirty="0" smtClean="0"/>
                                <m:t>3</m:t>
                              </m:r>
                              <m:r>
                                <m:rPr>
                                  <m:nor/>
                                </m:rPr>
                                <a:rPr lang="en-US" altLang="en-US" dirty="0"/>
                                <m:t>+</m:t>
                              </m:r>
                              <m:r>
                                <m:rPr>
                                  <m:nor/>
                                </m:rPr>
                                <a:rPr lang="en-US" altLang="en-US" b="1" i="0" dirty="0" smtClean="0"/>
                                <m:t>2</m:t>
                              </m:r>
                              <m:r>
                                <m:rPr>
                                  <m:nor/>
                                </m:rPr>
                                <a:rPr lang="en-US" altLang="en-US" dirty="0"/>
                                <m:t>x</m:t>
                              </m:r>
                              <m:r>
                                <m:rPr>
                                  <m:nor/>
                                </m:rPr>
                                <a:rPr lang="en-US" altLang="en-US" dirty="0"/>
                                <m:t>−1</m:t>
                              </m:r>
                            </m:num>
                            <m:den>
                              <m:r>
                                <m:rPr>
                                  <m:nor/>
                                </m:rPr>
                                <a:rPr lang="en-US" altLang="en-US" b="1" i="0" dirty="0" smtClean="0"/>
                                <m:t>6</m:t>
                              </m:r>
                              <m:r>
                                <m:rPr>
                                  <m:nor/>
                                </m:rPr>
                                <a:rPr lang="en-US" altLang="en-US" dirty="0"/>
                                <m:t>x</m:t>
                              </m:r>
                              <m:r>
                                <m:rPr>
                                  <m:nor/>
                                </m:rPr>
                                <a:rPr lang="en-US" altLang="en-US" b="1" i="0" baseline="30000" dirty="0" smtClean="0"/>
                                <m:t>2</m:t>
                              </m:r>
                            </m:den>
                          </m:f>
                        </m:oMath>
                      </m:oMathPara>
                    </a14:m>
                    <a:endParaRPr lang="en-US" altLang="en-US" dirty="0"/>
                  </a:p>
                </p:txBody>
              </p:sp>
            </mc:Choice>
            <mc:Fallback xmlns="">
              <p:sp>
                <p:nvSpPr>
                  <p:cNvPr id="8" name="Content Placeholder 2">
                    <a:extLst>
                      <a:ext uri="{FF2B5EF4-FFF2-40B4-BE49-F238E27FC236}">
                        <a16:creationId xmlns:a16="http://schemas.microsoft.com/office/drawing/2014/main" id="{669A5A45-04AE-446F-B0A8-F4D82936D0E4}"/>
                      </a:ext>
                    </a:extLst>
                  </p:cNvPr>
                  <p:cNvSpPr txBox="1">
                    <a:spLocks noRot="1" noChangeAspect="1" noMove="1" noResize="1" noEditPoints="1" noAdjustHandles="1" noChangeArrowheads="1" noChangeShapeType="1" noTextEdit="1"/>
                  </p:cNvSpPr>
                  <p:nvPr/>
                </p:nvSpPr>
                <p:spPr bwMode="auto">
                  <a:xfrm>
                    <a:off x="1676400" y="2743200"/>
                    <a:ext cx="2514600" cy="1352550"/>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9" name="Content Placeholder 2">
                <a:extLst>
                  <a:ext uri="{FF2B5EF4-FFF2-40B4-BE49-F238E27FC236}">
                    <a16:creationId xmlns:a16="http://schemas.microsoft.com/office/drawing/2014/main" id="{437B907D-FC36-47E9-8523-2F27E53DE4C2}"/>
                  </a:ext>
                </a:extLst>
              </p:cNvPr>
              <p:cNvSpPr txBox="1">
                <a:spLocks/>
              </p:cNvSpPr>
              <p:nvPr/>
            </p:nvSpPr>
            <p:spPr bwMode="auto">
              <a:xfrm>
                <a:off x="609600" y="307975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 lim	</a:t>
                </a:r>
                <a:endParaRPr lang="en-US" altLang="en-US" u="sng" dirty="0"/>
              </a:p>
              <a:p>
                <a:pPr>
                  <a:spcBef>
                    <a:spcPts val="0"/>
                  </a:spcBef>
                </a:pPr>
                <a:r>
                  <a:rPr lang="en-US" altLang="en-US" sz="2000" dirty="0"/>
                  <a:t>  x→</a:t>
                </a:r>
                <a:r>
                  <a:rPr lang="en-US" altLang="en-US" sz="2000" dirty="0">
                    <a:sym typeface="Symbol" panose="05050102010706020507" pitchFamily="18" charset="2"/>
                  </a:rPr>
                  <a:t>∞</a:t>
                </a:r>
                <a:r>
                  <a:rPr lang="en-US" altLang="en-US" sz="2000" dirty="0"/>
                  <a:t>  </a:t>
                </a:r>
              </a:p>
            </p:txBody>
          </p:sp>
        </p:grpSp>
        <p:sp>
          <p:nvSpPr>
            <p:cNvPr id="10" name="Content Placeholder 2">
              <a:extLst>
                <a:ext uri="{FF2B5EF4-FFF2-40B4-BE49-F238E27FC236}">
                  <a16:creationId xmlns:a16="http://schemas.microsoft.com/office/drawing/2014/main" id="{C0F2850E-B54B-4DC4-96F0-33451A8FE8B4}"/>
                </a:ext>
              </a:extLst>
            </p:cNvPr>
            <p:cNvSpPr txBox="1">
              <a:spLocks/>
            </p:cNvSpPr>
            <p:nvPr/>
          </p:nvSpPr>
          <p:spPr bwMode="auto">
            <a:xfrm>
              <a:off x="5943600" y="1943100"/>
              <a:ext cx="1219199"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 </a:t>
              </a:r>
              <a:endParaRPr lang="en-US" altLang="en-US" dirty="0">
                <a:solidFill>
                  <a:srgbClr val="FFFF00"/>
                </a:solidFill>
              </a:endParaRPr>
            </a:p>
          </p:txBody>
        </p:sp>
      </p:grpSp>
    </p:spTree>
    <p:extLst>
      <p:ext uri="{BB962C8B-B14F-4D97-AF65-F5344CB8AC3E}">
        <p14:creationId xmlns:p14="http://schemas.microsoft.com/office/powerpoint/2010/main" val="39068352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838200"/>
            <a:ext cx="8686800" cy="5638800"/>
          </a:xfrm>
        </p:spPr>
        <p:txBody>
          <a:bodyPr/>
          <a:lstStyle/>
          <a:p>
            <a:r>
              <a:rPr lang="en-US" altLang="en-US" dirty="0"/>
              <a:t>Find the limit:</a:t>
            </a:r>
          </a:p>
        </p:txBody>
      </p:sp>
      <p:sp>
        <p:nvSpPr>
          <p:cNvPr id="6" name="Rectangle 5">
            <a:extLst>
              <a:ext uri="{FF2B5EF4-FFF2-40B4-BE49-F238E27FC236}">
                <a16:creationId xmlns:a16="http://schemas.microsoft.com/office/drawing/2014/main" id="{69563F63-15A0-4C5F-ADFD-7BECE775F5B0}"/>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LIMIT OF RATIOS</a:t>
            </a:r>
          </a:p>
          <a:p>
            <a:pPr algn="ctr" eaLnBrk="1" hangingPunct="1">
              <a:spcBef>
                <a:spcPct val="0"/>
              </a:spcBef>
              <a:buFontTx/>
              <a:buNone/>
            </a:pPr>
            <a:r>
              <a:rPr lang="en-US" altLang="en-US" sz="2400" dirty="0">
                <a:solidFill>
                  <a:schemeClr val="bg1"/>
                </a:solidFill>
              </a:rPr>
              <a:t>IN-CLASS PROBLEM 11</a:t>
            </a:r>
            <a:endParaRPr lang="en-US" altLang="en-US" sz="2400" i="1" dirty="0">
              <a:solidFill>
                <a:schemeClr val="folHlink"/>
              </a:solidFill>
            </a:endParaRPr>
          </a:p>
        </p:txBody>
      </p:sp>
      <p:grpSp>
        <p:nvGrpSpPr>
          <p:cNvPr id="18" name="Group 17">
            <a:extLst>
              <a:ext uri="{FF2B5EF4-FFF2-40B4-BE49-F238E27FC236}">
                <a16:creationId xmlns:a16="http://schemas.microsoft.com/office/drawing/2014/main" id="{A4301A18-6CDC-4B86-8B19-8F4FF8E7C6BA}"/>
              </a:ext>
            </a:extLst>
          </p:cNvPr>
          <p:cNvGrpSpPr/>
          <p:nvPr/>
        </p:nvGrpSpPr>
        <p:grpSpPr>
          <a:xfrm>
            <a:off x="2209800" y="1600200"/>
            <a:ext cx="5293892" cy="1409700"/>
            <a:chOff x="762000" y="2495550"/>
            <a:chExt cx="3468414" cy="1409700"/>
          </a:xfrm>
        </p:grpSpPr>
        <p:sp>
          <p:nvSpPr>
            <p:cNvPr id="19" name="Content Placeholder 2">
              <a:extLst>
                <a:ext uri="{FF2B5EF4-FFF2-40B4-BE49-F238E27FC236}">
                  <a16:creationId xmlns:a16="http://schemas.microsoft.com/office/drawing/2014/main" id="{82789F0A-DC42-492A-922A-45A2EA2510FF}"/>
                </a:ext>
              </a:extLst>
            </p:cNvPr>
            <p:cNvSpPr txBox="1">
              <a:spLocks/>
            </p:cNvSpPr>
            <p:nvPr/>
          </p:nvSpPr>
          <p:spPr bwMode="auto">
            <a:xfrm>
              <a:off x="3208284" y="2838450"/>
              <a:ext cx="102213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 </a:t>
              </a:r>
              <a:r>
                <a:rPr lang="en-US" altLang="en-US" dirty="0">
                  <a:solidFill>
                    <a:srgbClr val="FFFF00"/>
                  </a:solidFill>
                </a:rPr>
                <a:t>+</a:t>
              </a:r>
              <a:r>
                <a:rPr lang="en-US" altLang="en-US" dirty="0">
                  <a:solidFill>
                    <a:srgbClr val="FFFF00"/>
                  </a:solidFill>
                  <a:sym typeface="Symbol" panose="05050102010706020507" pitchFamily="18" charset="2"/>
                </a:rPr>
                <a:t>∞</a:t>
              </a:r>
              <a:endParaRPr lang="en-US" altLang="en-US" dirty="0">
                <a:solidFill>
                  <a:srgbClr val="FFFF00"/>
                </a:solidFill>
              </a:endParaRPr>
            </a:p>
          </p:txBody>
        </p:sp>
        <p:sp>
          <p:nvSpPr>
            <p:cNvPr id="20" name="Content Placeholder 2">
              <a:extLst>
                <a:ext uri="{FF2B5EF4-FFF2-40B4-BE49-F238E27FC236}">
                  <a16:creationId xmlns:a16="http://schemas.microsoft.com/office/drawing/2014/main" id="{476B82F2-86A3-4308-ABD7-9754E0FF2232}"/>
                </a:ext>
              </a:extLst>
            </p:cNvPr>
            <p:cNvSpPr txBox="1">
              <a:spLocks/>
            </p:cNvSpPr>
            <p:nvPr/>
          </p:nvSpPr>
          <p:spPr bwMode="auto">
            <a:xfrm>
              <a:off x="762000" y="283845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 lim	</a:t>
              </a:r>
              <a:endParaRPr lang="en-US" altLang="en-US" u="sng" dirty="0"/>
            </a:p>
            <a:p>
              <a:pPr>
                <a:spcBef>
                  <a:spcPts val="0"/>
                </a:spcBef>
              </a:pPr>
              <a:r>
                <a:rPr lang="en-US" altLang="en-US" sz="2000" dirty="0"/>
                <a:t>  x→</a:t>
              </a:r>
              <a:r>
                <a:rPr lang="en-US" altLang="en-US" sz="2000" dirty="0">
                  <a:sym typeface="Symbol" panose="05050102010706020507" pitchFamily="18" charset="2"/>
                </a:rPr>
                <a:t>∞</a:t>
              </a:r>
              <a:r>
                <a:rPr lang="en-US" altLang="en-US" sz="2000" dirty="0"/>
                <a:t>  </a:t>
              </a:r>
            </a:p>
          </p:txBody>
        </p:sp>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E70B9A14-DEE1-404D-9174-822EE12E68E4}"/>
                    </a:ext>
                  </a:extLst>
                </p:cNvPr>
                <p:cNvSpPr txBox="1">
                  <a:spLocks/>
                </p:cNvSpPr>
                <p:nvPr/>
              </p:nvSpPr>
              <p:spPr bwMode="auto">
                <a:xfrm>
                  <a:off x="1560786" y="2495550"/>
                  <a:ext cx="1371600" cy="1409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14:m>
                    <m:oMathPara xmlns:m="http://schemas.openxmlformats.org/officeDocument/2006/math">
                      <m:oMathParaPr>
                        <m:jc m:val="centerGroup"/>
                      </m:oMathParaPr>
                      <m:oMath xmlns:m="http://schemas.openxmlformats.org/officeDocument/2006/math">
                        <m:f>
                          <m:fPr>
                            <m:ctrlPr>
                              <a:rPr lang="en-US" altLang="en-US" i="1">
                                <a:latin typeface="Cambria Math" panose="02040503050406030204" pitchFamily="18" charset="0"/>
                              </a:rPr>
                            </m:ctrlPr>
                          </m:fPr>
                          <m:num>
                            <m:r>
                              <m:rPr>
                                <m:nor/>
                              </m:rPr>
                              <a:rPr lang="en-US" altLang="en-US" dirty="0"/>
                              <m:t>x</m:t>
                            </m:r>
                            <m:r>
                              <m:rPr>
                                <m:nor/>
                              </m:rPr>
                              <a:rPr lang="en-US" altLang="en-US" baseline="30000" dirty="0"/>
                              <m:t>3</m:t>
                            </m:r>
                            <m:r>
                              <m:rPr>
                                <m:nor/>
                              </m:rPr>
                              <a:rPr lang="en-US" altLang="en-US" dirty="0"/>
                              <m:t>+2</m:t>
                            </m:r>
                            <m:r>
                              <m:rPr>
                                <m:nor/>
                              </m:rPr>
                              <a:rPr lang="en-US" altLang="en-US" dirty="0"/>
                              <m:t>x</m:t>
                            </m:r>
                            <m:r>
                              <m:rPr>
                                <m:nor/>
                              </m:rPr>
                              <a:rPr lang="en-US" altLang="en-US" dirty="0"/>
                              <m:t>−1</m:t>
                            </m:r>
                          </m:num>
                          <m:den>
                            <m:r>
                              <m:rPr>
                                <m:nor/>
                              </m:rPr>
                              <a:rPr lang="en-US" altLang="en-US" dirty="0"/>
                              <m:t>6</m:t>
                            </m:r>
                            <m:r>
                              <m:rPr>
                                <m:nor/>
                              </m:rPr>
                              <a:rPr lang="en-US" altLang="en-US" dirty="0"/>
                              <m:t>x</m:t>
                            </m:r>
                            <m:r>
                              <m:rPr>
                                <m:nor/>
                              </m:rPr>
                              <a:rPr lang="en-US" altLang="en-US" baseline="30000" dirty="0"/>
                              <m:t>2</m:t>
                            </m:r>
                          </m:den>
                        </m:f>
                      </m:oMath>
                    </m:oMathPara>
                  </a14:m>
                  <a:endParaRPr lang="en-US" altLang="en-US" dirty="0"/>
                </a:p>
              </p:txBody>
            </p:sp>
          </mc:Choice>
          <mc:Fallback xmlns="">
            <p:sp>
              <p:nvSpPr>
                <p:cNvPr id="21" name="Content Placeholder 2">
                  <a:extLst>
                    <a:ext uri="{FF2B5EF4-FFF2-40B4-BE49-F238E27FC236}">
                      <a16:creationId xmlns:a16="http://schemas.microsoft.com/office/drawing/2014/main" id="{E70B9A14-DEE1-404D-9174-822EE12E68E4}"/>
                    </a:ext>
                  </a:extLst>
                </p:cNvPr>
                <p:cNvSpPr txBox="1">
                  <a:spLocks noRot="1" noChangeAspect="1" noMove="1" noResize="1" noEditPoints="1" noAdjustHandles="1" noChangeArrowheads="1" noChangeShapeType="1" noTextEdit="1"/>
                </p:cNvSpPr>
                <p:nvPr/>
              </p:nvSpPr>
              <p:spPr bwMode="auto">
                <a:xfrm>
                  <a:off x="1560786" y="2495550"/>
                  <a:ext cx="1371600" cy="1409700"/>
                </a:xfrm>
                <a:prstGeom prst="rect">
                  <a:avLst/>
                </a:prstGeom>
                <a:blipFill>
                  <a:blip r:embed="rId2"/>
                  <a:stretch>
                    <a:fillRect r="-203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8" name="Freeform: Shape 7">
            <a:extLst>
              <a:ext uri="{FF2B5EF4-FFF2-40B4-BE49-F238E27FC236}">
                <a16:creationId xmlns:a16="http://schemas.microsoft.com/office/drawing/2014/main" id="{A1BC7F18-9ABA-4677-B4A6-FC2647036E01}"/>
              </a:ext>
            </a:extLst>
          </p:cNvPr>
          <p:cNvSpPr/>
          <p:nvPr/>
        </p:nvSpPr>
        <p:spPr>
          <a:xfrm rot="10800000" flipH="1" flipV="1">
            <a:off x="5410200" y="2388881"/>
            <a:ext cx="1049229" cy="1295400"/>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6121 w 651404"/>
              <a:gd name="connsiteY5" fmla="*/ 764933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3767 w 651404"/>
              <a:gd name="connsiteY4" fmla="*/ 615389 h 1753587"/>
              <a:gd name="connsiteX5" fmla="*/ 536121 w 651404"/>
              <a:gd name="connsiteY5" fmla="*/ 764933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89782" y="467720"/>
                  <a:pt x="583536" y="505684"/>
                </a:cubicBezTo>
                <a:cubicBezTo>
                  <a:pt x="577290" y="543648"/>
                  <a:pt x="571669" y="572181"/>
                  <a:pt x="563767" y="615389"/>
                </a:cubicBezTo>
                <a:cubicBezTo>
                  <a:pt x="555865" y="658597"/>
                  <a:pt x="546596" y="710437"/>
                  <a:pt x="536121" y="764933"/>
                </a:cubicBezTo>
                <a:cubicBezTo>
                  <a:pt x="525646" y="819429"/>
                  <a:pt x="513309" y="883887"/>
                  <a:pt x="500918" y="942366"/>
                </a:cubicBezTo>
                <a:cubicBezTo>
                  <a:pt x="488528" y="1000845"/>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FFC00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107F8A6-C174-400A-B3D4-0D58292B7856}"/>
              </a:ext>
            </a:extLst>
          </p:cNvPr>
          <p:cNvSpPr/>
          <p:nvPr/>
        </p:nvSpPr>
        <p:spPr>
          <a:xfrm rot="12285319" flipV="1">
            <a:off x="3059162" y="2192202"/>
            <a:ext cx="940439" cy="1351529"/>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6121 w 651404"/>
              <a:gd name="connsiteY5" fmla="*/ 764933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3767 w 651404"/>
              <a:gd name="connsiteY4" fmla="*/ 615389 h 1753587"/>
              <a:gd name="connsiteX5" fmla="*/ 536121 w 651404"/>
              <a:gd name="connsiteY5" fmla="*/ 764933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89782" y="467720"/>
                  <a:pt x="583536" y="505684"/>
                </a:cubicBezTo>
                <a:cubicBezTo>
                  <a:pt x="577290" y="543648"/>
                  <a:pt x="571669" y="572181"/>
                  <a:pt x="563767" y="615389"/>
                </a:cubicBezTo>
                <a:cubicBezTo>
                  <a:pt x="555865" y="658597"/>
                  <a:pt x="546596" y="710437"/>
                  <a:pt x="536121" y="764933"/>
                </a:cubicBezTo>
                <a:cubicBezTo>
                  <a:pt x="525646" y="819429"/>
                  <a:pt x="513309" y="883887"/>
                  <a:pt x="500918" y="942366"/>
                </a:cubicBezTo>
                <a:cubicBezTo>
                  <a:pt x="488528" y="1000845"/>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FFC00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EFCD14F-1ABA-4A70-8AB8-0863D3021D43}"/>
              </a:ext>
            </a:extLst>
          </p:cNvPr>
          <p:cNvSpPr txBox="1"/>
          <p:nvPr/>
        </p:nvSpPr>
        <p:spPr>
          <a:xfrm>
            <a:off x="3998265" y="3490733"/>
            <a:ext cx="1183335" cy="707886"/>
          </a:xfrm>
          <a:prstGeom prst="rect">
            <a:avLst/>
          </a:prstGeom>
          <a:noFill/>
        </p:spPr>
        <p:txBody>
          <a:bodyPr wrap="square">
            <a:spAutoFit/>
          </a:bodyPr>
          <a:lstStyle/>
          <a:p>
            <a:r>
              <a:rPr lang="en-US" altLang="en-US" sz="2000" u="sng" dirty="0">
                <a:solidFill>
                  <a:srgbClr val="CCFFFF"/>
                </a:solidFill>
              </a:rPr>
              <a:t>positive</a:t>
            </a:r>
          </a:p>
          <a:p>
            <a:r>
              <a:rPr lang="en-US" altLang="en-US" sz="2000" dirty="0">
                <a:solidFill>
                  <a:srgbClr val="CCFFFF"/>
                </a:solidFill>
              </a:rPr>
              <a:t>positive </a:t>
            </a:r>
            <a:endParaRPr lang="en-US" sz="2000" dirty="0">
              <a:solidFill>
                <a:srgbClr val="CCFFFF"/>
              </a:solidFill>
            </a:endParaRPr>
          </a:p>
        </p:txBody>
      </p:sp>
      <p:sp>
        <p:nvSpPr>
          <p:cNvPr id="11" name="Freeform: Shape 10">
            <a:extLst>
              <a:ext uri="{FF2B5EF4-FFF2-40B4-BE49-F238E27FC236}">
                <a16:creationId xmlns:a16="http://schemas.microsoft.com/office/drawing/2014/main" id="{7066C1E2-FB44-40BA-9C7F-D521535CD497}"/>
              </a:ext>
            </a:extLst>
          </p:cNvPr>
          <p:cNvSpPr/>
          <p:nvPr/>
        </p:nvSpPr>
        <p:spPr>
          <a:xfrm rot="12285319" flipV="1">
            <a:off x="3706915" y="2826378"/>
            <a:ext cx="384692" cy="771873"/>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6121 w 651404"/>
              <a:gd name="connsiteY5" fmla="*/ 764933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3767 w 651404"/>
              <a:gd name="connsiteY4" fmla="*/ 615389 h 1753587"/>
              <a:gd name="connsiteX5" fmla="*/ 536121 w 651404"/>
              <a:gd name="connsiteY5" fmla="*/ 764933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89782" y="467720"/>
                  <a:pt x="583536" y="505684"/>
                </a:cubicBezTo>
                <a:cubicBezTo>
                  <a:pt x="577290" y="543648"/>
                  <a:pt x="571669" y="572181"/>
                  <a:pt x="563767" y="615389"/>
                </a:cubicBezTo>
                <a:cubicBezTo>
                  <a:pt x="555865" y="658597"/>
                  <a:pt x="546596" y="710437"/>
                  <a:pt x="536121" y="764933"/>
                </a:cubicBezTo>
                <a:cubicBezTo>
                  <a:pt x="525646" y="819429"/>
                  <a:pt x="513309" y="883887"/>
                  <a:pt x="500918" y="942366"/>
                </a:cubicBezTo>
                <a:cubicBezTo>
                  <a:pt x="488528" y="1000845"/>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FFC00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92411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838200"/>
            <a:ext cx="8686800" cy="5638800"/>
          </a:xfrm>
        </p:spPr>
        <p:txBody>
          <a:bodyPr/>
          <a:lstStyle/>
          <a:p>
            <a:r>
              <a:rPr lang="en-US" altLang="en-US" dirty="0"/>
              <a:t>Find the limit:</a:t>
            </a:r>
          </a:p>
        </p:txBody>
      </p:sp>
      <p:sp>
        <p:nvSpPr>
          <p:cNvPr id="6" name="Rectangle 5">
            <a:extLst>
              <a:ext uri="{FF2B5EF4-FFF2-40B4-BE49-F238E27FC236}">
                <a16:creationId xmlns:a16="http://schemas.microsoft.com/office/drawing/2014/main" id="{69563F63-15A0-4C5F-ADFD-7BECE775F5B0}"/>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LIMIT OF RATIOS</a:t>
            </a:r>
          </a:p>
          <a:p>
            <a:pPr algn="ctr" eaLnBrk="1" hangingPunct="1">
              <a:spcBef>
                <a:spcPct val="0"/>
              </a:spcBef>
              <a:buFontTx/>
              <a:buNone/>
            </a:pPr>
            <a:r>
              <a:rPr lang="en-US" altLang="en-US" sz="2400" dirty="0">
                <a:solidFill>
                  <a:schemeClr val="bg1"/>
                </a:solidFill>
              </a:rPr>
              <a:t>IN-CLASS PROBLEM 12</a:t>
            </a:r>
            <a:endParaRPr lang="en-US" altLang="en-US" sz="2400" i="1" dirty="0">
              <a:solidFill>
                <a:schemeClr val="folHlink"/>
              </a:solidFill>
            </a:endParaRPr>
          </a:p>
        </p:txBody>
      </p:sp>
      <p:grpSp>
        <p:nvGrpSpPr>
          <p:cNvPr id="2" name="Group 1">
            <a:extLst>
              <a:ext uri="{FF2B5EF4-FFF2-40B4-BE49-F238E27FC236}">
                <a16:creationId xmlns:a16="http://schemas.microsoft.com/office/drawing/2014/main" id="{D577E19E-7DE0-46E0-8AD5-5C59E26D7A25}"/>
              </a:ext>
            </a:extLst>
          </p:cNvPr>
          <p:cNvGrpSpPr/>
          <p:nvPr/>
        </p:nvGrpSpPr>
        <p:grpSpPr>
          <a:xfrm>
            <a:off x="2116041" y="1600200"/>
            <a:ext cx="4665758" cy="1409700"/>
            <a:chOff x="2116041" y="1600200"/>
            <a:chExt cx="4665758" cy="1409700"/>
          </a:xfrm>
        </p:grpSpPr>
        <p:grpSp>
          <p:nvGrpSpPr>
            <p:cNvPr id="18" name="Group 17">
              <a:extLst>
                <a:ext uri="{FF2B5EF4-FFF2-40B4-BE49-F238E27FC236}">
                  <a16:creationId xmlns:a16="http://schemas.microsoft.com/office/drawing/2014/main" id="{D643D9CD-1211-4100-A3F2-1050FCE988E1}"/>
                </a:ext>
              </a:extLst>
            </p:cNvPr>
            <p:cNvGrpSpPr/>
            <p:nvPr/>
          </p:nvGrpSpPr>
          <p:grpSpPr>
            <a:xfrm>
              <a:off x="2116041" y="1600200"/>
              <a:ext cx="3482715" cy="1409700"/>
              <a:chOff x="762000" y="2495550"/>
              <a:chExt cx="2041042" cy="1409700"/>
            </a:xfrm>
          </p:grpSpPr>
          <p:sp>
            <p:nvSpPr>
              <p:cNvPr id="20" name="Content Placeholder 2">
                <a:extLst>
                  <a:ext uri="{FF2B5EF4-FFF2-40B4-BE49-F238E27FC236}">
                    <a16:creationId xmlns:a16="http://schemas.microsoft.com/office/drawing/2014/main" id="{1F69CEA9-78AB-4A66-BC29-084FF452F4B5}"/>
                  </a:ext>
                </a:extLst>
              </p:cNvPr>
              <p:cNvSpPr txBox="1">
                <a:spLocks/>
              </p:cNvSpPr>
              <p:nvPr/>
            </p:nvSpPr>
            <p:spPr bwMode="auto">
              <a:xfrm>
                <a:off x="762000" y="283845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 lim	</a:t>
                </a:r>
                <a:endParaRPr lang="en-US" altLang="en-US" u="sng" dirty="0"/>
              </a:p>
              <a:p>
                <a:pPr>
                  <a:spcBef>
                    <a:spcPts val="0"/>
                  </a:spcBef>
                </a:pPr>
                <a:r>
                  <a:rPr lang="en-US" altLang="en-US" sz="2000" dirty="0"/>
                  <a:t>  x→</a:t>
                </a:r>
                <a:r>
                  <a:rPr lang="en-US" altLang="en-US" sz="2000" dirty="0">
                    <a:sym typeface="Symbol" panose="05050102010706020507" pitchFamily="18" charset="2"/>
                  </a:rPr>
                  <a:t>∞</a:t>
                </a:r>
                <a:r>
                  <a:rPr lang="en-US" altLang="en-US" sz="2000" dirty="0"/>
                  <a:t>  </a:t>
                </a:r>
              </a:p>
            </p:txBody>
          </p:sp>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F188C1A7-523F-4174-8B6D-C82298824557}"/>
                      </a:ext>
                    </a:extLst>
                  </p:cNvPr>
                  <p:cNvSpPr txBox="1">
                    <a:spLocks/>
                  </p:cNvSpPr>
                  <p:nvPr/>
                </p:nvSpPr>
                <p:spPr bwMode="auto">
                  <a:xfrm>
                    <a:off x="1431442" y="2495550"/>
                    <a:ext cx="1371600" cy="1409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14:m>
                      <m:oMathPara xmlns:m="http://schemas.openxmlformats.org/officeDocument/2006/math">
                        <m:oMathParaPr>
                          <m:jc m:val="centerGroup"/>
                        </m:oMathParaPr>
                        <m:oMath xmlns:m="http://schemas.openxmlformats.org/officeDocument/2006/math">
                          <m:f>
                            <m:fPr>
                              <m:ctrlPr>
                                <a:rPr lang="en-US" altLang="en-US" i="1">
                                  <a:latin typeface="Cambria Math" panose="02040503050406030204" pitchFamily="18" charset="0"/>
                                </a:rPr>
                              </m:ctrlPr>
                            </m:fPr>
                            <m:num>
                              <m:r>
                                <m:rPr>
                                  <m:nor/>
                                </m:rPr>
                                <a:rPr lang="en-US" altLang="en-US" dirty="0"/>
                                <m:t>−7</m:t>
                              </m:r>
                              <m:r>
                                <m:rPr>
                                  <m:nor/>
                                </m:rPr>
                                <a:rPr lang="en-US" altLang="en-US" dirty="0"/>
                                <m:t>x</m:t>
                              </m:r>
                              <m:r>
                                <m:rPr>
                                  <m:nor/>
                                </m:rPr>
                                <a:rPr lang="en-US" altLang="en-US" baseline="30000" dirty="0"/>
                                <m:t>3</m:t>
                              </m:r>
                              <m:r>
                                <m:rPr>
                                  <m:nor/>
                                </m:rPr>
                                <a:rPr lang="en-US" altLang="en-US" dirty="0"/>
                                <m:t>−1</m:t>
                              </m:r>
                            </m:num>
                            <m:den>
                              <m:r>
                                <m:rPr>
                                  <m:nor/>
                                </m:rPr>
                                <a:rPr lang="en-US" altLang="en-US" dirty="0"/>
                                <m:t>4</m:t>
                              </m:r>
                              <m:r>
                                <m:rPr>
                                  <m:nor/>
                                </m:rPr>
                                <a:rPr lang="en-US" altLang="en-US" dirty="0"/>
                                <m:t>x</m:t>
                              </m:r>
                              <m:r>
                                <m:rPr>
                                  <m:nor/>
                                </m:rPr>
                                <a:rPr lang="en-US" altLang="en-US" baseline="30000" dirty="0"/>
                                <m:t>2</m:t>
                              </m:r>
                              <m:r>
                                <m:rPr>
                                  <m:nor/>
                                </m:rPr>
                                <a:rPr lang="en-US" altLang="en-US" dirty="0"/>
                                <m:t>+5</m:t>
                              </m:r>
                            </m:den>
                          </m:f>
                        </m:oMath>
                      </m:oMathPara>
                    </a14:m>
                    <a:endParaRPr lang="en-US" altLang="en-US" dirty="0"/>
                  </a:p>
                </p:txBody>
              </p:sp>
            </mc:Choice>
            <mc:Fallback xmlns="">
              <p:sp>
                <p:nvSpPr>
                  <p:cNvPr id="21" name="Content Placeholder 2">
                    <a:extLst>
                      <a:ext uri="{FF2B5EF4-FFF2-40B4-BE49-F238E27FC236}">
                        <a16:creationId xmlns:a16="http://schemas.microsoft.com/office/drawing/2014/main" id="{F188C1A7-523F-4174-8B6D-C82298824557}"/>
                      </a:ext>
                    </a:extLst>
                  </p:cNvPr>
                  <p:cNvSpPr txBox="1">
                    <a:spLocks noRot="1" noChangeAspect="1" noMove="1" noResize="1" noEditPoints="1" noAdjustHandles="1" noChangeArrowheads="1" noChangeShapeType="1" noTextEdit="1"/>
                  </p:cNvSpPr>
                  <p:nvPr/>
                </p:nvSpPr>
                <p:spPr bwMode="auto">
                  <a:xfrm>
                    <a:off x="1431442" y="2495550"/>
                    <a:ext cx="1371600" cy="1409700"/>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7" name="Content Placeholder 2">
              <a:extLst>
                <a:ext uri="{FF2B5EF4-FFF2-40B4-BE49-F238E27FC236}">
                  <a16:creationId xmlns:a16="http://schemas.microsoft.com/office/drawing/2014/main" id="{AD35E56B-2919-41BB-B711-3B3324890E3F}"/>
                </a:ext>
              </a:extLst>
            </p:cNvPr>
            <p:cNvSpPr txBox="1">
              <a:spLocks/>
            </p:cNvSpPr>
            <p:nvPr/>
          </p:nvSpPr>
          <p:spPr bwMode="auto">
            <a:xfrm>
              <a:off x="5562600" y="1943100"/>
              <a:ext cx="1219199"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 </a:t>
              </a:r>
              <a:endParaRPr lang="en-US" altLang="en-US" dirty="0">
                <a:solidFill>
                  <a:srgbClr val="FFFF00"/>
                </a:solidFill>
              </a:endParaRPr>
            </a:p>
          </p:txBody>
        </p:sp>
      </p:grpSp>
    </p:spTree>
    <p:extLst>
      <p:ext uri="{BB962C8B-B14F-4D97-AF65-F5344CB8AC3E}">
        <p14:creationId xmlns:p14="http://schemas.microsoft.com/office/powerpoint/2010/main" val="1820463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B8B98167-60FA-4C5C-AA22-D49AA65E7AA6}"/>
              </a:ext>
            </a:extLst>
          </p:cNvPr>
          <p:cNvSpPr>
            <a:spLocks noGrp="1"/>
          </p:cNvSpPr>
          <p:nvPr>
            <p:ph type="title"/>
          </p:nvPr>
        </p:nvSpPr>
        <p:spPr/>
        <p:txBody>
          <a:bodyPr/>
          <a:lstStyle/>
          <a:p>
            <a:r>
              <a:rPr lang="en-US" altLang="en-US" dirty="0"/>
              <a:t>Limits</a:t>
            </a:r>
          </a:p>
        </p:txBody>
      </p:sp>
      <p:sp>
        <p:nvSpPr>
          <p:cNvPr id="3075" name="Content Placeholder 2">
            <a:extLst>
              <a:ext uri="{FF2B5EF4-FFF2-40B4-BE49-F238E27FC236}">
                <a16:creationId xmlns:a16="http://schemas.microsoft.com/office/drawing/2014/main" id="{ED6721D9-9D26-4E70-9263-E737C9EE8E50}"/>
              </a:ext>
            </a:extLst>
          </p:cNvPr>
          <p:cNvSpPr>
            <a:spLocks noGrp="1"/>
          </p:cNvSpPr>
          <p:nvPr>
            <p:ph idx="1"/>
          </p:nvPr>
        </p:nvSpPr>
        <p:spPr>
          <a:xfrm>
            <a:off x="228600" y="1219200"/>
            <a:ext cx="8686800" cy="5638800"/>
          </a:xfrm>
        </p:spPr>
        <p:txBody>
          <a:bodyPr/>
          <a:lstStyle/>
          <a:p>
            <a:r>
              <a:rPr lang="en-US" altLang="en-US" dirty="0"/>
              <a:t>Sometimes we can't work the value out directly… </a:t>
            </a:r>
          </a:p>
          <a:p>
            <a:r>
              <a:rPr lang="en-US" altLang="en-US" dirty="0"/>
              <a:t>but we can see what it should be as we get closer and closer!</a:t>
            </a:r>
          </a:p>
        </p:txBody>
      </p:sp>
    </p:spTree>
    <p:extLst>
      <p:ext uri="{BB962C8B-B14F-4D97-AF65-F5344CB8AC3E}">
        <p14:creationId xmlns:p14="http://schemas.microsoft.com/office/powerpoint/2010/main" val="11859012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838200"/>
            <a:ext cx="8686800" cy="5638800"/>
          </a:xfrm>
        </p:spPr>
        <p:txBody>
          <a:bodyPr/>
          <a:lstStyle/>
          <a:p>
            <a:r>
              <a:rPr lang="en-US" altLang="en-US" dirty="0"/>
              <a:t>Find the limit:</a:t>
            </a:r>
          </a:p>
        </p:txBody>
      </p:sp>
      <p:sp>
        <p:nvSpPr>
          <p:cNvPr id="6" name="Rectangle 5">
            <a:extLst>
              <a:ext uri="{FF2B5EF4-FFF2-40B4-BE49-F238E27FC236}">
                <a16:creationId xmlns:a16="http://schemas.microsoft.com/office/drawing/2014/main" id="{69563F63-15A0-4C5F-ADFD-7BECE775F5B0}"/>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LIMIT OF RATIOS</a:t>
            </a:r>
          </a:p>
          <a:p>
            <a:pPr algn="ctr" eaLnBrk="1" hangingPunct="1">
              <a:spcBef>
                <a:spcPct val="0"/>
              </a:spcBef>
              <a:buFontTx/>
              <a:buNone/>
            </a:pPr>
            <a:r>
              <a:rPr lang="en-US" altLang="en-US" sz="2400" dirty="0">
                <a:solidFill>
                  <a:schemeClr val="bg1"/>
                </a:solidFill>
              </a:rPr>
              <a:t>IN-CLASS PROBLEM 12</a:t>
            </a:r>
            <a:endParaRPr lang="en-US" altLang="en-US" sz="2400" i="1" dirty="0">
              <a:solidFill>
                <a:schemeClr val="folHlink"/>
              </a:solidFill>
            </a:endParaRPr>
          </a:p>
        </p:txBody>
      </p:sp>
      <p:grpSp>
        <p:nvGrpSpPr>
          <p:cNvPr id="8" name="Group 7">
            <a:extLst>
              <a:ext uri="{FF2B5EF4-FFF2-40B4-BE49-F238E27FC236}">
                <a16:creationId xmlns:a16="http://schemas.microsoft.com/office/drawing/2014/main" id="{CB38904D-4157-4DC7-AD7E-AF2179ABDE22}"/>
              </a:ext>
            </a:extLst>
          </p:cNvPr>
          <p:cNvGrpSpPr/>
          <p:nvPr/>
        </p:nvGrpSpPr>
        <p:grpSpPr>
          <a:xfrm>
            <a:off x="2116041" y="1600200"/>
            <a:ext cx="5580159" cy="1409700"/>
            <a:chOff x="762000" y="2495550"/>
            <a:chExt cx="3270247" cy="1409700"/>
          </a:xfrm>
        </p:grpSpPr>
        <p:sp>
          <p:nvSpPr>
            <p:cNvPr id="9" name="Content Placeholder 2">
              <a:extLst>
                <a:ext uri="{FF2B5EF4-FFF2-40B4-BE49-F238E27FC236}">
                  <a16:creationId xmlns:a16="http://schemas.microsoft.com/office/drawing/2014/main" id="{3715A199-82D1-4F0C-8EC8-C51AA1215EE0}"/>
                </a:ext>
              </a:extLst>
            </p:cNvPr>
            <p:cNvSpPr txBox="1">
              <a:spLocks/>
            </p:cNvSpPr>
            <p:nvPr/>
          </p:nvSpPr>
          <p:spPr bwMode="auto">
            <a:xfrm>
              <a:off x="2771150" y="2838450"/>
              <a:ext cx="126109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 </a:t>
              </a:r>
              <a:r>
                <a:rPr lang="en-US" altLang="en-US" dirty="0">
                  <a:solidFill>
                    <a:srgbClr val="FFFF00"/>
                  </a:solidFill>
                </a:rPr>
                <a:t>-</a:t>
              </a:r>
              <a:r>
                <a:rPr lang="en-US" altLang="en-US" dirty="0">
                  <a:solidFill>
                    <a:srgbClr val="FFFF00"/>
                  </a:solidFill>
                  <a:sym typeface="Symbol" panose="05050102010706020507" pitchFamily="18" charset="2"/>
                </a:rPr>
                <a:t>∞</a:t>
              </a:r>
              <a:endParaRPr lang="en-US" altLang="en-US" dirty="0">
                <a:solidFill>
                  <a:srgbClr val="FFFF00"/>
                </a:solidFill>
              </a:endParaRPr>
            </a:p>
          </p:txBody>
        </p:sp>
        <p:sp>
          <p:nvSpPr>
            <p:cNvPr id="10" name="Content Placeholder 2">
              <a:extLst>
                <a:ext uri="{FF2B5EF4-FFF2-40B4-BE49-F238E27FC236}">
                  <a16:creationId xmlns:a16="http://schemas.microsoft.com/office/drawing/2014/main" id="{46B90842-5761-4546-8CFA-F59B9399E11B}"/>
                </a:ext>
              </a:extLst>
            </p:cNvPr>
            <p:cNvSpPr txBox="1">
              <a:spLocks/>
            </p:cNvSpPr>
            <p:nvPr/>
          </p:nvSpPr>
          <p:spPr bwMode="auto">
            <a:xfrm>
              <a:off x="762000" y="283845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 lim	</a:t>
              </a:r>
              <a:endParaRPr lang="en-US" altLang="en-US" u="sng" dirty="0"/>
            </a:p>
            <a:p>
              <a:pPr>
                <a:spcBef>
                  <a:spcPts val="0"/>
                </a:spcBef>
              </a:pPr>
              <a:r>
                <a:rPr lang="en-US" altLang="en-US" sz="2000" dirty="0"/>
                <a:t>  x→</a:t>
              </a:r>
              <a:r>
                <a:rPr lang="en-US" altLang="en-US" sz="2000" dirty="0">
                  <a:sym typeface="Symbol" panose="05050102010706020507" pitchFamily="18" charset="2"/>
                </a:rPr>
                <a:t>∞</a:t>
              </a:r>
              <a:r>
                <a:rPr lang="en-US" altLang="en-US" sz="2000" dirty="0"/>
                <a:t>  </a:t>
              </a:r>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B7AB6B6B-3064-4C0A-A439-FD9DF509807C}"/>
                    </a:ext>
                  </a:extLst>
                </p:cNvPr>
                <p:cNvSpPr txBox="1">
                  <a:spLocks/>
                </p:cNvSpPr>
                <p:nvPr/>
              </p:nvSpPr>
              <p:spPr bwMode="auto">
                <a:xfrm>
                  <a:off x="1431442" y="2495550"/>
                  <a:ext cx="1371600" cy="1409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14:m>
                    <m:oMathPara xmlns:m="http://schemas.openxmlformats.org/officeDocument/2006/math">
                      <m:oMathParaPr>
                        <m:jc m:val="centerGroup"/>
                      </m:oMathParaPr>
                      <m:oMath xmlns:m="http://schemas.openxmlformats.org/officeDocument/2006/math">
                        <m:f>
                          <m:fPr>
                            <m:ctrlPr>
                              <a:rPr lang="en-US" altLang="en-US" i="1">
                                <a:latin typeface="Cambria Math" panose="02040503050406030204" pitchFamily="18" charset="0"/>
                              </a:rPr>
                            </m:ctrlPr>
                          </m:fPr>
                          <m:num>
                            <m:r>
                              <m:rPr>
                                <m:nor/>
                              </m:rPr>
                              <a:rPr lang="en-US" altLang="en-US" dirty="0"/>
                              <m:t>−7</m:t>
                            </m:r>
                            <m:r>
                              <m:rPr>
                                <m:nor/>
                              </m:rPr>
                              <a:rPr lang="en-US" altLang="en-US" dirty="0"/>
                              <m:t>x</m:t>
                            </m:r>
                            <m:r>
                              <m:rPr>
                                <m:nor/>
                              </m:rPr>
                              <a:rPr lang="en-US" altLang="en-US" baseline="30000" dirty="0"/>
                              <m:t>3</m:t>
                            </m:r>
                            <m:r>
                              <m:rPr>
                                <m:nor/>
                              </m:rPr>
                              <a:rPr lang="en-US" altLang="en-US" dirty="0"/>
                              <m:t>−1</m:t>
                            </m:r>
                          </m:num>
                          <m:den>
                            <m:r>
                              <m:rPr>
                                <m:nor/>
                              </m:rPr>
                              <a:rPr lang="en-US" altLang="en-US" dirty="0"/>
                              <m:t>4</m:t>
                            </m:r>
                            <m:r>
                              <m:rPr>
                                <m:nor/>
                              </m:rPr>
                              <a:rPr lang="en-US" altLang="en-US" dirty="0"/>
                              <m:t>x</m:t>
                            </m:r>
                            <m:r>
                              <m:rPr>
                                <m:nor/>
                              </m:rPr>
                              <a:rPr lang="en-US" altLang="en-US" baseline="30000" dirty="0"/>
                              <m:t>2</m:t>
                            </m:r>
                            <m:r>
                              <m:rPr>
                                <m:nor/>
                              </m:rPr>
                              <a:rPr lang="en-US" altLang="en-US" dirty="0"/>
                              <m:t>+5</m:t>
                            </m:r>
                          </m:den>
                        </m:f>
                      </m:oMath>
                    </m:oMathPara>
                  </a14:m>
                  <a:endParaRPr lang="en-US" altLang="en-US" dirty="0"/>
                </a:p>
              </p:txBody>
            </p:sp>
          </mc:Choice>
          <mc:Fallback xmlns="">
            <p:sp>
              <p:nvSpPr>
                <p:cNvPr id="11" name="Content Placeholder 2">
                  <a:extLst>
                    <a:ext uri="{FF2B5EF4-FFF2-40B4-BE49-F238E27FC236}">
                      <a16:creationId xmlns:a16="http://schemas.microsoft.com/office/drawing/2014/main" id="{B7AB6B6B-3064-4C0A-A439-FD9DF509807C}"/>
                    </a:ext>
                  </a:extLst>
                </p:cNvPr>
                <p:cNvSpPr txBox="1">
                  <a:spLocks noRot="1" noChangeAspect="1" noMove="1" noResize="1" noEditPoints="1" noAdjustHandles="1" noChangeArrowheads="1" noChangeShapeType="1" noTextEdit="1"/>
                </p:cNvSpPr>
                <p:nvPr/>
              </p:nvSpPr>
              <p:spPr bwMode="auto">
                <a:xfrm>
                  <a:off x="1431442" y="2495550"/>
                  <a:ext cx="1371600" cy="1409700"/>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15" name="Freeform: Shape 14">
            <a:extLst>
              <a:ext uri="{FF2B5EF4-FFF2-40B4-BE49-F238E27FC236}">
                <a16:creationId xmlns:a16="http://schemas.microsoft.com/office/drawing/2014/main" id="{2F4906DD-EAE2-4F5C-A724-9030C97BB744}"/>
              </a:ext>
            </a:extLst>
          </p:cNvPr>
          <p:cNvSpPr/>
          <p:nvPr/>
        </p:nvSpPr>
        <p:spPr>
          <a:xfrm rot="10800000" flipH="1" flipV="1">
            <a:off x="5278879" y="2479548"/>
            <a:ext cx="1049229" cy="1295400"/>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6121 w 651404"/>
              <a:gd name="connsiteY5" fmla="*/ 764933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3767 w 651404"/>
              <a:gd name="connsiteY4" fmla="*/ 615389 h 1753587"/>
              <a:gd name="connsiteX5" fmla="*/ 536121 w 651404"/>
              <a:gd name="connsiteY5" fmla="*/ 764933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89782" y="467720"/>
                  <a:pt x="583536" y="505684"/>
                </a:cubicBezTo>
                <a:cubicBezTo>
                  <a:pt x="577290" y="543648"/>
                  <a:pt x="571669" y="572181"/>
                  <a:pt x="563767" y="615389"/>
                </a:cubicBezTo>
                <a:cubicBezTo>
                  <a:pt x="555865" y="658597"/>
                  <a:pt x="546596" y="710437"/>
                  <a:pt x="536121" y="764933"/>
                </a:cubicBezTo>
                <a:cubicBezTo>
                  <a:pt x="525646" y="819429"/>
                  <a:pt x="513309" y="883887"/>
                  <a:pt x="500918" y="942366"/>
                </a:cubicBezTo>
                <a:cubicBezTo>
                  <a:pt x="488528" y="1000845"/>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FFC00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9EFAB1A-95B4-4437-B877-546CD6000334}"/>
              </a:ext>
            </a:extLst>
          </p:cNvPr>
          <p:cNvSpPr/>
          <p:nvPr/>
        </p:nvSpPr>
        <p:spPr>
          <a:xfrm rot="12285319" flipV="1">
            <a:off x="3223791" y="2223836"/>
            <a:ext cx="940439" cy="1351529"/>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6121 w 651404"/>
              <a:gd name="connsiteY5" fmla="*/ 764933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3767 w 651404"/>
              <a:gd name="connsiteY4" fmla="*/ 615389 h 1753587"/>
              <a:gd name="connsiteX5" fmla="*/ 536121 w 651404"/>
              <a:gd name="connsiteY5" fmla="*/ 764933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89782" y="467720"/>
                  <a:pt x="583536" y="505684"/>
                </a:cubicBezTo>
                <a:cubicBezTo>
                  <a:pt x="577290" y="543648"/>
                  <a:pt x="571669" y="572181"/>
                  <a:pt x="563767" y="615389"/>
                </a:cubicBezTo>
                <a:cubicBezTo>
                  <a:pt x="555865" y="658597"/>
                  <a:pt x="546596" y="710437"/>
                  <a:pt x="536121" y="764933"/>
                </a:cubicBezTo>
                <a:cubicBezTo>
                  <a:pt x="525646" y="819429"/>
                  <a:pt x="513309" y="883887"/>
                  <a:pt x="500918" y="942366"/>
                </a:cubicBezTo>
                <a:cubicBezTo>
                  <a:pt x="488528" y="1000845"/>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FFC00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80AEE87-3C8D-441A-93CC-614C6FEDDBEB}"/>
              </a:ext>
            </a:extLst>
          </p:cNvPr>
          <p:cNvSpPr txBox="1"/>
          <p:nvPr/>
        </p:nvSpPr>
        <p:spPr>
          <a:xfrm>
            <a:off x="4038600" y="3581400"/>
            <a:ext cx="1183335" cy="707886"/>
          </a:xfrm>
          <a:prstGeom prst="rect">
            <a:avLst/>
          </a:prstGeom>
          <a:noFill/>
        </p:spPr>
        <p:txBody>
          <a:bodyPr wrap="square">
            <a:spAutoFit/>
          </a:bodyPr>
          <a:lstStyle/>
          <a:p>
            <a:r>
              <a:rPr lang="en-US" altLang="en-US" sz="2000" u="sng" dirty="0">
                <a:solidFill>
                  <a:srgbClr val="CCFFFF"/>
                </a:solidFill>
              </a:rPr>
              <a:t>negative</a:t>
            </a:r>
          </a:p>
          <a:p>
            <a:r>
              <a:rPr lang="en-US" altLang="en-US" sz="2000" dirty="0">
                <a:solidFill>
                  <a:srgbClr val="CCFFFF"/>
                </a:solidFill>
              </a:rPr>
              <a:t>positive </a:t>
            </a:r>
            <a:endParaRPr lang="en-US" sz="2000" dirty="0">
              <a:solidFill>
                <a:srgbClr val="CCFFFF"/>
              </a:solidFill>
            </a:endParaRPr>
          </a:p>
        </p:txBody>
      </p:sp>
      <p:sp>
        <p:nvSpPr>
          <p:cNvPr id="12" name="Freeform: Shape 11">
            <a:extLst>
              <a:ext uri="{FF2B5EF4-FFF2-40B4-BE49-F238E27FC236}">
                <a16:creationId xmlns:a16="http://schemas.microsoft.com/office/drawing/2014/main" id="{D3F5A5D4-A4E8-4D3F-819B-FBF1268E414E}"/>
              </a:ext>
            </a:extLst>
          </p:cNvPr>
          <p:cNvSpPr/>
          <p:nvPr/>
        </p:nvSpPr>
        <p:spPr>
          <a:xfrm rot="12285319" flipV="1">
            <a:off x="3462823" y="2947894"/>
            <a:ext cx="743062" cy="635916"/>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6121 w 651404"/>
              <a:gd name="connsiteY5" fmla="*/ 764933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3767 w 651404"/>
              <a:gd name="connsiteY4" fmla="*/ 615389 h 1753587"/>
              <a:gd name="connsiteX5" fmla="*/ 536121 w 651404"/>
              <a:gd name="connsiteY5" fmla="*/ 764933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89782" y="467720"/>
                  <a:pt x="583536" y="505684"/>
                </a:cubicBezTo>
                <a:cubicBezTo>
                  <a:pt x="577290" y="543648"/>
                  <a:pt x="571669" y="572181"/>
                  <a:pt x="563767" y="615389"/>
                </a:cubicBezTo>
                <a:cubicBezTo>
                  <a:pt x="555865" y="658597"/>
                  <a:pt x="546596" y="710437"/>
                  <a:pt x="536121" y="764933"/>
                </a:cubicBezTo>
                <a:cubicBezTo>
                  <a:pt x="525646" y="819429"/>
                  <a:pt x="513309" y="883887"/>
                  <a:pt x="500918" y="942366"/>
                </a:cubicBezTo>
                <a:cubicBezTo>
                  <a:pt x="488528" y="1000845"/>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FFC00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49185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838200"/>
            <a:ext cx="8686800" cy="5638800"/>
          </a:xfrm>
        </p:spPr>
        <p:txBody>
          <a:bodyPr/>
          <a:lstStyle/>
          <a:p>
            <a:r>
              <a:rPr lang="en-US" altLang="en-US" dirty="0"/>
              <a:t>BUT: Find the limit:</a:t>
            </a:r>
          </a:p>
          <a:p>
            <a:endParaRPr lang="en-US" altLang="en-US" dirty="0"/>
          </a:p>
          <a:p>
            <a:endParaRPr lang="en-US" altLang="en-US" dirty="0"/>
          </a:p>
          <a:p>
            <a:endParaRPr lang="en-US" altLang="en-US" dirty="0"/>
          </a:p>
          <a:p>
            <a:endParaRPr lang="en-US" altLang="en-US" dirty="0"/>
          </a:p>
        </p:txBody>
      </p:sp>
      <p:sp>
        <p:nvSpPr>
          <p:cNvPr id="6" name="Rectangle 5">
            <a:extLst>
              <a:ext uri="{FF2B5EF4-FFF2-40B4-BE49-F238E27FC236}">
                <a16:creationId xmlns:a16="http://schemas.microsoft.com/office/drawing/2014/main" id="{69563F63-15A0-4C5F-ADFD-7BECE775F5B0}"/>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LIMIT OF RATIOS</a:t>
            </a:r>
          </a:p>
          <a:p>
            <a:pPr algn="ctr" eaLnBrk="1" hangingPunct="1">
              <a:spcBef>
                <a:spcPct val="0"/>
              </a:spcBef>
              <a:buFontTx/>
              <a:buNone/>
            </a:pPr>
            <a:r>
              <a:rPr lang="en-US" altLang="en-US" sz="2400" dirty="0">
                <a:solidFill>
                  <a:schemeClr val="bg1"/>
                </a:solidFill>
              </a:rPr>
              <a:t>IN-CLASS PROBLEM 12</a:t>
            </a:r>
            <a:endParaRPr lang="en-US" altLang="en-US" sz="2400" i="1" dirty="0">
              <a:solidFill>
                <a:schemeClr val="folHlink"/>
              </a:solidFill>
            </a:endParaRPr>
          </a:p>
        </p:txBody>
      </p:sp>
      <p:grpSp>
        <p:nvGrpSpPr>
          <p:cNvPr id="8" name="Group 7">
            <a:extLst>
              <a:ext uri="{FF2B5EF4-FFF2-40B4-BE49-F238E27FC236}">
                <a16:creationId xmlns:a16="http://schemas.microsoft.com/office/drawing/2014/main" id="{CB38904D-4157-4DC7-AD7E-AF2179ABDE22}"/>
              </a:ext>
            </a:extLst>
          </p:cNvPr>
          <p:cNvGrpSpPr/>
          <p:nvPr/>
        </p:nvGrpSpPr>
        <p:grpSpPr>
          <a:xfrm>
            <a:off x="2116041" y="1600200"/>
            <a:ext cx="3482715" cy="1409700"/>
            <a:chOff x="762000" y="2495550"/>
            <a:chExt cx="2041042" cy="1409700"/>
          </a:xfrm>
        </p:grpSpPr>
        <p:sp>
          <p:nvSpPr>
            <p:cNvPr id="10" name="Content Placeholder 2">
              <a:extLst>
                <a:ext uri="{FF2B5EF4-FFF2-40B4-BE49-F238E27FC236}">
                  <a16:creationId xmlns:a16="http://schemas.microsoft.com/office/drawing/2014/main" id="{46B90842-5761-4546-8CFA-F59B9399E11B}"/>
                </a:ext>
              </a:extLst>
            </p:cNvPr>
            <p:cNvSpPr txBox="1">
              <a:spLocks/>
            </p:cNvSpPr>
            <p:nvPr/>
          </p:nvSpPr>
          <p:spPr bwMode="auto">
            <a:xfrm>
              <a:off x="762000" y="283845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 lim	</a:t>
              </a:r>
              <a:endParaRPr lang="en-US" altLang="en-US" u="sng" dirty="0"/>
            </a:p>
            <a:p>
              <a:pPr>
                <a:spcBef>
                  <a:spcPts val="0"/>
                </a:spcBef>
              </a:pPr>
              <a:r>
                <a:rPr lang="en-US" altLang="en-US" sz="2000" dirty="0"/>
                <a:t>  x→</a:t>
              </a:r>
              <a:r>
                <a:rPr lang="en-US" altLang="en-US" sz="2000" dirty="0">
                  <a:sym typeface="Symbol" panose="05050102010706020507" pitchFamily="18" charset="2"/>
                </a:rPr>
                <a:t>∞</a:t>
              </a:r>
              <a:r>
                <a:rPr lang="en-US" altLang="en-US" sz="2000" dirty="0"/>
                <a:t>  </a:t>
              </a:r>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B7AB6B6B-3064-4C0A-A439-FD9DF509807C}"/>
                    </a:ext>
                  </a:extLst>
                </p:cNvPr>
                <p:cNvSpPr txBox="1">
                  <a:spLocks/>
                </p:cNvSpPr>
                <p:nvPr/>
              </p:nvSpPr>
              <p:spPr bwMode="auto">
                <a:xfrm>
                  <a:off x="1431442" y="2495550"/>
                  <a:ext cx="1371600" cy="1409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14:m>
                    <m:oMathPara xmlns:m="http://schemas.openxmlformats.org/officeDocument/2006/math">
                      <m:oMathParaPr>
                        <m:jc m:val="centerGroup"/>
                      </m:oMathParaPr>
                      <m:oMath xmlns:m="http://schemas.openxmlformats.org/officeDocument/2006/math">
                        <m:f>
                          <m:fPr>
                            <m:ctrlPr>
                              <a:rPr lang="en-US" altLang="en-US" i="1">
                                <a:latin typeface="Cambria Math" panose="02040503050406030204" pitchFamily="18" charset="0"/>
                              </a:rPr>
                            </m:ctrlPr>
                          </m:fPr>
                          <m:num>
                            <m:r>
                              <m:rPr>
                                <m:nor/>
                              </m:rPr>
                              <a:rPr lang="en-US" altLang="en-US" dirty="0"/>
                              <m:t>7</m:t>
                            </m:r>
                            <m:r>
                              <m:rPr>
                                <m:nor/>
                              </m:rPr>
                              <a:rPr lang="en-US" altLang="en-US" dirty="0"/>
                              <m:t>x</m:t>
                            </m:r>
                            <m:r>
                              <m:rPr>
                                <m:nor/>
                              </m:rPr>
                              <a:rPr lang="en-US" altLang="en-US" baseline="30000" dirty="0"/>
                              <m:t>3</m:t>
                            </m:r>
                            <m:r>
                              <m:rPr>
                                <m:nor/>
                              </m:rPr>
                              <a:rPr lang="en-US" altLang="en-US" dirty="0"/>
                              <m:t>−1</m:t>
                            </m:r>
                          </m:num>
                          <m:den>
                            <m:r>
                              <m:rPr>
                                <m:nor/>
                              </m:rPr>
                              <a:rPr lang="en-US" altLang="en-US" dirty="0"/>
                              <m:t>−4</m:t>
                            </m:r>
                            <m:r>
                              <m:rPr>
                                <m:nor/>
                              </m:rPr>
                              <a:rPr lang="en-US" altLang="en-US" dirty="0"/>
                              <m:t>x</m:t>
                            </m:r>
                            <m:r>
                              <m:rPr>
                                <m:nor/>
                              </m:rPr>
                              <a:rPr lang="en-US" altLang="en-US" baseline="30000" dirty="0"/>
                              <m:t>2</m:t>
                            </m:r>
                            <m:r>
                              <m:rPr>
                                <m:nor/>
                              </m:rPr>
                              <a:rPr lang="en-US" altLang="en-US" dirty="0"/>
                              <m:t>+5</m:t>
                            </m:r>
                          </m:den>
                        </m:f>
                      </m:oMath>
                    </m:oMathPara>
                  </a14:m>
                  <a:endParaRPr lang="en-US" altLang="en-US" dirty="0"/>
                </a:p>
              </p:txBody>
            </p:sp>
          </mc:Choice>
          <mc:Fallback xmlns="">
            <p:sp>
              <p:nvSpPr>
                <p:cNvPr id="11" name="Content Placeholder 2">
                  <a:extLst>
                    <a:ext uri="{FF2B5EF4-FFF2-40B4-BE49-F238E27FC236}">
                      <a16:creationId xmlns:a16="http://schemas.microsoft.com/office/drawing/2014/main" id="{B7AB6B6B-3064-4C0A-A439-FD9DF509807C}"/>
                    </a:ext>
                  </a:extLst>
                </p:cNvPr>
                <p:cNvSpPr txBox="1">
                  <a:spLocks noRot="1" noChangeAspect="1" noMove="1" noResize="1" noEditPoints="1" noAdjustHandles="1" noChangeArrowheads="1" noChangeShapeType="1" noTextEdit="1"/>
                </p:cNvSpPr>
                <p:nvPr/>
              </p:nvSpPr>
              <p:spPr bwMode="auto">
                <a:xfrm>
                  <a:off x="1431442" y="2495550"/>
                  <a:ext cx="1371600" cy="1409700"/>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Tree>
    <p:extLst>
      <p:ext uri="{BB962C8B-B14F-4D97-AF65-F5344CB8AC3E}">
        <p14:creationId xmlns:p14="http://schemas.microsoft.com/office/powerpoint/2010/main" val="11745136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838200"/>
            <a:ext cx="8686800" cy="5638800"/>
          </a:xfrm>
        </p:spPr>
        <p:txBody>
          <a:bodyPr/>
          <a:lstStyle/>
          <a:p>
            <a:r>
              <a:rPr lang="en-US" altLang="en-US" dirty="0"/>
              <a:t>BUT: Find the limit:</a:t>
            </a:r>
          </a:p>
          <a:p>
            <a:endParaRPr lang="en-US" altLang="en-US" dirty="0"/>
          </a:p>
          <a:p>
            <a:endParaRPr lang="en-US" altLang="en-US" dirty="0"/>
          </a:p>
          <a:p>
            <a:endParaRPr lang="en-US" altLang="en-US" dirty="0"/>
          </a:p>
          <a:p>
            <a:endParaRPr lang="en-US" altLang="en-US" dirty="0"/>
          </a:p>
        </p:txBody>
      </p:sp>
      <p:sp>
        <p:nvSpPr>
          <p:cNvPr id="6" name="Rectangle 5">
            <a:extLst>
              <a:ext uri="{FF2B5EF4-FFF2-40B4-BE49-F238E27FC236}">
                <a16:creationId xmlns:a16="http://schemas.microsoft.com/office/drawing/2014/main" id="{69563F63-15A0-4C5F-ADFD-7BECE775F5B0}"/>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LIMIT OF RATIOS</a:t>
            </a:r>
          </a:p>
          <a:p>
            <a:pPr algn="ctr" eaLnBrk="1" hangingPunct="1">
              <a:spcBef>
                <a:spcPct val="0"/>
              </a:spcBef>
              <a:buFontTx/>
              <a:buNone/>
            </a:pPr>
            <a:r>
              <a:rPr lang="en-US" altLang="en-US" sz="2400" dirty="0">
                <a:solidFill>
                  <a:schemeClr val="bg1"/>
                </a:solidFill>
              </a:rPr>
              <a:t>IN-CLASS PROBLEM 12</a:t>
            </a:r>
            <a:endParaRPr lang="en-US" altLang="en-US" sz="2400" i="1" dirty="0">
              <a:solidFill>
                <a:schemeClr val="folHlink"/>
              </a:solidFill>
            </a:endParaRPr>
          </a:p>
        </p:txBody>
      </p:sp>
      <p:grpSp>
        <p:nvGrpSpPr>
          <p:cNvPr id="8" name="Group 7">
            <a:extLst>
              <a:ext uri="{FF2B5EF4-FFF2-40B4-BE49-F238E27FC236}">
                <a16:creationId xmlns:a16="http://schemas.microsoft.com/office/drawing/2014/main" id="{CB38904D-4157-4DC7-AD7E-AF2179ABDE22}"/>
              </a:ext>
            </a:extLst>
          </p:cNvPr>
          <p:cNvGrpSpPr/>
          <p:nvPr/>
        </p:nvGrpSpPr>
        <p:grpSpPr>
          <a:xfrm>
            <a:off x="2116041" y="1600200"/>
            <a:ext cx="5580159" cy="1409700"/>
            <a:chOff x="762000" y="2495550"/>
            <a:chExt cx="3270247" cy="1409700"/>
          </a:xfrm>
        </p:grpSpPr>
        <p:sp>
          <p:nvSpPr>
            <p:cNvPr id="9" name="Content Placeholder 2">
              <a:extLst>
                <a:ext uri="{FF2B5EF4-FFF2-40B4-BE49-F238E27FC236}">
                  <a16:creationId xmlns:a16="http://schemas.microsoft.com/office/drawing/2014/main" id="{3715A199-82D1-4F0C-8EC8-C51AA1215EE0}"/>
                </a:ext>
              </a:extLst>
            </p:cNvPr>
            <p:cNvSpPr txBox="1">
              <a:spLocks/>
            </p:cNvSpPr>
            <p:nvPr/>
          </p:nvSpPr>
          <p:spPr bwMode="auto">
            <a:xfrm>
              <a:off x="2771150" y="2838450"/>
              <a:ext cx="126109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 </a:t>
              </a:r>
              <a:r>
                <a:rPr lang="en-US" altLang="en-US" dirty="0">
                  <a:solidFill>
                    <a:srgbClr val="FFFF00"/>
                  </a:solidFill>
                </a:rPr>
                <a:t>-</a:t>
              </a:r>
              <a:r>
                <a:rPr lang="en-US" altLang="en-US" dirty="0">
                  <a:solidFill>
                    <a:srgbClr val="FFFF00"/>
                  </a:solidFill>
                  <a:sym typeface="Symbol" panose="05050102010706020507" pitchFamily="18" charset="2"/>
                </a:rPr>
                <a:t>∞</a:t>
              </a:r>
              <a:endParaRPr lang="en-US" altLang="en-US" dirty="0">
                <a:solidFill>
                  <a:srgbClr val="FFFF00"/>
                </a:solidFill>
              </a:endParaRPr>
            </a:p>
          </p:txBody>
        </p:sp>
        <p:sp>
          <p:nvSpPr>
            <p:cNvPr id="10" name="Content Placeholder 2">
              <a:extLst>
                <a:ext uri="{FF2B5EF4-FFF2-40B4-BE49-F238E27FC236}">
                  <a16:creationId xmlns:a16="http://schemas.microsoft.com/office/drawing/2014/main" id="{46B90842-5761-4546-8CFA-F59B9399E11B}"/>
                </a:ext>
              </a:extLst>
            </p:cNvPr>
            <p:cNvSpPr txBox="1">
              <a:spLocks/>
            </p:cNvSpPr>
            <p:nvPr/>
          </p:nvSpPr>
          <p:spPr bwMode="auto">
            <a:xfrm>
              <a:off x="762000" y="283845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 lim	</a:t>
              </a:r>
              <a:endParaRPr lang="en-US" altLang="en-US" u="sng" dirty="0"/>
            </a:p>
            <a:p>
              <a:pPr>
                <a:spcBef>
                  <a:spcPts val="0"/>
                </a:spcBef>
              </a:pPr>
              <a:r>
                <a:rPr lang="en-US" altLang="en-US" sz="2000" dirty="0"/>
                <a:t>  x→</a:t>
              </a:r>
              <a:r>
                <a:rPr lang="en-US" altLang="en-US" sz="2000" dirty="0">
                  <a:sym typeface="Symbol" panose="05050102010706020507" pitchFamily="18" charset="2"/>
                </a:rPr>
                <a:t>∞</a:t>
              </a:r>
              <a:r>
                <a:rPr lang="en-US" altLang="en-US" sz="2000" dirty="0"/>
                <a:t>  </a:t>
              </a:r>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B7AB6B6B-3064-4C0A-A439-FD9DF509807C}"/>
                    </a:ext>
                  </a:extLst>
                </p:cNvPr>
                <p:cNvSpPr txBox="1">
                  <a:spLocks/>
                </p:cNvSpPr>
                <p:nvPr/>
              </p:nvSpPr>
              <p:spPr bwMode="auto">
                <a:xfrm>
                  <a:off x="1431442" y="2495550"/>
                  <a:ext cx="1371600" cy="1409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14:m>
                    <m:oMathPara xmlns:m="http://schemas.openxmlformats.org/officeDocument/2006/math">
                      <m:oMathParaPr>
                        <m:jc m:val="centerGroup"/>
                      </m:oMathParaPr>
                      <m:oMath xmlns:m="http://schemas.openxmlformats.org/officeDocument/2006/math">
                        <m:f>
                          <m:fPr>
                            <m:ctrlPr>
                              <a:rPr lang="en-US" altLang="en-US" i="1">
                                <a:latin typeface="Cambria Math" panose="02040503050406030204" pitchFamily="18" charset="0"/>
                              </a:rPr>
                            </m:ctrlPr>
                          </m:fPr>
                          <m:num>
                            <m:r>
                              <m:rPr>
                                <m:nor/>
                              </m:rPr>
                              <a:rPr lang="en-US" altLang="en-US" dirty="0"/>
                              <m:t>7</m:t>
                            </m:r>
                            <m:r>
                              <m:rPr>
                                <m:nor/>
                              </m:rPr>
                              <a:rPr lang="en-US" altLang="en-US" dirty="0"/>
                              <m:t>x</m:t>
                            </m:r>
                            <m:r>
                              <m:rPr>
                                <m:nor/>
                              </m:rPr>
                              <a:rPr lang="en-US" altLang="en-US" baseline="30000" dirty="0"/>
                              <m:t>3</m:t>
                            </m:r>
                            <m:r>
                              <m:rPr>
                                <m:nor/>
                              </m:rPr>
                              <a:rPr lang="en-US" altLang="en-US" dirty="0"/>
                              <m:t>−1</m:t>
                            </m:r>
                          </m:num>
                          <m:den>
                            <m:r>
                              <m:rPr>
                                <m:nor/>
                              </m:rPr>
                              <a:rPr lang="en-US" altLang="en-US" dirty="0"/>
                              <m:t>−4</m:t>
                            </m:r>
                            <m:r>
                              <m:rPr>
                                <m:nor/>
                              </m:rPr>
                              <a:rPr lang="en-US" altLang="en-US" dirty="0"/>
                              <m:t>x</m:t>
                            </m:r>
                            <m:r>
                              <m:rPr>
                                <m:nor/>
                              </m:rPr>
                              <a:rPr lang="en-US" altLang="en-US" baseline="30000" dirty="0"/>
                              <m:t>2</m:t>
                            </m:r>
                            <m:r>
                              <m:rPr>
                                <m:nor/>
                              </m:rPr>
                              <a:rPr lang="en-US" altLang="en-US" dirty="0"/>
                              <m:t>+5</m:t>
                            </m:r>
                          </m:den>
                        </m:f>
                      </m:oMath>
                    </m:oMathPara>
                  </a14:m>
                  <a:endParaRPr lang="en-US" altLang="en-US" dirty="0"/>
                </a:p>
              </p:txBody>
            </p:sp>
          </mc:Choice>
          <mc:Fallback xmlns="">
            <p:sp>
              <p:nvSpPr>
                <p:cNvPr id="11" name="Content Placeholder 2">
                  <a:extLst>
                    <a:ext uri="{FF2B5EF4-FFF2-40B4-BE49-F238E27FC236}">
                      <a16:creationId xmlns:a16="http://schemas.microsoft.com/office/drawing/2014/main" id="{B7AB6B6B-3064-4C0A-A439-FD9DF509807C}"/>
                    </a:ext>
                  </a:extLst>
                </p:cNvPr>
                <p:cNvSpPr txBox="1">
                  <a:spLocks noRot="1" noChangeAspect="1" noMove="1" noResize="1" noEditPoints="1" noAdjustHandles="1" noChangeArrowheads="1" noChangeShapeType="1" noTextEdit="1"/>
                </p:cNvSpPr>
                <p:nvPr/>
              </p:nvSpPr>
              <p:spPr bwMode="auto">
                <a:xfrm>
                  <a:off x="1431442" y="2495550"/>
                  <a:ext cx="1371600" cy="1409700"/>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15" name="Freeform: Shape 14">
            <a:extLst>
              <a:ext uri="{FF2B5EF4-FFF2-40B4-BE49-F238E27FC236}">
                <a16:creationId xmlns:a16="http://schemas.microsoft.com/office/drawing/2014/main" id="{2F4906DD-EAE2-4F5C-A724-9030C97BB744}"/>
              </a:ext>
            </a:extLst>
          </p:cNvPr>
          <p:cNvSpPr/>
          <p:nvPr/>
        </p:nvSpPr>
        <p:spPr>
          <a:xfrm rot="10800000" flipH="1" flipV="1">
            <a:off x="5278879" y="2479548"/>
            <a:ext cx="1049229" cy="1295400"/>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6121 w 651404"/>
              <a:gd name="connsiteY5" fmla="*/ 764933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3767 w 651404"/>
              <a:gd name="connsiteY4" fmla="*/ 615389 h 1753587"/>
              <a:gd name="connsiteX5" fmla="*/ 536121 w 651404"/>
              <a:gd name="connsiteY5" fmla="*/ 764933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89782" y="467720"/>
                  <a:pt x="583536" y="505684"/>
                </a:cubicBezTo>
                <a:cubicBezTo>
                  <a:pt x="577290" y="543648"/>
                  <a:pt x="571669" y="572181"/>
                  <a:pt x="563767" y="615389"/>
                </a:cubicBezTo>
                <a:cubicBezTo>
                  <a:pt x="555865" y="658597"/>
                  <a:pt x="546596" y="710437"/>
                  <a:pt x="536121" y="764933"/>
                </a:cubicBezTo>
                <a:cubicBezTo>
                  <a:pt x="525646" y="819429"/>
                  <a:pt x="513309" y="883887"/>
                  <a:pt x="500918" y="942366"/>
                </a:cubicBezTo>
                <a:cubicBezTo>
                  <a:pt x="488528" y="1000845"/>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FFC00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9EFAB1A-95B4-4437-B877-546CD6000334}"/>
              </a:ext>
            </a:extLst>
          </p:cNvPr>
          <p:cNvSpPr/>
          <p:nvPr/>
        </p:nvSpPr>
        <p:spPr>
          <a:xfrm rot="12285319" flipV="1">
            <a:off x="3563401" y="2992742"/>
            <a:ext cx="613048" cy="679315"/>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6121 w 651404"/>
              <a:gd name="connsiteY5" fmla="*/ 764933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3767 w 651404"/>
              <a:gd name="connsiteY4" fmla="*/ 615389 h 1753587"/>
              <a:gd name="connsiteX5" fmla="*/ 536121 w 651404"/>
              <a:gd name="connsiteY5" fmla="*/ 764933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89782" y="467720"/>
                  <a:pt x="583536" y="505684"/>
                </a:cubicBezTo>
                <a:cubicBezTo>
                  <a:pt x="577290" y="543648"/>
                  <a:pt x="571669" y="572181"/>
                  <a:pt x="563767" y="615389"/>
                </a:cubicBezTo>
                <a:cubicBezTo>
                  <a:pt x="555865" y="658597"/>
                  <a:pt x="546596" y="710437"/>
                  <a:pt x="536121" y="764933"/>
                </a:cubicBezTo>
                <a:cubicBezTo>
                  <a:pt x="525646" y="819429"/>
                  <a:pt x="513309" y="883887"/>
                  <a:pt x="500918" y="942366"/>
                </a:cubicBezTo>
                <a:cubicBezTo>
                  <a:pt x="488528" y="1000845"/>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FFC00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80AEE87-3C8D-441A-93CC-614C6FEDDBEB}"/>
              </a:ext>
            </a:extLst>
          </p:cNvPr>
          <p:cNvSpPr txBox="1"/>
          <p:nvPr/>
        </p:nvSpPr>
        <p:spPr>
          <a:xfrm>
            <a:off x="4038600" y="3581400"/>
            <a:ext cx="1183335" cy="707886"/>
          </a:xfrm>
          <a:prstGeom prst="rect">
            <a:avLst/>
          </a:prstGeom>
          <a:noFill/>
        </p:spPr>
        <p:txBody>
          <a:bodyPr wrap="square">
            <a:spAutoFit/>
          </a:bodyPr>
          <a:lstStyle/>
          <a:p>
            <a:r>
              <a:rPr lang="en-US" altLang="en-US" sz="2000" u="sng" dirty="0" err="1">
                <a:solidFill>
                  <a:srgbClr val="CCFFFF"/>
                </a:solidFill>
              </a:rPr>
              <a:t>positive</a:t>
            </a:r>
            <a:r>
              <a:rPr lang="en-US" altLang="en-US" sz="2000" dirty="0" err="1">
                <a:solidFill>
                  <a:srgbClr val="CCFFFF"/>
                </a:solidFill>
              </a:rPr>
              <a:t>negative</a:t>
            </a:r>
            <a:r>
              <a:rPr lang="en-US" altLang="en-US" sz="2000" dirty="0">
                <a:solidFill>
                  <a:srgbClr val="CCFFFF"/>
                </a:solidFill>
              </a:rPr>
              <a:t> </a:t>
            </a:r>
            <a:endParaRPr lang="en-US" sz="2000" dirty="0">
              <a:solidFill>
                <a:srgbClr val="CCFFFF"/>
              </a:solidFill>
            </a:endParaRPr>
          </a:p>
        </p:txBody>
      </p:sp>
      <p:sp>
        <p:nvSpPr>
          <p:cNvPr id="12" name="Freeform: Shape 11">
            <a:extLst>
              <a:ext uri="{FF2B5EF4-FFF2-40B4-BE49-F238E27FC236}">
                <a16:creationId xmlns:a16="http://schemas.microsoft.com/office/drawing/2014/main" id="{65A64A2E-E1EF-4450-A227-D9E33802D610}"/>
              </a:ext>
            </a:extLst>
          </p:cNvPr>
          <p:cNvSpPr/>
          <p:nvPr/>
        </p:nvSpPr>
        <p:spPr>
          <a:xfrm rot="12285319" flipV="1">
            <a:off x="3239035" y="2204819"/>
            <a:ext cx="1032378" cy="1495863"/>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6121 w 651404"/>
              <a:gd name="connsiteY5" fmla="*/ 764933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3767 w 651404"/>
              <a:gd name="connsiteY4" fmla="*/ 615389 h 1753587"/>
              <a:gd name="connsiteX5" fmla="*/ 536121 w 651404"/>
              <a:gd name="connsiteY5" fmla="*/ 764933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89782" y="467720"/>
                  <a:pt x="583536" y="505684"/>
                </a:cubicBezTo>
                <a:cubicBezTo>
                  <a:pt x="577290" y="543648"/>
                  <a:pt x="571669" y="572181"/>
                  <a:pt x="563767" y="615389"/>
                </a:cubicBezTo>
                <a:cubicBezTo>
                  <a:pt x="555865" y="658597"/>
                  <a:pt x="546596" y="710437"/>
                  <a:pt x="536121" y="764933"/>
                </a:cubicBezTo>
                <a:cubicBezTo>
                  <a:pt x="525646" y="819429"/>
                  <a:pt x="513309" y="883887"/>
                  <a:pt x="500918" y="942366"/>
                </a:cubicBezTo>
                <a:cubicBezTo>
                  <a:pt x="488528" y="1000845"/>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FFC00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05859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838200"/>
            <a:ext cx="8686800" cy="5638800"/>
          </a:xfrm>
        </p:spPr>
        <p:txBody>
          <a:bodyPr/>
          <a:lstStyle/>
          <a:p>
            <a:r>
              <a:rPr lang="en-US" altLang="en-US" dirty="0"/>
              <a:t>BUT: Find the limit:</a:t>
            </a:r>
          </a:p>
          <a:p>
            <a:endParaRPr lang="en-US" altLang="en-US" dirty="0"/>
          </a:p>
          <a:p>
            <a:endParaRPr lang="en-US" altLang="en-US" dirty="0"/>
          </a:p>
          <a:p>
            <a:endParaRPr lang="en-US" altLang="en-US" dirty="0"/>
          </a:p>
          <a:p>
            <a:endParaRPr lang="en-US" altLang="en-US" dirty="0"/>
          </a:p>
        </p:txBody>
      </p:sp>
      <p:sp>
        <p:nvSpPr>
          <p:cNvPr id="6" name="Rectangle 5">
            <a:extLst>
              <a:ext uri="{FF2B5EF4-FFF2-40B4-BE49-F238E27FC236}">
                <a16:creationId xmlns:a16="http://schemas.microsoft.com/office/drawing/2014/main" id="{69563F63-15A0-4C5F-ADFD-7BECE775F5B0}"/>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LIMIT OF RATIOS</a:t>
            </a:r>
          </a:p>
          <a:p>
            <a:pPr algn="ctr" eaLnBrk="1" hangingPunct="1">
              <a:spcBef>
                <a:spcPct val="0"/>
              </a:spcBef>
              <a:buFontTx/>
              <a:buNone/>
            </a:pPr>
            <a:r>
              <a:rPr lang="en-US" altLang="en-US" sz="2400" dirty="0">
                <a:solidFill>
                  <a:schemeClr val="bg1"/>
                </a:solidFill>
              </a:rPr>
              <a:t>IN-CLASS PROBLEM 12.5</a:t>
            </a:r>
            <a:endParaRPr lang="en-US" altLang="en-US" sz="2400" i="1" dirty="0">
              <a:solidFill>
                <a:schemeClr val="folHlink"/>
              </a:solidFill>
            </a:endParaRPr>
          </a:p>
        </p:txBody>
      </p:sp>
      <p:grpSp>
        <p:nvGrpSpPr>
          <p:cNvPr id="8" name="Group 7">
            <a:extLst>
              <a:ext uri="{FF2B5EF4-FFF2-40B4-BE49-F238E27FC236}">
                <a16:creationId xmlns:a16="http://schemas.microsoft.com/office/drawing/2014/main" id="{CB38904D-4157-4DC7-AD7E-AF2179ABDE22}"/>
              </a:ext>
            </a:extLst>
          </p:cNvPr>
          <p:cNvGrpSpPr/>
          <p:nvPr/>
        </p:nvGrpSpPr>
        <p:grpSpPr>
          <a:xfrm>
            <a:off x="2116041" y="1600200"/>
            <a:ext cx="3482715" cy="1409700"/>
            <a:chOff x="762000" y="2495550"/>
            <a:chExt cx="2041042" cy="1409700"/>
          </a:xfrm>
        </p:grpSpPr>
        <p:sp>
          <p:nvSpPr>
            <p:cNvPr id="10" name="Content Placeholder 2">
              <a:extLst>
                <a:ext uri="{FF2B5EF4-FFF2-40B4-BE49-F238E27FC236}">
                  <a16:creationId xmlns:a16="http://schemas.microsoft.com/office/drawing/2014/main" id="{46B90842-5761-4546-8CFA-F59B9399E11B}"/>
                </a:ext>
              </a:extLst>
            </p:cNvPr>
            <p:cNvSpPr txBox="1">
              <a:spLocks/>
            </p:cNvSpPr>
            <p:nvPr/>
          </p:nvSpPr>
          <p:spPr bwMode="auto">
            <a:xfrm>
              <a:off x="762000" y="283845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 lim	</a:t>
              </a:r>
              <a:endParaRPr lang="en-US" altLang="en-US" u="sng" dirty="0"/>
            </a:p>
            <a:p>
              <a:pPr>
                <a:spcBef>
                  <a:spcPts val="0"/>
                </a:spcBef>
              </a:pPr>
              <a:r>
                <a:rPr lang="en-US" altLang="en-US" sz="2000" dirty="0"/>
                <a:t>  x→</a:t>
              </a:r>
              <a:r>
                <a:rPr lang="en-US" altLang="en-US" sz="2000" dirty="0">
                  <a:sym typeface="Symbol" panose="05050102010706020507" pitchFamily="18" charset="2"/>
                </a:rPr>
                <a:t>∞</a:t>
              </a:r>
              <a:r>
                <a:rPr lang="en-US" altLang="en-US" sz="2000" dirty="0"/>
                <a:t>  </a:t>
              </a:r>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B7AB6B6B-3064-4C0A-A439-FD9DF509807C}"/>
                    </a:ext>
                  </a:extLst>
                </p:cNvPr>
                <p:cNvSpPr txBox="1">
                  <a:spLocks/>
                </p:cNvSpPr>
                <p:nvPr/>
              </p:nvSpPr>
              <p:spPr bwMode="auto">
                <a:xfrm>
                  <a:off x="1431442" y="2495550"/>
                  <a:ext cx="1371600" cy="1409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14:m>
                    <m:oMathPara xmlns:m="http://schemas.openxmlformats.org/officeDocument/2006/math">
                      <m:oMathParaPr>
                        <m:jc m:val="centerGroup"/>
                      </m:oMathParaPr>
                      <m:oMath xmlns:m="http://schemas.openxmlformats.org/officeDocument/2006/math">
                        <m:f>
                          <m:fPr>
                            <m:ctrlPr>
                              <a:rPr lang="en-US" altLang="en-US" i="1">
                                <a:latin typeface="Cambria Math" panose="02040503050406030204" pitchFamily="18" charset="0"/>
                              </a:rPr>
                            </m:ctrlPr>
                          </m:fPr>
                          <m:num>
                            <m:r>
                              <m:rPr>
                                <m:nor/>
                              </m:rPr>
                              <a:rPr lang="en-US" altLang="en-US" dirty="0"/>
                              <m:t>−7</m:t>
                            </m:r>
                            <m:r>
                              <m:rPr>
                                <m:nor/>
                              </m:rPr>
                              <a:rPr lang="en-US" altLang="en-US" dirty="0"/>
                              <m:t>x</m:t>
                            </m:r>
                            <m:r>
                              <m:rPr>
                                <m:nor/>
                              </m:rPr>
                              <a:rPr lang="en-US" altLang="en-US" baseline="30000" dirty="0"/>
                              <m:t>3</m:t>
                            </m:r>
                            <m:r>
                              <m:rPr>
                                <m:nor/>
                              </m:rPr>
                              <a:rPr lang="en-US" altLang="en-US" dirty="0"/>
                              <m:t>−1</m:t>
                            </m:r>
                          </m:num>
                          <m:den>
                            <m:r>
                              <m:rPr>
                                <m:nor/>
                              </m:rPr>
                              <a:rPr lang="en-US" altLang="en-US" dirty="0"/>
                              <m:t>−4</m:t>
                            </m:r>
                            <m:r>
                              <m:rPr>
                                <m:nor/>
                              </m:rPr>
                              <a:rPr lang="en-US" altLang="en-US" dirty="0"/>
                              <m:t>x</m:t>
                            </m:r>
                            <m:r>
                              <m:rPr>
                                <m:nor/>
                              </m:rPr>
                              <a:rPr lang="en-US" altLang="en-US" baseline="30000" dirty="0"/>
                              <m:t>2</m:t>
                            </m:r>
                            <m:r>
                              <m:rPr>
                                <m:nor/>
                              </m:rPr>
                              <a:rPr lang="en-US" altLang="en-US" dirty="0"/>
                              <m:t>+5</m:t>
                            </m:r>
                          </m:den>
                        </m:f>
                      </m:oMath>
                    </m:oMathPara>
                  </a14:m>
                  <a:endParaRPr lang="en-US" altLang="en-US" dirty="0"/>
                </a:p>
              </p:txBody>
            </p:sp>
          </mc:Choice>
          <mc:Fallback xmlns="">
            <p:sp>
              <p:nvSpPr>
                <p:cNvPr id="11" name="Content Placeholder 2">
                  <a:extLst>
                    <a:ext uri="{FF2B5EF4-FFF2-40B4-BE49-F238E27FC236}">
                      <a16:creationId xmlns:a16="http://schemas.microsoft.com/office/drawing/2014/main" id="{B7AB6B6B-3064-4C0A-A439-FD9DF509807C}"/>
                    </a:ext>
                  </a:extLst>
                </p:cNvPr>
                <p:cNvSpPr txBox="1">
                  <a:spLocks noRot="1" noChangeAspect="1" noMove="1" noResize="1" noEditPoints="1" noAdjustHandles="1" noChangeArrowheads="1" noChangeShapeType="1" noTextEdit="1"/>
                </p:cNvSpPr>
                <p:nvPr/>
              </p:nvSpPr>
              <p:spPr bwMode="auto">
                <a:xfrm>
                  <a:off x="1431442" y="2495550"/>
                  <a:ext cx="1371600" cy="1409700"/>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Tree>
    <p:extLst>
      <p:ext uri="{BB962C8B-B14F-4D97-AF65-F5344CB8AC3E}">
        <p14:creationId xmlns:p14="http://schemas.microsoft.com/office/powerpoint/2010/main" val="3831735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838200"/>
            <a:ext cx="8686800" cy="5638800"/>
          </a:xfrm>
        </p:spPr>
        <p:txBody>
          <a:bodyPr/>
          <a:lstStyle/>
          <a:p>
            <a:r>
              <a:rPr lang="en-US" altLang="en-US" dirty="0"/>
              <a:t>BUT: Find the limit:</a:t>
            </a:r>
          </a:p>
          <a:p>
            <a:endParaRPr lang="en-US" altLang="en-US" dirty="0"/>
          </a:p>
          <a:p>
            <a:endParaRPr lang="en-US" altLang="en-US" dirty="0"/>
          </a:p>
          <a:p>
            <a:endParaRPr lang="en-US" altLang="en-US" dirty="0"/>
          </a:p>
          <a:p>
            <a:endParaRPr lang="en-US" altLang="en-US" dirty="0"/>
          </a:p>
        </p:txBody>
      </p:sp>
      <p:sp>
        <p:nvSpPr>
          <p:cNvPr id="6" name="Rectangle 5">
            <a:extLst>
              <a:ext uri="{FF2B5EF4-FFF2-40B4-BE49-F238E27FC236}">
                <a16:creationId xmlns:a16="http://schemas.microsoft.com/office/drawing/2014/main" id="{69563F63-15A0-4C5F-ADFD-7BECE775F5B0}"/>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LIMIT OF RATIOS</a:t>
            </a:r>
          </a:p>
          <a:p>
            <a:pPr algn="ctr" eaLnBrk="1" hangingPunct="1">
              <a:spcBef>
                <a:spcPct val="0"/>
              </a:spcBef>
              <a:buFontTx/>
              <a:buNone/>
            </a:pPr>
            <a:r>
              <a:rPr lang="en-US" altLang="en-US" sz="2400" dirty="0">
                <a:solidFill>
                  <a:schemeClr val="bg1"/>
                </a:solidFill>
              </a:rPr>
              <a:t>IN-CLASS PROBLEM 12.5</a:t>
            </a:r>
            <a:endParaRPr lang="en-US" altLang="en-US" sz="2400" i="1" dirty="0">
              <a:solidFill>
                <a:schemeClr val="folHlink"/>
              </a:solidFill>
            </a:endParaRPr>
          </a:p>
        </p:txBody>
      </p:sp>
      <p:grpSp>
        <p:nvGrpSpPr>
          <p:cNvPr id="8" name="Group 7">
            <a:extLst>
              <a:ext uri="{FF2B5EF4-FFF2-40B4-BE49-F238E27FC236}">
                <a16:creationId xmlns:a16="http://schemas.microsoft.com/office/drawing/2014/main" id="{CB38904D-4157-4DC7-AD7E-AF2179ABDE22}"/>
              </a:ext>
            </a:extLst>
          </p:cNvPr>
          <p:cNvGrpSpPr/>
          <p:nvPr/>
        </p:nvGrpSpPr>
        <p:grpSpPr>
          <a:xfrm>
            <a:off x="2116041" y="1600200"/>
            <a:ext cx="5580159" cy="1409700"/>
            <a:chOff x="762000" y="2495550"/>
            <a:chExt cx="3270247" cy="1409700"/>
          </a:xfrm>
        </p:grpSpPr>
        <p:sp>
          <p:nvSpPr>
            <p:cNvPr id="9" name="Content Placeholder 2">
              <a:extLst>
                <a:ext uri="{FF2B5EF4-FFF2-40B4-BE49-F238E27FC236}">
                  <a16:creationId xmlns:a16="http://schemas.microsoft.com/office/drawing/2014/main" id="{3715A199-82D1-4F0C-8EC8-C51AA1215EE0}"/>
                </a:ext>
              </a:extLst>
            </p:cNvPr>
            <p:cNvSpPr txBox="1">
              <a:spLocks/>
            </p:cNvSpPr>
            <p:nvPr/>
          </p:nvSpPr>
          <p:spPr bwMode="auto">
            <a:xfrm>
              <a:off x="2771150" y="2838450"/>
              <a:ext cx="126109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 </a:t>
              </a:r>
              <a:r>
                <a:rPr lang="en-US" altLang="en-US" dirty="0">
                  <a:solidFill>
                    <a:srgbClr val="FFFF00"/>
                  </a:solidFill>
                </a:rPr>
                <a:t>+</a:t>
              </a:r>
              <a:r>
                <a:rPr lang="en-US" altLang="en-US" dirty="0">
                  <a:solidFill>
                    <a:srgbClr val="FFFF00"/>
                  </a:solidFill>
                  <a:sym typeface="Symbol" panose="05050102010706020507" pitchFamily="18" charset="2"/>
                </a:rPr>
                <a:t>∞</a:t>
              </a:r>
              <a:endParaRPr lang="en-US" altLang="en-US" dirty="0">
                <a:solidFill>
                  <a:srgbClr val="FFFF00"/>
                </a:solidFill>
              </a:endParaRPr>
            </a:p>
          </p:txBody>
        </p:sp>
        <p:sp>
          <p:nvSpPr>
            <p:cNvPr id="10" name="Content Placeholder 2">
              <a:extLst>
                <a:ext uri="{FF2B5EF4-FFF2-40B4-BE49-F238E27FC236}">
                  <a16:creationId xmlns:a16="http://schemas.microsoft.com/office/drawing/2014/main" id="{46B90842-5761-4546-8CFA-F59B9399E11B}"/>
                </a:ext>
              </a:extLst>
            </p:cNvPr>
            <p:cNvSpPr txBox="1">
              <a:spLocks/>
            </p:cNvSpPr>
            <p:nvPr/>
          </p:nvSpPr>
          <p:spPr bwMode="auto">
            <a:xfrm>
              <a:off x="762000" y="283845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 lim	</a:t>
              </a:r>
              <a:endParaRPr lang="en-US" altLang="en-US" u="sng" dirty="0"/>
            </a:p>
            <a:p>
              <a:pPr>
                <a:spcBef>
                  <a:spcPts val="0"/>
                </a:spcBef>
              </a:pPr>
              <a:r>
                <a:rPr lang="en-US" altLang="en-US" sz="2000" dirty="0"/>
                <a:t>  x→</a:t>
              </a:r>
              <a:r>
                <a:rPr lang="en-US" altLang="en-US" sz="2000" dirty="0">
                  <a:sym typeface="Symbol" panose="05050102010706020507" pitchFamily="18" charset="2"/>
                </a:rPr>
                <a:t>∞</a:t>
              </a:r>
              <a:r>
                <a:rPr lang="en-US" altLang="en-US" sz="2000" dirty="0"/>
                <a:t>  </a:t>
              </a:r>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B7AB6B6B-3064-4C0A-A439-FD9DF509807C}"/>
                    </a:ext>
                  </a:extLst>
                </p:cNvPr>
                <p:cNvSpPr txBox="1">
                  <a:spLocks/>
                </p:cNvSpPr>
                <p:nvPr/>
              </p:nvSpPr>
              <p:spPr bwMode="auto">
                <a:xfrm>
                  <a:off x="1431442" y="2495550"/>
                  <a:ext cx="1371600" cy="1409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14:m>
                    <m:oMathPara xmlns:m="http://schemas.openxmlformats.org/officeDocument/2006/math">
                      <m:oMathParaPr>
                        <m:jc m:val="centerGroup"/>
                      </m:oMathParaPr>
                      <m:oMath xmlns:m="http://schemas.openxmlformats.org/officeDocument/2006/math">
                        <m:f>
                          <m:fPr>
                            <m:ctrlPr>
                              <a:rPr lang="en-US" altLang="en-US" i="1">
                                <a:latin typeface="Cambria Math" panose="02040503050406030204" pitchFamily="18" charset="0"/>
                              </a:rPr>
                            </m:ctrlPr>
                          </m:fPr>
                          <m:num>
                            <m:r>
                              <m:rPr>
                                <m:nor/>
                              </m:rPr>
                              <a:rPr lang="en-US" altLang="en-US" dirty="0"/>
                              <m:t>−7</m:t>
                            </m:r>
                            <m:r>
                              <m:rPr>
                                <m:nor/>
                              </m:rPr>
                              <a:rPr lang="en-US" altLang="en-US" dirty="0"/>
                              <m:t>x</m:t>
                            </m:r>
                            <m:r>
                              <m:rPr>
                                <m:nor/>
                              </m:rPr>
                              <a:rPr lang="en-US" altLang="en-US" baseline="30000" dirty="0"/>
                              <m:t>3</m:t>
                            </m:r>
                            <m:r>
                              <m:rPr>
                                <m:nor/>
                              </m:rPr>
                              <a:rPr lang="en-US" altLang="en-US" dirty="0"/>
                              <m:t>−1</m:t>
                            </m:r>
                          </m:num>
                          <m:den>
                            <m:r>
                              <m:rPr>
                                <m:nor/>
                              </m:rPr>
                              <a:rPr lang="en-US" altLang="en-US" dirty="0"/>
                              <m:t>−4</m:t>
                            </m:r>
                            <m:r>
                              <m:rPr>
                                <m:nor/>
                              </m:rPr>
                              <a:rPr lang="en-US" altLang="en-US" dirty="0"/>
                              <m:t>x</m:t>
                            </m:r>
                            <m:r>
                              <m:rPr>
                                <m:nor/>
                              </m:rPr>
                              <a:rPr lang="en-US" altLang="en-US" baseline="30000" dirty="0"/>
                              <m:t>2</m:t>
                            </m:r>
                            <m:r>
                              <m:rPr>
                                <m:nor/>
                              </m:rPr>
                              <a:rPr lang="en-US" altLang="en-US" dirty="0"/>
                              <m:t>+5</m:t>
                            </m:r>
                          </m:den>
                        </m:f>
                      </m:oMath>
                    </m:oMathPara>
                  </a14:m>
                  <a:endParaRPr lang="en-US" altLang="en-US" dirty="0"/>
                </a:p>
              </p:txBody>
            </p:sp>
          </mc:Choice>
          <mc:Fallback xmlns="">
            <p:sp>
              <p:nvSpPr>
                <p:cNvPr id="11" name="Content Placeholder 2">
                  <a:extLst>
                    <a:ext uri="{FF2B5EF4-FFF2-40B4-BE49-F238E27FC236}">
                      <a16:creationId xmlns:a16="http://schemas.microsoft.com/office/drawing/2014/main" id="{B7AB6B6B-3064-4C0A-A439-FD9DF509807C}"/>
                    </a:ext>
                  </a:extLst>
                </p:cNvPr>
                <p:cNvSpPr txBox="1">
                  <a:spLocks noRot="1" noChangeAspect="1" noMove="1" noResize="1" noEditPoints="1" noAdjustHandles="1" noChangeArrowheads="1" noChangeShapeType="1" noTextEdit="1"/>
                </p:cNvSpPr>
                <p:nvPr/>
              </p:nvSpPr>
              <p:spPr bwMode="auto">
                <a:xfrm>
                  <a:off x="1431442" y="2495550"/>
                  <a:ext cx="1371600" cy="1409700"/>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15" name="Freeform: Shape 14">
            <a:extLst>
              <a:ext uri="{FF2B5EF4-FFF2-40B4-BE49-F238E27FC236}">
                <a16:creationId xmlns:a16="http://schemas.microsoft.com/office/drawing/2014/main" id="{2F4906DD-EAE2-4F5C-A724-9030C97BB744}"/>
              </a:ext>
            </a:extLst>
          </p:cNvPr>
          <p:cNvSpPr/>
          <p:nvPr/>
        </p:nvSpPr>
        <p:spPr>
          <a:xfrm rot="10800000" flipH="1" flipV="1">
            <a:off x="5278879" y="2479548"/>
            <a:ext cx="1049229" cy="1295400"/>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6121 w 651404"/>
              <a:gd name="connsiteY5" fmla="*/ 764933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3767 w 651404"/>
              <a:gd name="connsiteY4" fmla="*/ 615389 h 1753587"/>
              <a:gd name="connsiteX5" fmla="*/ 536121 w 651404"/>
              <a:gd name="connsiteY5" fmla="*/ 764933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89782" y="467720"/>
                  <a:pt x="583536" y="505684"/>
                </a:cubicBezTo>
                <a:cubicBezTo>
                  <a:pt x="577290" y="543648"/>
                  <a:pt x="571669" y="572181"/>
                  <a:pt x="563767" y="615389"/>
                </a:cubicBezTo>
                <a:cubicBezTo>
                  <a:pt x="555865" y="658597"/>
                  <a:pt x="546596" y="710437"/>
                  <a:pt x="536121" y="764933"/>
                </a:cubicBezTo>
                <a:cubicBezTo>
                  <a:pt x="525646" y="819429"/>
                  <a:pt x="513309" y="883887"/>
                  <a:pt x="500918" y="942366"/>
                </a:cubicBezTo>
                <a:cubicBezTo>
                  <a:pt x="488528" y="1000845"/>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FFC00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9EFAB1A-95B4-4437-B877-546CD6000334}"/>
              </a:ext>
            </a:extLst>
          </p:cNvPr>
          <p:cNvSpPr/>
          <p:nvPr/>
        </p:nvSpPr>
        <p:spPr>
          <a:xfrm rot="12285319" flipV="1">
            <a:off x="3563401" y="2992742"/>
            <a:ext cx="613048" cy="679315"/>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6121 w 651404"/>
              <a:gd name="connsiteY5" fmla="*/ 764933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3767 w 651404"/>
              <a:gd name="connsiteY4" fmla="*/ 615389 h 1753587"/>
              <a:gd name="connsiteX5" fmla="*/ 536121 w 651404"/>
              <a:gd name="connsiteY5" fmla="*/ 764933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89782" y="467720"/>
                  <a:pt x="583536" y="505684"/>
                </a:cubicBezTo>
                <a:cubicBezTo>
                  <a:pt x="577290" y="543648"/>
                  <a:pt x="571669" y="572181"/>
                  <a:pt x="563767" y="615389"/>
                </a:cubicBezTo>
                <a:cubicBezTo>
                  <a:pt x="555865" y="658597"/>
                  <a:pt x="546596" y="710437"/>
                  <a:pt x="536121" y="764933"/>
                </a:cubicBezTo>
                <a:cubicBezTo>
                  <a:pt x="525646" y="819429"/>
                  <a:pt x="513309" y="883887"/>
                  <a:pt x="500918" y="942366"/>
                </a:cubicBezTo>
                <a:cubicBezTo>
                  <a:pt x="488528" y="1000845"/>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FFC00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80AEE87-3C8D-441A-93CC-614C6FEDDBEB}"/>
              </a:ext>
            </a:extLst>
          </p:cNvPr>
          <p:cNvSpPr txBox="1"/>
          <p:nvPr/>
        </p:nvSpPr>
        <p:spPr>
          <a:xfrm>
            <a:off x="4038600" y="3581400"/>
            <a:ext cx="1183335" cy="707886"/>
          </a:xfrm>
          <a:prstGeom prst="rect">
            <a:avLst/>
          </a:prstGeom>
          <a:noFill/>
        </p:spPr>
        <p:txBody>
          <a:bodyPr wrap="square">
            <a:spAutoFit/>
          </a:bodyPr>
          <a:lstStyle/>
          <a:p>
            <a:r>
              <a:rPr lang="en-US" altLang="en-US" sz="2000" u="sng" dirty="0" err="1">
                <a:solidFill>
                  <a:srgbClr val="CCFFFF"/>
                </a:solidFill>
              </a:rPr>
              <a:t>negative</a:t>
            </a:r>
            <a:r>
              <a:rPr lang="en-US" altLang="en-US" sz="2000" dirty="0" err="1">
                <a:solidFill>
                  <a:srgbClr val="CCFFFF"/>
                </a:solidFill>
              </a:rPr>
              <a:t>negative</a:t>
            </a:r>
            <a:r>
              <a:rPr lang="en-US" altLang="en-US" sz="2000" dirty="0">
                <a:solidFill>
                  <a:srgbClr val="CCFFFF"/>
                </a:solidFill>
              </a:rPr>
              <a:t> </a:t>
            </a:r>
            <a:endParaRPr lang="en-US" sz="2000" dirty="0">
              <a:solidFill>
                <a:srgbClr val="CCFFFF"/>
              </a:solidFill>
            </a:endParaRPr>
          </a:p>
        </p:txBody>
      </p:sp>
      <p:sp>
        <p:nvSpPr>
          <p:cNvPr id="12" name="Freeform: Shape 11">
            <a:extLst>
              <a:ext uri="{FF2B5EF4-FFF2-40B4-BE49-F238E27FC236}">
                <a16:creationId xmlns:a16="http://schemas.microsoft.com/office/drawing/2014/main" id="{65A64A2E-E1EF-4450-A227-D9E33802D610}"/>
              </a:ext>
            </a:extLst>
          </p:cNvPr>
          <p:cNvSpPr/>
          <p:nvPr/>
        </p:nvSpPr>
        <p:spPr>
          <a:xfrm rot="12285319" flipV="1">
            <a:off x="3239035" y="2204819"/>
            <a:ext cx="1032378" cy="1495863"/>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6121 w 651404"/>
              <a:gd name="connsiteY5" fmla="*/ 764933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3767 w 651404"/>
              <a:gd name="connsiteY4" fmla="*/ 615389 h 1753587"/>
              <a:gd name="connsiteX5" fmla="*/ 536121 w 651404"/>
              <a:gd name="connsiteY5" fmla="*/ 764933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89782" y="467720"/>
                  <a:pt x="583536" y="505684"/>
                </a:cubicBezTo>
                <a:cubicBezTo>
                  <a:pt x="577290" y="543648"/>
                  <a:pt x="571669" y="572181"/>
                  <a:pt x="563767" y="615389"/>
                </a:cubicBezTo>
                <a:cubicBezTo>
                  <a:pt x="555865" y="658597"/>
                  <a:pt x="546596" y="710437"/>
                  <a:pt x="536121" y="764933"/>
                </a:cubicBezTo>
                <a:cubicBezTo>
                  <a:pt x="525646" y="819429"/>
                  <a:pt x="513309" y="883887"/>
                  <a:pt x="500918" y="942366"/>
                </a:cubicBezTo>
                <a:cubicBezTo>
                  <a:pt x="488528" y="1000845"/>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FFC00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677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275FA67-3754-40E7-8058-E6AEA47AA04F}"/>
              </a:ext>
            </a:extLst>
          </p:cNvPr>
          <p:cNvSpPr>
            <a:spLocks noGrp="1"/>
          </p:cNvSpPr>
          <p:nvPr>
            <p:ph type="title"/>
          </p:nvPr>
        </p:nvSpPr>
        <p:spPr/>
        <p:txBody>
          <a:bodyPr/>
          <a:lstStyle/>
          <a:p>
            <a:r>
              <a:rPr lang="en-US" altLang="en-US" dirty="0"/>
              <a:t>Limits of Ratios</a:t>
            </a:r>
          </a:p>
        </p:txBody>
      </p:sp>
      <mc:AlternateContent xmlns:mc="http://schemas.openxmlformats.org/markup-compatibility/2006" xmlns:a14="http://schemas.microsoft.com/office/drawing/2010/main">
        <mc:Choice Requires="a14">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If the degree of the top is less than the degree of the bottom …</a:t>
                </a:r>
              </a:p>
              <a:p>
                <a:endParaRPr lang="en-US" altLang="en-US" sz="2000" dirty="0"/>
              </a:p>
              <a:p>
                <a:pPr algn="ctr"/>
                <a14:m>
                  <m:oMathPara xmlns:m="http://schemas.openxmlformats.org/officeDocument/2006/math">
                    <m:oMathParaPr>
                      <m:jc m:val="centerGroup"/>
                    </m:oMathParaPr>
                    <m:oMath xmlns:m="http://schemas.openxmlformats.org/officeDocument/2006/math">
                      <m:f>
                        <m:fPr>
                          <m:ctrlPr>
                            <a:rPr lang="en-US" altLang="en-US" i="1" smtClean="0">
                              <a:latin typeface="Cambria Math" panose="02040503050406030204" pitchFamily="18" charset="0"/>
                            </a:rPr>
                          </m:ctrlPr>
                        </m:fPr>
                        <m:num>
                          <m:r>
                            <m:rPr>
                              <m:nor/>
                            </m:rPr>
                            <a:rPr lang="en-US" altLang="en-US" dirty="0"/>
                            <m:t>s</m:t>
                          </m:r>
                          <m:r>
                            <m:rPr>
                              <m:nor/>
                            </m:rPr>
                            <a:rPr lang="en-US" altLang="en-US" b="1" i="0" dirty="0" smtClean="0"/>
                            <m:t>maller</m:t>
                          </m:r>
                        </m:num>
                        <m:den>
                          <m:r>
                            <m:rPr>
                              <m:nor/>
                            </m:rPr>
                            <a:rPr lang="en-US" altLang="en-US" dirty="0"/>
                            <m:t>l</m:t>
                          </m:r>
                          <m:r>
                            <m:rPr>
                              <m:nor/>
                            </m:rPr>
                            <a:rPr lang="en-US" altLang="en-US" b="1" i="0" dirty="0" smtClean="0"/>
                            <m:t>arg</m:t>
                          </m:r>
                          <m:r>
                            <m:rPr>
                              <m:nor/>
                            </m:rPr>
                            <a:rPr lang="en-US" altLang="en-US" dirty="0"/>
                            <m:t>er</m:t>
                          </m:r>
                        </m:den>
                      </m:f>
                    </m:oMath>
                  </m:oMathPara>
                </a14:m>
                <a:endParaRPr lang="en-US" altLang="en-US" dirty="0"/>
              </a:p>
            </p:txBody>
          </p:sp>
        </mc:Choice>
        <mc:Fallback xmlns="">
          <p:sp>
            <p:nvSpPr>
              <p:cNvPr id="8195" name="Content Placeholder 2">
                <a:extLst>
                  <a:ext uri="{FF2B5EF4-FFF2-40B4-BE49-F238E27FC236}">
                    <a16:creationId xmlns:a16="http://schemas.microsoft.com/office/drawing/2014/main" id="{6D02F3CC-D897-4293-8E50-6A88124A25F7}"/>
                  </a:ext>
                </a:extLst>
              </p:cNvPr>
              <p:cNvSpPr>
                <a:spLocks noGrp="1" noRot="1" noChangeAspect="1" noMove="1" noResize="1" noEditPoints="1" noAdjustHandles="1" noChangeArrowheads="1" noChangeShapeType="1" noTextEdit="1"/>
              </p:cNvSpPr>
              <p:nvPr>
                <p:ph idx="1"/>
              </p:nvPr>
            </p:nvSpPr>
            <p:spPr>
              <a:xfrm>
                <a:off x="228600" y="1219200"/>
                <a:ext cx="8686800" cy="5638800"/>
              </a:xfrm>
              <a:blipFill>
                <a:blip r:embed="rId2"/>
                <a:stretch>
                  <a:fillRect l="-2526" t="-1946"/>
                </a:stretch>
              </a:blipFill>
            </p:spPr>
            <p:txBody>
              <a:bodyPr/>
              <a:lstStyle/>
              <a:p>
                <a:r>
                  <a:rPr lang="en-US">
                    <a:noFill/>
                  </a:rPr>
                  <a:t> </a:t>
                </a:r>
              </a:p>
            </p:txBody>
          </p:sp>
        </mc:Fallback>
      </mc:AlternateContent>
    </p:spTree>
    <p:extLst>
      <p:ext uri="{BB962C8B-B14F-4D97-AF65-F5344CB8AC3E}">
        <p14:creationId xmlns:p14="http://schemas.microsoft.com/office/powerpoint/2010/main" val="23680277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275FA67-3754-40E7-8058-E6AEA47AA04F}"/>
              </a:ext>
            </a:extLst>
          </p:cNvPr>
          <p:cNvSpPr>
            <a:spLocks noGrp="1"/>
          </p:cNvSpPr>
          <p:nvPr>
            <p:ph type="title"/>
          </p:nvPr>
        </p:nvSpPr>
        <p:spPr/>
        <p:txBody>
          <a:bodyPr/>
          <a:lstStyle/>
          <a:p>
            <a:r>
              <a:rPr lang="en-US" altLang="en-US" dirty="0"/>
              <a:t>Limits of Ratios</a:t>
            </a:r>
          </a:p>
        </p:txBody>
      </p:sp>
      <mc:AlternateContent xmlns:mc="http://schemas.openxmlformats.org/markup-compatibility/2006" xmlns:a14="http://schemas.microsoft.com/office/drawing/2010/main">
        <mc:Choice Requires="a14">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If the degree of the top is less than the degree of the bottom …</a:t>
                </a:r>
              </a:p>
              <a:p>
                <a:endParaRPr lang="en-US" altLang="en-US" sz="2000" dirty="0"/>
              </a:p>
              <a:p>
                <a:pPr algn="ctr"/>
                <a14:m>
                  <m:oMathPara xmlns:m="http://schemas.openxmlformats.org/officeDocument/2006/math">
                    <m:oMathParaPr>
                      <m:jc m:val="centerGroup"/>
                    </m:oMathParaPr>
                    <m:oMath xmlns:m="http://schemas.openxmlformats.org/officeDocument/2006/math">
                      <m:f>
                        <m:fPr>
                          <m:ctrlPr>
                            <a:rPr lang="en-US" altLang="en-US" i="1" smtClean="0">
                              <a:latin typeface="Cambria Math" panose="02040503050406030204" pitchFamily="18" charset="0"/>
                            </a:rPr>
                          </m:ctrlPr>
                        </m:fPr>
                        <m:num>
                          <m:r>
                            <m:rPr>
                              <m:nor/>
                            </m:rPr>
                            <a:rPr lang="en-US" altLang="en-US" dirty="0"/>
                            <m:t>s</m:t>
                          </m:r>
                          <m:r>
                            <m:rPr>
                              <m:nor/>
                            </m:rPr>
                            <a:rPr lang="en-US" altLang="en-US" b="1" i="0" dirty="0" smtClean="0"/>
                            <m:t>maller</m:t>
                          </m:r>
                        </m:num>
                        <m:den>
                          <m:r>
                            <m:rPr>
                              <m:nor/>
                            </m:rPr>
                            <a:rPr lang="en-US" altLang="en-US" dirty="0"/>
                            <m:t>l</m:t>
                          </m:r>
                          <m:r>
                            <m:rPr>
                              <m:nor/>
                            </m:rPr>
                            <a:rPr lang="en-US" altLang="en-US" b="1" i="0" dirty="0" smtClean="0"/>
                            <m:t>arg</m:t>
                          </m:r>
                          <m:r>
                            <m:rPr>
                              <m:nor/>
                            </m:rPr>
                            <a:rPr lang="en-US" altLang="en-US" dirty="0"/>
                            <m:t>er</m:t>
                          </m:r>
                        </m:den>
                      </m:f>
                    </m:oMath>
                  </m:oMathPara>
                </a14:m>
                <a:endParaRPr lang="en-US" altLang="en-US" dirty="0"/>
              </a:p>
              <a:p>
                <a:r>
                  <a:rPr lang="en-US" altLang="en-US" dirty="0"/>
                  <a:t>the limit is 0</a:t>
                </a:r>
              </a:p>
            </p:txBody>
          </p:sp>
        </mc:Choice>
        <mc:Fallback xmlns="">
          <p:sp>
            <p:nvSpPr>
              <p:cNvPr id="8195" name="Content Placeholder 2">
                <a:extLst>
                  <a:ext uri="{FF2B5EF4-FFF2-40B4-BE49-F238E27FC236}">
                    <a16:creationId xmlns:a16="http://schemas.microsoft.com/office/drawing/2014/main" id="{6D02F3CC-D897-4293-8E50-6A88124A25F7}"/>
                  </a:ext>
                </a:extLst>
              </p:cNvPr>
              <p:cNvSpPr>
                <a:spLocks noGrp="1" noRot="1" noChangeAspect="1" noMove="1" noResize="1" noEditPoints="1" noAdjustHandles="1" noChangeArrowheads="1" noChangeShapeType="1" noTextEdit="1"/>
              </p:cNvSpPr>
              <p:nvPr>
                <p:ph idx="1"/>
              </p:nvPr>
            </p:nvSpPr>
            <p:spPr>
              <a:xfrm>
                <a:off x="228600" y="1219200"/>
                <a:ext cx="8686800" cy="5638800"/>
              </a:xfrm>
              <a:blipFill>
                <a:blip r:embed="rId2"/>
                <a:stretch>
                  <a:fillRect l="-2526" t="-1946"/>
                </a:stretch>
              </a:blipFill>
            </p:spPr>
            <p:txBody>
              <a:bodyPr/>
              <a:lstStyle/>
              <a:p>
                <a:r>
                  <a:rPr lang="en-US">
                    <a:noFill/>
                  </a:rPr>
                  <a:t> </a:t>
                </a:r>
              </a:p>
            </p:txBody>
          </p:sp>
        </mc:Fallback>
      </mc:AlternateContent>
    </p:spTree>
    <p:extLst>
      <p:ext uri="{BB962C8B-B14F-4D97-AF65-F5344CB8AC3E}">
        <p14:creationId xmlns:p14="http://schemas.microsoft.com/office/powerpoint/2010/main" val="1966993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275FA67-3754-40E7-8058-E6AEA47AA04F}"/>
              </a:ext>
            </a:extLst>
          </p:cNvPr>
          <p:cNvSpPr>
            <a:spLocks noGrp="1"/>
          </p:cNvSpPr>
          <p:nvPr>
            <p:ph type="title"/>
          </p:nvPr>
        </p:nvSpPr>
        <p:spPr/>
        <p:txBody>
          <a:bodyPr/>
          <a:lstStyle/>
          <a:p>
            <a:r>
              <a:rPr lang="en-US" altLang="en-US" dirty="0"/>
              <a:t>Limits of Ratios</a:t>
            </a:r>
          </a:p>
        </p:txBody>
      </p:sp>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If the degree of the top is the same as the degree of the bottom … </a:t>
            </a:r>
          </a:p>
        </p:txBody>
      </p:sp>
    </p:spTree>
    <p:extLst>
      <p:ext uri="{BB962C8B-B14F-4D97-AF65-F5344CB8AC3E}">
        <p14:creationId xmlns:p14="http://schemas.microsoft.com/office/powerpoint/2010/main" val="22426798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275FA67-3754-40E7-8058-E6AEA47AA04F}"/>
              </a:ext>
            </a:extLst>
          </p:cNvPr>
          <p:cNvSpPr>
            <a:spLocks noGrp="1"/>
          </p:cNvSpPr>
          <p:nvPr>
            <p:ph type="title"/>
          </p:nvPr>
        </p:nvSpPr>
        <p:spPr/>
        <p:txBody>
          <a:bodyPr/>
          <a:lstStyle/>
          <a:p>
            <a:r>
              <a:rPr lang="en-US" altLang="en-US" dirty="0"/>
              <a:t>Limits of Ratios</a:t>
            </a:r>
          </a:p>
        </p:txBody>
      </p:sp>
      <mc:AlternateContent xmlns:mc="http://schemas.openxmlformats.org/markup-compatibility/2006" xmlns:a14="http://schemas.microsoft.com/office/drawing/2010/main">
        <mc:Choice Requires="a14">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If the degree of the top is the same as the degree of the bottom …</a:t>
                </a:r>
              </a:p>
              <a:p>
                <a:endParaRPr lang="en-US" altLang="en-US" sz="2000" dirty="0"/>
              </a:p>
              <a:p>
                <a:pPr algn="ctr"/>
                <a14:m>
                  <m:oMathPara xmlns:m="http://schemas.openxmlformats.org/officeDocument/2006/math">
                    <m:oMathParaPr>
                      <m:jc m:val="centerGroup"/>
                    </m:oMathParaPr>
                    <m:oMath xmlns:m="http://schemas.openxmlformats.org/officeDocument/2006/math">
                      <m:f>
                        <m:fPr>
                          <m:ctrlPr>
                            <a:rPr lang="en-US" altLang="en-US" i="1" smtClean="0">
                              <a:latin typeface="Cambria Math" panose="02040503050406030204" pitchFamily="18" charset="0"/>
                            </a:rPr>
                          </m:ctrlPr>
                        </m:fPr>
                        <m:num>
                          <m:r>
                            <m:rPr>
                              <m:nor/>
                            </m:rPr>
                            <a:rPr lang="en-US" altLang="en-US" b="1" i="0" dirty="0" smtClean="0"/>
                            <m:t>same</m:t>
                          </m:r>
                        </m:num>
                        <m:den>
                          <m:r>
                            <m:rPr>
                              <m:nor/>
                            </m:rPr>
                            <a:rPr lang="en-US" altLang="en-US" b="1" i="0" dirty="0" smtClean="0"/>
                            <m:t>sam</m:t>
                          </m:r>
                          <m:r>
                            <m:rPr>
                              <m:nor/>
                            </m:rPr>
                            <a:rPr lang="en-US" altLang="en-US" dirty="0"/>
                            <m:t>e</m:t>
                          </m:r>
                        </m:den>
                      </m:f>
                    </m:oMath>
                  </m:oMathPara>
                </a14:m>
                <a:endParaRPr lang="en-US" altLang="en-US" dirty="0"/>
              </a:p>
            </p:txBody>
          </p:sp>
        </mc:Choice>
        <mc:Fallback xmlns="">
          <p:sp>
            <p:nvSpPr>
              <p:cNvPr id="8195" name="Content Placeholder 2">
                <a:extLst>
                  <a:ext uri="{FF2B5EF4-FFF2-40B4-BE49-F238E27FC236}">
                    <a16:creationId xmlns:a16="http://schemas.microsoft.com/office/drawing/2014/main" id="{6D02F3CC-D897-4293-8E50-6A88124A25F7}"/>
                  </a:ext>
                </a:extLst>
              </p:cNvPr>
              <p:cNvSpPr>
                <a:spLocks noGrp="1" noRot="1" noChangeAspect="1" noMove="1" noResize="1" noEditPoints="1" noAdjustHandles="1" noChangeArrowheads="1" noChangeShapeType="1" noTextEdit="1"/>
              </p:cNvSpPr>
              <p:nvPr>
                <p:ph idx="1"/>
              </p:nvPr>
            </p:nvSpPr>
            <p:spPr>
              <a:xfrm>
                <a:off x="228600" y="1219200"/>
                <a:ext cx="8686800" cy="5638800"/>
              </a:xfrm>
              <a:blipFill>
                <a:blip r:embed="rId2"/>
                <a:stretch>
                  <a:fillRect l="-2526" t="-1946"/>
                </a:stretch>
              </a:blipFill>
            </p:spPr>
            <p:txBody>
              <a:bodyPr/>
              <a:lstStyle/>
              <a:p>
                <a:r>
                  <a:rPr lang="en-US">
                    <a:noFill/>
                  </a:rPr>
                  <a:t> </a:t>
                </a:r>
              </a:p>
            </p:txBody>
          </p:sp>
        </mc:Fallback>
      </mc:AlternateContent>
    </p:spTree>
    <p:extLst>
      <p:ext uri="{BB962C8B-B14F-4D97-AF65-F5344CB8AC3E}">
        <p14:creationId xmlns:p14="http://schemas.microsoft.com/office/powerpoint/2010/main" val="26495513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275FA67-3754-40E7-8058-E6AEA47AA04F}"/>
              </a:ext>
            </a:extLst>
          </p:cNvPr>
          <p:cNvSpPr>
            <a:spLocks noGrp="1"/>
          </p:cNvSpPr>
          <p:nvPr>
            <p:ph type="title"/>
          </p:nvPr>
        </p:nvSpPr>
        <p:spPr/>
        <p:txBody>
          <a:bodyPr/>
          <a:lstStyle/>
          <a:p>
            <a:r>
              <a:rPr lang="en-US" altLang="en-US" dirty="0"/>
              <a:t>Limits of Ratios</a:t>
            </a:r>
          </a:p>
        </p:txBody>
      </p:sp>
      <mc:AlternateContent xmlns:mc="http://schemas.openxmlformats.org/markup-compatibility/2006" xmlns:a14="http://schemas.microsoft.com/office/drawing/2010/main">
        <mc:Choice Requires="a14">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If the degree of the top is the same as the degree of the bottom …</a:t>
                </a:r>
              </a:p>
              <a:p>
                <a:endParaRPr lang="en-US" altLang="en-US" sz="2000" dirty="0"/>
              </a:p>
              <a:p>
                <a:pPr algn="ctr"/>
                <a14:m>
                  <m:oMathPara xmlns:m="http://schemas.openxmlformats.org/officeDocument/2006/math">
                    <m:oMathParaPr>
                      <m:jc m:val="centerGroup"/>
                    </m:oMathParaPr>
                    <m:oMath xmlns:m="http://schemas.openxmlformats.org/officeDocument/2006/math">
                      <m:f>
                        <m:fPr>
                          <m:ctrlPr>
                            <a:rPr lang="en-US" altLang="en-US" i="1" smtClean="0">
                              <a:latin typeface="Cambria Math" panose="02040503050406030204" pitchFamily="18" charset="0"/>
                            </a:rPr>
                          </m:ctrlPr>
                        </m:fPr>
                        <m:num>
                          <m:r>
                            <m:rPr>
                              <m:nor/>
                            </m:rPr>
                            <a:rPr lang="en-US" altLang="en-US" b="1" i="0" dirty="0" smtClean="0"/>
                            <m:t>same</m:t>
                          </m:r>
                        </m:num>
                        <m:den>
                          <m:r>
                            <m:rPr>
                              <m:nor/>
                            </m:rPr>
                            <a:rPr lang="en-US" altLang="en-US" b="1" i="0" dirty="0" smtClean="0"/>
                            <m:t>sam</m:t>
                          </m:r>
                          <m:r>
                            <m:rPr>
                              <m:nor/>
                            </m:rPr>
                            <a:rPr lang="en-US" altLang="en-US" dirty="0"/>
                            <m:t>e</m:t>
                          </m:r>
                        </m:den>
                      </m:f>
                    </m:oMath>
                  </m:oMathPara>
                </a14:m>
                <a:endParaRPr lang="en-US" altLang="en-US" dirty="0"/>
              </a:p>
              <a:p>
                <a:endParaRPr lang="en-US" altLang="en-US" sz="1000" dirty="0"/>
              </a:p>
              <a:p>
                <a:r>
                  <a:rPr lang="en-US" altLang="en-US" dirty="0"/>
                  <a:t>divide the coefficients of the terms with the largest exponent</a:t>
                </a:r>
              </a:p>
            </p:txBody>
          </p:sp>
        </mc:Choice>
        <mc:Fallback xmlns="">
          <p:sp>
            <p:nvSpPr>
              <p:cNvPr id="8195" name="Content Placeholder 2">
                <a:extLst>
                  <a:ext uri="{FF2B5EF4-FFF2-40B4-BE49-F238E27FC236}">
                    <a16:creationId xmlns:a16="http://schemas.microsoft.com/office/drawing/2014/main" id="{6D02F3CC-D897-4293-8E50-6A88124A25F7}"/>
                  </a:ext>
                </a:extLst>
              </p:cNvPr>
              <p:cNvSpPr>
                <a:spLocks noGrp="1" noRot="1" noChangeAspect="1" noMove="1" noResize="1" noEditPoints="1" noAdjustHandles="1" noChangeArrowheads="1" noChangeShapeType="1" noTextEdit="1"/>
              </p:cNvSpPr>
              <p:nvPr>
                <p:ph idx="1"/>
              </p:nvPr>
            </p:nvSpPr>
            <p:spPr>
              <a:xfrm>
                <a:off x="228600" y="1219200"/>
                <a:ext cx="8686800" cy="5638800"/>
              </a:xfrm>
              <a:blipFill>
                <a:blip r:embed="rId2"/>
                <a:stretch>
                  <a:fillRect l="-2526" t="-1946"/>
                </a:stretch>
              </a:blipFill>
            </p:spPr>
            <p:txBody>
              <a:bodyPr/>
              <a:lstStyle/>
              <a:p>
                <a:r>
                  <a:rPr lang="en-US">
                    <a:noFill/>
                  </a:rPr>
                  <a:t> </a:t>
                </a:r>
              </a:p>
            </p:txBody>
          </p:sp>
        </mc:Fallback>
      </mc:AlternateContent>
    </p:spTree>
    <p:extLst>
      <p:ext uri="{BB962C8B-B14F-4D97-AF65-F5344CB8AC3E}">
        <p14:creationId xmlns:p14="http://schemas.microsoft.com/office/powerpoint/2010/main" val="3463830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B8B98167-60FA-4C5C-AA22-D49AA65E7AA6}"/>
              </a:ext>
            </a:extLst>
          </p:cNvPr>
          <p:cNvSpPr>
            <a:spLocks noGrp="1"/>
          </p:cNvSpPr>
          <p:nvPr>
            <p:ph type="title"/>
          </p:nvPr>
        </p:nvSpPr>
        <p:spPr/>
        <p:txBody>
          <a:bodyPr/>
          <a:lstStyle/>
          <a:p>
            <a:r>
              <a:rPr lang="en-US" altLang="en-US" dirty="0"/>
              <a:t>Limits</a:t>
            </a:r>
          </a:p>
        </p:txBody>
      </p:sp>
      <mc:AlternateContent xmlns:mc="http://schemas.openxmlformats.org/markup-compatibility/2006" xmlns:a14="http://schemas.microsoft.com/office/drawing/2010/main">
        <mc:Choice Requires="a14">
          <p:sp>
            <p:nvSpPr>
              <p:cNvPr id="3075" name="Content Placeholder 2">
                <a:extLst>
                  <a:ext uri="{FF2B5EF4-FFF2-40B4-BE49-F238E27FC236}">
                    <a16:creationId xmlns:a16="http://schemas.microsoft.com/office/drawing/2014/main" id="{ED6721D9-9D26-4E70-9263-E737C9EE8E50}"/>
                  </a:ext>
                </a:extLst>
              </p:cNvPr>
              <p:cNvSpPr>
                <a:spLocks noGrp="1"/>
              </p:cNvSpPr>
              <p:nvPr>
                <p:ph idx="1"/>
              </p:nvPr>
            </p:nvSpPr>
            <p:spPr>
              <a:xfrm>
                <a:off x="228600" y="1219200"/>
                <a:ext cx="8686800" cy="5638800"/>
              </a:xfrm>
            </p:spPr>
            <p:txBody>
              <a:bodyPr/>
              <a:lstStyle/>
              <a:p>
                <a:r>
                  <a:rPr lang="en-US" altLang="en-US" dirty="0"/>
                  <a:t>Suppose we wanted to know what</a:t>
                </a:r>
              </a:p>
              <a:p>
                <a:pPr/>
                <a14:m>
                  <m:oMathPara xmlns:m="http://schemas.openxmlformats.org/officeDocument/2006/math">
                    <m:oMathParaPr>
                      <m:jc m:val="centerGroup"/>
                    </m:oMathParaPr>
                    <m:oMath xmlns:m="http://schemas.openxmlformats.org/officeDocument/2006/math">
                      <m:f>
                        <m:fPr>
                          <m:ctrlPr>
                            <a:rPr lang="en-US" altLang="en-US" i="1" smtClean="0">
                              <a:latin typeface="Cambria Math" panose="02040503050406030204" pitchFamily="18" charset="0"/>
                            </a:rPr>
                          </m:ctrlPr>
                        </m:fPr>
                        <m:num>
                          <m:r>
                            <m:rPr>
                              <m:nor/>
                            </m:rPr>
                            <a:rPr lang="en-US" altLang="en-US" dirty="0"/>
                            <m:t>x</m:t>
                          </m:r>
                          <m:r>
                            <m:rPr>
                              <m:nor/>
                            </m:rPr>
                            <a:rPr lang="en-US" altLang="en-US" baseline="30000" dirty="0"/>
                            <m:t>2</m:t>
                          </m:r>
                          <m:r>
                            <m:rPr>
                              <m:nor/>
                            </m:rPr>
                            <a:rPr lang="en-US" altLang="en-US" dirty="0"/>
                            <m:t> − 1</m:t>
                          </m:r>
                        </m:num>
                        <m:den>
                          <m:r>
                            <m:rPr>
                              <m:nor/>
                            </m:rPr>
                            <a:rPr lang="en-US" altLang="en-US" dirty="0"/>
                            <m:t>x</m:t>
                          </m:r>
                          <m:r>
                            <m:rPr>
                              <m:nor/>
                            </m:rPr>
                            <a:rPr lang="en-US" altLang="en-US" dirty="0"/>
                            <m:t> − 1</m:t>
                          </m:r>
                        </m:den>
                      </m:f>
                    </m:oMath>
                  </m:oMathPara>
                </a14:m>
                <a:endParaRPr lang="en-US" altLang="en-US" dirty="0"/>
              </a:p>
              <a:p>
                <a:r>
                  <a:rPr lang="en-US" altLang="en-US" dirty="0"/>
                  <a:t>is at x=1 the ratio is 0/0 </a:t>
                </a:r>
              </a:p>
              <a:p>
                <a:r>
                  <a:rPr lang="en-US" altLang="en-US" dirty="0"/>
                  <a:t>(not good…)</a:t>
                </a:r>
              </a:p>
            </p:txBody>
          </p:sp>
        </mc:Choice>
        <mc:Fallback xmlns="">
          <p:sp>
            <p:nvSpPr>
              <p:cNvPr id="3075" name="Content Placeholder 2">
                <a:extLst>
                  <a:ext uri="{FF2B5EF4-FFF2-40B4-BE49-F238E27FC236}">
                    <a16:creationId xmlns:a16="http://schemas.microsoft.com/office/drawing/2014/main" id="{ED6721D9-9D26-4E70-9263-E737C9EE8E50}"/>
                  </a:ext>
                </a:extLst>
              </p:cNvPr>
              <p:cNvSpPr>
                <a:spLocks noGrp="1" noRot="1" noChangeAspect="1" noMove="1" noResize="1" noEditPoints="1" noAdjustHandles="1" noChangeArrowheads="1" noChangeShapeType="1" noTextEdit="1"/>
              </p:cNvSpPr>
              <p:nvPr>
                <p:ph idx="1"/>
              </p:nvPr>
            </p:nvSpPr>
            <p:spPr>
              <a:xfrm>
                <a:off x="228600" y="1219200"/>
                <a:ext cx="8686800" cy="5638800"/>
              </a:xfrm>
              <a:blipFill>
                <a:blip r:embed="rId2"/>
                <a:stretch>
                  <a:fillRect l="-2526" t="-1946"/>
                </a:stretch>
              </a:blipFill>
            </p:spPr>
            <p:txBody>
              <a:bodyPr/>
              <a:lstStyle/>
              <a:p>
                <a:r>
                  <a:rPr lang="en-US">
                    <a:noFill/>
                  </a:rPr>
                  <a:t> </a:t>
                </a:r>
              </a:p>
            </p:txBody>
          </p:sp>
        </mc:Fallback>
      </mc:AlternateContent>
    </p:spTree>
    <p:extLst>
      <p:ext uri="{BB962C8B-B14F-4D97-AF65-F5344CB8AC3E}">
        <p14:creationId xmlns:p14="http://schemas.microsoft.com/office/powerpoint/2010/main" val="5470588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838200"/>
            <a:ext cx="8686800" cy="5638800"/>
          </a:xfrm>
        </p:spPr>
        <p:txBody>
          <a:bodyPr/>
          <a:lstStyle/>
          <a:p>
            <a:r>
              <a:rPr lang="en-US" altLang="en-US" dirty="0"/>
              <a:t>Find the limit:</a:t>
            </a:r>
          </a:p>
        </p:txBody>
      </p:sp>
      <p:sp>
        <p:nvSpPr>
          <p:cNvPr id="6" name="Rectangle 5">
            <a:extLst>
              <a:ext uri="{FF2B5EF4-FFF2-40B4-BE49-F238E27FC236}">
                <a16:creationId xmlns:a16="http://schemas.microsoft.com/office/drawing/2014/main" id="{69563F63-15A0-4C5F-ADFD-7BECE775F5B0}"/>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LIMIT OF RATIOS</a:t>
            </a:r>
          </a:p>
          <a:p>
            <a:pPr algn="ctr" eaLnBrk="1" hangingPunct="1">
              <a:spcBef>
                <a:spcPct val="0"/>
              </a:spcBef>
              <a:buFontTx/>
              <a:buNone/>
            </a:pPr>
            <a:r>
              <a:rPr lang="en-US" altLang="en-US" sz="2400" dirty="0">
                <a:solidFill>
                  <a:schemeClr val="bg1"/>
                </a:solidFill>
              </a:rPr>
              <a:t>IN-CLASS PROBLEM 13</a:t>
            </a:r>
            <a:endParaRPr lang="en-US" altLang="en-US" sz="2400" i="1" dirty="0">
              <a:solidFill>
                <a:schemeClr val="folHlink"/>
              </a:solidFill>
            </a:endParaRPr>
          </a:p>
        </p:txBody>
      </p:sp>
      <p:grpSp>
        <p:nvGrpSpPr>
          <p:cNvPr id="2" name="Group 1">
            <a:extLst>
              <a:ext uri="{FF2B5EF4-FFF2-40B4-BE49-F238E27FC236}">
                <a16:creationId xmlns:a16="http://schemas.microsoft.com/office/drawing/2014/main" id="{4DC81233-E78A-4302-AD0F-4F2138CA39F6}"/>
              </a:ext>
            </a:extLst>
          </p:cNvPr>
          <p:cNvGrpSpPr/>
          <p:nvPr/>
        </p:nvGrpSpPr>
        <p:grpSpPr>
          <a:xfrm>
            <a:off x="2116041" y="1600200"/>
            <a:ext cx="5427759" cy="1409700"/>
            <a:chOff x="2116041" y="1600200"/>
            <a:chExt cx="5427759" cy="1409700"/>
          </a:xfrm>
        </p:grpSpPr>
        <p:grpSp>
          <p:nvGrpSpPr>
            <p:cNvPr id="18" name="Group 17">
              <a:extLst>
                <a:ext uri="{FF2B5EF4-FFF2-40B4-BE49-F238E27FC236}">
                  <a16:creationId xmlns:a16="http://schemas.microsoft.com/office/drawing/2014/main" id="{D643D9CD-1211-4100-A3F2-1050FCE988E1}"/>
                </a:ext>
              </a:extLst>
            </p:cNvPr>
            <p:cNvGrpSpPr/>
            <p:nvPr/>
          </p:nvGrpSpPr>
          <p:grpSpPr>
            <a:xfrm>
              <a:off x="2116041" y="1600200"/>
              <a:ext cx="3482715" cy="1409700"/>
              <a:chOff x="762000" y="2495550"/>
              <a:chExt cx="2041042" cy="1409700"/>
            </a:xfrm>
          </p:grpSpPr>
          <p:sp>
            <p:nvSpPr>
              <p:cNvPr id="20" name="Content Placeholder 2">
                <a:extLst>
                  <a:ext uri="{FF2B5EF4-FFF2-40B4-BE49-F238E27FC236}">
                    <a16:creationId xmlns:a16="http://schemas.microsoft.com/office/drawing/2014/main" id="{1F69CEA9-78AB-4A66-BC29-084FF452F4B5}"/>
                  </a:ext>
                </a:extLst>
              </p:cNvPr>
              <p:cNvSpPr txBox="1">
                <a:spLocks/>
              </p:cNvSpPr>
              <p:nvPr/>
            </p:nvSpPr>
            <p:spPr bwMode="auto">
              <a:xfrm>
                <a:off x="762000" y="283845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 lim	</a:t>
                </a:r>
                <a:endParaRPr lang="en-US" altLang="en-US" u="sng" dirty="0"/>
              </a:p>
              <a:p>
                <a:pPr>
                  <a:spcBef>
                    <a:spcPts val="0"/>
                  </a:spcBef>
                </a:pPr>
                <a:r>
                  <a:rPr lang="en-US" altLang="en-US" sz="2000" dirty="0"/>
                  <a:t>  x→</a:t>
                </a:r>
                <a:r>
                  <a:rPr lang="en-US" altLang="en-US" sz="2000" dirty="0">
                    <a:sym typeface="Symbol" panose="05050102010706020507" pitchFamily="18" charset="2"/>
                  </a:rPr>
                  <a:t>∞</a:t>
                </a:r>
                <a:r>
                  <a:rPr lang="en-US" altLang="en-US" sz="2000" dirty="0"/>
                  <a:t>  </a:t>
                </a:r>
              </a:p>
            </p:txBody>
          </p:sp>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F188C1A7-523F-4174-8B6D-C82298824557}"/>
                      </a:ext>
                    </a:extLst>
                  </p:cNvPr>
                  <p:cNvSpPr txBox="1">
                    <a:spLocks/>
                  </p:cNvSpPr>
                  <p:nvPr/>
                </p:nvSpPr>
                <p:spPr bwMode="auto">
                  <a:xfrm>
                    <a:off x="1431442" y="2495550"/>
                    <a:ext cx="1371600" cy="1409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14:m>
                      <m:oMathPara xmlns:m="http://schemas.openxmlformats.org/officeDocument/2006/math">
                        <m:oMathParaPr>
                          <m:jc m:val="centerGroup"/>
                        </m:oMathParaPr>
                        <m:oMath xmlns:m="http://schemas.openxmlformats.org/officeDocument/2006/math">
                          <m:f>
                            <m:fPr>
                              <m:ctrlPr>
                                <a:rPr lang="en-US" altLang="en-US" i="1">
                                  <a:latin typeface="Cambria Math" panose="02040503050406030204" pitchFamily="18" charset="0"/>
                                </a:rPr>
                              </m:ctrlPr>
                            </m:fPr>
                            <m:num>
                              <m:r>
                                <m:rPr>
                                  <m:nor/>
                                </m:rPr>
                                <a:rPr lang="en-US" altLang="en-US" b="1" i="0" dirty="0" smtClean="0"/>
                                <m:t>5</m:t>
                              </m:r>
                              <m:r>
                                <m:rPr>
                                  <m:nor/>
                                </m:rPr>
                                <a:rPr lang="en-US" altLang="en-US" dirty="0"/>
                                <m:t>x</m:t>
                              </m:r>
                              <m:r>
                                <m:rPr>
                                  <m:nor/>
                                </m:rPr>
                                <a:rPr lang="en-US" altLang="en-US" b="1" i="0" baseline="30000" dirty="0" smtClean="0"/>
                                <m:t>2</m:t>
                              </m:r>
                              <m:r>
                                <m:rPr>
                                  <m:nor/>
                                </m:rPr>
                                <a:rPr lang="en-US" altLang="en-US" b="1" i="0" dirty="0" smtClean="0"/>
                                <m:t>+</m:t>
                              </m:r>
                              <m:r>
                                <m:rPr>
                                  <m:nor/>
                                </m:rPr>
                                <a:rPr lang="en-US" altLang="en-US" dirty="0"/>
                                <m:t>1</m:t>
                              </m:r>
                            </m:num>
                            <m:den>
                              <m:r>
                                <m:rPr>
                                  <m:nor/>
                                </m:rPr>
                                <a:rPr lang="en-US" altLang="en-US" b="1" i="0" dirty="0" smtClean="0"/>
                                <m:t>3</m:t>
                              </m:r>
                              <m:r>
                                <m:rPr>
                                  <m:nor/>
                                </m:rPr>
                                <a:rPr lang="en-US" altLang="en-US" dirty="0"/>
                                <m:t>x</m:t>
                              </m:r>
                              <m:r>
                                <m:rPr>
                                  <m:nor/>
                                </m:rPr>
                                <a:rPr lang="en-US" altLang="en-US" baseline="30000" dirty="0"/>
                                <m:t>2</m:t>
                              </m:r>
                              <m:r>
                                <m:rPr>
                                  <m:nor/>
                                </m:rPr>
                                <a:rPr lang="en-US" altLang="en-US" dirty="0"/>
                                <m:t>−</m:t>
                              </m:r>
                              <m:r>
                                <m:rPr>
                                  <m:nor/>
                                </m:rPr>
                                <a:rPr lang="en-US" altLang="en-US" b="1" i="0" dirty="0" smtClean="0"/>
                                <m:t>1</m:t>
                              </m:r>
                            </m:den>
                          </m:f>
                        </m:oMath>
                      </m:oMathPara>
                    </a14:m>
                    <a:endParaRPr lang="en-US" altLang="en-US" dirty="0"/>
                  </a:p>
                </p:txBody>
              </p:sp>
            </mc:Choice>
            <mc:Fallback xmlns="">
              <p:sp>
                <p:nvSpPr>
                  <p:cNvPr id="21" name="Content Placeholder 2">
                    <a:extLst>
                      <a:ext uri="{FF2B5EF4-FFF2-40B4-BE49-F238E27FC236}">
                        <a16:creationId xmlns:a16="http://schemas.microsoft.com/office/drawing/2014/main" id="{F188C1A7-523F-4174-8B6D-C82298824557}"/>
                      </a:ext>
                    </a:extLst>
                  </p:cNvPr>
                  <p:cNvSpPr txBox="1">
                    <a:spLocks noRot="1" noChangeAspect="1" noMove="1" noResize="1" noEditPoints="1" noAdjustHandles="1" noChangeArrowheads="1" noChangeShapeType="1" noTextEdit="1"/>
                  </p:cNvSpPr>
                  <p:nvPr/>
                </p:nvSpPr>
                <p:spPr bwMode="auto">
                  <a:xfrm>
                    <a:off x="1431442" y="2495550"/>
                    <a:ext cx="1371600" cy="1409700"/>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8" name="Content Placeholder 2">
              <a:extLst>
                <a:ext uri="{FF2B5EF4-FFF2-40B4-BE49-F238E27FC236}">
                  <a16:creationId xmlns:a16="http://schemas.microsoft.com/office/drawing/2014/main" id="{B6B80933-4C26-4177-9C02-95CCE70E85DC}"/>
                </a:ext>
              </a:extLst>
            </p:cNvPr>
            <p:cNvSpPr txBox="1">
              <a:spLocks/>
            </p:cNvSpPr>
            <p:nvPr/>
          </p:nvSpPr>
          <p:spPr bwMode="auto">
            <a:xfrm>
              <a:off x="5391937" y="1828800"/>
              <a:ext cx="21518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 </a:t>
              </a:r>
              <a:endParaRPr lang="en-US" altLang="en-US" dirty="0">
                <a:solidFill>
                  <a:srgbClr val="FFFF00"/>
                </a:solidFill>
              </a:endParaRPr>
            </a:p>
          </p:txBody>
        </p:sp>
      </p:grpSp>
    </p:spTree>
    <p:extLst>
      <p:ext uri="{BB962C8B-B14F-4D97-AF65-F5344CB8AC3E}">
        <p14:creationId xmlns:p14="http://schemas.microsoft.com/office/powerpoint/2010/main" val="9895044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838200"/>
            <a:ext cx="8686800" cy="5638800"/>
          </a:xfrm>
        </p:spPr>
        <p:txBody>
          <a:bodyPr/>
          <a:lstStyle/>
          <a:p>
            <a:r>
              <a:rPr lang="en-US" altLang="en-US" dirty="0"/>
              <a:t>Find the limit:</a:t>
            </a:r>
          </a:p>
          <a:p>
            <a:endParaRPr lang="en-US" altLang="en-US" dirty="0"/>
          </a:p>
          <a:p>
            <a:endParaRPr lang="en-US" altLang="en-US" dirty="0"/>
          </a:p>
          <a:p>
            <a:r>
              <a:rPr lang="en-US" altLang="en-US" dirty="0"/>
              <a:t>Check this in Excel!</a:t>
            </a:r>
          </a:p>
        </p:txBody>
      </p:sp>
      <p:sp>
        <p:nvSpPr>
          <p:cNvPr id="6" name="Rectangle 5">
            <a:extLst>
              <a:ext uri="{FF2B5EF4-FFF2-40B4-BE49-F238E27FC236}">
                <a16:creationId xmlns:a16="http://schemas.microsoft.com/office/drawing/2014/main" id="{69563F63-15A0-4C5F-ADFD-7BECE775F5B0}"/>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LIMIT OF RATIOS</a:t>
            </a:r>
          </a:p>
          <a:p>
            <a:pPr algn="ctr" eaLnBrk="1" hangingPunct="1">
              <a:spcBef>
                <a:spcPct val="0"/>
              </a:spcBef>
              <a:buFontTx/>
              <a:buNone/>
            </a:pPr>
            <a:r>
              <a:rPr lang="en-US" altLang="en-US" sz="2400" dirty="0">
                <a:solidFill>
                  <a:schemeClr val="bg1"/>
                </a:solidFill>
              </a:rPr>
              <a:t>IN-CLASS PROBLEM 13</a:t>
            </a:r>
            <a:endParaRPr lang="en-US" altLang="en-US" sz="2400" i="1" dirty="0">
              <a:solidFill>
                <a:schemeClr val="folHlink"/>
              </a:solidFill>
            </a:endParaRPr>
          </a:p>
        </p:txBody>
      </p:sp>
      <p:grpSp>
        <p:nvGrpSpPr>
          <p:cNvPr id="8" name="Group 7">
            <a:extLst>
              <a:ext uri="{FF2B5EF4-FFF2-40B4-BE49-F238E27FC236}">
                <a16:creationId xmlns:a16="http://schemas.microsoft.com/office/drawing/2014/main" id="{CB38904D-4157-4DC7-AD7E-AF2179ABDE22}"/>
              </a:ext>
            </a:extLst>
          </p:cNvPr>
          <p:cNvGrpSpPr/>
          <p:nvPr/>
        </p:nvGrpSpPr>
        <p:grpSpPr>
          <a:xfrm>
            <a:off x="2116041" y="1600200"/>
            <a:ext cx="5427759" cy="1409700"/>
            <a:chOff x="762000" y="2495550"/>
            <a:chExt cx="3180933" cy="1409700"/>
          </a:xfrm>
        </p:grpSpPr>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3715A199-82D1-4F0C-8EC8-C51AA1215EE0}"/>
                    </a:ext>
                  </a:extLst>
                </p:cNvPr>
                <p:cNvSpPr txBox="1">
                  <a:spLocks/>
                </p:cNvSpPr>
                <p:nvPr/>
              </p:nvSpPr>
              <p:spPr bwMode="auto">
                <a:xfrm>
                  <a:off x="2681836" y="2495550"/>
                  <a:ext cx="1261097" cy="838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 </a:t>
                  </a:r>
                  <a14:m>
                    <m:oMath xmlns:m="http://schemas.openxmlformats.org/officeDocument/2006/math">
                      <m:f>
                        <m:fPr>
                          <m:ctrlPr>
                            <a:rPr lang="en-US" altLang="en-US" i="1" smtClean="0">
                              <a:solidFill>
                                <a:srgbClr val="FFFF00"/>
                              </a:solidFill>
                              <a:latin typeface="Cambria Math" panose="02040503050406030204" pitchFamily="18" charset="0"/>
                            </a:rPr>
                          </m:ctrlPr>
                        </m:fPr>
                        <m:num>
                          <m:r>
                            <m:rPr>
                              <m:nor/>
                            </m:rPr>
                            <a:rPr lang="en-US" altLang="en-US" dirty="0">
                              <a:solidFill>
                                <a:srgbClr val="FFFF00"/>
                              </a:solidFill>
                            </a:rPr>
                            <m:t>5</m:t>
                          </m:r>
                        </m:num>
                        <m:den>
                          <m:r>
                            <m:rPr>
                              <m:nor/>
                            </m:rPr>
                            <a:rPr lang="en-US" altLang="en-US" dirty="0">
                              <a:solidFill>
                                <a:srgbClr val="FFFF00"/>
                              </a:solidFill>
                            </a:rPr>
                            <m:t>3</m:t>
                          </m:r>
                        </m:den>
                      </m:f>
                    </m:oMath>
                  </a14:m>
                  <a:endParaRPr lang="en-US" altLang="en-US" dirty="0">
                    <a:solidFill>
                      <a:srgbClr val="FFFF00"/>
                    </a:solidFill>
                  </a:endParaRPr>
                </a:p>
              </p:txBody>
            </p:sp>
          </mc:Choice>
          <mc:Fallback xmlns="">
            <p:sp>
              <p:nvSpPr>
                <p:cNvPr id="9" name="Content Placeholder 2">
                  <a:extLst>
                    <a:ext uri="{FF2B5EF4-FFF2-40B4-BE49-F238E27FC236}">
                      <a16:creationId xmlns:a16="http://schemas.microsoft.com/office/drawing/2014/main" id="{3715A199-82D1-4F0C-8EC8-C51AA1215EE0}"/>
                    </a:ext>
                  </a:extLst>
                </p:cNvPr>
                <p:cNvSpPr txBox="1">
                  <a:spLocks noRot="1" noChangeAspect="1" noMove="1" noResize="1" noEditPoints="1" noAdjustHandles="1" noChangeArrowheads="1" noChangeShapeType="1" noTextEdit="1"/>
                </p:cNvSpPr>
                <p:nvPr/>
              </p:nvSpPr>
              <p:spPr bwMode="auto">
                <a:xfrm>
                  <a:off x="2681836" y="2495550"/>
                  <a:ext cx="1261097" cy="838200"/>
                </a:xfrm>
                <a:prstGeom prst="rect">
                  <a:avLst/>
                </a:prstGeom>
                <a:blipFill>
                  <a:blip r:embed="rId2"/>
                  <a:stretch>
                    <a:fillRect l="-10198" b="-4744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0" name="Content Placeholder 2">
              <a:extLst>
                <a:ext uri="{FF2B5EF4-FFF2-40B4-BE49-F238E27FC236}">
                  <a16:creationId xmlns:a16="http://schemas.microsoft.com/office/drawing/2014/main" id="{46B90842-5761-4546-8CFA-F59B9399E11B}"/>
                </a:ext>
              </a:extLst>
            </p:cNvPr>
            <p:cNvSpPr txBox="1">
              <a:spLocks/>
            </p:cNvSpPr>
            <p:nvPr/>
          </p:nvSpPr>
          <p:spPr bwMode="auto">
            <a:xfrm>
              <a:off x="762000" y="283845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 lim	</a:t>
              </a:r>
              <a:endParaRPr lang="en-US" altLang="en-US" u="sng" dirty="0"/>
            </a:p>
            <a:p>
              <a:pPr>
                <a:spcBef>
                  <a:spcPts val="0"/>
                </a:spcBef>
              </a:pPr>
              <a:r>
                <a:rPr lang="en-US" altLang="en-US" sz="2000" dirty="0"/>
                <a:t>  x→</a:t>
              </a:r>
              <a:r>
                <a:rPr lang="en-US" altLang="en-US" sz="2000" dirty="0">
                  <a:sym typeface="Symbol" panose="05050102010706020507" pitchFamily="18" charset="2"/>
                </a:rPr>
                <a:t>∞</a:t>
              </a:r>
              <a:r>
                <a:rPr lang="en-US" altLang="en-US" sz="2000" dirty="0"/>
                <a:t>  </a:t>
              </a:r>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B7AB6B6B-3064-4C0A-A439-FD9DF509807C}"/>
                    </a:ext>
                  </a:extLst>
                </p:cNvPr>
                <p:cNvSpPr txBox="1">
                  <a:spLocks/>
                </p:cNvSpPr>
                <p:nvPr/>
              </p:nvSpPr>
              <p:spPr bwMode="auto">
                <a:xfrm>
                  <a:off x="1431442" y="2495550"/>
                  <a:ext cx="1371600" cy="1409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14:m>
                    <m:oMathPara xmlns:m="http://schemas.openxmlformats.org/officeDocument/2006/math">
                      <m:oMathParaPr>
                        <m:jc m:val="centerGroup"/>
                      </m:oMathParaPr>
                      <m:oMath xmlns:m="http://schemas.openxmlformats.org/officeDocument/2006/math">
                        <m:f>
                          <m:fPr>
                            <m:ctrlPr>
                              <a:rPr lang="en-US" altLang="en-US" i="1">
                                <a:latin typeface="Cambria Math" panose="02040503050406030204" pitchFamily="18" charset="0"/>
                              </a:rPr>
                            </m:ctrlPr>
                          </m:fPr>
                          <m:num>
                            <m:r>
                              <m:rPr>
                                <m:nor/>
                              </m:rPr>
                              <a:rPr lang="en-US" altLang="en-US" dirty="0"/>
                              <m:t>5</m:t>
                            </m:r>
                            <m:r>
                              <m:rPr>
                                <m:nor/>
                              </m:rPr>
                              <a:rPr lang="en-US" altLang="en-US" dirty="0"/>
                              <m:t>x</m:t>
                            </m:r>
                            <m:r>
                              <m:rPr>
                                <m:nor/>
                              </m:rPr>
                              <a:rPr lang="en-US" altLang="en-US" baseline="30000" dirty="0"/>
                              <m:t>2</m:t>
                            </m:r>
                            <m:r>
                              <m:rPr>
                                <m:nor/>
                              </m:rPr>
                              <a:rPr lang="en-US" altLang="en-US" dirty="0"/>
                              <m:t>+1</m:t>
                            </m:r>
                          </m:num>
                          <m:den>
                            <m:r>
                              <m:rPr>
                                <m:nor/>
                              </m:rPr>
                              <a:rPr lang="en-US" altLang="en-US" dirty="0"/>
                              <m:t>3</m:t>
                            </m:r>
                            <m:r>
                              <m:rPr>
                                <m:nor/>
                              </m:rPr>
                              <a:rPr lang="en-US" altLang="en-US" dirty="0"/>
                              <m:t>x</m:t>
                            </m:r>
                            <m:r>
                              <m:rPr>
                                <m:nor/>
                              </m:rPr>
                              <a:rPr lang="en-US" altLang="en-US" baseline="30000" dirty="0"/>
                              <m:t>2</m:t>
                            </m:r>
                            <m:r>
                              <m:rPr>
                                <m:nor/>
                              </m:rPr>
                              <a:rPr lang="en-US" altLang="en-US" dirty="0"/>
                              <m:t>−1</m:t>
                            </m:r>
                          </m:den>
                        </m:f>
                      </m:oMath>
                    </m:oMathPara>
                  </a14:m>
                  <a:endParaRPr lang="en-US" altLang="en-US" dirty="0"/>
                </a:p>
              </p:txBody>
            </p:sp>
          </mc:Choice>
          <mc:Fallback xmlns="">
            <p:sp>
              <p:nvSpPr>
                <p:cNvPr id="11" name="Content Placeholder 2">
                  <a:extLst>
                    <a:ext uri="{FF2B5EF4-FFF2-40B4-BE49-F238E27FC236}">
                      <a16:creationId xmlns:a16="http://schemas.microsoft.com/office/drawing/2014/main" id="{B7AB6B6B-3064-4C0A-A439-FD9DF509807C}"/>
                    </a:ext>
                  </a:extLst>
                </p:cNvPr>
                <p:cNvSpPr txBox="1">
                  <a:spLocks noRot="1" noChangeAspect="1" noMove="1" noResize="1" noEditPoints="1" noAdjustHandles="1" noChangeArrowheads="1" noChangeShapeType="1" noTextEdit="1"/>
                </p:cNvSpPr>
                <p:nvPr/>
              </p:nvSpPr>
              <p:spPr bwMode="auto">
                <a:xfrm>
                  <a:off x="1431442" y="2495550"/>
                  <a:ext cx="1371600" cy="140970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12" name="TextBox 11">
            <a:extLst>
              <a:ext uri="{FF2B5EF4-FFF2-40B4-BE49-F238E27FC236}">
                <a16:creationId xmlns:a16="http://schemas.microsoft.com/office/drawing/2014/main" id="{6FFEA7BD-0AF4-4FB6-B5C8-024ED1ABE2F7}"/>
              </a:ext>
            </a:extLst>
          </p:cNvPr>
          <p:cNvSpPr txBox="1"/>
          <p:nvPr/>
        </p:nvSpPr>
        <p:spPr>
          <a:xfrm>
            <a:off x="0" y="6611035"/>
            <a:ext cx="6858000" cy="323165"/>
          </a:xfrm>
          <a:prstGeom prst="rect">
            <a:avLst/>
          </a:prstGeom>
          <a:noFill/>
        </p:spPr>
        <p:txBody>
          <a:bodyPr wrap="square">
            <a:spAutoFit/>
          </a:bodyPr>
          <a:lstStyle/>
          <a:p>
            <a:r>
              <a:rPr lang="en-US" sz="1500" dirty="0">
                <a:solidFill>
                  <a:srgbClr val="00B0F0"/>
                </a:solidFill>
              </a:rPr>
              <a:t>https://www.mathsisfun.com/calculus/limits-infinity.html</a:t>
            </a:r>
          </a:p>
        </p:txBody>
      </p:sp>
    </p:spTree>
    <p:extLst>
      <p:ext uri="{BB962C8B-B14F-4D97-AF65-F5344CB8AC3E}">
        <p14:creationId xmlns:p14="http://schemas.microsoft.com/office/powerpoint/2010/main" val="13192256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838200"/>
            <a:ext cx="8686800" cy="5638800"/>
          </a:xfrm>
        </p:spPr>
        <p:txBody>
          <a:bodyPr/>
          <a:lstStyle/>
          <a:p>
            <a:r>
              <a:rPr lang="en-US" altLang="en-US" dirty="0"/>
              <a:t>Find the limit:</a:t>
            </a:r>
          </a:p>
          <a:p>
            <a:endParaRPr lang="en-US" altLang="en-US" dirty="0"/>
          </a:p>
          <a:p>
            <a:endParaRPr lang="en-US" altLang="en-US" dirty="0"/>
          </a:p>
        </p:txBody>
      </p:sp>
      <p:sp>
        <p:nvSpPr>
          <p:cNvPr id="6" name="Rectangle 5">
            <a:extLst>
              <a:ext uri="{FF2B5EF4-FFF2-40B4-BE49-F238E27FC236}">
                <a16:creationId xmlns:a16="http://schemas.microsoft.com/office/drawing/2014/main" id="{69563F63-15A0-4C5F-ADFD-7BECE775F5B0}"/>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LIMIT OF RATIOS</a:t>
            </a:r>
          </a:p>
          <a:p>
            <a:pPr algn="ctr" eaLnBrk="1" hangingPunct="1">
              <a:spcBef>
                <a:spcPct val="0"/>
              </a:spcBef>
              <a:buFontTx/>
              <a:buNone/>
            </a:pPr>
            <a:r>
              <a:rPr lang="en-US" altLang="en-US" sz="2400" dirty="0">
                <a:solidFill>
                  <a:schemeClr val="bg1"/>
                </a:solidFill>
              </a:rPr>
              <a:t>IN-CLASS PROBLEM 13</a:t>
            </a:r>
            <a:endParaRPr lang="en-US" altLang="en-US" sz="2400" i="1" dirty="0">
              <a:solidFill>
                <a:schemeClr val="folHlink"/>
              </a:solidFill>
            </a:endParaRPr>
          </a:p>
        </p:txBody>
      </p:sp>
      <p:grpSp>
        <p:nvGrpSpPr>
          <p:cNvPr id="8" name="Group 7">
            <a:extLst>
              <a:ext uri="{FF2B5EF4-FFF2-40B4-BE49-F238E27FC236}">
                <a16:creationId xmlns:a16="http://schemas.microsoft.com/office/drawing/2014/main" id="{CB38904D-4157-4DC7-AD7E-AF2179ABDE22}"/>
              </a:ext>
            </a:extLst>
          </p:cNvPr>
          <p:cNvGrpSpPr/>
          <p:nvPr/>
        </p:nvGrpSpPr>
        <p:grpSpPr>
          <a:xfrm>
            <a:off x="2116041" y="1600200"/>
            <a:ext cx="5427759" cy="1409700"/>
            <a:chOff x="762000" y="2495550"/>
            <a:chExt cx="3180933" cy="1409700"/>
          </a:xfrm>
        </p:grpSpPr>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3715A199-82D1-4F0C-8EC8-C51AA1215EE0}"/>
                    </a:ext>
                  </a:extLst>
                </p:cNvPr>
                <p:cNvSpPr txBox="1">
                  <a:spLocks/>
                </p:cNvSpPr>
                <p:nvPr/>
              </p:nvSpPr>
              <p:spPr bwMode="auto">
                <a:xfrm>
                  <a:off x="2681836" y="2495550"/>
                  <a:ext cx="1261097" cy="838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 </a:t>
                  </a:r>
                  <a14:m>
                    <m:oMath xmlns:m="http://schemas.openxmlformats.org/officeDocument/2006/math">
                      <m:f>
                        <m:fPr>
                          <m:ctrlPr>
                            <a:rPr lang="en-US" altLang="en-US" i="1" smtClean="0">
                              <a:solidFill>
                                <a:schemeClr val="bg1"/>
                              </a:solidFill>
                              <a:latin typeface="Cambria Math" panose="02040503050406030204" pitchFamily="18" charset="0"/>
                            </a:rPr>
                          </m:ctrlPr>
                        </m:fPr>
                        <m:num>
                          <m:r>
                            <m:rPr>
                              <m:nor/>
                            </m:rPr>
                            <a:rPr lang="en-US" altLang="en-US" dirty="0">
                              <a:solidFill>
                                <a:schemeClr val="bg1"/>
                              </a:solidFill>
                            </a:rPr>
                            <m:t>5</m:t>
                          </m:r>
                        </m:num>
                        <m:den>
                          <m:r>
                            <m:rPr>
                              <m:nor/>
                            </m:rPr>
                            <a:rPr lang="en-US" altLang="en-US" dirty="0">
                              <a:solidFill>
                                <a:schemeClr val="bg1"/>
                              </a:solidFill>
                            </a:rPr>
                            <m:t>3</m:t>
                          </m:r>
                        </m:den>
                      </m:f>
                    </m:oMath>
                  </a14:m>
                  <a:endParaRPr lang="en-US" altLang="en-US" dirty="0">
                    <a:solidFill>
                      <a:srgbClr val="FFFF00"/>
                    </a:solidFill>
                  </a:endParaRPr>
                </a:p>
              </p:txBody>
            </p:sp>
          </mc:Choice>
          <mc:Fallback xmlns="">
            <p:sp>
              <p:nvSpPr>
                <p:cNvPr id="9" name="Content Placeholder 2">
                  <a:extLst>
                    <a:ext uri="{FF2B5EF4-FFF2-40B4-BE49-F238E27FC236}">
                      <a16:creationId xmlns:a16="http://schemas.microsoft.com/office/drawing/2014/main" id="{3715A199-82D1-4F0C-8EC8-C51AA1215EE0}"/>
                    </a:ext>
                  </a:extLst>
                </p:cNvPr>
                <p:cNvSpPr txBox="1">
                  <a:spLocks noRot="1" noChangeAspect="1" noMove="1" noResize="1" noEditPoints="1" noAdjustHandles="1" noChangeArrowheads="1" noChangeShapeType="1" noTextEdit="1"/>
                </p:cNvSpPr>
                <p:nvPr/>
              </p:nvSpPr>
              <p:spPr bwMode="auto">
                <a:xfrm>
                  <a:off x="2681836" y="2495550"/>
                  <a:ext cx="1261097" cy="838200"/>
                </a:xfrm>
                <a:prstGeom prst="rect">
                  <a:avLst/>
                </a:prstGeom>
                <a:blipFill>
                  <a:blip r:embed="rId2"/>
                  <a:stretch>
                    <a:fillRect l="-10198" b="-4744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0" name="Content Placeholder 2">
              <a:extLst>
                <a:ext uri="{FF2B5EF4-FFF2-40B4-BE49-F238E27FC236}">
                  <a16:creationId xmlns:a16="http://schemas.microsoft.com/office/drawing/2014/main" id="{46B90842-5761-4546-8CFA-F59B9399E11B}"/>
                </a:ext>
              </a:extLst>
            </p:cNvPr>
            <p:cNvSpPr txBox="1">
              <a:spLocks/>
            </p:cNvSpPr>
            <p:nvPr/>
          </p:nvSpPr>
          <p:spPr bwMode="auto">
            <a:xfrm>
              <a:off x="762000" y="283845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 lim	</a:t>
              </a:r>
              <a:endParaRPr lang="en-US" altLang="en-US" u="sng" dirty="0"/>
            </a:p>
            <a:p>
              <a:pPr>
                <a:spcBef>
                  <a:spcPts val="0"/>
                </a:spcBef>
              </a:pPr>
              <a:r>
                <a:rPr lang="en-US" altLang="en-US" sz="2000" dirty="0"/>
                <a:t>  x→</a:t>
              </a:r>
              <a:r>
                <a:rPr lang="en-US" altLang="en-US" sz="2000" dirty="0">
                  <a:sym typeface="Symbol" panose="05050102010706020507" pitchFamily="18" charset="2"/>
                </a:rPr>
                <a:t>∞</a:t>
              </a:r>
              <a:r>
                <a:rPr lang="en-US" altLang="en-US" sz="2000" dirty="0"/>
                <a:t>  </a:t>
              </a:r>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B7AB6B6B-3064-4C0A-A439-FD9DF509807C}"/>
                    </a:ext>
                  </a:extLst>
                </p:cNvPr>
                <p:cNvSpPr txBox="1">
                  <a:spLocks/>
                </p:cNvSpPr>
                <p:nvPr/>
              </p:nvSpPr>
              <p:spPr bwMode="auto">
                <a:xfrm>
                  <a:off x="1431442" y="2495550"/>
                  <a:ext cx="1371600" cy="1409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14:m>
                    <m:oMathPara xmlns:m="http://schemas.openxmlformats.org/officeDocument/2006/math">
                      <m:oMathParaPr>
                        <m:jc m:val="centerGroup"/>
                      </m:oMathParaPr>
                      <m:oMath xmlns:m="http://schemas.openxmlformats.org/officeDocument/2006/math">
                        <m:f>
                          <m:fPr>
                            <m:ctrlPr>
                              <a:rPr lang="en-US" altLang="en-US" i="1">
                                <a:latin typeface="Cambria Math" panose="02040503050406030204" pitchFamily="18" charset="0"/>
                              </a:rPr>
                            </m:ctrlPr>
                          </m:fPr>
                          <m:num>
                            <m:r>
                              <m:rPr>
                                <m:nor/>
                              </m:rPr>
                              <a:rPr lang="en-US" altLang="en-US" dirty="0"/>
                              <m:t>−5</m:t>
                            </m:r>
                            <m:r>
                              <m:rPr>
                                <m:nor/>
                              </m:rPr>
                              <a:rPr lang="en-US" altLang="en-US" dirty="0"/>
                              <m:t>x</m:t>
                            </m:r>
                            <m:r>
                              <m:rPr>
                                <m:nor/>
                              </m:rPr>
                              <a:rPr lang="en-US" altLang="en-US" baseline="30000" dirty="0"/>
                              <m:t>2</m:t>
                            </m:r>
                            <m:r>
                              <m:rPr>
                                <m:nor/>
                              </m:rPr>
                              <a:rPr lang="en-US" altLang="en-US" dirty="0"/>
                              <m:t>+1</m:t>
                            </m:r>
                          </m:num>
                          <m:den>
                            <m:r>
                              <m:rPr>
                                <m:nor/>
                              </m:rPr>
                              <a:rPr lang="en-US" altLang="en-US" dirty="0"/>
                              <m:t>3</m:t>
                            </m:r>
                            <m:r>
                              <m:rPr>
                                <m:nor/>
                              </m:rPr>
                              <a:rPr lang="en-US" altLang="en-US" dirty="0"/>
                              <m:t>x</m:t>
                            </m:r>
                            <m:r>
                              <m:rPr>
                                <m:nor/>
                              </m:rPr>
                              <a:rPr lang="en-US" altLang="en-US" baseline="30000" dirty="0"/>
                              <m:t>2</m:t>
                            </m:r>
                            <m:r>
                              <m:rPr>
                                <m:nor/>
                              </m:rPr>
                              <a:rPr lang="en-US" altLang="en-US" dirty="0"/>
                              <m:t>−1</m:t>
                            </m:r>
                          </m:den>
                        </m:f>
                      </m:oMath>
                    </m:oMathPara>
                  </a14:m>
                  <a:endParaRPr lang="en-US" altLang="en-US" dirty="0"/>
                </a:p>
              </p:txBody>
            </p:sp>
          </mc:Choice>
          <mc:Fallback xmlns="">
            <p:sp>
              <p:nvSpPr>
                <p:cNvPr id="11" name="Content Placeholder 2">
                  <a:extLst>
                    <a:ext uri="{FF2B5EF4-FFF2-40B4-BE49-F238E27FC236}">
                      <a16:creationId xmlns:a16="http://schemas.microsoft.com/office/drawing/2014/main" id="{B7AB6B6B-3064-4C0A-A439-FD9DF509807C}"/>
                    </a:ext>
                  </a:extLst>
                </p:cNvPr>
                <p:cNvSpPr txBox="1">
                  <a:spLocks noRot="1" noChangeAspect="1" noMove="1" noResize="1" noEditPoints="1" noAdjustHandles="1" noChangeArrowheads="1" noChangeShapeType="1" noTextEdit="1"/>
                </p:cNvSpPr>
                <p:nvPr/>
              </p:nvSpPr>
              <p:spPr bwMode="auto">
                <a:xfrm>
                  <a:off x="1431442" y="2495550"/>
                  <a:ext cx="1371600" cy="140970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12" name="TextBox 11">
            <a:extLst>
              <a:ext uri="{FF2B5EF4-FFF2-40B4-BE49-F238E27FC236}">
                <a16:creationId xmlns:a16="http://schemas.microsoft.com/office/drawing/2014/main" id="{6FFEA7BD-0AF4-4FB6-B5C8-024ED1ABE2F7}"/>
              </a:ext>
            </a:extLst>
          </p:cNvPr>
          <p:cNvSpPr txBox="1"/>
          <p:nvPr/>
        </p:nvSpPr>
        <p:spPr>
          <a:xfrm>
            <a:off x="0" y="6611035"/>
            <a:ext cx="6858000" cy="323165"/>
          </a:xfrm>
          <a:prstGeom prst="rect">
            <a:avLst/>
          </a:prstGeom>
          <a:noFill/>
        </p:spPr>
        <p:txBody>
          <a:bodyPr wrap="square">
            <a:spAutoFit/>
          </a:bodyPr>
          <a:lstStyle/>
          <a:p>
            <a:r>
              <a:rPr lang="en-US" sz="1500" dirty="0">
                <a:solidFill>
                  <a:srgbClr val="00B0F0"/>
                </a:solidFill>
              </a:rPr>
              <a:t>https://www.mathsisfun.com/calculus/limits-infinity.html</a:t>
            </a:r>
          </a:p>
        </p:txBody>
      </p:sp>
    </p:spTree>
    <p:extLst>
      <p:ext uri="{BB962C8B-B14F-4D97-AF65-F5344CB8AC3E}">
        <p14:creationId xmlns:p14="http://schemas.microsoft.com/office/powerpoint/2010/main" val="25749052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838200"/>
            <a:ext cx="8686800" cy="5638800"/>
          </a:xfrm>
        </p:spPr>
        <p:txBody>
          <a:bodyPr/>
          <a:lstStyle/>
          <a:p>
            <a:r>
              <a:rPr lang="en-US" altLang="en-US" dirty="0"/>
              <a:t>Find the limit:</a:t>
            </a:r>
          </a:p>
          <a:p>
            <a:endParaRPr lang="en-US" altLang="en-US" dirty="0"/>
          </a:p>
          <a:p>
            <a:endParaRPr lang="en-US" altLang="en-US" dirty="0"/>
          </a:p>
          <a:p>
            <a:r>
              <a:rPr lang="en-US" altLang="en-US" dirty="0"/>
              <a:t>Check this in Excel!</a:t>
            </a:r>
          </a:p>
        </p:txBody>
      </p:sp>
      <p:sp>
        <p:nvSpPr>
          <p:cNvPr id="6" name="Rectangle 5">
            <a:extLst>
              <a:ext uri="{FF2B5EF4-FFF2-40B4-BE49-F238E27FC236}">
                <a16:creationId xmlns:a16="http://schemas.microsoft.com/office/drawing/2014/main" id="{69563F63-15A0-4C5F-ADFD-7BECE775F5B0}"/>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LIMIT OF RATIOS</a:t>
            </a:r>
          </a:p>
          <a:p>
            <a:pPr algn="ctr" eaLnBrk="1" hangingPunct="1">
              <a:spcBef>
                <a:spcPct val="0"/>
              </a:spcBef>
              <a:buFontTx/>
              <a:buNone/>
            </a:pPr>
            <a:r>
              <a:rPr lang="en-US" altLang="en-US" sz="2400" dirty="0">
                <a:solidFill>
                  <a:schemeClr val="bg1"/>
                </a:solidFill>
              </a:rPr>
              <a:t>IN-CLASS PROBLEM 13</a:t>
            </a:r>
            <a:endParaRPr lang="en-US" altLang="en-US" sz="2400" i="1" dirty="0">
              <a:solidFill>
                <a:schemeClr val="folHlink"/>
              </a:solidFill>
            </a:endParaRPr>
          </a:p>
        </p:txBody>
      </p:sp>
      <p:grpSp>
        <p:nvGrpSpPr>
          <p:cNvPr id="8" name="Group 7">
            <a:extLst>
              <a:ext uri="{FF2B5EF4-FFF2-40B4-BE49-F238E27FC236}">
                <a16:creationId xmlns:a16="http://schemas.microsoft.com/office/drawing/2014/main" id="{CB38904D-4157-4DC7-AD7E-AF2179ABDE22}"/>
              </a:ext>
            </a:extLst>
          </p:cNvPr>
          <p:cNvGrpSpPr/>
          <p:nvPr/>
        </p:nvGrpSpPr>
        <p:grpSpPr>
          <a:xfrm>
            <a:off x="2116041" y="1600200"/>
            <a:ext cx="5427759" cy="1409700"/>
            <a:chOff x="762000" y="2495550"/>
            <a:chExt cx="3180933" cy="1409700"/>
          </a:xfrm>
        </p:grpSpPr>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3715A199-82D1-4F0C-8EC8-C51AA1215EE0}"/>
                    </a:ext>
                  </a:extLst>
                </p:cNvPr>
                <p:cNvSpPr txBox="1">
                  <a:spLocks/>
                </p:cNvSpPr>
                <p:nvPr/>
              </p:nvSpPr>
              <p:spPr bwMode="auto">
                <a:xfrm>
                  <a:off x="2681836" y="2495550"/>
                  <a:ext cx="1261097" cy="838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 </a:t>
                  </a:r>
                  <a:r>
                    <a:rPr lang="en-US" altLang="en-US" dirty="0">
                      <a:solidFill>
                        <a:srgbClr val="FFFF00"/>
                      </a:solidFill>
                    </a:rPr>
                    <a:t>-</a:t>
                  </a:r>
                  <a:r>
                    <a:rPr lang="en-US" altLang="en-US" dirty="0"/>
                    <a:t> </a:t>
                  </a:r>
                  <a14:m>
                    <m:oMath xmlns:m="http://schemas.openxmlformats.org/officeDocument/2006/math">
                      <m:f>
                        <m:fPr>
                          <m:ctrlPr>
                            <a:rPr lang="en-US" altLang="en-US" i="1" smtClean="0">
                              <a:solidFill>
                                <a:srgbClr val="FFFF00"/>
                              </a:solidFill>
                              <a:latin typeface="Cambria Math" panose="02040503050406030204" pitchFamily="18" charset="0"/>
                            </a:rPr>
                          </m:ctrlPr>
                        </m:fPr>
                        <m:num>
                          <m:r>
                            <m:rPr>
                              <m:nor/>
                            </m:rPr>
                            <a:rPr lang="en-US" altLang="en-US" dirty="0">
                              <a:solidFill>
                                <a:srgbClr val="FFFF00"/>
                              </a:solidFill>
                            </a:rPr>
                            <m:t>5</m:t>
                          </m:r>
                        </m:num>
                        <m:den>
                          <m:r>
                            <m:rPr>
                              <m:nor/>
                            </m:rPr>
                            <a:rPr lang="en-US" altLang="en-US" dirty="0">
                              <a:solidFill>
                                <a:srgbClr val="FFFF00"/>
                              </a:solidFill>
                            </a:rPr>
                            <m:t>3</m:t>
                          </m:r>
                        </m:den>
                      </m:f>
                    </m:oMath>
                  </a14:m>
                  <a:endParaRPr lang="en-US" altLang="en-US" dirty="0">
                    <a:solidFill>
                      <a:srgbClr val="FFFF00"/>
                    </a:solidFill>
                  </a:endParaRPr>
                </a:p>
              </p:txBody>
            </p:sp>
          </mc:Choice>
          <mc:Fallback xmlns="">
            <p:sp>
              <p:nvSpPr>
                <p:cNvPr id="9" name="Content Placeholder 2">
                  <a:extLst>
                    <a:ext uri="{FF2B5EF4-FFF2-40B4-BE49-F238E27FC236}">
                      <a16:creationId xmlns:a16="http://schemas.microsoft.com/office/drawing/2014/main" id="{3715A199-82D1-4F0C-8EC8-C51AA1215EE0}"/>
                    </a:ext>
                  </a:extLst>
                </p:cNvPr>
                <p:cNvSpPr txBox="1">
                  <a:spLocks noRot="1" noChangeAspect="1" noMove="1" noResize="1" noEditPoints="1" noAdjustHandles="1" noChangeArrowheads="1" noChangeShapeType="1" noTextEdit="1"/>
                </p:cNvSpPr>
                <p:nvPr/>
              </p:nvSpPr>
              <p:spPr bwMode="auto">
                <a:xfrm>
                  <a:off x="2681836" y="2495550"/>
                  <a:ext cx="1261097" cy="838200"/>
                </a:xfrm>
                <a:prstGeom prst="rect">
                  <a:avLst/>
                </a:prstGeom>
                <a:blipFill>
                  <a:blip r:embed="rId2"/>
                  <a:stretch>
                    <a:fillRect l="-10198" b="-4744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0" name="Content Placeholder 2">
              <a:extLst>
                <a:ext uri="{FF2B5EF4-FFF2-40B4-BE49-F238E27FC236}">
                  <a16:creationId xmlns:a16="http://schemas.microsoft.com/office/drawing/2014/main" id="{46B90842-5761-4546-8CFA-F59B9399E11B}"/>
                </a:ext>
              </a:extLst>
            </p:cNvPr>
            <p:cNvSpPr txBox="1">
              <a:spLocks/>
            </p:cNvSpPr>
            <p:nvPr/>
          </p:nvSpPr>
          <p:spPr bwMode="auto">
            <a:xfrm>
              <a:off x="762000" y="283845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 lim	</a:t>
              </a:r>
              <a:endParaRPr lang="en-US" altLang="en-US" u="sng" dirty="0"/>
            </a:p>
            <a:p>
              <a:pPr>
                <a:spcBef>
                  <a:spcPts val="0"/>
                </a:spcBef>
              </a:pPr>
              <a:r>
                <a:rPr lang="en-US" altLang="en-US" sz="2000" dirty="0"/>
                <a:t>  x→</a:t>
              </a:r>
              <a:r>
                <a:rPr lang="en-US" altLang="en-US" sz="2000" dirty="0">
                  <a:sym typeface="Symbol" panose="05050102010706020507" pitchFamily="18" charset="2"/>
                </a:rPr>
                <a:t>∞</a:t>
              </a:r>
              <a:r>
                <a:rPr lang="en-US" altLang="en-US" sz="2000" dirty="0"/>
                <a:t>  </a:t>
              </a:r>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B7AB6B6B-3064-4C0A-A439-FD9DF509807C}"/>
                    </a:ext>
                  </a:extLst>
                </p:cNvPr>
                <p:cNvSpPr txBox="1">
                  <a:spLocks/>
                </p:cNvSpPr>
                <p:nvPr/>
              </p:nvSpPr>
              <p:spPr bwMode="auto">
                <a:xfrm>
                  <a:off x="1431442" y="2495550"/>
                  <a:ext cx="1371600" cy="1409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14:m>
                    <m:oMathPara xmlns:m="http://schemas.openxmlformats.org/officeDocument/2006/math">
                      <m:oMathParaPr>
                        <m:jc m:val="centerGroup"/>
                      </m:oMathParaPr>
                      <m:oMath xmlns:m="http://schemas.openxmlformats.org/officeDocument/2006/math">
                        <m:f>
                          <m:fPr>
                            <m:ctrlPr>
                              <a:rPr lang="en-US" altLang="en-US" i="1">
                                <a:latin typeface="Cambria Math" panose="02040503050406030204" pitchFamily="18" charset="0"/>
                              </a:rPr>
                            </m:ctrlPr>
                          </m:fPr>
                          <m:num>
                            <m:r>
                              <m:rPr>
                                <m:nor/>
                              </m:rPr>
                              <a:rPr lang="en-US" altLang="en-US" dirty="0"/>
                              <m:t>−5</m:t>
                            </m:r>
                            <m:r>
                              <m:rPr>
                                <m:nor/>
                              </m:rPr>
                              <a:rPr lang="en-US" altLang="en-US" dirty="0"/>
                              <m:t>x</m:t>
                            </m:r>
                            <m:r>
                              <m:rPr>
                                <m:nor/>
                              </m:rPr>
                              <a:rPr lang="en-US" altLang="en-US" baseline="30000" dirty="0"/>
                              <m:t>2</m:t>
                            </m:r>
                            <m:r>
                              <m:rPr>
                                <m:nor/>
                              </m:rPr>
                              <a:rPr lang="en-US" altLang="en-US" dirty="0"/>
                              <m:t>+1</m:t>
                            </m:r>
                          </m:num>
                          <m:den>
                            <m:r>
                              <m:rPr>
                                <m:nor/>
                              </m:rPr>
                              <a:rPr lang="en-US" altLang="en-US" dirty="0"/>
                              <m:t>3</m:t>
                            </m:r>
                            <m:r>
                              <m:rPr>
                                <m:nor/>
                              </m:rPr>
                              <a:rPr lang="en-US" altLang="en-US" dirty="0"/>
                              <m:t>x</m:t>
                            </m:r>
                            <m:r>
                              <m:rPr>
                                <m:nor/>
                              </m:rPr>
                              <a:rPr lang="en-US" altLang="en-US" baseline="30000" dirty="0"/>
                              <m:t>2</m:t>
                            </m:r>
                            <m:r>
                              <m:rPr>
                                <m:nor/>
                              </m:rPr>
                              <a:rPr lang="en-US" altLang="en-US" dirty="0"/>
                              <m:t>−1</m:t>
                            </m:r>
                          </m:den>
                        </m:f>
                      </m:oMath>
                    </m:oMathPara>
                  </a14:m>
                  <a:endParaRPr lang="en-US" altLang="en-US" dirty="0"/>
                </a:p>
              </p:txBody>
            </p:sp>
          </mc:Choice>
          <mc:Fallback xmlns="">
            <p:sp>
              <p:nvSpPr>
                <p:cNvPr id="11" name="Content Placeholder 2">
                  <a:extLst>
                    <a:ext uri="{FF2B5EF4-FFF2-40B4-BE49-F238E27FC236}">
                      <a16:creationId xmlns:a16="http://schemas.microsoft.com/office/drawing/2014/main" id="{B7AB6B6B-3064-4C0A-A439-FD9DF509807C}"/>
                    </a:ext>
                  </a:extLst>
                </p:cNvPr>
                <p:cNvSpPr txBox="1">
                  <a:spLocks noRot="1" noChangeAspect="1" noMove="1" noResize="1" noEditPoints="1" noAdjustHandles="1" noChangeArrowheads="1" noChangeShapeType="1" noTextEdit="1"/>
                </p:cNvSpPr>
                <p:nvPr/>
              </p:nvSpPr>
              <p:spPr bwMode="auto">
                <a:xfrm>
                  <a:off x="1431442" y="2495550"/>
                  <a:ext cx="1371600" cy="140970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12" name="TextBox 11">
            <a:extLst>
              <a:ext uri="{FF2B5EF4-FFF2-40B4-BE49-F238E27FC236}">
                <a16:creationId xmlns:a16="http://schemas.microsoft.com/office/drawing/2014/main" id="{6FFEA7BD-0AF4-4FB6-B5C8-024ED1ABE2F7}"/>
              </a:ext>
            </a:extLst>
          </p:cNvPr>
          <p:cNvSpPr txBox="1"/>
          <p:nvPr/>
        </p:nvSpPr>
        <p:spPr>
          <a:xfrm>
            <a:off x="0" y="6611035"/>
            <a:ext cx="6858000" cy="323165"/>
          </a:xfrm>
          <a:prstGeom prst="rect">
            <a:avLst/>
          </a:prstGeom>
          <a:noFill/>
        </p:spPr>
        <p:txBody>
          <a:bodyPr wrap="square">
            <a:spAutoFit/>
          </a:bodyPr>
          <a:lstStyle/>
          <a:p>
            <a:r>
              <a:rPr lang="en-US" sz="1500" dirty="0">
                <a:solidFill>
                  <a:srgbClr val="00B0F0"/>
                </a:solidFill>
              </a:rPr>
              <a:t>https://www.mathsisfun.com/calculus/limits-infinity.html</a:t>
            </a:r>
          </a:p>
        </p:txBody>
      </p:sp>
    </p:spTree>
    <p:extLst>
      <p:ext uri="{BB962C8B-B14F-4D97-AF65-F5344CB8AC3E}">
        <p14:creationId xmlns:p14="http://schemas.microsoft.com/office/powerpoint/2010/main" val="28475860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838200"/>
            <a:ext cx="8686800" cy="5638800"/>
          </a:xfrm>
        </p:spPr>
        <p:txBody>
          <a:bodyPr/>
          <a:lstStyle/>
          <a:p>
            <a:r>
              <a:rPr lang="en-US" altLang="en-US" dirty="0"/>
              <a:t>Find the limit:</a:t>
            </a:r>
          </a:p>
        </p:txBody>
      </p:sp>
      <p:sp>
        <p:nvSpPr>
          <p:cNvPr id="6" name="Rectangle 5">
            <a:extLst>
              <a:ext uri="{FF2B5EF4-FFF2-40B4-BE49-F238E27FC236}">
                <a16:creationId xmlns:a16="http://schemas.microsoft.com/office/drawing/2014/main" id="{69563F63-15A0-4C5F-ADFD-7BECE775F5B0}"/>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LIMIT OF RATIOS</a:t>
            </a:r>
          </a:p>
          <a:p>
            <a:pPr algn="ctr" eaLnBrk="1" hangingPunct="1">
              <a:spcBef>
                <a:spcPct val="0"/>
              </a:spcBef>
              <a:buFontTx/>
              <a:buNone/>
            </a:pPr>
            <a:r>
              <a:rPr lang="en-US" altLang="en-US" sz="2400" dirty="0">
                <a:solidFill>
                  <a:schemeClr val="bg1"/>
                </a:solidFill>
              </a:rPr>
              <a:t>IN-CLASS PROBLEM 13</a:t>
            </a:r>
            <a:endParaRPr lang="en-US" altLang="en-US" sz="2400" i="1" dirty="0">
              <a:solidFill>
                <a:schemeClr val="folHlink"/>
              </a:solidFill>
            </a:endParaRPr>
          </a:p>
        </p:txBody>
      </p:sp>
      <p:grpSp>
        <p:nvGrpSpPr>
          <p:cNvPr id="8" name="Group 7">
            <a:extLst>
              <a:ext uri="{FF2B5EF4-FFF2-40B4-BE49-F238E27FC236}">
                <a16:creationId xmlns:a16="http://schemas.microsoft.com/office/drawing/2014/main" id="{CB38904D-4157-4DC7-AD7E-AF2179ABDE22}"/>
              </a:ext>
            </a:extLst>
          </p:cNvPr>
          <p:cNvGrpSpPr/>
          <p:nvPr/>
        </p:nvGrpSpPr>
        <p:grpSpPr>
          <a:xfrm>
            <a:off x="2116041" y="1600200"/>
            <a:ext cx="6494559" cy="1409700"/>
            <a:chOff x="762000" y="2495550"/>
            <a:chExt cx="3180933" cy="1409700"/>
          </a:xfrm>
        </p:grpSpPr>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3715A199-82D1-4F0C-8EC8-C51AA1215EE0}"/>
                    </a:ext>
                  </a:extLst>
                </p:cNvPr>
                <p:cNvSpPr txBox="1">
                  <a:spLocks/>
                </p:cNvSpPr>
                <p:nvPr/>
              </p:nvSpPr>
              <p:spPr bwMode="auto">
                <a:xfrm>
                  <a:off x="2681836" y="2495550"/>
                  <a:ext cx="1261097" cy="838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 </a:t>
                  </a:r>
                  <a14:m>
                    <m:oMath xmlns:m="http://schemas.openxmlformats.org/officeDocument/2006/math">
                      <m:f>
                        <m:fPr>
                          <m:ctrlPr>
                            <a:rPr lang="en-US" altLang="en-US" i="1" smtClean="0">
                              <a:solidFill>
                                <a:schemeClr val="bg1"/>
                              </a:solidFill>
                              <a:latin typeface="Cambria Math" panose="02040503050406030204" pitchFamily="18" charset="0"/>
                            </a:rPr>
                          </m:ctrlPr>
                        </m:fPr>
                        <m:num>
                          <m:r>
                            <m:rPr>
                              <m:nor/>
                            </m:rPr>
                            <a:rPr lang="en-US" altLang="en-US" dirty="0">
                              <a:solidFill>
                                <a:schemeClr val="bg1"/>
                              </a:solidFill>
                            </a:rPr>
                            <m:t>5</m:t>
                          </m:r>
                        </m:num>
                        <m:den>
                          <m:r>
                            <m:rPr>
                              <m:nor/>
                            </m:rPr>
                            <a:rPr lang="en-US" altLang="en-US" dirty="0">
                              <a:solidFill>
                                <a:schemeClr val="bg1"/>
                              </a:solidFill>
                            </a:rPr>
                            <m:t>3</m:t>
                          </m:r>
                        </m:den>
                      </m:f>
                    </m:oMath>
                  </a14:m>
                  <a:endParaRPr lang="en-US" altLang="en-US" dirty="0">
                    <a:solidFill>
                      <a:srgbClr val="FFFF00"/>
                    </a:solidFill>
                  </a:endParaRPr>
                </a:p>
              </p:txBody>
            </p:sp>
          </mc:Choice>
          <mc:Fallback xmlns="">
            <p:sp>
              <p:nvSpPr>
                <p:cNvPr id="9" name="Content Placeholder 2">
                  <a:extLst>
                    <a:ext uri="{FF2B5EF4-FFF2-40B4-BE49-F238E27FC236}">
                      <a16:creationId xmlns:a16="http://schemas.microsoft.com/office/drawing/2014/main" id="{3715A199-82D1-4F0C-8EC8-C51AA1215EE0}"/>
                    </a:ext>
                  </a:extLst>
                </p:cNvPr>
                <p:cNvSpPr txBox="1">
                  <a:spLocks noRot="1" noChangeAspect="1" noMove="1" noResize="1" noEditPoints="1" noAdjustHandles="1" noChangeArrowheads="1" noChangeShapeType="1" noTextEdit="1"/>
                </p:cNvSpPr>
                <p:nvPr/>
              </p:nvSpPr>
              <p:spPr bwMode="auto">
                <a:xfrm>
                  <a:off x="2681836" y="2495550"/>
                  <a:ext cx="1261097" cy="838200"/>
                </a:xfrm>
                <a:prstGeom prst="rect">
                  <a:avLst/>
                </a:prstGeom>
                <a:blipFill>
                  <a:blip r:embed="rId2"/>
                  <a:stretch>
                    <a:fillRect l="-8274" b="-4744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0" name="Content Placeholder 2">
              <a:extLst>
                <a:ext uri="{FF2B5EF4-FFF2-40B4-BE49-F238E27FC236}">
                  <a16:creationId xmlns:a16="http://schemas.microsoft.com/office/drawing/2014/main" id="{46B90842-5761-4546-8CFA-F59B9399E11B}"/>
                </a:ext>
              </a:extLst>
            </p:cNvPr>
            <p:cNvSpPr txBox="1">
              <a:spLocks/>
            </p:cNvSpPr>
            <p:nvPr/>
          </p:nvSpPr>
          <p:spPr bwMode="auto">
            <a:xfrm>
              <a:off x="762000" y="283845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 lim	</a:t>
              </a:r>
              <a:endParaRPr lang="en-US" altLang="en-US" u="sng" dirty="0"/>
            </a:p>
            <a:p>
              <a:pPr>
                <a:spcBef>
                  <a:spcPts val="0"/>
                </a:spcBef>
              </a:pPr>
              <a:r>
                <a:rPr lang="en-US" altLang="en-US" sz="2000" dirty="0"/>
                <a:t>  x→</a:t>
              </a:r>
              <a:r>
                <a:rPr lang="en-US" altLang="en-US" sz="2000" dirty="0">
                  <a:sym typeface="Symbol" panose="05050102010706020507" pitchFamily="18" charset="2"/>
                </a:rPr>
                <a:t>∞</a:t>
              </a:r>
              <a:r>
                <a:rPr lang="en-US" altLang="en-US" sz="2000" dirty="0"/>
                <a:t>  </a:t>
              </a:r>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B7AB6B6B-3064-4C0A-A439-FD9DF509807C}"/>
                    </a:ext>
                  </a:extLst>
                </p:cNvPr>
                <p:cNvSpPr txBox="1">
                  <a:spLocks/>
                </p:cNvSpPr>
                <p:nvPr/>
              </p:nvSpPr>
              <p:spPr bwMode="auto">
                <a:xfrm>
                  <a:off x="1431442" y="2495550"/>
                  <a:ext cx="1371600" cy="1409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14:m>
                    <m:oMathPara xmlns:m="http://schemas.openxmlformats.org/officeDocument/2006/math">
                      <m:oMathParaPr>
                        <m:jc m:val="centerGroup"/>
                      </m:oMathParaPr>
                      <m:oMath xmlns:m="http://schemas.openxmlformats.org/officeDocument/2006/math">
                        <m:f>
                          <m:fPr>
                            <m:ctrlPr>
                              <a:rPr lang="en-US" altLang="en-US" i="1">
                                <a:latin typeface="Cambria Math" panose="02040503050406030204" pitchFamily="18" charset="0"/>
                              </a:rPr>
                            </m:ctrlPr>
                          </m:fPr>
                          <m:num>
                            <m:r>
                              <m:rPr>
                                <m:nor/>
                              </m:rPr>
                              <a:rPr lang="en-US" altLang="en-US" dirty="0"/>
                              <m:t>−5</m:t>
                            </m:r>
                            <m:r>
                              <m:rPr>
                                <m:nor/>
                              </m:rPr>
                              <a:rPr lang="en-US" altLang="en-US" dirty="0"/>
                              <m:t>x</m:t>
                            </m:r>
                            <m:r>
                              <m:rPr>
                                <m:nor/>
                              </m:rPr>
                              <a:rPr lang="en-US" altLang="en-US" baseline="30000" dirty="0"/>
                              <m:t>2</m:t>
                            </m:r>
                            <m:r>
                              <m:rPr>
                                <m:nor/>
                              </m:rPr>
                              <a:rPr lang="en-US" altLang="en-US" dirty="0"/>
                              <m:t>+1</m:t>
                            </m:r>
                          </m:num>
                          <m:den>
                            <m:r>
                              <m:rPr>
                                <m:nor/>
                              </m:rPr>
                              <a:rPr lang="en-US" altLang="en-US" dirty="0"/>
                              <m:t>−3</m:t>
                            </m:r>
                            <m:r>
                              <m:rPr>
                                <m:nor/>
                              </m:rPr>
                              <a:rPr lang="en-US" altLang="en-US" dirty="0"/>
                              <m:t>x</m:t>
                            </m:r>
                            <m:r>
                              <m:rPr>
                                <m:nor/>
                              </m:rPr>
                              <a:rPr lang="en-US" altLang="en-US" baseline="30000" dirty="0"/>
                              <m:t>2</m:t>
                            </m:r>
                            <m:r>
                              <m:rPr>
                                <m:nor/>
                              </m:rPr>
                              <a:rPr lang="en-US" altLang="en-US" dirty="0"/>
                              <m:t>−1</m:t>
                            </m:r>
                          </m:den>
                        </m:f>
                      </m:oMath>
                    </m:oMathPara>
                  </a14:m>
                  <a:endParaRPr lang="en-US" altLang="en-US" dirty="0"/>
                </a:p>
              </p:txBody>
            </p:sp>
          </mc:Choice>
          <mc:Fallback xmlns="">
            <p:sp>
              <p:nvSpPr>
                <p:cNvPr id="11" name="Content Placeholder 2">
                  <a:extLst>
                    <a:ext uri="{FF2B5EF4-FFF2-40B4-BE49-F238E27FC236}">
                      <a16:creationId xmlns:a16="http://schemas.microsoft.com/office/drawing/2014/main" id="{B7AB6B6B-3064-4C0A-A439-FD9DF509807C}"/>
                    </a:ext>
                  </a:extLst>
                </p:cNvPr>
                <p:cNvSpPr txBox="1">
                  <a:spLocks noRot="1" noChangeAspect="1" noMove="1" noResize="1" noEditPoints="1" noAdjustHandles="1" noChangeArrowheads="1" noChangeShapeType="1" noTextEdit="1"/>
                </p:cNvSpPr>
                <p:nvPr/>
              </p:nvSpPr>
              <p:spPr bwMode="auto">
                <a:xfrm>
                  <a:off x="1431442" y="2495550"/>
                  <a:ext cx="1371600" cy="140970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12" name="TextBox 11">
            <a:extLst>
              <a:ext uri="{FF2B5EF4-FFF2-40B4-BE49-F238E27FC236}">
                <a16:creationId xmlns:a16="http://schemas.microsoft.com/office/drawing/2014/main" id="{6FFEA7BD-0AF4-4FB6-B5C8-024ED1ABE2F7}"/>
              </a:ext>
            </a:extLst>
          </p:cNvPr>
          <p:cNvSpPr txBox="1"/>
          <p:nvPr/>
        </p:nvSpPr>
        <p:spPr>
          <a:xfrm>
            <a:off x="0" y="6611035"/>
            <a:ext cx="6858000" cy="323165"/>
          </a:xfrm>
          <a:prstGeom prst="rect">
            <a:avLst/>
          </a:prstGeom>
          <a:noFill/>
        </p:spPr>
        <p:txBody>
          <a:bodyPr wrap="square">
            <a:spAutoFit/>
          </a:bodyPr>
          <a:lstStyle/>
          <a:p>
            <a:r>
              <a:rPr lang="en-US" sz="1500" dirty="0">
                <a:solidFill>
                  <a:srgbClr val="00B0F0"/>
                </a:solidFill>
              </a:rPr>
              <a:t>https://www.mathsisfun.com/calculus/limits-infinity.html</a:t>
            </a:r>
          </a:p>
        </p:txBody>
      </p:sp>
    </p:spTree>
    <p:extLst>
      <p:ext uri="{BB962C8B-B14F-4D97-AF65-F5344CB8AC3E}">
        <p14:creationId xmlns:p14="http://schemas.microsoft.com/office/powerpoint/2010/main" val="19660749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838200"/>
            <a:ext cx="8686800" cy="5638800"/>
          </a:xfrm>
        </p:spPr>
        <p:txBody>
          <a:bodyPr/>
          <a:lstStyle/>
          <a:p>
            <a:r>
              <a:rPr lang="en-US" altLang="en-US" dirty="0"/>
              <a:t>Find the limit:</a:t>
            </a:r>
          </a:p>
          <a:p>
            <a:endParaRPr lang="en-US" altLang="en-US" dirty="0"/>
          </a:p>
          <a:p>
            <a:endParaRPr lang="en-US" altLang="en-US" dirty="0"/>
          </a:p>
          <a:p>
            <a:r>
              <a:rPr lang="en-US" altLang="en-US" dirty="0"/>
              <a:t>Check this in Excel!</a:t>
            </a:r>
          </a:p>
        </p:txBody>
      </p:sp>
      <p:sp>
        <p:nvSpPr>
          <p:cNvPr id="6" name="Rectangle 5">
            <a:extLst>
              <a:ext uri="{FF2B5EF4-FFF2-40B4-BE49-F238E27FC236}">
                <a16:creationId xmlns:a16="http://schemas.microsoft.com/office/drawing/2014/main" id="{69563F63-15A0-4C5F-ADFD-7BECE775F5B0}"/>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LIMIT OF RATIOS</a:t>
            </a:r>
          </a:p>
          <a:p>
            <a:pPr algn="ctr" eaLnBrk="1" hangingPunct="1">
              <a:spcBef>
                <a:spcPct val="0"/>
              </a:spcBef>
              <a:buFontTx/>
              <a:buNone/>
            </a:pPr>
            <a:r>
              <a:rPr lang="en-US" altLang="en-US" sz="2400" dirty="0">
                <a:solidFill>
                  <a:schemeClr val="bg1"/>
                </a:solidFill>
              </a:rPr>
              <a:t>IN-CLASS PROBLEM 13</a:t>
            </a:r>
            <a:endParaRPr lang="en-US" altLang="en-US" sz="2400" i="1" dirty="0">
              <a:solidFill>
                <a:schemeClr val="folHlink"/>
              </a:solidFill>
            </a:endParaRPr>
          </a:p>
        </p:txBody>
      </p:sp>
      <p:grpSp>
        <p:nvGrpSpPr>
          <p:cNvPr id="8" name="Group 7">
            <a:extLst>
              <a:ext uri="{FF2B5EF4-FFF2-40B4-BE49-F238E27FC236}">
                <a16:creationId xmlns:a16="http://schemas.microsoft.com/office/drawing/2014/main" id="{CB38904D-4157-4DC7-AD7E-AF2179ABDE22}"/>
              </a:ext>
            </a:extLst>
          </p:cNvPr>
          <p:cNvGrpSpPr/>
          <p:nvPr/>
        </p:nvGrpSpPr>
        <p:grpSpPr>
          <a:xfrm>
            <a:off x="2116041" y="1600200"/>
            <a:ext cx="6494559" cy="1409700"/>
            <a:chOff x="762000" y="2495550"/>
            <a:chExt cx="3180933" cy="1409700"/>
          </a:xfrm>
        </p:grpSpPr>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3715A199-82D1-4F0C-8EC8-C51AA1215EE0}"/>
                    </a:ext>
                  </a:extLst>
                </p:cNvPr>
                <p:cNvSpPr txBox="1">
                  <a:spLocks/>
                </p:cNvSpPr>
                <p:nvPr/>
              </p:nvSpPr>
              <p:spPr bwMode="auto">
                <a:xfrm>
                  <a:off x="2681836" y="2495550"/>
                  <a:ext cx="1261097" cy="838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  </a:t>
                  </a:r>
                  <a14:m>
                    <m:oMath xmlns:m="http://schemas.openxmlformats.org/officeDocument/2006/math">
                      <m:f>
                        <m:fPr>
                          <m:ctrlPr>
                            <a:rPr lang="en-US" altLang="en-US" i="1" smtClean="0">
                              <a:solidFill>
                                <a:srgbClr val="FFFF00"/>
                              </a:solidFill>
                              <a:latin typeface="Cambria Math" panose="02040503050406030204" pitchFamily="18" charset="0"/>
                            </a:rPr>
                          </m:ctrlPr>
                        </m:fPr>
                        <m:num>
                          <m:r>
                            <m:rPr>
                              <m:nor/>
                            </m:rPr>
                            <a:rPr lang="en-US" altLang="en-US" dirty="0">
                              <a:solidFill>
                                <a:srgbClr val="FFFF00"/>
                              </a:solidFill>
                            </a:rPr>
                            <m:t>5</m:t>
                          </m:r>
                        </m:num>
                        <m:den>
                          <m:r>
                            <m:rPr>
                              <m:nor/>
                            </m:rPr>
                            <a:rPr lang="en-US" altLang="en-US" dirty="0">
                              <a:solidFill>
                                <a:srgbClr val="FFFF00"/>
                              </a:solidFill>
                            </a:rPr>
                            <m:t>3</m:t>
                          </m:r>
                        </m:den>
                      </m:f>
                    </m:oMath>
                  </a14:m>
                  <a:endParaRPr lang="en-US" altLang="en-US" dirty="0">
                    <a:solidFill>
                      <a:srgbClr val="FFFF00"/>
                    </a:solidFill>
                  </a:endParaRPr>
                </a:p>
              </p:txBody>
            </p:sp>
          </mc:Choice>
          <mc:Fallback xmlns="">
            <p:sp>
              <p:nvSpPr>
                <p:cNvPr id="9" name="Content Placeholder 2">
                  <a:extLst>
                    <a:ext uri="{FF2B5EF4-FFF2-40B4-BE49-F238E27FC236}">
                      <a16:creationId xmlns:a16="http://schemas.microsoft.com/office/drawing/2014/main" id="{3715A199-82D1-4F0C-8EC8-C51AA1215EE0}"/>
                    </a:ext>
                  </a:extLst>
                </p:cNvPr>
                <p:cNvSpPr txBox="1">
                  <a:spLocks noRot="1" noChangeAspect="1" noMove="1" noResize="1" noEditPoints="1" noAdjustHandles="1" noChangeArrowheads="1" noChangeShapeType="1" noTextEdit="1"/>
                </p:cNvSpPr>
                <p:nvPr/>
              </p:nvSpPr>
              <p:spPr bwMode="auto">
                <a:xfrm>
                  <a:off x="2681836" y="2495550"/>
                  <a:ext cx="1261097" cy="838200"/>
                </a:xfrm>
                <a:prstGeom prst="rect">
                  <a:avLst/>
                </a:prstGeom>
                <a:blipFill>
                  <a:blip r:embed="rId2"/>
                  <a:stretch>
                    <a:fillRect l="-8274" b="-4744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0" name="Content Placeholder 2">
              <a:extLst>
                <a:ext uri="{FF2B5EF4-FFF2-40B4-BE49-F238E27FC236}">
                  <a16:creationId xmlns:a16="http://schemas.microsoft.com/office/drawing/2014/main" id="{46B90842-5761-4546-8CFA-F59B9399E11B}"/>
                </a:ext>
              </a:extLst>
            </p:cNvPr>
            <p:cNvSpPr txBox="1">
              <a:spLocks/>
            </p:cNvSpPr>
            <p:nvPr/>
          </p:nvSpPr>
          <p:spPr bwMode="auto">
            <a:xfrm>
              <a:off x="762000" y="283845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 lim	</a:t>
              </a:r>
              <a:endParaRPr lang="en-US" altLang="en-US" u="sng" dirty="0"/>
            </a:p>
            <a:p>
              <a:pPr>
                <a:spcBef>
                  <a:spcPts val="0"/>
                </a:spcBef>
              </a:pPr>
              <a:r>
                <a:rPr lang="en-US" altLang="en-US" sz="2000" dirty="0"/>
                <a:t>  x→</a:t>
              </a:r>
              <a:r>
                <a:rPr lang="en-US" altLang="en-US" sz="2000" dirty="0">
                  <a:sym typeface="Symbol" panose="05050102010706020507" pitchFamily="18" charset="2"/>
                </a:rPr>
                <a:t>∞</a:t>
              </a:r>
              <a:r>
                <a:rPr lang="en-US" altLang="en-US" sz="2000" dirty="0"/>
                <a:t>  </a:t>
              </a:r>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B7AB6B6B-3064-4C0A-A439-FD9DF509807C}"/>
                    </a:ext>
                  </a:extLst>
                </p:cNvPr>
                <p:cNvSpPr txBox="1">
                  <a:spLocks/>
                </p:cNvSpPr>
                <p:nvPr/>
              </p:nvSpPr>
              <p:spPr bwMode="auto">
                <a:xfrm>
                  <a:off x="1431442" y="2495550"/>
                  <a:ext cx="1371600" cy="1409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14:m>
                    <m:oMathPara xmlns:m="http://schemas.openxmlformats.org/officeDocument/2006/math">
                      <m:oMathParaPr>
                        <m:jc m:val="centerGroup"/>
                      </m:oMathParaPr>
                      <m:oMath xmlns:m="http://schemas.openxmlformats.org/officeDocument/2006/math">
                        <m:f>
                          <m:fPr>
                            <m:ctrlPr>
                              <a:rPr lang="en-US" altLang="en-US" i="1">
                                <a:latin typeface="Cambria Math" panose="02040503050406030204" pitchFamily="18" charset="0"/>
                              </a:rPr>
                            </m:ctrlPr>
                          </m:fPr>
                          <m:num>
                            <m:r>
                              <m:rPr>
                                <m:nor/>
                              </m:rPr>
                              <a:rPr lang="en-US" altLang="en-US" dirty="0"/>
                              <m:t>−5</m:t>
                            </m:r>
                            <m:r>
                              <m:rPr>
                                <m:nor/>
                              </m:rPr>
                              <a:rPr lang="en-US" altLang="en-US" dirty="0"/>
                              <m:t>x</m:t>
                            </m:r>
                            <m:r>
                              <m:rPr>
                                <m:nor/>
                              </m:rPr>
                              <a:rPr lang="en-US" altLang="en-US" baseline="30000" dirty="0"/>
                              <m:t>2</m:t>
                            </m:r>
                            <m:r>
                              <m:rPr>
                                <m:nor/>
                              </m:rPr>
                              <a:rPr lang="en-US" altLang="en-US" dirty="0"/>
                              <m:t>+1</m:t>
                            </m:r>
                          </m:num>
                          <m:den>
                            <m:r>
                              <m:rPr>
                                <m:nor/>
                              </m:rPr>
                              <a:rPr lang="en-US" altLang="en-US" dirty="0"/>
                              <m:t>−3</m:t>
                            </m:r>
                            <m:r>
                              <m:rPr>
                                <m:nor/>
                              </m:rPr>
                              <a:rPr lang="en-US" altLang="en-US" dirty="0"/>
                              <m:t>x</m:t>
                            </m:r>
                            <m:r>
                              <m:rPr>
                                <m:nor/>
                              </m:rPr>
                              <a:rPr lang="en-US" altLang="en-US" baseline="30000" dirty="0"/>
                              <m:t>2</m:t>
                            </m:r>
                            <m:r>
                              <m:rPr>
                                <m:nor/>
                              </m:rPr>
                              <a:rPr lang="en-US" altLang="en-US" dirty="0"/>
                              <m:t>−1</m:t>
                            </m:r>
                          </m:den>
                        </m:f>
                      </m:oMath>
                    </m:oMathPara>
                  </a14:m>
                  <a:endParaRPr lang="en-US" altLang="en-US" dirty="0"/>
                </a:p>
              </p:txBody>
            </p:sp>
          </mc:Choice>
          <mc:Fallback xmlns="">
            <p:sp>
              <p:nvSpPr>
                <p:cNvPr id="11" name="Content Placeholder 2">
                  <a:extLst>
                    <a:ext uri="{FF2B5EF4-FFF2-40B4-BE49-F238E27FC236}">
                      <a16:creationId xmlns:a16="http://schemas.microsoft.com/office/drawing/2014/main" id="{B7AB6B6B-3064-4C0A-A439-FD9DF509807C}"/>
                    </a:ext>
                  </a:extLst>
                </p:cNvPr>
                <p:cNvSpPr txBox="1">
                  <a:spLocks noRot="1" noChangeAspect="1" noMove="1" noResize="1" noEditPoints="1" noAdjustHandles="1" noChangeArrowheads="1" noChangeShapeType="1" noTextEdit="1"/>
                </p:cNvSpPr>
                <p:nvPr/>
              </p:nvSpPr>
              <p:spPr bwMode="auto">
                <a:xfrm>
                  <a:off x="1431442" y="2495550"/>
                  <a:ext cx="1371600" cy="140970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12" name="TextBox 11">
            <a:extLst>
              <a:ext uri="{FF2B5EF4-FFF2-40B4-BE49-F238E27FC236}">
                <a16:creationId xmlns:a16="http://schemas.microsoft.com/office/drawing/2014/main" id="{6FFEA7BD-0AF4-4FB6-B5C8-024ED1ABE2F7}"/>
              </a:ext>
            </a:extLst>
          </p:cNvPr>
          <p:cNvSpPr txBox="1"/>
          <p:nvPr/>
        </p:nvSpPr>
        <p:spPr>
          <a:xfrm>
            <a:off x="0" y="6611035"/>
            <a:ext cx="6858000" cy="323165"/>
          </a:xfrm>
          <a:prstGeom prst="rect">
            <a:avLst/>
          </a:prstGeom>
          <a:noFill/>
        </p:spPr>
        <p:txBody>
          <a:bodyPr wrap="square">
            <a:spAutoFit/>
          </a:bodyPr>
          <a:lstStyle/>
          <a:p>
            <a:r>
              <a:rPr lang="en-US" sz="1500" dirty="0">
                <a:solidFill>
                  <a:srgbClr val="00B0F0"/>
                </a:solidFill>
              </a:rPr>
              <a:t>https://www.mathsisfun.com/calculus/limits-infinity.html</a:t>
            </a:r>
          </a:p>
        </p:txBody>
      </p:sp>
    </p:spTree>
    <p:extLst>
      <p:ext uri="{BB962C8B-B14F-4D97-AF65-F5344CB8AC3E}">
        <p14:creationId xmlns:p14="http://schemas.microsoft.com/office/powerpoint/2010/main" val="2596083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17630428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275FA67-3754-40E7-8058-E6AEA47AA04F}"/>
              </a:ext>
            </a:extLst>
          </p:cNvPr>
          <p:cNvSpPr>
            <a:spLocks noGrp="1"/>
          </p:cNvSpPr>
          <p:nvPr>
            <p:ph type="title"/>
          </p:nvPr>
        </p:nvSpPr>
        <p:spPr/>
        <p:txBody>
          <a:bodyPr/>
          <a:lstStyle/>
          <a:p>
            <a:r>
              <a:rPr lang="en-US" altLang="en-US" dirty="0"/>
              <a:t>Limits of Ratios</a:t>
            </a:r>
          </a:p>
        </p:txBody>
      </p:sp>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A helpful web site is:</a:t>
            </a:r>
          </a:p>
          <a:p>
            <a:endParaRPr lang="en-US" altLang="en-US" sz="2000" dirty="0"/>
          </a:p>
          <a:p>
            <a:pPr algn="ctr"/>
            <a:r>
              <a:rPr lang="en-US" altLang="en-US" dirty="0"/>
              <a:t>wolframalpha.com</a:t>
            </a:r>
          </a:p>
        </p:txBody>
      </p:sp>
      <p:pic>
        <p:nvPicPr>
          <p:cNvPr id="2" name="Picture 2">
            <a:extLst>
              <a:ext uri="{FF2B5EF4-FFF2-40B4-BE49-F238E27FC236}">
                <a16:creationId xmlns:a16="http://schemas.microsoft.com/office/drawing/2014/main" id="{D58901FF-9452-4901-93DB-80EFF5EBDD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9400" y="6121400"/>
            <a:ext cx="5054600" cy="73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70237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275FA67-3754-40E7-8058-E6AEA47AA04F}"/>
              </a:ext>
            </a:extLst>
          </p:cNvPr>
          <p:cNvSpPr>
            <a:spLocks noGrp="1"/>
          </p:cNvSpPr>
          <p:nvPr>
            <p:ph type="title"/>
          </p:nvPr>
        </p:nvSpPr>
        <p:spPr/>
        <p:txBody>
          <a:bodyPr/>
          <a:lstStyle/>
          <a:p>
            <a:r>
              <a:rPr lang="en-US" altLang="en-US" dirty="0"/>
              <a:t>Limits of Ratios</a:t>
            </a:r>
          </a:p>
        </p:txBody>
      </p:sp>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Type:</a:t>
            </a:r>
          </a:p>
          <a:p>
            <a:pPr algn="ctr"/>
            <a:r>
              <a:rPr lang="en-US" altLang="en-US" dirty="0"/>
              <a:t>limit</a:t>
            </a:r>
          </a:p>
          <a:p>
            <a:r>
              <a:rPr lang="en-US" altLang="en-US" dirty="0"/>
              <a:t>and a bunch of options pop up</a:t>
            </a:r>
          </a:p>
          <a:p>
            <a:r>
              <a:rPr lang="en-US" altLang="en-US" dirty="0"/>
              <a:t>Select one close to what you want (then you have to type less)</a:t>
            </a:r>
          </a:p>
        </p:txBody>
      </p:sp>
      <p:pic>
        <p:nvPicPr>
          <p:cNvPr id="2" name="Picture 2">
            <a:extLst>
              <a:ext uri="{FF2B5EF4-FFF2-40B4-BE49-F238E27FC236}">
                <a16:creationId xmlns:a16="http://schemas.microsoft.com/office/drawing/2014/main" id="{D58901FF-9452-4901-93DB-80EFF5EBDD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9400" y="6121400"/>
            <a:ext cx="5054600" cy="73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349786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275FA67-3754-40E7-8058-E6AEA47AA04F}"/>
              </a:ext>
            </a:extLst>
          </p:cNvPr>
          <p:cNvSpPr>
            <a:spLocks noGrp="1"/>
          </p:cNvSpPr>
          <p:nvPr>
            <p:ph type="title"/>
          </p:nvPr>
        </p:nvSpPr>
        <p:spPr/>
        <p:txBody>
          <a:bodyPr/>
          <a:lstStyle/>
          <a:p>
            <a:r>
              <a:rPr lang="en-US" altLang="en-US" dirty="0"/>
              <a:t>Limits of Ratios</a:t>
            </a:r>
          </a:p>
        </p:txBody>
      </p:sp>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Type:</a:t>
            </a:r>
          </a:p>
          <a:p>
            <a:r>
              <a:rPr lang="pl-PL" altLang="en-US" dirty="0"/>
              <a:t>limit x-&gt;∞ (5x^2+1)/(3x^2−x)</a:t>
            </a:r>
            <a:endParaRPr lang="en-US" altLang="en-US" dirty="0"/>
          </a:p>
        </p:txBody>
      </p:sp>
      <p:pic>
        <p:nvPicPr>
          <p:cNvPr id="2" name="Picture 2">
            <a:extLst>
              <a:ext uri="{FF2B5EF4-FFF2-40B4-BE49-F238E27FC236}">
                <a16:creationId xmlns:a16="http://schemas.microsoft.com/office/drawing/2014/main" id="{D58901FF-9452-4901-93DB-80EFF5EBDD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9400" y="6121400"/>
            <a:ext cx="5054600" cy="73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6650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1040B6C-78A6-4342-A739-5F5C81A66C5A}"/>
              </a:ext>
            </a:extLst>
          </p:cNvPr>
          <p:cNvSpPr txBox="1">
            <a:spLocks/>
          </p:cNvSpPr>
          <p:nvPr/>
        </p:nvSpPr>
        <p:spPr bwMode="auto">
          <a:xfrm>
            <a:off x="228600" y="1066800"/>
            <a:ext cx="8686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3600" dirty="0"/>
              <a:t>But, as x gets closer and closer to 1</a:t>
            </a:r>
          </a:p>
          <a:p>
            <a:r>
              <a:rPr lang="en-US" altLang="en-US" sz="3600" dirty="0"/>
              <a:t>we can see a pattern</a:t>
            </a:r>
          </a:p>
        </p:txBody>
      </p:sp>
      <p:sp>
        <p:nvSpPr>
          <p:cNvPr id="3074" name="Title 1">
            <a:extLst>
              <a:ext uri="{FF2B5EF4-FFF2-40B4-BE49-F238E27FC236}">
                <a16:creationId xmlns:a16="http://schemas.microsoft.com/office/drawing/2014/main" id="{B8B98167-60FA-4C5C-AA22-D49AA65E7AA6}"/>
              </a:ext>
            </a:extLst>
          </p:cNvPr>
          <p:cNvSpPr>
            <a:spLocks noGrp="1"/>
          </p:cNvSpPr>
          <p:nvPr>
            <p:ph type="title"/>
          </p:nvPr>
        </p:nvSpPr>
        <p:spPr/>
        <p:txBody>
          <a:bodyPr/>
          <a:lstStyle/>
          <a:p>
            <a:r>
              <a:rPr lang="en-US" altLang="en-US" dirty="0"/>
              <a:t>Limits</a:t>
            </a:r>
          </a:p>
        </p:txBody>
      </p:sp>
      <p:graphicFrame>
        <p:nvGraphicFramePr>
          <p:cNvPr id="6" name="Table 5">
            <a:extLst>
              <a:ext uri="{FF2B5EF4-FFF2-40B4-BE49-F238E27FC236}">
                <a16:creationId xmlns:a16="http://schemas.microsoft.com/office/drawing/2014/main" id="{DAADD573-FB91-4A4F-B508-5A3E8C1A7EAD}"/>
              </a:ext>
            </a:extLst>
          </p:cNvPr>
          <p:cNvGraphicFramePr>
            <a:graphicFrameLocks noGrp="1"/>
          </p:cNvGraphicFramePr>
          <p:nvPr>
            <p:extLst>
              <p:ext uri="{D42A27DB-BD31-4B8C-83A1-F6EECF244321}">
                <p14:modId xmlns:p14="http://schemas.microsoft.com/office/powerpoint/2010/main" val="1358203485"/>
              </p:ext>
            </p:extLst>
          </p:nvPr>
        </p:nvGraphicFramePr>
        <p:xfrm>
          <a:off x="457200" y="2667000"/>
          <a:ext cx="8128000" cy="4191000"/>
        </p:xfrm>
        <a:graphic>
          <a:graphicData uri="http://schemas.openxmlformats.org/drawingml/2006/table">
            <a:tbl>
              <a:tblPr firstRow="1" bandRow="1">
                <a:tableStyleId>{073A0DAA-6AF3-43AB-8588-CEC1D06C72B9}</a:tableStyleId>
              </a:tblPr>
              <a:tblGrid>
                <a:gridCol w="3886200">
                  <a:extLst>
                    <a:ext uri="{9D8B030D-6E8A-4147-A177-3AD203B41FA5}">
                      <a16:colId xmlns:a16="http://schemas.microsoft.com/office/drawing/2014/main" val="836571415"/>
                    </a:ext>
                  </a:extLst>
                </a:gridCol>
                <a:gridCol w="4241800">
                  <a:extLst>
                    <a:ext uri="{9D8B030D-6E8A-4147-A177-3AD203B41FA5}">
                      <a16:colId xmlns:a16="http://schemas.microsoft.com/office/drawing/2014/main" val="1566174200"/>
                    </a:ext>
                  </a:extLst>
                </a:gridCol>
              </a:tblGrid>
              <a:tr h="370840">
                <a:tc>
                  <a:txBody>
                    <a:bodyPr/>
                    <a:lstStyle/>
                    <a:p>
                      <a:pPr algn="ctr"/>
                      <a:r>
                        <a:rPr lang="en-US" sz="3000" dirty="0">
                          <a:solidFill>
                            <a:srgbClr val="FFFF00"/>
                          </a:solidFill>
                          <a:effectLst/>
                        </a:rPr>
                        <a:t>x</a:t>
                      </a:r>
                    </a:p>
                  </a:txBody>
                  <a:tcPr marL="38100" marR="38100" marT="38100" marB="38100" anchor="ctr">
                    <a:solidFill>
                      <a:srgbClr val="C00000"/>
                    </a:solidFill>
                  </a:tcPr>
                </a:tc>
                <a:tc>
                  <a:txBody>
                    <a:bodyPr/>
                    <a:lstStyle/>
                    <a:p>
                      <a:pPr algn="ctr"/>
                      <a:r>
                        <a:rPr lang="en-US" sz="3000" u="sng" dirty="0">
                          <a:solidFill>
                            <a:srgbClr val="FFFF00"/>
                          </a:solidFill>
                          <a:effectLst/>
                        </a:rPr>
                        <a:t>(x</a:t>
                      </a:r>
                      <a:r>
                        <a:rPr lang="en-US" sz="3000" u="sng" baseline="30000" dirty="0">
                          <a:solidFill>
                            <a:srgbClr val="FFFF00"/>
                          </a:solidFill>
                          <a:effectLst/>
                        </a:rPr>
                        <a:t>2</a:t>
                      </a:r>
                      <a:r>
                        <a:rPr lang="en-US" sz="3000" u="sng" dirty="0">
                          <a:solidFill>
                            <a:srgbClr val="FFFF00"/>
                          </a:solidFill>
                          <a:effectLst/>
                        </a:rPr>
                        <a:t> − 1)</a:t>
                      </a:r>
                    </a:p>
                    <a:p>
                      <a:pPr algn="ctr"/>
                      <a:r>
                        <a:rPr lang="en-US" sz="3000" b="1" dirty="0">
                          <a:solidFill>
                            <a:srgbClr val="FFFF00"/>
                          </a:solidFill>
                          <a:effectLst/>
                        </a:rPr>
                        <a:t>(x − 1)</a:t>
                      </a:r>
                      <a:endParaRPr lang="en-US" sz="3000" dirty="0">
                        <a:solidFill>
                          <a:srgbClr val="FFFF00"/>
                        </a:solidFill>
                        <a:effectLst/>
                      </a:endParaRPr>
                    </a:p>
                  </a:txBody>
                  <a:tcPr marL="38100" marR="38100" marT="38100" marB="38100" anchor="ctr">
                    <a:solidFill>
                      <a:srgbClr val="C00000"/>
                    </a:solidFill>
                  </a:tcPr>
                </a:tc>
                <a:extLst>
                  <a:ext uri="{0D108BD9-81ED-4DB2-BD59-A6C34878D82A}">
                    <a16:rowId xmlns:a16="http://schemas.microsoft.com/office/drawing/2014/main" val="1802437675"/>
                  </a:ext>
                </a:extLst>
              </a:tr>
              <a:tr h="370840">
                <a:tc>
                  <a:txBody>
                    <a:bodyPr/>
                    <a:lstStyle/>
                    <a:p>
                      <a:pPr algn="ctr"/>
                      <a:r>
                        <a:rPr lang="en-US" sz="3000" dirty="0">
                          <a:solidFill>
                            <a:srgbClr val="FFFF00"/>
                          </a:solidFill>
                          <a:effectLst/>
                        </a:rPr>
                        <a:t>0.5</a:t>
                      </a:r>
                    </a:p>
                  </a:txBody>
                  <a:tcPr marL="38100" marR="38100" marT="38100" marB="38100" anchor="ctr">
                    <a:solidFill>
                      <a:srgbClr val="0070C0"/>
                    </a:solidFill>
                  </a:tcPr>
                </a:tc>
                <a:tc>
                  <a:txBody>
                    <a:bodyPr/>
                    <a:lstStyle/>
                    <a:p>
                      <a:pPr algn="ctr"/>
                      <a:r>
                        <a:rPr lang="en-US" sz="3000" dirty="0">
                          <a:solidFill>
                            <a:srgbClr val="FFFF00"/>
                          </a:solidFill>
                          <a:effectLst/>
                        </a:rPr>
                        <a:t>1.50000</a:t>
                      </a:r>
                    </a:p>
                  </a:txBody>
                  <a:tcPr marL="38100" marR="38100" marT="38100" marB="38100" anchor="ctr">
                    <a:solidFill>
                      <a:srgbClr val="0070C0"/>
                    </a:solidFill>
                  </a:tcPr>
                </a:tc>
                <a:extLst>
                  <a:ext uri="{0D108BD9-81ED-4DB2-BD59-A6C34878D82A}">
                    <a16:rowId xmlns:a16="http://schemas.microsoft.com/office/drawing/2014/main" val="696135248"/>
                  </a:ext>
                </a:extLst>
              </a:tr>
              <a:tr h="370840">
                <a:tc>
                  <a:txBody>
                    <a:bodyPr/>
                    <a:lstStyle/>
                    <a:p>
                      <a:pPr algn="ctr"/>
                      <a:r>
                        <a:rPr lang="en-US" sz="3000" dirty="0">
                          <a:solidFill>
                            <a:srgbClr val="FFFF00"/>
                          </a:solidFill>
                          <a:effectLst/>
                        </a:rPr>
                        <a:t>0.9</a:t>
                      </a:r>
                    </a:p>
                  </a:txBody>
                  <a:tcPr marL="38100" marR="38100" marT="38100" marB="38100" anchor="ctr">
                    <a:solidFill>
                      <a:srgbClr val="0070C0"/>
                    </a:solidFill>
                  </a:tcPr>
                </a:tc>
                <a:tc>
                  <a:txBody>
                    <a:bodyPr/>
                    <a:lstStyle/>
                    <a:p>
                      <a:pPr algn="ctr"/>
                      <a:r>
                        <a:rPr lang="en-US" sz="3000" dirty="0">
                          <a:solidFill>
                            <a:srgbClr val="FFFF00"/>
                          </a:solidFill>
                          <a:effectLst/>
                        </a:rPr>
                        <a:t>1.90000</a:t>
                      </a:r>
                    </a:p>
                  </a:txBody>
                  <a:tcPr marL="38100" marR="38100" marT="38100" marB="38100" anchor="ctr">
                    <a:solidFill>
                      <a:srgbClr val="0070C0"/>
                    </a:solidFill>
                  </a:tcPr>
                </a:tc>
                <a:extLst>
                  <a:ext uri="{0D108BD9-81ED-4DB2-BD59-A6C34878D82A}">
                    <a16:rowId xmlns:a16="http://schemas.microsoft.com/office/drawing/2014/main" val="2479370863"/>
                  </a:ext>
                </a:extLst>
              </a:tr>
              <a:tr h="370840">
                <a:tc>
                  <a:txBody>
                    <a:bodyPr/>
                    <a:lstStyle/>
                    <a:p>
                      <a:pPr algn="ctr"/>
                      <a:r>
                        <a:rPr lang="en-US" sz="3000" dirty="0">
                          <a:solidFill>
                            <a:srgbClr val="FFFF00"/>
                          </a:solidFill>
                          <a:effectLst/>
                        </a:rPr>
                        <a:t>0.99</a:t>
                      </a:r>
                    </a:p>
                  </a:txBody>
                  <a:tcPr marL="38100" marR="38100" marT="38100" marB="38100" anchor="ctr">
                    <a:solidFill>
                      <a:srgbClr val="0070C0"/>
                    </a:solidFill>
                  </a:tcPr>
                </a:tc>
                <a:tc>
                  <a:txBody>
                    <a:bodyPr/>
                    <a:lstStyle/>
                    <a:p>
                      <a:pPr algn="ctr"/>
                      <a:r>
                        <a:rPr lang="en-US" sz="3000" dirty="0">
                          <a:solidFill>
                            <a:srgbClr val="FFFF00"/>
                          </a:solidFill>
                          <a:effectLst/>
                        </a:rPr>
                        <a:t>1.99000</a:t>
                      </a:r>
                    </a:p>
                  </a:txBody>
                  <a:tcPr marL="38100" marR="38100" marT="38100" marB="38100" anchor="ctr">
                    <a:solidFill>
                      <a:srgbClr val="0070C0"/>
                    </a:solidFill>
                  </a:tcPr>
                </a:tc>
                <a:extLst>
                  <a:ext uri="{0D108BD9-81ED-4DB2-BD59-A6C34878D82A}">
                    <a16:rowId xmlns:a16="http://schemas.microsoft.com/office/drawing/2014/main" val="1093251807"/>
                  </a:ext>
                </a:extLst>
              </a:tr>
              <a:tr h="370840">
                <a:tc>
                  <a:txBody>
                    <a:bodyPr/>
                    <a:lstStyle/>
                    <a:p>
                      <a:pPr algn="ctr"/>
                      <a:r>
                        <a:rPr lang="en-US" sz="3000" dirty="0">
                          <a:solidFill>
                            <a:srgbClr val="FFFF00"/>
                          </a:solidFill>
                          <a:effectLst/>
                        </a:rPr>
                        <a:t>0.999</a:t>
                      </a:r>
                    </a:p>
                  </a:txBody>
                  <a:tcPr marL="38100" marR="38100" marT="38100" marB="38100" anchor="ctr">
                    <a:solidFill>
                      <a:srgbClr val="0070C0"/>
                    </a:solidFill>
                  </a:tcPr>
                </a:tc>
                <a:tc>
                  <a:txBody>
                    <a:bodyPr/>
                    <a:lstStyle/>
                    <a:p>
                      <a:pPr algn="ctr"/>
                      <a:r>
                        <a:rPr lang="en-US" sz="3000" dirty="0">
                          <a:solidFill>
                            <a:srgbClr val="FFFF00"/>
                          </a:solidFill>
                          <a:effectLst/>
                        </a:rPr>
                        <a:t>1.99900</a:t>
                      </a:r>
                    </a:p>
                  </a:txBody>
                  <a:tcPr marL="38100" marR="38100" marT="38100" marB="38100" anchor="ctr">
                    <a:solidFill>
                      <a:srgbClr val="0070C0"/>
                    </a:solidFill>
                  </a:tcPr>
                </a:tc>
                <a:extLst>
                  <a:ext uri="{0D108BD9-81ED-4DB2-BD59-A6C34878D82A}">
                    <a16:rowId xmlns:a16="http://schemas.microsoft.com/office/drawing/2014/main" val="1299835473"/>
                  </a:ext>
                </a:extLst>
              </a:tr>
              <a:tr h="370840">
                <a:tc>
                  <a:txBody>
                    <a:bodyPr/>
                    <a:lstStyle/>
                    <a:p>
                      <a:pPr algn="ctr"/>
                      <a:r>
                        <a:rPr lang="en-US" sz="3000" dirty="0">
                          <a:solidFill>
                            <a:srgbClr val="FFFF00"/>
                          </a:solidFill>
                          <a:effectLst/>
                        </a:rPr>
                        <a:t>0.9999</a:t>
                      </a:r>
                    </a:p>
                  </a:txBody>
                  <a:tcPr marL="38100" marR="38100" marT="38100" marB="38100" anchor="ctr">
                    <a:solidFill>
                      <a:srgbClr val="0070C0"/>
                    </a:solidFill>
                  </a:tcPr>
                </a:tc>
                <a:tc>
                  <a:txBody>
                    <a:bodyPr/>
                    <a:lstStyle/>
                    <a:p>
                      <a:pPr algn="ctr"/>
                      <a:r>
                        <a:rPr lang="en-US" sz="3000" dirty="0">
                          <a:solidFill>
                            <a:srgbClr val="FFFF00"/>
                          </a:solidFill>
                          <a:effectLst/>
                        </a:rPr>
                        <a:t>1.99990</a:t>
                      </a:r>
                    </a:p>
                  </a:txBody>
                  <a:tcPr marL="38100" marR="38100" marT="38100" marB="38100" anchor="ctr">
                    <a:solidFill>
                      <a:srgbClr val="0070C0"/>
                    </a:solidFill>
                  </a:tcPr>
                </a:tc>
                <a:extLst>
                  <a:ext uri="{0D108BD9-81ED-4DB2-BD59-A6C34878D82A}">
                    <a16:rowId xmlns:a16="http://schemas.microsoft.com/office/drawing/2014/main" val="3239797764"/>
                  </a:ext>
                </a:extLst>
              </a:tr>
              <a:tr h="370840">
                <a:tc>
                  <a:txBody>
                    <a:bodyPr/>
                    <a:lstStyle/>
                    <a:p>
                      <a:pPr algn="ctr"/>
                      <a:r>
                        <a:rPr lang="en-US" sz="3000" dirty="0">
                          <a:solidFill>
                            <a:srgbClr val="FFFF00"/>
                          </a:solidFill>
                          <a:effectLst/>
                        </a:rPr>
                        <a:t>0.99999</a:t>
                      </a:r>
                    </a:p>
                  </a:txBody>
                  <a:tcPr marL="38100" marR="38100" marT="38100" marB="38100" anchor="ctr">
                    <a:solidFill>
                      <a:srgbClr val="0070C0"/>
                    </a:solidFill>
                  </a:tcPr>
                </a:tc>
                <a:tc>
                  <a:txBody>
                    <a:bodyPr/>
                    <a:lstStyle/>
                    <a:p>
                      <a:pPr algn="ctr"/>
                      <a:r>
                        <a:rPr lang="en-US" sz="3000" dirty="0">
                          <a:solidFill>
                            <a:srgbClr val="FFFF00"/>
                          </a:solidFill>
                          <a:effectLst/>
                        </a:rPr>
                        <a:t>1.99999</a:t>
                      </a:r>
                    </a:p>
                  </a:txBody>
                  <a:tcPr marL="38100" marR="38100" marT="38100" marB="38100" anchor="ctr">
                    <a:solidFill>
                      <a:srgbClr val="0070C0"/>
                    </a:solidFill>
                  </a:tcPr>
                </a:tc>
                <a:extLst>
                  <a:ext uri="{0D108BD9-81ED-4DB2-BD59-A6C34878D82A}">
                    <a16:rowId xmlns:a16="http://schemas.microsoft.com/office/drawing/2014/main" val="2648000420"/>
                  </a:ext>
                </a:extLst>
              </a:tr>
            </a:tbl>
          </a:graphicData>
        </a:graphic>
      </p:graphicFrame>
    </p:spTree>
    <p:extLst>
      <p:ext uri="{BB962C8B-B14F-4D97-AF65-F5344CB8AC3E}">
        <p14:creationId xmlns:p14="http://schemas.microsoft.com/office/powerpoint/2010/main" val="19397052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275FA67-3754-40E7-8058-E6AEA47AA04F}"/>
              </a:ext>
            </a:extLst>
          </p:cNvPr>
          <p:cNvSpPr>
            <a:spLocks noGrp="1"/>
          </p:cNvSpPr>
          <p:nvPr>
            <p:ph type="title"/>
          </p:nvPr>
        </p:nvSpPr>
        <p:spPr/>
        <p:txBody>
          <a:bodyPr/>
          <a:lstStyle/>
          <a:p>
            <a:r>
              <a:rPr lang="en-US" altLang="en-US" dirty="0"/>
              <a:t>Limits of Ratios</a:t>
            </a:r>
          </a:p>
        </p:txBody>
      </p:sp>
      <p:pic>
        <p:nvPicPr>
          <p:cNvPr id="2" name="Picture 2">
            <a:extLst>
              <a:ext uri="{FF2B5EF4-FFF2-40B4-BE49-F238E27FC236}">
                <a16:creationId xmlns:a16="http://schemas.microsoft.com/office/drawing/2014/main" id="{D58901FF-9452-4901-93DB-80EFF5EBDD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9400" y="6121400"/>
            <a:ext cx="5054600" cy="73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9777F153-9CE4-4A61-B2EA-53EF1DF5EA25}"/>
              </a:ext>
            </a:extLst>
          </p:cNvPr>
          <p:cNvPicPr>
            <a:picLocks noChangeAspect="1"/>
          </p:cNvPicPr>
          <p:nvPr/>
        </p:nvPicPr>
        <p:blipFill>
          <a:blip r:embed="rId3"/>
          <a:stretch>
            <a:fillRect/>
          </a:stretch>
        </p:blipFill>
        <p:spPr>
          <a:xfrm>
            <a:off x="0" y="1305682"/>
            <a:ext cx="9144000" cy="4485518"/>
          </a:xfrm>
          <a:prstGeom prst="rect">
            <a:avLst/>
          </a:prstGeom>
        </p:spPr>
      </p:pic>
    </p:spTree>
    <p:extLst>
      <p:ext uri="{BB962C8B-B14F-4D97-AF65-F5344CB8AC3E}">
        <p14:creationId xmlns:p14="http://schemas.microsoft.com/office/powerpoint/2010/main" val="21240530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9C97DB-9C36-464F-B776-A317F6A27535}"/>
              </a:ext>
            </a:extLst>
          </p:cNvPr>
          <p:cNvPicPr>
            <a:picLocks noChangeAspect="1"/>
          </p:cNvPicPr>
          <p:nvPr/>
        </p:nvPicPr>
        <p:blipFill>
          <a:blip r:embed="rId2"/>
          <a:stretch>
            <a:fillRect/>
          </a:stretch>
        </p:blipFill>
        <p:spPr>
          <a:xfrm>
            <a:off x="184158" y="0"/>
            <a:ext cx="8775683" cy="6858000"/>
          </a:xfrm>
          <a:prstGeom prst="rect">
            <a:avLst/>
          </a:prstGeom>
        </p:spPr>
      </p:pic>
    </p:spTree>
    <p:extLst>
      <p:ext uri="{BB962C8B-B14F-4D97-AF65-F5344CB8AC3E}">
        <p14:creationId xmlns:p14="http://schemas.microsoft.com/office/powerpoint/2010/main" val="217506974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341834790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7FD080-64C9-4701-A104-9E6FD61AD353}"/>
              </a:ext>
            </a:extLst>
          </p:cNvPr>
          <p:cNvPicPr>
            <a:picLocks noChangeAspect="1"/>
          </p:cNvPicPr>
          <p:nvPr/>
        </p:nvPicPr>
        <p:blipFill>
          <a:blip r:embed="rId2"/>
          <a:stretch>
            <a:fillRect/>
          </a:stretch>
        </p:blipFill>
        <p:spPr>
          <a:xfrm>
            <a:off x="3200400" y="2893198"/>
            <a:ext cx="5928049" cy="3964802"/>
          </a:xfrm>
          <a:prstGeom prst="rect">
            <a:avLst/>
          </a:prstGeom>
        </p:spPr>
      </p:pic>
      <p:sp>
        <p:nvSpPr>
          <p:cNvPr id="2" name="Title 1">
            <a:extLst>
              <a:ext uri="{FF2B5EF4-FFF2-40B4-BE49-F238E27FC236}">
                <a16:creationId xmlns:a16="http://schemas.microsoft.com/office/drawing/2014/main" id="{F9877B34-9427-4A92-BE4B-1FDAF27A4ACB}"/>
              </a:ext>
            </a:extLst>
          </p:cNvPr>
          <p:cNvSpPr>
            <a:spLocks noGrp="1"/>
          </p:cNvSpPr>
          <p:nvPr>
            <p:ph type="title"/>
          </p:nvPr>
        </p:nvSpPr>
        <p:spPr/>
        <p:txBody>
          <a:bodyPr/>
          <a:lstStyle/>
          <a:p>
            <a:r>
              <a:rPr lang="en-US" sz="5400" dirty="0"/>
              <a:t>Graphical Increments</a:t>
            </a:r>
          </a:p>
        </p:txBody>
      </p:sp>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p:txBody>
          <a:bodyPr/>
          <a:lstStyle/>
          <a:p>
            <a:r>
              <a:rPr lang="en-US" dirty="0"/>
              <a:t>Suppose we have an equation:</a:t>
            </a:r>
          </a:p>
          <a:p>
            <a:pPr algn="ctr"/>
            <a:r>
              <a:rPr lang="en-US" dirty="0"/>
              <a:t>y = 3x</a:t>
            </a:r>
          </a:p>
        </p:txBody>
      </p:sp>
      <p:sp>
        <p:nvSpPr>
          <p:cNvPr id="9" name="Rectangle 8">
            <a:extLst>
              <a:ext uri="{FF2B5EF4-FFF2-40B4-BE49-F238E27FC236}">
                <a16:creationId xmlns:a16="http://schemas.microsoft.com/office/drawing/2014/main" id="{A51C4481-77B0-49B4-961C-F4AD244DF627}"/>
              </a:ext>
            </a:extLst>
          </p:cNvPr>
          <p:cNvSpPr/>
          <p:nvPr/>
        </p:nvSpPr>
        <p:spPr>
          <a:xfrm>
            <a:off x="0" y="6553200"/>
            <a:ext cx="1646605" cy="323165"/>
          </a:xfrm>
          <a:prstGeom prst="rect">
            <a:avLst/>
          </a:prstGeom>
        </p:spPr>
        <p:txBody>
          <a:bodyPr wrap="none">
            <a:spAutoFit/>
          </a:bodyPr>
          <a:lstStyle/>
          <a:p>
            <a:r>
              <a:rPr lang="en-US" sz="1500" b="1" dirty="0">
                <a:solidFill>
                  <a:srgbClr val="00B0F0"/>
                </a:solidFill>
              </a:rPr>
              <a:t>L. Oliver, 2009</a:t>
            </a:r>
          </a:p>
        </p:txBody>
      </p:sp>
    </p:spTree>
    <p:extLst>
      <p:ext uri="{BB962C8B-B14F-4D97-AF65-F5344CB8AC3E}">
        <p14:creationId xmlns:p14="http://schemas.microsoft.com/office/powerpoint/2010/main" val="372084326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1EB4A3-157F-4747-A907-54E034B2EDA9}"/>
              </a:ext>
            </a:extLst>
          </p:cNvPr>
          <p:cNvPicPr>
            <a:picLocks noChangeAspect="1"/>
          </p:cNvPicPr>
          <p:nvPr/>
        </p:nvPicPr>
        <p:blipFill>
          <a:blip r:embed="rId2"/>
          <a:stretch>
            <a:fillRect/>
          </a:stretch>
        </p:blipFill>
        <p:spPr>
          <a:xfrm>
            <a:off x="3215951" y="2893198"/>
            <a:ext cx="5928049" cy="3964802"/>
          </a:xfrm>
          <a:prstGeom prst="rect">
            <a:avLst/>
          </a:prstGeom>
        </p:spPr>
      </p:pic>
      <p:sp>
        <p:nvSpPr>
          <p:cNvPr id="2" name="Title 1">
            <a:extLst>
              <a:ext uri="{FF2B5EF4-FFF2-40B4-BE49-F238E27FC236}">
                <a16:creationId xmlns:a16="http://schemas.microsoft.com/office/drawing/2014/main" id="{F9877B34-9427-4A92-BE4B-1FDAF27A4ACB}"/>
              </a:ext>
            </a:extLst>
          </p:cNvPr>
          <p:cNvSpPr>
            <a:spLocks noGrp="1"/>
          </p:cNvSpPr>
          <p:nvPr>
            <p:ph type="title"/>
          </p:nvPr>
        </p:nvSpPr>
        <p:spPr/>
        <p:txBody>
          <a:bodyPr/>
          <a:lstStyle/>
          <a:p>
            <a:r>
              <a:rPr lang="en-US" sz="5400" dirty="0"/>
              <a:t>Graphical Increments</a:t>
            </a:r>
          </a:p>
        </p:txBody>
      </p:sp>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p:txBody>
          <a:bodyPr/>
          <a:lstStyle/>
          <a:p>
            <a:pPr algn="ctr"/>
            <a:r>
              <a:rPr lang="en-US" dirty="0"/>
              <a:t>y = 3x</a:t>
            </a:r>
          </a:p>
          <a:p>
            <a:r>
              <a:rPr lang="en-US" dirty="0"/>
              <a:t>For a particular value of x (x</a:t>
            </a:r>
            <a:r>
              <a:rPr lang="en-US" baseline="-25000" dirty="0"/>
              <a:t>1</a:t>
            </a:r>
            <a:r>
              <a:rPr lang="en-US" dirty="0"/>
              <a:t>) you can calculate a y value (y</a:t>
            </a:r>
            <a:r>
              <a:rPr lang="en-US" baseline="-25000" dirty="0"/>
              <a:t>1</a:t>
            </a:r>
            <a:r>
              <a:rPr lang="en-US" dirty="0"/>
              <a:t>):</a:t>
            </a:r>
          </a:p>
          <a:p>
            <a:endParaRPr lang="en-US" sz="2000" dirty="0"/>
          </a:p>
          <a:p>
            <a:r>
              <a:rPr lang="en-US" dirty="0"/>
              <a:t>  y</a:t>
            </a:r>
            <a:r>
              <a:rPr lang="en-US" baseline="-25000" dirty="0"/>
              <a:t>1</a:t>
            </a:r>
            <a:r>
              <a:rPr lang="en-US" dirty="0"/>
              <a:t> = 3x</a:t>
            </a:r>
            <a:r>
              <a:rPr lang="en-US" baseline="-25000" dirty="0"/>
              <a:t>1</a:t>
            </a:r>
            <a:endParaRPr lang="en-US" dirty="0"/>
          </a:p>
        </p:txBody>
      </p:sp>
      <p:sp>
        <p:nvSpPr>
          <p:cNvPr id="8" name="Rectangle 7">
            <a:extLst>
              <a:ext uri="{FF2B5EF4-FFF2-40B4-BE49-F238E27FC236}">
                <a16:creationId xmlns:a16="http://schemas.microsoft.com/office/drawing/2014/main" id="{BA945951-2B9D-4D6E-950E-EED5281A48EF}"/>
              </a:ext>
            </a:extLst>
          </p:cNvPr>
          <p:cNvSpPr/>
          <p:nvPr/>
        </p:nvSpPr>
        <p:spPr>
          <a:xfrm>
            <a:off x="0" y="6553200"/>
            <a:ext cx="1646605" cy="323165"/>
          </a:xfrm>
          <a:prstGeom prst="rect">
            <a:avLst/>
          </a:prstGeom>
        </p:spPr>
        <p:txBody>
          <a:bodyPr wrap="none">
            <a:spAutoFit/>
          </a:bodyPr>
          <a:lstStyle/>
          <a:p>
            <a:r>
              <a:rPr lang="en-US" sz="1500" b="1" dirty="0">
                <a:solidFill>
                  <a:srgbClr val="00B0F0"/>
                </a:solidFill>
              </a:rPr>
              <a:t>L. Oliver, 2009</a:t>
            </a:r>
          </a:p>
        </p:txBody>
      </p:sp>
    </p:spTree>
    <p:extLst>
      <p:ext uri="{BB962C8B-B14F-4D97-AF65-F5344CB8AC3E}">
        <p14:creationId xmlns:p14="http://schemas.microsoft.com/office/powerpoint/2010/main" val="32905797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960671-5B96-4D98-9502-75F401BDDF0F}"/>
              </a:ext>
            </a:extLst>
          </p:cNvPr>
          <p:cNvPicPr>
            <a:picLocks noChangeAspect="1"/>
          </p:cNvPicPr>
          <p:nvPr/>
        </p:nvPicPr>
        <p:blipFill>
          <a:blip r:embed="rId2"/>
          <a:stretch>
            <a:fillRect/>
          </a:stretch>
        </p:blipFill>
        <p:spPr>
          <a:xfrm>
            <a:off x="3215951" y="2889038"/>
            <a:ext cx="5934269" cy="3968962"/>
          </a:xfrm>
          <a:prstGeom prst="rect">
            <a:avLst/>
          </a:prstGeom>
        </p:spPr>
      </p:pic>
      <p:sp>
        <p:nvSpPr>
          <p:cNvPr id="2" name="Title 1">
            <a:extLst>
              <a:ext uri="{FF2B5EF4-FFF2-40B4-BE49-F238E27FC236}">
                <a16:creationId xmlns:a16="http://schemas.microsoft.com/office/drawing/2014/main" id="{F9877B34-9427-4A92-BE4B-1FDAF27A4ACB}"/>
              </a:ext>
            </a:extLst>
          </p:cNvPr>
          <p:cNvSpPr>
            <a:spLocks noGrp="1"/>
          </p:cNvSpPr>
          <p:nvPr>
            <p:ph type="title"/>
          </p:nvPr>
        </p:nvSpPr>
        <p:spPr/>
        <p:txBody>
          <a:bodyPr/>
          <a:lstStyle/>
          <a:p>
            <a:r>
              <a:rPr lang="en-US" sz="5400" dirty="0"/>
              <a:t>Graphical Increments</a:t>
            </a:r>
          </a:p>
        </p:txBody>
      </p:sp>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p:txBody>
          <a:bodyPr/>
          <a:lstStyle/>
          <a:p>
            <a:pPr algn="ctr"/>
            <a:r>
              <a:rPr lang="en-US" dirty="0"/>
              <a:t>y</a:t>
            </a:r>
            <a:r>
              <a:rPr lang="en-US" baseline="-25000" dirty="0"/>
              <a:t>1</a:t>
            </a:r>
            <a:r>
              <a:rPr lang="en-US" dirty="0"/>
              <a:t> = 3x</a:t>
            </a:r>
            <a:r>
              <a:rPr lang="en-US" baseline="-25000" dirty="0"/>
              <a:t>1</a:t>
            </a:r>
            <a:endParaRPr lang="en-US" dirty="0"/>
          </a:p>
          <a:p>
            <a:pPr>
              <a:spcBef>
                <a:spcPts val="0"/>
              </a:spcBef>
            </a:pPr>
            <a:r>
              <a:rPr lang="en-US" dirty="0"/>
              <a:t>For the value x</a:t>
            </a:r>
            <a:r>
              <a:rPr lang="en-US" baseline="-25000" dirty="0"/>
              <a:t>1</a:t>
            </a:r>
            <a:r>
              <a:rPr lang="en-US" dirty="0"/>
              <a:t> you can have a second x value an increment away in </a:t>
            </a:r>
          </a:p>
          <a:p>
            <a:pPr>
              <a:spcBef>
                <a:spcPts val="0"/>
              </a:spcBef>
            </a:pPr>
            <a:r>
              <a:rPr lang="en-US" dirty="0"/>
              <a:t>distance:</a:t>
            </a:r>
          </a:p>
          <a:p>
            <a:pPr>
              <a:spcBef>
                <a:spcPts val="0"/>
              </a:spcBef>
            </a:pPr>
            <a:endParaRPr lang="en-US" sz="2000" dirty="0"/>
          </a:p>
          <a:p>
            <a:r>
              <a:rPr lang="en-US" dirty="0"/>
              <a:t>  x</a:t>
            </a:r>
            <a:r>
              <a:rPr lang="en-US" baseline="-25000" dirty="0"/>
              <a:t>1</a:t>
            </a:r>
            <a:r>
              <a:rPr lang="en-US" dirty="0"/>
              <a:t> + </a:t>
            </a:r>
            <a:r>
              <a:rPr lang="el-GR" dirty="0"/>
              <a:t>Δ</a:t>
            </a:r>
            <a:r>
              <a:rPr lang="en-US" dirty="0"/>
              <a:t>x</a:t>
            </a:r>
          </a:p>
        </p:txBody>
      </p:sp>
      <p:sp>
        <p:nvSpPr>
          <p:cNvPr id="8" name="Rectangle 7">
            <a:extLst>
              <a:ext uri="{FF2B5EF4-FFF2-40B4-BE49-F238E27FC236}">
                <a16:creationId xmlns:a16="http://schemas.microsoft.com/office/drawing/2014/main" id="{AD93B80A-1B14-4037-BA45-DBE86D87F10D}"/>
              </a:ext>
            </a:extLst>
          </p:cNvPr>
          <p:cNvSpPr/>
          <p:nvPr/>
        </p:nvSpPr>
        <p:spPr>
          <a:xfrm>
            <a:off x="0" y="6553200"/>
            <a:ext cx="1646605" cy="323165"/>
          </a:xfrm>
          <a:prstGeom prst="rect">
            <a:avLst/>
          </a:prstGeom>
        </p:spPr>
        <p:txBody>
          <a:bodyPr wrap="none">
            <a:spAutoFit/>
          </a:bodyPr>
          <a:lstStyle/>
          <a:p>
            <a:r>
              <a:rPr lang="en-US" sz="1500" b="1" dirty="0">
                <a:solidFill>
                  <a:srgbClr val="00B0F0"/>
                </a:solidFill>
              </a:rPr>
              <a:t>L. Oliver, 2009</a:t>
            </a:r>
          </a:p>
        </p:txBody>
      </p:sp>
    </p:spTree>
    <p:extLst>
      <p:ext uri="{BB962C8B-B14F-4D97-AF65-F5344CB8AC3E}">
        <p14:creationId xmlns:p14="http://schemas.microsoft.com/office/powerpoint/2010/main" val="334511867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1286EC-E00B-4505-93FE-06734208F4FB}"/>
              </a:ext>
            </a:extLst>
          </p:cNvPr>
          <p:cNvPicPr>
            <a:picLocks noChangeAspect="1"/>
          </p:cNvPicPr>
          <p:nvPr/>
        </p:nvPicPr>
        <p:blipFill>
          <a:blip r:embed="rId2"/>
          <a:stretch>
            <a:fillRect/>
          </a:stretch>
        </p:blipFill>
        <p:spPr>
          <a:xfrm>
            <a:off x="3209731" y="2889038"/>
            <a:ext cx="5934269" cy="3968962"/>
          </a:xfrm>
          <a:prstGeom prst="rect">
            <a:avLst/>
          </a:prstGeom>
        </p:spPr>
      </p:pic>
      <p:sp>
        <p:nvSpPr>
          <p:cNvPr id="2" name="Title 1">
            <a:extLst>
              <a:ext uri="{FF2B5EF4-FFF2-40B4-BE49-F238E27FC236}">
                <a16:creationId xmlns:a16="http://schemas.microsoft.com/office/drawing/2014/main" id="{F9877B34-9427-4A92-BE4B-1FDAF27A4ACB}"/>
              </a:ext>
            </a:extLst>
          </p:cNvPr>
          <p:cNvSpPr>
            <a:spLocks noGrp="1"/>
          </p:cNvSpPr>
          <p:nvPr>
            <p:ph type="title"/>
          </p:nvPr>
        </p:nvSpPr>
        <p:spPr/>
        <p:txBody>
          <a:bodyPr/>
          <a:lstStyle/>
          <a:p>
            <a:r>
              <a:rPr lang="en-US" sz="5400" dirty="0"/>
              <a:t>Graphical Increments</a:t>
            </a:r>
          </a:p>
        </p:txBody>
      </p:sp>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p:txBody>
          <a:bodyPr/>
          <a:lstStyle/>
          <a:p>
            <a:pPr algn="ctr"/>
            <a:r>
              <a:rPr lang="en-US" dirty="0"/>
              <a:t>y</a:t>
            </a:r>
            <a:r>
              <a:rPr lang="en-US" baseline="-25000" dirty="0"/>
              <a:t>1</a:t>
            </a:r>
            <a:r>
              <a:rPr lang="en-US" dirty="0"/>
              <a:t> = 3x</a:t>
            </a:r>
            <a:r>
              <a:rPr lang="en-US" baseline="-25000" dirty="0"/>
              <a:t>1</a:t>
            </a:r>
            <a:endParaRPr lang="en-US" dirty="0"/>
          </a:p>
          <a:p>
            <a:r>
              <a:rPr lang="en-US" dirty="0"/>
              <a:t>You can now calculate a y for that new x value:</a:t>
            </a:r>
          </a:p>
          <a:p>
            <a:endParaRPr lang="en-US" sz="2000" dirty="0"/>
          </a:p>
          <a:p>
            <a:r>
              <a:rPr lang="en-US" dirty="0"/>
              <a:t> 3(x</a:t>
            </a:r>
            <a:r>
              <a:rPr lang="en-US" baseline="-25000" dirty="0"/>
              <a:t>1</a:t>
            </a:r>
            <a:r>
              <a:rPr lang="en-US" dirty="0"/>
              <a:t> + </a:t>
            </a:r>
            <a:r>
              <a:rPr lang="el-GR" dirty="0"/>
              <a:t>Δ</a:t>
            </a:r>
            <a:r>
              <a:rPr lang="en-US" dirty="0"/>
              <a:t>x)</a:t>
            </a:r>
          </a:p>
        </p:txBody>
      </p:sp>
      <p:sp>
        <p:nvSpPr>
          <p:cNvPr id="9" name="Rectangle 8">
            <a:extLst>
              <a:ext uri="{FF2B5EF4-FFF2-40B4-BE49-F238E27FC236}">
                <a16:creationId xmlns:a16="http://schemas.microsoft.com/office/drawing/2014/main" id="{8C9016E3-5714-4147-8754-BDEF0D52AEAE}"/>
              </a:ext>
            </a:extLst>
          </p:cNvPr>
          <p:cNvSpPr/>
          <p:nvPr/>
        </p:nvSpPr>
        <p:spPr>
          <a:xfrm>
            <a:off x="0" y="6553200"/>
            <a:ext cx="1646605" cy="323165"/>
          </a:xfrm>
          <a:prstGeom prst="rect">
            <a:avLst/>
          </a:prstGeom>
        </p:spPr>
        <p:txBody>
          <a:bodyPr wrap="none">
            <a:spAutoFit/>
          </a:bodyPr>
          <a:lstStyle/>
          <a:p>
            <a:r>
              <a:rPr lang="en-US" sz="1500" b="1" dirty="0">
                <a:solidFill>
                  <a:srgbClr val="00B0F0"/>
                </a:solidFill>
              </a:rPr>
              <a:t>L. Oliver, 2009</a:t>
            </a:r>
          </a:p>
        </p:txBody>
      </p:sp>
    </p:spTree>
    <p:extLst>
      <p:ext uri="{BB962C8B-B14F-4D97-AF65-F5344CB8AC3E}">
        <p14:creationId xmlns:p14="http://schemas.microsoft.com/office/powerpoint/2010/main" val="1295353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091F5B-9726-4BD7-A5EF-6402B1F3EC5E}"/>
              </a:ext>
            </a:extLst>
          </p:cNvPr>
          <p:cNvPicPr>
            <a:picLocks noChangeAspect="1"/>
          </p:cNvPicPr>
          <p:nvPr/>
        </p:nvPicPr>
        <p:blipFill>
          <a:blip r:embed="rId3"/>
          <a:stretch>
            <a:fillRect/>
          </a:stretch>
        </p:blipFill>
        <p:spPr>
          <a:xfrm>
            <a:off x="3209731" y="2889038"/>
            <a:ext cx="5934269" cy="3968962"/>
          </a:xfrm>
          <a:prstGeom prst="rect">
            <a:avLst/>
          </a:prstGeom>
        </p:spPr>
      </p:pic>
      <p:sp>
        <p:nvSpPr>
          <p:cNvPr id="2" name="Title 1">
            <a:extLst>
              <a:ext uri="{FF2B5EF4-FFF2-40B4-BE49-F238E27FC236}">
                <a16:creationId xmlns:a16="http://schemas.microsoft.com/office/drawing/2014/main" id="{F9877B34-9427-4A92-BE4B-1FDAF27A4ACB}"/>
              </a:ext>
            </a:extLst>
          </p:cNvPr>
          <p:cNvSpPr>
            <a:spLocks noGrp="1"/>
          </p:cNvSpPr>
          <p:nvPr>
            <p:ph type="title"/>
          </p:nvPr>
        </p:nvSpPr>
        <p:spPr/>
        <p:txBody>
          <a:bodyPr/>
          <a:lstStyle/>
          <a:p>
            <a:r>
              <a:rPr lang="en-US" sz="5400" dirty="0"/>
              <a:t>Graphical Increments</a:t>
            </a:r>
          </a:p>
        </p:txBody>
      </p:sp>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p:txBody>
          <a:bodyPr/>
          <a:lstStyle/>
          <a:p>
            <a:pPr algn="ctr"/>
            <a:r>
              <a:rPr lang="en-US" dirty="0"/>
              <a:t>y</a:t>
            </a:r>
            <a:r>
              <a:rPr lang="en-US" baseline="-25000" dirty="0"/>
              <a:t>1</a:t>
            </a:r>
            <a:r>
              <a:rPr lang="en-US" dirty="0"/>
              <a:t> = 3x</a:t>
            </a:r>
            <a:r>
              <a:rPr lang="en-US" baseline="-25000" dirty="0"/>
              <a:t>1</a:t>
            </a:r>
          </a:p>
          <a:p>
            <a:pPr>
              <a:spcBef>
                <a:spcPts val="0"/>
              </a:spcBef>
            </a:pPr>
            <a:r>
              <a:rPr lang="en-US" dirty="0"/>
              <a:t>Using 3(x</a:t>
            </a:r>
            <a:r>
              <a:rPr lang="en-US" baseline="-25000" dirty="0"/>
              <a:t>1</a:t>
            </a:r>
            <a:r>
              <a:rPr lang="en-US" dirty="0"/>
              <a:t> + </a:t>
            </a:r>
            <a:r>
              <a:rPr lang="el-GR" dirty="0"/>
              <a:t>Δ</a:t>
            </a:r>
            <a:r>
              <a:rPr lang="en-US" dirty="0"/>
              <a:t>x) the new y value will be some increment away from </a:t>
            </a:r>
          </a:p>
          <a:p>
            <a:pPr>
              <a:spcBef>
                <a:spcPts val="0"/>
              </a:spcBef>
            </a:pPr>
            <a:r>
              <a:rPr lang="en-US" dirty="0"/>
              <a:t>y</a:t>
            </a:r>
            <a:r>
              <a:rPr lang="en-US" baseline="-25000" dirty="0"/>
              <a:t>1</a:t>
            </a:r>
            <a:r>
              <a:rPr lang="en-US" dirty="0"/>
              <a:t>:</a:t>
            </a:r>
          </a:p>
          <a:p>
            <a:endParaRPr lang="en-US" sz="2000" dirty="0"/>
          </a:p>
          <a:p>
            <a:r>
              <a:rPr lang="en-US" dirty="0"/>
              <a:t> y</a:t>
            </a:r>
            <a:r>
              <a:rPr lang="en-US" baseline="-25000" dirty="0"/>
              <a:t>1</a:t>
            </a:r>
            <a:r>
              <a:rPr lang="en-US" dirty="0"/>
              <a:t> + </a:t>
            </a:r>
            <a:r>
              <a:rPr lang="el-GR" dirty="0"/>
              <a:t>Δ</a:t>
            </a:r>
            <a:r>
              <a:rPr lang="en-US" dirty="0"/>
              <a:t>y</a:t>
            </a:r>
          </a:p>
        </p:txBody>
      </p:sp>
      <p:sp>
        <p:nvSpPr>
          <p:cNvPr id="9" name="Rectangle 8">
            <a:extLst>
              <a:ext uri="{FF2B5EF4-FFF2-40B4-BE49-F238E27FC236}">
                <a16:creationId xmlns:a16="http://schemas.microsoft.com/office/drawing/2014/main" id="{784728E3-A724-4048-BA9B-379746C94A01}"/>
              </a:ext>
            </a:extLst>
          </p:cNvPr>
          <p:cNvSpPr/>
          <p:nvPr/>
        </p:nvSpPr>
        <p:spPr>
          <a:xfrm>
            <a:off x="0" y="6553200"/>
            <a:ext cx="1646605" cy="323165"/>
          </a:xfrm>
          <a:prstGeom prst="rect">
            <a:avLst/>
          </a:prstGeom>
        </p:spPr>
        <p:txBody>
          <a:bodyPr wrap="none">
            <a:spAutoFit/>
          </a:bodyPr>
          <a:lstStyle/>
          <a:p>
            <a:r>
              <a:rPr lang="en-US" sz="1500" b="1" dirty="0">
                <a:solidFill>
                  <a:srgbClr val="00B0F0"/>
                </a:solidFill>
              </a:rPr>
              <a:t>L. Oliver, 2009</a:t>
            </a:r>
          </a:p>
        </p:txBody>
      </p:sp>
    </p:spTree>
    <p:extLst>
      <p:ext uri="{BB962C8B-B14F-4D97-AF65-F5344CB8AC3E}">
        <p14:creationId xmlns:p14="http://schemas.microsoft.com/office/powerpoint/2010/main" val="417517852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7B34-9427-4A92-BE4B-1FDAF27A4ACB}"/>
              </a:ext>
            </a:extLst>
          </p:cNvPr>
          <p:cNvSpPr>
            <a:spLocks noGrp="1"/>
          </p:cNvSpPr>
          <p:nvPr>
            <p:ph type="title"/>
          </p:nvPr>
        </p:nvSpPr>
        <p:spPr/>
        <p:txBody>
          <a:bodyPr/>
          <a:lstStyle/>
          <a:p>
            <a:r>
              <a:rPr lang="en-US" sz="5400" dirty="0"/>
              <a:t>Graphical Increments</a:t>
            </a:r>
          </a:p>
        </p:txBody>
      </p:sp>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p:txBody>
          <a:bodyPr/>
          <a:lstStyle/>
          <a:p>
            <a:r>
              <a:rPr lang="en-US" dirty="0"/>
              <a:t>So, the new y will be:</a:t>
            </a:r>
          </a:p>
          <a:p>
            <a:pPr algn="ctr"/>
            <a:r>
              <a:rPr lang="en-US" dirty="0"/>
              <a:t>y</a:t>
            </a:r>
            <a:r>
              <a:rPr lang="en-US" baseline="-25000" dirty="0"/>
              <a:t>1</a:t>
            </a:r>
            <a:r>
              <a:rPr lang="en-US" dirty="0"/>
              <a:t> + </a:t>
            </a:r>
            <a:r>
              <a:rPr lang="el-GR" dirty="0"/>
              <a:t>Δ</a:t>
            </a:r>
            <a:r>
              <a:rPr lang="en-US" dirty="0"/>
              <a:t>y = 3(x</a:t>
            </a:r>
            <a:r>
              <a:rPr lang="en-US" baseline="-25000" dirty="0"/>
              <a:t>1</a:t>
            </a:r>
            <a:r>
              <a:rPr lang="en-US" dirty="0"/>
              <a:t> + </a:t>
            </a:r>
            <a:r>
              <a:rPr lang="el-GR" dirty="0"/>
              <a:t>Δ</a:t>
            </a:r>
            <a:r>
              <a:rPr lang="en-US" dirty="0"/>
              <a:t>x)</a:t>
            </a:r>
          </a:p>
          <a:p>
            <a:r>
              <a:rPr lang="en-US" dirty="0"/>
              <a:t>Algebraically, this is the same as:</a:t>
            </a:r>
          </a:p>
          <a:p>
            <a:pPr algn="ctr"/>
            <a:r>
              <a:rPr lang="el-GR" dirty="0"/>
              <a:t>Δ</a:t>
            </a:r>
            <a:r>
              <a:rPr lang="en-US" dirty="0"/>
              <a:t>y = 3(x</a:t>
            </a:r>
            <a:r>
              <a:rPr lang="en-US" baseline="-25000" dirty="0"/>
              <a:t>1</a:t>
            </a:r>
            <a:r>
              <a:rPr lang="en-US" dirty="0"/>
              <a:t> + </a:t>
            </a:r>
            <a:r>
              <a:rPr lang="el-GR" dirty="0"/>
              <a:t>Δ</a:t>
            </a:r>
            <a:r>
              <a:rPr lang="en-US" dirty="0"/>
              <a:t>x) – y</a:t>
            </a:r>
            <a:r>
              <a:rPr lang="en-US" baseline="-25000" dirty="0"/>
              <a:t>1</a:t>
            </a:r>
          </a:p>
          <a:p>
            <a:r>
              <a:rPr lang="en-US" dirty="0"/>
              <a:t>which allows us to calculate the y increment </a:t>
            </a:r>
          </a:p>
        </p:txBody>
      </p:sp>
    </p:spTree>
    <p:extLst>
      <p:ext uri="{BB962C8B-B14F-4D97-AF65-F5344CB8AC3E}">
        <p14:creationId xmlns:p14="http://schemas.microsoft.com/office/powerpoint/2010/main" val="242910804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7B34-9427-4A92-BE4B-1FDAF27A4ACB}"/>
              </a:ext>
            </a:extLst>
          </p:cNvPr>
          <p:cNvSpPr>
            <a:spLocks noGrp="1"/>
          </p:cNvSpPr>
          <p:nvPr>
            <p:ph type="title"/>
          </p:nvPr>
        </p:nvSpPr>
        <p:spPr/>
        <p:txBody>
          <a:bodyPr/>
          <a:lstStyle/>
          <a:p>
            <a:r>
              <a:rPr lang="en-US" sz="5400" dirty="0"/>
              <a:t>Graphical Increments</a:t>
            </a:r>
          </a:p>
        </p:txBody>
      </p:sp>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p:txBody>
          <a:bodyPr/>
          <a:lstStyle/>
          <a:p>
            <a:pPr algn="ctr"/>
            <a:r>
              <a:rPr lang="en-US" dirty="0"/>
              <a:t>y</a:t>
            </a:r>
            <a:r>
              <a:rPr lang="en-US" baseline="-25000" dirty="0"/>
              <a:t>1</a:t>
            </a:r>
            <a:r>
              <a:rPr lang="en-US" dirty="0"/>
              <a:t> + </a:t>
            </a:r>
            <a:r>
              <a:rPr lang="el-GR" dirty="0"/>
              <a:t>Δ</a:t>
            </a:r>
            <a:r>
              <a:rPr lang="en-US" dirty="0"/>
              <a:t>y = 3(x</a:t>
            </a:r>
            <a:r>
              <a:rPr lang="en-US" baseline="-25000" dirty="0"/>
              <a:t>1</a:t>
            </a:r>
            <a:r>
              <a:rPr lang="en-US" dirty="0"/>
              <a:t> + </a:t>
            </a:r>
            <a:r>
              <a:rPr lang="el-GR" dirty="0"/>
              <a:t>Δ</a:t>
            </a:r>
            <a:r>
              <a:rPr lang="en-US" dirty="0"/>
              <a:t>x)</a:t>
            </a:r>
          </a:p>
          <a:p>
            <a:r>
              <a:rPr lang="en-US" dirty="0"/>
              <a:t>Algebraically, we can solve for the increment in y:</a:t>
            </a:r>
          </a:p>
          <a:p>
            <a:pPr algn="ctr"/>
            <a:r>
              <a:rPr lang="el-GR" dirty="0"/>
              <a:t>Δ</a:t>
            </a:r>
            <a:r>
              <a:rPr lang="en-US" dirty="0"/>
              <a:t>y = 3(x</a:t>
            </a:r>
            <a:r>
              <a:rPr lang="en-US" baseline="-25000" dirty="0"/>
              <a:t>1</a:t>
            </a:r>
            <a:r>
              <a:rPr lang="en-US" dirty="0"/>
              <a:t> + </a:t>
            </a:r>
            <a:r>
              <a:rPr lang="el-GR" dirty="0"/>
              <a:t>Δ</a:t>
            </a:r>
            <a:r>
              <a:rPr lang="en-US" dirty="0"/>
              <a:t>x) – y</a:t>
            </a:r>
            <a:r>
              <a:rPr lang="en-US" baseline="-25000" dirty="0"/>
              <a:t>1</a:t>
            </a:r>
          </a:p>
          <a:p>
            <a:pPr algn="ctr"/>
            <a:r>
              <a:rPr lang="el-GR" dirty="0"/>
              <a:t>Δ</a:t>
            </a:r>
            <a:r>
              <a:rPr lang="en-US" dirty="0"/>
              <a:t>y = 3x</a:t>
            </a:r>
            <a:r>
              <a:rPr lang="en-US" baseline="-25000" dirty="0"/>
              <a:t>1</a:t>
            </a:r>
            <a:r>
              <a:rPr lang="en-US" dirty="0"/>
              <a:t> + 3</a:t>
            </a:r>
            <a:r>
              <a:rPr lang="el-GR" dirty="0"/>
              <a:t>Δ</a:t>
            </a:r>
            <a:r>
              <a:rPr lang="en-US" dirty="0"/>
              <a:t>x – y</a:t>
            </a:r>
            <a:r>
              <a:rPr lang="en-US" baseline="-25000" dirty="0"/>
              <a:t>1</a:t>
            </a:r>
          </a:p>
          <a:p>
            <a:pPr algn="ctr"/>
            <a:endParaRPr lang="en-US" baseline="-25000" dirty="0"/>
          </a:p>
        </p:txBody>
      </p:sp>
    </p:spTree>
    <p:extLst>
      <p:ext uri="{BB962C8B-B14F-4D97-AF65-F5344CB8AC3E}">
        <p14:creationId xmlns:p14="http://schemas.microsoft.com/office/powerpoint/2010/main" val="3553990135"/>
      </p:ext>
    </p:extLst>
  </p:cSld>
  <p:clrMapOvr>
    <a:masterClrMapping/>
  </p:clrMapOvr>
</p:sld>
</file>

<file path=ppt/theme/theme1.xml><?xml version="1.0" encoding="utf-8"?>
<a:theme xmlns:a="http://schemas.openxmlformats.org/drawingml/2006/main" name="Office Theme">
  <a:themeElements>
    <a:clrScheme name="VikkiDk">
      <a:dk1>
        <a:srgbClr val="FFFFFF"/>
      </a:dk1>
      <a:lt1>
        <a:srgbClr val="000000"/>
      </a:lt1>
      <a:dk2>
        <a:srgbClr val="000000"/>
      </a:dk2>
      <a:lt2>
        <a:srgbClr val="000000"/>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Vikki">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3557</TotalTime>
  <Words>4915</Words>
  <Application>Microsoft Office PowerPoint</Application>
  <PresentationFormat>On-screen Show (4:3)</PresentationFormat>
  <Paragraphs>934</Paragraphs>
  <Slides>145</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145</vt:i4>
      </vt:variant>
    </vt:vector>
  </HeadingPairs>
  <TitlesOfParts>
    <vt:vector size="152" baseType="lpstr">
      <vt:lpstr>Arial</vt:lpstr>
      <vt:lpstr>Calibri</vt:lpstr>
      <vt:lpstr>Cambria Math</vt:lpstr>
      <vt:lpstr>Comic Sans MS</vt:lpstr>
      <vt:lpstr>Symbol</vt:lpstr>
      <vt:lpstr>Wingdings</vt:lpstr>
      <vt:lpstr>Office Theme</vt:lpstr>
      <vt:lpstr>PowerPoint Presentation</vt:lpstr>
      <vt:lpstr>What’s Up?</vt:lpstr>
      <vt:lpstr>What’s Up?</vt:lpstr>
      <vt:lpstr>Review</vt:lpstr>
      <vt:lpstr>Calculating Limits</vt:lpstr>
      <vt:lpstr>Limits</vt:lpstr>
      <vt:lpstr>Limits</vt:lpstr>
      <vt:lpstr>Limits</vt:lpstr>
      <vt:lpstr>Limits</vt:lpstr>
      <vt:lpstr>Limits</vt:lpstr>
      <vt:lpstr>Limits</vt:lpstr>
      <vt:lpstr>Limits</vt:lpstr>
      <vt:lpstr>Limits</vt:lpstr>
      <vt:lpstr>Limits</vt:lpstr>
      <vt:lpstr>Limits</vt:lpstr>
      <vt:lpstr>Limits</vt:lpstr>
      <vt:lpstr>Limits</vt:lpstr>
      <vt:lpstr>Limits</vt:lpstr>
      <vt:lpstr>Limits</vt:lpstr>
      <vt:lpstr>Continuity</vt:lpstr>
      <vt:lpstr>Questions?</vt:lpstr>
      <vt:lpstr>New Stuff</vt:lpstr>
      <vt:lpstr>New Stuff</vt:lpstr>
      <vt:lpstr>Infinite Limits</vt:lpstr>
      <vt:lpstr>PowerPoint Presentation</vt:lpstr>
      <vt:lpstr>Infinite Limits</vt:lpstr>
      <vt:lpstr>PowerPoint Presentation</vt:lpstr>
      <vt:lpstr>PowerPoint Presentation</vt:lpstr>
      <vt:lpstr>PowerPoint Presentation</vt:lpstr>
      <vt:lpstr>PowerPoint Presentation</vt:lpstr>
      <vt:lpstr>Infinite Limits</vt:lpstr>
      <vt:lpstr>Infinite Limits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Infinite Limits</vt:lpstr>
      <vt:lpstr>Infinite Limits</vt:lpstr>
      <vt:lpstr>PowerPoint Presentation</vt:lpstr>
      <vt:lpstr>Infinite Limits</vt:lpstr>
      <vt:lpstr>PowerPoint Presentation</vt:lpstr>
      <vt:lpstr>PowerPoint Presentation</vt:lpstr>
      <vt:lpstr>PowerPoint Presentation</vt:lpstr>
      <vt:lpstr>PowerPoint Presentation</vt:lpstr>
      <vt:lpstr>PowerPoint Presentation</vt:lpstr>
      <vt:lpstr>Infinite Limits</vt:lpstr>
      <vt:lpstr>PowerPoint Presentation</vt:lpstr>
      <vt:lpstr>PowerPoint Presentation</vt:lpstr>
      <vt:lpstr>Infinite Limits</vt:lpstr>
      <vt:lpstr>Infinite Limits</vt:lpstr>
      <vt:lpstr>Infinite Limits</vt:lpstr>
      <vt:lpstr>Questions?</vt:lpstr>
      <vt:lpstr>Limits of Ratios</vt:lpstr>
      <vt:lpstr>Limits of Ratios</vt:lpstr>
      <vt:lpstr>Limits of Ratios</vt:lpstr>
      <vt:lpstr>Limits of Ratios</vt:lpstr>
      <vt:lpstr>Limits of Ratios</vt:lpstr>
      <vt:lpstr>Limits of Ratios</vt:lpstr>
      <vt:lpstr>Limits of Ratios</vt:lpstr>
      <vt:lpstr>Limits of Ratios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Limits of Ratios</vt:lpstr>
      <vt:lpstr>Limits of Ratios</vt:lpstr>
      <vt:lpstr>Limits of Ratios</vt:lpstr>
      <vt:lpstr>Limits of Ratios</vt:lpstr>
      <vt:lpstr>Limits of Ratios</vt:lpstr>
      <vt:lpstr>PowerPoint Presentation</vt:lpstr>
      <vt:lpstr>PowerPoint Presentation</vt:lpstr>
      <vt:lpstr>PowerPoint Presentation</vt:lpstr>
      <vt:lpstr>PowerPoint Presentation</vt:lpstr>
      <vt:lpstr>PowerPoint Presentation</vt:lpstr>
      <vt:lpstr>PowerPoint Presentation</vt:lpstr>
      <vt:lpstr>Questions?</vt:lpstr>
      <vt:lpstr>Limits of Ratios</vt:lpstr>
      <vt:lpstr>Limits of Ratios</vt:lpstr>
      <vt:lpstr>Limits of Ratios</vt:lpstr>
      <vt:lpstr>Limits of Ratios</vt:lpstr>
      <vt:lpstr>PowerPoint Presentation</vt:lpstr>
      <vt:lpstr>Questions?</vt:lpstr>
      <vt:lpstr>Graphical Increments</vt:lpstr>
      <vt:lpstr>Graphical Increments</vt:lpstr>
      <vt:lpstr>Graphical Increments</vt:lpstr>
      <vt:lpstr>Graphical Increments</vt:lpstr>
      <vt:lpstr>Graphical Increments</vt:lpstr>
      <vt:lpstr>Graphical Increments</vt:lpstr>
      <vt:lpstr>Graphical Increments</vt:lpstr>
      <vt:lpstr>Graphical Increments</vt:lpstr>
      <vt:lpstr>Graphical Increments</vt:lpstr>
      <vt:lpstr>Questions?</vt:lpstr>
      <vt:lpstr>Graphical Rates of Change</vt:lpstr>
      <vt:lpstr>Graphical Rates of Change</vt:lpstr>
      <vt:lpstr>PowerPoint Presentation</vt:lpstr>
      <vt:lpstr>PowerPoint Presentation</vt:lpstr>
      <vt:lpstr>PowerPoint Presentation</vt:lpstr>
      <vt:lpstr>PowerPoint Presentation</vt:lpstr>
      <vt:lpstr>Graphical Rates of Change</vt:lpstr>
      <vt:lpstr>PowerPoint Presentation</vt:lpstr>
      <vt:lpstr>PowerPoint Presentation</vt:lpstr>
      <vt:lpstr>PowerPoint Presentation</vt:lpstr>
      <vt:lpstr>PowerPoint Presentation</vt:lpstr>
      <vt:lpstr>PowerPoint Presentation</vt:lpstr>
      <vt:lpstr>Graphical Rates of Change</vt:lpstr>
      <vt:lpstr>Questions?</vt:lpstr>
      <vt:lpstr>Applications</vt:lpstr>
      <vt:lpstr>Applications</vt:lpstr>
      <vt:lpstr>PowerPoint Presentation</vt:lpstr>
      <vt:lpstr>PowerPoint Presentation</vt:lpstr>
      <vt:lpstr>PowerPoint Presentation</vt:lpstr>
      <vt:lpstr>PowerPoint Presentation</vt:lpstr>
      <vt:lpstr>PowerPoint Presentation</vt:lpstr>
      <vt:lpstr>Applications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Applications</vt:lpstr>
      <vt:lpstr>Questions?</vt:lpstr>
      <vt:lpstr>Applications</vt:lpstr>
      <vt:lpstr>Applications</vt:lpstr>
      <vt:lpstr>PowerPoint Presentation</vt:lpstr>
      <vt:lpstr>PowerPoint Presentation</vt:lpstr>
      <vt:lpstr>PowerPoint Presentation</vt:lpstr>
      <vt:lpstr>PowerPoint Presentation</vt:lpstr>
      <vt:lpstr>PowerPoint Presentation</vt:lpstr>
      <vt:lpstr>Summary</vt:lpstr>
      <vt:lpstr>You Survived!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Vikki French at 049</dc:creator>
  <cp:lastModifiedBy>Vikki French</cp:lastModifiedBy>
  <cp:revision>350</cp:revision>
  <dcterms:created xsi:type="dcterms:W3CDTF">2012-09-06T22:30:26Z</dcterms:created>
  <dcterms:modified xsi:type="dcterms:W3CDTF">2023-01-10T10:42:23Z</dcterms:modified>
</cp:coreProperties>
</file>