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6"/>
  </p:notesMasterIdLst>
  <p:handoutMasterIdLst>
    <p:handoutMasterId r:id="rId207"/>
  </p:handoutMasterIdLst>
  <p:sldIdLst>
    <p:sldId id="546" r:id="rId2"/>
    <p:sldId id="547" r:id="rId3"/>
    <p:sldId id="3181" r:id="rId4"/>
    <p:sldId id="3182" r:id="rId5"/>
    <p:sldId id="3183" r:id="rId6"/>
    <p:sldId id="556" r:id="rId7"/>
    <p:sldId id="3172" r:id="rId8"/>
    <p:sldId id="3002" r:id="rId9"/>
    <p:sldId id="3173" r:id="rId10"/>
    <p:sldId id="3174" r:id="rId11"/>
    <p:sldId id="3175" r:id="rId12"/>
    <p:sldId id="3176" r:id="rId13"/>
    <p:sldId id="3177" r:id="rId14"/>
    <p:sldId id="3178" r:id="rId15"/>
    <p:sldId id="645" r:id="rId16"/>
    <p:sldId id="3180" r:id="rId17"/>
    <p:sldId id="3179" r:id="rId18"/>
    <p:sldId id="1271" r:id="rId19"/>
    <p:sldId id="453" r:id="rId20"/>
    <p:sldId id="454" r:id="rId21"/>
    <p:sldId id="461" r:id="rId22"/>
    <p:sldId id="671" r:id="rId23"/>
    <p:sldId id="672" r:id="rId24"/>
    <p:sldId id="673" r:id="rId25"/>
    <p:sldId id="674" r:id="rId26"/>
    <p:sldId id="675" r:id="rId27"/>
    <p:sldId id="676" r:id="rId28"/>
    <p:sldId id="1346" r:id="rId29"/>
    <p:sldId id="1295" r:id="rId30"/>
    <p:sldId id="464" r:id="rId31"/>
    <p:sldId id="1272" r:id="rId32"/>
    <p:sldId id="465" r:id="rId33"/>
    <p:sldId id="1198" r:id="rId34"/>
    <p:sldId id="1199" r:id="rId35"/>
    <p:sldId id="1196" r:id="rId36"/>
    <p:sldId id="1197" r:id="rId37"/>
    <p:sldId id="1243" r:id="rId38"/>
    <p:sldId id="1195" r:id="rId39"/>
    <p:sldId id="1294" r:id="rId40"/>
    <p:sldId id="1296" r:id="rId41"/>
    <p:sldId id="469" r:id="rId42"/>
    <p:sldId id="1297" r:id="rId43"/>
    <p:sldId id="1298" r:id="rId44"/>
    <p:sldId id="1299" r:id="rId45"/>
    <p:sldId id="1300" r:id="rId46"/>
    <p:sldId id="1301" r:id="rId47"/>
    <p:sldId id="1302" r:id="rId48"/>
    <p:sldId id="1303" r:id="rId49"/>
    <p:sldId id="1304" r:id="rId50"/>
    <p:sldId id="1305" r:id="rId51"/>
    <p:sldId id="1306" r:id="rId52"/>
    <p:sldId id="1307" r:id="rId53"/>
    <p:sldId id="1308" r:id="rId54"/>
    <p:sldId id="1319" r:id="rId55"/>
    <p:sldId id="1318" r:id="rId56"/>
    <p:sldId id="1315" r:id="rId57"/>
    <p:sldId id="1309" r:id="rId58"/>
    <p:sldId id="1310" r:id="rId59"/>
    <p:sldId id="1311" r:id="rId60"/>
    <p:sldId id="1313" r:id="rId61"/>
    <p:sldId id="1312" r:id="rId62"/>
    <p:sldId id="1314" r:id="rId63"/>
    <p:sldId id="1347" r:id="rId64"/>
    <p:sldId id="1191" r:id="rId65"/>
    <p:sldId id="427" r:id="rId66"/>
    <p:sldId id="1228" r:id="rId67"/>
    <p:sldId id="1229" r:id="rId68"/>
    <p:sldId id="1230" r:id="rId69"/>
    <p:sldId id="1231" r:id="rId70"/>
    <p:sldId id="1232" r:id="rId71"/>
    <p:sldId id="1233" r:id="rId72"/>
    <p:sldId id="1234" r:id="rId73"/>
    <p:sldId id="428" r:id="rId74"/>
    <p:sldId id="1210" r:id="rId75"/>
    <p:sldId id="432" r:id="rId76"/>
    <p:sldId id="431" r:id="rId77"/>
    <p:sldId id="433" r:id="rId78"/>
    <p:sldId id="1235" r:id="rId79"/>
    <p:sldId id="1236" r:id="rId80"/>
    <p:sldId id="1237" r:id="rId81"/>
    <p:sldId id="1282" r:id="rId82"/>
    <p:sldId id="1286" r:id="rId83"/>
    <p:sldId id="1283" r:id="rId84"/>
    <p:sldId id="1285" r:id="rId85"/>
    <p:sldId id="1284" r:id="rId86"/>
    <p:sldId id="1227" r:id="rId87"/>
    <p:sldId id="1244" r:id="rId88"/>
    <p:sldId id="1246" r:id="rId89"/>
    <p:sldId id="1247" r:id="rId90"/>
    <p:sldId id="1248" r:id="rId91"/>
    <p:sldId id="1252" r:id="rId92"/>
    <p:sldId id="1340" r:id="rId93"/>
    <p:sldId id="1254" r:id="rId94"/>
    <p:sldId id="1253" r:id="rId95"/>
    <p:sldId id="1255" r:id="rId96"/>
    <p:sldId id="1338" r:id="rId97"/>
    <p:sldId id="1341" r:id="rId98"/>
    <p:sldId id="1316" r:id="rId99"/>
    <p:sldId id="1339" r:id="rId100"/>
    <p:sldId id="1317" r:id="rId101"/>
    <p:sldId id="1273" r:id="rId102"/>
    <p:sldId id="1249" r:id="rId103"/>
    <p:sldId id="1256" r:id="rId104"/>
    <p:sldId id="1257" r:id="rId105"/>
    <p:sldId id="1260" r:id="rId106"/>
    <p:sldId id="1261" r:id="rId107"/>
    <p:sldId id="1262" r:id="rId108"/>
    <p:sldId id="1263" r:id="rId109"/>
    <p:sldId id="1264" r:id="rId110"/>
    <p:sldId id="1265" r:id="rId111"/>
    <p:sldId id="1266" r:id="rId112"/>
    <p:sldId id="1267" r:id="rId113"/>
    <p:sldId id="1269" r:id="rId114"/>
    <p:sldId id="1380" r:id="rId115"/>
    <p:sldId id="2921" r:id="rId116"/>
    <p:sldId id="499" r:id="rId117"/>
    <p:sldId id="500" r:id="rId118"/>
    <p:sldId id="1381" r:id="rId119"/>
    <p:sldId id="1382" r:id="rId120"/>
    <p:sldId id="1348" r:id="rId121"/>
    <p:sldId id="1349" r:id="rId122"/>
    <p:sldId id="1350" r:id="rId123"/>
    <p:sldId id="1351" r:id="rId124"/>
    <p:sldId id="1352" r:id="rId125"/>
    <p:sldId id="1353" r:id="rId126"/>
    <p:sldId id="1413" r:id="rId127"/>
    <p:sldId id="1354" r:id="rId128"/>
    <p:sldId id="501" r:id="rId129"/>
    <p:sldId id="502" r:id="rId130"/>
    <p:sldId id="503" r:id="rId131"/>
    <p:sldId id="505" r:id="rId132"/>
    <p:sldId id="1414" r:id="rId133"/>
    <p:sldId id="504" r:id="rId134"/>
    <p:sldId id="506" r:id="rId135"/>
    <p:sldId id="1400" r:id="rId136"/>
    <p:sldId id="1402" r:id="rId137"/>
    <p:sldId id="1355" r:id="rId138"/>
    <p:sldId id="1403" r:id="rId139"/>
    <p:sldId id="1404" r:id="rId140"/>
    <p:sldId id="1405" r:id="rId141"/>
    <p:sldId id="1406" r:id="rId142"/>
    <p:sldId id="1407" r:id="rId143"/>
    <p:sldId id="1408" r:id="rId144"/>
    <p:sldId id="1415" r:id="rId145"/>
    <p:sldId id="1409" r:id="rId146"/>
    <p:sldId id="1416" r:id="rId147"/>
    <p:sldId id="1417" r:id="rId148"/>
    <p:sldId id="1418" r:id="rId149"/>
    <p:sldId id="1225" r:id="rId150"/>
    <p:sldId id="440" r:id="rId151"/>
    <p:sldId id="441" r:id="rId152"/>
    <p:sldId id="442" r:id="rId153"/>
    <p:sldId id="443" r:id="rId154"/>
    <p:sldId id="1211" r:id="rId155"/>
    <p:sldId id="1212" r:id="rId156"/>
    <p:sldId id="1356" r:id="rId157"/>
    <p:sldId id="1291" r:id="rId158"/>
    <p:sldId id="1292" r:id="rId159"/>
    <p:sldId id="1290" r:id="rId160"/>
    <p:sldId id="1293" r:id="rId161"/>
    <p:sldId id="1213" r:id="rId162"/>
    <p:sldId id="507" r:id="rId163"/>
    <p:sldId id="1419" r:id="rId164"/>
    <p:sldId id="1420" r:id="rId165"/>
    <p:sldId id="1421" r:id="rId166"/>
    <p:sldId id="1422" r:id="rId167"/>
    <p:sldId id="1214" r:id="rId168"/>
    <p:sldId id="1423" r:id="rId169"/>
    <p:sldId id="1424" r:id="rId170"/>
    <p:sldId id="1425" r:id="rId171"/>
    <p:sldId id="1426" r:id="rId172"/>
    <p:sldId id="508" r:id="rId173"/>
    <p:sldId id="1427" r:id="rId174"/>
    <p:sldId id="1428" r:id="rId175"/>
    <p:sldId id="1429" r:id="rId176"/>
    <p:sldId id="1215" r:id="rId177"/>
    <p:sldId id="1430" r:id="rId178"/>
    <p:sldId id="1431" r:id="rId179"/>
    <p:sldId id="1216" r:id="rId180"/>
    <p:sldId id="1432" r:id="rId181"/>
    <p:sldId id="1433" r:id="rId182"/>
    <p:sldId id="1434" r:id="rId183"/>
    <p:sldId id="1435" r:id="rId184"/>
    <p:sldId id="1326" r:id="rId185"/>
    <p:sldId id="1327" r:id="rId186"/>
    <p:sldId id="1330" r:id="rId187"/>
    <p:sldId id="1328" r:id="rId188"/>
    <p:sldId id="1331" r:id="rId189"/>
    <p:sldId id="1329" r:id="rId190"/>
    <p:sldId id="1332" r:id="rId191"/>
    <p:sldId id="1333" r:id="rId192"/>
    <p:sldId id="1436" r:id="rId193"/>
    <p:sldId id="1337" r:id="rId194"/>
    <p:sldId id="1437" r:id="rId195"/>
    <p:sldId id="1438" r:id="rId196"/>
    <p:sldId id="1439" r:id="rId197"/>
    <p:sldId id="1342" r:id="rId198"/>
    <p:sldId id="1440" r:id="rId199"/>
    <p:sldId id="1441" r:id="rId200"/>
    <p:sldId id="1442" r:id="rId201"/>
    <p:sldId id="1399" r:id="rId202"/>
    <p:sldId id="1224" r:id="rId203"/>
    <p:sldId id="543" r:id="rId204"/>
    <p:sldId id="1829" r:id="rId20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2" autoAdjust="0"/>
    <p:restoredTop sz="94660"/>
  </p:normalViewPr>
  <p:slideViewPr>
    <p:cSldViewPr>
      <p:cViewPr varScale="1">
        <p:scale>
          <a:sx n="105" d="100"/>
          <a:sy n="105" d="100"/>
        </p:scale>
        <p:origin x="348" y="15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83906E-7E3A-4730-A4FE-237275EB52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4081FCE-E989-41E6-8A97-431376A87A7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7EF8F16-217B-4BA6-94CD-5447A4DB5357}" type="datetimeFigureOut">
              <a:rPr lang="en-US"/>
              <a:pPr>
                <a:defRPr/>
              </a:pPr>
              <a:t>7/3/2023</a:t>
            </a:fld>
            <a:endParaRPr lang="en-US"/>
          </a:p>
        </p:txBody>
      </p:sp>
      <p:sp>
        <p:nvSpPr>
          <p:cNvPr id="4" name="Footer Placeholder 3">
            <a:extLst>
              <a:ext uri="{FF2B5EF4-FFF2-40B4-BE49-F238E27FC236}">
                <a16:creationId xmlns:a16="http://schemas.microsoft.com/office/drawing/2014/main" id="{D23ECA8C-6A1D-47C6-AD9A-13A0DFC5375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A6F11AF0-EA35-4629-B9F4-B7DB7C4D0F9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B706980-1B07-41A9-B8E0-6BF8EF01F9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6B60A-E2D1-4C5E-BC52-82DC40567632}" type="datetimeFigureOut">
              <a:rPr lang="en-US" smtClean="0"/>
              <a:t>7/3/2023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DF887-3ABC-4473-B059-8E3D410911A9}" type="slidenum">
              <a:rPr lang="en-US" smtClean="0"/>
              <a:t>‹#›</a:t>
            </a:fld>
            <a:endParaRPr lang="en-US"/>
          </a:p>
        </p:txBody>
      </p:sp>
    </p:spTree>
    <p:extLst>
      <p:ext uri="{BB962C8B-B14F-4D97-AF65-F5344CB8AC3E}">
        <p14:creationId xmlns:p14="http://schemas.microsoft.com/office/powerpoint/2010/main" val="4616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3E652-7286-4297-B724-68C6069541C8}" type="slidenum">
              <a:rPr lang="en-US" smtClean="0"/>
              <a:t>6</a:t>
            </a:fld>
            <a:endParaRPr lang="en-US"/>
          </a:p>
        </p:txBody>
      </p:sp>
    </p:spTree>
    <p:extLst>
      <p:ext uri="{BB962C8B-B14F-4D97-AF65-F5344CB8AC3E}">
        <p14:creationId xmlns:p14="http://schemas.microsoft.com/office/powerpoint/2010/main" val="402185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109</a:t>
            </a:fld>
            <a:endParaRPr lang="en-US"/>
          </a:p>
        </p:txBody>
      </p:sp>
    </p:spTree>
    <p:extLst>
      <p:ext uri="{BB962C8B-B14F-4D97-AF65-F5344CB8AC3E}">
        <p14:creationId xmlns:p14="http://schemas.microsoft.com/office/powerpoint/2010/main" val="180164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110</a:t>
            </a:fld>
            <a:endParaRPr lang="en-US"/>
          </a:p>
        </p:txBody>
      </p:sp>
    </p:spTree>
    <p:extLst>
      <p:ext uri="{BB962C8B-B14F-4D97-AF65-F5344CB8AC3E}">
        <p14:creationId xmlns:p14="http://schemas.microsoft.com/office/powerpoint/2010/main" val="229933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111</a:t>
            </a:fld>
            <a:endParaRPr lang="en-US"/>
          </a:p>
        </p:txBody>
      </p:sp>
    </p:spTree>
    <p:extLst>
      <p:ext uri="{BB962C8B-B14F-4D97-AF65-F5344CB8AC3E}">
        <p14:creationId xmlns:p14="http://schemas.microsoft.com/office/powerpoint/2010/main" val="279398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112</a:t>
            </a:fld>
            <a:endParaRPr lang="en-US"/>
          </a:p>
        </p:txBody>
      </p:sp>
    </p:spTree>
    <p:extLst>
      <p:ext uri="{BB962C8B-B14F-4D97-AF65-F5344CB8AC3E}">
        <p14:creationId xmlns:p14="http://schemas.microsoft.com/office/powerpoint/2010/main" val="263973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113</a:t>
            </a:fld>
            <a:endParaRPr lang="en-US"/>
          </a:p>
        </p:txBody>
      </p:sp>
    </p:spTree>
    <p:extLst>
      <p:ext uri="{BB962C8B-B14F-4D97-AF65-F5344CB8AC3E}">
        <p14:creationId xmlns:p14="http://schemas.microsoft.com/office/powerpoint/2010/main" val="3618106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198</a:t>
            </a:fld>
            <a:endParaRPr lang="en-US"/>
          </a:p>
        </p:txBody>
      </p:sp>
    </p:spTree>
    <p:extLst>
      <p:ext uri="{BB962C8B-B14F-4D97-AF65-F5344CB8AC3E}">
        <p14:creationId xmlns:p14="http://schemas.microsoft.com/office/powerpoint/2010/main" val="235027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3E652-7286-4297-B724-68C6069541C8}" type="slidenum">
              <a:rPr lang="en-US" smtClean="0"/>
              <a:t>7</a:t>
            </a:fld>
            <a:endParaRPr lang="en-US"/>
          </a:p>
        </p:txBody>
      </p:sp>
    </p:spTree>
    <p:extLst>
      <p:ext uri="{BB962C8B-B14F-4D97-AF65-F5344CB8AC3E}">
        <p14:creationId xmlns:p14="http://schemas.microsoft.com/office/powerpoint/2010/main" val="212387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14</a:t>
            </a:fld>
            <a:endParaRPr lang="en-US"/>
          </a:p>
        </p:txBody>
      </p:sp>
    </p:spTree>
    <p:extLst>
      <p:ext uri="{BB962C8B-B14F-4D97-AF65-F5344CB8AC3E}">
        <p14:creationId xmlns:p14="http://schemas.microsoft.com/office/powerpoint/2010/main" val="203502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17</a:t>
            </a:fld>
            <a:endParaRPr lang="en-US"/>
          </a:p>
        </p:txBody>
      </p:sp>
    </p:spTree>
    <p:extLst>
      <p:ext uri="{BB962C8B-B14F-4D97-AF65-F5344CB8AC3E}">
        <p14:creationId xmlns:p14="http://schemas.microsoft.com/office/powerpoint/2010/main" val="114801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75</a:t>
            </a:fld>
            <a:endParaRPr lang="en-US"/>
          </a:p>
        </p:txBody>
      </p:sp>
    </p:spTree>
    <p:extLst>
      <p:ext uri="{BB962C8B-B14F-4D97-AF65-F5344CB8AC3E}">
        <p14:creationId xmlns:p14="http://schemas.microsoft.com/office/powerpoint/2010/main" val="162480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76</a:t>
            </a:fld>
            <a:endParaRPr lang="en-US"/>
          </a:p>
        </p:txBody>
      </p:sp>
    </p:spTree>
    <p:extLst>
      <p:ext uri="{BB962C8B-B14F-4D97-AF65-F5344CB8AC3E}">
        <p14:creationId xmlns:p14="http://schemas.microsoft.com/office/powerpoint/2010/main" val="98842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102</a:t>
            </a:fld>
            <a:endParaRPr lang="en-US"/>
          </a:p>
        </p:txBody>
      </p:sp>
    </p:spTree>
    <p:extLst>
      <p:ext uri="{BB962C8B-B14F-4D97-AF65-F5344CB8AC3E}">
        <p14:creationId xmlns:p14="http://schemas.microsoft.com/office/powerpoint/2010/main" val="260325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107</a:t>
            </a:fld>
            <a:endParaRPr lang="en-US"/>
          </a:p>
        </p:txBody>
      </p:sp>
    </p:spTree>
    <p:extLst>
      <p:ext uri="{BB962C8B-B14F-4D97-AF65-F5344CB8AC3E}">
        <p14:creationId xmlns:p14="http://schemas.microsoft.com/office/powerpoint/2010/main" val="213034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108</a:t>
            </a:fld>
            <a:endParaRPr lang="en-US"/>
          </a:p>
        </p:txBody>
      </p:sp>
    </p:spTree>
    <p:extLst>
      <p:ext uri="{BB962C8B-B14F-4D97-AF65-F5344CB8AC3E}">
        <p14:creationId xmlns:p14="http://schemas.microsoft.com/office/powerpoint/2010/main" val="3679105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5112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52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02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889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82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77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2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874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0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695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078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757AEA-2817-4D2D-A4BB-A2EF512866C8}"/>
              </a:ext>
            </a:extLst>
          </p:cNvPr>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B4DB36D-2BBE-408C-B78D-9B3D862E41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00.png"/></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33.png"/></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 Box 2"/>
          <p:cNvSpPr txBox="1">
            <a:spLocks noChangeArrowheads="1"/>
          </p:cNvSpPr>
          <p:nvPr/>
        </p:nvSpPr>
        <p:spPr bwMode="auto">
          <a:xfrm>
            <a:off x="0" y="2286000"/>
            <a:ext cx="91440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r" eaLnBrk="1" hangingPunct="1"/>
            <a:r>
              <a:rPr lang="en-US" altLang="en-US" sz="7200" b="1" dirty="0">
                <a:solidFill>
                  <a:srgbClr val="FFFF00"/>
                </a:solidFill>
              </a:rPr>
              <a:t> Welcome to </a:t>
            </a:r>
          </a:p>
          <a:p>
            <a:pPr algn="r" eaLnBrk="1" hangingPunct="1"/>
            <a:r>
              <a:rPr lang="en-US" altLang="en-US" sz="6900" b="1" dirty="0">
                <a:solidFill>
                  <a:srgbClr val="CCFFFF"/>
                </a:solidFill>
              </a:rPr>
              <a:t>Unit 4</a:t>
            </a:r>
            <a:r>
              <a:rPr lang="en-US" altLang="en-US" sz="7500" b="1" dirty="0">
                <a:solidFill>
                  <a:srgbClr val="CCFFFF"/>
                </a:solidFill>
              </a:rPr>
              <a:t>!  </a:t>
            </a:r>
            <a:r>
              <a:rPr lang="en-US" altLang="en-US" sz="100" b="1" dirty="0">
                <a:solidFill>
                  <a:srgbClr val="CCFFFF"/>
                </a:solidFill>
              </a:rPr>
              <a:t>.</a:t>
            </a:r>
          </a:p>
          <a:p>
            <a:pPr algn="r" eaLnBrk="1" hangingPunct="1"/>
            <a:endParaRPr lang="en-US" altLang="en-US" sz="9000" b="1" dirty="0">
              <a:solidFill>
                <a:srgbClr val="CCFFFF"/>
              </a:solidFill>
            </a:endParaRPr>
          </a:p>
          <a:p>
            <a:pPr eaLnBrk="1" hangingPunct="1"/>
            <a:r>
              <a:rPr lang="en-US" altLang="en-US" sz="4400" b="1" dirty="0">
                <a:solidFill>
                  <a:srgbClr val="CCFFFF"/>
                </a:solidFill>
              </a:rPr>
              <a:t>MATH 205 Differential Calculus</a:t>
            </a:r>
          </a:p>
        </p:txBody>
      </p:sp>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https://www.smu.edu.sg/programmes/core-curriculum/course-structure/calculus</a:t>
            </a:r>
          </a:p>
        </p:txBody>
      </p:sp>
    </p:spTree>
    <p:extLst>
      <p:ext uri="{BB962C8B-B14F-4D97-AF65-F5344CB8AC3E}">
        <p14:creationId xmlns:p14="http://schemas.microsoft.com/office/powerpoint/2010/main" val="372425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Review of 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What if it’s not a hole… </a:t>
            </a:r>
          </a:p>
          <a:p>
            <a:pPr>
              <a:spcBef>
                <a:spcPts val="0"/>
              </a:spcBef>
            </a:pPr>
            <a:r>
              <a:rPr lang="en-US" altLang="en-US" dirty="0"/>
              <a:t>it’s a cliff!</a:t>
            </a:r>
          </a:p>
          <a:p>
            <a:pPr>
              <a:spcBef>
                <a:spcPts val="0"/>
              </a:spcBef>
            </a:pPr>
            <a:r>
              <a:rPr lang="en-US" altLang="en-US" dirty="0"/>
              <a:t>LSL = </a:t>
            </a:r>
            <a:r>
              <a:rPr lang="en-US" altLang="en-US" dirty="0">
                <a:solidFill>
                  <a:srgbClr val="FFFF00"/>
                </a:solidFill>
              </a:rPr>
              <a:t>3.8</a:t>
            </a:r>
          </a:p>
          <a:p>
            <a:pPr>
              <a:spcBef>
                <a:spcPts val="0"/>
              </a:spcBef>
            </a:pPr>
            <a:r>
              <a:rPr lang="en-US" altLang="en-US" dirty="0"/>
              <a:t>RSL = </a:t>
            </a:r>
            <a:r>
              <a:rPr lang="en-US" altLang="en-US" dirty="0">
                <a:solidFill>
                  <a:srgbClr val="FFFF00"/>
                </a:solidFill>
              </a:rPr>
              <a:t>1.3</a:t>
            </a:r>
          </a:p>
          <a:p>
            <a:pPr>
              <a:spcBef>
                <a:spcPts val="0"/>
              </a:spcBef>
            </a:pPr>
            <a:r>
              <a:rPr lang="en-US" altLang="en-US" dirty="0">
                <a:solidFill>
                  <a:srgbClr val="FFFF00"/>
                </a:solidFill>
              </a:rPr>
              <a:t>     </a:t>
            </a:r>
            <a:r>
              <a:rPr lang="en-US" altLang="en-US" sz="1000" dirty="0"/>
              <a:t> </a:t>
            </a:r>
            <a:r>
              <a:rPr lang="en-US" altLang="en-US" dirty="0"/>
              <a:t>=</a:t>
            </a:r>
          </a:p>
          <a:p>
            <a:pPr>
              <a:spcBef>
                <a:spcPts val="0"/>
              </a:spcBef>
            </a:pPr>
            <a:endParaRPr lang="en-US" altLang="en-US" dirty="0"/>
          </a:p>
          <a:p>
            <a:endParaRPr lang="en-US" altLang="en-US" dirty="0"/>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2855507" y="3163224"/>
            <a:ext cx="6069418" cy="3447811"/>
          </a:xfrm>
          <a:prstGeom prst="rect">
            <a:avLst/>
          </a:prstGeom>
        </p:spPr>
      </p:pic>
      <p:sp>
        <p:nvSpPr>
          <p:cNvPr id="3" name="Content Placeholder 2">
            <a:extLst>
              <a:ext uri="{FF2B5EF4-FFF2-40B4-BE49-F238E27FC236}">
                <a16:creationId xmlns:a16="http://schemas.microsoft.com/office/drawing/2014/main" id="{46037431-995F-68BB-D4CB-030F8BFAD640}"/>
              </a:ext>
            </a:extLst>
          </p:cNvPr>
          <p:cNvSpPr txBox="1">
            <a:spLocks/>
          </p:cNvSpPr>
          <p:nvPr/>
        </p:nvSpPr>
        <p:spPr bwMode="auto">
          <a:xfrm>
            <a:off x="152400" y="3505200"/>
            <a:ext cx="122972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err="1"/>
              <a:t>lim</a:t>
            </a:r>
            <a:endParaRPr lang="en-US" altLang="en-US" dirty="0"/>
          </a:p>
          <a:p>
            <a:pPr>
              <a:spcBef>
                <a:spcPts val="0"/>
              </a:spcBef>
            </a:pPr>
            <a:r>
              <a:rPr lang="en-US" altLang="en-US" sz="2000" dirty="0"/>
              <a:t> x</a:t>
            </a:r>
            <a:r>
              <a:rPr lang="en-US" altLang="en-US" sz="2000" dirty="0">
                <a:latin typeface="Arial" panose="020B0604020202020204" pitchFamily="34" charset="0"/>
                <a:cs typeface="Arial" panose="020B0604020202020204" pitchFamily="34" charset="0"/>
              </a:rPr>
              <a:t>→</a:t>
            </a:r>
            <a:r>
              <a:rPr lang="en-US" altLang="en-US" sz="2000" dirty="0"/>
              <a:t>5.5</a:t>
            </a:r>
          </a:p>
          <a:p>
            <a:pPr>
              <a:spcBef>
                <a:spcPts val="0"/>
              </a:spcBef>
            </a:pPr>
            <a:endParaRPr lang="en-US" altLang="en-US" dirty="0"/>
          </a:p>
        </p:txBody>
      </p:sp>
    </p:spTree>
    <p:extLst>
      <p:ext uri="{BB962C8B-B14F-4D97-AF65-F5344CB8AC3E}">
        <p14:creationId xmlns:p14="http://schemas.microsoft.com/office/powerpoint/2010/main" val="35496079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dv/dl</a:t>
            </a:r>
          </a:p>
          <a:p>
            <a:endParaRPr lang="en-US" altLang="en-US" sz="2000" dirty="0"/>
          </a:p>
          <a:p>
            <a:r>
              <a:rPr lang="en-US" altLang="en-US" dirty="0"/>
              <a:t>Think of the formula as:</a:t>
            </a:r>
          </a:p>
          <a:p>
            <a:r>
              <a:rPr lang="en-US" altLang="en-US" dirty="0"/>
              <a:t>	v = (</a:t>
            </a:r>
            <a:r>
              <a:rPr lang="en-US" altLang="en-US" dirty="0" err="1"/>
              <a:t>wh</a:t>
            </a:r>
            <a:r>
              <a:rPr lang="en-US" altLang="en-US" dirty="0"/>
              <a:t>) l = c l</a:t>
            </a:r>
          </a:p>
          <a:p>
            <a:r>
              <a:rPr lang="en-US" altLang="en-US" dirty="0"/>
              <a:t>Now it’s easy! What is dv/dl?</a:t>
            </a:r>
          </a:p>
          <a:p>
            <a:pPr algn="ctr"/>
            <a:r>
              <a:rPr lang="en-US" altLang="en-US" dirty="0"/>
              <a:t>c = </a:t>
            </a:r>
            <a:r>
              <a:rPr lang="en-US" altLang="en-US" dirty="0" err="1">
                <a:solidFill>
                  <a:srgbClr val="FFFF00"/>
                </a:solidFill>
              </a:rPr>
              <a:t>wh</a:t>
            </a:r>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23899146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Engineering applications are rarely in “</a:t>
            </a:r>
            <a:r>
              <a:rPr lang="en-US" altLang="en-US" dirty="0" err="1"/>
              <a:t>x”s</a:t>
            </a:r>
            <a:r>
              <a:rPr lang="en-US" altLang="en-US" dirty="0"/>
              <a:t> and “</a:t>
            </a:r>
            <a:r>
              <a:rPr lang="en-US" altLang="en-US" dirty="0" err="1"/>
              <a:t>y”s</a:t>
            </a:r>
            <a:endParaRPr lang="en-US" altLang="en-US" i="1" dirty="0">
              <a:solidFill>
                <a:schemeClr val="tx1"/>
              </a:solidFill>
            </a:endParaRPr>
          </a:p>
          <a:p>
            <a:endParaRPr lang="en-US" altLang="en-US" dirty="0"/>
          </a:p>
        </p:txBody>
      </p:sp>
    </p:spTree>
    <p:extLst>
      <p:ext uri="{BB962C8B-B14F-4D97-AF65-F5344CB8AC3E}">
        <p14:creationId xmlns:p14="http://schemas.microsoft.com/office/powerpoint/2010/main" val="10591848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2" name="TextBox 1">
            <a:extLst>
              <a:ext uri="{FF2B5EF4-FFF2-40B4-BE49-F238E27FC236}">
                <a16:creationId xmlns:a16="http://schemas.microsoft.com/office/drawing/2014/main" id="{75110E9F-09FD-FD4D-BB42-D80CF664561A}"/>
              </a:ext>
            </a:extLst>
          </p:cNvPr>
          <p:cNvSpPr txBox="1"/>
          <p:nvPr/>
        </p:nvSpPr>
        <p:spPr>
          <a:xfrm>
            <a:off x="7620000" y="1676400"/>
            <a:ext cx="1447800" cy="369332"/>
          </a:xfrm>
          <a:prstGeom prst="rect">
            <a:avLst/>
          </a:prstGeom>
          <a:noFill/>
        </p:spPr>
        <p:txBody>
          <a:bodyPr wrap="square" rtlCol="0">
            <a:spAutoFit/>
          </a:bodyPr>
          <a:lstStyle/>
          <a:p>
            <a:r>
              <a:rPr lang="en-US" dirty="0"/>
              <a:t>inductance</a:t>
            </a:r>
          </a:p>
        </p:txBody>
      </p:sp>
    </p:spTree>
    <p:extLst>
      <p:ext uri="{BB962C8B-B14F-4D97-AF65-F5344CB8AC3E}">
        <p14:creationId xmlns:p14="http://schemas.microsoft.com/office/powerpoint/2010/main" val="19955782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What is the dependent (“y”) variable?</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2"/>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Tree>
    <p:extLst>
      <p:ext uri="{BB962C8B-B14F-4D97-AF65-F5344CB8AC3E}">
        <p14:creationId xmlns:p14="http://schemas.microsoft.com/office/powerpoint/2010/main" val="3493819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What is the dependent (“y”) variable? </a:t>
                </a:r>
                <a:r>
                  <a:rPr lang="en-US" altLang="en-US" dirty="0">
                    <a:solidFill>
                      <a:srgbClr val="FFFF00"/>
                    </a:solidFill>
                  </a:rPr>
                  <a:t>Q</a:t>
                </a:r>
              </a:p>
              <a:p>
                <a:pPr marL="0" marR="0">
                  <a:spcBef>
                    <a:spcPts val="0"/>
                  </a:spcBef>
                  <a:spcAft>
                    <a:spcPts val="0"/>
                  </a:spcAft>
                </a:pPr>
                <a:r>
                  <a:rPr lang="en-US" altLang="en-US" dirty="0"/>
                  <a:t>What is the independent (“x”) variable?</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2"/>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Tree>
    <p:extLst>
      <p:ext uri="{BB962C8B-B14F-4D97-AF65-F5344CB8AC3E}">
        <p14:creationId xmlns:p14="http://schemas.microsoft.com/office/powerpoint/2010/main" val="18974674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Dependent (“y”) variable: Q</a:t>
                </a:r>
              </a:p>
              <a:p>
                <a:pPr marL="0" marR="0">
                  <a:spcBef>
                    <a:spcPts val="0"/>
                  </a:spcBef>
                  <a:spcAft>
                    <a:spcPts val="0"/>
                  </a:spcAft>
                </a:pPr>
                <a:r>
                  <a:rPr lang="en-US" altLang="en-US" dirty="0"/>
                  <a:t>What is the independent (“x”) variable? </a:t>
                </a:r>
                <a:r>
                  <a:rPr lang="en-US" altLang="en-US" dirty="0">
                    <a:solidFill>
                      <a:srgbClr val="FFFF00"/>
                    </a:solidFill>
                  </a:rPr>
                  <a:t>L</a:t>
                </a:r>
              </a:p>
              <a:p>
                <a:pPr marL="0" marR="0">
                  <a:spcBef>
                    <a:spcPts val="0"/>
                  </a:spcBef>
                  <a:spcAft>
                    <a:spcPts val="0"/>
                  </a:spcAft>
                </a:pPr>
                <a:r>
                  <a:rPr lang="en-US" altLang="en-US" dirty="0"/>
                  <a:t>What are the “constants”?</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2"/>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Tree>
    <p:extLst>
      <p:ext uri="{BB962C8B-B14F-4D97-AF65-F5344CB8AC3E}">
        <p14:creationId xmlns:p14="http://schemas.microsoft.com/office/powerpoint/2010/main" val="12468958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Dependent (“y”) variable: Q</a:t>
                </a:r>
              </a:p>
              <a:p>
                <a:pPr marL="0" marR="0">
                  <a:spcBef>
                    <a:spcPts val="0"/>
                  </a:spcBef>
                  <a:spcAft>
                    <a:spcPts val="0"/>
                  </a:spcAft>
                </a:pPr>
                <a:r>
                  <a:rPr lang="en-US" altLang="en-US" dirty="0"/>
                  <a:t>Independent (“x”) variable: L</a:t>
                </a:r>
              </a:p>
              <a:p>
                <a:pPr>
                  <a:spcBef>
                    <a:spcPts val="0"/>
                  </a:spcBef>
                  <a:spcAft>
                    <a:spcPts val="0"/>
                  </a:spcAft>
                </a:pPr>
                <a:r>
                  <a:rPr lang="en-US" altLang="en-US" dirty="0"/>
                  <a:t>What are the “constants”? </a:t>
                </a:r>
                <a14:m>
                  <m:oMath xmlns:m="http://schemas.openxmlformats.org/officeDocument/2006/math">
                    <m:f>
                      <m:fPr>
                        <m:ctrlPr>
                          <a:rPr lang="en-US" i="1" smtClean="0">
                            <a:solidFill>
                              <a:srgbClr val="FFFF00"/>
                            </a:solidFill>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FFFF00"/>
                            </a:solidFill>
                            <a:ea typeface="Times New Roman" panose="02020603050405020304" pitchFamily="18" charset="0"/>
                          </a:rPr>
                          <m:t>1</m:t>
                        </m:r>
                      </m:num>
                      <m:den>
                        <m:r>
                          <m:rPr>
                            <m:nor/>
                          </m:rPr>
                          <a:rPr lang="en-US" dirty="0">
                            <a:solidFill>
                              <a:srgbClr val="FFFF00"/>
                            </a:solidFill>
                            <a:ea typeface="Times New Roman" panose="02020603050405020304" pitchFamily="18" charset="0"/>
                          </a:rPr>
                          <m:t>R</m:t>
                        </m:r>
                        <m:rad>
                          <m:radPr>
                            <m:degHide m:val="on"/>
                            <m:ctrlPr>
                              <a:rPr lang="en-US" i="1" smtClean="0">
                                <a:solidFill>
                                  <a:srgbClr val="FFFF00"/>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FFFF00"/>
                                </a:solidFill>
                                <a:ea typeface="Times New Roman" panose="02020603050405020304" pitchFamily="18" charset="0"/>
                              </a:rPr>
                              <m:t>C</m:t>
                            </m:r>
                          </m:e>
                        </m:rad>
                      </m:den>
                    </m:f>
                  </m:oMath>
                </a14:m>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2"/>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Tree>
    <p:extLst>
      <p:ext uri="{BB962C8B-B14F-4D97-AF65-F5344CB8AC3E}">
        <p14:creationId xmlns:p14="http://schemas.microsoft.com/office/powerpoint/2010/main" val="41080811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So we’ve really got:</a:t>
                </a:r>
              </a:p>
              <a:p>
                <a:pPr marL="0" marR="0"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endParaRPr lang="en-US" altLang="en-US" dirty="0"/>
              </a:p>
              <a:p>
                <a:pPr marL="0" marR="0">
                  <a:spcBef>
                    <a:spcPts val="0"/>
                  </a:spcBef>
                  <a:spcAft>
                    <a:spcPts val="0"/>
                  </a:spcAft>
                </a:pPr>
                <a:endParaRPr lang="en-US" altLang="en-US" dirty="0"/>
              </a:p>
              <a:p>
                <a:pPr>
                  <a:spcBef>
                    <a:spcPts val="0"/>
                  </a:spcBef>
                  <a:spcAft>
                    <a:spcPts val="0"/>
                  </a:spcAft>
                </a:pP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2743200" y="49331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03948E1-35C3-47FC-9E45-C0D70DB61A43}"/>
                  </a:ext>
                </a:extLst>
              </p:cNvPr>
              <p:cNvSpPr txBox="1"/>
              <p:nvPr/>
            </p:nvSpPr>
            <p:spPr>
              <a:xfrm>
                <a:off x="5715000" y="4953000"/>
                <a:ext cx="533400" cy="564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500" i="1" smtClean="0">
                              <a:effectLst/>
                              <a:latin typeface="Cambria Math" panose="02040503050406030204" pitchFamily="18" charset="0"/>
                              <a:ea typeface="Times New Roman" panose="02020603050405020304" pitchFamily="18" charset="0"/>
                            </a:rPr>
                          </m:ctrlPr>
                        </m:radPr>
                        <m:deg/>
                        <m:e>
                          <m:r>
                            <m:rPr>
                              <m:nor/>
                            </m:rPr>
                            <a:rPr lang="en-US" altLang="en-US" sz="2500" b="1" dirty="0">
                              <a:solidFill>
                                <a:srgbClr val="FFC000"/>
                              </a:solidFill>
                            </a:rPr>
                            <m:t>L</m:t>
                          </m:r>
                        </m:e>
                      </m:rad>
                    </m:oMath>
                  </m:oMathPara>
                </a14:m>
                <a:endParaRPr lang="en-US" sz="2500" b="1" dirty="0">
                  <a:solidFill>
                    <a:srgbClr val="FFC000"/>
                  </a:solidFill>
                </a:endParaRPr>
              </a:p>
            </p:txBody>
          </p:sp>
        </mc:Choice>
        <mc:Fallback xmlns="">
          <p:sp>
            <p:nvSpPr>
              <p:cNvPr id="4" name="TextBox 3">
                <a:extLst>
                  <a:ext uri="{FF2B5EF4-FFF2-40B4-BE49-F238E27FC236}">
                    <a16:creationId xmlns:a16="http://schemas.microsoft.com/office/drawing/2014/main" id="{103948E1-35C3-47FC-9E45-C0D70DB61A43}"/>
                  </a:ext>
                </a:extLst>
              </p:cNvPr>
              <p:cNvSpPr txBox="1">
                <a:spLocks noRot="1" noChangeAspect="1" noMove="1" noResize="1" noEditPoints="1" noAdjustHandles="1" noChangeArrowheads="1" noChangeShapeType="1" noTextEdit="1"/>
              </p:cNvSpPr>
              <p:nvPr/>
            </p:nvSpPr>
            <p:spPr>
              <a:xfrm>
                <a:off x="5715000" y="4953000"/>
                <a:ext cx="533400" cy="5646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3923134" y="51170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3923134" y="5117002"/>
                <a:ext cx="1005373" cy="750398"/>
              </a:xfrm>
              <a:prstGeom prst="rect">
                <a:avLst/>
              </a:prstGeom>
              <a:blipFill>
                <a:blip r:embed="rId5"/>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3124200" y="45720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5539273" y="4572000"/>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4533900" y="45720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1595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dirty="0">
                    <a:effectLst/>
                    <a:ea typeface="Times New Roman" panose="02020603050405020304" pitchFamily="18" charset="0"/>
                  </a:rPr>
                  <a:t>Find </a:t>
                </a:r>
                <a:r>
                  <a:rPr lang="en-US" dirty="0" err="1">
                    <a:effectLst/>
                    <a:ea typeface="Times New Roman" panose="02020603050405020304" pitchFamily="18" charset="0"/>
                  </a:rPr>
                  <a:t>dQ</a:t>
                </a:r>
                <a:r>
                  <a:rPr lang="en-US" dirty="0">
                    <a:effectLst/>
                    <a:ea typeface="Times New Roman" panose="02020603050405020304" pitchFamily="18" charset="0"/>
                  </a:rPr>
                  <a:t>/dL</a:t>
                </a:r>
              </a:p>
              <a:p>
                <a:pPr marL="0" marR="0">
                  <a:spcBef>
                    <a:spcPts val="0"/>
                  </a:spcBef>
                  <a:spcAft>
                    <a:spcPts val="0"/>
                  </a:spcAft>
                </a:pPr>
                <a:r>
                  <a:rPr lang="en-US" altLang="en-US" dirty="0"/>
                  <a:t>So we’ve really got:</a:t>
                </a:r>
              </a:p>
              <a:p>
                <a:pPr marL="0" marR="0"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endParaRPr lang="en-US" altLang="en-US" dirty="0"/>
              </a:p>
              <a:p>
                <a:pPr marL="0" marR="0" algn="ctr">
                  <a:spcBef>
                    <a:spcPts val="0"/>
                  </a:spcBef>
                  <a:spcAft>
                    <a:spcPts val="0"/>
                  </a:spcAft>
                </a:pPr>
                <a:endParaRPr lang="en-US" altLang="en-US" dirty="0"/>
              </a:p>
              <a:p>
                <a:pPr marL="0" marR="0" algn="ctr">
                  <a:spcBef>
                    <a:spcPts val="0"/>
                  </a:spcBef>
                  <a:spcAft>
                    <a:spcPts val="0"/>
                  </a:spcAft>
                </a:pPr>
                <a:endParaRPr lang="en-US" altLang="en-US" dirty="0"/>
              </a:p>
              <a:p>
                <a:pPr>
                  <a:spcBef>
                    <a:spcPts val="0"/>
                  </a:spcBef>
                  <a:spcAft>
                    <a:spcPts val="0"/>
                  </a:spcAft>
                </a:pPr>
                <a:r>
                  <a:rPr lang="en-US" altLang="en-US" dirty="0"/>
                  <a:t>Remember that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a:t>
                </a:r>
                <a:r>
                  <a:rPr lang="en-US" altLang="en-US" dirty="0">
                    <a:latin typeface="Arial" panose="020B0604020202020204" pitchFamily="34" charset="0"/>
                    <a:cs typeface="Arial" panose="020B0604020202020204" pitchFamily="34" charset="0"/>
                  </a:rPr>
                  <a:t>≡</a:t>
                </a:r>
                <a:r>
                  <a:rPr lang="en-US" altLang="en-US" dirty="0"/>
                  <a:t> x</a:t>
                </a:r>
                <a:r>
                  <a:rPr lang="en-US" altLang="en-US" baseline="30000" dirty="0"/>
                  <a:t>½</a:t>
                </a:r>
                <a:r>
                  <a:rPr lang="en-US" altLang="en-US" dirty="0"/>
                  <a:t>  </a:t>
                </a:r>
              </a:p>
              <a:p>
                <a:pPr marL="0" marR="0">
                  <a:spcBef>
                    <a:spcPts val="0"/>
                  </a:spcBef>
                  <a:spcAft>
                    <a:spcPts val="0"/>
                  </a:spcAft>
                </a:pPr>
                <a:endParaRPr lang="en-US" altLang="en-US" dirty="0"/>
              </a:p>
              <a:p>
                <a:pPr>
                  <a:spcBef>
                    <a:spcPts val="0"/>
                  </a:spcBef>
                  <a:spcAft>
                    <a:spcPts val="0"/>
                  </a:spcAft>
                </a:pP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b="-464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2743200" y="49331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3923134" y="51170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3923134" y="5117002"/>
                <a:ext cx="1005373" cy="750398"/>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3124200" y="45720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5539273" y="4572000"/>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4533900" y="45720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F13060-13C1-4C39-AF74-E1DA3878DE09}"/>
                  </a:ext>
                </a:extLst>
              </p:cNvPr>
              <p:cNvSpPr txBox="1"/>
              <p:nvPr/>
            </p:nvSpPr>
            <p:spPr>
              <a:xfrm>
                <a:off x="5715000" y="4953000"/>
                <a:ext cx="533400" cy="564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500" i="1" smtClean="0">
                              <a:effectLst/>
                              <a:latin typeface="Cambria Math" panose="02040503050406030204" pitchFamily="18" charset="0"/>
                              <a:ea typeface="Times New Roman" panose="02020603050405020304" pitchFamily="18" charset="0"/>
                            </a:rPr>
                          </m:ctrlPr>
                        </m:radPr>
                        <m:deg/>
                        <m:e>
                          <m:r>
                            <m:rPr>
                              <m:nor/>
                            </m:rPr>
                            <a:rPr lang="en-US" altLang="en-US" sz="2500" b="1" dirty="0">
                              <a:solidFill>
                                <a:srgbClr val="FFC000"/>
                              </a:solidFill>
                            </a:rPr>
                            <m:t>L</m:t>
                          </m:r>
                        </m:e>
                      </m:rad>
                    </m:oMath>
                  </m:oMathPara>
                </a14:m>
                <a:endParaRPr lang="en-US" sz="2500" b="1" dirty="0">
                  <a:solidFill>
                    <a:srgbClr val="FFC000"/>
                  </a:solidFill>
                </a:endParaRPr>
              </a:p>
            </p:txBody>
          </p:sp>
        </mc:Choice>
        <mc:Fallback xmlns="">
          <p:sp>
            <p:nvSpPr>
              <p:cNvPr id="12" name="TextBox 11">
                <a:extLst>
                  <a:ext uri="{FF2B5EF4-FFF2-40B4-BE49-F238E27FC236}">
                    <a16:creationId xmlns:a16="http://schemas.microsoft.com/office/drawing/2014/main" id="{B9F13060-13C1-4C39-AF74-E1DA3878DE09}"/>
                  </a:ext>
                </a:extLst>
              </p:cNvPr>
              <p:cNvSpPr txBox="1">
                <a:spLocks noRot="1" noChangeAspect="1" noMove="1" noResize="1" noEditPoints="1" noAdjustHandles="1" noChangeArrowheads="1" noChangeShapeType="1" noTextEdit="1"/>
              </p:cNvSpPr>
              <p:nvPr/>
            </p:nvSpPr>
            <p:spPr>
              <a:xfrm>
                <a:off x="5715000" y="4953000"/>
                <a:ext cx="533400" cy="56464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26801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altLang="en-US" dirty="0"/>
                  <a:t>So we’ve really got:</a:t>
                </a:r>
              </a:p>
              <a:p>
                <a:pPr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 K x</a:t>
                </a:r>
                <a:r>
                  <a:rPr lang="en-US" altLang="en-US" baseline="30000" dirty="0"/>
                  <a:t>½</a:t>
                </a:r>
                <a:r>
                  <a:rPr lang="en-US" altLang="en-US" dirty="0"/>
                  <a:t> </a:t>
                </a:r>
              </a:p>
              <a:p>
                <a:pPr marL="0" marR="0" algn="ctr">
                  <a:spcBef>
                    <a:spcPts val="0"/>
                  </a:spcBef>
                  <a:spcAft>
                    <a:spcPts val="0"/>
                  </a:spcAft>
                </a:pPr>
                <a:endParaRPr lang="en-US" altLang="en-US" dirty="0"/>
              </a:p>
              <a:p>
                <a:pPr marL="0" marR="0" algn="ctr">
                  <a:spcBef>
                    <a:spcPts val="0"/>
                  </a:spcBef>
                  <a:spcAft>
                    <a:spcPts val="0"/>
                  </a:spcAft>
                </a:pPr>
                <a:endParaRPr lang="en-US" altLang="en-US" dirty="0"/>
              </a:p>
              <a:p>
                <a:pPr>
                  <a:spcBef>
                    <a:spcPts val="0"/>
                  </a:spcBef>
                  <a:spcAft>
                    <a:spcPts val="0"/>
                  </a:spcAft>
                </a:pPr>
                <a:r>
                  <a:rPr lang="en-US" dirty="0">
                    <a:ea typeface="Times New Roman" panose="02020603050405020304" pitchFamily="18" charset="0"/>
                  </a:rPr>
                  <a:t>Find </a:t>
                </a:r>
                <a:r>
                  <a:rPr lang="en-US" dirty="0" err="1">
                    <a:ea typeface="Times New Roman" panose="02020603050405020304" pitchFamily="18" charset="0"/>
                  </a:rPr>
                  <a:t>dy</a:t>
                </a:r>
                <a:r>
                  <a:rPr lang="en-US" dirty="0">
                    <a:ea typeface="Times New Roman" panose="02020603050405020304" pitchFamily="18" charset="0"/>
                  </a:rPr>
                  <a:t>/dx (</a:t>
                </a:r>
                <a:r>
                  <a:rPr lang="en-US" dirty="0" err="1">
                    <a:ea typeface="Times New Roman" panose="02020603050405020304" pitchFamily="18" charset="0"/>
                  </a:rPr>
                  <a:t>dQ</a:t>
                </a:r>
                <a:r>
                  <a:rPr lang="en-US" dirty="0">
                    <a:ea typeface="Times New Roman" panose="02020603050405020304" pitchFamily="18" charset="0"/>
                  </a:rPr>
                  <a:t>/dL)</a:t>
                </a:r>
              </a:p>
              <a:p>
                <a:pPr>
                  <a:spcBef>
                    <a:spcPts val="0"/>
                  </a:spcBef>
                  <a:spcAft>
                    <a:spcPts val="0"/>
                  </a:spcAft>
                </a:pP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1905000" y="44759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4862027" y="45836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4862027" y="4583602"/>
                <a:ext cx="1005373" cy="750398"/>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2286000" y="41148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6148873" y="4018746"/>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5472793" y="40386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326CBE9-3415-431B-B573-11B8209CDDA3}"/>
                  </a:ext>
                </a:extLst>
              </p:cNvPr>
              <p:cNvSpPr txBox="1"/>
              <p:nvPr/>
            </p:nvSpPr>
            <p:spPr>
              <a:xfrm>
                <a:off x="6248400" y="4419600"/>
                <a:ext cx="533400" cy="564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500" i="1" smtClean="0">
                              <a:effectLst/>
                              <a:latin typeface="Cambria Math" panose="02040503050406030204" pitchFamily="18" charset="0"/>
                              <a:ea typeface="Times New Roman" panose="02020603050405020304" pitchFamily="18" charset="0"/>
                            </a:rPr>
                          </m:ctrlPr>
                        </m:radPr>
                        <m:deg/>
                        <m:e>
                          <m:r>
                            <m:rPr>
                              <m:nor/>
                            </m:rPr>
                            <a:rPr lang="en-US" altLang="en-US" sz="2500" b="1" dirty="0">
                              <a:solidFill>
                                <a:srgbClr val="FFC000"/>
                              </a:solidFill>
                            </a:rPr>
                            <m:t>L</m:t>
                          </m:r>
                        </m:e>
                      </m:rad>
                    </m:oMath>
                  </m:oMathPara>
                </a14:m>
                <a:endParaRPr lang="en-US" sz="2500" b="1" dirty="0">
                  <a:solidFill>
                    <a:srgbClr val="FFC000"/>
                  </a:solidFill>
                </a:endParaRPr>
              </a:p>
            </p:txBody>
          </p:sp>
        </mc:Choice>
        <mc:Fallback xmlns="">
          <p:sp>
            <p:nvSpPr>
              <p:cNvPr id="11" name="TextBox 10">
                <a:extLst>
                  <a:ext uri="{FF2B5EF4-FFF2-40B4-BE49-F238E27FC236}">
                    <a16:creationId xmlns:a16="http://schemas.microsoft.com/office/drawing/2014/main" id="{0326CBE9-3415-431B-B573-11B8209CDDA3}"/>
                  </a:ext>
                </a:extLst>
              </p:cNvPr>
              <p:cNvSpPr txBox="1">
                <a:spLocks noRot="1" noChangeAspect="1" noMove="1" noResize="1" noEditPoints="1" noAdjustHandles="1" noChangeArrowheads="1" noChangeShapeType="1" noTextEdit="1"/>
              </p:cNvSpPr>
              <p:nvPr/>
            </p:nvSpPr>
            <p:spPr>
              <a:xfrm>
                <a:off x="6248400" y="4419600"/>
                <a:ext cx="533400" cy="56464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922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Review of 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What if it’s not a hole… </a:t>
            </a:r>
          </a:p>
          <a:p>
            <a:pPr>
              <a:spcBef>
                <a:spcPts val="0"/>
              </a:spcBef>
            </a:pPr>
            <a:r>
              <a:rPr lang="en-US" altLang="en-US" dirty="0"/>
              <a:t>it’s a cliff!</a:t>
            </a:r>
          </a:p>
          <a:p>
            <a:pPr>
              <a:spcBef>
                <a:spcPts val="0"/>
              </a:spcBef>
            </a:pPr>
            <a:r>
              <a:rPr lang="en-US" altLang="en-US" dirty="0"/>
              <a:t>LSL = </a:t>
            </a:r>
            <a:r>
              <a:rPr lang="en-US" altLang="en-US" dirty="0">
                <a:solidFill>
                  <a:srgbClr val="FFFF00"/>
                </a:solidFill>
              </a:rPr>
              <a:t>3.8</a:t>
            </a:r>
          </a:p>
          <a:p>
            <a:pPr>
              <a:spcBef>
                <a:spcPts val="0"/>
              </a:spcBef>
            </a:pPr>
            <a:r>
              <a:rPr lang="en-US" altLang="en-US" dirty="0"/>
              <a:t>RSL = </a:t>
            </a:r>
            <a:r>
              <a:rPr lang="en-US" altLang="en-US" dirty="0">
                <a:solidFill>
                  <a:srgbClr val="FFFF00"/>
                </a:solidFill>
              </a:rPr>
              <a:t>1.3</a:t>
            </a:r>
          </a:p>
          <a:p>
            <a:pPr>
              <a:spcBef>
                <a:spcPts val="0"/>
              </a:spcBef>
            </a:pPr>
            <a:r>
              <a:rPr lang="en-US" altLang="en-US" dirty="0">
                <a:solidFill>
                  <a:srgbClr val="FFFF00"/>
                </a:solidFill>
              </a:rPr>
              <a:t>     </a:t>
            </a:r>
            <a:r>
              <a:rPr lang="en-US" altLang="en-US" sz="1000" dirty="0"/>
              <a:t> </a:t>
            </a:r>
            <a:r>
              <a:rPr lang="en-US" altLang="en-US" dirty="0">
                <a:solidFill>
                  <a:srgbClr val="FFFF00"/>
                </a:solidFill>
              </a:rPr>
              <a:t>DNE</a:t>
            </a:r>
          </a:p>
          <a:p>
            <a:pPr>
              <a:spcBef>
                <a:spcPts val="0"/>
              </a:spcBef>
            </a:pPr>
            <a:endParaRPr lang="en-US" altLang="en-US" dirty="0"/>
          </a:p>
          <a:p>
            <a:endParaRPr lang="en-US" altLang="en-US" dirty="0"/>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2855507" y="3163224"/>
            <a:ext cx="6069418" cy="3447811"/>
          </a:xfrm>
          <a:prstGeom prst="rect">
            <a:avLst/>
          </a:prstGeom>
        </p:spPr>
      </p:pic>
      <p:sp>
        <p:nvSpPr>
          <p:cNvPr id="3" name="Content Placeholder 2">
            <a:extLst>
              <a:ext uri="{FF2B5EF4-FFF2-40B4-BE49-F238E27FC236}">
                <a16:creationId xmlns:a16="http://schemas.microsoft.com/office/drawing/2014/main" id="{46037431-995F-68BB-D4CB-030F8BFAD640}"/>
              </a:ext>
            </a:extLst>
          </p:cNvPr>
          <p:cNvSpPr txBox="1">
            <a:spLocks/>
          </p:cNvSpPr>
          <p:nvPr/>
        </p:nvSpPr>
        <p:spPr bwMode="auto">
          <a:xfrm>
            <a:off x="152400" y="3505200"/>
            <a:ext cx="122972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err="1"/>
              <a:t>lim</a:t>
            </a:r>
            <a:endParaRPr lang="en-US" altLang="en-US" dirty="0"/>
          </a:p>
          <a:p>
            <a:pPr>
              <a:spcBef>
                <a:spcPts val="0"/>
              </a:spcBef>
            </a:pPr>
            <a:r>
              <a:rPr lang="en-US" altLang="en-US" sz="2000" dirty="0"/>
              <a:t> x</a:t>
            </a:r>
            <a:r>
              <a:rPr lang="en-US" altLang="en-US" sz="2000" dirty="0">
                <a:latin typeface="Arial" panose="020B0604020202020204" pitchFamily="34" charset="0"/>
                <a:cs typeface="Arial" panose="020B0604020202020204" pitchFamily="34" charset="0"/>
              </a:rPr>
              <a:t>→</a:t>
            </a:r>
            <a:r>
              <a:rPr lang="en-US" altLang="en-US" sz="2000" dirty="0"/>
              <a:t>5.5</a:t>
            </a:r>
          </a:p>
          <a:p>
            <a:pPr>
              <a:spcBef>
                <a:spcPts val="0"/>
              </a:spcBef>
            </a:pPr>
            <a:endParaRPr lang="en-US" altLang="en-US" dirty="0"/>
          </a:p>
        </p:txBody>
      </p:sp>
    </p:spTree>
    <p:extLst>
      <p:ext uri="{BB962C8B-B14F-4D97-AF65-F5344CB8AC3E}">
        <p14:creationId xmlns:p14="http://schemas.microsoft.com/office/powerpoint/2010/main" val="5222494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altLang="en-US" dirty="0"/>
                  <a:t>So we’ve really got:</a:t>
                </a:r>
              </a:p>
              <a:p>
                <a:pPr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 K x</a:t>
                </a:r>
                <a:r>
                  <a:rPr lang="en-US" altLang="en-US" baseline="30000" dirty="0"/>
                  <a:t>½</a:t>
                </a:r>
                <a:r>
                  <a:rPr lang="en-US" altLang="en-US" dirty="0"/>
                  <a:t> </a:t>
                </a:r>
              </a:p>
              <a:p>
                <a:pPr marL="0" marR="0" algn="ctr">
                  <a:spcBef>
                    <a:spcPts val="0"/>
                  </a:spcBef>
                  <a:spcAft>
                    <a:spcPts val="0"/>
                  </a:spcAft>
                </a:pPr>
                <a:endParaRPr lang="en-US" altLang="en-US" dirty="0"/>
              </a:p>
              <a:p>
                <a:pPr marL="0" marR="0" algn="ctr">
                  <a:spcBef>
                    <a:spcPts val="0"/>
                  </a:spcBef>
                  <a:spcAft>
                    <a:spcPts val="0"/>
                  </a:spcAft>
                </a:pPr>
                <a:endParaRPr lang="en-US" altLang="en-US" dirty="0"/>
              </a:p>
              <a:p>
                <a:pPr>
                  <a:spcBef>
                    <a:spcPts val="0"/>
                  </a:spcBef>
                  <a:spcAft>
                    <a:spcPts val="0"/>
                  </a:spcAft>
                </a:pPr>
                <a:r>
                  <a:rPr lang="en-US" dirty="0" err="1">
                    <a:ea typeface="Times New Roman" panose="02020603050405020304" pitchFamily="18" charset="0"/>
                  </a:rPr>
                  <a:t>dy</a:t>
                </a:r>
                <a:r>
                  <a:rPr lang="en-US" dirty="0">
                    <a:ea typeface="Times New Roman" panose="02020603050405020304" pitchFamily="18" charset="0"/>
                  </a:rPr>
                  <a:t>/dx = ½ K x</a:t>
                </a:r>
                <a:r>
                  <a:rPr lang="en-US" baseline="30000" dirty="0">
                    <a:ea typeface="Times New Roman" panose="02020603050405020304" pitchFamily="18" charset="0"/>
                  </a:rPr>
                  <a:t>–½</a:t>
                </a:r>
                <a:r>
                  <a:rPr lang="en-US" dirty="0">
                    <a:ea typeface="Times New Roman" panose="02020603050405020304" pitchFamily="18" charset="0"/>
                  </a:rPr>
                  <a:t> </a:t>
                </a:r>
              </a:p>
              <a:p>
                <a:pPr>
                  <a:spcBef>
                    <a:spcPts val="0"/>
                  </a:spcBef>
                  <a:spcAft>
                    <a:spcPts val="0"/>
                  </a:spcAft>
                </a:pPr>
                <a:r>
                  <a:rPr lang="en-US" altLang="en-US" dirty="0"/>
                  <a:t>Plug in the original symbols</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b="-421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1905000" y="44759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p:sp>
        <p:nvSpPr>
          <p:cNvPr id="4" name="TextBox 3">
            <a:extLst>
              <a:ext uri="{FF2B5EF4-FFF2-40B4-BE49-F238E27FC236}">
                <a16:creationId xmlns:a16="http://schemas.microsoft.com/office/drawing/2014/main" id="{103948E1-35C3-47FC-9E45-C0D70DB61A43}"/>
              </a:ext>
            </a:extLst>
          </p:cNvPr>
          <p:cNvSpPr txBox="1"/>
          <p:nvPr/>
        </p:nvSpPr>
        <p:spPr>
          <a:xfrm>
            <a:off x="6324600" y="4399746"/>
            <a:ext cx="533400" cy="477054"/>
          </a:xfrm>
          <a:prstGeom prst="rect">
            <a:avLst/>
          </a:prstGeom>
          <a:noFill/>
        </p:spPr>
        <p:txBody>
          <a:bodyPr wrap="square">
            <a:spAutoFit/>
          </a:bodyPr>
          <a:lstStyle/>
          <a:p>
            <a:r>
              <a:rPr lang="en-US" altLang="en-US" sz="2500" b="1" dirty="0">
                <a:solidFill>
                  <a:srgbClr val="FFC000"/>
                </a:solidFill>
              </a:rPr>
              <a:t>L</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4862027" y="45836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4862027" y="4583602"/>
                <a:ext cx="1005373" cy="750398"/>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2286000" y="41148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6148873" y="4018746"/>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5472793" y="40386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6466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altLang="en-US" dirty="0"/>
                  <a:t>So we’ve really got:</a:t>
                </a:r>
              </a:p>
              <a:p>
                <a:pPr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 k x</a:t>
                </a:r>
                <a:r>
                  <a:rPr lang="en-US" altLang="en-US" baseline="30000" dirty="0"/>
                  <a:t>½</a:t>
                </a:r>
                <a:r>
                  <a:rPr lang="en-US" altLang="en-US" dirty="0"/>
                  <a:t> </a:t>
                </a:r>
              </a:p>
              <a:p>
                <a:pPr marL="0" marR="0" algn="ctr">
                  <a:spcBef>
                    <a:spcPts val="0"/>
                  </a:spcBef>
                  <a:spcAft>
                    <a:spcPts val="0"/>
                  </a:spcAft>
                </a:pPr>
                <a:endParaRPr lang="en-US" altLang="en-US" dirty="0"/>
              </a:p>
              <a:p>
                <a:pPr marL="0" marR="0" algn="ctr">
                  <a:spcBef>
                    <a:spcPts val="0"/>
                  </a:spcBef>
                  <a:spcAft>
                    <a:spcPts val="0"/>
                  </a:spcAft>
                </a:pPr>
                <a:endParaRPr lang="en-US" altLang="en-US" dirty="0"/>
              </a:p>
              <a:p>
                <a:pPr>
                  <a:spcBef>
                    <a:spcPts val="0"/>
                  </a:spcBef>
                  <a:spcAft>
                    <a:spcPts val="0"/>
                  </a:spcAft>
                </a:pPr>
                <a:r>
                  <a:rPr lang="en-US" dirty="0" err="1">
                    <a:ea typeface="Times New Roman" panose="02020603050405020304" pitchFamily="18" charset="0"/>
                  </a:rPr>
                  <a:t>dy</a:t>
                </a:r>
                <a:r>
                  <a:rPr lang="en-US" dirty="0">
                    <a:ea typeface="Times New Roman" panose="02020603050405020304" pitchFamily="18" charset="0"/>
                  </a:rPr>
                  <a:t>/dx = ½ K x</a:t>
                </a:r>
                <a:r>
                  <a:rPr lang="en-US" baseline="30000" dirty="0">
                    <a:ea typeface="Times New Roman" panose="02020603050405020304" pitchFamily="18" charset="0"/>
                  </a:rPr>
                  <a:t>–½</a:t>
                </a:r>
                <a:r>
                  <a:rPr lang="en-US" dirty="0">
                    <a:ea typeface="Times New Roman" panose="02020603050405020304" pitchFamily="18" charset="0"/>
                  </a:rPr>
                  <a:t> </a:t>
                </a:r>
              </a:p>
              <a:p>
                <a:pPr>
                  <a:spcBef>
                    <a:spcPts val="0"/>
                  </a:spcBef>
                  <a:spcAft>
                    <a:spcPts val="0"/>
                  </a:spcAft>
                </a:pPr>
                <a:r>
                  <a:rPr lang="en-US" altLang="en-US" dirty="0"/>
                  <a:t>Plug in the original symbols</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b="-421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13A7E798-4D24-4331-B5CC-09A7242F896B}"/>
              </a:ext>
            </a:extLst>
          </p:cNvPr>
          <p:cNvSpPr txBox="1"/>
          <p:nvPr/>
        </p:nvSpPr>
        <p:spPr>
          <a:xfrm>
            <a:off x="1828800" y="4475946"/>
            <a:ext cx="533400" cy="477054"/>
          </a:xfrm>
          <a:prstGeom prst="rect">
            <a:avLst/>
          </a:prstGeom>
          <a:noFill/>
        </p:spPr>
        <p:txBody>
          <a:bodyPr wrap="square">
            <a:spAutoFit/>
          </a:bodyPr>
          <a:lstStyle/>
          <a:p>
            <a:r>
              <a:rPr lang="en-US" altLang="en-US" sz="2500" b="1" dirty="0">
                <a:solidFill>
                  <a:srgbClr val="FFC000"/>
                </a:solidFill>
              </a:rPr>
              <a:t>Q</a:t>
            </a:r>
            <a:endParaRPr lang="en-US" sz="2500" b="1" dirty="0">
              <a:solidFill>
                <a:srgbClr val="FFC000"/>
              </a:solidFill>
            </a:endParaRPr>
          </a:p>
        </p:txBody>
      </p:sp>
      <p:sp>
        <p:nvSpPr>
          <p:cNvPr id="4" name="TextBox 3">
            <a:extLst>
              <a:ext uri="{FF2B5EF4-FFF2-40B4-BE49-F238E27FC236}">
                <a16:creationId xmlns:a16="http://schemas.microsoft.com/office/drawing/2014/main" id="{103948E1-35C3-47FC-9E45-C0D70DB61A43}"/>
              </a:ext>
            </a:extLst>
          </p:cNvPr>
          <p:cNvSpPr txBox="1"/>
          <p:nvPr/>
        </p:nvSpPr>
        <p:spPr>
          <a:xfrm>
            <a:off x="6324600" y="4399746"/>
            <a:ext cx="533400" cy="477054"/>
          </a:xfrm>
          <a:prstGeom prst="rect">
            <a:avLst/>
          </a:prstGeom>
          <a:noFill/>
        </p:spPr>
        <p:txBody>
          <a:bodyPr wrap="square">
            <a:spAutoFit/>
          </a:bodyPr>
          <a:lstStyle/>
          <a:p>
            <a:r>
              <a:rPr lang="en-US" altLang="en-US" sz="2500" b="1" dirty="0">
                <a:solidFill>
                  <a:srgbClr val="FFC000"/>
                </a:solidFill>
              </a:rPr>
              <a:t>L</a:t>
            </a:r>
            <a:endParaRPr lang="en-US" sz="2500" b="1" dirty="0">
              <a:solidFill>
                <a:srgbClr val="FFC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36464B-6095-405E-B204-0CAE5FB5B0B0}"/>
                  </a:ext>
                </a:extLst>
              </p:cNvPr>
              <p:cNvSpPr txBox="1"/>
              <p:nvPr/>
            </p:nvSpPr>
            <p:spPr>
              <a:xfrm>
                <a:off x="4862027" y="4583602"/>
                <a:ext cx="1005373" cy="7503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C000"/>
                              </a:solidFill>
                              <a:effectLst/>
                              <a:latin typeface="Cambria Math" panose="02040503050406030204" pitchFamily="18" charset="0"/>
                              <a:ea typeface="Times New Roman" panose="02020603050405020304" pitchFamily="18" charset="0"/>
                            </a:rPr>
                          </m:ctrlPr>
                        </m:fPr>
                        <m:num>
                          <m:r>
                            <m:rPr>
                              <m:nor/>
                            </m:rPr>
                            <a:rPr lang="en-US" sz="2000" b="1" dirty="0">
                              <a:solidFill>
                                <a:srgbClr val="FFC000"/>
                              </a:solidFill>
                              <a:ea typeface="Times New Roman" panose="02020603050405020304" pitchFamily="18" charset="0"/>
                            </a:rPr>
                            <m:t>1</m:t>
                          </m:r>
                        </m:num>
                        <m:den>
                          <m:r>
                            <m:rPr>
                              <m:nor/>
                            </m:rPr>
                            <a:rPr lang="en-US" sz="2000" b="1" dirty="0">
                              <a:solidFill>
                                <a:srgbClr val="FFC000"/>
                              </a:solidFill>
                              <a:ea typeface="Times New Roman" panose="02020603050405020304" pitchFamily="18" charset="0"/>
                            </a:rPr>
                            <m:t>R</m:t>
                          </m:r>
                          <m:rad>
                            <m:radPr>
                              <m:degHide m:val="on"/>
                              <m:ctrlPr>
                                <a:rPr lang="en-US" sz="2000" b="1" i="1" smtClean="0">
                                  <a:solidFill>
                                    <a:srgbClr val="FFC000"/>
                                  </a:solidFill>
                                  <a:latin typeface="Cambria Math" panose="02040503050406030204" pitchFamily="18" charset="0"/>
                                  <a:ea typeface="Times New Roman" panose="02020603050405020304" pitchFamily="18" charset="0"/>
                                </a:rPr>
                              </m:ctrlPr>
                            </m:radPr>
                            <m:deg/>
                            <m:e>
                              <m:r>
                                <m:rPr>
                                  <m:nor/>
                                </m:rPr>
                                <a:rPr lang="en-US" sz="2000" b="1" dirty="0">
                                  <a:solidFill>
                                    <a:srgbClr val="FFC000"/>
                                  </a:solidFill>
                                  <a:ea typeface="Times New Roman" panose="02020603050405020304" pitchFamily="18" charset="0"/>
                                </a:rPr>
                                <m:t>C</m:t>
                              </m:r>
                            </m:e>
                          </m:rad>
                        </m:den>
                      </m:f>
                    </m:oMath>
                  </m:oMathPara>
                </a14:m>
                <a:endParaRPr lang="en-US" sz="2000" b="1" dirty="0">
                  <a:solidFill>
                    <a:srgbClr val="FFC000"/>
                  </a:solidFill>
                </a:endParaRPr>
              </a:p>
            </p:txBody>
          </p:sp>
        </mc:Choice>
        <mc:Fallback xmlns="">
          <p:sp>
            <p:nvSpPr>
              <p:cNvPr id="7" name="TextBox 6">
                <a:extLst>
                  <a:ext uri="{FF2B5EF4-FFF2-40B4-BE49-F238E27FC236}">
                    <a16:creationId xmlns:a16="http://schemas.microsoft.com/office/drawing/2014/main" id="{4736464B-6095-405E-B204-0CAE5FB5B0B0}"/>
                  </a:ext>
                </a:extLst>
              </p:cNvPr>
              <p:cNvSpPr txBox="1">
                <a:spLocks noRot="1" noChangeAspect="1" noMove="1" noResize="1" noEditPoints="1" noAdjustHandles="1" noChangeArrowheads="1" noChangeShapeType="1" noTextEdit="1"/>
              </p:cNvSpPr>
              <p:nvPr/>
            </p:nvSpPr>
            <p:spPr>
              <a:xfrm>
                <a:off x="4862027" y="4583602"/>
                <a:ext cx="1005373" cy="750398"/>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32DD9D9-06FE-4EEE-8906-1FE8E5F1EC83}"/>
              </a:ext>
            </a:extLst>
          </p:cNvPr>
          <p:cNvCxnSpPr>
            <a:cxnSpLocks/>
          </p:cNvCxnSpPr>
          <p:nvPr/>
        </p:nvCxnSpPr>
        <p:spPr>
          <a:xfrm flipV="1">
            <a:off x="2286000" y="4114800"/>
            <a:ext cx="3048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8E65BA-F84C-4CCD-A5C2-AE4E00A81D07}"/>
              </a:ext>
            </a:extLst>
          </p:cNvPr>
          <p:cNvCxnSpPr>
            <a:cxnSpLocks/>
          </p:cNvCxnSpPr>
          <p:nvPr/>
        </p:nvCxnSpPr>
        <p:spPr>
          <a:xfrm flipH="1" flipV="1">
            <a:off x="6148873" y="4018746"/>
            <a:ext cx="175727" cy="36114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BF1DB0-93B7-48FE-8006-46A7F69E633B}"/>
              </a:ext>
            </a:extLst>
          </p:cNvPr>
          <p:cNvCxnSpPr>
            <a:cxnSpLocks/>
          </p:cNvCxnSpPr>
          <p:nvPr/>
        </p:nvCxnSpPr>
        <p:spPr>
          <a:xfrm flipV="1">
            <a:off x="5472793" y="4038600"/>
            <a:ext cx="114300" cy="47705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BF9DF0-026B-4A67-A9E3-E70EC0810114}"/>
              </a:ext>
            </a:extLst>
          </p:cNvPr>
          <p:cNvCxnSpPr>
            <a:cxnSpLocks/>
          </p:cNvCxnSpPr>
          <p:nvPr/>
        </p:nvCxnSpPr>
        <p:spPr>
          <a:xfrm flipH="1">
            <a:off x="1028700" y="4856946"/>
            <a:ext cx="838200" cy="45720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EF4B2BA-38AC-41B7-9378-BD6CDCE514B2}"/>
              </a:ext>
            </a:extLst>
          </p:cNvPr>
          <p:cNvCxnSpPr>
            <a:cxnSpLocks/>
          </p:cNvCxnSpPr>
          <p:nvPr/>
        </p:nvCxnSpPr>
        <p:spPr>
          <a:xfrm flipH="1">
            <a:off x="4138127" y="4953000"/>
            <a:ext cx="2415075" cy="68580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15E721-AA96-444F-8ED3-D594DD21AD0C}"/>
              </a:ext>
            </a:extLst>
          </p:cNvPr>
          <p:cNvCxnSpPr>
            <a:cxnSpLocks/>
          </p:cNvCxnSpPr>
          <p:nvPr/>
        </p:nvCxnSpPr>
        <p:spPr>
          <a:xfrm flipH="1">
            <a:off x="3379238" y="5085546"/>
            <a:ext cx="1509225" cy="183856"/>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7239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marL="0" marR="0">
                  <a:spcBef>
                    <a:spcPts val="0"/>
                  </a:spcBef>
                  <a:spcAft>
                    <a:spcPts val="0"/>
                  </a:spcAft>
                </a:pPr>
                <a:r>
                  <a:rPr lang="en-US" altLang="en-US" dirty="0"/>
                  <a:t>So we’ve really got:</a:t>
                </a:r>
              </a:p>
              <a:p>
                <a:pPr algn="ctr">
                  <a:spcBef>
                    <a:spcPts val="0"/>
                  </a:spcBef>
                  <a:spcAft>
                    <a:spcPts val="0"/>
                  </a:spcAft>
                </a:pPr>
                <a:r>
                  <a:rPr lang="en-US" altLang="en-US" dirty="0"/>
                  <a:t>y = K </a:t>
                </a:r>
                <a14:m>
                  <m:oMath xmlns:m="http://schemas.openxmlformats.org/officeDocument/2006/math">
                    <m:rad>
                      <m:radPr>
                        <m:degHide m:val="on"/>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b="1" i="0" dirty="0" smtClean="0">
                            <a:ea typeface="Times New Roman" panose="02020603050405020304" pitchFamily="18" charset="0"/>
                          </a:rPr>
                          <m:t>x</m:t>
                        </m:r>
                      </m:e>
                    </m:rad>
                  </m:oMath>
                </a14:m>
                <a:r>
                  <a:rPr lang="en-US" altLang="en-US" dirty="0"/>
                  <a:t> = k x</a:t>
                </a:r>
                <a:r>
                  <a:rPr lang="en-US" altLang="en-US" baseline="30000" dirty="0"/>
                  <a:t>½</a:t>
                </a:r>
                <a:r>
                  <a:rPr lang="en-US" altLang="en-US" dirty="0"/>
                  <a:t> </a:t>
                </a:r>
              </a:p>
              <a:p>
                <a:pPr marL="0" marR="0">
                  <a:spcBef>
                    <a:spcPts val="0"/>
                  </a:spcBef>
                  <a:spcAft>
                    <a:spcPts val="0"/>
                  </a:spcAft>
                </a:pPr>
                <a:endParaRPr lang="en-US" altLang="en-US" sz="2000" dirty="0"/>
              </a:p>
              <a:p>
                <a:pPr>
                  <a:spcBef>
                    <a:spcPts val="0"/>
                  </a:spcBef>
                  <a:spcAft>
                    <a:spcPts val="0"/>
                  </a:spcAft>
                </a:pPr>
                <a:r>
                  <a:rPr lang="en-US" dirty="0" err="1">
                    <a:ea typeface="Times New Roman" panose="02020603050405020304" pitchFamily="18" charset="0"/>
                  </a:rPr>
                  <a:t>dy</a:t>
                </a:r>
                <a:r>
                  <a:rPr lang="en-US" dirty="0">
                    <a:ea typeface="Times New Roman" panose="02020603050405020304" pitchFamily="18" charset="0"/>
                  </a:rPr>
                  <a:t>/dx = ½ K x</a:t>
                </a:r>
                <a:r>
                  <a:rPr lang="en-US" baseline="30000" dirty="0">
                    <a:ea typeface="Times New Roman" panose="02020603050405020304" pitchFamily="18" charset="0"/>
                  </a:rPr>
                  <a:t>–½</a:t>
                </a:r>
                <a:r>
                  <a:rPr lang="en-US" dirty="0">
                    <a:ea typeface="Times New Roman" panose="02020603050405020304" pitchFamily="18" charset="0"/>
                  </a:rPr>
                  <a:t> </a:t>
                </a:r>
              </a:p>
              <a:p>
                <a:pPr>
                  <a:spcBef>
                    <a:spcPts val="0"/>
                  </a:spcBef>
                  <a:spcAft>
                    <a:spcPts val="0"/>
                  </a:spcAft>
                </a:pPr>
                <a:r>
                  <a:rPr lang="en-US" altLang="en-US" dirty="0" err="1"/>
                  <a:t>dQ</a:t>
                </a:r>
                <a:r>
                  <a:rPr lang="en-US" altLang="en-US" dirty="0"/>
                  <a:t>/dL = </a:t>
                </a:r>
                <a:r>
                  <a:rPr lang="en-US" altLang="en-US" dirty="0">
                    <a:solidFill>
                      <a:srgbClr val="CCFFFF"/>
                    </a:solidFill>
                  </a:rPr>
                  <a:t>½ </a:t>
                </a:r>
                <a14:m>
                  <m:oMath xmlns:m="http://schemas.openxmlformats.org/officeDocument/2006/math">
                    <m:f>
                      <m:fPr>
                        <m:ctrlPr>
                          <a:rPr lang="en-US" i="1" smtClean="0">
                            <a:solidFill>
                              <a:srgbClr val="CCFFFF"/>
                            </a:solidFill>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CCFFFF"/>
                            </a:solidFill>
                            <a:ea typeface="Times New Roman" panose="02020603050405020304" pitchFamily="18" charset="0"/>
                          </a:rPr>
                          <m:t>1</m:t>
                        </m:r>
                      </m:num>
                      <m:den>
                        <m:r>
                          <m:rPr>
                            <m:nor/>
                          </m:rPr>
                          <a:rPr lang="en-US" dirty="0">
                            <a:solidFill>
                              <a:srgbClr val="CCFFFF"/>
                            </a:solidFill>
                            <a:ea typeface="Times New Roman" panose="02020603050405020304" pitchFamily="18" charset="0"/>
                          </a:rPr>
                          <m:t>R</m:t>
                        </m:r>
                        <m:rad>
                          <m:radPr>
                            <m:degHide m:val="on"/>
                            <m:ctrlPr>
                              <a:rPr lang="en-US" i="1" smtClean="0">
                                <a:solidFill>
                                  <a:srgbClr val="CCFFFF"/>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CCFFFF"/>
                                </a:solidFill>
                                <a:ea typeface="Times New Roman" panose="02020603050405020304" pitchFamily="18" charset="0"/>
                              </a:rPr>
                              <m:t>C</m:t>
                            </m:r>
                          </m:e>
                        </m:rad>
                      </m:den>
                    </m:f>
                  </m:oMath>
                </a14:m>
                <a:r>
                  <a:rPr lang="en-US" altLang="en-US" dirty="0">
                    <a:solidFill>
                      <a:srgbClr val="CCFFFF"/>
                    </a:solidFill>
                  </a:rPr>
                  <a:t> L</a:t>
                </a:r>
                <a:r>
                  <a:rPr lang="en-US" baseline="30000" dirty="0">
                    <a:solidFill>
                      <a:srgbClr val="CCFFFF"/>
                    </a:solidFill>
                    <a:ea typeface="Times New Roman" panose="02020603050405020304" pitchFamily="18" charset="0"/>
                  </a:rPr>
                  <a:t>–</a:t>
                </a:r>
                <a:r>
                  <a:rPr lang="en-US" sz="2000" baseline="30000" dirty="0">
                    <a:solidFill>
                      <a:srgbClr val="CCFFFF"/>
                    </a:solidFill>
                    <a:ea typeface="Times New Roman" panose="02020603050405020304" pitchFamily="18" charset="0"/>
                  </a:rPr>
                  <a:t> </a:t>
                </a:r>
                <a:r>
                  <a:rPr lang="en-US" baseline="30000" dirty="0">
                    <a:solidFill>
                      <a:srgbClr val="CCFFFF"/>
                    </a:solidFill>
                    <a:ea typeface="Times New Roman" panose="02020603050405020304" pitchFamily="18" charset="0"/>
                  </a:rPr>
                  <a:t>½ </a:t>
                </a:r>
                <a:r>
                  <a:rPr lang="en-US" altLang="en-US" dirty="0">
                    <a:solidFill>
                      <a:srgbClr val="CCFFFF"/>
                    </a:solidFill>
                  </a:rPr>
                  <a:t> </a:t>
                </a:r>
                <a:r>
                  <a:rPr lang="en-US" altLang="en-US" dirty="0"/>
                  <a:t>= </a:t>
                </a:r>
                <a14:m>
                  <m:oMath xmlns:m="http://schemas.openxmlformats.org/officeDocument/2006/math">
                    <m:f>
                      <m:fPr>
                        <m:ctrlPr>
                          <a:rPr lang="en-US" i="1" smtClean="0">
                            <a:solidFill>
                              <a:srgbClr val="CCFFFF"/>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CCFFFF"/>
                            </a:solidFill>
                            <a:ea typeface="Times New Roman" panose="02020603050405020304" pitchFamily="18" charset="0"/>
                          </a:rPr>
                          <m:t>1</m:t>
                        </m:r>
                      </m:num>
                      <m:den>
                        <m:r>
                          <m:rPr>
                            <m:nor/>
                          </m:rPr>
                          <a:rPr lang="en-US" altLang="en-US" dirty="0">
                            <a:solidFill>
                              <a:srgbClr val="CCFFFF"/>
                            </a:solidFill>
                          </a:rPr>
                          <m:t>2</m:t>
                        </m:r>
                        <m:r>
                          <m:rPr>
                            <m:nor/>
                          </m:rPr>
                          <a:rPr lang="en-US" dirty="0">
                            <a:solidFill>
                              <a:srgbClr val="CCFFFF"/>
                            </a:solidFill>
                            <a:ea typeface="Times New Roman" panose="02020603050405020304" pitchFamily="18" charset="0"/>
                          </a:rPr>
                          <m:t>R</m:t>
                        </m:r>
                        <m:rad>
                          <m:radPr>
                            <m:degHide m:val="on"/>
                            <m:ctrlPr>
                              <a:rPr lang="en-US" i="1">
                                <a:solidFill>
                                  <a:srgbClr val="CCFFFF"/>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CCFFFF"/>
                                </a:solidFill>
                                <a:ea typeface="Times New Roman" panose="02020603050405020304" pitchFamily="18" charset="0"/>
                              </a:rPr>
                              <m:t>C</m:t>
                            </m:r>
                            <m:r>
                              <m:rPr>
                                <m:nor/>
                              </m:rPr>
                              <a:rPr lang="en-US" b="1" i="0" dirty="0" smtClean="0">
                                <a:solidFill>
                                  <a:srgbClr val="CCFFFF"/>
                                </a:solidFill>
                                <a:ea typeface="Times New Roman" panose="02020603050405020304" pitchFamily="18" charset="0"/>
                              </a:rPr>
                              <m:t>L</m:t>
                            </m:r>
                          </m:e>
                        </m:rad>
                      </m:den>
                    </m:f>
                  </m:oMath>
                </a14:m>
                <a:endParaRPr lang="en-US" altLang="en-US" baseline="-25000" dirty="0"/>
              </a:p>
              <a:p>
                <a:pPr algn="r">
                  <a:spcBef>
                    <a:spcPts val="0"/>
                  </a:spcBef>
                  <a:spcAft>
                    <a:spcPts val="0"/>
                  </a:spcAft>
                </a:pPr>
                <a:r>
                  <a:rPr lang="en-US" altLang="en-US" baseline="-25000" dirty="0"/>
                  <a:t>Are there units?</a:t>
                </a:r>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153400" cy="5638800"/>
              </a:xfrm>
              <a:blipFill>
                <a:blip r:embed="rId3"/>
                <a:stretch>
                  <a:fillRect l="-2616" t="-1946" r="-1345" b="-518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14" name="TextBox 13">
            <a:extLst>
              <a:ext uri="{FF2B5EF4-FFF2-40B4-BE49-F238E27FC236}">
                <a16:creationId xmlns:a16="http://schemas.microsoft.com/office/drawing/2014/main" id="{83AD742C-3CC2-4455-B440-D0A8D34D65FA}"/>
              </a:ext>
            </a:extLst>
          </p:cNvPr>
          <p:cNvSpPr txBox="1"/>
          <p:nvPr/>
        </p:nvSpPr>
        <p:spPr>
          <a:xfrm>
            <a:off x="5562600" y="5010090"/>
            <a:ext cx="533400" cy="400110"/>
          </a:xfrm>
          <a:prstGeom prst="rect">
            <a:avLst/>
          </a:prstGeom>
          <a:noFill/>
        </p:spPr>
        <p:txBody>
          <a:bodyPr wrap="square">
            <a:spAutoFit/>
          </a:bodyPr>
          <a:lstStyle/>
          <a:p>
            <a:r>
              <a:rPr lang="en-US" altLang="en-US" sz="2000" dirty="0">
                <a:solidFill>
                  <a:srgbClr val="CCFFFF"/>
                </a:solidFill>
              </a:rPr>
              <a:t>or</a:t>
            </a:r>
            <a:endParaRPr lang="en-US" sz="2000" dirty="0">
              <a:solidFill>
                <a:srgbClr val="CCFFFF"/>
              </a:solidFill>
            </a:endParaRPr>
          </a:p>
        </p:txBody>
      </p:sp>
    </p:spTree>
    <p:extLst>
      <p:ext uri="{BB962C8B-B14F-4D97-AF65-F5344CB8AC3E}">
        <p14:creationId xmlns:p14="http://schemas.microsoft.com/office/powerpoint/2010/main" val="22796282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686800" cy="5638800"/>
              </a:xfrm>
            </p:spPr>
            <p:txBody>
              <a:bodyPr/>
              <a:lstStyle/>
              <a:p>
                <a:pPr>
                  <a:spcBef>
                    <a:spcPts val="0"/>
                  </a:spcBef>
                  <a:spcAft>
                    <a:spcPts val="0"/>
                  </a:spcAft>
                </a:pPr>
                <a:r>
                  <a:rPr lang="en-US" dirty="0">
                    <a:effectLst/>
                    <a:ea typeface="Times New Roman" panose="02020603050405020304" pitchFamily="18" charset="0"/>
                  </a:rPr>
                  <a:t>The charge of a resonant circuit is given by Q = </a:t>
                </a:r>
                <a14:m>
                  <m:oMath xmlns:m="http://schemas.openxmlformats.org/officeDocument/2006/math">
                    <m:f>
                      <m:fPr>
                        <m:ctrlPr>
                          <a:rPr lang="en-US" i="1">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1</m:t>
                        </m:r>
                      </m:num>
                      <m:den>
                        <m:r>
                          <m:rPr>
                            <m:nor/>
                          </m:rPr>
                          <a:rPr lang="en-US" dirty="0">
                            <a:ea typeface="Times New Roman" panose="02020603050405020304" pitchFamily="18" charset="0"/>
                          </a:rPr>
                          <m:t>R</m:t>
                        </m:r>
                      </m:den>
                    </m:f>
                    <m:r>
                      <a:rPr lang="en-US" i="1">
                        <a:effectLst/>
                        <a:latin typeface="Cambria Math" panose="02040503050406030204" pitchFamily="18" charset="0"/>
                        <a:ea typeface="Times New Roman" panose="02020603050405020304" pitchFamily="18" charset="0"/>
                        <a:cs typeface="Arial" panose="020B0604020202020204" pitchFamily="34" charset="0"/>
                      </a:rPr>
                      <m:t> </m:t>
                    </m:r>
                    <m:rad>
                      <m:radPr>
                        <m:degHide m:val="on"/>
                        <m:ctrlPr>
                          <a:rPr lang="en-US" i="1">
                            <a:effectLst/>
                            <a:latin typeface="Cambria Math" panose="02040503050406030204" pitchFamily="18" charset="0"/>
                            <a:ea typeface="Times New Roman" panose="02020603050405020304" pitchFamily="18" charset="0"/>
                            <a:cs typeface="Arial" panose="020B0604020202020204" pitchFamily="34" charset="0"/>
                          </a:rPr>
                        </m:ctrlPr>
                      </m:radPr>
                      <m:deg/>
                      <m:e>
                        <m:f>
                          <m:fPr>
                            <m:ctrlPr>
                              <a:rPr lang="en-US" i="1" smtClean="0">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ea typeface="Times New Roman" panose="02020603050405020304" pitchFamily="18" charset="0"/>
                              </a:rPr>
                              <m:t>L</m:t>
                            </m:r>
                          </m:num>
                          <m:den>
                            <m:r>
                              <m:rPr>
                                <m:nor/>
                              </m:rPr>
                              <a:rPr lang="en-US" dirty="0">
                                <a:ea typeface="Times New Roman" panose="02020603050405020304" pitchFamily="18" charset="0"/>
                              </a:rPr>
                              <m:t>C</m:t>
                            </m:r>
                          </m:den>
                        </m:f>
                      </m:e>
                    </m:rad>
                  </m:oMath>
                </a14:m>
                <a:r>
                  <a:rPr lang="en-US" dirty="0">
                    <a:effectLst/>
                    <a:ea typeface="Times New Roman" panose="02020603050405020304" pitchFamily="18" charset="0"/>
                  </a:rPr>
                  <a:t>  </a:t>
                </a:r>
              </a:p>
              <a:p>
                <a:pPr>
                  <a:spcBef>
                    <a:spcPts val="0"/>
                  </a:spcBef>
                  <a:spcAft>
                    <a:spcPts val="0"/>
                  </a:spcAft>
                </a:pPr>
                <a:r>
                  <a:rPr lang="en-US" altLang="en-US" dirty="0" err="1"/>
                  <a:t>dQ</a:t>
                </a:r>
                <a:r>
                  <a:rPr lang="en-US" altLang="en-US" dirty="0"/>
                  <a:t>/dL = </a:t>
                </a:r>
                <a:r>
                  <a:rPr lang="en-US" altLang="en-US" dirty="0">
                    <a:solidFill>
                      <a:srgbClr val="FFFF00"/>
                    </a:solidFill>
                  </a:rPr>
                  <a:t>½</a:t>
                </a:r>
                <a:r>
                  <a:rPr lang="en-US" altLang="en-US" sz="2000" dirty="0">
                    <a:solidFill>
                      <a:srgbClr val="FFFF00"/>
                    </a:solidFill>
                  </a:rPr>
                  <a:t> </a:t>
                </a:r>
                <a14:m>
                  <m:oMath xmlns:m="http://schemas.openxmlformats.org/officeDocument/2006/math">
                    <m:f>
                      <m:fPr>
                        <m:ctrlPr>
                          <a:rPr lang="en-US" i="1" smtClean="0">
                            <a:solidFill>
                              <a:srgbClr val="FFFF00"/>
                            </a:solidFill>
                            <a:effectLst/>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FFFF00"/>
                            </a:solidFill>
                            <a:ea typeface="Times New Roman" panose="02020603050405020304" pitchFamily="18" charset="0"/>
                          </a:rPr>
                          <m:t>1</m:t>
                        </m:r>
                      </m:num>
                      <m:den>
                        <m:r>
                          <m:rPr>
                            <m:nor/>
                          </m:rPr>
                          <a:rPr lang="en-US" dirty="0">
                            <a:solidFill>
                              <a:srgbClr val="FFFF00"/>
                            </a:solidFill>
                            <a:ea typeface="Times New Roman" panose="02020603050405020304" pitchFamily="18" charset="0"/>
                          </a:rPr>
                          <m:t>R</m:t>
                        </m:r>
                        <m:rad>
                          <m:radPr>
                            <m:degHide m:val="on"/>
                            <m:ctrlPr>
                              <a:rPr lang="en-US" i="1" smtClean="0">
                                <a:solidFill>
                                  <a:srgbClr val="FFFF00"/>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FFFF00"/>
                                </a:solidFill>
                                <a:ea typeface="Times New Roman" panose="02020603050405020304" pitchFamily="18" charset="0"/>
                              </a:rPr>
                              <m:t>C</m:t>
                            </m:r>
                          </m:e>
                        </m:rad>
                      </m:den>
                    </m:f>
                  </m:oMath>
                </a14:m>
                <a:r>
                  <a:rPr lang="en-US" altLang="en-US" sz="2000" dirty="0">
                    <a:solidFill>
                      <a:srgbClr val="FFFF00"/>
                    </a:solidFill>
                  </a:rPr>
                  <a:t> </a:t>
                </a:r>
                <a:r>
                  <a:rPr lang="en-US" altLang="en-US" dirty="0">
                    <a:solidFill>
                      <a:srgbClr val="FFFF00"/>
                    </a:solidFill>
                  </a:rPr>
                  <a:t>L</a:t>
                </a:r>
                <a:r>
                  <a:rPr lang="en-US" baseline="30000" dirty="0">
                    <a:solidFill>
                      <a:srgbClr val="FFFF00"/>
                    </a:solidFill>
                    <a:ea typeface="Times New Roman" panose="02020603050405020304" pitchFamily="18" charset="0"/>
                  </a:rPr>
                  <a:t>–</a:t>
                </a:r>
                <a:r>
                  <a:rPr lang="en-US" sz="2000" baseline="30000" dirty="0">
                    <a:solidFill>
                      <a:srgbClr val="FFFF00"/>
                    </a:solidFill>
                    <a:ea typeface="Times New Roman" panose="02020603050405020304" pitchFamily="18" charset="0"/>
                  </a:rPr>
                  <a:t> </a:t>
                </a:r>
                <a:r>
                  <a:rPr lang="en-US" baseline="30000" dirty="0">
                    <a:solidFill>
                      <a:srgbClr val="FFFF00"/>
                    </a:solidFill>
                    <a:ea typeface="Times New Roman" panose="02020603050405020304" pitchFamily="18" charset="0"/>
                  </a:rPr>
                  <a:t>½ </a:t>
                </a:r>
                <a:r>
                  <a:rPr lang="en-US" altLang="en-US" dirty="0">
                    <a:solidFill>
                      <a:srgbClr val="FFFF00"/>
                    </a:solidFill>
                  </a:rPr>
                  <a:t>coulombs/henry </a:t>
                </a:r>
                <a:endParaRPr lang="en-US" altLang="en-US" dirty="0">
                  <a:solidFill>
                    <a:srgbClr val="CCFFFF"/>
                  </a:solidFill>
                </a:endParaRPr>
              </a:p>
              <a:p>
                <a:pPr>
                  <a:spcBef>
                    <a:spcPts val="0"/>
                  </a:spcBef>
                  <a:spcAft>
                    <a:spcPts val="0"/>
                  </a:spcAft>
                </a:pPr>
                <a:r>
                  <a:rPr lang="en-US" altLang="en-US" dirty="0"/>
                  <a:t>        </a:t>
                </a:r>
                <a:r>
                  <a:rPr lang="en-US" altLang="en-US" sz="2000" dirty="0"/>
                  <a:t> </a:t>
                </a:r>
                <a:r>
                  <a:rPr lang="en-US" altLang="en-US" dirty="0"/>
                  <a:t>= </a:t>
                </a:r>
                <a14:m>
                  <m:oMath xmlns:m="http://schemas.openxmlformats.org/officeDocument/2006/math">
                    <m:f>
                      <m:fPr>
                        <m:ctrlPr>
                          <a:rPr lang="en-US" i="1" smtClean="0">
                            <a:solidFill>
                              <a:srgbClr val="FFFF00"/>
                            </a:solidFill>
                            <a:latin typeface="Cambria Math" panose="02040503050406030204" pitchFamily="18" charset="0"/>
                            <a:ea typeface="Times New Roman" panose="02020603050405020304" pitchFamily="18" charset="0"/>
                            <a:cs typeface="Arial" panose="020B0604020202020204" pitchFamily="34" charset="0"/>
                          </a:rPr>
                        </m:ctrlPr>
                      </m:fPr>
                      <m:num>
                        <m:r>
                          <m:rPr>
                            <m:nor/>
                          </m:rPr>
                          <a:rPr lang="en-US" dirty="0">
                            <a:solidFill>
                              <a:srgbClr val="FFFF00"/>
                            </a:solidFill>
                            <a:ea typeface="Times New Roman" panose="02020603050405020304" pitchFamily="18" charset="0"/>
                          </a:rPr>
                          <m:t>1</m:t>
                        </m:r>
                      </m:num>
                      <m:den>
                        <m:r>
                          <m:rPr>
                            <m:nor/>
                          </m:rPr>
                          <a:rPr lang="en-US" altLang="en-US" dirty="0">
                            <a:solidFill>
                              <a:srgbClr val="FFFF00"/>
                            </a:solidFill>
                          </a:rPr>
                          <m:t>2</m:t>
                        </m:r>
                        <m:r>
                          <m:rPr>
                            <m:nor/>
                          </m:rPr>
                          <a:rPr lang="en-US" dirty="0">
                            <a:solidFill>
                              <a:srgbClr val="FFFF00"/>
                            </a:solidFill>
                            <a:ea typeface="Times New Roman" panose="02020603050405020304" pitchFamily="18" charset="0"/>
                          </a:rPr>
                          <m:t>R</m:t>
                        </m:r>
                        <m:rad>
                          <m:radPr>
                            <m:degHide m:val="on"/>
                            <m:ctrlPr>
                              <a:rPr lang="en-US" i="1">
                                <a:solidFill>
                                  <a:srgbClr val="FFFF00"/>
                                </a:solidFill>
                                <a:latin typeface="Cambria Math" panose="02040503050406030204" pitchFamily="18" charset="0"/>
                                <a:ea typeface="Times New Roman" panose="02020603050405020304" pitchFamily="18" charset="0"/>
                                <a:cs typeface="Arial" panose="020B0604020202020204" pitchFamily="34" charset="0"/>
                              </a:rPr>
                            </m:ctrlPr>
                          </m:radPr>
                          <m:deg/>
                          <m:e>
                            <m:r>
                              <m:rPr>
                                <m:nor/>
                              </m:rPr>
                              <a:rPr lang="en-US" dirty="0">
                                <a:solidFill>
                                  <a:srgbClr val="FFFF00"/>
                                </a:solidFill>
                                <a:ea typeface="Times New Roman" panose="02020603050405020304" pitchFamily="18" charset="0"/>
                              </a:rPr>
                              <m:t>C</m:t>
                            </m:r>
                            <m:r>
                              <m:rPr>
                                <m:nor/>
                              </m:rPr>
                              <a:rPr lang="en-US" b="1" i="0" dirty="0" smtClean="0">
                                <a:solidFill>
                                  <a:srgbClr val="FFFF00"/>
                                </a:solidFill>
                                <a:ea typeface="Times New Roman" panose="02020603050405020304" pitchFamily="18" charset="0"/>
                              </a:rPr>
                              <m:t>L</m:t>
                            </m:r>
                          </m:e>
                        </m:rad>
                      </m:den>
                    </m:f>
                  </m:oMath>
                </a14:m>
                <a:r>
                  <a:rPr lang="en-US" altLang="en-US" baseline="-25000" dirty="0">
                    <a:solidFill>
                      <a:srgbClr val="FFFF00"/>
                    </a:solidFill>
                  </a:rPr>
                  <a:t> </a:t>
                </a:r>
                <a:r>
                  <a:rPr lang="en-US" altLang="en-US" dirty="0">
                    <a:solidFill>
                      <a:srgbClr val="FFFF00"/>
                    </a:solidFill>
                  </a:rPr>
                  <a:t>coulombs/henry</a:t>
                </a:r>
                <a:endParaRPr lang="en-US" altLang="en-US" dirty="0"/>
              </a:p>
            </p:txBody>
          </p:sp>
        </mc:Choice>
        <mc:Fallback xmlns="">
          <p:sp>
            <p:nvSpPr>
              <p:cNvPr id="37891" name="Content Placeholder 1">
                <a:extLst>
                  <a:ext uri="{FF2B5EF4-FFF2-40B4-BE49-F238E27FC236}">
                    <a16:creationId xmlns:a16="http://schemas.microsoft.com/office/drawing/2014/main" id="{5765A34E-0A31-4861-9444-43573C2F9797}"/>
                  </a:ext>
                </a:extLst>
              </p:cNvPr>
              <p:cNvSpPr>
                <a:spLocks noGrp="1" noRot="1" noChangeAspect="1" noMove="1" noResize="1" noEditPoints="1" noAdjustHandles="1" noChangeArrowheads="1" noChangeShapeType="1" noTextEdit="1"/>
              </p:cNvSpPr>
              <p:nvPr>
                <p:ph idx="1"/>
              </p:nvPr>
            </p:nvSpPr>
            <p:spPr>
              <a:xfrm>
                <a:off x="457200" y="838200"/>
                <a:ext cx="8686800" cy="5638800"/>
              </a:xfrm>
              <a:blipFill>
                <a:blip r:embed="rId3"/>
                <a:stretch>
                  <a:fillRect l="-2456" t="-1946" r="-378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303A60F-1C86-4701-B7FA-DCAAEEA74AE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10</a:t>
            </a:r>
            <a:endParaRPr lang="en-US" altLang="en-US" sz="2400" i="1" dirty="0">
              <a:solidFill>
                <a:schemeClr val="folHlink"/>
              </a:solidFill>
            </a:endParaRPr>
          </a:p>
        </p:txBody>
      </p:sp>
      <p:sp>
        <p:nvSpPr>
          <p:cNvPr id="14" name="TextBox 13">
            <a:extLst>
              <a:ext uri="{FF2B5EF4-FFF2-40B4-BE49-F238E27FC236}">
                <a16:creationId xmlns:a16="http://schemas.microsoft.com/office/drawing/2014/main" id="{83AD742C-3CC2-4455-B440-D0A8D34D65FA}"/>
              </a:ext>
            </a:extLst>
          </p:cNvPr>
          <p:cNvSpPr txBox="1"/>
          <p:nvPr/>
        </p:nvSpPr>
        <p:spPr>
          <a:xfrm>
            <a:off x="2362200" y="3962400"/>
            <a:ext cx="533400" cy="400110"/>
          </a:xfrm>
          <a:prstGeom prst="rect">
            <a:avLst/>
          </a:prstGeom>
          <a:noFill/>
        </p:spPr>
        <p:txBody>
          <a:bodyPr wrap="square">
            <a:spAutoFit/>
          </a:bodyPr>
          <a:lstStyle/>
          <a:p>
            <a:r>
              <a:rPr lang="en-US" altLang="en-US" sz="2000" dirty="0">
                <a:solidFill>
                  <a:srgbClr val="CCFFFF"/>
                </a:solidFill>
              </a:rPr>
              <a:t>or</a:t>
            </a:r>
            <a:endParaRPr lang="en-US" sz="2000" dirty="0">
              <a:solidFill>
                <a:srgbClr val="CCFFFF"/>
              </a:solidFill>
            </a:endParaRPr>
          </a:p>
        </p:txBody>
      </p:sp>
    </p:spTree>
    <p:extLst>
      <p:ext uri="{BB962C8B-B14F-4D97-AF65-F5344CB8AC3E}">
        <p14:creationId xmlns:p14="http://schemas.microsoft.com/office/powerpoint/2010/main" val="7627429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5264957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C8E6D-0C3B-33D6-2D3E-A382EBB4061E}"/>
              </a:ext>
            </a:extLst>
          </p:cNvPr>
          <p:cNvSpPr>
            <a:spLocks noGrp="1"/>
          </p:cNvSpPr>
          <p:nvPr>
            <p:ph idx="1"/>
          </p:nvPr>
        </p:nvSpPr>
        <p:spPr>
          <a:xfrm>
            <a:off x="0" y="0"/>
            <a:ext cx="9144000" cy="6858000"/>
          </a:xfrm>
          <a:solidFill>
            <a:srgbClr val="CC9B00"/>
          </a:solidFill>
        </p:spPr>
        <p:txBody>
          <a:bodyPr/>
          <a:lstStyle/>
          <a:p>
            <a:endParaRPr lang="en-US" dirty="0"/>
          </a:p>
          <a:p>
            <a:r>
              <a:rPr lang="en-US" dirty="0">
                <a:solidFill>
                  <a:srgbClr val="002060"/>
                </a:solidFill>
              </a:rPr>
              <a:t>The secret word for this unit is:</a:t>
            </a:r>
          </a:p>
          <a:p>
            <a:endParaRPr lang="en-US" dirty="0">
              <a:solidFill>
                <a:srgbClr val="002060"/>
              </a:solidFill>
            </a:endParaRPr>
          </a:p>
          <a:p>
            <a:endParaRPr lang="en-US" dirty="0">
              <a:solidFill>
                <a:srgbClr val="002060"/>
              </a:solidFill>
            </a:endParaRPr>
          </a:p>
          <a:p>
            <a:pPr algn="ctr"/>
            <a:r>
              <a:rPr lang="en-US" dirty="0">
                <a:solidFill>
                  <a:srgbClr val="C00000"/>
                </a:solidFill>
              </a:rPr>
              <a:t>FLEX</a:t>
            </a:r>
          </a:p>
        </p:txBody>
      </p:sp>
    </p:spTree>
    <p:extLst>
      <p:ext uri="{BB962C8B-B14F-4D97-AF65-F5344CB8AC3E}">
        <p14:creationId xmlns:p14="http://schemas.microsoft.com/office/powerpoint/2010/main" val="9373834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0A913C8-9347-481C-BE12-D969309478F8}"/>
              </a:ext>
            </a:extLst>
          </p:cNvPr>
          <p:cNvSpPr>
            <a:spLocks noGrp="1"/>
          </p:cNvSpPr>
          <p:nvPr>
            <p:ph type="title"/>
          </p:nvPr>
        </p:nvSpPr>
        <p:spPr/>
        <p:txBody>
          <a:bodyPr/>
          <a:lstStyle/>
          <a:p>
            <a:r>
              <a:rPr lang="en-US" altLang="en-US" sz="5300"/>
              <a:t>Higher-Order Derivatives</a:t>
            </a:r>
          </a:p>
        </p:txBody>
      </p:sp>
      <p:sp>
        <p:nvSpPr>
          <p:cNvPr id="47107" name="Content Placeholder 2">
            <a:extLst>
              <a:ext uri="{FF2B5EF4-FFF2-40B4-BE49-F238E27FC236}">
                <a16:creationId xmlns:a16="http://schemas.microsoft.com/office/drawing/2014/main" id="{581EA1A9-82AE-4290-AE5F-D4E6C92DCC8D}"/>
              </a:ext>
            </a:extLst>
          </p:cNvPr>
          <p:cNvSpPr>
            <a:spLocks noGrp="1"/>
          </p:cNvSpPr>
          <p:nvPr>
            <p:ph idx="1"/>
          </p:nvPr>
        </p:nvSpPr>
        <p:spPr/>
        <p:txBody>
          <a:bodyPr/>
          <a:lstStyle/>
          <a:p>
            <a:r>
              <a:rPr lang="en-US" altLang="en-US" dirty="0"/>
              <a:t>Because the derivative of a function is also a function, you can take the derivative of a derivative!</a:t>
            </a:r>
          </a:p>
        </p:txBody>
      </p:sp>
      <p:pic>
        <p:nvPicPr>
          <p:cNvPr id="47108" name="Picture 8" descr="http://www.diller.ca/images/eek.png">
            <a:extLst>
              <a:ext uri="{FF2B5EF4-FFF2-40B4-BE49-F238E27FC236}">
                <a16:creationId xmlns:a16="http://schemas.microsoft.com/office/drawing/2014/main" id="{3602BE56-7D60-4CB1-91CA-75F985E5A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3571875"/>
            <a:ext cx="3619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1918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BBE040A-906A-4F61-80CF-8F6003DF8F0E}"/>
              </a:ext>
            </a:extLst>
          </p:cNvPr>
          <p:cNvSpPr>
            <a:spLocks noGrp="1"/>
          </p:cNvSpPr>
          <p:nvPr>
            <p:ph idx="1"/>
          </p:nvPr>
        </p:nvSpPr>
        <p:spPr/>
        <p:txBody>
          <a:bodyPr/>
          <a:lstStyle/>
          <a:p>
            <a:r>
              <a:rPr lang="en-US" altLang="en-US" dirty="0" err="1"/>
              <a:t>dy</a:t>
            </a:r>
            <a:r>
              <a:rPr lang="en-US" altLang="en-US" dirty="0"/>
              <a:t>/dx  can also be written:  y’</a:t>
            </a:r>
          </a:p>
          <a:p>
            <a:endParaRPr lang="en-US" altLang="en-US" dirty="0"/>
          </a:p>
          <a:p>
            <a:r>
              <a:rPr lang="en-US" altLang="en-US" dirty="0"/>
              <a:t>d(</a:t>
            </a:r>
            <a:r>
              <a:rPr lang="en-US" altLang="en-US" dirty="0" err="1"/>
              <a:t>dy</a:t>
            </a:r>
            <a:r>
              <a:rPr lang="en-US" altLang="en-US" dirty="0"/>
              <a:t>/dx)/dx is written:		y’’</a:t>
            </a:r>
          </a:p>
          <a:p>
            <a:r>
              <a:rPr lang="en-US" altLang="en-US" dirty="0"/>
              <a:t>d</a:t>
            </a:r>
            <a:r>
              <a:rPr lang="en-US" altLang="en-US" baseline="30000" dirty="0"/>
              <a:t>2</a:t>
            </a:r>
            <a:r>
              <a:rPr lang="en-US" altLang="en-US" dirty="0"/>
              <a:t>y/dx</a:t>
            </a:r>
            <a:r>
              <a:rPr lang="en-US" altLang="en-US" baseline="30000" dirty="0"/>
              <a:t>2</a:t>
            </a:r>
            <a:r>
              <a:rPr lang="en-US" altLang="en-US" dirty="0"/>
              <a:t> </a:t>
            </a:r>
          </a:p>
          <a:p>
            <a:r>
              <a:rPr lang="en-US" altLang="en-US" dirty="0"/>
              <a:t>And so on…</a:t>
            </a:r>
          </a:p>
        </p:txBody>
      </p:sp>
      <p:sp>
        <p:nvSpPr>
          <p:cNvPr id="48131" name="Title 1">
            <a:extLst>
              <a:ext uri="{FF2B5EF4-FFF2-40B4-BE49-F238E27FC236}">
                <a16:creationId xmlns:a16="http://schemas.microsoft.com/office/drawing/2014/main" id="{7654BB36-A99D-4747-97FD-09504530DA45}"/>
              </a:ext>
            </a:extLst>
          </p:cNvPr>
          <p:cNvSpPr>
            <a:spLocks noGrp="1"/>
          </p:cNvSpPr>
          <p:nvPr>
            <p:ph type="title"/>
          </p:nvPr>
        </p:nvSpPr>
        <p:spPr/>
        <p:txBody>
          <a:bodyPr/>
          <a:lstStyle/>
          <a:p>
            <a:r>
              <a:rPr lang="en-US" altLang="en-US" sz="5300"/>
              <a:t>Higher-Order Derivatives</a:t>
            </a:r>
          </a:p>
        </p:txBody>
      </p:sp>
    </p:spTree>
    <p:extLst>
      <p:ext uri="{BB962C8B-B14F-4D97-AF65-F5344CB8AC3E}">
        <p14:creationId xmlns:p14="http://schemas.microsoft.com/office/powerpoint/2010/main" val="39750695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11a</a:t>
            </a:r>
            <a:endParaRPr lang="en-US" altLang="en-US" sz="2400" i="1" dirty="0">
              <a:solidFill>
                <a:schemeClr val="folHlink"/>
              </a:solidFill>
            </a:endParaRPr>
          </a:p>
        </p:txBody>
      </p:sp>
    </p:spTree>
    <p:extLst>
      <p:ext uri="{BB962C8B-B14F-4D97-AF65-F5344CB8AC3E}">
        <p14:creationId xmlns:p14="http://schemas.microsoft.com/office/powerpoint/2010/main" val="36467339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a:t>
            </a:r>
            <a:r>
              <a:rPr lang="en-US" altLang="en-US" dirty="0">
                <a:solidFill>
                  <a:srgbClr val="FFFF00"/>
                </a:solidFill>
              </a:rPr>
              <a:t>10x</a:t>
            </a:r>
            <a:r>
              <a:rPr lang="en-US" altLang="en-US" baseline="30000" dirty="0">
                <a:solidFill>
                  <a:srgbClr val="FFFF00"/>
                </a:solidFill>
              </a:rPr>
              <a:t>4</a:t>
            </a:r>
            <a:r>
              <a:rPr lang="en-US" altLang="en-US" dirty="0"/>
              <a:t> </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11b</a:t>
            </a:r>
            <a:endParaRPr lang="en-US" altLang="en-US" sz="2400" i="1" dirty="0">
              <a:solidFill>
                <a:schemeClr val="folHlink"/>
              </a:solidFill>
            </a:endParaRPr>
          </a:p>
        </p:txBody>
      </p:sp>
    </p:spTree>
    <p:extLst>
      <p:ext uri="{BB962C8B-B14F-4D97-AF65-F5344CB8AC3E}">
        <p14:creationId xmlns:p14="http://schemas.microsoft.com/office/powerpoint/2010/main" val="83859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Review of 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What if: </a:t>
            </a:r>
          </a:p>
          <a:p>
            <a:r>
              <a:rPr lang="en-US" altLang="en-US" dirty="0"/>
              <a:t>LSL = </a:t>
            </a:r>
          </a:p>
          <a:p>
            <a:pPr>
              <a:spcBef>
                <a:spcPts val="0"/>
              </a:spcBef>
            </a:pPr>
            <a:r>
              <a:rPr lang="en-US" altLang="en-US" dirty="0"/>
              <a:t>RSL = </a:t>
            </a:r>
          </a:p>
          <a:p>
            <a:pPr>
              <a:spcBef>
                <a:spcPts val="0"/>
              </a:spcBef>
            </a:pPr>
            <a:endParaRPr lang="en-US" altLang="en-US" dirty="0"/>
          </a:p>
          <a:p>
            <a:endParaRPr lang="en-US" altLang="en-US" dirty="0"/>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2855507" y="3163224"/>
            <a:ext cx="6069418" cy="3447811"/>
          </a:xfrm>
          <a:prstGeom prst="rect">
            <a:avLst/>
          </a:prstGeom>
        </p:spPr>
      </p:pic>
      <p:sp>
        <p:nvSpPr>
          <p:cNvPr id="3" name="Oval 2">
            <a:extLst>
              <a:ext uri="{FF2B5EF4-FFF2-40B4-BE49-F238E27FC236}">
                <a16:creationId xmlns:a16="http://schemas.microsoft.com/office/drawing/2014/main" id="{49069E9F-07DA-D036-E684-90172029B348}"/>
              </a:ext>
            </a:extLst>
          </p:cNvPr>
          <p:cNvSpPr/>
          <p:nvPr/>
        </p:nvSpPr>
        <p:spPr>
          <a:xfrm>
            <a:off x="5867400" y="4191000"/>
            <a:ext cx="228600" cy="2286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B634276-99DC-0AE4-B35F-2E53D27FE7A7}"/>
              </a:ext>
            </a:extLst>
          </p:cNvPr>
          <p:cNvSpPr/>
          <p:nvPr/>
        </p:nvSpPr>
        <p:spPr>
          <a:xfrm>
            <a:off x="5890216" y="5333076"/>
            <a:ext cx="228600" cy="228600"/>
          </a:xfrm>
          <a:prstGeom prst="ellipse">
            <a:avLst/>
          </a:prstGeom>
          <a:solidFill>
            <a:srgbClr val="FF0000"/>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9881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a:t>
            </a:r>
            <a:r>
              <a:rPr lang="en-US" altLang="en-US" dirty="0">
                <a:solidFill>
                  <a:srgbClr val="FFFF00"/>
                </a:solidFill>
              </a:rPr>
              <a:t>40x</a:t>
            </a:r>
            <a:r>
              <a:rPr lang="en-US" altLang="en-US" baseline="30000" dirty="0">
                <a:solidFill>
                  <a:srgbClr val="FFFF00"/>
                </a:solidFill>
              </a:rPr>
              <a:t>3</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11c</a:t>
            </a:r>
            <a:endParaRPr lang="en-US" altLang="en-US" sz="2400" i="1" dirty="0">
              <a:solidFill>
                <a:schemeClr val="folHlink"/>
              </a:solidFill>
            </a:endParaRPr>
          </a:p>
        </p:txBody>
      </p:sp>
    </p:spTree>
    <p:extLst>
      <p:ext uri="{BB962C8B-B14F-4D97-AF65-F5344CB8AC3E}">
        <p14:creationId xmlns:p14="http://schemas.microsoft.com/office/powerpoint/2010/main" val="13186480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a:t>
            </a:r>
            <a:r>
              <a:rPr lang="en-US" altLang="en-US" dirty="0">
                <a:solidFill>
                  <a:srgbClr val="FFFF00"/>
                </a:solidFill>
              </a:rPr>
              <a:t>120x</a:t>
            </a:r>
            <a:r>
              <a:rPr lang="en-US" altLang="en-US" baseline="30000" dirty="0">
                <a:solidFill>
                  <a:srgbClr val="FFFF00"/>
                </a:solidFill>
              </a:rPr>
              <a:t>2</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11d</a:t>
            </a:r>
            <a:endParaRPr lang="en-US" altLang="en-US" sz="2400" i="1" dirty="0">
              <a:solidFill>
                <a:schemeClr val="folHlink"/>
              </a:solidFill>
            </a:endParaRPr>
          </a:p>
        </p:txBody>
      </p:sp>
    </p:spTree>
    <p:extLst>
      <p:ext uri="{BB962C8B-B14F-4D97-AF65-F5344CB8AC3E}">
        <p14:creationId xmlns:p14="http://schemas.microsoft.com/office/powerpoint/2010/main" val="9894589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120x</a:t>
            </a:r>
            <a:r>
              <a:rPr lang="en-US" altLang="en-US" baseline="30000" dirty="0"/>
              <a:t>2</a:t>
            </a:r>
          </a:p>
          <a:p>
            <a:pPr>
              <a:spcBef>
                <a:spcPts val="0"/>
              </a:spcBef>
            </a:pPr>
            <a:r>
              <a:rPr lang="en-US" altLang="en-US" dirty="0"/>
              <a:t>y’’’’ = </a:t>
            </a:r>
            <a:r>
              <a:rPr lang="en-US" altLang="en-US" dirty="0">
                <a:solidFill>
                  <a:srgbClr val="FFFF00"/>
                </a:solidFill>
              </a:rPr>
              <a:t>240x</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11e</a:t>
            </a:r>
            <a:endParaRPr lang="en-US" altLang="en-US" sz="2400" i="1" dirty="0">
              <a:solidFill>
                <a:schemeClr val="folHlink"/>
              </a:solidFill>
            </a:endParaRPr>
          </a:p>
        </p:txBody>
      </p:sp>
    </p:spTree>
    <p:extLst>
      <p:ext uri="{BB962C8B-B14F-4D97-AF65-F5344CB8AC3E}">
        <p14:creationId xmlns:p14="http://schemas.microsoft.com/office/powerpoint/2010/main" val="38783368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120x</a:t>
            </a:r>
            <a:r>
              <a:rPr lang="en-US" altLang="en-US" baseline="30000" dirty="0"/>
              <a:t>2</a:t>
            </a:r>
          </a:p>
          <a:p>
            <a:pPr>
              <a:spcBef>
                <a:spcPts val="0"/>
              </a:spcBef>
            </a:pPr>
            <a:r>
              <a:rPr lang="en-US" altLang="en-US" dirty="0"/>
              <a:t>y’’’’ = 240x</a:t>
            </a:r>
          </a:p>
          <a:p>
            <a:pPr>
              <a:spcBef>
                <a:spcPts val="0"/>
              </a:spcBef>
            </a:pPr>
            <a:r>
              <a:rPr lang="en-US" altLang="en-US" dirty="0"/>
              <a:t>y’’’’’ = </a:t>
            </a:r>
            <a:r>
              <a:rPr lang="en-US" altLang="en-US" dirty="0">
                <a:solidFill>
                  <a:srgbClr val="FFFF00"/>
                </a:solidFill>
              </a:rPr>
              <a:t>240</a:t>
            </a:r>
          </a:p>
          <a:p>
            <a:pPr>
              <a:spcBef>
                <a:spcPts val="0"/>
              </a:spcBef>
            </a:pPr>
            <a:r>
              <a:rPr lang="en-US" altLang="en-US" dirty="0"/>
              <a:t>Find y’’’’’’ </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11f</a:t>
            </a:r>
            <a:endParaRPr lang="en-US" altLang="en-US" sz="2400" i="1" dirty="0">
              <a:solidFill>
                <a:schemeClr val="folHlink"/>
              </a:solidFill>
            </a:endParaRPr>
          </a:p>
        </p:txBody>
      </p:sp>
    </p:spTree>
    <p:extLst>
      <p:ext uri="{BB962C8B-B14F-4D97-AF65-F5344CB8AC3E}">
        <p14:creationId xmlns:p14="http://schemas.microsoft.com/office/powerpoint/2010/main" val="30160144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120x</a:t>
            </a:r>
            <a:r>
              <a:rPr lang="en-US" altLang="en-US" baseline="30000" dirty="0"/>
              <a:t>2</a:t>
            </a:r>
          </a:p>
          <a:p>
            <a:pPr>
              <a:spcBef>
                <a:spcPts val="0"/>
              </a:spcBef>
            </a:pPr>
            <a:r>
              <a:rPr lang="en-US" altLang="en-US" dirty="0"/>
              <a:t>y’’’’ = 240x</a:t>
            </a:r>
          </a:p>
          <a:p>
            <a:pPr>
              <a:spcBef>
                <a:spcPts val="0"/>
              </a:spcBef>
            </a:pPr>
            <a:r>
              <a:rPr lang="en-US" altLang="en-US" dirty="0"/>
              <a:t>y’’’’’ = 240</a:t>
            </a:r>
          </a:p>
          <a:p>
            <a:pPr>
              <a:spcBef>
                <a:spcPts val="0"/>
              </a:spcBef>
            </a:pPr>
            <a:r>
              <a:rPr lang="en-US" altLang="en-US" dirty="0"/>
              <a:t>y’’’’’’ = </a:t>
            </a:r>
            <a:r>
              <a:rPr lang="en-US" altLang="en-US" dirty="0">
                <a:solidFill>
                  <a:srgbClr val="FFFF00"/>
                </a:solidFill>
              </a:rPr>
              <a:t>0</a:t>
            </a:r>
          </a:p>
          <a:p>
            <a:r>
              <a:rPr lang="en-US" altLang="en-US" dirty="0"/>
              <a:t>What will y’’’’’’’ be?</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11g</a:t>
            </a:r>
            <a:endParaRPr lang="en-US" altLang="en-US" sz="2400" i="1" dirty="0">
              <a:solidFill>
                <a:schemeClr val="folHlink"/>
              </a:solidFill>
            </a:endParaRPr>
          </a:p>
        </p:txBody>
      </p:sp>
    </p:spTree>
    <p:extLst>
      <p:ext uri="{BB962C8B-B14F-4D97-AF65-F5344CB8AC3E}">
        <p14:creationId xmlns:p14="http://schemas.microsoft.com/office/powerpoint/2010/main" val="41434192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 y = 2x</a:t>
            </a:r>
            <a:r>
              <a:rPr lang="en-US" altLang="en-US" baseline="30000" dirty="0"/>
              <a:t>5</a:t>
            </a:r>
            <a:endParaRPr lang="en-US" altLang="en-US" dirty="0"/>
          </a:p>
          <a:p>
            <a:r>
              <a:rPr lang="en-US" altLang="en-US" dirty="0"/>
              <a:t>y’ = 10x</a:t>
            </a:r>
            <a:r>
              <a:rPr lang="en-US" altLang="en-US" baseline="30000" dirty="0"/>
              <a:t>4</a:t>
            </a:r>
            <a:r>
              <a:rPr lang="en-US" altLang="en-US" dirty="0"/>
              <a:t> </a:t>
            </a:r>
          </a:p>
          <a:p>
            <a:pPr>
              <a:spcBef>
                <a:spcPts val="0"/>
              </a:spcBef>
            </a:pPr>
            <a:r>
              <a:rPr lang="en-US" altLang="en-US" dirty="0"/>
              <a:t>y’’ = 40x</a:t>
            </a:r>
            <a:r>
              <a:rPr lang="en-US" altLang="en-US" baseline="30000" dirty="0"/>
              <a:t>3</a:t>
            </a:r>
          </a:p>
          <a:p>
            <a:pPr>
              <a:spcBef>
                <a:spcPts val="0"/>
              </a:spcBef>
            </a:pPr>
            <a:r>
              <a:rPr lang="en-US" altLang="en-US" dirty="0"/>
              <a:t>y’’’ = 120x</a:t>
            </a:r>
            <a:r>
              <a:rPr lang="en-US" altLang="en-US" baseline="30000" dirty="0"/>
              <a:t>2</a:t>
            </a:r>
          </a:p>
          <a:p>
            <a:pPr>
              <a:spcBef>
                <a:spcPts val="0"/>
              </a:spcBef>
            </a:pPr>
            <a:r>
              <a:rPr lang="en-US" altLang="en-US" dirty="0"/>
              <a:t>y’’’’ = 240x</a:t>
            </a:r>
          </a:p>
          <a:p>
            <a:pPr>
              <a:spcBef>
                <a:spcPts val="0"/>
              </a:spcBef>
            </a:pPr>
            <a:r>
              <a:rPr lang="en-US" altLang="en-US" dirty="0"/>
              <a:t>y’’’’’ = 240</a:t>
            </a:r>
          </a:p>
          <a:p>
            <a:pPr>
              <a:spcBef>
                <a:spcPts val="0"/>
              </a:spcBef>
            </a:pPr>
            <a:r>
              <a:rPr lang="en-US" altLang="en-US" dirty="0"/>
              <a:t>y’’’’’’ = 0</a:t>
            </a:r>
          </a:p>
          <a:p>
            <a:r>
              <a:rPr lang="en-US" altLang="en-US" dirty="0"/>
              <a:t>Any higher order derivative will be </a:t>
            </a:r>
            <a:r>
              <a:rPr lang="en-US" altLang="en-US" dirty="0">
                <a:solidFill>
                  <a:srgbClr val="FFFF00"/>
                </a:solidFill>
              </a:rPr>
              <a:t>0</a:t>
            </a:r>
          </a:p>
          <a:p>
            <a:endParaRPr lang="en-US" altLang="en-US" dirty="0"/>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11g</a:t>
            </a:r>
            <a:endParaRPr lang="en-US" altLang="en-US" sz="2400" i="1" dirty="0">
              <a:solidFill>
                <a:schemeClr val="folHlink"/>
              </a:solidFill>
            </a:endParaRPr>
          </a:p>
        </p:txBody>
      </p:sp>
    </p:spTree>
    <p:extLst>
      <p:ext uri="{BB962C8B-B14F-4D97-AF65-F5344CB8AC3E}">
        <p14:creationId xmlns:p14="http://schemas.microsoft.com/office/powerpoint/2010/main" val="38867132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6558785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BBE040A-906A-4F61-80CF-8F6003DF8F0E}"/>
              </a:ext>
            </a:extLst>
          </p:cNvPr>
          <p:cNvSpPr>
            <a:spLocks noGrp="1"/>
          </p:cNvSpPr>
          <p:nvPr>
            <p:ph idx="1"/>
          </p:nvPr>
        </p:nvSpPr>
        <p:spPr/>
        <p:txBody>
          <a:bodyPr/>
          <a:lstStyle/>
          <a:p>
            <a:r>
              <a:rPr lang="en-US" altLang="en-US" dirty="0"/>
              <a:t>This also works for more “complicated” derivatives</a:t>
            </a:r>
          </a:p>
        </p:txBody>
      </p:sp>
      <p:sp>
        <p:nvSpPr>
          <p:cNvPr id="48131" name="Title 1">
            <a:extLst>
              <a:ext uri="{FF2B5EF4-FFF2-40B4-BE49-F238E27FC236}">
                <a16:creationId xmlns:a16="http://schemas.microsoft.com/office/drawing/2014/main" id="{7654BB36-A99D-4747-97FD-09504530DA45}"/>
              </a:ext>
            </a:extLst>
          </p:cNvPr>
          <p:cNvSpPr>
            <a:spLocks noGrp="1"/>
          </p:cNvSpPr>
          <p:nvPr>
            <p:ph type="title"/>
          </p:nvPr>
        </p:nvSpPr>
        <p:spPr/>
        <p:txBody>
          <a:bodyPr/>
          <a:lstStyle/>
          <a:p>
            <a:r>
              <a:rPr lang="en-US" altLang="en-US" sz="5300"/>
              <a:t>Higher-Order Derivatives</a:t>
            </a:r>
          </a:p>
        </p:txBody>
      </p:sp>
    </p:spTree>
    <p:extLst>
      <p:ext uri="{BB962C8B-B14F-4D97-AF65-F5344CB8AC3E}">
        <p14:creationId xmlns:p14="http://schemas.microsoft.com/office/powerpoint/2010/main" val="26038385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a:extLst>
              <a:ext uri="{FF2B5EF4-FFF2-40B4-BE49-F238E27FC236}">
                <a16:creationId xmlns:a16="http://schemas.microsoft.com/office/drawing/2014/main" id="{8468CA0D-DE7F-4F15-B5B9-D7ABBCE85A67}"/>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Find y’ = </a:t>
            </a:r>
          </a:p>
          <a:p>
            <a:r>
              <a:rPr lang="en-US" altLang="en-US" dirty="0"/>
              <a:t>y’’  </a:t>
            </a:r>
          </a:p>
          <a:p>
            <a:r>
              <a:rPr lang="en-US" altLang="en-US" dirty="0"/>
              <a:t>y’’’  </a:t>
            </a:r>
          </a:p>
          <a:p>
            <a:r>
              <a:rPr lang="en-US" altLang="en-US" dirty="0"/>
              <a:t>y’’’’</a:t>
            </a:r>
          </a:p>
        </p:txBody>
      </p:sp>
      <p:sp>
        <p:nvSpPr>
          <p:cNvPr id="3" name="Rectangle 2">
            <a:extLst>
              <a:ext uri="{FF2B5EF4-FFF2-40B4-BE49-F238E27FC236}">
                <a16:creationId xmlns:a16="http://schemas.microsoft.com/office/drawing/2014/main" id="{CF25A11D-2405-449C-B813-FC8979BF019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12a</a:t>
            </a:r>
            <a:endParaRPr lang="en-US" altLang="en-US" sz="2400" i="1" dirty="0">
              <a:solidFill>
                <a:schemeClr val="folHlink"/>
              </a:solidFill>
            </a:endParaRPr>
          </a:p>
        </p:txBody>
      </p:sp>
    </p:spTree>
    <p:extLst>
      <p:ext uri="{BB962C8B-B14F-4D97-AF65-F5344CB8AC3E}">
        <p14:creationId xmlns:p14="http://schemas.microsoft.com/office/powerpoint/2010/main" val="13749386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a:extLst>
              <a:ext uri="{FF2B5EF4-FFF2-40B4-BE49-F238E27FC236}">
                <a16:creationId xmlns:a16="http://schemas.microsoft.com/office/drawing/2014/main" id="{D912E692-581E-457E-A8B8-8755BB413EC7}"/>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y’ = </a:t>
            </a:r>
            <a:r>
              <a:rPr lang="en-US" altLang="en-US" dirty="0">
                <a:solidFill>
                  <a:srgbClr val="FFFF00"/>
                </a:solidFill>
              </a:rPr>
              <a:t>6x – 17</a:t>
            </a:r>
          </a:p>
          <a:p>
            <a:r>
              <a:rPr lang="en-US" altLang="en-US" dirty="0"/>
              <a:t>y’’ =</a:t>
            </a:r>
          </a:p>
        </p:txBody>
      </p:sp>
      <p:sp>
        <p:nvSpPr>
          <p:cNvPr id="3" name="Rectangle 2">
            <a:extLst>
              <a:ext uri="{FF2B5EF4-FFF2-40B4-BE49-F238E27FC236}">
                <a16:creationId xmlns:a16="http://schemas.microsoft.com/office/drawing/2014/main" id="{1B39A0A5-AFA8-4A5E-A75D-04DED65EFB1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12b</a:t>
            </a:r>
            <a:endParaRPr lang="en-US" altLang="en-US" sz="2400" i="1" dirty="0">
              <a:solidFill>
                <a:schemeClr val="folHlink"/>
              </a:solidFill>
            </a:endParaRPr>
          </a:p>
        </p:txBody>
      </p:sp>
    </p:spTree>
    <p:extLst>
      <p:ext uri="{BB962C8B-B14F-4D97-AF65-F5344CB8AC3E}">
        <p14:creationId xmlns:p14="http://schemas.microsoft.com/office/powerpoint/2010/main" val="341054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Review of 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What if: </a:t>
            </a:r>
          </a:p>
          <a:p>
            <a:r>
              <a:rPr lang="en-US" altLang="en-US" dirty="0"/>
              <a:t>LSL </a:t>
            </a:r>
            <a:r>
              <a:rPr lang="en-US" altLang="en-US" dirty="0">
                <a:solidFill>
                  <a:srgbClr val="FF0000"/>
                </a:solidFill>
              </a:rPr>
              <a:t>=</a:t>
            </a:r>
            <a:r>
              <a:rPr lang="en-US" altLang="en-US" dirty="0"/>
              <a:t> </a:t>
            </a:r>
            <a:r>
              <a:rPr lang="en-US" altLang="en-US" dirty="0">
                <a:solidFill>
                  <a:srgbClr val="FFFF00"/>
                </a:solidFill>
              </a:rPr>
              <a:t>3.8</a:t>
            </a:r>
            <a:r>
              <a:rPr lang="en-US" altLang="en-US" dirty="0"/>
              <a:t> </a:t>
            </a:r>
          </a:p>
          <a:p>
            <a:pPr>
              <a:spcBef>
                <a:spcPts val="0"/>
              </a:spcBef>
            </a:pPr>
            <a:r>
              <a:rPr lang="en-US" altLang="en-US" dirty="0"/>
              <a:t>RSL = </a:t>
            </a:r>
            <a:r>
              <a:rPr lang="en-US" altLang="en-US" dirty="0">
                <a:solidFill>
                  <a:srgbClr val="FFFF00"/>
                </a:solidFill>
              </a:rPr>
              <a:t>1.3</a:t>
            </a:r>
          </a:p>
          <a:p>
            <a:pPr>
              <a:spcBef>
                <a:spcPts val="0"/>
              </a:spcBef>
            </a:pPr>
            <a:endParaRPr lang="en-US" altLang="en-US" dirty="0"/>
          </a:p>
          <a:p>
            <a:endParaRPr lang="en-US" altLang="en-US" dirty="0"/>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2855507" y="3163224"/>
            <a:ext cx="6069418" cy="3447811"/>
          </a:xfrm>
          <a:prstGeom prst="rect">
            <a:avLst/>
          </a:prstGeom>
        </p:spPr>
      </p:pic>
      <p:sp>
        <p:nvSpPr>
          <p:cNvPr id="3" name="Oval 2">
            <a:extLst>
              <a:ext uri="{FF2B5EF4-FFF2-40B4-BE49-F238E27FC236}">
                <a16:creationId xmlns:a16="http://schemas.microsoft.com/office/drawing/2014/main" id="{49069E9F-07DA-D036-E684-90172029B348}"/>
              </a:ext>
            </a:extLst>
          </p:cNvPr>
          <p:cNvSpPr/>
          <p:nvPr/>
        </p:nvSpPr>
        <p:spPr>
          <a:xfrm>
            <a:off x="5867400" y="4191000"/>
            <a:ext cx="228600" cy="2286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B634276-99DC-0AE4-B35F-2E53D27FE7A7}"/>
              </a:ext>
            </a:extLst>
          </p:cNvPr>
          <p:cNvSpPr/>
          <p:nvPr/>
        </p:nvSpPr>
        <p:spPr>
          <a:xfrm>
            <a:off x="5890216" y="5333076"/>
            <a:ext cx="228600" cy="228600"/>
          </a:xfrm>
          <a:prstGeom prst="ellipse">
            <a:avLst/>
          </a:prstGeom>
          <a:solidFill>
            <a:srgbClr val="FF0000"/>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1679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a:extLst>
              <a:ext uri="{FF2B5EF4-FFF2-40B4-BE49-F238E27FC236}">
                <a16:creationId xmlns:a16="http://schemas.microsoft.com/office/drawing/2014/main" id="{E19D034B-6BF3-4A4D-9DAF-A1D8405B95C9}"/>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y’ = 6x – 17</a:t>
            </a:r>
          </a:p>
          <a:p>
            <a:r>
              <a:rPr lang="en-US" altLang="en-US" dirty="0"/>
              <a:t>y’’ = </a:t>
            </a:r>
            <a:r>
              <a:rPr lang="en-US" altLang="en-US" dirty="0">
                <a:solidFill>
                  <a:srgbClr val="FFFF00"/>
                </a:solidFill>
              </a:rPr>
              <a:t>6</a:t>
            </a:r>
          </a:p>
          <a:p>
            <a:r>
              <a:rPr lang="en-US" altLang="en-US" dirty="0"/>
              <a:t>y’’’ =</a:t>
            </a:r>
          </a:p>
        </p:txBody>
      </p:sp>
      <p:sp>
        <p:nvSpPr>
          <p:cNvPr id="3" name="Rectangle 2">
            <a:extLst>
              <a:ext uri="{FF2B5EF4-FFF2-40B4-BE49-F238E27FC236}">
                <a16:creationId xmlns:a16="http://schemas.microsoft.com/office/drawing/2014/main" id="{FE6CF396-43E3-40D0-BF31-1F4C89E597B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12c</a:t>
            </a:r>
            <a:endParaRPr lang="en-US" altLang="en-US" sz="2400" i="1" dirty="0">
              <a:solidFill>
                <a:schemeClr val="folHlink"/>
              </a:solidFill>
            </a:endParaRPr>
          </a:p>
        </p:txBody>
      </p:sp>
    </p:spTree>
    <p:extLst>
      <p:ext uri="{BB962C8B-B14F-4D97-AF65-F5344CB8AC3E}">
        <p14:creationId xmlns:p14="http://schemas.microsoft.com/office/powerpoint/2010/main" val="30212955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a:extLst>
              <a:ext uri="{FF2B5EF4-FFF2-40B4-BE49-F238E27FC236}">
                <a16:creationId xmlns:a16="http://schemas.microsoft.com/office/drawing/2014/main" id="{4D0D56B5-E7B9-4B1D-9BBA-8265D1582C64}"/>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y’ = 6x – 17</a:t>
            </a:r>
          </a:p>
          <a:p>
            <a:r>
              <a:rPr lang="en-US" altLang="en-US" dirty="0"/>
              <a:t>y’’ = 6</a:t>
            </a:r>
          </a:p>
          <a:p>
            <a:r>
              <a:rPr lang="en-US" altLang="en-US" dirty="0"/>
              <a:t>y’’’ = </a:t>
            </a:r>
            <a:r>
              <a:rPr lang="en-US" altLang="en-US" dirty="0">
                <a:solidFill>
                  <a:srgbClr val="FFFF00"/>
                </a:solidFill>
              </a:rPr>
              <a:t>0</a:t>
            </a:r>
          </a:p>
          <a:p>
            <a:r>
              <a:rPr lang="en-US" altLang="en-US" dirty="0"/>
              <a:t>y’’’’</a:t>
            </a:r>
          </a:p>
          <a:p>
            <a:r>
              <a:rPr lang="en-US" altLang="en-US" dirty="0" err="1"/>
              <a:t>Hmmmm</a:t>
            </a:r>
            <a:r>
              <a:rPr lang="en-US" altLang="en-US" dirty="0"/>
              <a:t>……</a:t>
            </a:r>
          </a:p>
        </p:txBody>
      </p:sp>
      <p:sp>
        <p:nvSpPr>
          <p:cNvPr id="3" name="Rectangle 2">
            <a:extLst>
              <a:ext uri="{FF2B5EF4-FFF2-40B4-BE49-F238E27FC236}">
                <a16:creationId xmlns:a16="http://schemas.microsoft.com/office/drawing/2014/main" id="{33FB019B-E9F4-4A7E-98E0-D124B2FC8B3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12d</a:t>
            </a:r>
            <a:endParaRPr lang="en-US" altLang="en-US" sz="2400" i="1" dirty="0">
              <a:solidFill>
                <a:schemeClr val="folHlink"/>
              </a:solidFill>
            </a:endParaRPr>
          </a:p>
        </p:txBody>
      </p:sp>
    </p:spTree>
    <p:extLst>
      <p:ext uri="{BB962C8B-B14F-4D97-AF65-F5344CB8AC3E}">
        <p14:creationId xmlns:p14="http://schemas.microsoft.com/office/powerpoint/2010/main" val="19734165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a:extLst>
              <a:ext uri="{FF2B5EF4-FFF2-40B4-BE49-F238E27FC236}">
                <a16:creationId xmlns:a16="http://schemas.microsoft.com/office/drawing/2014/main" id="{4D0D56B5-E7B9-4B1D-9BBA-8265D1582C64}"/>
              </a:ext>
            </a:extLst>
          </p:cNvPr>
          <p:cNvSpPr>
            <a:spLocks noGrp="1"/>
          </p:cNvSpPr>
          <p:nvPr>
            <p:ph idx="1"/>
          </p:nvPr>
        </p:nvSpPr>
        <p:spPr>
          <a:xfrm>
            <a:off x="457200" y="838200"/>
            <a:ext cx="8229600" cy="5638800"/>
          </a:xfrm>
        </p:spPr>
        <p:txBody>
          <a:bodyPr/>
          <a:lstStyle/>
          <a:p>
            <a:r>
              <a:rPr lang="en-US" altLang="en-US" dirty="0"/>
              <a:t>For the function:</a:t>
            </a:r>
          </a:p>
          <a:p>
            <a:endParaRPr lang="en-US" altLang="en-US" sz="1000" dirty="0"/>
          </a:p>
          <a:p>
            <a:r>
              <a:rPr lang="en-US" altLang="en-US" dirty="0"/>
              <a:t>y = 3x</a:t>
            </a:r>
            <a:r>
              <a:rPr lang="en-US" altLang="en-US" baseline="30000" dirty="0"/>
              <a:t>2</a:t>
            </a:r>
            <a:r>
              <a:rPr lang="en-US" altLang="en-US" dirty="0"/>
              <a:t> – 17x + 32 </a:t>
            </a:r>
          </a:p>
          <a:p>
            <a:endParaRPr lang="en-US" altLang="en-US" sz="1000" dirty="0"/>
          </a:p>
          <a:p>
            <a:r>
              <a:rPr lang="en-US" altLang="en-US" dirty="0"/>
              <a:t>y’ = 6x – 17</a:t>
            </a:r>
          </a:p>
          <a:p>
            <a:r>
              <a:rPr lang="en-US" altLang="en-US" dirty="0"/>
              <a:t>y’’ = 6</a:t>
            </a:r>
          </a:p>
          <a:p>
            <a:r>
              <a:rPr lang="en-US" altLang="en-US" dirty="0"/>
              <a:t>y’’’ = </a:t>
            </a:r>
            <a:r>
              <a:rPr lang="en-US" altLang="en-US" dirty="0">
                <a:solidFill>
                  <a:srgbClr val="FFFF00"/>
                </a:solidFill>
              </a:rPr>
              <a:t>0</a:t>
            </a:r>
          </a:p>
          <a:p>
            <a:r>
              <a:rPr lang="en-US" altLang="en-US" dirty="0"/>
              <a:t>y’’’’</a:t>
            </a:r>
          </a:p>
          <a:p>
            <a:r>
              <a:rPr lang="en-US" altLang="en-US" dirty="0"/>
              <a:t>All of the higher order derivatives will be 0</a:t>
            </a:r>
          </a:p>
        </p:txBody>
      </p:sp>
      <p:sp>
        <p:nvSpPr>
          <p:cNvPr id="3" name="Rectangle 2">
            <a:extLst>
              <a:ext uri="{FF2B5EF4-FFF2-40B4-BE49-F238E27FC236}">
                <a16:creationId xmlns:a16="http://schemas.microsoft.com/office/drawing/2014/main" id="{33FB019B-E9F4-4A7E-98E0-D124B2FC8B3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PROBLEMS 12e</a:t>
            </a:r>
            <a:endParaRPr lang="en-US" altLang="en-US" sz="2400" i="1" dirty="0">
              <a:solidFill>
                <a:schemeClr val="folHlink"/>
              </a:solidFill>
            </a:endParaRPr>
          </a:p>
        </p:txBody>
      </p:sp>
    </p:spTree>
    <p:extLst>
      <p:ext uri="{BB962C8B-B14F-4D97-AF65-F5344CB8AC3E}">
        <p14:creationId xmlns:p14="http://schemas.microsoft.com/office/powerpoint/2010/main" val="828970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FA81450-90A7-48BE-A4D1-4E626C1B48B5}"/>
              </a:ext>
            </a:extLst>
          </p:cNvPr>
          <p:cNvSpPr>
            <a:spLocks noGrp="1"/>
          </p:cNvSpPr>
          <p:nvPr>
            <p:ph type="title"/>
          </p:nvPr>
        </p:nvSpPr>
        <p:spPr/>
        <p:txBody>
          <a:bodyPr/>
          <a:lstStyle/>
          <a:p>
            <a:r>
              <a:rPr lang="en-US" altLang="en-US" sz="5300"/>
              <a:t>Higher-Order Derivatives</a:t>
            </a:r>
          </a:p>
        </p:txBody>
      </p:sp>
      <p:sp>
        <p:nvSpPr>
          <p:cNvPr id="53251" name="Content Placeholder 2">
            <a:extLst>
              <a:ext uri="{FF2B5EF4-FFF2-40B4-BE49-F238E27FC236}">
                <a16:creationId xmlns:a16="http://schemas.microsoft.com/office/drawing/2014/main" id="{84DA22DC-460E-4C55-ABB4-EAEA9E88D4F3}"/>
              </a:ext>
            </a:extLst>
          </p:cNvPr>
          <p:cNvSpPr>
            <a:spLocks noGrp="1"/>
          </p:cNvSpPr>
          <p:nvPr>
            <p:ph idx="1"/>
          </p:nvPr>
        </p:nvSpPr>
        <p:spPr>
          <a:xfrm>
            <a:off x="457200" y="1219200"/>
            <a:ext cx="8305800" cy="5638800"/>
          </a:xfrm>
        </p:spPr>
        <p:txBody>
          <a:bodyPr/>
          <a:lstStyle/>
          <a:p>
            <a:r>
              <a:rPr lang="en-US" altLang="en-US" dirty="0"/>
              <a:t>For multiple derivatives, you can only do the largest x power number of derivatives before you have only “zero” derivatives!</a:t>
            </a:r>
          </a:p>
        </p:txBody>
      </p:sp>
    </p:spTree>
    <p:extLst>
      <p:ext uri="{BB962C8B-B14F-4D97-AF65-F5344CB8AC3E}">
        <p14:creationId xmlns:p14="http://schemas.microsoft.com/office/powerpoint/2010/main" val="5626652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How many non-zero derivatives would you be able to calculate for:</a:t>
            </a:r>
          </a:p>
          <a:p>
            <a:endParaRPr lang="en-US" altLang="en-US" sz="2000" dirty="0"/>
          </a:p>
          <a:p>
            <a:r>
              <a:rPr lang="en-US" altLang="en-US" dirty="0"/>
              <a:t>y = x</a:t>
            </a:r>
            <a:r>
              <a:rPr lang="en-US" altLang="en-US" baseline="30000" dirty="0"/>
              <a:t>36</a:t>
            </a:r>
            <a:r>
              <a:rPr lang="en-US" altLang="en-US" dirty="0"/>
              <a:t> – 4x</a:t>
            </a:r>
            <a:r>
              <a:rPr lang="en-US" altLang="en-US" baseline="30000" dirty="0"/>
              <a:t>27</a:t>
            </a:r>
            <a:r>
              <a:rPr lang="en-US" altLang="en-US" dirty="0"/>
              <a:t> + 6x</a:t>
            </a:r>
            <a:r>
              <a:rPr lang="en-US" altLang="en-US" baseline="30000" dirty="0"/>
              <a:t>59</a:t>
            </a:r>
            <a:r>
              <a:rPr lang="en-US" altLang="en-US" dirty="0"/>
              <a:t> -732x</a:t>
            </a:r>
            <a:r>
              <a:rPr lang="en-US" altLang="en-US" baseline="30000" dirty="0"/>
              <a:t>42</a:t>
            </a:r>
            <a:r>
              <a:rPr lang="en-US" altLang="en-US" dirty="0"/>
              <a:t>  </a:t>
            </a:r>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12e</a:t>
            </a:r>
            <a:endParaRPr lang="en-US" altLang="en-US" sz="2400" i="1" dirty="0">
              <a:solidFill>
                <a:schemeClr val="folHlink"/>
              </a:solidFill>
            </a:endParaRPr>
          </a:p>
        </p:txBody>
      </p:sp>
    </p:spTree>
    <p:extLst>
      <p:ext uri="{BB962C8B-B14F-4D97-AF65-F5344CB8AC3E}">
        <p14:creationId xmlns:p14="http://schemas.microsoft.com/office/powerpoint/2010/main" val="25124272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How many non-zero derivatives would you be able to calculate for:</a:t>
            </a:r>
          </a:p>
          <a:p>
            <a:endParaRPr lang="en-US" altLang="en-US" sz="2000" dirty="0"/>
          </a:p>
          <a:p>
            <a:r>
              <a:rPr lang="en-US" altLang="en-US" dirty="0"/>
              <a:t>y = x</a:t>
            </a:r>
            <a:r>
              <a:rPr lang="en-US" altLang="en-US" baseline="30000" dirty="0"/>
              <a:t>36</a:t>
            </a:r>
            <a:r>
              <a:rPr lang="en-US" altLang="en-US" dirty="0"/>
              <a:t> – 4x</a:t>
            </a:r>
            <a:r>
              <a:rPr lang="en-US" altLang="en-US" baseline="30000" dirty="0"/>
              <a:t>27</a:t>
            </a:r>
            <a:r>
              <a:rPr lang="en-US" altLang="en-US" dirty="0"/>
              <a:t> + 6x</a:t>
            </a:r>
            <a:r>
              <a:rPr lang="en-US" altLang="en-US" baseline="30000" dirty="0"/>
              <a:t>59</a:t>
            </a:r>
            <a:r>
              <a:rPr lang="en-US" altLang="en-US" dirty="0"/>
              <a:t> -732x</a:t>
            </a:r>
            <a:r>
              <a:rPr lang="en-US" altLang="en-US" baseline="30000" dirty="0"/>
              <a:t>42</a:t>
            </a:r>
            <a:r>
              <a:rPr lang="en-US" altLang="en-US" dirty="0"/>
              <a:t>  </a:t>
            </a:r>
          </a:p>
          <a:p>
            <a:endParaRPr lang="en-US" altLang="en-US" dirty="0"/>
          </a:p>
          <a:p>
            <a:r>
              <a:rPr lang="en-US" altLang="en-US" dirty="0">
                <a:solidFill>
                  <a:srgbClr val="FFFF00"/>
                </a:solidFill>
              </a:rPr>
              <a:t>59</a:t>
            </a:r>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spTree>
    <p:extLst>
      <p:ext uri="{BB962C8B-B14F-4D97-AF65-F5344CB8AC3E}">
        <p14:creationId xmlns:p14="http://schemas.microsoft.com/office/powerpoint/2010/main" val="7917336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42772740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BBE040A-906A-4F61-80CF-8F6003DF8F0E}"/>
              </a:ext>
            </a:extLst>
          </p:cNvPr>
          <p:cNvSpPr>
            <a:spLocks noGrp="1"/>
          </p:cNvSpPr>
          <p:nvPr>
            <p:ph idx="1"/>
          </p:nvPr>
        </p:nvSpPr>
        <p:spPr/>
        <p:txBody>
          <a:bodyPr/>
          <a:lstStyle/>
          <a:p>
            <a:r>
              <a:rPr lang="en-US" altLang="en-US" dirty="0"/>
              <a:t>It’s more complicated for our transcendentals…</a:t>
            </a:r>
          </a:p>
        </p:txBody>
      </p:sp>
      <p:sp>
        <p:nvSpPr>
          <p:cNvPr id="48131" name="Title 1">
            <a:extLst>
              <a:ext uri="{FF2B5EF4-FFF2-40B4-BE49-F238E27FC236}">
                <a16:creationId xmlns:a16="http://schemas.microsoft.com/office/drawing/2014/main" id="{7654BB36-A99D-4747-97FD-09504530DA45}"/>
              </a:ext>
            </a:extLst>
          </p:cNvPr>
          <p:cNvSpPr>
            <a:spLocks noGrp="1"/>
          </p:cNvSpPr>
          <p:nvPr>
            <p:ph type="title"/>
          </p:nvPr>
        </p:nvSpPr>
        <p:spPr/>
        <p:txBody>
          <a:bodyPr/>
          <a:lstStyle/>
          <a:p>
            <a:r>
              <a:rPr lang="en-US" altLang="en-US" sz="5300"/>
              <a:t>Higher-Order Derivatives</a:t>
            </a:r>
          </a:p>
        </p:txBody>
      </p:sp>
    </p:spTree>
    <p:extLst>
      <p:ext uri="{BB962C8B-B14F-4D97-AF65-F5344CB8AC3E}">
        <p14:creationId xmlns:p14="http://schemas.microsoft.com/office/powerpoint/2010/main" val="9390770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What’s the first derivative of </a:t>
            </a:r>
          </a:p>
          <a:p>
            <a:r>
              <a:rPr lang="en-US" altLang="en-US" dirty="0"/>
              <a:t>y = sin(x)</a:t>
            </a:r>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14a</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C36E27B1-F6D9-4031-A04A-987991C8D6DC}"/>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5" name="Content Placeholder 2">
                <a:extLst>
                  <a:ext uri="{FF2B5EF4-FFF2-40B4-BE49-F238E27FC236}">
                    <a16:creationId xmlns:a16="http://schemas.microsoft.com/office/drawing/2014/main" id="{C36E27B1-F6D9-4031-A04A-987991C8D6DC}"/>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24087953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What’s the first derivative of </a:t>
            </a:r>
          </a:p>
          <a:p>
            <a:r>
              <a:rPr lang="en-US" altLang="en-US" dirty="0"/>
              <a:t>y = sin(x)</a:t>
            </a:r>
          </a:p>
          <a:p>
            <a:r>
              <a:rPr lang="en-US" altLang="en-US" dirty="0"/>
              <a:t>y’ = cos(x)</a:t>
            </a:r>
          </a:p>
          <a:p>
            <a:r>
              <a:rPr lang="en-US" altLang="en-US" dirty="0"/>
              <a:t>What’s the second derivative?</a:t>
            </a:r>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14b</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AD8C2DEF-72CC-4EDF-A820-02FEE7EDC54D}"/>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5" name="Content Placeholder 2">
                <a:extLst>
                  <a:ext uri="{FF2B5EF4-FFF2-40B4-BE49-F238E27FC236}">
                    <a16:creationId xmlns:a16="http://schemas.microsoft.com/office/drawing/2014/main" id="{AD8C2DEF-72CC-4EDF-A820-02FEE7EDC54D}"/>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50593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0650307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sin(x)</a:t>
            </a:r>
          </a:p>
          <a:p>
            <a:r>
              <a:rPr lang="en-US" altLang="en-US" dirty="0"/>
              <a:t>y’ = cos(x)</a:t>
            </a:r>
          </a:p>
          <a:p>
            <a:r>
              <a:rPr lang="en-US" altLang="en-US" dirty="0"/>
              <a:t>What’s the second derivative?</a:t>
            </a:r>
          </a:p>
          <a:p>
            <a:r>
              <a:rPr lang="en-US" altLang="en-US" dirty="0"/>
              <a:t>y’’ = -sin(x)</a:t>
            </a:r>
          </a:p>
          <a:p>
            <a:r>
              <a:rPr lang="en-US" altLang="en-US" dirty="0"/>
              <a:t>What’s the third derivative?</a:t>
            </a:r>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14c</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4BBDE4E-4ABD-432F-91ED-D3A9A8A61CF6}"/>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5" name="Content Placeholder 2">
                <a:extLst>
                  <a:ext uri="{FF2B5EF4-FFF2-40B4-BE49-F238E27FC236}">
                    <a16:creationId xmlns:a16="http://schemas.microsoft.com/office/drawing/2014/main" id="{B4BBDE4E-4ABD-432F-91ED-D3A9A8A61CF6}"/>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2686950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sin(x)</a:t>
            </a:r>
          </a:p>
          <a:p>
            <a:r>
              <a:rPr lang="en-US" altLang="en-US" dirty="0"/>
              <a:t>y’ = cos(x)</a:t>
            </a:r>
          </a:p>
          <a:p>
            <a:r>
              <a:rPr lang="en-US" altLang="en-US" dirty="0"/>
              <a:t>y’’ = -sin(x)</a:t>
            </a:r>
          </a:p>
          <a:p>
            <a:r>
              <a:rPr lang="en-US" altLang="en-US" dirty="0"/>
              <a:t>What’s the third derivative?</a:t>
            </a:r>
          </a:p>
          <a:p>
            <a:r>
              <a:rPr lang="en-US" altLang="en-US" dirty="0"/>
              <a:t>y’’’ = -cos(x)</a:t>
            </a:r>
          </a:p>
          <a:p>
            <a:r>
              <a:rPr lang="en-US" altLang="en-US" dirty="0"/>
              <a:t>What’s the fourth derivative?</a:t>
            </a:r>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14d</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B7391D8-10F3-43B7-B9B9-34E9826827F9}"/>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5" name="Content Placeholder 2">
                <a:extLst>
                  <a:ext uri="{FF2B5EF4-FFF2-40B4-BE49-F238E27FC236}">
                    <a16:creationId xmlns:a16="http://schemas.microsoft.com/office/drawing/2014/main" id="{FB7391D8-10F3-43B7-B9B9-34E9826827F9}"/>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0094908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sin(x)</a:t>
            </a:r>
          </a:p>
          <a:p>
            <a:r>
              <a:rPr lang="en-US" altLang="en-US" dirty="0"/>
              <a:t>y’ = cos(x)</a:t>
            </a:r>
          </a:p>
          <a:p>
            <a:r>
              <a:rPr lang="en-US" altLang="en-US" dirty="0"/>
              <a:t>y’’ = -sin(x)</a:t>
            </a:r>
          </a:p>
          <a:p>
            <a:r>
              <a:rPr lang="en-US" altLang="en-US" dirty="0"/>
              <a:t>y’’’ = -cos(x)</a:t>
            </a:r>
          </a:p>
          <a:p>
            <a:r>
              <a:rPr lang="en-US" altLang="en-US" dirty="0"/>
              <a:t>What’s the fourth derivative?</a:t>
            </a:r>
          </a:p>
          <a:p>
            <a:r>
              <a:rPr lang="en-US" altLang="en-US" dirty="0"/>
              <a:t>y’’’’ = -(-sin(x)) = sin(x)</a:t>
            </a:r>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14d</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7CAAAE1-09A3-4A29-B1B6-C48FA6B3132E}"/>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D7CAAAE1-09A3-4A29-B1B6-C48FA6B3132E}"/>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5952434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BBE040A-906A-4F61-80CF-8F6003DF8F0E}"/>
              </a:ext>
            </a:extLst>
          </p:cNvPr>
          <p:cNvSpPr>
            <a:spLocks noGrp="1"/>
          </p:cNvSpPr>
          <p:nvPr>
            <p:ph idx="1"/>
          </p:nvPr>
        </p:nvSpPr>
        <p:spPr/>
        <p:txBody>
          <a:bodyPr/>
          <a:lstStyle/>
          <a:p>
            <a:r>
              <a:rPr lang="en-US" altLang="en-US" dirty="0"/>
              <a:t>Polynomial functions can only go so far before ending up all 0s</a:t>
            </a:r>
          </a:p>
          <a:p>
            <a:r>
              <a:rPr lang="en-US" altLang="en-US" dirty="0"/>
              <a:t>Transcendentals can go forever</a:t>
            </a:r>
          </a:p>
        </p:txBody>
      </p:sp>
      <p:sp>
        <p:nvSpPr>
          <p:cNvPr id="48131" name="Title 1">
            <a:extLst>
              <a:ext uri="{FF2B5EF4-FFF2-40B4-BE49-F238E27FC236}">
                <a16:creationId xmlns:a16="http://schemas.microsoft.com/office/drawing/2014/main" id="{7654BB36-A99D-4747-97FD-09504530DA45}"/>
              </a:ext>
            </a:extLst>
          </p:cNvPr>
          <p:cNvSpPr>
            <a:spLocks noGrp="1"/>
          </p:cNvSpPr>
          <p:nvPr>
            <p:ph type="title"/>
          </p:nvPr>
        </p:nvSpPr>
        <p:spPr/>
        <p:txBody>
          <a:bodyPr/>
          <a:lstStyle/>
          <a:p>
            <a:r>
              <a:rPr lang="en-US" altLang="en-US" sz="5300"/>
              <a:t>Higher-Order Derivatives</a:t>
            </a:r>
          </a:p>
        </p:txBody>
      </p:sp>
    </p:spTree>
    <p:extLst>
      <p:ext uri="{BB962C8B-B14F-4D97-AF65-F5344CB8AC3E}">
        <p14:creationId xmlns:p14="http://schemas.microsoft.com/office/powerpoint/2010/main" val="6757599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a:t>
            </a:r>
          </a:p>
          <a:p>
            <a:r>
              <a:rPr lang="en-US" altLang="en-US" dirty="0"/>
              <a:t>y’’ = </a:t>
            </a:r>
            <a:r>
              <a:rPr lang="en-US" altLang="en-US" baseline="30000" dirty="0"/>
              <a:t> </a:t>
            </a:r>
          </a:p>
          <a:p>
            <a:r>
              <a:rPr lang="en-US" altLang="en-US" dirty="0"/>
              <a:t>y’’’ =</a:t>
            </a:r>
          </a:p>
          <a:p>
            <a:r>
              <a:rPr lang="en-US" altLang="en-US" dirty="0"/>
              <a:t>y’’’’ =</a:t>
            </a:r>
            <a:endParaRPr lang="en-US" altLang="en-US" baseline="30000" dirty="0"/>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15a</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4670161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 </a:t>
            </a:r>
            <a:r>
              <a:rPr lang="en-US" altLang="en-US" dirty="0">
                <a:solidFill>
                  <a:srgbClr val="FFFF00"/>
                </a:solidFill>
              </a:rPr>
              <a:t>e</a:t>
            </a:r>
            <a:r>
              <a:rPr lang="en-US" altLang="en-US" baseline="30000" dirty="0">
                <a:solidFill>
                  <a:srgbClr val="FFFF00"/>
                </a:solidFill>
              </a:rPr>
              <a:t>x</a:t>
            </a:r>
            <a:endParaRPr lang="en-US" altLang="en-US" dirty="0">
              <a:solidFill>
                <a:srgbClr val="FFFF00"/>
              </a:solidFill>
            </a:endParaRPr>
          </a:p>
          <a:p>
            <a:r>
              <a:rPr lang="en-US" altLang="en-US" dirty="0"/>
              <a:t>y’’ =</a:t>
            </a:r>
            <a:endParaRPr lang="en-US" altLang="en-US" baseline="30000" dirty="0"/>
          </a:p>
          <a:p>
            <a:r>
              <a:rPr lang="en-US" altLang="en-US" dirty="0"/>
              <a:t>y’’’ = </a:t>
            </a:r>
          </a:p>
          <a:p>
            <a:r>
              <a:rPr lang="en-US" altLang="en-US" dirty="0"/>
              <a:t>y’’’’ =</a:t>
            </a:r>
            <a:endParaRPr lang="en-US" altLang="en-US" baseline="30000" dirty="0"/>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15b</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5633259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 e</a:t>
            </a:r>
            <a:r>
              <a:rPr lang="en-US" altLang="en-US" baseline="30000" dirty="0"/>
              <a:t>x</a:t>
            </a:r>
            <a:endParaRPr lang="en-US" altLang="en-US" dirty="0"/>
          </a:p>
          <a:p>
            <a:r>
              <a:rPr lang="en-US" altLang="en-US" dirty="0"/>
              <a:t>y’’ = </a:t>
            </a:r>
            <a:r>
              <a:rPr lang="en-US" altLang="en-US" dirty="0">
                <a:solidFill>
                  <a:srgbClr val="FFFF00"/>
                </a:solidFill>
              </a:rPr>
              <a:t>e</a:t>
            </a:r>
            <a:r>
              <a:rPr lang="en-US" altLang="en-US" baseline="30000" dirty="0">
                <a:solidFill>
                  <a:srgbClr val="FFFF00"/>
                </a:solidFill>
              </a:rPr>
              <a:t>x</a:t>
            </a:r>
            <a:r>
              <a:rPr lang="en-US" altLang="en-US" baseline="30000" dirty="0"/>
              <a:t> </a:t>
            </a:r>
          </a:p>
          <a:p>
            <a:r>
              <a:rPr lang="en-US" altLang="en-US" dirty="0"/>
              <a:t>y’’’ =</a:t>
            </a:r>
          </a:p>
          <a:p>
            <a:r>
              <a:rPr lang="en-US" altLang="en-US" dirty="0"/>
              <a:t>y’’’’ =</a:t>
            </a:r>
            <a:endParaRPr lang="en-US" altLang="en-US" baseline="30000" dirty="0"/>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15c</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1025065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 e</a:t>
            </a:r>
            <a:r>
              <a:rPr lang="en-US" altLang="en-US" baseline="30000" dirty="0"/>
              <a:t>x</a:t>
            </a:r>
            <a:endParaRPr lang="en-US" altLang="en-US" dirty="0"/>
          </a:p>
          <a:p>
            <a:r>
              <a:rPr lang="en-US" altLang="en-US" dirty="0"/>
              <a:t>y’’ = e</a:t>
            </a:r>
            <a:r>
              <a:rPr lang="en-US" altLang="en-US" baseline="30000" dirty="0"/>
              <a:t>x </a:t>
            </a:r>
          </a:p>
          <a:p>
            <a:r>
              <a:rPr lang="en-US" altLang="en-US" dirty="0"/>
              <a:t>y’’’ = </a:t>
            </a:r>
            <a:r>
              <a:rPr lang="en-US" altLang="en-US" dirty="0">
                <a:solidFill>
                  <a:srgbClr val="FFFF00"/>
                </a:solidFill>
              </a:rPr>
              <a:t>e</a:t>
            </a:r>
            <a:r>
              <a:rPr lang="en-US" altLang="en-US" baseline="30000" dirty="0">
                <a:solidFill>
                  <a:srgbClr val="FFFF00"/>
                </a:solidFill>
              </a:rPr>
              <a:t>x </a:t>
            </a:r>
          </a:p>
          <a:p>
            <a:r>
              <a:rPr lang="en-US" altLang="en-US" dirty="0"/>
              <a:t>y’’’’ =</a:t>
            </a:r>
            <a:endParaRPr lang="en-US" altLang="en-US" baseline="30000" dirty="0"/>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15d</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5567589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id="{3718EE90-DFDF-45FE-8A65-9696BF73A90B}"/>
              </a:ext>
            </a:extLst>
          </p:cNvPr>
          <p:cNvSpPr>
            <a:spLocks noGrp="1"/>
          </p:cNvSpPr>
          <p:nvPr>
            <p:ph idx="1"/>
          </p:nvPr>
        </p:nvSpPr>
        <p:spPr>
          <a:xfrm>
            <a:off x="457200" y="838200"/>
            <a:ext cx="8229600" cy="5638800"/>
          </a:xfrm>
        </p:spPr>
        <p:txBody>
          <a:bodyPr/>
          <a:lstStyle/>
          <a:p>
            <a:r>
              <a:rPr lang="en-US" altLang="en-US" dirty="0"/>
              <a:t>y = e</a:t>
            </a:r>
            <a:r>
              <a:rPr lang="en-US" altLang="en-US" baseline="30000" dirty="0"/>
              <a:t>x</a:t>
            </a:r>
          </a:p>
          <a:p>
            <a:r>
              <a:rPr lang="en-US" altLang="en-US" dirty="0"/>
              <a:t>y’ = e</a:t>
            </a:r>
            <a:r>
              <a:rPr lang="en-US" altLang="en-US" baseline="30000" dirty="0"/>
              <a:t>x</a:t>
            </a:r>
            <a:endParaRPr lang="en-US" altLang="en-US" dirty="0"/>
          </a:p>
          <a:p>
            <a:r>
              <a:rPr lang="en-US" altLang="en-US" dirty="0"/>
              <a:t>y’’ = e</a:t>
            </a:r>
            <a:r>
              <a:rPr lang="en-US" altLang="en-US" baseline="30000" dirty="0"/>
              <a:t>x </a:t>
            </a:r>
          </a:p>
          <a:p>
            <a:r>
              <a:rPr lang="en-US" altLang="en-US" dirty="0"/>
              <a:t>y’’’ = e</a:t>
            </a:r>
            <a:r>
              <a:rPr lang="en-US" altLang="en-US" baseline="30000" dirty="0"/>
              <a:t>x</a:t>
            </a:r>
            <a:endParaRPr lang="en-US" altLang="en-US" dirty="0"/>
          </a:p>
          <a:p>
            <a:r>
              <a:rPr lang="en-US" altLang="en-US" dirty="0"/>
              <a:t>y’’’’ = e</a:t>
            </a:r>
            <a:r>
              <a:rPr lang="en-US" altLang="en-US" baseline="30000" dirty="0"/>
              <a:t>x</a:t>
            </a:r>
          </a:p>
          <a:p>
            <a:r>
              <a:rPr lang="en-US" altLang="en-US" dirty="0"/>
              <a:t>.</a:t>
            </a:r>
            <a:r>
              <a:rPr lang="en-US" altLang="en-US" sz="1000" dirty="0"/>
              <a:t> </a:t>
            </a:r>
            <a:r>
              <a:rPr lang="en-US" altLang="en-US" dirty="0"/>
              <a:t>.</a:t>
            </a:r>
            <a:r>
              <a:rPr lang="en-US" altLang="en-US" sz="1000" dirty="0"/>
              <a:t> </a:t>
            </a:r>
            <a:r>
              <a:rPr lang="en-US" altLang="en-US" dirty="0"/>
              <a:t>.</a:t>
            </a:r>
          </a:p>
          <a:p>
            <a:endParaRPr lang="en-US" altLang="en-US" dirty="0"/>
          </a:p>
          <a:p>
            <a:endParaRPr lang="en-US" altLang="en-US" dirty="0"/>
          </a:p>
          <a:p>
            <a:endParaRPr lang="en-US" altLang="en-US" dirty="0"/>
          </a:p>
        </p:txBody>
      </p:sp>
      <p:sp>
        <p:nvSpPr>
          <p:cNvPr id="3" name="Rectangle 2">
            <a:extLst>
              <a:ext uri="{FF2B5EF4-FFF2-40B4-BE49-F238E27FC236}">
                <a16:creationId xmlns:a16="http://schemas.microsoft.com/office/drawing/2014/main" id="{30917E42-2149-4B52-87A0-64D5D393447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HIGHER-ORDER DERIVATIVES</a:t>
            </a:r>
          </a:p>
          <a:p>
            <a:pPr algn="ctr" eaLnBrk="1" hangingPunct="1">
              <a:spcBef>
                <a:spcPct val="0"/>
              </a:spcBef>
              <a:buFontTx/>
              <a:buNone/>
            </a:pPr>
            <a:r>
              <a:rPr lang="en-US" altLang="en-US" sz="2400" dirty="0">
                <a:solidFill>
                  <a:schemeClr val="bg1"/>
                </a:solidFill>
              </a:rPr>
              <a:t>IN-CLASS PROBLEM 15d</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A8E4315-17F2-4073-A970-1DB977B1CFF3}"/>
                  </a:ext>
                </a:extLst>
              </p:cNvPr>
              <p:cNvSpPr txBox="1">
                <a:spLocks/>
              </p:cNvSpPr>
              <p:nvPr/>
            </p:nvSpPr>
            <p:spPr bwMode="auto">
              <a:xfrm>
                <a:off x="7010400" y="4419600"/>
                <a:ext cx="2133600" cy="2427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14:m>
                  <m:oMath xmlns:m="http://schemas.openxmlformats.org/officeDocument/2006/math">
                    <m:f>
                      <m:fPr>
                        <m:ctrlPr>
                          <a:rPr lang="en-US" sz="1500" b="0" i="1" smtClean="0">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cos </a:t>
                </a:r>
                <a:r>
                  <a:rPr lang="en-US" sz="1500" b="0" i="1" dirty="0">
                    <a:solidFill>
                      <a:schemeClr val="tx1"/>
                    </a:solidFill>
                    <a:ea typeface="Times New Roman" panose="02020603050405020304" pitchFamily="18" charset="0"/>
                  </a:rPr>
                  <a:t>x</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cos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–sin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a:t>
                </a:r>
                <a:r>
                  <a:rPr lang="en-US" sz="1500" b="0" dirty="0" err="1">
                    <a:solidFill>
                      <a:schemeClr val="tx1"/>
                    </a:solidFill>
                    <a:ea typeface="Times New Roman" panose="02020603050405020304" pitchFamily="18" charset="0"/>
                  </a:rPr>
                  <a:t>log</a:t>
                </a:r>
                <a:r>
                  <a:rPr lang="en-US" sz="1500" b="0" baseline="-25000" dirty="0" err="1">
                    <a:solidFill>
                      <a:schemeClr val="tx1"/>
                    </a:solidFill>
                    <a:ea typeface="Times New Roman" panose="02020603050405020304" pitchFamily="18" charset="0"/>
                  </a:rPr>
                  <a:t>b</a:t>
                </a:r>
                <a:r>
                  <a:rPr lang="en-US" sz="1500" b="0" dirty="0">
                    <a:solidFill>
                      <a:schemeClr val="tx1"/>
                    </a:solidFill>
                    <a:ea typeface="Times New Roman" panose="02020603050405020304" pitchFamily="18" charset="0"/>
                  </a:rPr>
                  <a:t>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1/(x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b</a:t>
                </a:r>
                <a:r>
                  <a:rPr lang="en-US" sz="1500" b="0" i="1" baseline="30000"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ln(b)</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ln </a:t>
                </a:r>
                <a:r>
                  <a:rPr lang="en-US" sz="1500" b="0" i="1" dirty="0">
                    <a:solidFill>
                      <a:schemeClr val="tx1"/>
                    </a:solidFill>
                    <a:ea typeface="Times New Roman" panose="02020603050405020304" pitchFamily="18" charset="0"/>
                  </a:rPr>
                  <a:t>x</a:t>
                </a:r>
                <a:r>
                  <a:rPr lang="en-US" sz="1500" b="0" dirty="0">
                    <a:solidFill>
                      <a:schemeClr val="tx1"/>
                    </a:solidFill>
                    <a:ea typeface="Times New Roman" panose="02020603050405020304" pitchFamily="18" charset="0"/>
                  </a:rPr>
                  <a:t> =  </a:t>
                </a: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1</m:t>
                        </m:r>
                      </m:num>
                      <m:den>
                        <m:r>
                          <a:rPr lang="en-US" sz="1500" b="0" i="1">
                            <a:solidFill>
                              <a:schemeClr val="tx1"/>
                            </a:solidFill>
                            <a:latin typeface="Cambria Math" panose="02040503050406030204" pitchFamily="18" charset="0"/>
                            <a:ea typeface="Times New Roman" panose="02020603050405020304" pitchFamily="18" charset="0"/>
                          </a:rPr>
                          <m:t>𝑥</m:t>
                        </m:r>
                      </m:den>
                    </m:f>
                  </m:oMath>
                </a14:m>
                <a:r>
                  <a:rPr lang="en-US" sz="1500" b="0" dirty="0">
                    <a:solidFill>
                      <a:schemeClr val="tx1"/>
                    </a:solidFill>
                    <a:ea typeface="Times New Roman" panose="02020603050405020304" pitchFamily="18" charset="0"/>
                  </a:rPr>
                  <a:t> </a:t>
                </a:r>
                <a:endParaRPr lang="en-US" sz="1500" b="0" i="1" dirty="0">
                  <a:solidFill>
                    <a:schemeClr val="tx1"/>
                  </a:solidFill>
                  <a:latin typeface="Cambria Math" panose="02040503050406030204" pitchFamily="18" charset="0"/>
                  <a:ea typeface="Times New Roman" panose="02020603050405020304" pitchFamily="18" charset="0"/>
                </a:endParaRPr>
              </a:p>
              <a:p>
                <a:pPr>
                  <a:spcBef>
                    <a:spcPts val="600"/>
                  </a:spcBef>
                  <a:spcAft>
                    <a:spcPts val="0"/>
                  </a:spcAft>
                </a:pPr>
                <a14:m>
                  <m:oMath xmlns:m="http://schemas.openxmlformats.org/officeDocument/2006/math">
                    <m:f>
                      <m:fPr>
                        <m:ctrlPr>
                          <a:rPr lang="en-US" sz="1500" b="0" i="1">
                            <a:solidFill>
                              <a:schemeClr val="tx1"/>
                            </a:solidFill>
                            <a:latin typeface="Cambria Math" panose="02040503050406030204" pitchFamily="18" charset="0"/>
                            <a:ea typeface="Times New Roman" panose="02020603050405020304" pitchFamily="18" charset="0"/>
                          </a:rPr>
                        </m:ctrlPr>
                      </m:fPr>
                      <m:num>
                        <m:r>
                          <a:rPr lang="en-US" sz="1500" b="0" i="1">
                            <a:solidFill>
                              <a:schemeClr val="tx1"/>
                            </a:solidFill>
                            <a:latin typeface="Cambria Math" panose="02040503050406030204" pitchFamily="18" charset="0"/>
                            <a:ea typeface="Times New Roman" panose="02020603050405020304" pitchFamily="18" charset="0"/>
                          </a:rPr>
                          <m:t>𝑑</m:t>
                        </m:r>
                      </m:num>
                      <m:den>
                        <m:r>
                          <a:rPr lang="en-US" sz="1500" b="0" i="1">
                            <a:solidFill>
                              <a:schemeClr val="tx1"/>
                            </a:solidFill>
                            <a:latin typeface="Cambria Math" panose="02040503050406030204" pitchFamily="18" charset="0"/>
                            <a:ea typeface="Times New Roman" panose="02020603050405020304" pitchFamily="18" charset="0"/>
                          </a:rPr>
                          <m:t>𝑑𝑥</m:t>
                        </m:r>
                      </m:den>
                    </m:f>
                  </m:oMath>
                </a14:m>
                <a:r>
                  <a:rPr lang="en-US" sz="1500" b="0" dirty="0">
                    <a:solidFill>
                      <a:schemeClr val="tx1"/>
                    </a:solidFill>
                    <a:ea typeface="Times New Roman" panose="02020603050405020304" pitchFamily="18" charset="0"/>
                  </a:rPr>
                  <a:t>  e</a:t>
                </a:r>
                <a:r>
                  <a:rPr lang="en-US" sz="1500" b="0" i="1" baseline="30000" dirty="0">
                    <a:solidFill>
                      <a:schemeClr val="tx1"/>
                    </a:solidFill>
                    <a:ea typeface="Times New Roman" panose="02020603050405020304" pitchFamily="18" charset="0"/>
                  </a:rPr>
                  <a:t>x</a:t>
                </a:r>
                <a:r>
                  <a:rPr lang="en-US" sz="1500" b="0" baseline="30000" dirty="0">
                    <a:solidFill>
                      <a:schemeClr val="tx1"/>
                    </a:solidFill>
                    <a:ea typeface="Times New Roman" panose="02020603050405020304" pitchFamily="18" charset="0"/>
                  </a:rPr>
                  <a:t> </a:t>
                </a:r>
                <a:r>
                  <a:rPr lang="en-US" sz="1500" b="0" dirty="0">
                    <a:solidFill>
                      <a:schemeClr val="tx1"/>
                    </a:solidFill>
                    <a:ea typeface="Times New Roman" panose="02020603050405020304" pitchFamily="18" charset="0"/>
                  </a:rPr>
                  <a:t> =  e</a:t>
                </a:r>
                <a:r>
                  <a:rPr lang="en-US" sz="1500" b="0" i="1" baseline="30000" dirty="0">
                    <a:solidFill>
                      <a:schemeClr val="tx1"/>
                    </a:solidFill>
                    <a:ea typeface="Times New Roman" panose="02020603050405020304" pitchFamily="18" charset="0"/>
                  </a:rPr>
                  <a:t>x</a:t>
                </a:r>
                <a:endParaRPr lang="en-US" sz="1500" b="0" dirty="0">
                  <a:solidFill>
                    <a:schemeClr val="tx1"/>
                  </a:solidFill>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5A8E4315-17F2-4073-A970-1DB977B1CFF3}"/>
                  </a:ext>
                </a:extLst>
              </p:cNvPr>
              <p:cNvSpPr txBox="1">
                <a:spLocks noRot="1" noChangeAspect="1" noMove="1" noResize="1" noEditPoints="1" noAdjustHandles="1" noChangeArrowheads="1" noChangeShapeType="1" noTextEdit="1"/>
              </p:cNvSpPr>
              <p:nvPr/>
            </p:nvSpPr>
            <p:spPr bwMode="auto">
              <a:xfrm>
                <a:off x="7010400" y="4419600"/>
                <a:ext cx="2133600" cy="2427514"/>
              </a:xfrm>
              <a:prstGeom prst="rect">
                <a:avLst/>
              </a:prstGeom>
              <a:blipFill>
                <a:blip r:embed="rId2"/>
                <a:stretch>
                  <a:fillRect b="-1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9140579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172078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190500" y="1219200"/>
            <a:ext cx="8686800" cy="5638800"/>
          </a:xfrm>
        </p:spPr>
        <p:txBody>
          <a:bodyPr/>
          <a:lstStyle/>
          <a:p>
            <a:endParaRPr lang="en-US" altLang="en-US" dirty="0"/>
          </a:p>
          <a:p>
            <a:endParaRPr lang="en-US" altLang="en-US" dirty="0"/>
          </a:p>
          <a:p>
            <a:endParaRPr lang="en-US" altLang="en-US" dirty="0"/>
          </a:p>
          <a:p>
            <a:endParaRPr lang="en-US" altLang="en-US" dirty="0"/>
          </a:p>
        </p:txBody>
      </p:sp>
      <p:grpSp>
        <p:nvGrpSpPr>
          <p:cNvPr id="7" name="Group 6">
            <a:extLst>
              <a:ext uri="{FF2B5EF4-FFF2-40B4-BE49-F238E27FC236}">
                <a16:creationId xmlns:a16="http://schemas.microsoft.com/office/drawing/2014/main" id="{CC5A18FD-7AC7-4437-B658-C58B49DD7FA1}"/>
              </a:ext>
            </a:extLst>
          </p:cNvPr>
          <p:cNvGrpSpPr/>
          <p:nvPr/>
        </p:nvGrpSpPr>
        <p:grpSpPr>
          <a:xfrm>
            <a:off x="2667000" y="1247775"/>
            <a:ext cx="3581400" cy="1403350"/>
            <a:chOff x="609600" y="2743200"/>
            <a:chExt cx="3581400" cy="140335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69A5A45-04AE-446F-B0A8-F4D82936D0E4}"/>
                    </a:ext>
                  </a:extLst>
                </p:cNvPr>
                <p:cNvSpPr txBox="1">
                  <a:spLocks/>
                </p:cNvSpPr>
                <p:nvPr/>
              </p:nvSpPr>
              <p:spPr bwMode="auto">
                <a:xfrm>
                  <a:off x="1676400" y="2743200"/>
                  <a:ext cx="2514600" cy="1352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x</m:t>
                            </m:r>
                            <m:r>
                              <m:rPr>
                                <m:nor/>
                              </m:rPr>
                              <a:rPr lang="en-US" altLang="en-US" b="1" i="0" baseline="30000" dirty="0" smtClean="0"/>
                              <m:t>3</m:t>
                            </m:r>
                            <m:r>
                              <m:rPr>
                                <m:nor/>
                              </m:rPr>
                              <a:rPr lang="en-US" altLang="en-US" dirty="0"/>
                              <m:t>+</m:t>
                            </m:r>
                            <m:r>
                              <m:rPr>
                                <m:nor/>
                              </m:rPr>
                              <a:rPr lang="en-US" altLang="en-US" b="1" i="0" dirty="0" smtClean="0"/>
                              <m:t>2</m:t>
                            </m:r>
                            <m:r>
                              <m:rPr>
                                <m:nor/>
                              </m:rPr>
                              <a:rPr lang="en-US" altLang="en-US" dirty="0"/>
                              <m:t>x</m:t>
                            </m:r>
                            <m:r>
                              <m:rPr>
                                <m:nor/>
                              </m:rPr>
                              <a:rPr lang="en-US" altLang="en-US" dirty="0"/>
                              <m:t>−1</m:t>
                            </m:r>
                          </m:num>
                          <m:den>
                            <m:r>
                              <m:rPr>
                                <m:nor/>
                              </m:rPr>
                              <a:rPr lang="en-US" altLang="en-US" b="1" i="0" dirty="0" smtClean="0"/>
                              <m:t>6</m:t>
                            </m:r>
                            <m:r>
                              <m:rPr>
                                <m:nor/>
                              </m:rPr>
                              <a:rPr lang="en-US" altLang="en-US" dirty="0"/>
                              <m:t>x</m:t>
                            </m:r>
                            <m:r>
                              <m:rPr>
                                <m:nor/>
                              </m:rPr>
                              <a:rPr lang="en-US" altLang="en-US" b="1" i="0" baseline="30000" dirty="0" smtClean="0"/>
                              <m:t>2</m:t>
                            </m:r>
                          </m:den>
                        </m:f>
                      </m:oMath>
                    </m:oMathPara>
                  </a14:m>
                  <a:endParaRPr lang="en-US" altLang="en-US" dirty="0"/>
                </a:p>
              </p:txBody>
            </p:sp>
          </mc:Choice>
          <mc:Fallback xmlns="">
            <p:sp>
              <p:nvSpPr>
                <p:cNvPr id="8" name="Content Placeholder 2">
                  <a:extLst>
                    <a:ext uri="{FF2B5EF4-FFF2-40B4-BE49-F238E27FC236}">
                      <a16:creationId xmlns:a16="http://schemas.microsoft.com/office/drawing/2014/main" id="{669A5A45-04AE-446F-B0A8-F4D82936D0E4}"/>
                    </a:ext>
                  </a:extLst>
                </p:cNvPr>
                <p:cNvSpPr txBox="1">
                  <a:spLocks noRot="1" noChangeAspect="1" noMove="1" noResize="1" noEditPoints="1" noAdjustHandles="1" noChangeArrowheads="1" noChangeShapeType="1" noTextEdit="1"/>
                </p:cNvSpPr>
                <p:nvPr/>
              </p:nvSpPr>
              <p:spPr bwMode="auto">
                <a:xfrm>
                  <a:off x="1676400" y="2743200"/>
                  <a:ext cx="2514600" cy="135255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437B907D-FC36-47E9-8523-2F27E53DE4C2}"/>
                </a:ext>
              </a:extLst>
            </p:cNvPr>
            <p:cNvSpPr txBox="1">
              <a:spLocks/>
            </p:cNvSpPr>
            <p:nvPr/>
          </p:nvSpPr>
          <p:spPr bwMode="auto">
            <a:xfrm>
              <a:off x="609600" y="30797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Title 1">
            <a:extLst>
              <a:ext uri="{FF2B5EF4-FFF2-40B4-BE49-F238E27FC236}">
                <a16:creationId xmlns:a16="http://schemas.microsoft.com/office/drawing/2014/main" id="{3B3EFD0F-59B6-AE2D-333F-BF0E21D64266}"/>
              </a:ext>
            </a:extLst>
          </p:cNvPr>
          <p:cNvSpPr>
            <a:spLocks noGrp="1"/>
          </p:cNvSpPr>
          <p:nvPr>
            <p:ph type="title"/>
          </p:nvPr>
        </p:nvSpPr>
        <p:spPr>
          <a:xfrm>
            <a:off x="0" y="0"/>
            <a:ext cx="9144000" cy="1143000"/>
          </a:xfrm>
        </p:spPr>
        <p:txBody>
          <a:bodyPr/>
          <a:lstStyle/>
          <a:p>
            <a:r>
              <a:rPr lang="en-US" altLang="en-US" dirty="0"/>
              <a:t>Review of Limits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B376C18-F902-E7D3-4959-85D5FE453F15}"/>
                  </a:ext>
                </a:extLst>
              </p:cNvPr>
              <p:cNvSpPr txBox="1">
                <a:spLocks/>
              </p:cNvSpPr>
              <p:nvPr/>
            </p:nvSpPr>
            <p:spPr bwMode="auto">
              <a:xfrm>
                <a:off x="838200" y="2946400"/>
                <a:ext cx="1828800" cy="15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14:m>
                  <m:oMathPara xmlns:m="http://schemas.openxmlformats.org/officeDocument/2006/math">
                    <m:oMathParaPr>
                      <m:jc m:val="left"/>
                    </m:oMathParaPr>
                    <m:oMath xmlns:m="http://schemas.openxmlformats.org/officeDocument/2006/math">
                      <m:f>
                        <m:fPr>
                          <m:ctrlPr>
                            <a:rPr lang="en-US" altLang="en-US" sz="3000" i="1" smtClean="0">
                              <a:latin typeface="Cambria Math" panose="02040503050406030204" pitchFamily="18" charset="0"/>
                            </a:rPr>
                          </m:ctrlPr>
                        </m:fPr>
                        <m:num>
                          <m:r>
                            <m:rPr>
                              <m:nor/>
                            </m:rPr>
                            <a:rPr lang="en-US" altLang="en-US" sz="3000" dirty="0"/>
                            <m:t>s</m:t>
                          </m:r>
                          <m:r>
                            <m:rPr>
                              <m:nor/>
                            </m:rPr>
                            <a:rPr lang="en-US" altLang="en-US" sz="3000" dirty="0" smtClean="0"/>
                            <m:t>maller</m:t>
                          </m:r>
                        </m:num>
                        <m:den>
                          <m:r>
                            <m:rPr>
                              <m:nor/>
                            </m:rPr>
                            <a:rPr lang="en-US" altLang="en-US" sz="3000" dirty="0"/>
                            <m:t>l</m:t>
                          </m:r>
                          <m:r>
                            <m:rPr>
                              <m:nor/>
                            </m:rPr>
                            <a:rPr lang="en-US" altLang="en-US" sz="3000" dirty="0" smtClean="0"/>
                            <m:t>arg</m:t>
                          </m:r>
                          <m:r>
                            <m:rPr>
                              <m:nor/>
                            </m:rPr>
                            <a:rPr lang="en-US" altLang="en-US" sz="3000" dirty="0"/>
                            <m:t>er</m:t>
                          </m:r>
                        </m:den>
                      </m:f>
                    </m:oMath>
                  </m:oMathPara>
                </a14:m>
                <a:endParaRPr lang="en-US" altLang="en-US" sz="3000" dirty="0"/>
              </a:p>
            </p:txBody>
          </p:sp>
        </mc:Choice>
        <mc:Fallback xmlns="">
          <p:sp>
            <p:nvSpPr>
              <p:cNvPr id="4" name="Content Placeholder 2">
                <a:extLst>
                  <a:ext uri="{FF2B5EF4-FFF2-40B4-BE49-F238E27FC236}">
                    <a16:creationId xmlns:a16="http://schemas.microsoft.com/office/drawing/2014/main" id="{5B376C18-F902-E7D3-4959-85D5FE453F15}"/>
                  </a:ext>
                </a:extLst>
              </p:cNvPr>
              <p:cNvSpPr txBox="1">
                <a:spLocks noRot="1" noChangeAspect="1" noMove="1" noResize="1" noEditPoints="1" noAdjustHandles="1" noChangeArrowheads="1" noChangeShapeType="1" noTextEdit="1"/>
              </p:cNvSpPr>
              <p:nvPr/>
            </p:nvSpPr>
            <p:spPr bwMode="auto">
              <a:xfrm>
                <a:off x="838200" y="2946400"/>
                <a:ext cx="1828800" cy="15240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DEAD80D5-F1A8-7CDE-58D5-7B51161B9655}"/>
                  </a:ext>
                </a:extLst>
              </p:cNvPr>
              <p:cNvSpPr txBox="1">
                <a:spLocks/>
              </p:cNvSpPr>
              <p:nvPr/>
            </p:nvSpPr>
            <p:spPr bwMode="auto">
              <a:xfrm>
                <a:off x="3429000" y="4664075"/>
                <a:ext cx="1752600" cy="1479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14:m>
                  <m:oMathPara xmlns:m="http://schemas.openxmlformats.org/officeDocument/2006/math">
                    <m:oMathParaPr>
                      <m:jc m:val="left"/>
                    </m:oMathParaPr>
                    <m:oMath xmlns:m="http://schemas.openxmlformats.org/officeDocument/2006/math">
                      <m:f>
                        <m:fPr>
                          <m:ctrlPr>
                            <a:rPr lang="en-US" altLang="en-US" sz="3000" i="1" smtClean="0">
                              <a:latin typeface="Cambria Math" panose="02040503050406030204" pitchFamily="18" charset="0"/>
                            </a:rPr>
                          </m:ctrlPr>
                        </m:fPr>
                        <m:num>
                          <m:r>
                            <m:rPr>
                              <m:nor/>
                            </m:rPr>
                            <a:rPr lang="en-US" altLang="en-US" sz="3000" dirty="0" smtClean="0"/>
                            <m:t>same</m:t>
                          </m:r>
                        </m:num>
                        <m:den>
                          <m:r>
                            <m:rPr>
                              <m:nor/>
                            </m:rPr>
                            <a:rPr lang="en-US" altLang="en-US" sz="3000" dirty="0" smtClean="0"/>
                            <m:t>sam</m:t>
                          </m:r>
                          <m:r>
                            <m:rPr>
                              <m:nor/>
                            </m:rPr>
                            <a:rPr lang="en-US" altLang="en-US" sz="3000" dirty="0"/>
                            <m:t>e</m:t>
                          </m:r>
                        </m:den>
                      </m:f>
                    </m:oMath>
                  </m:oMathPara>
                </a14:m>
                <a:endParaRPr lang="en-US" altLang="en-US" sz="3000" dirty="0"/>
              </a:p>
            </p:txBody>
          </p:sp>
        </mc:Choice>
        <mc:Fallback xmlns="">
          <p:sp>
            <p:nvSpPr>
              <p:cNvPr id="5" name="Content Placeholder 2">
                <a:extLst>
                  <a:ext uri="{FF2B5EF4-FFF2-40B4-BE49-F238E27FC236}">
                    <a16:creationId xmlns:a16="http://schemas.microsoft.com/office/drawing/2014/main" id="{DEAD80D5-F1A8-7CDE-58D5-7B51161B9655}"/>
                  </a:ext>
                </a:extLst>
              </p:cNvPr>
              <p:cNvSpPr txBox="1">
                <a:spLocks noRot="1" noChangeAspect="1" noMove="1" noResize="1" noEditPoints="1" noAdjustHandles="1" noChangeArrowheads="1" noChangeShapeType="1" noTextEdit="1"/>
              </p:cNvSpPr>
              <p:nvPr/>
            </p:nvSpPr>
            <p:spPr bwMode="auto">
              <a:xfrm>
                <a:off x="3429000" y="4664075"/>
                <a:ext cx="1752600" cy="147955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2B565536-7AC5-5D03-23B4-951F992BB2E7}"/>
                  </a:ext>
                </a:extLst>
              </p:cNvPr>
              <p:cNvSpPr txBox="1">
                <a:spLocks/>
              </p:cNvSpPr>
              <p:nvPr/>
            </p:nvSpPr>
            <p:spPr bwMode="auto">
              <a:xfrm>
                <a:off x="5562600" y="3429000"/>
                <a:ext cx="2057400" cy="15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14:m>
                  <m:oMathPara xmlns:m="http://schemas.openxmlformats.org/officeDocument/2006/math">
                    <m:oMathParaPr>
                      <m:jc m:val="left"/>
                    </m:oMathParaPr>
                    <m:oMath xmlns:m="http://schemas.openxmlformats.org/officeDocument/2006/math">
                      <m:f>
                        <m:fPr>
                          <m:ctrlPr>
                            <a:rPr lang="en-US" altLang="en-US" sz="3000" i="1" smtClean="0">
                              <a:latin typeface="Cambria Math" panose="02040503050406030204" pitchFamily="18" charset="0"/>
                            </a:rPr>
                          </m:ctrlPr>
                        </m:fPr>
                        <m:num>
                          <m:r>
                            <m:rPr>
                              <m:nor/>
                            </m:rPr>
                            <a:rPr lang="en-US" altLang="en-US" sz="3000" dirty="0" smtClean="0"/>
                            <m:t>larger</m:t>
                          </m:r>
                        </m:num>
                        <m:den>
                          <m:r>
                            <m:rPr>
                              <m:nor/>
                            </m:rPr>
                            <a:rPr lang="en-US" altLang="en-US" sz="3000" dirty="0" smtClean="0"/>
                            <m:t>small</m:t>
                          </m:r>
                          <m:r>
                            <m:rPr>
                              <m:nor/>
                            </m:rPr>
                            <a:rPr lang="en-US" altLang="en-US" sz="3000" dirty="0"/>
                            <m:t>er</m:t>
                          </m:r>
                        </m:den>
                      </m:f>
                    </m:oMath>
                  </m:oMathPara>
                </a14:m>
                <a:endParaRPr lang="en-US" altLang="en-US" sz="3000" dirty="0"/>
              </a:p>
            </p:txBody>
          </p:sp>
        </mc:Choice>
        <mc:Fallback xmlns="">
          <p:sp>
            <p:nvSpPr>
              <p:cNvPr id="11" name="Content Placeholder 2">
                <a:extLst>
                  <a:ext uri="{FF2B5EF4-FFF2-40B4-BE49-F238E27FC236}">
                    <a16:creationId xmlns:a16="http://schemas.microsoft.com/office/drawing/2014/main" id="{2B565536-7AC5-5D03-23B4-951F992BB2E7}"/>
                  </a:ext>
                </a:extLst>
              </p:cNvPr>
              <p:cNvSpPr txBox="1">
                <a:spLocks noRot="1" noChangeAspect="1" noMove="1" noResize="1" noEditPoints="1" noAdjustHandles="1" noChangeArrowheads="1" noChangeShapeType="1" noTextEdit="1"/>
              </p:cNvSpPr>
              <p:nvPr/>
            </p:nvSpPr>
            <p:spPr bwMode="auto">
              <a:xfrm>
                <a:off x="5562600" y="3429000"/>
                <a:ext cx="2057400" cy="152400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9068352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a:extLst>
              <a:ext uri="{FF2B5EF4-FFF2-40B4-BE49-F238E27FC236}">
                <a16:creationId xmlns:a16="http://schemas.microsoft.com/office/drawing/2014/main" id="{6ADD4F30-BEBE-4F7B-A845-B463BCD13A40}"/>
              </a:ext>
            </a:extLst>
          </p:cNvPr>
          <p:cNvSpPr>
            <a:spLocks noGrp="1"/>
          </p:cNvSpPr>
          <p:nvPr>
            <p:ph idx="1"/>
          </p:nvPr>
        </p:nvSpPr>
        <p:spPr/>
        <p:txBody>
          <a:bodyPr/>
          <a:lstStyle/>
          <a:p>
            <a:r>
              <a:rPr lang="en-US" altLang="en-US" dirty="0">
                <a:solidFill>
                  <a:srgbClr val="FFC000"/>
                </a:solidFill>
              </a:rPr>
              <a:t>Position function</a:t>
            </a:r>
            <a:r>
              <a:rPr lang="en-US" altLang="en-US" dirty="0"/>
              <a:t>:</a:t>
            </a:r>
          </a:p>
          <a:p>
            <a:pPr algn="ctr"/>
            <a:r>
              <a:rPr lang="en-US" altLang="en-US" dirty="0"/>
              <a:t>s = ƒ(t)</a:t>
            </a:r>
          </a:p>
          <a:p>
            <a:endParaRPr lang="en-US" altLang="en-US" sz="1000" dirty="0"/>
          </a:p>
          <a:p>
            <a:r>
              <a:rPr lang="en-US" altLang="en-US" dirty="0"/>
              <a:t>Where s is the distance from a starting point s=0</a:t>
            </a:r>
          </a:p>
          <a:p>
            <a:endParaRPr lang="en-US" altLang="en-US" sz="1000" dirty="0"/>
          </a:p>
          <a:p>
            <a:r>
              <a:rPr lang="en-US" altLang="en-US" dirty="0"/>
              <a:t>t is the amount of time that has elapsed since t=0</a:t>
            </a:r>
          </a:p>
        </p:txBody>
      </p:sp>
      <p:sp>
        <p:nvSpPr>
          <p:cNvPr id="55299" name="Title 2">
            <a:extLst>
              <a:ext uri="{FF2B5EF4-FFF2-40B4-BE49-F238E27FC236}">
                <a16:creationId xmlns:a16="http://schemas.microsoft.com/office/drawing/2014/main" id="{095B5B08-41D2-4855-971C-65326A241B0E}"/>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1401536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FD8A128A-63CC-4CA5-A9B6-B1B28EE3268A}"/>
              </a:ext>
            </a:extLst>
          </p:cNvPr>
          <p:cNvSpPr>
            <a:spLocks noGrp="1"/>
          </p:cNvSpPr>
          <p:nvPr>
            <p:ph idx="1"/>
          </p:nvPr>
        </p:nvSpPr>
        <p:spPr>
          <a:xfrm>
            <a:off x="457200" y="1219200"/>
            <a:ext cx="8229600" cy="4724400"/>
          </a:xfrm>
        </p:spPr>
        <p:txBody>
          <a:bodyPr/>
          <a:lstStyle/>
          <a:p>
            <a:r>
              <a:rPr lang="en-US" altLang="en-US" dirty="0"/>
              <a:t>Between t = “a” (start) and </a:t>
            </a:r>
          </a:p>
          <a:p>
            <a:r>
              <a:rPr lang="en-US" altLang="en-US" dirty="0"/>
              <a:t>t = “a” + ∆t (end) the </a:t>
            </a:r>
            <a:r>
              <a:rPr lang="en-US" altLang="en-US" dirty="0">
                <a:solidFill>
                  <a:srgbClr val="FFC000"/>
                </a:solidFill>
              </a:rPr>
              <a:t>displacement</a:t>
            </a:r>
            <a:r>
              <a:rPr lang="en-US" altLang="en-US" dirty="0"/>
              <a:t>:</a:t>
            </a:r>
          </a:p>
          <a:p>
            <a:endParaRPr lang="en-US" altLang="en-US" dirty="0"/>
          </a:p>
          <a:p>
            <a:pPr algn="ctr"/>
            <a:r>
              <a:rPr lang="en-US" altLang="en-US" dirty="0"/>
              <a:t>∆s = ƒ(a + ∆t) – ƒ(a)</a:t>
            </a:r>
          </a:p>
          <a:p>
            <a:endParaRPr lang="en-US" altLang="en-US" dirty="0"/>
          </a:p>
        </p:txBody>
      </p:sp>
      <p:sp>
        <p:nvSpPr>
          <p:cNvPr id="56323" name="Title 2">
            <a:extLst>
              <a:ext uri="{FF2B5EF4-FFF2-40B4-BE49-F238E27FC236}">
                <a16:creationId xmlns:a16="http://schemas.microsoft.com/office/drawing/2014/main" id="{99F562EA-A303-48A4-BEF1-184E37398FDE}"/>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26254084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a:extLst>
              <a:ext uri="{FF2B5EF4-FFF2-40B4-BE49-F238E27FC236}">
                <a16:creationId xmlns:a16="http://schemas.microsoft.com/office/drawing/2014/main" id="{93B6DCDF-0337-4E1C-9225-3FDD9CAA2878}"/>
              </a:ext>
            </a:extLst>
          </p:cNvPr>
          <p:cNvSpPr>
            <a:spLocks noGrp="1"/>
          </p:cNvSpPr>
          <p:nvPr>
            <p:ph idx="1"/>
          </p:nvPr>
        </p:nvSpPr>
        <p:spPr/>
        <p:txBody>
          <a:bodyPr/>
          <a:lstStyle/>
          <a:p>
            <a:r>
              <a:rPr lang="en-US" altLang="en-US" dirty="0"/>
              <a:t>Remember the </a:t>
            </a:r>
            <a:r>
              <a:rPr lang="en-US" altLang="en-US" dirty="0">
                <a:solidFill>
                  <a:srgbClr val="FFC000"/>
                </a:solidFill>
              </a:rPr>
              <a:t>average velocity </a:t>
            </a:r>
            <a:r>
              <a:rPr lang="en-US" altLang="en-US" dirty="0"/>
              <a:t>is:</a:t>
            </a:r>
          </a:p>
          <a:p>
            <a:pPr algn="ctr"/>
            <a:r>
              <a:rPr lang="en-US" altLang="en-US" dirty="0"/>
              <a:t>∆s / ∆t</a:t>
            </a:r>
          </a:p>
          <a:p>
            <a:r>
              <a:rPr lang="en-US" altLang="en-US" dirty="0"/>
              <a:t>So now:</a:t>
            </a:r>
          </a:p>
          <a:p>
            <a:r>
              <a:rPr lang="en-US" altLang="en-US" dirty="0"/>
              <a:t>	</a:t>
            </a:r>
            <a:r>
              <a:rPr lang="en-US" altLang="en-US" u="sng" dirty="0"/>
              <a:t>∆s</a:t>
            </a:r>
            <a:r>
              <a:rPr lang="en-US" altLang="en-US" dirty="0"/>
              <a:t>  = </a:t>
            </a:r>
            <a:r>
              <a:rPr lang="en-US" altLang="en-US" u="sng" dirty="0"/>
              <a:t>ƒ(a + ∆t) – ƒ(a)</a:t>
            </a:r>
          </a:p>
          <a:p>
            <a:r>
              <a:rPr lang="en-US" altLang="en-US" dirty="0"/>
              <a:t>	∆t            ∆t</a:t>
            </a:r>
          </a:p>
          <a:p>
            <a:endParaRPr lang="en-US" altLang="en-US" dirty="0"/>
          </a:p>
        </p:txBody>
      </p:sp>
      <p:sp>
        <p:nvSpPr>
          <p:cNvPr id="57347" name="Title 2">
            <a:extLst>
              <a:ext uri="{FF2B5EF4-FFF2-40B4-BE49-F238E27FC236}">
                <a16:creationId xmlns:a16="http://schemas.microsoft.com/office/drawing/2014/main" id="{A060F232-8EB9-4D74-9F27-D26A3249B9EE}"/>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37727065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BEF15E88-C450-482E-9854-7D53B4FBF33F}"/>
              </a:ext>
            </a:extLst>
          </p:cNvPr>
          <p:cNvSpPr>
            <a:spLocks noGrp="1"/>
          </p:cNvSpPr>
          <p:nvPr>
            <p:ph idx="1"/>
          </p:nvPr>
        </p:nvSpPr>
        <p:spPr/>
        <p:txBody>
          <a:bodyPr/>
          <a:lstStyle/>
          <a:p>
            <a:r>
              <a:rPr lang="en-US" altLang="en-US" dirty="0"/>
              <a:t>As ∆t approaches zero, the limit is the </a:t>
            </a:r>
            <a:r>
              <a:rPr lang="en-US" altLang="en-US" dirty="0">
                <a:solidFill>
                  <a:srgbClr val="FFC000"/>
                </a:solidFill>
              </a:rPr>
              <a:t>instantaneous velocity</a:t>
            </a:r>
            <a:r>
              <a:rPr lang="en-US" altLang="en-US" dirty="0"/>
              <a:t> at “a”</a:t>
            </a:r>
          </a:p>
          <a:p>
            <a:endParaRPr lang="en-US" altLang="en-US" dirty="0"/>
          </a:p>
        </p:txBody>
      </p:sp>
      <p:sp>
        <p:nvSpPr>
          <p:cNvPr id="58371" name="Title 2">
            <a:extLst>
              <a:ext uri="{FF2B5EF4-FFF2-40B4-BE49-F238E27FC236}">
                <a16:creationId xmlns:a16="http://schemas.microsoft.com/office/drawing/2014/main" id="{62BEBBD3-086A-408A-9EBE-9591B0C6D296}"/>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51765408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289D796A-112A-41D8-A01B-E31EA7A70FE1}"/>
              </a:ext>
            </a:extLst>
          </p:cNvPr>
          <p:cNvSpPr>
            <a:spLocks noGrp="1"/>
          </p:cNvSpPr>
          <p:nvPr>
            <p:ph idx="1"/>
          </p:nvPr>
        </p:nvSpPr>
        <p:spPr/>
        <p:txBody>
          <a:bodyPr/>
          <a:lstStyle/>
          <a:p>
            <a:r>
              <a:rPr lang="en-US" altLang="en-US" dirty="0"/>
              <a:t>When you are interested only in the magnitude of the velocity, that is the </a:t>
            </a:r>
            <a:r>
              <a:rPr lang="en-US" altLang="en-US" dirty="0">
                <a:solidFill>
                  <a:srgbClr val="FFC000"/>
                </a:solidFill>
              </a:rPr>
              <a:t>speed</a:t>
            </a:r>
            <a:r>
              <a:rPr lang="en-US" altLang="en-US" dirty="0"/>
              <a:t>:</a:t>
            </a:r>
          </a:p>
          <a:p>
            <a:r>
              <a:rPr lang="en-US" altLang="en-US" sz="1000" dirty="0"/>
              <a:t> </a:t>
            </a:r>
          </a:p>
          <a:p>
            <a:pPr algn="ctr"/>
            <a:r>
              <a:rPr lang="en-US" altLang="en-US" dirty="0"/>
              <a:t>speed = |velocity|</a:t>
            </a:r>
          </a:p>
        </p:txBody>
      </p:sp>
      <p:sp>
        <p:nvSpPr>
          <p:cNvPr id="59395" name="Title 2">
            <a:extLst>
              <a:ext uri="{FF2B5EF4-FFF2-40B4-BE49-F238E27FC236}">
                <a16:creationId xmlns:a16="http://schemas.microsoft.com/office/drawing/2014/main" id="{348839B6-649F-4B3D-89F7-3889B24EC21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35249067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71419561-BFAF-4F26-A2DE-9FC80A35E0CF}"/>
              </a:ext>
            </a:extLst>
          </p:cNvPr>
          <p:cNvSpPr>
            <a:spLocks noGrp="1"/>
          </p:cNvSpPr>
          <p:nvPr>
            <p:ph idx="1"/>
          </p:nvPr>
        </p:nvSpPr>
        <p:spPr>
          <a:xfrm>
            <a:off x="457200" y="838200"/>
            <a:ext cx="8229600" cy="5638800"/>
          </a:xfrm>
        </p:spPr>
        <p:txBody>
          <a:bodyPr/>
          <a:lstStyle/>
          <a:p>
            <a:r>
              <a:rPr lang="en-US" altLang="en-US" dirty="0"/>
              <a:t>The speed of a vehicle with an instantaneous velocity of </a:t>
            </a:r>
          </a:p>
          <a:p>
            <a:r>
              <a:rPr lang="en-US" altLang="en-US" dirty="0"/>
              <a:t>-55mph is:</a:t>
            </a:r>
          </a:p>
          <a:p>
            <a:endParaRPr lang="en-US" altLang="en-US" dirty="0"/>
          </a:p>
        </p:txBody>
      </p:sp>
      <p:sp>
        <p:nvSpPr>
          <p:cNvPr id="3" name="Rectangle 2">
            <a:extLst>
              <a:ext uri="{FF2B5EF4-FFF2-40B4-BE49-F238E27FC236}">
                <a16:creationId xmlns:a16="http://schemas.microsoft.com/office/drawing/2014/main" id="{2DB6B24B-6F0F-4C56-B04F-B6AA511A39C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16a</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75502EB1-6E50-4A99-825C-CF27AE0CDB35}"/>
              </a:ext>
            </a:extLst>
          </p:cNvPr>
          <p:cNvSpPr txBox="1"/>
          <p:nvPr/>
        </p:nvSpPr>
        <p:spPr>
          <a:xfrm>
            <a:off x="6725728" y="6365257"/>
            <a:ext cx="2438400" cy="400110"/>
          </a:xfrm>
          <a:prstGeom prst="rect">
            <a:avLst/>
          </a:prstGeom>
          <a:noFill/>
        </p:spPr>
        <p:txBody>
          <a:bodyPr wrap="square">
            <a:spAutoFit/>
          </a:bodyPr>
          <a:lstStyle/>
          <a:p>
            <a:pPr algn="ctr"/>
            <a:r>
              <a:rPr lang="en-US" altLang="en-US" sz="2000" dirty="0"/>
              <a:t>speed = |velocity|</a:t>
            </a:r>
          </a:p>
        </p:txBody>
      </p:sp>
    </p:spTree>
    <p:extLst>
      <p:ext uri="{BB962C8B-B14F-4D97-AF65-F5344CB8AC3E}">
        <p14:creationId xmlns:p14="http://schemas.microsoft.com/office/powerpoint/2010/main" val="135213948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a:extLst>
              <a:ext uri="{FF2B5EF4-FFF2-40B4-BE49-F238E27FC236}">
                <a16:creationId xmlns:a16="http://schemas.microsoft.com/office/drawing/2014/main" id="{71419561-BFAF-4F26-A2DE-9FC80A35E0CF}"/>
              </a:ext>
            </a:extLst>
          </p:cNvPr>
          <p:cNvSpPr>
            <a:spLocks noGrp="1"/>
          </p:cNvSpPr>
          <p:nvPr>
            <p:ph idx="1"/>
          </p:nvPr>
        </p:nvSpPr>
        <p:spPr>
          <a:xfrm>
            <a:off x="457200" y="838200"/>
            <a:ext cx="8229600" cy="5638800"/>
          </a:xfrm>
        </p:spPr>
        <p:txBody>
          <a:bodyPr/>
          <a:lstStyle/>
          <a:p>
            <a:r>
              <a:rPr lang="en-US" altLang="en-US" dirty="0"/>
              <a:t>The speed of a vehicle with an instantaneous velocity of </a:t>
            </a:r>
          </a:p>
          <a:p>
            <a:r>
              <a:rPr lang="en-US" altLang="en-US" dirty="0"/>
              <a:t>-55mph is: </a:t>
            </a:r>
            <a:r>
              <a:rPr lang="en-US" altLang="en-US" dirty="0">
                <a:solidFill>
                  <a:srgbClr val="FFFF00"/>
                </a:solidFill>
              </a:rPr>
              <a:t>55mph</a:t>
            </a:r>
          </a:p>
          <a:p>
            <a:r>
              <a:rPr lang="en-US" altLang="en-US" dirty="0"/>
              <a:t>(no negative direction)</a:t>
            </a:r>
          </a:p>
        </p:txBody>
      </p:sp>
      <p:sp>
        <p:nvSpPr>
          <p:cNvPr id="3" name="Rectangle 2">
            <a:extLst>
              <a:ext uri="{FF2B5EF4-FFF2-40B4-BE49-F238E27FC236}">
                <a16:creationId xmlns:a16="http://schemas.microsoft.com/office/drawing/2014/main" id="{2DB6B24B-6F0F-4C56-B04F-B6AA511A39C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16a</a:t>
            </a:r>
            <a:endParaRPr lang="en-US" altLang="en-US" sz="2400" i="1" dirty="0">
              <a:solidFill>
                <a:schemeClr val="folHlink"/>
              </a:solidFill>
            </a:endParaRPr>
          </a:p>
        </p:txBody>
      </p:sp>
      <p:sp>
        <p:nvSpPr>
          <p:cNvPr id="4" name="TextBox 3">
            <a:extLst>
              <a:ext uri="{FF2B5EF4-FFF2-40B4-BE49-F238E27FC236}">
                <a16:creationId xmlns:a16="http://schemas.microsoft.com/office/drawing/2014/main" id="{8F2E3EFC-D173-49A3-A955-AC02922C8A59}"/>
              </a:ext>
            </a:extLst>
          </p:cNvPr>
          <p:cNvSpPr txBox="1"/>
          <p:nvPr/>
        </p:nvSpPr>
        <p:spPr>
          <a:xfrm>
            <a:off x="6725728" y="6365257"/>
            <a:ext cx="2438400" cy="400110"/>
          </a:xfrm>
          <a:prstGeom prst="rect">
            <a:avLst/>
          </a:prstGeom>
          <a:noFill/>
        </p:spPr>
        <p:txBody>
          <a:bodyPr wrap="square">
            <a:spAutoFit/>
          </a:bodyPr>
          <a:lstStyle/>
          <a:p>
            <a:pPr algn="ctr"/>
            <a:r>
              <a:rPr lang="en-US" altLang="en-US" sz="2000" dirty="0"/>
              <a:t>speed = |velocity|</a:t>
            </a:r>
          </a:p>
        </p:txBody>
      </p:sp>
    </p:spTree>
    <p:extLst>
      <p:ext uri="{BB962C8B-B14F-4D97-AF65-F5344CB8AC3E}">
        <p14:creationId xmlns:p14="http://schemas.microsoft.com/office/powerpoint/2010/main" val="3050286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altLang="en-US" dirty="0"/>
              <a:t>So… remember all those physics formulas?</a:t>
            </a:r>
          </a:p>
          <a:p>
            <a:endParaRPr lang="en-US" altLang="en-US" sz="2000" dirty="0"/>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21845563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altLang="en-US" dirty="0"/>
              <a:t>So… remember all those physics formulas?</a:t>
            </a:r>
          </a:p>
          <a:p>
            <a:endParaRPr lang="en-US" altLang="en-US" sz="2000" dirty="0"/>
          </a:p>
          <a:p>
            <a:r>
              <a:rPr lang="en-US" altLang="en-US" dirty="0"/>
              <a:t>You really only needed to know one…</a:t>
            </a:r>
          </a:p>
          <a:p>
            <a:endParaRPr lang="en-US" altLang="en-US" sz="2000" dirty="0"/>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373463146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altLang="en-US" dirty="0"/>
              <a:t>So… remember all those physics formulas?</a:t>
            </a:r>
          </a:p>
          <a:p>
            <a:endParaRPr lang="en-US" altLang="en-US" sz="2000" dirty="0"/>
          </a:p>
          <a:p>
            <a:r>
              <a:rPr lang="en-US" altLang="en-US" dirty="0"/>
              <a:t>You really only needed to know one…</a:t>
            </a:r>
          </a:p>
          <a:p>
            <a:endParaRPr lang="en-US" altLang="en-US" sz="2000" dirty="0"/>
          </a:p>
          <a:p>
            <a:r>
              <a:rPr lang="en-US" altLang="en-US" dirty="0"/>
              <a:t>…And calculus</a:t>
            </a:r>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881029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190500" y="1539875"/>
            <a:ext cx="8686800" cy="974725"/>
          </a:xfrm>
        </p:spPr>
        <p:txBody>
          <a:bodyPr/>
          <a:lstStyle/>
          <a:p>
            <a:r>
              <a:rPr lang="en-US" altLang="en-US" dirty="0"/>
              <a:t>This is only for: </a:t>
            </a:r>
          </a:p>
          <a:p>
            <a:endParaRPr lang="en-US" altLang="en-US" dirty="0"/>
          </a:p>
          <a:p>
            <a:endParaRPr lang="en-US" altLang="en-US" dirty="0"/>
          </a:p>
          <a:p>
            <a:endParaRPr lang="en-US" altLang="en-US" dirty="0"/>
          </a:p>
        </p:txBody>
      </p:sp>
      <p:grpSp>
        <p:nvGrpSpPr>
          <p:cNvPr id="7" name="Group 6">
            <a:extLst>
              <a:ext uri="{FF2B5EF4-FFF2-40B4-BE49-F238E27FC236}">
                <a16:creationId xmlns:a16="http://schemas.microsoft.com/office/drawing/2014/main" id="{CC5A18FD-7AC7-4437-B658-C58B49DD7FA1}"/>
              </a:ext>
            </a:extLst>
          </p:cNvPr>
          <p:cNvGrpSpPr/>
          <p:nvPr/>
        </p:nvGrpSpPr>
        <p:grpSpPr>
          <a:xfrm>
            <a:off x="4800600" y="1111250"/>
            <a:ext cx="3581400" cy="1403350"/>
            <a:chOff x="609600" y="2743200"/>
            <a:chExt cx="3581400" cy="140335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69A5A45-04AE-446F-B0A8-F4D82936D0E4}"/>
                    </a:ext>
                  </a:extLst>
                </p:cNvPr>
                <p:cNvSpPr txBox="1">
                  <a:spLocks/>
                </p:cNvSpPr>
                <p:nvPr/>
              </p:nvSpPr>
              <p:spPr bwMode="auto">
                <a:xfrm>
                  <a:off x="1676400" y="2743200"/>
                  <a:ext cx="2514600" cy="1352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x</m:t>
                            </m:r>
                            <m:r>
                              <m:rPr>
                                <m:nor/>
                              </m:rPr>
                              <a:rPr lang="en-US" altLang="en-US" b="1" i="0" baseline="30000" dirty="0" smtClean="0"/>
                              <m:t>3</m:t>
                            </m:r>
                            <m:r>
                              <m:rPr>
                                <m:nor/>
                              </m:rPr>
                              <a:rPr lang="en-US" altLang="en-US" dirty="0"/>
                              <m:t>+</m:t>
                            </m:r>
                            <m:r>
                              <m:rPr>
                                <m:nor/>
                              </m:rPr>
                              <a:rPr lang="en-US" altLang="en-US" b="1" i="0" dirty="0" smtClean="0"/>
                              <m:t>2</m:t>
                            </m:r>
                            <m:r>
                              <m:rPr>
                                <m:nor/>
                              </m:rPr>
                              <a:rPr lang="en-US" altLang="en-US" dirty="0"/>
                              <m:t>x</m:t>
                            </m:r>
                            <m:r>
                              <m:rPr>
                                <m:nor/>
                              </m:rPr>
                              <a:rPr lang="en-US" altLang="en-US" dirty="0"/>
                              <m:t>−1</m:t>
                            </m:r>
                          </m:num>
                          <m:den>
                            <m:r>
                              <m:rPr>
                                <m:nor/>
                              </m:rPr>
                              <a:rPr lang="en-US" altLang="en-US" b="1" i="0" dirty="0" smtClean="0"/>
                              <m:t>6</m:t>
                            </m:r>
                            <m:r>
                              <m:rPr>
                                <m:nor/>
                              </m:rPr>
                              <a:rPr lang="en-US" altLang="en-US" dirty="0"/>
                              <m:t>x</m:t>
                            </m:r>
                            <m:r>
                              <m:rPr>
                                <m:nor/>
                              </m:rPr>
                              <a:rPr lang="en-US" altLang="en-US" b="1" i="0" baseline="30000" dirty="0" smtClean="0"/>
                              <m:t>2</m:t>
                            </m:r>
                          </m:den>
                        </m:f>
                      </m:oMath>
                    </m:oMathPara>
                  </a14:m>
                  <a:endParaRPr lang="en-US" altLang="en-US" dirty="0"/>
                </a:p>
              </p:txBody>
            </p:sp>
          </mc:Choice>
          <mc:Fallback xmlns="">
            <p:sp>
              <p:nvSpPr>
                <p:cNvPr id="8" name="Content Placeholder 2">
                  <a:extLst>
                    <a:ext uri="{FF2B5EF4-FFF2-40B4-BE49-F238E27FC236}">
                      <a16:creationId xmlns:a16="http://schemas.microsoft.com/office/drawing/2014/main" id="{669A5A45-04AE-446F-B0A8-F4D82936D0E4}"/>
                    </a:ext>
                  </a:extLst>
                </p:cNvPr>
                <p:cNvSpPr txBox="1">
                  <a:spLocks noRot="1" noChangeAspect="1" noMove="1" noResize="1" noEditPoints="1" noAdjustHandles="1" noChangeArrowheads="1" noChangeShapeType="1" noTextEdit="1"/>
                </p:cNvSpPr>
                <p:nvPr/>
              </p:nvSpPr>
              <p:spPr bwMode="auto">
                <a:xfrm>
                  <a:off x="1676400" y="2743200"/>
                  <a:ext cx="2514600" cy="135255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437B907D-FC36-47E9-8523-2F27E53DE4C2}"/>
                </a:ext>
              </a:extLst>
            </p:cNvPr>
            <p:cNvSpPr txBox="1">
              <a:spLocks/>
            </p:cNvSpPr>
            <p:nvPr/>
          </p:nvSpPr>
          <p:spPr bwMode="auto">
            <a:xfrm>
              <a:off x="609600" y="30797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a:t>
              </a:r>
              <a:r>
                <a:rPr lang="en-US" altLang="en-US" sz="2000" dirty="0">
                  <a:solidFill>
                    <a:srgbClr val="FF0000"/>
                  </a:solidFill>
                </a:rPr>
                <a:t>x→</a:t>
              </a:r>
              <a:r>
                <a:rPr lang="en-US" altLang="en-US" sz="2000" dirty="0">
                  <a:solidFill>
                    <a:srgbClr val="FF0000"/>
                  </a:solidFill>
                  <a:sym typeface="Symbol" panose="05050102010706020507" pitchFamily="18" charset="2"/>
                </a:rPr>
                <a:t>∞</a:t>
              </a:r>
              <a:r>
                <a:rPr lang="en-US" altLang="en-US" sz="2000" dirty="0">
                  <a:solidFill>
                    <a:srgbClr val="FF0000"/>
                  </a:solidFill>
                </a:rPr>
                <a:t>  </a:t>
              </a:r>
            </a:p>
          </p:txBody>
        </p:sp>
      </p:grpSp>
      <p:sp>
        <p:nvSpPr>
          <p:cNvPr id="3" name="Title 1">
            <a:extLst>
              <a:ext uri="{FF2B5EF4-FFF2-40B4-BE49-F238E27FC236}">
                <a16:creationId xmlns:a16="http://schemas.microsoft.com/office/drawing/2014/main" id="{3B3EFD0F-59B6-AE2D-333F-BF0E21D64266}"/>
              </a:ext>
            </a:extLst>
          </p:cNvPr>
          <p:cNvSpPr>
            <a:spLocks noGrp="1"/>
          </p:cNvSpPr>
          <p:nvPr>
            <p:ph type="title"/>
          </p:nvPr>
        </p:nvSpPr>
        <p:spPr>
          <a:xfrm>
            <a:off x="0" y="0"/>
            <a:ext cx="9144000" cy="1143000"/>
          </a:xfrm>
        </p:spPr>
        <p:txBody>
          <a:bodyPr/>
          <a:lstStyle/>
          <a:p>
            <a:r>
              <a:rPr lang="en-US" altLang="en-US" dirty="0"/>
              <a:t>Review of Limits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B376C18-F902-E7D3-4959-85D5FE453F15}"/>
                  </a:ext>
                </a:extLst>
              </p:cNvPr>
              <p:cNvSpPr txBox="1">
                <a:spLocks/>
              </p:cNvSpPr>
              <p:nvPr/>
            </p:nvSpPr>
            <p:spPr bwMode="auto">
              <a:xfrm>
                <a:off x="838200" y="2946400"/>
                <a:ext cx="1828800" cy="15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14:m>
                  <m:oMathPara xmlns:m="http://schemas.openxmlformats.org/officeDocument/2006/math">
                    <m:oMathParaPr>
                      <m:jc m:val="left"/>
                    </m:oMathParaPr>
                    <m:oMath xmlns:m="http://schemas.openxmlformats.org/officeDocument/2006/math">
                      <m:f>
                        <m:fPr>
                          <m:ctrlPr>
                            <a:rPr lang="en-US" altLang="en-US" sz="3000" i="1" smtClean="0">
                              <a:latin typeface="Cambria Math" panose="02040503050406030204" pitchFamily="18" charset="0"/>
                            </a:rPr>
                          </m:ctrlPr>
                        </m:fPr>
                        <m:num>
                          <m:r>
                            <m:rPr>
                              <m:nor/>
                            </m:rPr>
                            <a:rPr lang="en-US" altLang="en-US" sz="3000" dirty="0"/>
                            <m:t>s</m:t>
                          </m:r>
                          <m:r>
                            <m:rPr>
                              <m:nor/>
                            </m:rPr>
                            <a:rPr lang="en-US" altLang="en-US" sz="3000" dirty="0" smtClean="0"/>
                            <m:t>maller</m:t>
                          </m:r>
                        </m:num>
                        <m:den>
                          <m:r>
                            <m:rPr>
                              <m:nor/>
                            </m:rPr>
                            <a:rPr lang="en-US" altLang="en-US" sz="3000" dirty="0"/>
                            <m:t>l</m:t>
                          </m:r>
                          <m:r>
                            <m:rPr>
                              <m:nor/>
                            </m:rPr>
                            <a:rPr lang="en-US" altLang="en-US" sz="3000" dirty="0" smtClean="0"/>
                            <m:t>arg</m:t>
                          </m:r>
                          <m:r>
                            <m:rPr>
                              <m:nor/>
                            </m:rPr>
                            <a:rPr lang="en-US" altLang="en-US" sz="3000" dirty="0"/>
                            <m:t>er</m:t>
                          </m:r>
                        </m:den>
                      </m:f>
                    </m:oMath>
                  </m:oMathPara>
                </a14:m>
                <a:endParaRPr lang="en-US" altLang="en-US" sz="3000" dirty="0"/>
              </a:p>
            </p:txBody>
          </p:sp>
        </mc:Choice>
        <mc:Fallback xmlns="">
          <p:sp>
            <p:nvSpPr>
              <p:cNvPr id="4" name="Content Placeholder 2">
                <a:extLst>
                  <a:ext uri="{FF2B5EF4-FFF2-40B4-BE49-F238E27FC236}">
                    <a16:creationId xmlns:a16="http://schemas.microsoft.com/office/drawing/2014/main" id="{5B376C18-F902-E7D3-4959-85D5FE453F15}"/>
                  </a:ext>
                </a:extLst>
              </p:cNvPr>
              <p:cNvSpPr txBox="1">
                <a:spLocks noRot="1" noChangeAspect="1" noMove="1" noResize="1" noEditPoints="1" noAdjustHandles="1" noChangeArrowheads="1" noChangeShapeType="1" noTextEdit="1"/>
              </p:cNvSpPr>
              <p:nvPr/>
            </p:nvSpPr>
            <p:spPr bwMode="auto">
              <a:xfrm>
                <a:off x="838200" y="2946400"/>
                <a:ext cx="1828800" cy="15240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DEAD80D5-F1A8-7CDE-58D5-7B51161B9655}"/>
                  </a:ext>
                </a:extLst>
              </p:cNvPr>
              <p:cNvSpPr txBox="1">
                <a:spLocks/>
              </p:cNvSpPr>
              <p:nvPr/>
            </p:nvSpPr>
            <p:spPr bwMode="auto">
              <a:xfrm>
                <a:off x="3429000" y="4664075"/>
                <a:ext cx="1752600" cy="1479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14:m>
                  <m:oMathPara xmlns:m="http://schemas.openxmlformats.org/officeDocument/2006/math">
                    <m:oMathParaPr>
                      <m:jc m:val="left"/>
                    </m:oMathParaPr>
                    <m:oMath xmlns:m="http://schemas.openxmlformats.org/officeDocument/2006/math">
                      <m:f>
                        <m:fPr>
                          <m:ctrlPr>
                            <a:rPr lang="en-US" altLang="en-US" sz="3000" i="1" smtClean="0">
                              <a:latin typeface="Cambria Math" panose="02040503050406030204" pitchFamily="18" charset="0"/>
                            </a:rPr>
                          </m:ctrlPr>
                        </m:fPr>
                        <m:num>
                          <m:r>
                            <m:rPr>
                              <m:nor/>
                            </m:rPr>
                            <a:rPr lang="en-US" altLang="en-US" sz="3000" dirty="0" smtClean="0"/>
                            <m:t>same</m:t>
                          </m:r>
                        </m:num>
                        <m:den>
                          <m:r>
                            <m:rPr>
                              <m:nor/>
                            </m:rPr>
                            <a:rPr lang="en-US" altLang="en-US" sz="3000" dirty="0" smtClean="0"/>
                            <m:t>sam</m:t>
                          </m:r>
                          <m:r>
                            <m:rPr>
                              <m:nor/>
                            </m:rPr>
                            <a:rPr lang="en-US" altLang="en-US" sz="3000" dirty="0"/>
                            <m:t>e</m:t>
                          </m:r>
                        </m:den>
                      </m:f>
                    </m:oMath>
                  </m:oMathPara>
                </a14:m>
                <a:endParaRPr lang="en-US" altLang="en-US" sz="3000" dirty="0"/>
              </a:p>
            </p:txBody>
          </p:sp>
        </mc:Choice>
        <mc:Fallback xmlns="">
          <p:sp>
            <p:nvSpPr>
              <p:cNvPr id="5" name="Content Placeholder 2">
                <a:extLst>
                  <a:ext uri="{FF2B5EF4-FFF2-40B4-BE49-F238E27FC236}">
                    <a16:creationId xmlns:a16="http://schemas.microsoft.com/office/drawing/2014/main" id="{DEAD80D5-F1A8-7CDE-58D5-7B51161B9655}"/>
                  </a:ext>
                </a:extLst>
              </p:cNvPr>
              <p:cNvSpPr txBox="1">
                <a:spLocks noRot="1" noChangeAspect="1" noMove="1" noResize="1" noEditPoints="1" noAdjustHandles="1" noChangeArrowheads="1" noChangeShapeType="1" noTextEdit="1"/>
              </p:cNvSpPr>
              <p:nvPr/>
            </p:nvSpPr>
            <p:spPr bwMode="auto">
              <a:xfrm>
                <a:off x="3429000" y="4664075"/>
                <a:ext cx="1752600" cy="147955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2B565536-7AC5-5D03-23B4-951F992BB2E7}"/>
                  </a:ext>
                </a:extLst>
              </p:cNvPr>
              <p:cNvSpPr txBox="1">
                <a:spLocks/>
              </p:cNvSpPr>
              <p:nvPr/>
            </p:nvSpPr>
            <p:spPr bwMode="auto">
              <a:xfrm>
                <a:off x="5562600" y="3429000"/>
                <a:ext cx="2057400" cy="152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14:m>
                  <m:oMathPara xmlns:m="http://schemas.openxmlformats.org/officeDocument/2006/math">
                    <m:oMathParaPr>
                      <m:jc m:val="left"/>
                    </m:oMathParaPr>
                    <m:oMath xmlns:m="http://schemas.openxmlformats.org/officeDocument/2006/math">
                      <m:f>
                        <m:fPr>
                          <m:ctrlPr>
                            <a:rPr lang="en-US" altLang="en-US" sz="3000" i="1" smtClean="0">
                              <a:latin typeface="Cambria Math" panose="02040503050406030204" pitchFamily="18" charset="0"/>
                            </a:rPr>
                          </m:ctrlPr>
                        </m:fPr>
                        <m:num>
                          <m:r>
                            <m:rPr>
                              <m:nor/>
                            </m:rPr>
                            <a:rPr lang="en-US" altLang="en-US" sz="3000" dirty="0" smtClean="0"/>
                            <m:t>larger</m:t>
                          </m:r>
                        </m:num>
                        <m:den>
                          <m:r>
                            <m:rPr>
                              <m:nor/>
                            </m:rPr>
                            <a:rPr lang="en-US" altLang="en-US" sz="3000" dirty="0" smtClean="0"/>
                            <m:t>small</m:t>
                          </m:r>
                          <m:r>
                            <m:rPr>
                              <m:nor/>
                            </m:rPr>
                            <a:rPr lang="en-US" altLang="en-US" sz="3000" dirty="0"/>
                            <m:t>er</m:t>
                          </m:r>
                        </m:den>
                      </m:f>
                    </m:oMath>
                  </m:oMathPara>
                </a14:m>
                <a:endParaRPr lang="en-US" altLang="en-US" sz="3000" dirty="0"/>
              </a:p>
            </p:txBody>
          </p:sp>
        </mc:Choice>
        <mc:Fallback xmlns="">
          <p:sp>
            <p:nvSpPr>
              <p:cNvPr id="11" name="Content Placeholder 2">
                <a:extLst>
                  <a:ext uri="{FF2B5EF4-FFF2-40B4-BE49-F238E27FC236}">
                    <a16:creationId xmlns:a16="http://schemas.microsoft.com/office/drawing/2014/main" id="{2B565536-7AC5-5D03-23B4-951F992BB2E7}"/>
                  </a:ext>
                </a:extLst>
              </p:cNvPr>
              <p:cNvSpPr txBox="1">
                <a:spLocks noRot="1" noChangeAspect="1" noMove="1" noResize="1" noEditPoints="1" noAdjustHandles="1" noChangeArrowheads="1" noChangeShapeType="1" noTextEdit="1"/>
              </p:cNvSpPr>
              <p:nvPr/>
            </p:nvSpPr>
            <p:spPr bwMode="auto">
              <a:xfrm>
                <a:off x="5562600" y="3429000"/>
                <a:ext cx="2057400" cy="152400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3180258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dirty="0"/>
              <a:t>The </a:t>
            </a:r>
            <a:r>
              <a:rPr lang="en-US" dirty="0">
                <a:solidFill>
                  <a:srgbClr val="FFC000"/>
                </a:solidFill>
              </a:rPr>
              <a:t>position function </a:t>
            </a:r>
            <a:r>
              <a:rPr lang="en-US" dirty="0"/>
              <a:t>tells you where an object is at a certain point in time</a:t>
            </a:r>
          </a:p>
          <a:p>
            <a:pPr algn="ctr"/>
            <a:r>
              <a:rPr lang="en-US" dirty="0"/>
              <a:t>position = ƒ(time)</a:t>
            </a:r>
            <a:endParaRPr lang="en-US" altLang="en-US" dirty="0"/>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307343458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a:extLst>
              <a:ext uri="{FF2B5EF4-FFF2-40B4-BE49-F238E27FC236}">
                <a16:creationId xmlns:a16="http://schemas.microsoft.com/office/drawing/2014/main" id="{45BB620E-5D09-4037-AA41-CAEB8D0FE7E6}"/>
              </a:ext>
            </a:extLst>
          </p:cNvPr>
          <p:cNvSpPr>
            <a:spLocks noGrp="1"/>
          </p:cNvSpPr>
          <p:nvPr>
            <p:ph idx="1"/>
          </p:nvPr>
        </p:nvSpPr>
        <p:spPr/>
        <p:txBody>
          <a:bodyPr/>
          <a:lstStyle/>
          <a:p>
            <a:r>
              <a:rPr lang="en-US" altLang="en-US" dirty="0">
                <a:solidFill>
                  <a:srgbClr val="FFC000"/>
                </a:solidFill>
              </a:rPr>
              <a:t>Instantaneous velocity </a:t>
            </a:r>
            <a:r>
              <a:rPr lang="en-US" altLang="en-US" dirty="0"/>
              <a:t>is the first derivative of the position function </a:t>
            </a:r>
          </a:p>
          <a:p>
            <a:endParaRPr lang="en-US" altLang="en-US" dirty="0"/>
          </a:p>
          <a:p>
            <a:r>
              <a:rPr lang="en-US" altLang="en-US" dirty="0"/>
              <a:t>A rate of change of location</a:t>
            </a:r>
          </a:p>
        </p:txBody>
      </p:sp>
      <p:sp>
        <p:nvSpPr>
          <p:cNvPr id="61443" name="Title 2">
            <a:extLst>
              <a:ext uri="{FF2B5EF4-FFF2-40B4-BE49-F238E27FC236}">
                <a16:creationId xmlns:a16="http://schemas.microsoft.com/office/drawing/2014/main" id="{41237E9D-2AAD-4FF1-9D4D-BA4AEE3E66ED}"/>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6059289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solidFill>
                  <a:srgbClr val="FFC000"/>
                </a:solidFill>
              </a:rPr>
              <a:t>Acceleration</a:t>
            </a:r>
            <a:r>
              <a:rPr lang="en-US" altLang="en-US" dirty="0"/>
              <a:t> is its second derivative </a:t>
            </a:r>
          </a:p>
          <a:p>
            <a:endParaRPr lang="en-US" altLang="en-US" dirty="0"/>
          </a:p>
          <a:p>
            <a:r>
              <a:rPr lang="en-US" altLang="en-US" dirty="0"/>
              <a:t>A rate of change of velocity (change in location)</a:t>
            </a:r>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2527253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t>The third derivative is called the </a:t>
            </a:r>
            <a:r>
              <a:rPr lang="en-US" altLang="en-US" dirty="0">
                <a:solidFill>
                  <a:srgbClr val="FFC000"/>
                </a:solidFill>
              </a:rPr>
              <a:t>“jerk”</a:t>
            </a:r>
          </a:p>
          <a:p>
            <a:endParaRPr lang="en-US" altLang="en-US" dirty="0">
              <a:solidFill>
                <a:srgbClr val="FFC000"/>
              </a:solidFill>
            </a:endParaRPr>
          </a:p>
          <a:p>
            <a:r>
              <a:rPr lang="en-US" dirty="0"/>
              <a:t>This indicates those moments when the acceleration suddenly speeds up (like a lift ascending quickly) or slows down</a:t>
            </a:r>
            <a:endParaRPr lang="en-US" altLang="en-US" dirty="0"/>
          </a:p>
          <a:p>
            <a:endParaRPr lang="en-US" altLang="en-US" dirty="0"/>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9259983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t>The fourth derivative is called the </a:t>
            </a:r>
            <a:r>
              <a:rPr lang="en-US" altLang="en-US" dirty="0">
                <a:solidFill>
                  <a:srgbClr val="FFC000"/>
                </a:solidFill>
              </a:rPr>
              <a:t>“jounce” </a:t>
            </a:r>
            <a:r>
              <a:rPr lang="en-US" altLang="en-US" dirty="0"/>
              <a:t>or</a:t>
            </a:r>
            <a:r>
              <a:rPr lang="en-US" altLang="en-US" dirty="0">
                <a:solidFill>
                  <a:srgbClr val="FFC000"/>
                </a:solidFill>
              </a:rPr>
              <a:t> “snap”</a:t>
            </a:r>
          </a:p>
          <a:p>
            <a:endParaRPr lang="en-US" altLang="en-US" dirty="0">
              <a:solidFill>
                <a:srgbClr val="FFC000"/>
              </a:solidFill>
            </a:endParaRPr>
          </a:p>
          <a:p>
            <a:r>
              <a:rPr lang="en-US" dirty="0"/>
              <a:t>when the speeding up (or slowing down) of the acceleration suddenly changes</a:t>
            </a:r>
            <a:endParaRPr lang="en-US" altLang="en-US" dirty="0"/>
          </a:p>
          <a:p>
            <a:endParaRPr lang="en-US" altLang="en-US" dirty="0">
              <a:solidFill>
                <a:srgbClr val="FFC000"/>
              </a:solidFill>
            </a:endParaRPr>
          </a:p>
          <a:p>
            <a:endParaRPr lang="en-US" altLang="en-US" dirty="0">
              <a:solidFill>
                <a:srgbClr val="FFC000"/>
              </a:solidFill>
            </a:endParaRPr>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8952772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t>The fifth derivative is called the </a:t>
            </a:r>
            <a:r>
              <a:rPr lang="en-US" altLang="en-US" dirty="0">
                <a:solidFill>
                  <a:srgbClr val="FFC000"/>
                </a:solidFill>
              </a:rPr>
              <a:t>“crackle”</a:t>
            </a:r>
          </a:p>
          <a:p>
            <a:endParaRPr lang="en-US" altLang="en-US" dirty="0">
              <a:solidFill>
                <a:srgbClr val="FFC000"/>
              </a:solidFill>
            </a:endParaRPr>
          </a:p>
          <a:p>
            <a:r>
              <a:rPr lang="en-US" altLang="en-US" dirty="0"/>
              <a:t>A change in the change of the change of the change in the rate of change</a:t>
            </a:r>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24190659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FE48E09E-4FD6-49FF-BB9F-83CA10A2D343}"/>
              </a:ext>
            </a:extLst>
          </p:cNvPr>
          <p:cNvSpPr>
            <a:spLocks noGrp="1"/>
          </p:cNvSpPr>
          <p:nvPr>
            <p:ph idx="1"/>
          </p:nvPr>
        </p:nvSpPr>
        <p:spPr/>
        <p:txBody>
          <a:bodyPr/>
          <a:lstStyle/>
          <a:p>
            <a:r>
              <a:rPr lang="en-US" altLang="en-US" dirty="0"/>
              <a:t>The sixth derivative is called </a:t>
            </a:r>
            <a:r>
              <a:rPr lang="en-US" altLang="en-US" dirty="0">
                <a:solidFill>
                  <a:srgbClr val="FFC000"/>
                </a:solidFill>
              </a:rPr>
              <a:t>“pop”</a:t>
            </a:r>
          </a:p>
          <a:p>
            <a:endParaRPr lang="en-US" altLang="en-US" dirty="0">
              <a:solidFill>
                <a:srgbClr val="FFC000"/>
              </a:solidFill>
            </a:endParaRPr>
          </a:p>
          <a:p>
            <a:r>
              <a:rPr lang="en-US" altLang="en-US" dirty="0"/>
              <a:t>A change in the change of the change of the change of the change in the rate of change</a:t>
            </a:r>
          </a:p>
          <a:p>
            <a:endParaRPr lang="en-US" altLang="en-US" dirty="0">
              <a:solidFill>
                <a:srgbClr val="FFC000"/>
              </a:solidFill>
            </a:endParaRPr>
          </a:p>
        </p:txBody>
      </p:sp>
      <p:sp>
        <p:nvSpPr>
          <p:cNvPr id="62467" name="Title 2">
            <a:extLst>
              <a:ext uri="{FF2B5EF4-FFF2-40B4-BE49-F238E27FC236}">
                <a16:creationId xmlns:a16="http://schemas.microsoft.com/office/drawing/2014/main" id="{92A2EE22-5F24-41E3-BA8B-9838AB2EE85F}"/>
              </a:ext>
            </a:extLst>
          </p:cNvPr>
          <p:cNvSpPr>
            <a:spLocks noGrp="1"/>
          </p:cNvSpPr>
          <p:nvPr>
            <p:ph type="title"/>
          </p:nvPr>
        </p:nvSpPr>
        <p:spPr/>
        <p:txBody>
          <a:bodyPr/>
          <a:lstStyle/>
          <a:p>
            <a:r>
              <a:rPr lang="en-US" altLang="en-US" sz="4600" dirty="0"/>
              <a:t>Derivatives as Rates of Change</a:t>
            </a:r>
          </a:p>
        </p:txBody>
      </p:sp>
    </p:spTree>
    <p:extLst>
      <p:ext uri="{BB962C8B-B14F-4D97-AF65-F5344CB8AC3E}">
        <p14:creationId xmlns:p14="http://schemas.microsoft.com/office/powerpoint/2010/main" val="17337245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r>
              <a:rPr lang="en-US" altLang="en-US" dirty="0"/>
              <a:t>Suppose you have a position function:</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with s in feet and t in seconds</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16b</a:t>
            </a:r>
            <a:endParaRPr lang="en-US" altLang="en-US" sz="2400" i="1" dirty="0">
              <a:solidFill>
                <a:schemeClr val="folHlink"/>
              </a:solidFill>
            </a:endParaRPr>
          </a:p>
        </p:txBody>
      </p:sp>
    </p:spTree>
    <p:extLst>
      <p:ext uri="{BB962C8B-B14F-4D97-AF65-F5344CB8AC3E}">
        <p14:creationId xmlns:p14="http://schemas.microsoft.com/office/powerpoint/2010/main" val="23872766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pPr algn="ctr"/>
            <a:r>
              <a:rPr lang="en-US" altLang="en-US" dirty="0"/>
              <a:t>s =  2t</a:t>
            </a:r>
            <a:r>
              <a:rPr lang="en-US" altLang="en-US" baseline="30000" dirty="0"/>
              <a:t>2</a:t>
            </a:r>
            <a:r>
              <a:rPr lang="en-US" altLang="en-US" dirty="0"/>
              <a:t> + 5t – 42</a:t>
            </a:r>
          </a:p>
          <a:p>
            <a:r>
              <a:rPr lang="en-US" altLang="en-US" dirty="0"/>
              <a:t>This tells you how far the item has moved in feet after “t” seconds have passed</a:t>
            </a:r>
          </a:p>
          <a:p>
            <a:endParaRPr lang="en-US" altLang="en-US" dirty="0"/>
          </a:p>
          <a:p>
            <a:br>
              <a:rPr lang="en-US" altLang="en-US" dirty="0"/>
            </a:br>
            <a:r>
              <a:rPr lang="en-US" altLang="en-US" dirty="0"/>
              <a:t> </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16b</a:t>
            </a:r>
            <a:endParaRPr lang="en-US" altLang="en-US" sz="2400" i="1" dirty="0">
              <a:solidFill>
                <a:schemeClr val="folHlink"/>
              </a:solidFill>
            </a:endParaRPr>
          </a:p>
        </p:txBody>
      </p:sp>
    </p:spTree>
    <p:extLst>
      <p:ext uri="{BB962C8B-B14F-4D97-AF65-F5344CB8AC3E}">
        <p14:creationId xmlns:p14="http://schemas.microsoft.com/office/powerpoint/2010/main" val="11738832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pPr algn="ctr"/>
            <a:r>
              <a:rPr lang="en-US" altLang="en-US" dirty="0"/>
              <a:t>s =  2t</a:t>
            </a:r>
            <a:r>
              <a:rPr lang="en-US" altLang="en-US" baseline="30000" dirty="0"/>
              <a:t>2</a:t>
            </a:r>
            <a:r>
              <a:rPr lang="en-US" altLang="en-US" dirty="0"/>
              <a:t> + 5t – 42</a:t>
            </a:r>
          </a:p>
          <a:p>
            <a:r>
              <a:rPr lang="en-US" altLang="en-US" dirty="0"/>
              <a:t>How far has the item moved after 10 seconds?</a:t>
            </a:r>
          </a:p>
          <a:p>
            <a:endParaRPr lang="en-US" altLang="en-US" dirty="0"/>
          </a:p>
          <a:p>
            <a:br>
              <a:rPr lang="en-US" altLang="en-US" dirty="0"/>
            </a:br>
            <a:r>
              <a:rPr lang="en-US" altLang="en-US" dirty="0"/>
              <a:t> </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16b</a:t>
            </a:r>
            <a:endParaRPr lang="en-US" altLang="en-US" sz="2400" i="1" dirty="0">
              <a:solidFill>
                <a:schemeClr val="folHlink"/>
              </a:solidFill>
            </a:endParaRPr>
          </a:p>
        </p:txBody>
      </p:sp>
    </p:spTree>
    <p:extLst>
      <p:ext uri="{BB962C8B-B14F-4D97-AF65-F5344CB8AC3E}">
        <p14:creationId xmlns:p14="http://schemas.microsoft.com/office/powerpoint/2010/main" val="384620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35036502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pPr algn="ctr"/>
            <a:r>
              <a:rPr lang="en-US" altLang="en-US" dirty="0"/>
              <a:t>s =  2t</a:t>
            </a:r>
            <a:r>
              <a:rPr lang="en-US" altLang="en-US" baseline="30000" dirty="0"/>
              <a:t>2</a:t>
            </a:r>
            <a:r>
              <a:rPr lang="en-US" altLang="en-US" dirty="0"/>
              <a:t> + 5t – 42</a:t>
            </a:r>
          </a:p>
          <a:p>
            <a:r>
              <a:rPr lang="en-US" altLang="en-US" dirty="0"/>
              <a:t>How far has the item moved after 10 seconds? 208   </a:t>
            </a:r>
            <a:r>
              <a:rPr lang="en-US" altLang="en-US" sz="3000" dirty="0" err="1"/>
              <a:t>whats</a:t>
            </a:r>
            <a:r>
              <a:rPr lang="en-US" altLang="en-US" sz="3000" dirty="0"/>
              <a:t>?</a:t>
            </a:r>
          </a:p>
          <a:p>
            <a:endParaRPr lang="en-US" altLang="en-US" dirty="0"/>
          </a:p>
          <a:p>
            <a:br>
              <a:rPr lang="en-US" altLang="en-US" dirty="0"/>
            </a:br>
            <a:r>
              <a:rPr lang="en-US" altLang="en-US" dirty="0"/>
              <a:t> </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16b</a:t>
            </a:r>
            <a:endParaRPr lang="en-US" altLang="en-US" sz="2400" i="1" dirty="0">
              <a:solidFill>
                <a:schemeClr val="folHlink"/>
              </a:solidFill>
            </a:endParaRPr>
          </a:p>
        </p:txBody>
      </p:sp>
    </p:spTree>
    <p:extLst>
      <p:ext uri="{BB962C8B-B14F-4D97-AF65-F5344CB8AC3E}">
        <p14:creationId xmlns:p14="http://schemas.microsoft.com/office/powerpoint/2010/main" val="191243569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1EC158D7-4ACB-4C39-97DF-58D5179FFAB8}"/>
              </a:ext>
            </a:extLst>
          </p:cNvPr>
          <p:cNvSpPr>
            <a:spLocks noGrp="1"/>
          </p:cNvSpPr>
          <p:nvPr>
            <p:ph idx="1"/>
          </p:nvPr>
        </p:nvSpPr>
        <p:spPr>
          <a:xfrm>
            <a:off x="457200" y="838200"/>
            <a:ext cx="8229600" cy="5638800"/>
          </a:xfrm>
        </p:spPr>
        <p:txBody>
          <a:bodyPr/>
          <a:lstStyle/>
          <a:p>
            <a:pPr algn="ctr"/>
            <a:r>
              <a:rPr lang="en-US" altLang="en-US" dirty="0"/>
              <a:t>s =  2t</a:t>
            </a:r>
            <a:r>
              <a:rPr lang="en-US" altLang="en-US" baseline="30000" dirty="0"/>
              <a:t>2</a:t>
            </a:r>
            <a:r>
              <a:rPr lang="en-US" altLang="en-US" dirty="0"/>
              <a:t> + 5t – 42</a:t>
            </a:r>
          </a:p>
          <a:p>
            <a:r>
              <a:rPr lang="en-US" altLang="en-US" dirty="0"/>
              <a:t>How far has the item moved after 10 seconds? </a:t>
            </a:r>
            <a:r>
              <a:rPr lang="en-US" altLang="en-US" dirty="0">
                <a:solidFill>
                  <a:srgbClr val="FFFF00"/>
                </a:solidFill>
              </a:rPr>
              <a:t>208 feet</a:t>
            </a:r>
          </a:p>
          <a:p>
            <a:endParaRPr lang="en-US" altLang="en-US" dirty="0"/>
          </a:p>
          <a:p>
            <a:br>
              <a:rPr lang="en-US" altLang="en-US" dirty="0"/>
            </a:br>
            <a:r>
              <a:rPr lang="en-US" altLang="en-US" dirty="0"/>
              <a:t> </a:t>
            </a:r>
          </a:p>
        </p:txBody>
      </p:sp>
      <p:sp>
        <p:nvSpPr>
          <p:cNvPr id="3" name="Rectangle 2">
            <a:extLst>
              <a:ext uri="{FF2B5EF4-FFF2-40B4-BE49-F238E27FC236}">
                <a16:creationId xmlns:a16="http://schemas.microsoft.com/office/drawing/2014/main" id="{A1580381-948B-405D-8D23-B64F4E6FED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16b</a:t>
            </a:r>
            <a:endParaRPr lang="en-US" altLang="en-US" sz="2400" i="1" dirty="0">
              <a:solidFill>
                <a:schemeClr val="folHlink"/>
              </a:solidFill>
            </a:endParaRPr>
          </a:p>
        </p:txBody>
      </p:sp>
    </p:spTree>
    <p:extLst>
      <p:ext uri="{BB962C8B-B14F-4D97-AF65-F5344CB8AC3E}">
        <p14:creationId xmlns:p14="http://schemas.microsoft.com/office/powerpoint/2010/main" val="37857995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a:extLst>
              <a:ext uri="{FF2B5EF4-FFF2-40B4-BE49-F238E27FC236}">
                <a16:creationId xmlns:a16="http://schemas.microsoft.com/office/drawing/2014/main" id="{1773A62E-A831-4501-96C1-F7EA1FBBC9F8}"/>
              </a:ext>
            </a:extLst>
          </p:cNvPr>
          <p:cNvSpPr>
            <a:spLocks noGrp="1"/>
          </p:cNvSpPr>
          <p:nvPr>
            <p:ph idx="1"/>
          </p:nvPr>
        </p:nvSpPr>
        <p:spPr>
          <a:xfrm>
            <a:off x="457200" y="838200"/>
            <a:ext cx="85344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pPr algn="ctr"/>
            <a:endParaRPr lang="en-US" altLang="en-US" dirty="0"/>
          </a:p>
          <a:p>
            <a:pPr algn="ctr"/>
            <a:endParaRPr lang="en-US" altLang="en-US" dirty="0"/>
          </a:p>
          <a:p>
            <a:pPr algn="ctr"/>
            <a:endParaRPr lang="en-US" altLang="en-US" dirty="0"/>
          </a:p>
          <a:p>
            <a:pPr algn="ctr"/>
            <a:endParaRPr lang="en-US" altLang="en-US" dirty="0"/>
          </a:p>
          <a:p>
            <a:pPr algn="ctr"/>
            <a:endParaRPr lang="en-US" altLang="en-US" dirty="0"/>
          </a:p>
          <a:p>
            <a:pPr algn="r"/>
            <a:r>
              <a:rPr lang="en-US" altLang="en-US" sz="2500" dirty="0"/>
              <a:t>(hint: it’s the first derivative)</a:t>
            </a:r>
          </a:p>
        </p:txBody>
      </p:sp>
      <p:sp>
        <p:nvSpPr>
          <p:cNvPr id="3" name="Rectangle 2">
            <a:extLst>
              <a:ext uri="{FF2B5EF4-FFF2-40B4-BE49-F238E27FC236}">
                <a16:creationId xmlns:a16="http://schemas.microsoft.com/office/drawing/2014/main" id="{8F0011A8-34EB-46CF-96C8-030FB8572D2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16c</a:t>
            </a:r>
            <a:endParaRPr lang="en-US" altLang="en-US" sz="2400" i="1" dirty="0">
              <a:solidFill>
                <a:schemeClr val="folHlink"/>
              </a:solidFill>
            </a:endParaRPr>
          </a:p>
        </p:txBody>
      </p:sp>
    </p:spTree>
    <p:extLst>
      <p:ext uri="{BB962C8B-B14F-4D97-AF65-F5344CB8AC3E}">
        <p14:creationId xmlns:p14="http://schemas.microsoft.com/office/powerpoint/2010/main" val="41077830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speed:			</a:t>
            </a:r>
            <a:r>
              <a:rPr lang="en-US" altLang="en-US" dirty="0">
                <a:solidFill>
                  <a:srgbClr val="FFFF00"/>
                </a:solidFill>
              </a:rPr>
              <a:t>s’ = 4t + 5</a:t>
            </a:r>
          </a:p>
          <a:p>
            <a:pPr algn="ctr"/>
            <a:endParaRPr lang="en-US" altLang="en-US" sz="2000" dirty="0"/>
          </a:p>
          <a:p>
            <a:r>
              <a:rPr lang="en-US" altLang="en-US" dirty="0"/>
              <a:t>What is the item’s velocity after 10 seconds?</a:t>
            </a:r>
          </a:p>
          <a:p>
            <a:endParaRPr lang="en-US" altLang="en-US" dirty="0"/>
          </a:p>
          <a:p>
            <a:endParaRPr lang="en-US" altLang="en-US" sz="2700" dirty="0"/>
          </a:p>
          <a:p>
            <a:endParaRPr lang="en-US" altLang="en-US" dirty="0"/>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16d</a:t>
            </a:r>
            <a:endParaRPr lang="en-US" altLang="en-US" sz="2400" i="1" dirty="0">
              <a:solidFill>
                <a:schemeClr val="folHlink"/>
              </a:solidFill>
            </a:endParaRPr>
          </a:p>
        </p:txBody>
      </p:sp>
    </p:spTree>
    <p:extLst>
      <p:ext uri="{BB962C8B-B14F-4D97-AF65-F5344CB8AC3E}">
        <p14:creationId xmlns:p14="http://schemas.microsoft.com/office/powerpoint/2010/main" val="187263676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speed:			s’ = 4t + 5</a:t>
            </a:r>
          </a:p>
          <a:p>
            <a:pPr algn="ctr"/>
            <a:endParaRPr lang="en-US" altLang="en-US" sz="2000" dirty="0"/>
          </a:p>
          <a:p>
            <a:r>
              <a:rPr lang="en-US" altLang="en-US" dirty="0"/>
              <a:t>What is the item’s velocity at 10 seconds? 45   </a:t>
            </a:r>
            <a:r>
              <a:rPr lang="en-US" altLang="en-US" sz="3000" dirty="0" err="1"/>
              <a:t>whats</a:t>
            </a:r>
            <a:r>
              <a:rPr lang="en-US" altLang="en-US" sz="3000" dirty="0"/>
              <a:t>?</a:t>
            </a:r>
          </a:p>
          <a:p>
            <a:endParaRPr lang="en-US" altLang="en-US" dirty="0"/>
          </a:p>
          <a:p>
            <a:endParaRPr lang="en-US" altLang="en-US" sz="2700" dirty="0"/>
          </a:p>
          <a:p>
            <a:endParaRPr lang="en-US" altLang="en-US" dirty="0"/>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16d</a:t>
            </a:r>
            <a:endParaRPr lang="en-US" altLang="en-US" sz="2400" i="1" dirty="0">
              <a:solidFill>
                <a:schemeClr val="folHlink"/>
              </a:solidFill>
            </a:endParaRPr>
          </a:p>
        </p:txBody>
      </p:sp>
    </p:spTree>
    <p:extLst>
      <p:ext uri="{BB962C8B-B14F-4D97-AF65-F5344CB8AC3E}">
        <p14:creationId xmlns:p14="http://schemas.microsoft.com/office/powerpoint/2010/main" val="36310803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speed:		ds/dt = s’ = 4t + 5</a:t>
            </a:r>
          </a:p>
          <a:p>
            <a:pPr algn="ctr"/>
            <a:endParaRPr lang="en-US" altLang="en-US" sz="2000" dirty="0"/>
          </a:p>
          <a:p>
            <a:r>
              <a:rPr lang="en-US" altLang="en-US" dirty="0"/>
              <a:t>What is the item’s velocity at 10 seconds? </a:t>
            </a:r>
            <a:r>
              <a:rPr lang="en-US" altLang="en-US" dirty="0">
                <a:solidFill>
                  <a:srgbClr val="FFFF00"/>
                </a:solidFill>
              </a:rPr>
              <a:t>45 ft/sec</a:t>
            </a:r>
          </a:p>
          <a:p>
            <a:endParaRPr lang="en-US" altLang="en-US" dirty="0"/>
          </a:p>
          <a:p>
            <a:endParaRPr lang="en-US" altLang="en-US" sz="2700" dirty="0"/>
          </a:p>
          <a:p>
            <a:endParaRPr lang="en-US" altLang="en-US" dirty="0"/>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16d</a:t>
            </a:r>
            <a:endParaRPr lang="en-US" altLang="en-US" sz="2400" i="1" dirty="0">
              <a:solidFill>
                <a:schemeClr val="folHlink"/>
              </a:solidFill>
            </a:endParaRPr>
          </a:p>
        </p:txBody>
      </p:sp>
    </p:spTree>
    <p:extLst>
      <p:ext uri="{BB962C8B-B14F-4D97-AF65-F5344CB8AC3E}">
        <p14:creationId xmlns:p14="http://schemas.microsoft.com/office/powerpoint/2010/main" val="108895348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velocity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velocity:	s’ = 4t + 5</a:t>
            </a:r>
          </a:p>
          <a:p>
            <a:pPr algn="ctr"/>
            <a:endParaRPr lang="en-US" altLang="en-US" sz="2000" dirty="0"/>
          </a:p>
          <a:p>
            <a:r>
              <a:rPr lang="en-US" altLang="en-US" dirty="0"/>
              <a:t>What is the acceleration function? </a:t>
            </a:r>
          </a:p>
          <a:p>
            <a:endParaRPr lang="en-US" altLang="en-US" dirty="0"/>
          </a:p>
          <a:p>
            <a:endParaRPr lang="en-US" altLang="en-US" sz="2700" dirty="0"/>
          </a:p>
          <a:p>
            <a:pPr algn="r"/>
            <a:r>
              <a:rPr lang="en-US" altLang="en-US" sz="2500" dirty="0"/>
              <a:t>(hint: it’s the second derivative)</a:t>
            </a:r>
          </a:p>
          <a:p>
            <a:endParaRPr lang="en-US" altLang="en-US" dirty="0"/>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16e</a:t>
            </a:r>
            <a:endParaRPr lang="en-US" altLang="en-US" sz="2400" i="1" dirty="0">
              <a:solidFill>
                <a:schemeClr val="folHlink"/>
              </a:solidFill>
            </a:endParaRPr>
          </a:p>
        </p:txBody>
      </p:sp>
    </p:spTree>
    <p:extLst>
      <p:ext uri="{BB962C8B-B14F-4D97-AF65-F5344CB8AC3E}">
        <p14:creationId xmlns:p14="http://schemas.microsoft.com/office/powerpoint/2010/main" val="303940701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speed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velocity :		s’ = 4t + 5 ft/sec</a:t>
            </a:r>
          </a:p>
          <a:p>
            <a:r>
              <a:rPr lang="en-US" altLang="en-US" dirty="0"/>
              <a:t>acceleration:	</a:t>
            </a:r>
            <a:r>
              <a:rPr lang="en-US" altLang="en-US" dirty="0">
                <a:solidFill>
                  <a:srgbClr val="FFFF00"/>
                </a:solidFill>
              </a:rPr>
              <a:t>s’’ = 4 </a:t>
            </a:r>
          </a:p>
          <a:p>
            <a:endParaRPr lang="en-US" altLang="en-US" dirty="0"/>
          </a:p>
          <a:p>
            <a:r>
              <a:rPr lang="en-US" altLang="en-US" dirty="0"/>
              <a:t>What are the units?</a:t>
            </a:r>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16f</a:t>
            </a:r>
            <a:endParaRPr lang="en-US" altLang="en-US" sz="2400" i="1" dirty="0">
              <a:solidFill>
                <a:schemeClr val="folHlink"/>
              </a:solidFill>
            </a:endParaRPr>
          </a:p>
        </p:txBody>
      </p:sp>
    </p:spTree>
    <p:extLst>
      <p:ext uri="{BB962C8B-B14F-4D97-AF65-F5344CB8AC3E}">
        <p14:creationId xmlns:p14="http://schemas.microsoft.com/office/powerpoint/2010/main" val="84074617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CF40079E-06BB-4937-BD1D-1CF6BFD100C1}"/>
              </a:ext>
            </a:extLst>
          </p:cNvPr>
          <p:cNvSpPr>
            <a:spLocks noGrp="1"/>
          </p:cNvSpPr>
          <p:nvPr>
            <p:ph idx="1"/>
          </p:nvPr>
        </p:nvSpPr>
        <p:spPr>
          <a:xfrm>
            <a:off x="457200" y="838200"/>
            <a:ext cx="8458200" cy="5638800"/>
          </a:xfrm>
        </p:spPr>
        <p:txBody>
          <a:bodyPr/>
          <a:lstStyle/>
          <a:p>
            <a:r>
              <a:rPr lang="en-US" altLang="en-US" dirty="0"/>
              <a:t>What is the speed function of:</a:t>
            </a:r>
          </a:p>
          <a:p>
            <a:endParaRPr lang="en-US" altLang="en-US" sz="2000" dirty="0"/>
          </a:p>
          <a:p>
            <a:pPr algn="ctr"/>
            <a:r>
              <a:rPr lang="en-US" altLang="en-US" dirty="0"/>
              <a:t>s =  2t</a:t>
            </a:r>
            <a:r>
              <a:rPr lang="en-US" altLang="en-US" baseline="30000" dirty="0"/>
              <a:t>2</a:t>
            </a:r>
            <a:r>
              <a:rPr lang="en-US" altLang="en-US" dirty="0"/>
              <a:t> + 5t – 42</a:t>
            </a:r>
          </a:p>
          <a:p>
            <a:r>
              <a:rPr lang="en-US" altLang="en-US" dirty="0"/>
              <a:t>speed:			s’ = 4t + 5 ft/sec</a:t>
            </a:r>
          </a:p>
          <a:p>
            <a:r>
              <a:rPr lang="en-US" altLang="en-US" dirty="0"/>
              <a:t>acceleration: d</a:t>
            </a:r>
            <a:r>
              <a:rPr lang="en-US" altLang="en-US" baseline="30000" dirty="0"/>
              <a:t>2</a:t>
            </a:r>
            <a:r>
              <a:rPr lang="en-US" altLang="en-US" dirty="0"/>
              <a:t>s/dt</a:t>
            </a:r>
            <a:r>
              <a:rPr lang="en-US" altLang="en-US" baseline="30000" dirty="0"/>
              <a:t>2</a:t>
            </a:r>
            <a:r>
              <a:rPr lang="en-US" altLang="en-US" dirty="0"/>
              <a:t> = s’’ = 4</a:t>
            </a:r>
          </a:p>
          <a:p>
            <a:endParaRPr lang="en-US" altLang="en-US" dirty="0"/>
          </a:p>
          <a:p>
            <a:r>
              <a:rPr lang="en-US" altLang="en-US" dirty="0"/>
              <a:t>What are the units? </a:t>
            </a:r>
            <a:r>
              <a:rPr lang="en-US" altLang="en-US" dirty="0">
                <a:solidFill>
                  <a:srgbClr val="FFFF00"/>
                </a:solidFill>
              </a:rPr>
              <a:t>feet/sec</a:t>
            </a:r>
            <a:r>
              <a:rPr lang="en-US" altLang="en-US" baseline="30000" dirty="0">
                <a:solidFill>
                  <a:srgbClr val="FFFF00"/>
                </a:solidFill>
              </a:rPr>
              <a:t>2</a:t>
            </a:r>
          </a:p>
        </p:txBody>
      </p:sp>
      <p:sp>
        <p:nvSpPr>
          <p:cNvPr id="3" name="Rectangle 2">
            <a:extLst>
              <a:ext uri="{FF2B5EF4-FFF2-40B4-BE49-F238E27FC236}">
                <a16:creationId xmlns:a16="http://schemas.microsoft.com/office/drawing/2014/main" id="{BE6C45FF-D38C-4096-9DCD-399F710A497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16f</a:t>
            </a:r>
            <a:endParaRPr lang="en-US" altLang="en-US" sz="2400" i="1" dirty="0">
              <a:solidFill>
                <a:schemeClr val="folHlink"/>
              </a:solidFill>
            </a:endParaRPr>
          </a:p>
        </p:txBody>
      </p:sp>
    </p:spTree>
    <p:extLst>
      <p:ext uri="{BB962C8B-B14F-4D97-AF65-F5344CB8AC3E}">
        <p14:creationId xmlns:p14="http://schemas.microsoft.com/office/powerpoint/2010/main" val="407032558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a:extLst>
              <a:ext uri="{FF2B5EF4-FFF2-40B4-BE49-F238E27FC236}">
                <a16:creationId xmlns:a16="http://schemas.microsoft.com/office/drawing/2014/main" id="{7707E2C6-8CE1-44A1-A634-C4DB8E26B091}"/>
              </a:ext>
            </a:extLst>
          </p:cNvPr>
          <p:cNvSpPr>
            <a:spLocks noGrp="1"/>
          </p:cNvSpPr>
          <p:nvPr>
            <p:ph idx="1"/>
          </p:nvPr>
        </p:nvSpPr>
        <p:spPr>
          <a:xfrm>
            <a:off x="457200" y="838200"/>
            <a:ext cx="8229600" cy="5638800"/>
          </a:xfrm>
        </p:spPr>
        <p:txBody>
          <a:bodyPr/>
          <a:lstStyle/>
          <a:p>
            <a:r>
              <a:rPr lang="en-US" altLang="en-US" dirty="0"/>
              <a:t>Position function:</a:t>
            </a:r>
          </a:p>
          <a:p>
            <a:pPr algn="ctr"/>
            <a:r>
              <a:rPr lang="en-US" altLang="en-US" dirty="0"/>
              <a:t>s =  2x</a:t>
            </a:r>
            <a:r>
              <a:rPr lang="en-US" altLang="en-US" baseline="30000" dirty="0"/>
              <a:t>2</a:t>
            </a:r>
            <a:r>
              <a:rPr lang="en-US" altLang="en-US" dirty="0"/>
              <a:t> + 5x – 42</a:t>
            </a:r>
          </a:p>
          <a:p>
            <a:r>
              <a:rPr lang="en-US" altLang="en-US" dirty="0"/>
              <a:t>Velocity function:</a:t>
            </a:r>
          </a:p>
          <a:p>
            <a:pPr algn="ctr"/>
            <a:r>
              <a:rPr lang="en-US" altLang="en-US" dirty="0"/>
              <a:t>s’ = 4x + 5 ft/sec</a:t>
            </a:r>
          </a:p>
          <a:p>
            <a:r>
              <a:rPr lang="en-US" altLang="en-US" dirty="0"/>
              <a:t>Acceleration function: </a:t>
            </a:r>
          </a:p>
          <a:p>
            <a:pPr algn="ctr"/>
            <a:r>
              <a:rPr lang="en-US" altLang="en-US" dirty="0"/>
              <a:t>s’’ = 4 ft/sec^2</a:t>
            </a:r>
          </a:p>
          <a:p>
            <a:pPr algn="ctr"/>
            <a:r>
              <a:rPr lang="en-US" altLang="en-US" dirty="0">
                <a:solidFill>
                  <a:srgbClr val="FFFF00"/>
                </a:solidFill>
              </a:rPr>
              <a:t>A constant acceleration!</a:t>
            </a:r>
          </a:p>
        </p:txBody>
      </p:sp>
      <p:sp>
        <p:nvSpPr>
          <p:cNvPr id="3" name="Rectangle 2">
            <a:extLst>
              <a:ext uri="{FF2B5EF4-FFF2-40B4-BE49-F238E27FC236}">
                <a16:creationId xmlns:a16="http://schemas.microsoft.com/office/drawing/2014/main" id="{7215CC54-0685-4271-BE01-16CAF38817F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16f</a:t>
            </a:r>
            <a:endParaRPr lang="en-US" altLang="en-US" sz="2400" i="1" dirty="0">
              <a:solidFill>
                <a:schemeClr val="folHlink"/>
              </a:solidFill>
            </a:endParaRPr>
          </a:p>
        </p:txBody>
      </p:sp>
    </p:spTree>
    <p:extLst>
      <p:ext uri="{BB962C8B-B14F-4D97-AF65-F5344CB8AC3E}">
        <p14:creationId xmlns:p14="http://schemas.microsoft.com/office/powerpoint/2010/main" val="20576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B791D0B-B8A0-4C6B-B831-688144228F5B}"/>
              </a:ext>
            </a:extLst>
          </p:cNvPr>
          <p:cNvSpPr>
            <a:spLocks noGrp="1"/>
          </p:cNvSpPr>
          <p:nvPr>
            <p:ph type="title"/>
          </p:nvPr>
        </p:nvSpPr>
        <p:spPr/>
        <p:txBody>
          <a:bodyPr/>
          <a:lstStyle/>
          <a:p>
            <a:r>
              <a:rPr lang="en-US" altLang="en-US" sz="5300"/>
              <a:t>Derivatives/Differentiation</a:t>
            </a:r>
          </a:p>
        </p:txBody>
      </p:sp>
      <p:sp>
        <p:nvSpPr>
          <p:cNvPr id="16387" name="Content Placeholder 2">
            <a:extLst>
              <a:ext uri="{FF2B5EF4-FFF2-40B4-BE49-F238E27FC236}">
                <a16:creationId xmlns:a16="http://schemas.microsoft.com/office/drawing/2014/main" id="{A07B8384-B044-43C5-BFE3-19EC5DA871FE}"/>
              </a:ext>
            </a:extLst>
          </p:cNvPr>
          <p:cNvSpPr>
            <a:spLocks noGrp="1"/>
          </p:cNvSpPr>
          <p:nvPr>
            <p:ph idx="1"/>
          </p:nvPr>
        </p:nvSpPr>
        <p:spPr>
          <a:xfrm>
            <a:off x="457200" y="1143000"/>
            <a:ext cx="8229600" cy="5638800"/>
          </a:xfrm>
        </p:spPr>
        <p:txBody>
          <a:bodyPr/>
          <a:lstStyle/>
          <a:p>
            <a:r>
              <a:rPr lang="en-US" altLang="en-US" dirty="0"/>
              <a:t>  Two Rules important enough to be included in the “Outcomes”</a:t>
            </a:r>
          </a:p>
          <a:p>
            <a:endParaRPr lang="en-US" altLang="en-US" dirty="0"/>
          </a:p>
        </p:txBody>
      </p:sp>
    </p:spTree>
    <p:extLst>
      <p:ext uri="{BB962C8B-B14F-4D97-AF65-F5344CB8AC3E}">
        <p14:creationId xmlns:p14="http://schemas.microsoft.com/office/powerpoint/2010/main" val="428045710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6B2D-1337-8E04-6C82-43B523000A83}"/>
              </a:ext>
            </a:extLst>
          </p:cNvPr>
          <p:cNvSpPr>
            <a:spLocks noGrp="1"/>
          </p:cNvSpPr>
          <p:nvPr>
            <p:ph type="title"/>
          </p:nvPr>
        </p:nvSpPr>
        <p:spPr/>
        <p:txBody>
          <a:bodyPr/>
          <a:lstStyle/>
          <a:p>
            <a:r>
              <a:rPr lang="en-US" altLang="en-US" sz="4600" dirty="0"/>
              <a:t>Derivatives as Rates of Change</a:t>
            </a:r>
            <a:endParaRPr lang="en-US" sz="4600" dirty="0"/>
          </a:p>
        </p:txBody>
      </p:sp>
      <p:sp>
        <p:nvSpPr>
          <p:cNvPr id="3" name="Content Placeholder 2">
            <a:extLst>
              <a:ext uri="{FF2B5EF4-FFF2-40B4-BE49-F238E27FC236}">
                <a16:creationId xmlns:a16="http://schemas.microsoft.com/office/drawing/2014/main" id="{B390A870-1E16-2BF0-E57E-5DCA190E762B}"/>
              </a:ext>
            </a:extLst>
          </p:cNvPr>
          <p:cNvSpPr>
            <a:spLocks noGrp="1"/>
          </p:cNvSpPr>
          <p:nvPr>
            <p:ph idx="1"/>
          </p:nvPr>
        </p:nvSpPr>
        <p:spPr/>
        <p:txBody>
          <a:bodyPr/>
          <a:lstStyle/>
          <a:p>
            <a:r>
              <a:rPr lang="en-US" dirty="0"/>
              <a:t>Acceleration video</a:t>
            </a:r>
          </a:p>
        </p:txBody>
      </p:sp>
    </p:spTree>
    <p:extLst>
      <p:ext uri="{BB962C8B-B14F-4D97-AF65-F5344CB8AC3E}">
        <p14:creationId xmlns:p14="http://schemas.microsoft.com/office/powerpoint/2010/main" val="2818312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60721352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a:extLst>
              <a:ext uri="{FF2B5EF4-FFF2-40B4-BE49-F238E27FC236}">
                <a16:creationId xmlns:a16="http://schemas.microsoft.com/office/drawing/2014/main" id="{7707E2C6-8CE1-44A1-A634-C4DB8E26B091}"/>
              </a:ext>
            </a:extLst>
          </p:cNvPr>
          <p:cNvSpPr>
            <a:spLocks noGrp="1"/>
          </p:cNvSpPr>
          <p:nvPr>
            <p:ph idx="1"/>
          </p:nvPr>
        </p:nvSpPr>
        <p:spPr>
          <a:xfrm>
            <a:off x="457200" y="838200"/>
            <a:ext cx="8229600" cy="5638800"/>
          </a:xfrm>
        </p:spPr>
        <p:txBody>
          <a:bodyPr/>
          <a:lstStyle/>
          <a:p>
            <a:r>
              <a:rPr lang="en-US" altLang="en-US" dirty="0"/>
              <a:t>Position function:</a:t>
            </a:r>
          </a:p>
          <a:p>
            <a:pPr algn="ctr"/>
            <a:r>
              <a:rPr lang="en-US" altLang="en-US" dirty="0"/>
              <a:t>s =  2x</a:t>
            </a:r>
            <a:r>
              <a:rPr lang="en-US" altLang="en-US" baseline="30000" dirty="0"/>
              <a:t>2</a:t>
            </a:r>
            <a:r>
              <a:rPr lang="en-US" altLang="en-US" dirty="0"/>
              <a:t> + 5x – 42</a:t>
            </a:r>
          </a:p>
          <a:p>
            <a:r>
              <a:rPr lang="en-US" altLang="en-US" dirty="0"/>
              <a:t>Velocity function:</a:t>
            </a:r>
          </a:p>
          <a:p>
            <a:pPr algn="ctr"/>
            <a:r>
              <a:rPr lang="en-US" altLang="en-US" dirty="0"/>
              <a:t>s’ = 4x + 5</a:t>
            </a:r>
          </a:p>
          <a:p>
            <a:r>
              <a:rPr lang="en-US" altLang="en-US" dirty="0"/>
              <a:t>Acceleration function: </a:t>
            </a:r>
          </a:p>
          <a:p>
            <a:pPr algn="ctr"/>
            <a:r>
              <a:rPr lang="en-US" altLang="en-US" dirty="0"/>
              <a:t>s’’ = 4</a:t>
            </a:r>
          </a:p>
          <a:p>
            <a:r>
              <a:rPr lang="en-US" altLang="en-US" dirty="0"/>
              <a:t>What is the third derivative?</a:t>
            </a:r>
          </a:p>
        </p:txBody>
      </p:sp>
      <p:sp>
        <p:nvSpPr>
          <p:cNvPr id="3" name="Rectangle 2">
            <a:extLst>
              <a:ext uri="{FF2B5EF4-FFF2-40B4-BE49-F238E27FC236}">
                <a16:creationId xmlns:a16="http://schemas.microsoft.com/office/drawing/2014/main" id="{AEB716A3-4DD0-4B6D-A7F9-E0B398E0CD5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16g</a:t>
            </a:r>
            <a:endParaRPr lang="en-US" altLang="en-US" sz="2400" i="1" dirty="0">
              <a:solidFill>
                <a:schemeClr val="folHlink"/>
              </a:solidFill>
            </a:endParaRPr>
          </a:p>
        </p:txBody>
      </p:sp>
    </p:spTree>
    <p:extLst>
      <p:ext uri="{BB962C8B-B14F-4D97-AF65-F5344CB8AC3E}">
        <p14:creationId xmlns:p14="http://schemas.microsoft.com/office/powerpoint/2010/main" val="42194623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a:extLst>
              <a:ext uri="{FF2B5EF4-FFF2-40B4-BE49-F238E27FC236}">
                <a16:creationId xmlns:a16="http://schemas.microsoft.com/office/drawing/2014/main" id="{7707E2C6-8CE1-44A1-A634-C4DB8E26B091}"/>
              </a:ext>
            </a:extLst>
          </p:cNvPr>
          <p:cNvSpPr>
            <a:spLocks noGrp="1"/>
          </p:cNvSpPr>
          <p:nvPr>
            <p:ph idx="1"/>
          </p:nvPr>
        </p:nvSpPr>
        <p:spPr>
          <a:xfrm>
            <a:off x="457200" y="838200"/>
            <a:ext cx="8229600" cy="5638800"/>
          </a:xfrm>
        </p:spPr>
        <p:txBody>
          <a:bodyPr/>
          <a:lstStyle/>
          <a:p>
            <a:r>
              <a:rPr lang="en-US" altLang="en-US" dirty="0"/>
              <a:t>Position function:</a:t>
            </a:r>
          </a:p>
          <a:p>
            <a:pPr algn="ctr"/>
            <a:r>
              <a:rPr lang="en-US" altLang="en-US" dirty="0"/>
              <a:t>s =  2x</a:t>
            </a:r>
            <a:r>
              <a:rPr lang="en-US" altLang="en-US" baseline="30000" dirty="0"/>
              <a:t>2</a:t>
            </a:r>
            <a:r>
              <a:rPr lang="en-US" altLang="en-US" dirty="0"/>
              <a:t> + 5x – 42</a:t>
            </a:r>
          </a:p>
          <a:p>
            <a:r>
              <a:rPr lang="en-US" altLang="en-US" dirty="0"/>
              <a:t>Velocity function:</a:t>
            </a:r>
          </a:p>
          <a:p>
            <a:pPr algn="ctr"/>
            <a:r>
              <a:rPr lang="en-US" altLang="en-US" dirty="0"/>
              <a:t>s’ = 4x + 5</a:t>
            </a:r>
          </a:p>
          <a:p>
            <a:r>
              <a:rPr lang="en-US" altLang="en-US" dirty="0"/>
              <a:t>Acceleration function: </a:t>
            </a:r>
          </a:p>
          <a:p>
            <a:pPr algn="ctr"/>
            <a:r>
              <a:rPr lang="en-US" altLang="en-US" dirty="0"/>
              <a:t>s’’ = 4</a:t>
            </a:r>
          </a:p>
          <a:p>
            <a:r>
              <a:rPr lang="en-US" altLang="en-US" dirty="0"/>
              <a:t>What is the third derivative?</a:t>
            </a:r>
          </a:p>
          <a:p>
            <a:pPr algn="ctr"/>
            <a:r>
              <a:rPr lang="en-US" altLang="en-US" dirty="0">
                <a:solidFill>
                  <a:srgbClr val="FFFF00"/>
                </a:solidFill>
              </a:rPr>
              <a:t>0</a:t>
            </a:r>
          </a:p>
        </p:txBody>
      </p:sp>
      <p:sp>
        <p:nvSpPr>
          <p:cNvPr id="3" name="Rectangle 2">
            <a:extLst>
              <a:ext uri="{FF2B5EF4-FFF2-40B4-BE49-F238E27FC236}">
                <a16:creationId xmlns:a16="http://schemas.microsoft.com/office/drawing/2014/main" id="{AEB716A3-4DD0-4B6D-A7F9-E0B398E0CD5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16g</a:t>
            </a:r>
            <a:endParaRPr lang="en-US" altLang="en-US" sz="2400" i="1" dirty="0">
              <a:solidFill>
                <a:schemeClr val="folHlink"/>
              </a:solidFill>
            </a:endParaRPr>
          </a:p>
        </p:txBody>
      </p:sp>
    </p:spTree>
    <p:extLst>
      <p:ext uri="{BB962C8B-B14F-4D97-AF65-F5344CB8AC3E}">
        <p14:creationId xmlns:p14="http://schemas.microsoft.com/office/powerpoint/2010/main" val="174640614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third derivative?</a:t>
            </a:r>
          </a:p>
          <a:p>
            <a:endParaRPr lang="en-US" altLang="en-US" dirty="0"/>
          </a:p>
        </p:txBody>
      </p:sp>
      <p:sp>
        <p:nvSpPr>
          <p:cNvPr id="5" name="Rectangle 4">
            <a:extLst>
              <a:ext uri="{FF2B5EF4-FFF2-40B4-BE49-F238E27FC236}">
                <a16:creationId xmlns:a16="http://schemas.microsoft.com/office/drawing/2014/main" id="{D2A090DF-5E1D-4A4B-92F9-618033F9457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16h</a:t>
            </a:r>
            <a:endParaRPr lang="en-US" altLang="en-US" sz="2400" i="1" dirty="0">
              <a:solidFill>
                <a:schemeClr val="folHlink"/>
              </a:solidFill>
            </a:endParaRPr>
          </a:p>
        </p:txBody>
      </p:sp>
    </p:spTree>
    <p:extLst>
      <p:ext uri="{BB962C8B-B14F-4D97-AF65-F5344CB8AC3E}">
        <p14:creationId xmlns:p14="http://schemas.microsoft.com/office/powerpoint/2010/main" val="289353002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third derivative? </a:t>
            </a:r>
            <a:r>
              <a:rPr lang="en-US" altLang="en-US" dirty="0">
                <a:solidFill>
                  <a:srgbClr val="FFFF00"/>
                </a:solidFill>
              </a:rPr>
              <a:t>ft/sec</a:t>
            </a:r>
            <a:r>
              <a:rPr lang="en-US" altLang="en-US" baseline="30000" dirty="0">
                <a:solidFill>
                  <a:srgbClr val="FFFF00"/>
                </a:solidFill>
              </a:rPr>
              <a:t>3</a:t>
            </a:r>
            <a:endParaRPr lang="en-US" altLang="en-US" dirty="0">
              <a:solidFill>
                <a:srgbClr val="FFFF00"/>
              </a:solidFill>
            </a:endParaRPr>
          </a:p>
          <a:p>
            <a:endParaRPr lang="en-US" altLang="en-US" dirty="0"/>
          </a:p>
        </p:txBody>
      </p:sp>
      <p:sp>
        <p:nvSpPr>
          <p:cNvPr id="5" name="Rectangle 4">
            <a:extLst>
              <a:ext uri="{FF2B5EF4-FFF2-40B4-BE49-F238E27FC236}">
                <a16:creationId xmlns:a16="http://schemas.microsoft.com/office/drawing/2014/main" id="{7D9CA137-40AF-4B1F-BDD0-CF74C894916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16h</a:t>
            </a:r>
            <a:endParaRPr lang="en-US" altLang="en-US" sz="2400" i="1" dirty="0">
              <a:solidFill>
                <a:schemeClr val="folHlink"/>
              </a:solidFill>
            </a:endParaRPr>
          </a:p>
        </p:txBody>
      </p:sp>
    </p:spTree>
    <p:extLst>
      <p:ext uri="{BB962C8B-B14F-4D97-AF65-F5344CB8AC3E}">
        <p14:creationId xmlns:p14="http://schemas.microsoft.com/office/powerpoint/2010/main" val="384023110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fourth derivative?</a:t>
            </a:r>
          </a:p>
          <a:p>
            <a:endParaRPr lang="en-US" altLang="en-US" dirty="0"/>
          </a:p>
        </p:txBody>
      </p:sp>
      <p:sp>
        <p:nvSpPr>
          <p:cNvPr id="5" name="Rectangle 4">
            <a:extLst>
              <a:ext uri="{FF2B5EF4-FFF2-40B4-BE49-F238E27FC236}">
                <a16:creationId xmlns:a16="http://schemas.microsoft.com/office/drawing/2014/main" id="{D3F2689A-5009-4AC8-A0E4-96564295EAC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16i</a:t>
            </a:r>
            <a:endParaRPr lang="en-US" altLang="en-US" sz="2400" i="1" dirty="0">
              <a:solidFill>
                <a:schemeClr val="folHlink"/>
              </a:solidFill>
            </a:endParaRPr>
          </a:p>
        </p:txBody>
      </p:sp>
    </p:spTree>
    <p:extLst>
      <p:ext uri="{BB962C8B-B14F-4D97-AF65-F5344CB8AC3E}">
        <p14:creationId xmlns:p14="http://schemas.microsoft.com/office/powerpoint/2010/main" val="36412120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fourth derivative? </a:t>
            </a:r>
            <a:r>
              <a:rPr lang="en-US" altLang="en-US" dirty="0">
                <a:solidFill>
                  <a:srgbClr val="FFFF00"/>
                </a:solidFill>
              </a:rPr>
              <a:t>ft/sec</a:t>
            </a:r>
            <a:r>
              <a:rPr lang="en-US" altLang="en-US" baseline="30000" dirty="0">
                <a:solidFill>
                  <a:srgbClr val="FFFF00"/>
                </a:solidFill>
              </a:rPr>
              <a:t>4</a:t>
            </a:r>
            <a:endParaRPr lang="en-US" altLang="en-US" dirty="0">
              <a:solidFill>
                <a:srgbClr val="FFFF00"/>
              </a:solidFill>
            </a:endParaRPr>
          </a:p>
          <a:p>
            <a:endParaRPr lang="en-US" altLang="en-US" dirty="0"/>
          </a:p>
        </p:txBody>
      </p:sp>
      <p:sp>
        <p:nvSpPr>
          <p:cNvPr id="5" name="Rectangle 4">
            <a:extLst>
              <a:ext uri="{FF2B5EF4-FFF2-40B4-BE49-F238E27FC236}">
                <a16:creationId xmlns:a16="http://schemas.microsoft.com/office/drawing/2014/main" id="{00C63F79-936D-447B-9AFF-648759A33FC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16i</a:t>
            </a:r>
            <a:endParaRPr lang="en-US" altLang="en-US" sz="2400" i="1" dirty="0">
              <a:solidFill>
                <a:schemeClr val="folHlink"/>
              </a:solidFill>
            </a:endParaRPr>
          </a:p>
        </p:txBody>
      </p:sp>
    </p:spTree>
    <p:extLst>
      <p:ext uri="{BB962C8B-B14F-4D97-AF65-F5344CB8AC3E}">
        <p14:creationId xmlns:p14="http://schemas.microsoft.com/office/powerpoint/2010/main" val="25404463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eighteenth derivative?</a:t>
            </a:r>
          </a:p>
          <a:p>
            <a:endParaRPr lang="en-US" altLang="en-US" dirty="0"/>
          </a:p>
        </p:txBody>
      </p:sp>
      <p:sp>
        <p:nvSpPr>
          <p:cNvPr id="5" name="Rectangle 4">
            <a:extLst>
              <a:ext uri="{FF2B5EF4-FFF2-40B4-BE49-F238E27FC236}">
                <a16:creationId xmlns:a16="http://schemas.microsoft.com/office/drawing/2014/main" id="{C6E656AA-D071-45EE-8F64-0D5D7ED8DA2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16j</a:t>
            </a:r>
            <a:endParaRPr lang="en-US" altLang="en-US" sz="2400" i="1" dirty="0">
              <a:solidFill>
                <a:schemeClr val="folHlink"/>
              </a:solidFill>
            </a:endParaRPr>
          </a:p>
        </p:txBody>
      </p:sp>
    </p:spTree>
    <p:extLst>
      <p:ext uri="{BB962C8B-B14F-4D97-AF65-F5344CB8AC3E}">
        <p14:creationId xmlns:p14="http://schemas.microsoft.com/office/powerpoint/2010/main" val="6885046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457200" y="838200"/>
            <a:ext cx="8229600" cy="5638800"/>
          </a:xfrm>
        </p:spPr>
        <p:txBody>
          <a:bodyPr/>
          <a:lstStyle/>
          <a:p>
            <a:r>
              <a:rPr lang="en-US" altLang="en-US" dirty="0"/>
              <a:t>Do you notice a pattern in the units of these higher derivatives?</a:t>
            </a:r>
          </a:p>
          <a:p>
            <a:r>
              <a:rPr lang="en-US" altLang="en-US" dirty="0"/>
              <a:t>s’ = 45 ft/sec</a:t>
            </a:r>
          </a:p>
          <a:p>
            <a:r>
              <a:rPr lang="en-US" altLang="en-US" dirty="0"/>
              <a:t>s’’ = 4 ft/sec</a:t>
            </a:r>
            <a:r>
              <a:rPr lang="en-US" altLang="en-US" baseline="30000" dirty="0"/>
              <a:t>2</a:t>
            </a:r>
          </a:p>
          <a:p>
            <a:endParaRPr lang="en-US" altLang="en-US" sz="2000" dirty="0"/>
          </a:p>
          <a:p>
            <a:r>
              <a:rPr lang="en-US" altLang="en-US" dirty="0"/>
              <a:t>What would be the units of the eighteenth derivative? </a:t>
            </a:r>
            <a:r>
              <a:rPr lang="en-US" altLang="en-US" dirty="0">
                <a:solidFill>
                  <a:srgbClr val="FFFF00"/>
                </a:solidFill>
              </a:rPr>
              <a:t>ft/sec</a:t>
            </a:r>
            <a:r>
              <a:rPr lang="en-US" altLang="en-US" baseline="30000" dirty="0">
                <a:solidFill>
                  <a:srgbClr val="FFFF00"/>
                </a:solidFill>
              </a:rPr>
              <a:t>18</a:t>
            </a:r>
            <a:endParaRPr lang="en-US" altLang="en-US" dirty="0">
              <a:solidFill>
                <a:srgbClr val="FFFF00"/>
              </a:solidFill>
            </a:endParaRPr>
          </a:p>
          <a:p>
            <a:endParaRPr lang="en-US" altLang="en-US" dirty="0"/>
          </a:p>
        </p:txBody>
      </p:sp>
      <p:sp>
        <p:nvSpPr>
          <p:cNvPr id="5" name="Rectangle 4">
            <a:extLst>
              <a:ext uri="{FF2B5EF4-FFF2-40B4-BE49-F238E27FC236}">
                <a16:creationId xmlns:a16="http://schemas.microsoft.com/office/drawing/2014/main" id="{E165A987-C0F3-4AA0-B202-2E9AF6B73FF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AS RATES OF CHANGE</a:t>
            </a:r>
          </a:p>
          <a:p>
            <a:pPr algn="ctr" eaLnBrk="1" hangingPunct="1">
              <a:spcBef>
                <a:spcPct val="0"/>
              </a:spcBef>
              <a:buFontTx/>
              <a:buNone/>
            </a:pPr>
            <a:r>
              <a:rPr lang="en-US" altLang="en-US" sz="2400" dirty="0">
                <a:solidFill>
                  <a:schemeClr val="bg1"/>
                </a:solidFill>
              </a:rPr>
              <a:t>IN-CLASS PROBLEM 16j</a:t>
            </a:r>
            <a:endParaRPr lang="en-US" altLang="en-US" sz="2400" i="1" dirty="0">
              <a:solidFill>
                <a:schemeClr val="folHlink"/>
              </a:solidFill>
            </a:endParaRPr>
          </a:p>
        </p:txBody>
      </p:sp>
    </p:spTree>
    <p:extLst>
      <p:ext uri="{BB962C8B-B14F-4D97-AF65-F5344CB8AC3E}">
        <p14:creationId xmlns:p14="http://schemas.microsoft.com/office/powerpoint/2010/main" val="362186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B791D0B-B8A0-4C6B-B831-688144228F5B}"/>
              </a:ext>
            </a:extLst>
          </p:cNvPr>
          <p:cNvSpPr>
            <a:spLocks noGrp="1"/>
          </p:cNvSpPr>
          <p:nvPr>
            <p:ph type="title"/>
          </p:nvPr>
        </p:nvSpPr>
        <p:spPr/>
        <p:txBody>
          <a:bodyPr/>
          <a:lstStyle/>
          <a:p>
            <a:r>
              <a:rPr lang="en-US" altLang="en-US" sz="5300"/>
              <a:t>Derivatives/Differentiation</a:t>
            </a:r>
          </a:p>
        </p:txBody>
      </p:sp>
      <p:sp>
        <p:nvSpPr>
          <p:cNvPr id="16387" name="Content Placeholder 2">
            <a:extLst>
              <a:ext uri="{FF2B5EF4-FFF2-40B4-BE49-F238E27FC236}">
                <a16:creationId xmlns:a16="http://schemas.microsoft.com/office/drawing/2014/main" id="{A07B8384-B044-43C5-BFE3-19EC5DA871FE}"/>
              </a:ext>
            </a:extLst>
          </p:cNvPr>
          <p:cNvSpPr>
            <a:spLocks noGrp="1"/>
          </p:cNvSpPr>
          <p:nvPr>
            <p:ph idx="1"/>
          </p:nvPr>
        </p:nvSpPr>
        <p:spPr>
          <a:xfrm>
            <a:off x="0" y="1143000"/>
            <a:ext cx="9144000" cy="5638800"/>
          </a:xfrm>
        </p:spPr>
        <p:txBody>
          <a:bodyPr/>
          <a:lstStyle/>
          <a:p>
            <a:r>
              <a:rPr lang="en-US" altLang="en-US" dirty="0"/>
              <a:t>  Rule #4: derivatives of function  </a:t>
            </a:r>
          </a:p>
          <a:p>
            <a:r>
              <a:rPr lang="en-US" altLang="en-US" dirty="0"/>
              <a:t>   multiplications u</a:t>
            </a:r>
            <a:r>
              <a:rPr lang="en-US" altLang="en-US" dirty="0">
                <a:latin typeface="Symbol" panose="05050102010706020507" pitchFamily="18" charset="2"/>
              </a:rPr>
              <a:t> </a:t>
            </a:r>
            <a:r>
              <a:rPr lang="en-US" b="0" dirty="0">
                <a:latin typeface="Arial" panose="020B0604020202020204" pitchFamily="34" charset="0"/>
                <a:cs typeface="Arial" panose="020B0604020202020204" pitchFamily="34" charset="0"/>
              </a:rPr>
              <a:t>×</a:t>
            </a:r>
            <a:r>
              <a:rPr lang="en-US" altLang="en-US" dirty="0">
                <a:latin typeface="Symbol" panose="05050102010706020507" pitchFamily="18" charset="2"/>
              </a:rPr>
              <a:t> </a:t>
            </a:r>
            <a:r>
              <a:rPr lang="en-US" altLang="en-US" dirty="0"/>
              <a:t>v:</a:t>
            </a:r>
          </a:p>
          <a:p>
            <a:r>
              <a:rPr lang="en-US" altLang="en-US" sz="2000" dirty="0"/>
              <a:t> </a:t>
            </a:r>
          </a:p>
          <a:p>
            <a:pPr algn="ctr"/>
            <a:r>
              <a:rPr lang="en-US" altLang="en-US" dirty="0"/>
              <a:t> </a:t>
            </a:r>
            <a:r>
              <a:rPr lang="en-US" altLang="en-US" sz="3500" dirty="0"/>
              <a:t>d(u</a:t>
            </a:r>
            <a:r>
              <a:rPr lang="en-US" altLang="en-US" sz="3500" dirty="0">
                <a:latin typeface="Symbol" panose="05050102010706020507" pitchFamily="18" charset="2"/>
              </a:rPr>
              <a:t> </a:t>
            </a:r>
            <a:r>
              <a:rPr lang="en-US" sz="3500" b="0" dirty="0">
                <a:latin typeface="Arial" panose="020B0604020202020204" pitchFamily="34" charset="0"/>
                <a:cs typeface="Arial" panose="020B0604020202020204" pitchFamily="34" charset="0"/>
              </a:rPr>
              <a:t>×</a:t>
            </a:r>
            <a:r>
              <a:rPr lang="en-US" altLang="en-US" sz="3500" dirty="0">
                <a:latin typeface="Symbol" panose="05050102010706020507" pitchFamily="18" charset="2"/>
              </a:rPr>
              <a:t> </a:t>
            </a:r>
            <a:r>
              <a:rPr lang="en-US" altLang="en-US" sz="3500" dirty="0"/>
              <a:t>v)/dx = (u)</a:t>
            </a:r>
            <a:r>
              <a:rPr lang="en-US" sz="3500" b="0" dirty="0">
                <a:latin typeface="Arial" panose="020B0604020202020204" pitchFamily="34" charset="0"/>
                <a:cs typeface="Arial" panose="020B0604020202020204" pitchFamily="34" charset="0"/>
              </a:rPr>
              <a:t>×</a:t>
            </a:r>
            <a:r>
              <a:rPr lang="en-US" sz="3500" dirty="0">
                <a:latin typeface="Arial" panose="020B0604020202020204" pitchFamily="34" charset="0"/>
                <a:cs typeface="Arial" panose="020B0604020202020204" pitchFamily="34" charset="0"/>
              </a:rPr>
              <a:t>(</a:t>
            </a:r>
            <a:r>
              <a:rPr lang="en-US" altLang="en-US" sz="3500" dirty="0"/>
              <a:t>dv/dx) + (v)</a:t>
            </a:r>
            <a:r>
              <a:rPr lang="en-US" sz="3500" b="0" dirty="0">
                <a:latin typeface="Arial" panose="020B0604020202020204" pitchFamily="34" charset="0"/>
                <a:cs typeface="Arial" panose="020B0604020202020204" pitchFamily="34" charset="0"/>
              </a:rPr>
              <a:t>×</a:t>
            </a:r>
            <a:r>
              <a:rPr lang="en-US" sz="3500" dirty="0">
                <a:latin typeface="Arial" panose="020B0604020202020204" pitchFamily="34" charset="0"/>
                <a:cs typeface="Arial" panose="020B0604020202020204" pitchFamily="34" charset="0"/>
              </a:rPr>
              <a:t>(</a:t>
            </a:r>
            <a:r>
              <a:rPr lang="en-US" altLang="en-US" sz="3500" dirty="0"/>
              <a:t>du/dx)</a:t>
            </a:r>
          </a:p>
          <a:p>
            <a:pPr algn="ctr"/>
            <a:endParaRPr lang="en-US" altLang="en-US" dirty="0">
              <a:solidFill>
                <a:srgbClr val="FFC000"/>
              </a:solidFill>
            </a:endParaRPr>
          </a:p>
          <a:p>
            <a:pPr algn="ctr"/>
            <a:r>
              <a:rPr lang="en-US" altLang="en-US" dirty="0">
                <a:solidFill>
                  <a:srgbClr val="FFC000"/>
                </a:solidFill>
              </a:rPr>
              <a:t>The Product Rule</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p:txBody>
          <a:bodyPr/>
          <a:lstStyle/>
          <a:p>
            <a:r>
              <a:rPr lang="en-US" altLang="en-US" dirty="0"/>
              <a:t>That is because you are actually taking a derivative with respect to t</a:t>
            </a:r>
            <a:r>
              <a:rPr lang="en-US" altLang="en-US" baseline="30000" dirty="0"/>
              <a:t>2</a:t>
            </a:r>
            <a:r>
              <a:rPr lang="en-US" altLang="en-US" dirty="0"/>
              <a:t> t</a:t>
            </a:r>
            <a:r>
              <a:rPr lang="en-US" altLang="en-US" baseline="30000" dirty="0"/>
              <a:t>3</a:t>
            </a:r>
            <a:r>
              <a:rPr lang="en-US" altLang="en-US" dirty="0"/>
              <a:t> t</a:t>
            </a:r>
            <a:r>
              <a:rPr lang="en-US" altLang="en-US" baseline="30000" dirty="0"/>
              <a:t>4</a:t>
            </a:r>
            <a:r>
              <a:rPr lang="en-US" altLang="en-US" dirty="0"/>
              <a:t> t</a:t>
            </a:r>
            <a:r>
              <a:rPr lang="en-US" altLang="en-US" baseline="30000" dirty="0"/>
              <a:t>18</a:t>
            </a:r>
            <a:r>
              <a:rPr lang="en-US" altLang="en-US" dirty="0"/>
              <a:t>…</a:t>
            </a:r>
          </a:p>
        </p:txBody>
      </p:sp>
      <p:sp>
        <p:nvSpPr>
          <p:cNvPr id="67587" name="Title 2">
            <a:extLst>
              <a:ext uri="{FF2B5EF4-FFF2-40B4-BE49-F238E27FC236}">
                <a16:creationId xmlns:a16="http://schemas.microsoft.com/office/drawing/2014/main" id="{D9C02637-EB1A-4237-9DA5-E66B02AFE632}"/>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10841363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F3932023-107B-4EFE-8A25-417AE8C2CCCB}"/>
              </a:ext>
            </a:extLst>
          </p:cNvPr>
          <p:cNvSpPr>
            <a:spLocks noGrp="1"/>
          </p:cNvSpPr>
          <p:nvPr>
            <p:ph idx="1"/>
          </p:nvPr>
        </p:nvSpPr>
        <p:spPr>
          <a:xfrm>
            <a:off x="304800" y="1219200"/>
            <a:ext cx="8686800" cy="5638800"/>
          </a:xfrm>
        </p:spPr>
        <p:txBody>
          <a:bodyPr/>
          <a:lstStyle/>
          <a:p>
            <a:r>
              <a:rPr lang="en-US" altLang="en-US" dirty="0"/>
              <a:t>s = ƒ(t)		position function</a:t>
            </a:r>
          </a:p>
          <a:p>
            <a:r>
              <a:rPr lang="en-US" altLang="en-US" dirty="0"/>
              <a:t>ƒ’(t)		ds/dt		velocity</a:t>
            </a:r>
          </a:p>
          <a:p>
            <a:r>
              <a:rPr lang="en-US" altLang="en-US" dirty="0"/>
              <a:t>ƒ’’(t)		d</a:t>
            </a:r>
            <a:r>
              <a:rPr lang="en-US" altLang="en-US" baseline="30000" dirty="0"/>
              <a:t>2</a:t>
            </a:r>
            <a:r>
              <a:rPr lang="en-US" altLang="en-US" dirty="0"/>
              <a:t>s/dt</a:t>
            </a:r>
            <a:r>
              <a:rPr lang="en-US" altLang="en-US" baseline="30000" dirty="0"/>
              <a:t>2</a:t>
            </a:r>
            <a:r>
              <a:rPr lang="en-US" altLang="en-US" dirty="0"/>
              <a:t>		acceleration</a:t>
            </a:r>
          </a:p>
          <a:p>
            <a:r>
              <a:rPr lang="en-US" altLang="en-US" dirty="0"/>
              <a:t>ƒ’’’(t)		d</a:t>
            </a:r>
            <a:r>
              <a:rPr lang="en-US" altLang="en-US" baseline="30000" dirty="0"/>
              <a:t>3</a:t>
            </a:r>
            <a:r>
              <a:rPr lang="en-US" altLang="en-US" dirty="0"/>
              <a:t>s/dt</a:t>
            </a:r>
            <a:r>
              <a:rPr lang="en-US" altLang="en-US" baseline="30000" dirty="0"/>
              <a:t>3</a:t>
            </a:r>
            <a:r>
              <a:rPr lang="en-US" altLang="en-US" dirty="0"/>
              <a:t>		jerk</a:t>
            </a:r>
          </a:p>
          <a:p>
            <a:r>
              <a:rPr lang="en-US" altLang="en-US" dirty="0"/>
              <a:t>ƒ’’’’(t)		d</a:t>
            </a:r>
            <a:r>
              <a:rPr lang="en-US" altLang="en-US" baseline="30000" dirty="0"/>
              <a:t>4</a:t>
            </a:r>
            <a:r>
              <a:rPr lang="en-US" altLang="en-US" dirty="0"/>
              <a:t>s/dt</a:t>
            </a:r>
            <a:r>
              <a:rPr lang="en-US" altLang="en-US" baseline="30000" dirty="0"/>
              <a:t>4</a:t>
            </a:r>
            <a:r>
              <a:rPr lang="en-US" altLang="en-US" dirty="0"/>
              <a:t>		snap</a:t>
            </a:r>
          </a:p>
          <a:p>
            <a:r>
              <a:rPr lang="en-US" altLang="en-US" dirty="0"/>
              <a:t>ƒ’’’’’(t)		d</a:t>
            </a:r>
            <a:r>
              <a:rPr lang="en-US" altLang="en-US" baseline="30000" dirty="0"/>
              <a:t>5</a:t>
            </a:r>
            <a:r>
              <a:rPr lang="en-US" altLang="en-US" dirty="0"/>
              <a:t>s/dt</a:t>
            </a:r>
            <a:r>
              <a:rPr lang="en-US" altLang="en-US" baseline="30000" dirty="0"/>
              <a:t>5</a:t>
            </a:r>
            <a:r>
              <a:rPr lang="en-US" altLang="en-US" dirty="0"/>
              <a:t> 	crackle</a:t>
            </a:r>
          </a:p>
          <a:p>
            <a:r>
              <a:rPr lang="en-US" altLang="en-US" dirty="0"/>
              <a:t>ƒ’’’’’’(t)		d</a:t>
            </a:r>
            <a:r>
              <a:rPr lang="en-US" altLang="en-US" baseline="30000" dirty="0"/>
              <a:t>6</a:t>
            </a:r>
            <a:r>
              <a:rPr lang="en-US" altLang="en-US" dirty="0"/>
              <a:t>s/dt</a:t>
            </a:r>
            <a:r>
              <a:rPr lang="en-US" altLang="en-US" baseline="30000" dirty="0"/>
              <a:t>6</a:t>
            </a:r>
            <a:r>
              <a:rPr lang="en-US" altLang="en-US" dirty="0"/>
              <a:t>		pop</a:t>
            </a:r>
          </a:p>
        </p:txBody>
      </p:sp>
      <p:sp>
        <p:nvSpPr>
          <p:cNvPr id="67587" name="Title 2">
            <a:extLst>
              <a:ext uri="{FF2B5EF4-FFF2-40B4-BE49-F238E27FC236}">
                <a16:creationId xmlns:a16="http://schemas.microsoft.com/office/drawing/2014/main" id="{D9C02637-EB1A-4237-9DA5-E66B02AFE632}"/>
              </a:ext>
            </a:extLst>
          </p:cNvPr>
          <p:cNvSpPr>
            <a:spLocks noGrp="1"/>
          </p:cNvSpPr>
          <p:nvPr>
            <p:ph type="title"/>
          </p:nvPr>
        </p:nvSpPr>
        <p:spPr/>
        <p:txBody>
          <a:bodyPr/>
          <a:lstStyle/>
          <a:p>
            <a:r>
              <a:rPr lang="en-US" altLang="en-US" sz="4600"/>
              <a:t>Derivatives as Rates of Change</a:t>
            </a:r>
          </a:p>
        </p:txBody>
      </p:sp>
    </p:spTree>
    <p:extLst>
      <p:ext uri="{BB962C8B-B14F-4D97-AF65-F5344CB8AC3E}">
        <p14:creationId xmlns:p14="http://schemas.microsoft.com/office/powerpoint/2010/main" val="44614653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36155425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6994D40-33BF-478C-A579-05C350BBA4DB}"/>
              </a:ext>
            </a:extLst>
          </p:cNvPr>
          <p:cNvSpPr>
            <a:spLocks noGrp="1"/>
          </p:cNvSpPr>
          <p:nvPr>
            <p:ph type="title"/>
          </p:nvPr>
        </p:nvSpPr>
        <p:spPr/>
        <p:txBody>
          <a:bodyPr/>
          <a:lstStyle/>
          <a:p>
            <a:r>
              <a:rPr lang="en-US" altLang="en-US" sz="5600" dirty="0"/>
              <a:t>Derivatives in Engineering</a:t>
            </a:r>
          </a:p>
        </p:txBody>
      </p:sp>
      <p:sp>
        <p:nvSpPr>
          <p:cNvPr id="4" name="Content Placeholder 2">
            <a:extLst>
              <a:ext uri="{FF2B5EF4-FFF2-40B4-BE49-F238E27FC236}">
                <a16:creationId xmlns:a16="http://schemas.microsoft.com/office/drawing/2014/main" id="{62009217-ADEF-4970-A30D-069D8630A1B3}"/>
              </a:ext>
            </a:extLst>
          </p:cNvPr>
          <p:cNvSpPr>
            <a:spLocks noGrp="1"/>
          </p:cNvSpPr>
          <p:nvPr>
            <p:ph idx="1"/>
          </p:nvPr>
        </p:nvSpPr>
        <p:spPr>
          <a:xfrm>
            <a:off x="457200" y="1219200"/>
            <a:ext cx="8153400" cy="5638800"/>
          </a:xfrm>
        </p:spPr>
        <p:txBody>
          <a:bodyPr/>
          <a:lstStyle/>
          <a:p>
            <a:r>
              <a:rPr lang="en-US" altLang="en-US" dirty="0"/>
              <a:t>If you have an energy function </a:t>
            </a:r>
            <a:r>
              <a:rPr lang="el-GR" altLang="en-US" dirty="0"/>
              <a:t>ω</a:t>
            </a:r>
            <a:endParaRPr lang="en-US" altLang="en-US" dirty="0"/>
          </a:p>
          <a:p>
            <a:r>
              <a:rPr lang="el-GR" altLang="en-US" dirty="0"/>
              <a:t>ω</a:t>
            </a:r>
            <a:r>
              <a:rPr lang="en-US" altLang="en-US" dirty="0"/>
              <a:t>’(t) = power</a:t>
            </a:r>
          </a:p>
          <a:p>
            <a:r>
              <a:rPr lang="el-GR" altLang="en-US" dirty="0"/>
              <a:t>ω</a:t>
            </a:r>
            <a:r>
              <a:rPr lang="en-US" altLang="en-US" dirty="0"/>
              <a:t>’’(t) = change in power</a:t>
            </a:r>
          </a:p>
        </p:txBody>
      </p:sp>
    </p:spTree>
    <p:extLst>
      <p:ext uri="{BB962C8B-B14F-4D97-AF65-F5344CB8AC3E}">
        <p14:creationId xmlns:p14="http://schemas.microsoft.com/office/powerpoint/2010/main" val="213925034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3820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r>
              <a:rPr lang="en-US" altLang="en-US" dirty="0"/>
              <a:t>What is the power function?</a:t>
            </a:r>
          </a:p>
          <a:p>
            <a:endParaRPr lang="en-US" altLang="en-US" dirty="0"/>
          </a:p>
          <a:p>
            <a:endParaRPr lang="en-US" altLang="en-US" dirty="0"/>
          </a:p>
          <a:p>
            <a:endParaRPr lang="en-US" altLang="en-US" dirty="0"/>
          </a:p>
          <a:p>
            <a:endParaRPr lang="en-US" altLang="en-US" dirty="0"/>
          </a:p>
          <a:p>
            <a:endParaRPr lang="en-US" altLang="en-US" sz="2000" dirty="0"/>
          </a:p>
          <a:p>
            <a:pPr algn="r"/>
            <a:r>
              <a:rPr lang="el-GR" altLang="en-US" sz="3000" dirty="0"/>
              <a:t>ω</a:t>
            </a:r>
            <a:r>
              <a:rPr lang="en-US" altLang="en-US" sz="3000" dirty="0"/>
              <a:t>’(t) = power</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17a</a:t>
            </a:r>
            <a:endParaRPr lang="en-US" altLang="en-US" sz="2400" i="1" dirty="0">
              <a:solidFill>
                <a:schemeClr val="folHlink"/>
              </a:solidFill>
            </a:endParaRPr>
          </a:p>
        </p:txBody>
      </p:sp>
    </p:spTree>
    <p:extLst>
      <p:ext uri="{BB962C8B-B14F-4D97-AF65-F5344CB8AC3E}">
        <p14:creationId xmlns:p14="http://schemas.microsoft.com/office/powerpoint/2010/main" val="51422933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3820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a:t>
            </a:r>
            <a:r>
              <a:rPr lang="en-US" altLang="en-US" baseline="30000" dirty="0"/>
              <a:t>1</a:t>
            </a:r>
            <a:r>
              <a:rPr lang="en-US" altLang="en-US" dirty="0"/>
              <a:t> joules</a:t>
            </a:r>
          </a:p>
          <a:p>
            <a:r>
              <a:rPr lang="en-US" altLang="en-US" dirty="0"/>
              <a:t>What is the power function?</a:t>
            </a:r>
          </a:p>
          <a:p>
            <a:r>
              <a:rPr lang="el-GR" altLang="en-US" dirty="0"/>
              <a:t>ω</a:t>
            </a:r>
            <a:r>
              <a:rPr lang="en-US" altLang="en-US" dirty="0"/>
              <a:t>’(t) = power = 6t + 2</a:t>
            </a:r>
          </a:p>
          <a:p>
            <a:r>
              <a:rPr lang="en-US" altLang="en-US" dirty="0"/>
              <a:t>What’s the power at t=3 seconds?</a:t>
            </a:r>
          </a:p>
          <a:p>
            <a:endParaRPr lang="en-US" altLang="en-US" dirty="0"/>
          </a:p>
          <a:p>
            <a:endParaRPr lang="en-US" altLang="en-US" dirty="0"/>
          </a:p>
          <a:p>
            <a:endParaRPr lang="en-US" altLang="en-US" dirty="0"/>
          </a:p>
          <a:p>
            <a:endParaRPr lang="en-US" altLang="en-US" dirty="0"/>
          </a:p>
          <a:p>
            <a:endParaRPr lang="en-US" altLang="en-US" sz="2000" dirty="0"/>
          </a:p>
          <a:p>
            <a:pPr algn="r"/>
            <a:r>
              <a:rPr lang="el-GR" altLang="en-US" sz="3000" dirty="0"/>
              <a:t>ω</a:t>
            </a:r>
            <a:r>
              <a:rPr lang="en-US" altLang="en-US" sz="3000" dirty="0"/>
              <a:t>’(t) = power</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17b</a:t>
            </a:r>
            <a:endParaRPr lang="en-US" altLang="en-US" sz="2400" i="1" dirty="0">
              <a:solidFill>
                <a:schemeClr val="folHlink"/>
              </a:solidFill>
            </a:endParaRPr>
          </a:p>
        </p:txBody>
      </p:sp>
    </p:spTree>
    <p:extLst>
      <p:ext uri="{BB962C8B-B14F-4D97-AF65-F5344CB8AC3E}">
        <p14:creationId xmlns:p14="http://schemas.microsoft.com/office/powerpoint/2010/main" val="106764205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3820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r>
              <a:rPr lang="en-US" altLang="en-US" dirty="0"/>
              <a:t>What is the power at t=3 seconds?</a:t>
            </a:r>
          </a:p>
          <a:p>
            <a:r>
              <a:rPr lang="el-GR" altLang="en-US" dirty="0"/>
              <a:t>ω</a:t>
            </a:r>
            <a:r>
              <a:rPr lang="en-US" altLang="en-US" dirty="0"/>
              <a:t>’(t) = power = 6t + 2</a:t>
            </a:r>
          </a:p>
          <a:p>
            <a:r>
              <a:rPr lang="el-GR" altLang="en-US" dirty="0"/>
              <a:t>ω</a:t>
            </a:r>
            <a:r>
              <a:rPr lang="en-US" altLang="en-US" dirty="0"/>
              <a:t>’(3) = 6(3) + 2 = 20  </a:t>
            </a:r>
            <a:r>
              <a:rPr lang="en-US" altLang="en-US" sz="3000" i="1" dirty="0" err="1"/>
              <a:t>whats</a:t>
            </a:r>
            <a:r>
              <a:rPr lang="en-US" altLang="en-US" sz="3000" i="1" dirty="0"/>
              <a:t>?</a:t>
            </a:r>
          </a:p>
          <a:p>
            <a:endParaRPr lang="en-US" altLang="en-US" dirty="0"/>
          </a:p>
          <a:p>
            <a:endParaRPr lang="en-US" altLang="en-US" dirty="0"/>
          </a:p>
          <a:p>
            <a:endParaRPr lang="en-US" altLang="en-US" dirty="0"/>
          </a:p>
          <a:p>
            <a:endParaRPr lang="en-US" altLang="en-US" dirty="0"/>
          </a:p>
          <a:p>
            <a:endParaRPr lang="en-US" altLang="en-US" sz="2000" dirty="0"/>
          </a:p>
          <a:p>
            <a:pPr algn="r"/>
            <a:r>
              <a:rPr lang="el-GR" altLang="en-US" sz="3000" dirty="0"/>
              <a:t>ω</a:t>
            </a:r>
            <a:r>
              <a:rPr lang="en-US" altLang="en-US" sz="3000" dirty="0"/>
              <a:t>’(t) = power</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17b</a:t>
            </a:r>
            <a:endParaRPr lang="en-US" altLang="en-US" sz="2400" i="1" dirty="0">
              <a:solidFill>
                <a:schemeClr val="folHlink"/>
              </a:solidFill>
            </a:endParaRPr>
          </a:p>
        </p:txBody>
      </p:sp>
    </p:spTree>
    <p:extLst>
      <p:ext uri="{BB962C8B-B14F-4D97-AF65-F5344CB8AC3E}">
        <p14:creationId xmlns:p14="http://schemas.microsoft.com/office/powerpoint/2010/main" val="254752791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3820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r>
              <a:rPr lang="en-US" altLang="en-US" dirty="0"/>
              <a:t>What is the power at t=3 seconds?</a:t>
            </a:r>
          </a:p>
          <a:p>
            <a:r>
              <a:rPr lang="en-US" altLang="en-US" dirty="0"/>
              <a:t>d</a:t>
            </a:r>
            <a:r>
              <a:rPr lang="el-GR" altLang="en-US" dirty="0"/>
              <a:t>ω</a:t>
            </a:r>
            <a:r>
              <a:rPr lang="en-US" altLang="en-US" dirty="0"/>
              <a:t>/dt =</a:t>
            </a:r>
            <a:r>
              <a:rPr lang="el-GR" altLang="en-US" dirty="0"/>
              <a:t> ω</a:t>
            </a:r>
            <a:r>
              <a:rPr lang="en-US" altLang="en-US" dirty="0"/>
              <a:t>’(t) = power = 6t + 2</a:t>
            </a:r>
          </a:p>
          <a:p>
            <a:r>
              <a:rPr lang="el-GR" altLang="en-US" dirty="0"/>
              <a:t>ω</a:t>
            </a:r>
            <a:r>
              <a:rPr lang="en-US" altLang="en-US" dirty="0"/>
              <a:t>’(3) = 6(3) + 2 = </a:t>
            </a:r>
            <a:r>
              <a:rPr lang="en-US" altLang="en-US" dirty="0">
                <a:solidFill>
                  <a:srgbClr val="FFFF00"/>
                </a:solidFill>
              </a:rPr>
              <a:t>20 watts</a:t>
            </a:r>
            <a:endParaRPr lang="en-US" altLang="en-US" sz="3000" i="1" dirty="0">
              <a:solidFill>
                <a:srgbClr val="FFFF00"/>
              </a:solidFill>
            </a:endParaRPr>
          </a:p>
          <a:p>
            <a:endParaRPr lang="en-US" altLang="en-US" dirty="0"/>
          </a:p>
          <a:p>
            <a:endParaRPr lang="en-US" altLang="en-US" dirty="0"/>
          </a:p>
          <a:p>
            <a:endParaRPr lang="en-US" altLang="en-US" dirty="0"/>
          </a:p>
          <a:p>
            <a:endParaRPr lang="en-US" altLang="en-US" dirty="0"/>
          </a:p>
          <a:p>
            <a:endParaRPr lang="en-US" altLang="en-US" sz="2000" dirty="0"/>
          </a:p>
          <a:p>
            <a:pPr algn="r"/>
            <a:r>
              <a:rPr lang="el-GR" altLang="en-US" sz="3000" dirty="0"/>
              <a:t>ω</a:t>
            </a:r>
            <a:r>
              <a:rPr lang="en-US" altLang="en-US" sz="3000" dirty="0"/>
              <a:t>’(t) = power</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17b</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439A050D-4363-45DC-B249-66CE4C6BE515}"/>
              </a:ext>
            </a:extLst>
          </p:cNvPr>
          <p:cNvSpPr txBox="1"/>
          <p:nvPr/>
        </p:nvSpPr>
        <p:spPr>
          <a:xfrm>
            <a:off x="5804338" y="6292334"/>
            <a:ext cx="3048000" cy="369332"/>
          </a:xfrm>
          <a:prstGeom prst="rect">
            <a:avLst/>
          </a:prstGeom>
          <a:noFill/>
        </p:spPr>
        <p:txBody>
          <a:bodyPr wrap="square">
            <a:spAutoFit/>
          </a:bodyPr>
          <a:lstStyle/>
          <a:p>
            <a:r>
              <a:rPr lang="en-US" b="0" i="0" dirty="0">
                <a:solidFill>
                  <a:srgbClr val="CCFFFF"/>
                </a:solidFill>
                <a:effectLst/>
                <a:latin typeface="helvetica neue"/>
              </a:rPr>
              <a:t>1 watt = 1 joule per second</a:t>
            </a:r>
            <a:endParaRPr lang="en-US" dirty="0">
              <a:solidFill>
                <a:srgbClr val="CCFFFF"/>
              </a:solidFill>
            </a:endParaRPr>
          </a:p>
        </p:txBody>
      </p:sp>
    </p:spTree>
    <p:extLst>
      <p:ext uri="{BB962C8B-B14F-4D97-AF65-F5344CB8AC3E}">
        <p14:creationId xmlns:p14="http://schemas.microsoft.com/office/powerpoint/2010/main" val="369926143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6868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pPr algn="ctr"/>
            <a:r>
              <a:rPr lang="el-GR" altLang="en-US" dirty="0"/>
              <a:t>ω</a:t>
            </a:r>
            <a:r>
              <a:rPr lang="en-US" altLang="en-US" dirty="0"/>
              <a:t>’(t) = power = 6t + 2 watts</a:t>
            </a:r>
          </a:p>
          <a:p>
            <a:r>
              <a:rPr lang="en-US" altLang="en-US" dirty="0"/>
              <a:t>How fast is the power changing?</a:t>
            </a:r>
          </a:p>
          <a:p>
            <a:endParaRPr lang="en-US" altLang="en-US" dirty="0"/>
          </a:p>
          <a:p>
            <a:endParaRPr lang="en-US" altLang="en-US" dirty="0"/>
          </a:p>
          <a:p>
            <a:endParaRPr lang="en-US" altLang="en-US" sz="2000" dirty="0"/>
          </a:p>
          <a:p>
            <a:pPr algn="r"/>
            <a:r>
              <a:rPr lang="el-GR" altLang="en-US" sz="3000" dirty="0"/>
              <a:t>ω</a:t>
            </a:r>
            <a:r>
              <a:rPr lang="en-US" altLang="en-US" sz="3000" dirty="0"/>
              <a:t>’’(t) = change in power</a:t>
            </a:r>
            <a:endParaRPr lang="en-US" altLang="en-US" sz="3000" dirty="0">
              <a:solidFill>
                <a:srgbClr val="FFFF00"/>
              </a:solidFill>
            </a:endParaRP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17c</a:t>
            </a:r>
            <a:endParaRPr lang="en-US" altLang="en-US" sz="2400" i="1" dirty="0">
              <a:solidFill>
                <a:schemeClr val="folHlink"/>
              </a:solidFill>
            </a:endParaRPr>
          </a:p>
        </p:txBody>
      </p:sp>
    </p:spTree>
    <p:extLst>
      <p:ext uri="{BB962C8B-B14F-4D97-AF65-F5344CB8AC3E}">
        <p14:creationId xmlns:p14="http://schemas.microsoft.com/office/powerpoint/2010/main" val="368569108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6868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pPr algn="ctr"/>
            <a:r>
              <a:rPr lang="el-GR" altLang="en-US" dirty="0"/>
              <a:t>ω</a:t>
            </a:r>
            <a:r>
              <a:rPr lang="en-US" altLang="en-US" dirty="0"/>
              <a:t>’(t) = power = 6t + 2 watts</a:t>
            </a:r>
          </a:p>
          <a:p>
            <a:r>
              <a:rPr lang="en-US" altLang="en-US" dirty="0"/>
              <a:t>How fast is the power changing?</a:t>
            </a:r>
          </a:p>
          <a:p>
            <a:r>
              <a:rPr lang="el-GR" altLang="en-US" dirty="0"/>
              <a:t>ω</a:t>
            </a:r>
            <a:r>
              <a:rPr lang="en-US" altLang="en-US" dirty="0"/>
              <a:t>’’(t) = change in power = 6 </a:t>
            </a:r>
            <a:r>
              <a:rPr lang="en-US" altLang="en-US" sz="2000" dirty="0" err="1"/>
              <a:t>whats</a:t>
            </a:r>
            <a:r>
              <a:rPr lang="en-US" altLang="en-US" sz="2000" dirty="0"/>
              <a:t>?</a:t>
            </a: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17c</a:t>
            </a:r>
            <a:endParaRPr lang="en-US" altLang="en-US" sz="2400" i="1" dirty="0">
              <a:solidFill>
                <a:schemeClr val="folHlink"/>
              </a:solidFill>
            </a:endParaRPr>
          </a:p>
        </p:txBody>
      </p:sp>
    </p:spTree>
    <p:extLst>
      <p:ext uri="{BB962C8B-B14F-4D97-AF65-F5344CB8AC3E}">
        <p14:creationId xmlns:p14="http://schemas.microsoft.com/office/powerpoint/2010/main" val="133016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lgn="l"/>
            <a:r>
              <a:rPr lang="en-US" sz="3200" dirty="0"/>
              <a:t>Outcome 1) Demonstrate </a:t>
            </a:r>
            <a:r>
              <a:rPr lang="en-US" sz="3200" dirty="0">
                <a:solidFill>
                  <a:srgbClr val="FFC000"/>
                </a:solidFill>
              </a:rPr>
              <a:t>differentiation </a:t>
            </a:r>
            <a:r>
              <a:rPr lang="en-US" sz="3200" dirty="0"/>
              <a:t>skills for linear, polynomial, rational, trigonometric, exponential, and logarithmic functions and proper application of the </a:t>
            </a:r>
            <a:r>
              <a:rPr lang="en-US" sz="3200" dirty="0">
                <a:solidFill>
                  <a:srgbClr val="FFC000"/>
                </a:solidFill>
              </a:rPr>
              <a:t>Product</a:t>
            </a:r>
            <a:r>
              <a:rPr lang="en-US" sz="3200" dirty="0"/>
              <a:t> and </a:t>
            </a:r>
            <a:r>
              <a:rPr lang="en-US" sz="3200" dirty="0">
                <a:solidFill>
                  <a:srgbClr val="FFC000"/>
                </a:solidFill>
              </a:rPr>
              <a:t>Quotient Rules </a:t>
            </a:r>
            <a:r>
              <a:rPr lang="en-US" sz="3200" dirty="0"/>
              <a:t>of differentiation </a:t>
            </a:r>
          </a:p>
          <a:p>
            <a:pPr algn="l"/>
            <a:endParaRPr lang="en-US" sz="2000" dirty="0"/>
          </a:p>
          <a:p>
            <a:pPr>
              <a:spcBef>
                <a:spcPts val="0"/>
              </a:spcBef>
            </a:pPr>
            <a:r>
              <a:rPr lang="en-US" sz="3200" dirty="0"/>
              <a:t>Outcome 2) Use algebra, limits, and </a:t>
            </a:r>
            <a:r>
              <a:rPr lang="en-US" sz="3200" dirty="0">
                <a:solidFill>
                  <a:srgbClr val="FFC000"/>
                </a:solidFill>
              </a:rPr>
              <a:t>derivatives </a:t>
            </a:r>
            <a:r>
              <a:rPr lang="en-US" sz="3200" dirty="0"/>
              <a:t>to examine the properties and graphs of functions </a:t>
            </a:r>
          </a:p>
          <a:p>
            <a:endParaRPr lang="en-US" dirty="0"/>
          </a:p>
        </p:txBody>
      </p:sp>
    </p:spTree>
    <p:extLst>
      <p:ext uri="{BB962C8B-B14F-4D97-AF65-F5344CB8AC3E}">
        <p14:creationId xmlns:p14="http://schemas.microsoft.com/office/powerpoint/2010/main" val="24533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39757-51F6-464C-B058-040A84D820BB}"/>
              </a:ext>
            </a:extLst>
          </p:cNvPr>
          <p:cNvSpPr>
            <a:spLocks noGrp="1"/>
          </p:cNvSpPr>
          <p:nvPr>
            <p:ph idx="1"/>
          </p:nvPr>
        </p:nvSpPr>
        <p:spPr>
          <a:xfrm>
            <a:off x="381000" y="838200"/>
            <a:ext cx="8229600" cy="5638800"/>
          </a:xfrm>
        </p:spPr>
        <p:txBody>
          <a:bodyPr/>
          <a:lstStyle/>
          <a:p>
            <a:pPr>
              <a:buFont typeface="Arial" charset="0"/>
              <a:buNone/>
              <a:defRPr/>
            </a:pPr>
            <a:r>
              <a:rPr lang="en-US" dirty="0"/>
              <a:t>Find the derivative </a:t>
            </a:r>
            <a:r>
              <a:rPr lang="en-US" dirty="0" err="1"/>
              <a:t>dy</a:t>
            </a:r>
            <a:r>
              <a:rPr lang="en-US" dirty="0"/>
              <a:t>/dx of:</a:t>
            </a:r>
          </a:p>
          <a:p>
            <a:pPr>
              <a:defRPr/>
            </a:pPr>
            <a:r>
              <a:rPr lang="en-US" dirty="0"/>
              <a:t>y = (3x + 2)(7x – 5)</a:t>
            </a:r>
          </a:p>
          <a:p>
            <a:pPr>
              <a:buFont typeface="Arial" charset="0"/>
              <a:buNone/>
              <a:defRPr/>
            </a:pPr>
            <a:r>
              <a:rPr lang="en-US" dirty="0"/>
              <a:t>What is u?  </a:t>
            </a:r>
          </a:p>
          <a:p>
            <a:pPr>
              <a:buFont typeface="Arial" charset="0"/>
              <a:buNone/>
              <a:defRPr/>
            </a:pPr>
            <a:r>
              <a:rPr lang="en-US" dirty="0"/>
              <a:t>What is v?</a:t>
            </a:r>
          </a:p>
          <a:p>
            <a:pPr>
              <a:buFont typeface="Arial" charset="0"/>
              <a:buNone/>
              <a:defRPr/>
            </a:pPr>
            <a:r>
              <a:rPr lang="en-US" dirty="0"/>
              <a:t>What is du/dx?  </a:t>
            </a:r>
          </a:p>
          <a:p>
            <a:pPr>
              <a:buFont typeface="Arial" charset="0"/>
              <a:buNone/>
              <a:defRPr/>
            </a:pPr>
            <a:r>
              <a:rPr lang="en-US" dirty="0"/>
              <a:t>What is dv/dx?</a:t>
            </a:r>
          </a:p>
          <a:p>
            <a:pPr>
              <a:buFont typeface="Arial" charset="0"/>
              <a:buNone/>
              <a:defRPr/>
            </a:pPr>
            <a:endParaRPr lang="en-US" dirty="0"/>
          </a:p>
        </p:txBody>
      </p:sp>
      <p:sp>
        <p:nvSpPr>
          <p:cNvPr id="4" name="Rectangle 3">
            <a:extLst>
              <a:ext uri="{FF2B5EF4-FFF2-40B4-BE49-F238E27FC236}">
                <a16:creationId xmlns:a16="http://schemas.microsoft.com/office/drawing/2014/main" id="{4B79A9D1-0277-4E00-B224-F7DBCB1C4BF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C1A4BE0F-F445-4E12-8255-05AC16732DDE}"/>
              </a:ext>
            </a:extLst>
          </p:cNvPr>
          <p:cNvSpPr txBox="1"/>
          <p:nvPr/>
        </p:nvSpPr>
        <p:spPr>
          <a:xfrm>
            <a:off x="4724400" y="6477000"/>
            <a:ext cx="4572000" cy="369332"/>
          </a:xfrm>
          <a:prstGeom prst="rect">
            <a:avLst/>
          </a:prstGeom>
          <a:noFill/>
        </p:spPr>
        <p:txBody>
          <a:bodyPr wrap="square">
            <a:spAutoFit/>
          </a:bodyPr>
          <a:lstStyle/>
          <a:p>
            <a:pPr algn="ctr"/>
            <a:r>
              <a:rPr lang="en-US" altLang="en-US" sz="1800" dirty="0"/>
              <a:t>d(u</a:t>
            </a:r>
            <a:r>
              <a:rPr lang="en-US" altLang="en-US" sz="1800" dirty="0">
                <a:latin typeface="Symbol" panose="05050102010706020507" pitchFamily="18" charset="2"/>
              </a:rPr>
              <a:t> </a:t>
            </a:r>
            <a:r>
              <a:rPr lang="en-US" sz="1800" b="0" dirty="0">
                <a:latin typeface="Arial" panose="020B0604020202020204" pitchFamily="34" charset="0"/>
                <a:cs typeface="Arial" panose="020B0604020202020204" pitchFamily="34" charset="0"/>
              </a:rPr>
              <a:t>×</a:t>
            </a:r>
            <a:r>
              <a:rPr lang="en-US" altLang="en-US" sz="1800" dirty="0">
                <a:latin typeface="Symbol" panose="05050102010706020507" pitchFamily="18" charset="2"/>
              </a:rPr>
              <a:t> </a:t>
            </a:r>
            <a:r>
              <a:rPr lang="en-US" altLang="en-US" sz="1800" dirty="0"/>
              <a:t>v)/dx = (u)</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dv/dx) + (v)</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du/dx)</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6868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pPr algn="ctr"/>
            <a:r>
              <a:rPr lang="el-GR" altLang="en-US" dirty="0"/>
              <a:t>ω</a:t>
            </a:r>
            <a:r>
              <a:rPr lang="en-US" altLang="en-US" dirty="0"/>
              <a:t>’(t) = power = 6t + 2 watts</a:t>
            </a:r>
          </a:p>
          <a:p>
            <a:r>
              <a:rPr lang="en-US" altLang="en-US" dirty="0"/>
              <a:t>How fast is the power changing?</a:t>
            </a:r>
          </a:p>
          <a:p>
            <a:r>
              <a:rPr lang="el-GR" altLang="en-US" dirty="0"/>
              <a:t>ω</a:t>
            </a:r>
            <a:r>
              <a:rPr lang="en-US" altLang="en-US" dirty="0"/>
              <a:t>’’(t) = change in power</a:t>
            </a:r>
          </a:p>
          <a:p>
            <a:r>
              <a:rPr lang="en-US" altLang="en-US" dirty="0"/>
              <a:t>	= </a:t>
            </a:r>
            <a:r>
              <a:rPr lang="en-US" altLang="en-US" dirty="0">
                <a:solidFill>
                  <a:srgbClr val="FFFF00"/>
                </a:solidFill>
              </a:rPr>
              <a:t>6 watts/sec</a:t>
            </a:r>
          </a:p>
          <a:p>
            <a:r>
              <a:rPr lang="en-US" altLang="en-US" dirty="0"/>
              <a:t>At t = 3 seconds?</a:t>
            </a:r>
          </a:p>
          <a:p>
            <a:endParaRPr lang="en-US" altLang="en-US" dirty="0">
              <a:solidFill>
                <a:srgbClr val="FFFF00"/>
              </a:solidFill>
            </a:endParaRP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17d</a:t>
            </a:r>
            <a:endParaRPr lang="en-US" altLang="en-US" sz="2400" i="1" dirty="0">
              <a:solidFill>
                <a:schemeClr val="folHlink"/>
              </a:solidFill>
            </a:endParaRPr>
          </a:p>
        </p:txBody>
      </p:sp>
      <p:sp>
        <p:nvSpPr>
          <p:cNvPr id="2" name="TextBox 1">
            <a:extLst>
              <a:ext uri="{FF2B5EF4-FFF2-40B4-BE49-F238E27FC236}">
                <a16:creationId xmlns:a16="http://schemas.microsoft.com/office/drawing/2014/main" id="{1E349028-9660-4315-81B0-1B9073A193B8}"/>
              </a:ext>
            </a:extLst>
          </p:cNvPr>
          <p:cNvSpPr txBox="1"/>
          <p:nvPr/>
        </p:nvSpPr>
        <p:spPr>
          <a:xfrm>
            <a:off x="5804338" y="6292334"/>
            <a:ext cx="3048000" cy="369332"/>
          </a:xfrm>
          <a:prstGeom prst="rect">
            <a:avLst/>
          </a:prstGeom>
          <a:noFill/>
        </p:spPr>
        <p:txBody>
          <a:bodyPr wrap="square">
            <a:spAutoFit/>
          </a:bodyPr>
          <a:lstStyle/>
          <a:p>
            <a:r>
              <a:rPr lang="en-US" b="0" i="0" dirty="0">
                <a:solidFill>
                  <a:srgbClr val="CCFFFF"/>
                </a:solidFill>
                <a:effectLst/>
                <a:latin typeface="helvetica neue"/>
              </a:rPr>
              <a:t>1 watt = 1 joule per second</a:t>
            </a:r>
            <a:endParaRPr lang="en-US" dirty="0">
              <a:solidFill>
                <a:srgbClr val="CCFFFF"/>
              </a:solidFill>
            </a:endParaRPr>
          </a:p>
        </p:txBody>
      </p:sp>
    </p:spTree>
    <p:extLst>
      <p:ext uri="{BB962C8B-B14F-4D97-AF65-F5344CB8AC3E}">
        <p14:creationId xmlns:p14="http://schemas.microsoft.com/office/powerpoint/2010/main" val="5656637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EA1509EB-6BF9-475A-A6F6-6BC3E5B283E9}"/>
              </a:ext>
            </a:extLst>
          </p:cNvPr>
          <p:cNvSpPr>
            <a:spLocks noGrp="1"/>
          </p:cNvSpPr>
          <p:nvPr>
            <p:ph idx="1"/>
          </p:nvPr>
        </p:nvSpPr>
        <p:spPr>
          <a:xfrm>
            <a:off x="457200" y="838200"/>
            <a:ext cx="8686800" cy="5638800"/>
          </a:xfrm>
        </p:spPr>
        <p:txBody>
          <a:bodyPr/>
          <a:lstStyle/>
          <a:p>
            <a:r>
              <a:rPr lang="en-US" altLang="en-US" dirty="0"/>
              <a:t>The energy in a resistor is:</a:t>
            </a:r>
          </a:p>
          <a:p>
            <a:pPr algn="ctr"/>
            <a:r>
              <a:rPr lang="el-GR" altLang="en-US" dirty="0"/>
              <a:t>ω</a:t>
            </a:r>
            <a:r>
              <a:rPr lang="en-US" altLang="en-US" dirty="0"/>
              <a:t> = 3t</a:t>
            </a:r>
            <a:r>
              <a:rPr lang="en-US" altLang="en-US" baseline="30000" dirty="0"/>
              <a:t>2</a:t>
            </a:r>
            <a:r>
              <a:rPr lang="en-US" altLang="en-US" dirty="0"/>
              <a:t> + 2t joules</a:t>
            </a:r>
          </a:p>
          <a:p>
            <a:pPr algn="ctr"/>
            <a:r>
              <a:rPr lang="el-GR" altLang="en-US" dirty="0"/>
              <a:t>ω</a:t>
            </a:r>
            <a:r>
              <a:rPr lang="en-US" altLang="en-US" dirty="0"/>
              <a:t>’(t) = power = 6t + 2 watts</a:t>
            </a:r>
          </a:p>
          <a:p>
            <a:r>
              <a:rPr lang="en-US" altLang="en-US" dirty="0"/>
              <a:t>How fast is the power changing?</a:t>
            </a:r>
          </a:p>
          <a:p>
            <a:r>
              <a:rPr lang="el-GR" altLang="en-US" dirty="0"/>
              <a:t>ω</a:t>
            </a:r>
            <a:r>
              <a:rPr lang="en-US" altLang="en-US" dirty="0"/>
              <a:t>’’(t) = change in power</a:t>
            </a:r>
          </a:p>
          <a:p>
            <a:r>
              <a:rPr lang="en-US" altLang="en-US" dirty="0"/>
              <a:t>	= 6 watts/sec</a:t>
            </a:r>
          </a:p>
          <a:p>
            <a:r>
              <a:rPr lang="en-US" altLang="en-US" dirty="0"/>
              <a:t>At t = 3 seconds? </a:t>
            </a:r>
            <a:r>
              <a:rPr lang="en-US" altLang="en-US" dirty="0">
                <a:solidFill>
                  <a:srgbClr val="FFFF00"/>
                </a:solidFill>
              </a:rPr>
              <a:t>6 watts/sec</a:t>
            </a:r>
            <a:endParaRPr lang="en-US" altLang="en-US" dirty="0"/>
          </a:p>
          <a:p>
            <a:endParaRPr lang="en-US" altLang="en-US" dirty="0">
              <a:solidFill>
                <a:srgbClr val="FFFF00"/>
              </a:solidFill>
            </a:endParaRPr>
          </a:p>
        </p:txBody>
      </p:sp>
      <p:sp>
        <p:nvSpPr>
          <p:cNvPr id="3" name="Rectangle 2">
            <a:extLst>
              <a:ext uri="{FF2B5EF4-FFF2-40B4-BE49-F238E27FC236}">
                <a16:creationId xmlns:a16="http://schemas.microsoft.com/office/drawing/2014/main" id="{569BE2CF-237B-4EAB-9E78-3ADBC98EE26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 IN ENGINEERING</a:t>
            </a:r>
          </a:p>
          <a:p>
            <a:pPr algn="ctr" eaLnBrk="1" hangingPunct="1">
              <a:spcBef>
                <a:spcPct val="0"/>
              </a:spcBef>
              <a:buFontTx/>
              <a:buNone/>
            </a:pPr>
            <a:r>
              <a:rPr lang="en-US" altLang="en-US" sz="2400" dirty="0">
                <a:solidFill>
                  <a:schemeClr val="bg1"/>
                </a:solidFill>
              </a:rPr>
              <a:t>IN-CLASS PROBLEM 17d</a:t>
            </a:r>
            <a:endParaRPr lang="en-US" altLang="en-US" sz="2400" i="1" dirty="0">
              <a:solidFill>
                <a:schemeClr val="folHlink"/>
              </a:solidFill>
            </a:endParaRPr>
          </a:p>
        </p:txBody>
      </p:sp>
      <p:sp>
        <p:nvSpPr>
          <p:cNvPr id="2" name="TextBox 1">
            <a:extLst>
              <a:ext uri="{FF2B5EF4-FFF2-40B4-BE49-F238E27FC236}">
                <a16:creationId xmlns:a16="http://schemas.microsoft.com/office/drawing/2014/main" id="{1E349028-9660-4315-81B0-1B9073A193B8}"/>
              </a:ext>
            </a:extLst>
          </p:cNvPr>
          <p:cNvSpPr txBox="1"/>
          <p:nvPr/>
        </p:nvSpPr>
        <p:spPr>
          <a:xfrm>
            <a:off x="5804338" y="6292334"/>
            <a:ext cx="3048000" cy="369332"/>
          </a:xfrm>
          <a:prstGeom prst="rect">
            <a:avLst/>
          </a:prstGeom>
          <a:noFill/>
        </p:spPr>
        <p:txBody>
          <a:bodyPr wrap="square">
            <a:spAutoFit/>
          </a:bodyPr>
          <a:lstStyle/>
          <a:p>
            <a:r>
              <a:rPr lang="en-US" b="0" i="0" dirty="0">
                <a:solidFill>
                  <a:srgbClr val="CCFFFF"/>
                </a:solidFill>
                <a:effectLst/>
                <a:latin typeface="helvetica neue"/>
              </a:rPr>
              <a:t>1 watt = 1 joule per second</a:t>
            </a:r>
            <a:endParaRPr lang="en-US" dirty="0">
              <a:solidFill>
                <a:srgbClr val="CCFFFF"/>
              </a:solidFill>
            </a:endParaRPr>
          </a:p>
        </p:txBody>
      </p:sp>
    </p:spTree>
    <p:extLst>
      <p:ext uri="{BB962C8B-B14F-4D97-AF65-F5344CB8AC3E}">
        <p14:creationId xmlns:p14="http://schemas.microsoft.com/office/powerpoint/2010/main" val="184124594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A6994D40-33BF-478C-A579-05C350BBA4DB}"/>
              </a:ext>
            </a:extLst>
          </p:cNvPr>
          <p:cNvSpPr>
            <a:spLocks noGrp="1"/>
          </p:cNvSpPr>
          <p:nvPr>
            <p:ph type="title"/>
          </p:nvPr>
        </p:nvSpPr>
        <p:spPr/>
        <p:txBody>
          <a:bodyPr/>
          <a:lstStyle/>
          <a:p>
            <a:r>
              <a:rPr lang="en-US" altLang="en-US"/>
              <a:t>Derivatives</a:t>
            </a:r>
          </a:p>
        </p:txBody>
      </p:sp>
      <p:sp>
        <p:nvSpPr>
          <p:cNvPr id="76803" name="Content Placeholder 2">
            <a:extLst>
              <a:ext uri="{FF2B5EF4-FFF2-40B4-BE49-F238E27FC236}">
                <a16:creationId xmlns:a16="http://schemas.microsoft.com/office/drawing/2014/main" id="{CDEACDCC-5D5B-48F2-B632-D8ACBFA8EE18}"/>
              </a:ext>
            </a:extLst>
          </p:cNvPr>
          <p:cNvSpPr>
            <a:spLocks noGrp="1"/>
          </p:cNvSpPr>
          <p:nvPr>
            <p:ph idx="1"/>
          </p:nvPr>
        </p:nvSpPr>
        <p:spPr>
          <a:xfrm>
            <a:off x="228600" y="1219200"/>
            <a:ext cx="8915400" cy="5638800"/>
          </a:xfrm>
        </p:spPr>
        <p:txBody>
          <a:bodyPr/>
          <a:lstStyle/>
          <a:p>
            <a:r>
              <a:rPr lang="en-US" altLang="en-US" dirty="0"/>
              <a:t>Remember, these are all different ways of saying the same thing:</a:t>
            </a:r>
          </a:p>
          <a:p>
            <a:pPr algn="ctr"/>
            <a:r>
              <a:rPr lang="en-US" altLang="en-US" dirty="0"/>
              <a:t>instantaneous velocity</a:t>
            </a:r>
          </a:p>
          <a:p>
            <a:pPr algn="ctr"/>
            <a:r>
              <a:rPr lang="en-US" altLang="en-US" dirty="0"/>
              <a:t>exact rate of change</a:t>
            </a:r>
          </a:p>
          <a:p>
            <a:pPr algn="ctr"/>
            <a:r>
              <a:rPr lang="en-US" altLang="en-US" dirty="0"/>
              <a:t>slope of a tangent line</a:t>
            </a:r>
          </a:p>
          <a:p>
            <a:r>
              <a:rPr lang="en-US" altLang="en-US" dirty="0"/>
              <a:t> </a:t>
            </a:r>
            <a:r>
              <a:rPr lang="en-US" altLang="en-US" dirty="0" err="1"/>
              <a:t>lim</a:t>
            </a:r>
            <a:r>
              <a:rPr lang="en-US" altLang="en-US" dirty="0"/>
              <a:t> </a:t>
            </a:r>
            <a:r>
              <a:rPr lang="en-US" altLang="en-US" dirty="0" err="1"/>
              <a:t>Δy</a:t>
            </a:r>
            <a:r>
              <a:rPr lang="en-US" altLang="en-US" dirty="0"/>
              <a:t>/</a:t>
            </a:r>
            <a:r>
              <a:rPr lang="el-GR" altLang="en-US" dirty="0"/>
              <a:t>Δ</a:t>
            </a:r>
            <a:r>
              <a:rPr lang="en-US" altLang="en-US" dirty="0"/>
              <a:t>x			</a:t>
            </a:r>
            <a:r>
              <a:rPr lang="en-US" altLang="en-US" dirty="0" err="1"/>
              <a:t>lim</a:t>
            </a:r>
            <a:r>
              <a:rPr lang="en-US" altLang="en-US" dirty="0"/>
              <a:t> </a:t>
            </a:r>
            <a:r>
              <a:rPr lang="en-US" altLang="en-US" dirty="0" err="1"/>
              <a:t>dy</a:t>
            </a:r>
            <a:r>
              <a:rPr lang="en-US" altLang="en-US" dirty="0"/>
              <a:t>/dx</a:t>
            </a:r>
          </a:p>
          <a:p>
            <a:r>
              <a:rPr lang="el-GR" altLang="en-US" sz="2000" dirty="0"/>
              <a:t>Δ</a:t>
            </a:r>
            <a:r>
              <a:rPr lang="en-US" altLang="en-US" sz="2000" dirty="0"/>
              <a:t>x </a:t>
            </a:r>
            <a:r>
              <a:rPr lang="en-US" altLang="en-US" sz="2000" dirty="0">
                <a:sym typeface="Symbol" panose="05050102010706020507" pitchFamily="18" charset="2"/>
              </a:rPr>
              <a:t> 0</a:t>
            </a:r>
            <a:r>
              <a:rPr lang="en-US" altLang="en-US" sz="2000" dirty="0"/>
              <a:t> 				        dx </a:t>
            </a:r>
            <a:r>
              <a:rPr lang="en-US" altLang="en-US" sz="2000" dirty="0">
                <a:sym typeface="Symbol" panose="05050102010706020507" pitchFamily="18" charset="2"/>
              </a:rPr>
              <a:t> 0</a:t>
            </a:r>
            <a:r>
              <a:rPr lang="en-US" altLang="en-US" sz="2000" dirty="0"/>
              <a:t> </a:t>
            </a:r>
          </a:p>
          <a:p>
            <a:r>
              <a:rPr lang="en-US" altLang="en-US" dirty="0"/>
              <a:t>derivative		y’		</a:t>
            </a:r>
            <a:r>
              <a:rPr lang="en-US" altLang="en-US" dirty="0" err="1"/>
              <a:t>dy</a:t>
            </a:r>
            <a:r>
              <a:rPr lang="en-US" altLang="en-US" dirty="0"/>
              <a:t>/dx</a:t>
            </a:r>
          </a:p>
          <a:p>
            <a:endParaRPr lang="en-US" altLang="en-US" dirty="0"/>
          </a:p>
        </p:txBody>
      </p:sp>
    </p:spTree>
    <p:extLst>
      <p:ext uri="{BB962C8B-B14F-4D97-AF65-F5344CB8AC3E}">
        <p14:creationId xmlns:p14="http://schemas.microsoft.com/office/powerpoint/2010/main" val="256771797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048000" cy="32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6002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a:solidFill>
                  <a:srgbClr val="FFFF00"/>
                </a:solidFill>
              </a:rPr>
              <a:t>     Questions?</a:t>
            </a:r>
            <a:endParaRPr lang="en-US" sz="6000" b="1" dirty="0">
              <a:solidFill>
                <a:srgbClr val="FFFF00"/>
              </a:solidFill>
            </a:endParaRPr>
          </a:p>
          <a:p>
            <a:pPr algn="ctr" eaLnBrk="1" hangingPunct="1"/>
            <a:endParaRPr lang="en-US" sz="6000" b="1" dirty="0">
              <a:solidFill>
                <a:srgbClr val="FFFF00"/>
              </a:solidFill>
            </a:endParaRPr>
          </a:p>
        </p:txBody>
      </p:sp>
      <p:sp>
        <p:nvSpPr>
          <p:cNvPr id="6" name="Rectangle 5"/>
          <p:cNvSpPr/>
          <p:nvPr/>
        </p:nvSpPr>
        <p:spPr>
          <a:xfrm>
            <a:off x="0" y="6553200"/>
            <a:ext cx="2924198" cy="323165"/>
          </a:xfrm>
          <a:prstGeom prst="rect">
            <a:avLst/>
          </a:prstGeom>
        </p:spPr>
        <p:txBody>
          <a:bodyPr wrap="none">
            <a:spAutoFit/>
          </a:bodyPr>
          <a:lstStyle/>
          <a:p>
            <a:r>
              <a:rPr lang="en-US" sz="1500" b="1" dirty="0">
                <a:solidFill>
                  <a:srgbClr val="00B0F0"/>
                </a:solidFill>
              </a:rPr>
              <a:t>http://</a:t>
            </a:r>
            <a:r>
              <a:rPr lang="en-US" sz="1500" dirty="0">
                <a:solidFill>
                  <a:srgbClr val="00B0F0"/>
                </a:solidFill>
              </a:rPr>
              <a:t>i.imgur.com/aliTlT3.jpg</a:t>
            </a:r>
          </a:p>
        </p:txBody>
      </p:sp>
    </p:spTree>
    <p:extLst>
      <p:ext uri="{BB962C8B-B14F-4D97-AF65-F5344CB8AC3E}">
        <p14:creationId xmlns:p14="http://schemas.microsoft.com/office/powerpoint/2010/main" val="206689872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a:t>You Survived!</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5" name="Content Placeholder 2"/>
          <p:cNvSpPr txBox="1">
            <a:spLocks/>
          </p:cNvSpPr>
          <p:nvPr/>
        </p:nvSpPr>
        <p:spPr bwMode="auto">
          <a:xfrm>
            <a:off x="914400" y="62357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4000" b="1">
                <a:solidFill>
                  <a:srgbClr val="CCFFFF"/>
                </a:solidFill>
                <a:latin typeface="Comic Sans MS" pitchFamily="66" charset="0"/>
              </a:defRPr>
            </a:lvl1pPr>
            <a:lvl2pPr marL="1028700" indent="-57150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buFont typeface="Arial" charset="0"/>
              <a:buNone/>
            </a:pPr>
            <a:endParaRPr lang="en-US" altLang="en-US" sz="2000">
              <a:solidFill>
                <a:schemeClr val="bg1"/>
              </a:solidFill>
            </a:endParaRPr>
          </a:p>
          <a:p>
            <a:pPr algn="r">
              <a:spcBef>
                <a:spcPct val="0"/>
              </a:spcBef>
              <a:buFont typeface="Arial" charset="0"/>
              <a:buNone/>
            </a:pPr>
            <a:r>
              <a:rPr lang="en-US" altLang="en-US" sz="1200">
                <a:solidFill>
                  <a:srgbClr val="00B0F0"/>
                </a:solidFill>
              </a:rPr>
              <a:t>www.playbuzz.com</a:t>
            </a:r>
          </a:p>
        </p:txBody>
      </p:sp>
      <p:sp>
        <p:nvSpPr>
          <p:cNvPr id="2" name="Content Placeholder 2">
            <a:extLst>
              <a:ext uri="{FF2B5EF4-FFF2-40B4-BE49-F238E27FC236}">
                <a16:creationId xmlns:a16="http://schemas.microsoft.com/office/drawing/2014/main" id="{B0CBC967-85F1-7586-CB58-29D84EFFC8EB}"/>
              </a:ext>
            </a:extLst>
          </p:cNvPr>
          <p:cNvSpPr>
            <a:spLocks noGrp="1"/>
          </p:cNvSpPr>
          <p:nvPr>
            <p:ph idx="1"/>
          </p:nvPr>
        </p:nvSpPr>
        <p:spPr>
          <a:xfrm>
            <a:off x="304800" y="1219200"/>
            <a:ext cx="8763000" cy="5638800"/>
          </a:xfrm>
        </p:spPr>
        <p:txBody>
          <a:bodyPr/>
          <a:lstStyle/>
          <a:p>
            <a:r>
              <a:rPr lang="en-US" dirty="0">
                <a:solidFill>
                  <a:srgbClr val="002060"/>
                </a:solidFill>
              </a:rPr>
              <a:t>Today we covered:</a:t>
            </a:r>
          </a:p>
          <a:p>
            <a:r>
              <a:rPr lang="en-US" dirty="0">
                <a:solidFill>
                  <a:srgbClr val="002060"/>
                </a:solidFill>
              </a:rPr>
              <a:t>Product Rule</a:t>
            </a:r>
          </a:p>
          <a:p>
            <a:r>
              <a:rPr lang="en-US" dirty="0">
                <a:solidFill>
                  <a:srgbClr val="002060"/>
                </a:solidFill>
              </a:rPr>
              <a:t>Quotient Rule</a:t>
            </a:r>
          </a:p>
          <a:p>
            <a:r>
              <a:rPr lang="en-US" dirty="0">
                <a:solidFill>
                  <a:srgbClr val="002060"/>
                </a:solidFill>
              </a:rPr>
              <a:t>Differentiation of </a:t>
            </a:r>
          </a:p>
          <a:p>
            <a:r>
              <a:rPr lang="en-US" dirty="0">
                <a:solidFill>
                  <a:srgbClr val="002060"/>
                </a:solidFill>
              </a:rPr>
              <a:t>	transcendentals</a:t>
            </a:r>
          </a:p>
          <a:p>
            <a:r>
              <a:rPr lang="en-US" dirty="0">
                <a:solidFill>
                  <a:srgbClr val="002060"/>
                </a:solidFill>
              </a:rPr>
              <a:t>Higher order </a:t>
            </a:r>
          </a:p>
          <a:p>
            <a:r>
              <a:rPr lang="en-US" dirty="0">
                <a:solidFill>
                  <a:srgbClr val="002060"/>
                </a:solidFill>
              </a:rPr>
              <a:t>	derivatives</a:t>
            </a:r>
          </a:p>
          <a:p>
            <a:r>
              <a:rPr lang="en-US" dirty="0">
                <a:solidFill>
                  <a:srgbClr val="002060"/>
                </a:solidFill>
              </a:rPr>
              <a:t>	</a:t>
            </a:r>
          </a:p>
          <a:p>
            <a:endParaRPr lang="en-US" dirty="0">
              <a:solidFill>
                <a:srgbClr val="002060"/>
              </a:solidFill>
            </a:endParaRPr>
          </a:p>
        </p:txBody>
      </p:sp>
    </p:spTree>
    <p:extLst>
      <p:ext uri="{BB962C8B-B14F-4D97-AF65-F5344CB8AC3E}">
        <p14:creationId xmlns:p14="http://schemas.microsoft.com/office/powerpoint/2010/main" val="43207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2296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a:t>
            </a:r>
            <a:r>
              <a:rPr lang="en-US" dirty="0">
                <a:solidFill>
                  <a:srgbClr val="FFFF00"/>
                </a:solidFill>
              </a:rPr>
              <a:t>3x + 2  		</a:t>
            </a:r>
            <a:r>
              <a:rPr lang="en-US" dirty="0"/>
              <a:t>v = </a:t>
            </a:r>
          </a:p>
          <a:p>
            <a:pPr>
              <a:buFont typeface="Arial" charset="0"/>
              <a:buNone/>
              <a:defRPr/>
            </a:pPr>
            <a:r>
              <a:rPr lang="en-US" dirty="0"/>
              <a:t>du/dx =  			dv/dx = </a:t>
            </a:r>
            <a:endParaRPr lang="en-US" dirty="0">
              <a:solidFill>
                <a:srgbClr val="FFFF00"/>
              </a:solidFill>
            </a:endParaRP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840677A9-52B0-4D59-8159-EA2002E666ED}"/>
              </a:ext>
            </a:extLst>
          </p:cNvPr>
          <p:cNvSpPr txBox="1"/>
          <p:nvPr/>
        </p:nvSpPr>
        <p:spPr>
          <a:xfrm>
            <a:off x="4724400" y="6477000"/>
            <a:ext cx="4572000" cy="369332"/>
          </a:xfrm>
          <a:prstGeom prst="rect">
            <a:avLst/>
          </a:prstGeom>
          <a:noFill/>
        </p:spPr>
        <p:txBody>
          <a:bodyPr wrap="square">
            <a:spAutoFit/>
          </a:bodyPr>
          <a:lstStyle/>
          <a:p>
            <a:pPr algn="ctr"/>
            <a:r>
              <a:rPr lang="en-US" altLang="en-US" sz="1800" dirty="0"/>
              <a:t>d(u</a:t>
            </a:r>
            <a:r>
              <a:rPr lang="en-US" altLang="en-US" sz="1800" dirty="0">
                <a:latin typeface="Symbol" panose="05050102010706020507" pitchFamily="18" charset="2"/>
              </a:rPr>
              <a:t> </a:t>
            </a:r>
            <a:r>
              <a:rPr lang="en-US" sz="1800" b="0" dirty="0">
                <a:latin typeface="Arial" panose="020B0604020202020204" pitchFamily="34" charset="0"/>
                <a:cs typeface="Arial" panose="020B0604020202020204" pitchFamily="34" charset="0"/>
              </a:rPr>
              <a:t>×</a:t>
            </a:r>
            <a:r>
              <a:rPr lang="en-US" altLang="en-US" sz="1800" dirty="0">
                <a:latin typeface="Symbol" panose="05050102010706020507" pitchFamily="18" charset="2"/>
              </a:rPr>
              <a:t> </a:t>
            </a:r>
            <a:r>
              <a:rPr lang="en-US" altLang="en-US" sz="1800" dirty="0"/>
              <a:t>v)/dx = (u)</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dv/dx) + (v)</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du/dx)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2296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a:t>
            </a:r>
            <a:r>
              <a:rPr lang="en-US" dirty="0">
                <a:solidFill>
                  <a:srgbClr val="FFFF00"/>
                </a:solidFill>
              </a:rPr>
              <a:t>7x - 5</a:t>
            </a:r>
          </a:p>
          <a:p>
            <a:pPr>
              <a:buFont typeface="Arial" charset="0"/>
              <a:buNone/>
              <a:defRPr/>
            </a:pPr>
            <a:r>
              <a:rPr lang="en-US" dirty="0"/>
              <a:t>du/dx = </a:t>
            </a:r>
            <a:r>
              <a:rPr lang="en-US" dirty="0">
                <a:solidFill>
                  <a:srgbClr val="FFFF00"/>
                </a:solidFill>
              </a:rPr>
              <a:t> 			</a:t>
            </a:r>
            <a:r>
              <a:rPr lang="en-US" dirty="0"/>
              <a:t>dv/dx = </a:t>
            </a:r>
            <a:endParaRPr lang="en-US" dirty="0">
              <a:solidFill>
                <a:srgbClr val="FFFF00"/>
              </a:solidFill>
            </a:endParaRP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C4324888-C901-4918-824B-B3488BFBB182}"/>
              </a:ext>
            </a:extLst>
          </p:cNvPr>
          <p:cNvSpPr txBox="1"/>
          <p:nvPr/>
        </p:nvSpPr>
        <p:spPr>
          <a:xfrm>
            <a:off x="4724400" y="6477000"/>
            <a:ext cx="4572000" cy="369332"/>
          </a:xfrm>
          <a:prstGeom prst="rect">
            <a:avLst/>
          </a:prstGeom>
          <a:noFill/>
        </p:spPr>
        <p:txBody>
          <a:bodyPr wrap="square">
            <a:spAutoFit/>
          </a:bodyPr>
          <a:lstStyle/>
          <a:p>
            <a:pPr algn="ctr"/>
            <a:r>
              <a:rPr lang="en-US" altLang="en-US" sz="1800" dirty="0"/>
              <a:t>d(u</a:t>
            </a:r>
            <a:r>
              <a:rPr lang="en-US" altLang="en-US" sz="1800" dirty="0">
                <a:latin typeface="Symbol" panose="05050102010706020507" pitchFamily="18" charset="2"/>
              </a:rPr>
              <a:t> </a:t>
            </a:r>
            <a:r>
              <a:rPr lang="en-US" sz="1800" b="0" dirty="0">
                <a:latin typeface="Arial" panose="020B0604020202020204" pitchFamily="34" charset="0"/>
                <a:cs typeface="Arial" panose="020B0604020202020204" pitchFamily="34" charset="0"/>
              </a:rPr>
              <a:t>×</a:t>
            </a:r>
            <a:r>
              <a:rPr lang="en-US" altLang="en-US" sz="1800" dirty="0">
                <a:latin typeface="Symbol" panose="05050102010706020507" pitchFamily="18" charset="2"/>
              </a:rPr>
              <a:t> </a:t>
            </a:r>
            <a:r>
              <a:rPr lang="en-US" altLang="en-US" sz="1800" dirty="0"/>
              <a:t>v)/dx = (u)</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dv/dx) + (v)</a:t>
            </a:r>
            <a:r>
              <a:rPr lang="en-US" sz="1800" b="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n-US" altLang="en-US" sz="1800" dirty="0"/>
              <a:t>du/dx)</a:t>
            </a:r>
          </a:p>
        </p:txBody>
      </p:sp>
    </p:spTree>
    <p:extLst>
      <p:ext uri="{BB962C8B-B14F-4D97-AF65-F5344CB8AC3E}">
        <p14:creationId xmlns:p14="http://schemas.microsoft.com/office/powerpoint/2010/main" val="79229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2296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a:t>
            </a:r>
            <a:r>
              <a:rPr lang="en-US" dirty="0">
                <a:solidFill>
                  <a:srgbClr val="FFFF00"/>
                </a:solidFill>
              </a:rPr>
              <a:t>3 </a:t>
            </a:r>
            <a:r>
              <a:rPr lang="en-US" dirty="0"/>
              <a:t> 		dv/dx = </a:t>
            </a:r>
            <a:endParaRPr lang="en-US" dirty="0">
              <a:solidFill>
                <a:srgbClr val="FFFF00"/>
              </a:solidFill>
            </a:endParaRP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2466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2296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3</a:t>
            </a:r>
            <a:r>
              <a:rPr lang="en-US" dirty="0">
                <a:solidFill>
                  <a:srgbClr val="FFFF00"/>
                </a:solidFill>
              </a:rPr>
              <a:t> </a:t>
            </a:r>
            <a:r>
              <a:rPr lang="en-US" dirty="0"/>
              <a:t> 		dv/dx = </a:t>
            </a:r>
            <a:r>
              <a:rPr lang="en-US" dirty="0">
                <a:solidFill>
                  <a:srgbClr val="FFFF00"/>
                </a:solidFill>
              </a:rPr>
              <a:t>7</a:t>
            </a:r>
          </a:p>
          <a:p>
            <a:pPr>
              <a:buFont typeface="Arial" charset="0"/>
              <a:buNone/>
              <a:defRPr/>
            </a:pPr>
            <a:r>
              <a:rPr lang="en-US" dirty="0"/>
              <a:t>Plug these into:</a:t>
            </a:r>
          </a:p>
          <a:p>
            <a:pPr>
              <a:buFont typeface="Arial" charset="0"/>
              <a:buNone/>
              <a:defRPr/>
            </a:pPr>
            <a:r>
              <a:rPr lang="en-US" dirty="0"/>
              <a:t>d(u</a:t>
            </a:r>
            <a:r>
              <a:rPr lang="en-US" dirty="0">
                <a:latin typeface="Symbol" pitchFamily="18" charset="2"/>
              </a:rPr>
              <a:t> </a:t>
            </a:r>
            <a:r>
              <a:rPr lang="en-US" b="0" dirty="0">
                <a:latin typeface="Arial" panose="020B0604020202020204" pitchFamily="34" charset="0"/>
                <a:cs typeface="Arial" panose="020B0604020202020204" pitchFamily="34" charset="0"/>
              </a:rPr>
              <a:t>×</a:t>
            </a:r>
            <a:r>
              <a:rPr lang="en-US" dirty="0">
                <a:latin typeface="Symbol" pitchFamily="18" charset="2"/>
              </a:rPr>
              <a:t> </a:t>
            </a:r>
            <a:r>
              <a:rPr lang="en-US" dirty="0"/>
              <a:t>v)/dx = </a:t>
            </a:r>
            <a:r>
              <a:rPr lang="en-US" dirty="0" err="1"/>
              <a:t>u</a:t>
            </a:r>
            <a:r>
              <a:rPr lang="en-US" b="0" dirty="0" err="1">
                <a:latin typeface="Arial" panose="020B0604020202020204" pitchFamily="34" charset="0"/>
                <a:cs typeface="Arial" panose="020B0604020202020204" pitchFamily="34" charset="0"/>
              </a:rPr>
              <a:t>×</a:t>
            </a:r>
            <a:r>
              <a:rPr lang="en-US" dirty="0" err="1"/>
              <a:t>dv</a:t>
            </a:r>
            <a:r>
              <a:rPr lang="en-US" dirty="0"/>
              <a:t>/dx + </a:t>
            </a:r>
            <a:r>
              <a:rPr lang="en-US" dirty="0" err="1"/>
              <a:t>v</a:t>
            </a:r>
            <a:r>
              <a:rPr lang="en-US" b="0" dirty="0" err="1">
                <a:latin typeface="Arial" panose="020B0604020202020204" pitchFamily="34" charset="0"/>
                <a:cs typeface="Arial" panose="020B0604020202020204" pitchFamily="34" charset="0"/>
              </a:rPr>
              <a:t>×</a:t>
            </a:r>
            <a:r>
              <a:rPr lang="en-US" dirty="0" err="1"/>
              <a:t>du</a:t>
            </a:r>
            <a:r>
              <a:rPr lang="en-US" dirty="0"/>
              <a:t>/dx</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106896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6868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3  		dv/dx = 7</a:t>
            </a:r>
          </a:p>
          <a:p>
            <a:pPr>
              <a:defRPr/>
            </a:pPr>
            <a:r>
              <a:rPr lang="en-US" dirty="0"/>
              <a:t>d(u</a:t>
            </a:r>
            <a:r>
              <a:rPr lang="en-US" dirty="0">
                <a:latin typeface="Symbol" pitchFamily="18" charset="2"/>
              </a:rPr>
              <a:t> </a:t>
            </a:r>
            <a:r>
              <a:rPr lang="en-US" b="0" dirty="0">
                <a:latin typeface="Arial" panose="020B0604020202020204" pitchFamily="34" charset="0"/>
                <a:cs typeface="Arial" panose="020B0604020202020204" pitchFamily="34" charset="0"/>
              </a:rPr>
              <a:t>×</a:t>
            </a:r>
            <a:r>
              <a:rPr lang="en-US" dirty="0">
                <a:latin typeface="Symbol" pitchFamily="18" charset="2"/>
              </a:rPr>
              <a:t> </a:t>
            </a:r>
            <a:r>
              <a:rPr lang="en-US" dirty="0"/>
              <a:t>v)/dx = </a:t>
            </a:r>
            <a:r>
              <a:rPr lang="en-US" dirty="0" err="1"/>
              <a:t>u</a:t>
            </a:r>
            <a:r>
              <a:rPr lang="en-US" b="0" dirty="0" err="1">
                <a:latin typeface="Arial" panose="020B0604020202020204" pitchFamily="34" charset="0"/>
                <a:cs typeface="Arial" panose="020B0604020202020204" pitchFamily="34" charset="0"/>
              </a:rPr>
              <a:t>×</a:t>
            </a:r>
            <a:r>
              <a:rPr lang="en-US" dirty="0" err="1"/>
              <a:t>dv</a:t>
            </a:r>
            <a:r>
              <a:rPr lang="en-US" dirty="0"/>
              <a:t>/dx + </a:t>
            </a:r>
            <a:r>
              <a:rPr lang="en-US" dirty="0" err="1"/>
              <a:t>v</a:t>
            </a:r>
            <a:r>
              <a:rPr lang="en-US" b="0" dirty="0" err="1">
                <a:latin typeface="Arial" panose="020B0604020202020204" pitchFamily="34" charset="0"/>
                <a:cs typeface="Arial" panose="020B0604020202020204" pitchFamily="34" charset="0"/>
              </a:rPr>
              <a:t>×</a:t>
            </a:r>
            <a:r>
              <a:rPr lang="en-US" dirty="0" err="1"/>
              <a:t>du</a:t>
            </a:r>
            <a:r>
              <a:rPr lang="en-US" dirty="0"/>
              <a:t>/dx</a:t>
            </a:r>
          </a:p>
          <a:p>
            <a:pPr>
              <a:buFont typeface="Arial" charset="0"/>
              <a:buNone/>
              <a:defRPr/>
            </a:pPr>
            <a:r>
              <a:rPr lang="en-US" dirty="0"/>
              <a:t>		</a:t>
            </a:r>
            <a:r>
              <a:rPr lang="en-US" sz="2000" dirty="0"/>
              <a:t> </a:t>
            </a:r>
            <a:r>
              <a:rPr lang="en-US" dirty="0"/>
              <a:t>= (3x+2)</a:t>
            </a:r>
            <a:r>
              <a:rPr lang="en-US" b="0" dirty="0">
                <a:latin typeface="Arial" panose="020B0604020202020204" pitchFamily="34" charset="0"/>
                <a:cs typeface="Arial" panose="020B0604020202020204" pitchFamily="34" charset="0"/>
              </a:rPr>
              <a:t>×</a:t>
            </a:r>
            <a:r>
              <a:rPr lang="en-US" dirty="0"/>
              <a:t>7 + (7x-5)</a:t>
            </a:r>
            <a:r>
              <a:rPr lang="en-US" b="0" dirty="0">
                <a:latin typeface="Arial" panose="020B0604020202020204" pitchFamily="34" charset="0"/>
                <a:cs typeface="Arial" panose="020B0604020202020204" pitchFamily="34" charset="0"/>
              </a:rPr>
              <a:t>×</a:t>
            </a:r>
            <a:r>
              <a:rPr lang="en-US" dirty="0"/>
              <a:t>3</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A7146435-E466-4398-A44A-4F96DD02BD05}"/>
              </a:ext>
            </a:extLst>
          </p:cNvPr>
          <p:cNvSpPr txBox="1"/>
          <p:nvPr/>
        </p:nvSpPr>
        <p:spPr>
          <a:xfrm>
            <a:off x="3402520" y="5143797"/>
            <a:ext cx="483680" cy="477054"/>
          </a:xfrm>
          <a:prstGeom prst="rect">
            <a:avLst/>
          </a:prstGeom>
          <a:noFill/>
        </p:spPr>
        <p:txBody>
          <a:bodyPr wrap="square">
            <a:spAutoFit/>
          </a:bodyPr>
          <a:lstStyle/>
          <a:p>
            <a:r>
              <a:rPr lang="en-US" sz="2500" dirty="0">
                <a:solidFill>
                  <a:srgbClr val="CCFFFF"/>
                </a:solidFill>
              </a:rPr>
              <a:t>u</a:t>
            </a:r>
          </a:p>
        </p:txBody>
      </p:sp>
      <p:grpSp>
        <p:nvGrpSpPr>
          <p:cNvPr id="6" name="Group 5">
            <a:extLst>
              <a:ext uri="{FF2B5EF4-FFF2-40B4-BE49-F238E27FC236}">
                <a16:creationId xmlns:a16="http://schemas.microsoft.com/office/drawing/2014/main" id="{A05E1AB8-9DBE-4C9C-918B-C15330DBF3A9}"/>
              </a:ext>
            </a:extLst>
          </p:cNvPr>
          <p:cNvGrpSpPr/>
          <p:nvPr/>
        </p:nvGrpSpPr>
        <p:grpSpPr>
          <a:xfrm rot="21104274">
            <a:off x="3545339" y="4521709"/>
            <a:ext cx="403047" cy="587762"/>
            <a:chOff x="3907631" y="1255954"/>
            <a:chExt cx="1243013" cy="2531184"/>
          </a:xfrm>
        </p:grpSpPr>
        <p:sp>
          <p:nvSpPr>
            <p:cNvPr id="7" name="Freeform: Shape 6">
              <a:extLst>
                <a:ext uri="{FF2B5EF4-FFF2-40B4-BE49-F238E27FC236}">
                  <a16:creationId xmlns:a16="http://schemas.microsoft.com/office/drawing/2014/main" id="{B84DD2B0-9E4C-484D-A5DE-B12F06C6A910}"/>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998F85CE-6AF4-405D-BA89-848BAB2BC0D3}"/>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908C709-4E5A-43F7-B68A-33018328D97F}"/>
              </a:ext>
            </a:extLst>
          </p:cNvPr>
          <p:cNvGrpSpPr/>
          <p:nvPr/>
        </p:nvGrpSpPr>
        <p:grpSpPr>
          <a:xfrm rot="21104274">
            <a:off x="6440940" y="4520154"/>
            <a:ext cx="403047" cy="587762"/>
            <a:chOff x="3907631" y="1255954"/>
            <a:chExt cx="1243013" cy="2531184"/>
          </a:xfrm>
        </p:grpSpPr>
        <p:sp>
          <p:nvSpPr>
            <p:cNvPr id="10" name="Freeform: Shape 9">
              <a:extLst>
                <a:ext uri="{FF2B5EF4-FFF2-40B4-BE49-F238E27FC236}">
                  <a16:creationId xmlns:a16="http://schemas.microsoft.com/office/drawing/2014/main" id="{A8FDDE99-3718-4897-B397-2A5D748F38CE}"/>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DD537D-0C05-4FFE-9602-14F9B1E22E72}"/>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FA53066-3C29-4A6F-B7D0-7C2F1C2755A5}"/>
              </a:ext>
            </a:extLst>
          </p:cNvPr>
          <p:cNvGrpSpPr/>
          <p:nvPr/>
        </p:nvGrpSpPr>
        <p:grpSpPr>
          <a:xfrm rot="21104274">
            <a:off x="4662212" y="4523265"/>
            <a:ext cx="403047" cy="587762"/>
            <a:chOff x="3907631" y="1255954"/>
            <a:chExt cx="1243013" cy="2531184"/>
          </a:xfrm>
        </p:grpSpPr>
        <p:sp>
          <p:nvSpPr>
            <p:cNvPr id="13" name="Freeform: Shape 12">
              <a:extLst>
                <a:ext uri="{FF2B5EF4-FFF2-40B4-BE49-F238E27FC236}">
                  <a16:creationId xmlns:a16="http://schemas.microsoft.com/office/drawing/2014/main" id="{E56C9AAB-7E05-4561-9A0B-8FEFEA9B4146}"/>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C4C270C-8AC2-4910-8D84-15576B87F9CA}"/>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5DC2339-FFC5-4F0D-8205-45DD51219D02}"/>
              </a:ext>
            </a:extLst>
          </p:cNvPr>
          <p:cNvGrpSpPr/>
          <p:nvPr/>
        </p:nvGrpSpPr>
        <p:grpSpPr>
          <a:xfrm rot="21104274">
            <a:off x="7634013" y="4521710"/>
            <a:ext cx="403047" cy="587762"/>
            <a:chOff x="3907631" y="1255954"/>
            <a:chExt cx="1243013" cy="2531184"/>
          </a:xfrm>
        </p:grpSpPr>
        <p:sp>
          <p:nvSpPr>
            <p:cNvPr id="16" name="Freeform: Shape 15">
              <a:extLst>
                <a:ext uri="{FF2B5EF4-FFF2-40B4-BE49-F238E27FC236}">
                  <a16:creationId xmlns:a16="http://schemas.microsoft.com/office/drawing/2014/main" id="{D907DB64-C4DA-48C6-80DB-19928F83238E}"/>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E5B53EE-0B42-4E8D-B544-25102F6A43A0}"/>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006F55E-AE6D-4283-A8C4-0551A2E3764F}"/>
              </a:ext>
            </a:extLst>
          </p:cNvPr>
          <p:cNvSpPr txBox="1"/>
          <p:nvPr/>
        </p:nvSpPr>
        <p:spPr>
          <a:xfrm>
            <a:off x="6374320" y="5161746"/>
            <a:ext cx="483680" cy="477054"/>
          </a:xfrm>
          <a:prstGeom prst="rect">
            <a:avLst/>
          </a:prstGeom>
          <a:noFill/>
        </p:spPr>
        <p:txBody>
          <a:bodyPr wrap="square">
            <a:spAutoFit/>
          </a:bodyPr>
          <a:lstStyle/>
          <a:p>
            <a:r>
              <a:rPr lang="en-US" sz="2500" dirty="0">
                <a:solidFill>
                  <a:srgbClr val="CCFFFF"/>
                </a:solidFill>
              </a:rPr>
              <a:t>v</a:t>
            </a:r>
          </a:p>
        </p:txBody>
      </p:sp>
      <p:sp>
        <p:nvSpPr>
          <p:cNvPr id="20" name="TextBox 19">
            <a:extLst>
              <a:ext uri="{FF2B5EF4-FFF2-40B4-BE49-F238E27FC236}">
                <a16:creationId xmlns:a16="http://schemas.microsoft.com/office/drawing/2014/main" id="{C364CF14-224B-41DF-A3A3-1B9D4A50D62E}"/>
              </a:ext>
            </a:extLst>
          </p:cNvPr>
          <p:cNvSpPr txBox="1"/>
          <p:nvPr/>
        </p:nvSpPr>
        <p:spPr>
          <a:xfrm>
            <a:off x="4191000" y="5143797"/>
            <a:ext cx="1169480" cy="477054"/>
          </a:xfrm>
          <a:prstGeom prst="rect">
            <a:avLst/>
          </a:prstGeom>
          <a:noFill/>
        </p:spPr>
        <p:txBody>
          <a:bodyPr wrap="square">
            <a:spAutoFit/>
          </a:bodyPr>
          <a:lstStyle/>
          <a:p>
            <a:r>
              <a:rPr lang="en-US" sz="2500" dirty="0">
                <a:solidFill>
                  <a:srgbClr val="CCFFFF"/>
                </a:solidFill>
              </a:rPr>
              <a:t>dv/dx</a:t>
            </a:r>
          </a:p>
        </p:txBody>
      </p:sp>
      <p:sp>
        <p:nvSpPr>
          <p:cNvPr id="24" name="TextBox 23">
            <a:extLst>
              <a:ext uri="{FF2B5EF4-FFF2-40B4-BE49-F238E27FC236}">
                <a16:creationId xmlns:a16="http://schemas.microsoft.com/office/drawing/2014/main" id="{0DF89E8C-5698-4516-9FDE-7C9808985186}"/>
              </a:ext>
            </a:extLst>
          </p:cNvPr>
          <p:cNvSpPr txBox="1"/>
          <p:nvPr/>
        </p:nvSpPr>
        <p:spPr>
          <a:xfrm>
            <a:off x="7162800" y="5150657"/>
            <a:ext cx="1169480" cy="477054"/>
          </a:xfrm>
          <a:prstGeom prst="rect">
            <a:avLst/>
          </a:prstGeom>
          <a:noFill/>
        </p:spPr>
        <p:txBody>
          <a:bodyPr wrap="square">
            <a:spAutoFit/>
          </a:bodyPr>
          <a:lstStyle/>
          <a:p>
            <a:r>
              <a:rPr lang="en-US" sz="2500" dirty="0">
                <a:solidFill>
                  <a:srgbClr val="CCFFFF"/>
                </a:solidFill>
              </a:rPr>
              <a:t>du/dx</a:t>
            </a:r>
          </a:p>
        </p:txBody>
      </p:sp>
    </p:spTree>
    <p:extLst>
      <p:ext uri="{BB962C8B-B14F-4D97-AF65-F5344CB8AC3E}">
        <p14:creationId xmlns:p14="http://schemas.microsoft.com/office/powerpoint/2010/main" val="197294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6868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3  		dv/dx = 7</a:t>
            </a:r>
          </a:p>
          <a:p>
            <a:pPr>
              <a:defRPr/>
            </a:pPr>
            <a:r>
              <a:rPr lang="en-US" dirty="0"/>
              <a:t>d(u</a:t>
            </a:r>
            <a:r>
              <a:rPr lang="en-US" dirty="0">
                <a:latin typeface="Symbol" pitchFamily="18" charset="2"/>
              </a:rPr>
              <a:t> </a:t>
            </a:r>
            <a:r>
              <a:rPr lang="en-US" dirty="0">
                <a:latin typeface="Arial" panose="020B0604020202020204" pitchFamily="34" charset="0"/>
                <a:cs typeface="Arial" panose="020B0604020202020204" pitchFamily="34" charset="0"/>
              </a:rPr>
              <a:t>×</a:t>
            </a:r>
            <a:r>
              <a:rPr lang="en-US" dirty="0">
                <a:latin typeface="Symbol" pitchFamily="18" charset="2"/>
              </a:rPr>
              <a:t> </a:t>
            </a:r>
            <a:r>
              <a:rPr lang="en-US" dirty="0"/>
              <a:t>v)/dx = </a:t>
            </a:r>
            <a:r>
              <a:rPr lang="en-US" dirty="0" err="1"/>
              <a:t>u</a:t>
            </a:r>
            <a:r>
              <a:rPr lang="en-US" dirty="0" err="1">
                <a:latin typeface="Arial" panose="020B0604020202020204" pitchFamily="34" charset="0"/>
                <a:cs typeface="Arial" panose="020B0604020202020204" pitchFamily="34" charset="0"/>
              </a:rPr>
              <a:t>×</a:t>
            </a:r>
            <a:r>
              <a:rPr lang="en-US" dirty="0" err="1"/>
              <a:t>dv</a:t>
            </a:r>
            <a:r>
              <a:rPr lang="en-US" dirty="0"/>
              <a:t>/dx + </a:t>
            </a:r>
            <a:r>
              <a:rPr lang="en-US" dirty="0" err="1"/>
              <a:t>v</a:t>
            </a:r>
            <a:r>
              <a:rPr lang="en-US" dirty="0" err="1">
                <a:latin typeface="Arial" panose="020B0604020202020204" pitchFamily="34" charset="0"/>
                <a:cs typeface="Arial" panose="020B0604020202020204" pitchFamily="34" charset="0"/>
              </a:rPr>
              <a:t>×</a:t>
            </a:r>
            <a:r>
              <a:rPr lang="en-US" dirty="0" err="1"/>
              <a:t>du</a:t>
            </a:r>
            <a:r>
              <a:rPr lang="en-US" dirty="0"/>
              <a:t>/dx</a:t>
            </a:r>
          </a:p>
          <a:p>
            <a:pPr>
              <a:buFont typeface="Arial" charset="0"/>
              <a:buNone/>
              <a:defRPr/>
            </a:pPr>
            <a:r>
              <a:rPr lang="en-US" dirty="0"/>
              <a:t>		</a:t>
            </a:r>
            <a:r>
              <a:rPr lang="en-US" sz="2000" dirty="0"/>
              <a:t> </a:t>
            </a:r>
            <a:r>
              <a:rPr lang="en-US" dirty="0"/>
              <a:t>= (3x+2)</a:t>
            </a:r>
            <a:r>
              <a:rPr lang="en-US" dirty="0">
                <a:latin typeface="Arial" panose="020B0604020202020204" pitchFamily="34" charset="0"/>
                <a:cs typeface="Arial" panose="020B0604020202020204" pitchFamily="34" charset="0"/>
              </a:rPr>
              <a:t>×</a:t>
            </a:r>
            <a:r>
              <a:rPr lang="en-US" dirty="0"/>
              <a:t>7 + (7x-5)</a:t>
            </a:r>
            <a:r>
              <a:rPr lang="en-US" dirty="0">
                <a:latin typeface="Arial" panose="020B0604020202020204" pitchFamily="34" charset="0"/>
                <a:cs typeface="Arial" panose="020B0604020202020204" pitchFamily="34" charset="0"/>
              </a:rPr>
              <a:t>×</a:t>
            </a:r>
            <a:r>
              <a:rPr lang="en-US" dirty="0"/>
              <a:t>3</a:t>
            </a:r>
          </a:p>
          <a:p>
            <a:pPr>
              <a:buFont typeface="Arial" charset="0"/>
              <a:buNone/>
              <a:defRPr/>
            </a:pPr>
            <a:r>
              <a:rPr lang="en-US" dirty="0"/>
              <a:t>		</a:t>
            </a:r>
            <a:r>
              <a:rPr lang="en-US" sz="2000" dirty="0"/>
              <a:t> </a:t>
            </a:r>
            <a:r>
              <a:rPr lang="en-US" dirty="0"/>
              <a:t>= 21x+14 + 21x-15</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022823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686800" cy="5638800"/>
          </a:xfrm>
        </p:spPr>
        <p:txBody>
          <a:bodyPr/>
          <a:lstStyle/>
          <a:p>
            <a:pPr>
              <a:defRPr/>
            </a:pPr>
            <a:r>
              <a:rPr lang="en-US" dirty="0"/>
              <a:t>Find </a:t>
            </a:r>
            <a:r>
              <a:rPr lang="en-US" dirty="0" err="1"/>
              <a:t>dy</a:t>
            </a:r>
            <a:r>
              <a:rPr lang="en-US" dirty="0"/>
              <a:t>/dx (3x + 2)(7x – 5):</a:t>
            </a:r>
          </a:p>
          <a:p>
            <a:pPr>
              <a:buFont typeface="Arial" charset="0"/>
              <a:buNone/>
              <a:defRPr/>
            </a:pPr>
            <a:r>
              <a:rPr lang="en-US" dirty="0"/>
              <a:t>u = 3x + 2 		v = 7x - 5</a:t>
            </a:r>
          </a:p>
          <a:p>
            <a:pPr>
              <a:buFont typeface="Arial" charset="0"/>
              <a:buNone/>
              <a:defRPr/>
            </a:pPr>
            <a:r>
              <a:rPr lang="en-US" dirty="0"/>
              <a:t>du/dx = 3  		dv/dx = 7</a:t>
            </a:r>
          </a:p>
          <a:p>
            <a:pPr>
              <a:defRPr/>
            </a:pPr>
            <a:r>
              <a:rPr lang="en-US" dirty="0"/>
              <a:t>d(u</a:t>
            </a:r>
            <a:r>
              <a:rPr lang="en-US" dirty="0">
                <a:latin typeface="Symbol" pitchFamily="18" charset="2"/>
              </a:rPr>
              <a:t> </a:t>
            </a:r>
            <a:r>
              <a:rPr lang="en-US" dirty="0">
                <a:latin typeface="Arial" panose="020B0604020202020204" pitchFamily="34" charset="0"/>
                <a:cs typeface="Arial" panose="020B0604020202020204" pitchFamily="34" charset="0"/>
              </a:rPr>
              <a:t>×</a:t>
            </a:r>
            <a:r>
              <a:rPr lang="en-US" dirty="0">
                <a:latin typeface="Symbol" pitchFamily="18" charset="2"/>
              </a:rPr>
              <a:t> </a:t>
            </a:r>
            <a:r>
              <a:rPr lang="en-US" dirty="0"/>
              <a:t>v)/dx = </a:t>
            </a:r>
            <a:r>
              <a:rPr lang="en-US" dirty="0" err="1"/>
              <a:t>u</a:t>
            </a:r>
            <a:r>
              <a:rPr lang="en-US" dirty="0" err="1">
                <a:latin typeface="Arial" panose="020B0604020202020204" pitchFamily="34" charset="0"/>
                <a:cs typeface="Arial" panose="020B0604020202020204" pitchFamily="34" charset="0"/>
              </a:rPr>
              <a:t>×</a:t>
            </a:r>
            <a:r>
              <a:rPr lang="en-US" dirty="0" err="1"/>
              <a:t>dv</a:t>
            </a:r>
            <a:r>
              <a:rPr lang="en-US" dirty="0"/>
              <a:t>/dx + </a:t>
            </a:r>
            <a:r>
              <a:rPr lang="en-US" dirty="0" err="1"/>
              <a:t>v</a:t>
            </a:r>
            <a:r>
              <a:rPr lang="en-US" dirty="0" err="1">
                <a:latin typeface="Arial" panose="020B0604020202020204" pitchFamily="34" charset="0"/>
                <a:cs typeface="Arial" panose="020B0604020202020204" pitchFamily="34" charset="0"/>
              </a:rPr>
              <a:t>×</a:t>
            </a:r>
            <a:r>
              <a:rPr lang="en-US" dirty="0" err="1"/>
              <a:t>du</a:t>
            </a:r>
            <a:r>
              <a:rPr lang="en-US" dirty="0"/>
              <a:t>/dx</a:t>
            </a:r>
          </a:p>
          <a:p>
            <a:pPr>
              <a:buFont typeface="Arial" charset="0"/>
              <a:buNone/>
              <a:defRPr/>
            </a:pPr>
            <a:r>
              <a:rPr lang="en-US" dirty="0"/>
              <a:t>		</a:t>
            </a:r>
            <a:r>
              <a:rPr lang="en-US" sz="2000" dirty="0"/>
              <a:t> </a:t>
            </a:r>
            <a:r>
              <a:rPr lang="en-US" dirty="0"/>
              <a:t>= (3x+2)</a:t>
            </a:r>
            <a:r>
              <a:rPr lang="en-US" dirty="0">
                <a:latin typeface="Arial" panose="020B0604020202020204" pitchFamily="34" charset="0"/>
                <a:cs typeface="Arial" panose="020B0604020202020204" pitchFamily="34" charset="0"/>
              </a:rPr>
              <a:t>×</a:t>
            </a:r>
            <a:r>
              <a:rPr lang="en-US" dirty="0"/>
              <a:t>7 + (7x-5)</a:t>
            </a:r>
            <a:r>
              <a:rPr lang="en-US" dirty="0">
                <a:latin typeface="Arial" panose="020B0604020202020204" pitchFamily="34" charset="0"/>
                <a:cs typeface="Arial" panose="020B0604020202020204" pitchFamily="34" charset="0"/>
              </a:rPr>
              <a:t>×</a:t>
            </a:r>
            <a:r>
              <a:rPr lang="en-US" dirty="0"/>
              <a:t>3</a:t>
            </a:r>
          </a:p>
          <a:p>
            <a:pPr>
              <a:buFont typeface="Arial" charset="0"/>
              <a:buNone/>
              <a:defRPr/>
            </a:pPr>
            <a:r>
              <a:rPr lang="en-US" dirty="0"/>
              <a:t>		</a:t>
            </a:r>
            <a:r>
              <a:rPr lang="en-US" sz="2000" dirty="0"/>
              <a:t> </a:t>
            </a:r>
            <a:r>
              <a:rPr lang="en-US" dirty="0"/>
              <a:t>= 21x + 14 + 21x - 15</a:t>
            </a:r>
          </a:p>
          <a:p>
            <a:pPr>
              <a:buFont typeface="Arial" charset="0"/>
              <a:buNone/>
              <a:defRPr/>
            </a:pPr>
            <a:r>
              <a:rPr lang="en-US" dirty="0"/>
              <a:t>		</a:t>
            </a:r>
            <a:r>
              <a:rPr lang="en-US" sz="2000" dirty="0"/>
              <a:t> </a:t>
            </a:r>
            <a:r>
              <a:rPr lang="en-US" dirty="0"/>
              <a:t>= </a:t>
            </a:r>
            <a:r>
              <a:rPr lang="en-US" dirty="0">
                <a:solidFill>
                  <a:srgbClr val="FFFF00"/>
                </a:solidFill>
              </a:rPr>
              <a:t>42x - 1</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7541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2DEA5-A88A-4497-8189-4797559414B0}"/>
              </a:ext>
            </a:extLst>
          </p:cNvPr>
          <p:cNvSpPr>
            <a:spLocks noGrp="1"/>
          </p:cNvSpPr>
          <p:nvPr>
            <p:ph idx="1"/>
          </p:nvPr>
        </p:nvSpPr>
        <p:spPr>
          <a:xfrm>
            <a:off x="457200" y="838200"/>
            <a:ext cx="8686800" cy="5638800"/>
          </a:xfrm>
        </p:spPr>
        <p:txBody>
          <a:bodyPr/>
          <a:lstStyle/>
          <a:p>
            <a:pPr>
              <a:defRPr/>
            </a:pPr>
            <a:r>
              <a:rPr lang="en-US" dirty="0"/>
              <a:t>OR:</a:t>
            </a:r>
          </a:p>
          <a:p>
            <a:pPr>
              <a:defRPr/>
            </a:pPr>
            <a:r>
              <a:rPr lang="en-US" dirty="0"/>
              <a:t>Find </a:t>
            </a:r>
            <a:r>
              <a:rPr lang="en-US" dirty="0" err="1"/>
              <a:t>dy</a:t>
            </a:r>
            <a:r>
              <a:rPr lang="en-US" dirty="0"/>
              <a:t>/dx (3x + 2)(7x – 5):</a:t>
            </a:r>
          </a:p>
          <a:p>
            <a:pPr>
              <a:buFont typeface="Arial" charset="0"/>
              <a:buNone/>
              <a:defRPr/>
            </a:pPr>
            <a:r>
              <a:rPr lang="en-US" dirty="0"/>
              <a:t>y = 21x</a:t>
            </a:r>
            <a:r>
              <a:rPr lang="en-US" baseline="30000" dirty="0"/>
              <a:t>2</a:t>
            </a:r>
            <a:r>
              <a:rPr lang="en-US" dirty="0"/>
              <a:t> – x - 10</a:t>
            </a:r>
          </a:p>
          <a:p>
            <a:pPr>
              <a:buFont typeface="Arial" charset="0"/>
              <a:buNone/>
              <a:defRPr/>
            </a:pPr>
            <a:r>
              <a:rPr lang="en-US" dirty="0" err="1"/>
              <a:t>dy</a:t>
            </a:r>
            <a:r>
              <a:rPr lang="en-US" dirty="0"/>
              <a:t>/dx = 2(21)x</a:t>
            </a:r>
            <a:r>
              <a:rPr lang="en-US" baseline="30000" dirty="0"/>
              <a:t>2-1</a:t>
            </a:r>
            <a:r>
              <a:rPr lang="en-US" dirty="0"/>
              <a:t> – 1 + 0</a:t>
            </a:r>
          </a:p>
          <a:p>
            <a:pPr>
              <a:buFont typeface="Arial" charset="0"/>
              <a:buNone/>
              <a:defRPr/>
            </a:pPr>
            <a:r>
              <a:rPr lang="en-US" dirty="0"/>
              <a:t>		</a:t>
            </a:r>
            <a:r>
              <a:rPr lang="en-US" sz="2000" dirty="0"/>
              <a:t> </a:t>
            </a:r>
            <a:r>
              <a:rPr lang="en-US" dirty="0"/>
              <a:t>= </a:t>
            </a:r>
            <a:r>
              <a:rPr lang="en-US" dirty="0">
                <a:solidFill>
                  <a:srgbClr val="FFFF00"/>
                </a:solidFill>
              </a:rPr>
              <a:t>42x - 1</a:t>
            </a:r>
          </a:p>
          <a:p>
            <a:pPr>
              <a:buFont typeface="Arial" charset="0"/>
              <a:buNone/>
              <a:defRPr/>
            </a:pPr>
            <a:endParaRPr lang="en-US" dirty="0"/>
          </a:p>
        </p:txBody>
      </p:sp>
      <p:sp>
        <p:nvSpPr>
          <p:cNvPr id="4" name="Rectangle 3">
            <a:extLst>
              <a:ext uri="{FF2B5EF4-FFF2-40B4-BE49-F238E27FC236}">
                <a16:creationId xmlns:a16="http://schemas.microsoft.com/office/drawing/2014/main" id="{F7D2EE4E-67BD-44BE-B641-A10016F7E61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596375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314990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9E46-9FE5-FC77-7AD6-9CBF2C919A4D}"/>
              </a:ext>
            </a:extLst>
          </p:cNvPr>
          <p:cNvSpPr>
            <a:spLocks noGrp="1"/>
          </p:cNvSpPr>
          <p:nvPr>
            <p:ph type="title"/>
          </p:nvPr>
        </p:nvSpPr>
        <p:spPr/>
        <p:txBody>
          <a:bodyPr/>
          <a:lstStyle/>
          <a:p>
            <a:r>
              <a:rPr lang="en-US" sz="5000" dirty="0"/>
              <a:t>What about Generative AI?</a:t>
            </a:r>
          </a:p>
        </p:txBody>
      </p:sp>
      <p:sp>
        <p:nvSpPr>
          <p:cNvPr id="3" name="Content Placeholder 2">
            <a:extLst>
              <a:ext uri="{FF2B5EF4-FFF2-40B4-BE49-F238E27FC236}">
                <a16:creationId xmlns:a16="http://schemas.microsoft.com/office/drawing/2014/main" id="{D3EC45C8-FED4-238D-166B-8D474778355A}"/>
              </a:ext>
            </a:extLst>
          </p:cNvPr>
          <p:cNvSpPr>
            <a:spLocks noGrp="1"/>
          </p:cNvSpPr>
          <p:nvPr>
            <p:ph idx="1"/>
          </p:nvPr>
        </p:nvSpPr>
        <p:spPr/>
        <p:txBody>
          <a:bodyPr/>
          <a:lstStyle/>
          <a:p>
            <a:r>
              <a:rPr lang="en-US" dirty="0"/>
              <a:t>It’s the big news of the year: Generative Pre-Trained Transformers (like ChatGPT)</a:t>
            </a:r>
          </a:p>
          <a:p>
            <a:endParaRPr lang="en-US" sz="2000" dirty="0"/>
          </a:p>
          <a:p>
            <a:r>
              <a:rPr lang="en-US" dirty="0"/>
              <a:t>Students are concerned they’ll be accused of plagiarism</a:t>
            </a:r>
          </a:p>
        </p:txBody>
      </p:sp>
    </p:spTree>
    <p:extLst>
      <p:ext uri="{BB962C8B-B14F-4D97-AF65-F5344CB8AC3E}">
        <p14:creationId xmlns:p14="http://schemas.microsoft.com/office/powerpoint/2010/main" val="1833464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6F83C7F-A2C8-4720-A82D-84401B1D841A}"/>
              </a:ext>
            </a:extLst>
          </p:cNvPr>
          <p:cNvSpPr>
            <a:spLocks noGrp="1"/>
          </p:cNvSpPr>
          <p:nvPr>
            <p:ph type="title"/>
          </p:nvPr>
        </p:nvSpPr>
        <p:spPr/>
        <p:txBody>
          <a:bodyPr/>
          <a:lstStyle/>
          <a:p>
            <a:r>
              <a:rPr lang="en-US" altLang="en-US" sz="5300"/>
              <a:t>Derivatives/Differentiation</a:t>
            </a:r>
          </a:p>
        </p:txBody>
      </p:sp>
      <p:sp>
        <p:nvSpPr>
          <p:cNvPr id="21507" name="Content Placeholder 2">
            <a:extLst>
              <a:ext uri="{FF2B5EF4-FFF2-40B4-BE49-F238E27FC236}">
                <a16:creationId xmlns:a16="http://schemas.microsoft.com/office/drawing/2014/main" id="{10F0DF86-3EF3-4F48-9A9A-42236F7CC93F}"/>
              </a:ext>
            </a:extLst>
          </p:cNvPr>
          <p:cNvSpPr>
            <a:spLocks noGrp="1"/>
          </p:cNvSpPr>
          <p:nvPr>
            <p:ph idx="1"/>
          </p:nvPr>
        </p:nvSpPr>
        <p:spPr>
          <a:xfrm>
            <a:off x="0" y="1143000"/>
            <a:ext cx="9144000" cy="5638800"/>
          </a:xfrm>
        </p:spPr>
        <p:txBody>
          <a:bodyPr/>
          <a:lstStyle/>
          <a:p>
            <a:r>
              <a:rPr lang="en-US" altLang="en-US" dirty="0"/>
              <a:t>  Rule #5: derivative of a ratio </a:t>
            </a:r>
          </a:p>
          <a:p>
            <a:r>
              <a:rPr lang="en-US" altLang="en-US" dirty="0"/>
              <a:t>   u</a:t>
            </a:r>
            <a:r>
              <a:rPr lang="en-US" altLang="en-US" dirty="0">
                <a:latin typeface="Symbol" panose="05050102010706020507" pitchFamily="18" charset="2"/>
              </a:rPr>
              <a:t> / </a:t>
            </a:r>
            <a:r>
              <a:rPr lang="en-US" altLang="en-US" dirty="0"/>
              <a:t>v:</a:t>
            </a:r>
          </a:p>
          <a:p>
            <a:r>
              <a:rPr lang="en-US" altLang="en-US" sz="2000" dirty="0"/>
              <a:t> </a:t>
            </a:r>
          </a:p>
          <a:p>
            <a:pPr algn="ctr"/>
            <a:r>
              <a:rPr lang="en-US" altLang="en-US" dirty="0"/>
              <a:t> d(u</a:t>
            </a:r>
            <a:r>
              <a:rPr lang="en-US" altLang="en-US" dirty="0">
                <a:latin typeface="Symbol" panose="05050102010706020507" pitchFamily="18" charset="2"/>
              </a:rPr>
              <a:t> / </a:t>
            </a:r>
            <a:r>
              <a:rPr lang="en-US" altLang="en-US" dirty="0"/>
              <a:t>v)/dx = </a:t>
            </a:r>
            <a:r>
              <a:rPr lang="en-US" altLang="en-US" u="sng" dirty="0" err="1"/>
              <a:t>v</a:t>
            </a:r>
            <a:r>
              <a:rPr lang="en-US" altLang="en-US" b="0"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b="0"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spcBef>
                <a:spcPts val="0"/>
              </a:spcBef>
            </a:pPr>
            <a:r>
              <a:rPr lang="en-US" altLang="en-US" dirty="0"/>
              <a:t>              v</a:t>
            </a:r>
            <a:r>
              <a:rPr lang="en-US" altLang="en-US" baseline="30000" dirty="0"/>
              <a:t>2</a:t>
            </a:r>
          </a:p>
          <a:p>
            <a:pPr algn="ctr"/>
            <a:r>
              <a:rPr lang="en-US" altLang="en-US" dirty="0">
                <a:solidFill>
                  <a:srgbClr val="FFC000"/>
                </a:solidFill>
              </a:rPr>
              <a:t>The Quotient Rule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6F83C7F-A2C8-4720-A82D-84401B1D841A}"/>
              </a:ext>
            </a:extLst>
          </p:cNvPr>
          <p:cNvSpPr>
            <a:spLocks noGrp="1"/>
          </p:cNvSpPr>
          <p:nvPr>
            <p:ph type="title"/>
          </p:nvPr>
        </p:nvSpPr>
        <p:spPr/>
        <p:txBody>
          <a:bodyPr/>
          <a:lstStyle/>
          <a:p>
            <a:r>
              <a:rPr lang="en-US" altLang="en-US" sz="5300"/>
              <a:t>Derivatives/Differentiation</a:t>
            </a:r>
          </a:p>
        </p:txBody>
      </p:sp>
      <p:sp>
        <p:nvSpPr>
          <p:cNvPr id="21507" name="Content Placeholder 2">
            <a:extLst>
              <a:ext uri="{FF2B5EF4-FFF2-40B4-BE49-F238E27FC236}">
                <a16:creationId xmlns:a16="http://schemas.microsoft.com/office/drawing/2014/main" id="{10F0DF86-3EF3-4F48-9A9A-42236F7CC93F}"/>
              </a:ext>
            </a:extLst>
          </p:cNvPr>
          <p:cNvSpPr>
            <a:spLocks noGrp="1"/>
          </p:cNvSpPr>
          <p:nvPr>
            <p:ph idx="1"/>
          </p:nvPr>
        </p:nvSpPr>
        <p:spPr>
          <a:xfrm>
            <a:off x="0" y="1143000"/>
            <a:ext cx="9144000" cy="5638800"/>
          </a:xfrm>
        </p:spPr>
        <p:txBody>
          <a:bodyPr/>
          <a:lstStyle/>
          <a:p>
            <a:r>
              <a:rPr lang="en-US" altLang="en-US" dirty="0"/>
              <a:t>  Rule #5: derivative of a ratio </a:t>
            </a:r>
          </a:p>
          <a:p>
            <a:r>
              <a:rPr lang="en-US" altLang="en-US" dirty="0"/>
              <a:t>   u</a:t>
            </a:r>
            <a:r>
              <a:rPr lang="en-US" altLang="en-US" dirty="0">
                <a:latin typeface="Symbol" panose="05050102010706020507" pitchFamily="18" charset="2"/>
              </a:rPr>
              <a:t> / </a:t>
            </a:r>
            <a:r>
              <a:rPr lang="en-US" altLang="en-US" dirty="0"/>
              <a:t>v: </a:t>
            </a:r>
            <a:r>
              <a:rPr lang="en-US" altLang="en-US" dirty="0">
                <a:solidFill>
                  <a:srgbClr val="FFC000"/>
                </a:solidFill>
              </a:rPr>
              <a:t>hi/lo</a:t>
            </a:r>
            <a:r>
              <a:rPr lang="en-US" altLang="en-US" sz="2000" dirty="0"/>
              <a:t> </a:t>
            </a:r>
          </a:p>
          <a:p>
            <a:pPr algn="ctr"/>
            <a:r>
              <a:rPr lang="en-US" altLang="en-US" dirty="0"/>
              <a:t> d(u</a:t>
            </a:r>
            <a:r>
              <a:rPr lang="en-US" altLang="en-US" dirty="0">
                <a:latin typeface="Symbol" panose="05050102010706020507" pitchFamily="18" charset="2"/>
              </a:rPr>
              <a:t> / </a:t>
            </a:r>
            <a:r>
              <a:rPr lang="en-US" altLang="en-US" dirty="0"/>
              <a:t>v)/dx = </a:t>
            </a:r>
            <a:r>
              <a:rPr lang="en-US" altLang="en-US" u="sng" dirty="0" err="1"/>
              <a:t>v</a:t>
            </a:r>
            <a:r>
              <a:rPr lang="en-US" altLang="en-US"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r>
              <a:rPr lang="en-US" altLang="en-US" dirty="0"/>
              <a:t>              v</a:t>
            </a:r>
            <a:r>
              <a:rPr lang="en-US" altLang="en-US" baseline="30000" dirty="0"/>
              <a:t>2</a:t>
            </a:r>
          </a:p>
          <a:p>
            <a:pPr algn="ctr"/>
            <a:r>
              <a:rPr lang="en-US" altLang="en-US" dirty="0">
                <a:solidFill>
                  <a:srgbClr val="FFC000"/>
                </a:solidFill>
              </a:rPr>
              <a:t>Lo-de-hi minus Hi-de-lo </a:t>
            </a:r>
          </a:p>
          <a:p>
            <a:pPr algn="ctr"/>
            <a:r>
              <a:rPr lang="en-US" altLang="en-US" dirty="0">
                <a:solidFill>
                  <a:srgbClr val="FFC000"/>
                </a:solidFill>
              </a:rPr>
              <a:t>over </a:t>
            </a:r>
          </a:p>
          <a:p>
            <a:pPr algn="ctr"/>
            <a:r>
              <a:rPr lang="en-US" altLang="en-US" dirty="0">
                <a:solidFill>
                  <a:srgbClr val="FFC000"/>
                </a:solidFill>
              </a:rPr>
              <a:t>lo square and away we go!</a:t>
            </a:r>
          </a:p>
        </p:txBody>
      </p:sp>
    </p:spTree>
    <p:extLst>
      <p:ext uri="{BB962C8B-B14F-4D97-AF65-F5344CB8AC3E}">
        <p14:creationId xmlns:p14="http://schemas.microsoft.com/office/powerpoint/2010/main" val="2661323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765D11BE-AAF9-46F6-9768-DD18E83E3087}"/>
              </a:ext>
            </a:extLst>
          </p:cNvPr>
          <p:cNvSpPr>
            <a:spLocks noGrp="1"/>
          </p:cNvSpPr>
          <p:nvPr>
            <p:ph idx="1"/>
          </p:nvPr>
        </p:nvSpPr>
        <p:spPr>
          <a:xfrm>
            <a:off x="457200" y="838200"/>
            <a:ext cx="8229600" cy="5638800"/>
          </a:xfrm>
        </p:spPr>
        <p:txBody>
          <a:bodyPr/>
          <a:lstStyle/>
          <a:p>
            <a:r>
              <a:rPr lang="en-US" altLang="en-US" dirty="0"/>
              <a:t>Find the derivative </a:t>
            </a:r>
            <a:r>
              <a:rPr lang="en-US" altLang="en-US" dirty="0" err="1"/>
              <a:t>dy</a:t>
            </a:r>
            <a:r>
              <a:rPr lang="en-US" altLang="en-US" dirty="0"/>
              <a:t>/dx of:</a:t>
            </a:r>
          </a:p>
          <a:p>
            <a:endParaRPr lang="en-US" altLang="en-US" sz="1000" dirty="0"/>
          </a:p>
          <a:p>
            <a:r>
              <a:rPr lang="en-US" altLang="en-US" dirty="0"/>
              <a:t>y = (x</a:t>
            </a:r>
            <a:r>
              <a:rPr lang="en-US" altLang="en-US" baseline="30000" dirty="0"/>
              <a:t>2</a:t>
            </a:r>
            <a:r>
              <a:rPr lang="en-US" altLang="en-US" dirty="0"/>
              <a:t> -1)/x</a:t>
            </a:r>
          </a:p>
          <a:p>
            <a:endParaRPr lang="en-US" altLang="en-US" dirty="0"/>
          </a:p>
          <a:p>
            <a:r>
              <a:rPr lang="en-US" altLang="en-US" dirty="0"/>
              <a:t>Find hi, lo, </a:t>
            </a:r>
            <a:r>
              <a:rPr lang="en-US" altLang="en-US" dirty="0" err="1"/>
              <a:t>dhi</a:t>
            </a:r>
            <a:r>
              <a:rPr lang="en-US" altLang="en-US" dirty="0"/>
              <a:t>, </a:t>
            </a:r>
            <a:r>
              <a:rPr lang="en-US" altLang="en-US" dirty="0" err="1"/>
              <a:t>dlo</a:t>
            </a:r>
            <a:endParaRPr lang="en-US" altLang="en-US" dirty="0"/>
          </a:p>
        </p:txBody>
      </p:sp>
      <p:sp>
        <p:nvSpPr>
          <p:cNvPr id="3" name="Rectangle 2">
            <a:extLst>
              <a:ext uri="{FF2B5EF4-FFF2-40B4-BE49-F238E27FC236}">
                <a16:creationId xmlns:a16="http://schemas.microsoft.com/office/drawing/2014/main" id="{3D6DD4F4-28F3-460E-AF2D-2DEC7762DDD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229600" cy="5638800"/>
          </a:xfrm>
        </p:spPr>
        <p:txBody>
          <a:bodyPr/>
          <a:lstStyle/>
          <a:p>
            <a:r>
              <a:rPr lang="en-US" altLang="en-US" dirty="0"/>
              <a:t>y = (x</a:t>
            </a:r>
            <a:r>
              <a:rPr lang="en-US" altLang="en-US" baseline="30000" dirty="0"/>
              <a:t>2</a:t>
            </a:r>
            <a:r>
              <a:rPr lang="en-US" altLang="en-US" dirty="0"/>
              <a:t> -1)/x		</a:t>
            </a:r>
          </a:p>
          <a:p>
            <a:r>
              <a:rPr lang="en-US" altLang="en-US" dirty="0"/>
              <a:t>hi = 				lo =  </a:t>
            </a:r>
          </a:p>
          <a:p>
            <a:r>
              <a:rPr lang="en-US" altLang="en-US" dirty="0" err="1"/>
              <a:t>dhi</a:t>
            </a:r>
            <a:r>
              <a:rPr lang="en-US" altLang="en-US" dirty="0"/>
              <a:t>/dx = 			</a:t>
            </a:r>
            <a:r>
              <a:rPr lang="en-US" altLang="en-US" dirty="0" err="1"/>
              <a:t>dlo</a:t>
            </a:r>
            <a:r>
              <a:rPr lang="en-US" altLang="en-US" dirty="0"/>
              <a:t>/dx = </a:t>
            </a:r>
          </a:p>
          <a:p>
            <a:endParaRPr lang="en-US" altLang="en-US" sz="1000"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2035304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229600" cy="5638800"/>
          </a:xfrm>
        </p:spPr>
        <p:txBody>
          <a:bodyPr/>
          <a:lstStyle/>
          <a:p>
            <a:r>
              <a:rPr lang="en-US" altLang="en-US" dirty="0"/>
              <a:t>y = (x</a:t>
            </a:r>
            <a:r>
              <a:rPr lang="en-US" altLang="en-US" baseline="30000" dirty="0"/>
              <a:t>2</a:t>
            </a:r>
            <a:r>
              <a:rPr lang="en-US" altLang="en-US" dirty="0"/>
              <a:t> -1)/x		</a:t>
            </a:r>
          </a:p>
          <a:p>
            <a:r>
              <a:rPr lang="en-US" altLang="en-US" dirty="0"/>
              <a:t>hi = </a:t>
            </a:r>
            <a:r>
              <a:rPr lang="en-US" altLang="en-US" dirty="0">
                <a:solidFill>
                  <a:srgbClr val="FFFF00"/>
                </a:solidFill>
              </a:rPr>
              <a:t>(x</a:t>
            </a:r>
            <a:r>
              <a:rPr lang="en-US" altLang="en-US" baseline="30000" dirty="0">
                <a:solidFill>
                  <a:srgbClr val="FFFF00"/>
                </a:solidFill>
              </a:rPr>
              <a:t>2</a:t>
            </a:r>
            <a:r>
              <a:rPr lang="en-US" altLang="en-US" dirty="0">
                <a:solidFill>
                  <a:srgbClr val="FFFF00"/>
                </a:solidFill>
              </a:rPr>
              <a:t> -1)</a:t>
            </a:r>
            <a:r>
              <a:rPr lang="en-US" altLang="en-US" dirty="0"/>
              <a:t>		lo =  </a:t>
            </a:r>
          </a:p>
          <a:p>
            <a:r>
              <a:rPr lang="en-US" altLang="en-US" dirty="0" err="1"/>
              <a:t>dhi</a:t>
            </a:r>
            <a:r>
              <a:rPr lang="en-US" altLang="en-US" dirty="0"/>
              <a:t>/dx = 			</a:t>
            </a:r>
            <a:r>
              <a:rPr lang="en-US" altLang="en-US" dirty="0" err="1"/>
              <a:t>dlo</a:t>
            </a:r>
            <a:r>
              <a:rPr lang="en-US" altLang="en-US" dirty="0"/>
              <a:t>/dx = </a:t>
            </a:r>
          </a:p>
          <a:p>
            <a:endParaRPr lang="en-US" altLang="en-US" sz="1000"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3020156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229600" cy="5638800"/>
          </a:xfrm>
        </p:spPr>
        <p:txBody>
          <a:bodyPr/>
          <a:lstStyle/>
          <a:p>
            <a:r>
              <a:rPr lang="en-US" altLang="en-US" dirty="0"/>
              <a:t>y = (x</a:t>
            </a:r>
            <a:r>
              <a:rPr lang="en-US" altLang="en-US" baseline="30000" dirty="0"/>
              <a:t>2</a:t>
            </a:r>
            <a:r>
              <a:rPr lang="en-US" altLang="en-US" dirty="0"/>
              <a:t> -1)/x		</a:t>
            </a:r>
          </a:p>
          <a:p>
            <a:r>
              <a:rPr lang="en-US" altLang="en-US" dirty="0"/>
              <a:t>hi = (x</a:t>
            </a:r>
            <a:r>
              <a:rPr lang="en-US" altLang="en-US" baseline="30000" dirty="0"/>
              <a:t>2</a:t>
            </a:r>
            <a:r>
              <a:rPr lang="en-US" altLang="en-US" dirty="0"/>
              <a:t> -1)		lo = </a:t>
            </a:r>
            <a:r>
              <a:rPr lang="en-US" altLang="en-US" dirty="0">
                <a:solidFill>
                  <a:srgbClr val="FFFF00"/>
                </a:solidFill>
              </a:rPr>
              <a:t>x</a:t>
            </a:r>
            <a:r>
              <a:rPr lang="en-US" altLang="en-US" dirty="0"/>
              <a:t> </a:t>
            </a:r>
          </a:p>
          <a:p>
            <a:r>
              <a:rPr lang="en-US" altLang="en-US" dirty="0" err="1"/>
              <a:t>dhi</a:t>
            </a:r>
            <a:r>
              <a:rPr lang="en-US" altLang="en-US" dirty="0"/>
              <a:t>/dx = 			</a:t>
            </a:r>
            <a:r>
              <a:rPr lang="en-US" altLang="en-US" dirty="0" err="1"/>
              <a:t>dlo</a:t>
            </a:r>
            <a:r>
              <a:rPr lang="en-US" altLang="en-US" dirty="0"/>
              <a:t>/dx = </a:t>
            </a:r>
          </a:p>
          <a:p>
            <a:endParaRPr lang="en-US" altLang="en-US" sz="1000"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3021924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229600" cy="5638800"/>
          </a:xfrm>
        </p:spPr>
        <p:txBody>
          <a:bodyPr/>
          <a:lstStyle/>
          <a:p>
            <a:r>
              <a:rPr lang="en-US" altLang="en-US" dirty="0"/>
              <a:t>y = (x</a:t>
            </a:r>
            <a:r>
              <a:rPr lang="en-US" altLang="en-US" baseline="30000" dirty="0"/>
              <a:t>2</a:t>
            </a:r>
            <a:r>
              <a:rPr lang="en-US" altLang="en-US" dirty="0"/>
              <a:t> -1)/x		</a:t>
            </a:r>
          </a:p>
          <a:p>
            <a:r>
              <a:rPr lang="en-US" altLang="en-US" dirty="0"/>
              <a:t>hi = (x</a:t>
            </a:r>
            <a:r>
              <a:rPr lang="en-US" altLang="en-US" baseline="30000" dirty="0"/>
              <a:t>2</a:t>
            </a:r>
            <a:r>
              <a:rPr lang="en-US" altLang="en-US" dirty="0"/>
              <a:t> -1)		lo = x </a:t>
            </a:r>
          </a:p>
          <a:p>
            <a:r>
              <a:rPr lang="en-US" altLang="en-US" dirty="0" err="1"/>
              <a:t>dhi</a:t>
            </a:r>
            <a:r>
              <a:rPr lang="en-US" altLang="en-US" dirty="0"/>
              <a:t>/dx = </a:t>
            </a:r>
            <a:r>
              <a:rPr lang="en-US" altLang="en-US" dirty="0">
                <a:solidFill>
                  <a:srgbClr val="FFFF00"/>
                </a:solidFill>
              </a:rPr>
              <a:t>2x</a:t>
            </a:r>
            <a:r>
              <a:rPr lang="en-US" altLang="en-US" dirty="0"/>
              <a:t>		</a:t>
            </a:r>
            <a:r>
              <a:rPr lang="en-US" altLang="en-US" dirty="0" err="1"/>
              <a:t>dlo</a:t>
            </a:r>
            <a:r>
              <a:rPr lang="en-US" altLang="en-US" dirty="0"/>
              <a:t>/dx = </a:t>
            </a:r>
          </a:p>
          <a:p>
            <a:endParaRPr lang="en-US" altLang="en-US" sz="1000"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Tree>
    <p:extLst>
      <p:ext uri="{BB962C8B-B14F-4D97-AF65-F5344CB8AC3E}">
        <p14:creationId xmlns:p14="http://schemas.microsoft.com/office/powerpoint/2010/main" val="789521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686800" cy="5638800"/>
          </a:xfrm>
        </p:spPr>
        <p:txBody>
          <a:bodyPr/>
          <a:lstStyle/>
          <a:p>
            <a:r>
              <a:rPr lang="en-US" altLang="en-US" dirty="0"/>
              <a:t>y = (x</a:t>
            </a:r>
            <a:r>
              <a:rPr lang="en-US" altLang="en-US" baseline="30000" dirty="0"/>
              <a:t>2</a:t>
            </a:r>
            <a:r>
              <a:rPr lang="en-US" altLang="en-US" dirty="0"/>
              <a:t> -1)/x		</a:t>
            </a:r>
          </a:p>
          <a:p>
            <a:r>
              <a:rPr lang="en-US" altLang="en-US" dirty="0"/>
              <a:t>u=hi=(x</a:t>
            </a:r>
            <a:r>
              <a:rPr lang="en-US" altLang="en-US" baseline="30000" dirty="0"/>
              <a:t>2</a:t>
            </a:r>
            <a:r>
              <a:rPr lang="en-US" altLang="en-US" dirty="0"/>
              <a:t> -1)		v=lo=x </a:t>
            </a:r>
          </a:p>
          <a:p>
            <a:r>
              <a:rPr lang="en-US" altLang="en-US" dirty="0"/>
              <a:t>du/dx=</a:t>
            </a:r>
            <a:r>
              <a:rPr lang="en-US" altLang="en-US" dirty="0" err="1"/>
              <a:t>dhi</a:t>
            </a:r>
            <a:r>
              <a:rPr lang="en-US" altLang="en-US" dirty="0"/>
              <a:t>/dx=2x	dv/dx=</a:t>
            </a:r>
            <a:r>
              <a:rPr lang="en-US" altLang="en-US" dirty="0" err="1"/>
              <a:t>dlo</a:t>
            </a:r>
            <a:r>
              <a:rPr lang="en-US" altLang="en-US" dirty="0"/>
              <a:t>/dx=</a:t>
            </a:r>
            <a:r>
              <a:rPr lang="en-US" altLang="en-US" dirty="0">
                <a:solidFill>
                  <a:srgbClr val="FFFF00"/>
                </a:solidFill>
              </a:rPr>
              <a:t>1</a:t>
            </a:r>
          </a:p>
          <a:p>
            <a:endParaRPr lang="en-US" altLang="en-US" sz="1000" dirty="0"/>
          </a:p>
          <a:p>
            <a:pPr algn="ctr"/>
            <a:r>
              <a:rPr lang="en-US" altLang="en-US" dirty="0">
                <a:solidFill>
                  <a:schemeClr val="tx1"/>
                </a:solidFill>
              </a:rPr>
              <a:t>Lo-de-hi minus Hi-de-lo </a:t>
            </a:r>
          </a:p>
          <a:p>
            <a:pPr algn="ctr"/>
            <a:r>
              <a:rPr lang="en-US" altLang="en-US" dirty="0">
                <a:solidFill>
                  <a:schemeClr val="tx1"/>
                </a:solidFill>
              </a:rPr>
              <a:t>over lo squared:</a:t>
            </a:r>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B20791ED-1CAD-4846-8BE4-71EA1DA0AF83}"/>
              </a:ext>
            </a:extLst>
          </p:cNvPr>
          <p:cNvSpPr txBox="1"/>
          <p:nvPr/>
        </p:nvSpPr>
        <p:spPr>
          <a:xfrm>
            <a:off x="5029200" y="6230034"/>
            <a:ext cx="4572000" cy="646331"/>
          </a:xfrm>
          <a:prstGeom prst="rect">
            <a:avLst/>
          </a:prstGeom>
          <a:noFill/>
        </p:spPr>
        <p:txBody>
          <a:bodyPr wrap="square">
            <a:spAutoFit/>
          </a:bodyPr>
          <a:lstStyle/>
          <a:p>
            <a:pPr algn="ctr"/>
            <a:r>
              <a:rPr lang="en-US" altLang="en-US" dirty="0"/>
              <a:t>d(u</a:t>
            </a:r>
            <a:r>
              <a:rPr lang="en-US" altLang="en-US" dirty="0">
                <a:latin typeface="Symbol" panose="05050102010706020507" pitchFamily="18" charset="2"/>
              </a:rPr>
              <a:t> / </a:t>
            </a:r>
            <a:r>
              <a:rPr lang="en-US" altLang="en-US" dirty="0"/>
              <a:t>v)/dx = </a:t>
            </a:r>
            <a:r>
              <a:rPr lang="en-US" altLang="en-US" u="sng" dirty="0" err="1"/>
              <a:t>v</a:t>
            </a:r>
            <a:r>
              <a:rPr lang="en-US" altLang="en-US"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r>
              <a:rPr lang="en-US" altLang="en-US" dirty="0"/>
              <a:t>              v</a:t>
            </a:r>
            <a:r>
              <a:rPr lang="en-US" altLang="en-US" baseline="30000" dirty="0"/>
              <a:t>2</a:t>
            </a:r>
          </a:p>
        </p:txBody>
      </p:sp>
    </p:spTree>
    <p:extLst>
      <p:ext uri="{BB962C8B-B14F-4D97-AF65-F5344CB8AC3E}">
        <p14:creationId xmlns:p14="http://schemas.microsoft.com/office/powerpoint/2010/main" val="3247858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686800" cy="5638800"/>
          </a:xfrm>
        </p:spPr>
        <p:txBody>
          <a:bodyPr/>
          <a:lstStyle/>
          <a:p>
            <a:r>
              <a:rPr lang="en-US" altLang="en-US" dirty="0"/>
              <a:t>y = (x</a:t>
            </a:r>
            <a:r>
              <a:rPr lang="en-US" altLang="en-US" baseline="30000" dirty="0"/>
              <a:t>2</a:t>
            </a:r>
            <a:r>
              <a:rPr lang="en-US" altLang="en-US" dirty="0"/>
              <a:t> -1)/x		</a:t>
            </a:r>
          </a:p>
          <a:p>
            <a:r>
              <a:rPr lang="en-US" altLang="en-US" dirty="0"/>
              <a:t>u=hi=(x</a:t>
            </a:r>
            <a:r>
              <a:rPr lang="en-US" altLang="en-US" baseline="30000" dirty="0"/>
              <a:t>2</a:t>
            </a:r>
            <a:r>
              <a:rPr lang="en-US" altLang="en-US" dirty="0"/>
              <a:t> -1)		v=lo=x </a:t>
            </a:r>
          </a:p>
          <a:p>
            <a:r>
              <a:rPr lang="en-US" altLang="en-US" dirty="0"/>
              <a:t>du/dx=</a:t>
            </a:r>
            <a:r>
              <a:rPr lang="en-US" altLang="en-US" dirty="0" err="1"/>
              <a:t>dhi</a:t>
            </a:r>
            <a:r>
              <a:rPr lang="en-US" altLang="en-US" dirty="0"/>
              <a:t>/dx=2x	dv/dx=</a:t>
            </a:r>
            <a:r>
              <a:rPr lang="en-US" altLang="en-US" dirty="0" err="1"/>
              <a:t>dlo</a:t>
            </a:r>
            <a:r>
              <a:rPr lang="en-US" altLang="en-US" dirty="0"/>
              <a:t>/dx=</a:t>
            </a:r>
            <a:r>
              <a:rPr lang="en-US" altLang="en-US" dirty="0">
                <a:solidFill>
                  <a:srgbClr val="FFFF00"/>
                </a:solidFill>
              </a:rPr>
              <a:t>1</a:t>
            </a:r>
          </a:p>
          <a:p>
            <a:endParaRPr lang="en-US" altLang="en-US" sz="1000" dirty="0"/>
          </a:p>
          <a:p>
            <a:pPr algn="ctr"/>
            <a:r>
              <a:rPr lang="en-US" altLang="en-US" dirty="0">
                <a:solidFill>
                  <a:schemeClr val="tx1"/>
                </a:solidFill>
              </a:rPr>
              <a:t>Lo-de-hi minus Hi-de-lo </a:t>
            </a:r>
          </a:p>
          <a:p>
            <a:pPr algn="ctr"/>
            <a:r>
              <a:rPr lang="en-US" altLang="en-US" dirty="0">
                <a:solidFill>
                  <a:schemeClr val="tx1"/>
                </a:solidFill>
              </a:rPr>
              <a:t>over lo square:</a:t>
            </a:r>
          </a:p>
          <a:p>
            <a:r>
              <a:rPr lang="en-US" altLang="en-US" u="sng" dirty="0"/>
              <a:t>(x)(2x) – (x</a:t>
            </a:r>
            <a:r>
              <a:rPr lang="en-US" altLang="en-US" u="sng" baseline="30000" dirty="0"/>
              <a:t>2</a:t>
            </a:r>
            <a:r>
              <a:rPr lang="en-US" altLang="en-US" u="sng" dirty="0"/>
              <a:t> -1)(1)</a:t>
            </a:r>
            <a:r>
              <a:rPr lang="en-US" altLang="en-US" dirty="0">
                <a:solidFill>
                  <a:schemeClr val="tx1"/>
                </a:solidFill>
              </a:rPr>
              <a:t>   </a:t>
            </a:r>
            <a:r>
              <a:rPr lang="en-US" altLang="en-US" u="sng" dirty="0">
                <a:solidFill>
                  <a:srgbClr val="FFFF00"/>
                </a:solidFill>
              </a:rPr>
              <a:t>2x</a:t>
            </a:r>
            <a:r>
              <a:rPr lang="en-US" altLang="en-US" u="sng" baseline="30000" dirty="0">
                <a:solidFill>
                  <a:srgbClr val="FFFF00"/>
                </a:solidFill>
              </a:rPr>
              <a:t>2</a:t>
            </a:r>
            <a:r>
              <a:rPr lang="en-US" altLang="en-US" u="sng" dirty="0">
                <a:solidFill>
                  <a:srgbClr val="FFFF00"/>
                </a:solidFill>
              </a:rPr>
              <a:t> – x</a:t>
            </a:r>
            <a:r>
              <a:rPr lang="en-US" altLang="en-US" u="sng" baseline="30000" dirty="0">
                <a:solidFill>
                  <a:srgbClr val="FFFF00"/>
                </a:solidFill>
              </a:rPr>
              <a:t>2</a:t>
            </a:r>
            <a:r>
              <a:rPr lang="en-US" altLang="en-US" u="sng" dirty="0">
                <a:solidFill>
                  <a:srgbClr val="FFFF00"/>
                </a:solidFill>
              </a:rPr>
              <a:t> +1</a:t>
            </a:r>
          </a:p>
          <a:p>
            <a:r>
              <a:rPr lang="en-US" altLang="en-US" dirty="0">
                <a:solidFill>
                  <a:srgbClr val="FFFF00"/>
                </a:solidFill>
              </a:rPr>
              <a:t>		</a:t>
            </a:r>
            <a:r>
              <a:rPr lang="en-US" altLang="en-US" dirty="0"/>
              <a:t>(x)</a:t>
            </a:r>
            <a:r>
              <a:rPr lang="en-US" altLang="en-US" baseline="30000" dirty="0"/>
              <a:t>2					</a:t>
            </a:r>
            <a:r>
              <a:rPr lang="en-US" altLang="en-US" dirty="0">
                <a:solidFill>
                  <a:srgbClr val="FFFF00"/>
                </a:solidFill>
              </a:rPr>
              <a:t> x</a:t>
            </a:r>
            <a:r>
              <a:rPr lang="en-US" altLang="en-US" baseline="30000" dirty="0">
                <a:solidFill>
                  <a:srgbClr val="FFFF00"/>
                </a:solidFill>
              </a:rPr>
              <a:t>2</a:t>
            </a:r>
            <a:endParaRPr lang="en-US" altLang="en-US" dirty="0"/>
          </a:p>
          <a:p>
            <a:endParaRPr lang="en-US" altLang="en-US" dirty="0"/>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4" name="Content Placeholder 2">
            <a:extLst>
              <a:ext uri="{FF2B5EF4-FFF2-40B4-BE49-F238E27FC236}">
                <a16:creationId xmlns:a16="http://schemas.microsoft.com/office/drawing/2014/main" id="{FEC6CA6C-E46F-4E5E-BDF3-EB09E9C3719F}"/>
              </a:ext>
            </a:extLst>
          </p:cNvPr>
          <p:cNvSpPr txBox="1">
            <a:spLocks/>
          </p:cNvSpPr>
          <p:nvPr/>
        </p:nvSpPr>
        <p:spPr bwMode="auto">
          <a:xfrm>
            <a:off x="5334000" y="49530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a:t>
            </a:r>
          </a:p>
        </p:txBody>
      </p:sp>
      <p:sp>
        <p:nvSpPr>
          <p:cNvPr id="5" name="TextBox 4">
            <a:extLst>
              <a:ext uri="{FF2B5EF4-FFF2-40B4-BE49-F238E27FC236}">
                <a16:creationId xmlns:a16="http://schemas.microsoft.com/office/drawing/2014/main" id="{715DA3F7-E008-4B49-835F-8665BC64BB57}"/>
              </a:ext>
            </a:extLst>
          </p:cNvPr>
          <p:cNvSpPr txBox="1"/>
          <p:nvPr/>
        </p:nvSpPr>
        <p:spPr>
          <a:xfrm>
            <a:off x="5029200" y="6230034"/>
            <a:ext cx="4572000" cy="646331"/>
          </a:xfrm>
          <a:prstGeom prst="rect">
            <a:avLst/>
          </a:prstGeom>
          <a:noFill/>
        </p:spPr>
        <p:txBody>
          <a:bodyPr wrap="square">
            <a:spAutoFit/>
          </a:bodyPr>
          <a:lstStyle/>
          <a:p>
            <a:pPr algn="ctr"/>
            <a:r>
              <a:rPr lang="en-US" altLang="en-US" dirty="0"/>
              <a:t>d(u</a:t>
            </a:r>
            <a:r>
              <a:rPr lang="en-US" altLang="en-US" dirty="0">
                <a:latin typeface="Symbol" panose="05050102010706020507" pitchFamily="18" charset="2"/>
              </a:rPr>
              <a:t> / </a:t>
            </a:r>
            <a:r>
              <a:rPr lang="en-US" altLang="en-US" dirty="0"/>
              <a:t>v)/dx = </a:t>
            </a:r>
            <a:r>
              <a:rPr lang="en-US" altLang="en-US" u="sng" dirty="0" err="1"/>
              <a:t>v</a:t>
            </a:r>
            <a:r>
              <a:rPr lang="en-US" altLang="en-US" u="sng" dirty="0" err="1">
                <a:latin typeface="Arial" panose="020B0604020202020204" pitchFamily="34" charset="0"/>
                <a:cs typeface="Arial" panose="020B0604020202020204" pitchFamily="34" charset="0"/>
              </a:rPr>
              <a:t>×</a:t>
            </a:r>
            <a:r>
              <a:rPr lang="en-US" altLang="en-US" u="sng" dirty="0" err="1"/>
              <a:t>du</a:t>
            </a:r>
            <a:r>
              <a:rPr lang="en-US" altLang="en-US" u="sng" dirty="0"/>
              <a:t>/dx - </a:t>
            </a:r>
            <a:r>
              <a:rPr lang="en-US" altLang="en-US" u="sng" dirty="0" err="1"/>
              <a:t>u</a:t>
            </a:r>
            <a:r>
              <a:rPr lang="en-US" altLang="en-US" u="sng" dirty="0" err="1">
                <a:latin typeface="Arial" panose="020B0604020202020204" pitchFamily="34" charset="0"/>
                <a:cs typeface="Arial" panose="020B0604020202020204" pitchFamily="34" charset="0"/>
              </a:rPr>
              <a:t>×</a:t>
            </a:r>
            <a:r>
              <a:rPr lang="en-US" altLang="en-US" u="sng" dirty="0" err="1"/>
              <a:t>dv</a:t>
            </a:r>
            <a:r>
              <a:rPr lang="en-US" altLang="en-US" u="sng" dirty="0"/>
              <a:t>/dx</a:t>
            </a:r>
          </a:p>
          <a:p>
            <a:pPr algn="ctr"/>
            <a:r>
              <a:rPr lang="en-US" altLang="en-US" dirty="0"/>
              <a:t>              v</a:t>
            </a:r>
            <a:r>
              <a:rPr lang="en-US" altLang="en-US" baseline="30000" dirty="0"/>
              <a:t>2</a:t>
            </a:r>
          </a:p>
        </p:txBody>
      </p:sp>
    </p:spTree>
    <p:extLst>
      <p:ext uri="{BB962C8B-B14F-4D97-AF65-F5344CB8AC3E}">
        <p14:creationId xmlns:p14="http://schemas.microsoft.com/office/powerpoint/2010/main" val="1831526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E0CF309-78F8-4A4E-B88D-03B035F5EF85}"/>
              </a:ext>
            </a:extLst>
          </p:cNvPr>
          <p:cNvSpPr>
            <a:spLocks noGrp="1"/>
          </p:cNvSpPr>
          <p:nvPr>
            <p:ph idx="1"/>
          </p:nvPr>
        </p:nvSpPr>
        <p:spPr>
          <a:xfrm>
            <a:off x="457200" y="838200"/>
            <a:ext cx="8686800" cy="6019800"/>
          </a:xfrm>
        </p:spPr>
        <p:txBody>
          <a:bodyPr/>
          <a:lstStyle/>
          <a:p>
            <a:r>
              <a:rPr lang="en-US" altLang="en-US" dirty="0"/>
              <a:t>y = (x</a:t>
            </a:r>
            <a:r>
              <a:rPr lang="en-US" altLang="en-US" baseline="30000" dirty="0"/>
              <a:t>2</a:t>
            </a:r>
            <a:r>
              <a:rPr lang="en-US" altLang="en-US" dirty="0"/>
              <a:t> -1)/x		</a:t>
            </a:r>
          </a:p>
          <a:p>
            <a:r>
              <a:rPr lang="en-US" altLang="en-US" dirty="0"/>
              <a:t>hi = (x</a:t>
            </a:r>
            <a:r>
              <a:rPr lang="en-US" altLang="en-US" baseline="30000" dirty="0"/>
              <a:t>2</a:t>
            </a:r>
            <a:r>
              <a:rPr lang="en-US" altLang="en-US" dirty="0"/>
              <a:t> -1)		lo = x </a:t>
            </a:r>
          </a:p>
          <a:p>
            <a:r>
              <a:rPr lang="en-US" altLang="en-US" dirty="0" err="1"/>
              <a:t>dhi</a:t>
            </a:r>
            <a:r>
              <a:rPr lang="en-US" altLang="en-US" dirty="0"/>
              <a:t>/dx = 2x		</a:t>
            </a:r>
            <a:r>
              <a:rPr lang="en-US" altLang="en-US" dirty="0" err="1"/>
              <a:t>dlo</a:t>
            </a:r>
            <a:r>
              <a:rPr lang="en-US" altLang="en-US" dirty="0"/>
              <a:t>/dx = </a:t>
            </a:r>
            <a:r>
              <a:rPr lang="en-US" altLang="en-US" dirty="0">
                <a:solidFill>
                  <a:srgbClr val="FFFF00"/>
                </a:solidFill>
              </a:rPr>
              <a:t>1</a:t>
            </a:r>
          </a:p>
          <a:p>
            <a:endParaRPr lang="en-US" altLang="en-US" sz="1000" dirty="0"/>
          </a:p>
          <a:p>
            <a:pPr algn="ctr"/>
            <a:r>
              <a:rPr lang="en-US" altLang="en-US" dirty="0">
                <a:solidFill>
                  <a:schemeClr val="tx1"/>
                </a:solidFill>
              </a:rPr>
              <a:t>Lo-de-hi minus Hi-de-lo </a:t>
            </a:r>
          </a:p>
          <a:p>
            <a:pPr algn="ctr"/>
            <a:r>
              <a:rPr lang="en-US" altLang="en-US" dirty="0">
                <a:solidFill>
                  <a:schemeClr val="tx1"/>
                </a:solidFill>
              </a:rPr>
              <a:t>over lo square:</a:t>
            </a:r>
          </a:p>
          <a:p>
            <a:r>
              <a:rPr lang="en-US" altLang="en-US" u="sng" dirty="0"/>
              <a:t>(x)(2x) – (x</a:t>
            </a:r>
            <a:r>
              <a:rPr lang="en-US" altLang="en-US" u="sng" baseline="30000" dirty="0"/>
              <a:t>2</a:t>
            </a:r>
            <a:r>
              <a:rPr lang="en-US" altLang="en-US" u="sng" dirty="0"/>
              <a:t> -1)(1)</a:t>
            </a:r>
            <a:r>
              <a:rPr lang="en-US" altLang="en-US" dirty="0">
                <a:solidFill>
                  <a:schemeClr val="tx1"/>
                </a:solidFill>
              </a:rPr>
              <a:t>   </a:t>
            </a:r>
            <a:r>
              <a:rPr lang="en-US" altLang="en-US" u="sng" dirty="0">
                <a:solidFill>
                  <a:srgbClr val="FFFF00"/>
                </a:solidFill>
              </a:rPr>
              <a:t>2x</a:t>
            </a:r>
            <a:r>
              <a:rPr lang="en-US" altLang="en-US" u="sng" baseline="30000" dirty="0">
                <a:solidFill>
                  <a:srgbClr val="FFFF00"/>
                </a:solidFill>
              </a:rPr>
              <a:t>2</a:t>
            </a:r>
            <a:r>
              <a:rPr lang="en-US" altLang="en-US" u="sng" dirty="0">
                <a:solidFill>
                  <a:srgbClr val="FFFF00"/>
                </a:solidFill>
              </a:rPr>
              <a:t> – x</a:t>
            </a:r>
            <a:r>
              <a:rPr lang="en-US" altLang="en-US" u="sng" baseline="30000" dirty="0">
                <a:solidFill>
                  <a:srgbClr val="FFFF00"/>
                </a:solidFill>
              </a:rPr>
              <a:t>2</a:t>
            </a:r>
            <a:r>
              <a:rPr lang="en-US" altLang="en-US" u="sng" dirty="0">
                <a:solidFill>
                  <a:srgbClr val="FFFF00"/>
                </a:solidFill>
              </a:rPr>
              <a:t> + 1</a:t>
            </a:r>
          </a:p>
          <a:p>
            <a:r>
              <a:rPr lang="en-US" altLang="en-US" dirty="0">
                <a:solidFill>
                  <a:srgbClr val="FFFF00"/>
                </a:solidFill>
              </a:rPr>
              <a:t>		</a:t>
            </a:r>
            <a:r>
              <a:rPr lang="en-US" altLang="en-US" dirty="0"/>
              <a:t>(x)</a:t>
            </a:r>
            <a:r>
              <a:rPr lang="en-US" altLang="en-US" baseline="30000" dirty="0"/>
              <a:t>2					</a:t>
            </a:r>
            <a:r>
              <a:rPr lang="en-US" altLang="en-US" dirty="0">
                <a:solidFill>
                  <a:srgbClr val="FFFF00"/>
                </a:solidFill>
              </a:rPr>
              <a:t> x</a:t>
            </a:r>
            <a:r>
              <a:rPr lang="en-US" altLang="en-US" baseline="30000" dirty="0">
                <a:solidFill>
                  <a:srgbClr val="FFFF00"/>
                </a:solidFill>
              </a:rPr>
              <a:t>2</a:t>
            </a:r>
          </a:p>
          <a:p>
            <a:pPr algn="ctr"/>
            <a:r>
              <a:rPr lang="en-US" altLang="en-US" dirty="0"/>
              <a:t>=</a:t>
            </a:r>
            <a:r>
              <a:rPr lang="en-US" altLang="en-US" dirty="0">
                <a:solidFill>
                  <a:srgbClr val="FFFF00"/>
                </a:solidFill>
              </a:rPr>
              <a:t> (x</a:t>
            </a:r>
            <a:r>
              <a:rPr lang="en-US" altLang="en-US" baseline="30000" dirty="0">
                <a:solidFill>
                  <a:srgbClr val="FFFF00"/>
                </a:solidFill>
              </a:rPr>
              <a:t>2</a:t>
            </a:r>
            <a:r>
              <a:rPr lang="en-US" altLang="en-US" dirty="0">
                <a:solidFill>
                  <a:srgbClr val="FFFF00"/>
                </a:solidFill>
              </a:rPr>
              <a:t>+1)/x</a:t>
            </a:r>
            <a:r>
              <a:rPr lang="en-US" altLang="en-US" baseline="30000" dirty="0">
                <a:solidFill>
                  <a:srgbClr val="FFFF00"/>
                </a:solidFill>
              </a:rPr>
              <a:t>2</a:t>
            </a:r>
            <a:r>
              <a:rPr lang="en-US" altLang="en-US" dirty="0">
                <a:solidFill>
                  <a:srgbClr val="FFFF00"/>
                </a:solidFill>
              </a:rPr>
              <a:t> </a:t>
            </a:r>
            <a:r>
              <a:rPr lang="en-US" altLang="en-US" dirty="0"/>
              <a:t>Away we go!</a:t>
            </a:r>
          </a:p>
        </p:txBody>
      </p:sp>
      <p:sp>
        <p:nvSpPr>
          <p:cNvPr id="3" name="Rectangle 2">
            <a:extLst>
              <a:ext uri="{FF2B5EF4-FFF2-40B4-BE49-F238E27FC236}">
                <a16:creationId xmlns:a16="http://schemas.microsoft.com/office/drawing/2014/main" id="{A3367DA0-86C6-4704-81AB-5F8F046046B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2</a:t>
            </a:r>
            <a:endParaRPr lang="en-US" altLang="en-US" sz="2400" i="1" dirty="0">
              <a:solidFill>
                <a:schemeClr val="folHlink"/>
              </a:solidFill>
            </a:endParaRPr>
          </a:p>
        </p:txBody>
      </p:sp>
      <p:sp>
        <p:nvSpPr>
          <p:cNvPr id="4" name="Content Placeholder 2">
            <a:extLst>
              <a:ext uri="{FF2B5EF4-FFF2-40B4-BE49-F238E27FC236}">
                <a16:creationId xmlns:a16="http://schemas.microsoft.com/office/drawing/2014/main" id="{FEC6CA6C-E46F-4E5E-BDF3-EB09E9C3719F}"/>
              </a:ext>
            </a:extLst>
          </p:cNvPr>
          <p:cNvSpPr txBox="1">
            <a:spLocks/>
          </p:cNvSpPr>
          <p:nvPr/>
        </p:nvSpPr>
        <p:spPr bwMode="auto">
          <a:xfrm>
            <a:off x="5334000" y="49530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a:t>
            </a:r>
          </a:p>
        </p:txBody>
      </p:sp>
      <p:sp>
        <p:nvSpPr>
          <p:cNvPr id="5" name="TextBox 4">
            <a:extLst>
              <a:ext uri="{FF2B5EF4-FFF2-40B4-BE49-F238E27FC236}">
                <a16:creationId xmlns:a16="http://schemas.microsoft.com/office/drawing/2014/main" id="{29493200-417D-A0AE-DC5F-4B769EE7B791}"/>
              </a:ext>
            </a:extLst>
          </p:cNvPr>
          <p:cNvSpPr txBox="1"/>
          <p:nvPr/>
        </p:nvSpPr>
        <p:spPr>
          <a:xfrm>
            <a:off x="6553200" y="4495800"/>
            <a:ext cx="1863213" cy="369332"/>
          </a:xfrm>
          <a:prstGeom prst="rect">
            <a:avLst/>
          </a:prstGeom>
          <a:noFill/>
        </p:spPr>
        <p:txBody>
          <a:bodyPr wrap="square">
            <a:spAutoFit/>
          </a:bodyPr>
          <a:lstStyle/>
          <a:p>
            <a:r>
              <a:rPr lang="en-US" altLang="en-US" dirty="0"/>
              <a:t>2x</a:t>
            </a:r>
            <a:r>
              <a:rPr lang="en-US" altLang="en-US" baseline="30000" dirty="0"/>
              <a:t>2</a:t>
            </a:r>
            <a:r>
              <a:rPr lang="en-US" altLang="en-US" dirty="0"/>
              <a:t> – x</a:t>
            </a:r>
            <a:r>
              <a:rPr lang="en-US" altLang="en-US" baseline="30000" dirty="0"/>
              <a:t>2 </a:t>
            </a:r>
            <a:r>
              <a:rPr lang="en-US" altLang="en-US" dirty="0"/>
              <a:t>= x</a:t>
            </a:r>
            <a:r>
              <a:rPr lang="en-US" altLang="en-US" baseline="30000" dirty="0"/>
              <a:t>2</a:t>
            </a:r>
            <a:r>
              <a:rPr lang="en-US" altLang="en-US" dirty="0"/>
              <a:t> – 1 </a:t>
            </a:r>
            <a:endParaRPr lang="en-US" dirty="0"/>
          </a:p>
        </p:txBody>
      </p:sp>
    </p:spTree>
    <p:extLst>
      <p:ext uri="{BB962C8B-B14F-4D97-AF65-F5344CB8AC3E}">
        <p14:creationId xmlns:p14="http://schemas.microsoft.com/office/powerpoint/2010/main" val="125899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9E46-9FE5-FC77-7AD6-9CBF2C919A4D}"/>
              </a:ext>
            </a:extLst>
          </p:cNvPr>
          <p:cNvSpPr>
            <a:spLocks noGrp="1"/>
          </p:cNvSpPr>
          <p:nvPr>
            <p:ph type="title"/>
          </p:nvPr>
        </p:nvSpPr>
        <p:spPr/>
        <p:txBody>
          <a:bodyPr/>
          <a:lstStyle/>
          <a:p>
            <a:r>
              <a:rPr lang="en-US" sz="5000" dirty="0"/>
              <a:t>What about Generative AI?</a:t>
            </a:r>
          </a:p>
        </p:txBody>
      </p:sp>
      <p:sp>
        <p:nvSpPr>
          <p:cNvPr id="3" name="Content Placeholder 2">
            <a:extLst>
              <a:ext uri="{FF2B5EF4-FFF2-40B4-BE49-F238E27FC236}">
                <a16:creationId xmlns:a16="http://schemas.microsoft.com/office/drawing/2014/main" id="{D3EC45C8-FED4-238D-166B-8D474778355A}"/>
              </a:ext>
            </a:extLst>
          </p:cNvPr>
          <p:cNvSpPr>
            <a:spLocks noGrp="1"/>
          </p:cNvSpPr>
          <p:nvPr>
            <p:ph idx="1"/>
          </p:nvPr>
        </p:nvSpPr>
        <p:spPr/>
        <p:txBody>
          <a:bodyPr/>
          <a:lstStyle/>
          <a:p>
            <a:r>
              <a:rPr lang="en-US" dirty="0"/>
              <a:t>The solution:</a:t>
            </a:r>
          </a:p>
          <a:p>
            <a:endParaRPr lang="en-US" sz="2000" dirty="0"/>
          </a:p>
          <a:p>
            <a:pPr algn="ctr"/>
            <a:r>
              <a:rPr lang="en-US" dirty="0">
                <a:solidFill>
                  <a:srgbClr val="FFFF00"/>
                </a:solidFill>
              </a:rPr>
              <a:t>https://www.perplexity.ai/</a:t>
            </a:r>
          </a:p>
          <a:p>
            <a:endParaRPr lang="en-US" sz="2000" dirty="0"/>
          </a:p>
          <a:p>
            <a:r>
              <a:rPr lang="en-US" dirty="0"/>
              <a:t>Gives you the sources they used</a:t>
            </a:r>
          </a:p>
          <a:p>
            <a:r>
              <a:rPr lang="en-US" dirty="0"/>
              <a:t>You can check them and use </a:t>
            </a:r>
          </a:p>
          <a:p>
            <a:pPr>
              <a:spcBef>
                <a:spcPts val="600"/>
              </a:spcBef>
            </a:pPr>
            <a:r>
              <a:rPr lang="en-US" dirty="0"/>
              <a:t>	them in your reports</a:t>
            </a:r>
          </a:p>
          <a:p>
            <a:endParaRPr lang="en-US" dirty="0"/>
          </a:p>
          <a:p>
            <a:endParaRPr lang="en-US" dirty="0"/>
          </a:p>
        </p:txBody>
      </p:sp>
    </p:spTree>
    <p:extLst>
      <p:ext uri="{BB962C8B-B14F-4D97-AF65-F5344CB8AC3E}">
        <p14:creationId xmlns:p14="http://schemas.microsoft.com/office/powerpoint/2010/main" val="2991342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05610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Remember… when we calculate the derivative of a function, we are finding the </a:t>
            </a:r>
            <a:r>
              <a:rPr lang="en-US" altLang="en-US" dirty="0">
                <a:solidFill>
                  <a:srgbClr val="FFC000"/>
                </a:solidFill>
              </a:rPr>
              <a:t>exact rate of change</a:t>
            </a:r>
            <a:r>
              <a:rPr lang="en-US" altLang="en-US" dirty="0"/>
              <a:t> of that function</a:t>
            </a:r>
          </a:p>
          <a:p>
            <a:endParaRPr lang="en-US" altLang="en-US" sz="1000" dirty="0"/>
          </a:p>
          <a:p>
            <a:r>
              <a:rPr lang="en-US" altLang="en-US" dirty="0"/>
              <a:t>This exact rate of change is also a function! And it is changing, too!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While mathematicians need to know and understand and be able to replicate the theory behind all mathematical concepts, engineers really need to be able to get THE RIGHT ANSWER for important real-world problems</a:t>
            </a:r>
          </a:p>
        </p:txBody>
      </p:sp>
    </p:spTree>
    <p:extLst>
      <p:ext uri="{BB962C8B-B14F-4D97-AF65-F5344CB8AC3E}">
        <p14:creationId xmlns:p14="http://schemas.microsoft.com/office/powerpoint/2010/main" val="884764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As a statistician, I am AWFUL at getting the exact answer (close enuf is good enuf…)</a:t>
            </a:r>
          </a:p>
        </p:txBody>
      </p:sp>
    </p:spTree>
    <p:extLst>
      <p:ext uri="{BB962C8B-B14F-4D97-AF65-F5344CB8AC3E}">
        <p14:creationId xmlns:p14="http://schemas.microsoft.com/office/powerpoint/2010/main" val="3247603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As a statistician, I am AWFUL at getting the exact answer (close enuf is good enuf…)</a:t>
            </a:r>
          </a:p>
          <a:p>
            <a:r>
              <a:rPr lang="en-US" altLang="en-US" dirty="0"/>
              <a:t>You all need more accuracy!</a:t>
            </a:r>
          </a:p>
        </p:txBody>
      </p:sp>
    </p:spTree>
    <p:extLst>
      <p:ext uri="{BB962C8B-B14F-4D97-AF65-F5344CB8AC3E}">
        <p14:creationId xmlns:p14="http://schemas.microsoft.com/office/powerpoint/2010/main" val="152319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To this end, the universe has kindly invented calculators and computers</a:t>
            </a:r>
          </a:p>
        </p:txBody>
      </p:sp>
    </p:spTree>
    <p:extLst>
      <p:ext uri="{BB962C8B-B14F-4D97-AF65-F5344CB8AC3E}">
        <p14:creationId xmlns:p14="http://schemas.microsoft.com/office/powerpoint/2010/main" val="397256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The TI calculators are specifically designed by engineers for engineers</a:t>
            </a:r>
          </a:p>
        </p:txBody>
      </p:sp>
    </p:spTree>
    <p:extLst>
      <p:ext uri="{BB962C8B-B14F-4D97-AF65-F5344CB8AC3E}">
        <p14:creationId xmlns:p14="http://schemas.microsoft.com/office/powerpoint/2010/main" val="3783921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The TI 83, 84 and 85 can do many (but not all) of the problems we do in MATH205 and 207</a:t>
            </a:r>
          </a:p>
        </p:txBody>
      </p:sp>
    </p:spTree>
    <p:extLst>
      <p:ext uri="{BB962C8B-B14F-4D97-AF65-F5344CB8AC3E}">
        <p14:creationId xmlns:p14="http://schemas.microsoft.com/office/powerpoint/2010/main" val="2432338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p:txBody>
          <a:bodyPr/>
          <a:lstStyle/>
          <a:p>
            <a:r>
              <a:rPr lang="en-US" altLang="en-US" dirty="0"/>
              <a:t>The TI 89 titanium and </a:t>
            </a:r>
          </a:p>
          <a:p>
            <a:pPr>
              <a:spcBef>
                <a:spcPts val="0"/>
              </a:spcBef>
            </a:pPr>
            <a:r>
              <a:rPr lang="en-US" altLang="en-US" dirty="0"/>
              <a:t>TI </a:t>
            </a:r>
            <a:r>
              <a:rPr lang="en-US" altLang="en-US" dirty="0" err="1"/>
              <a:t>nspire</a:t>
            </a:r>
            <a:r>
              <a:rPr lang="en-US" altLang="en-US" dirty="0"/>
              <a:t> can download apps to do virtually every problem</a:t>
            </a:r>
          </a:p>
          <a:p>
            <a:pPr>
              <a:spcBef>
                <a:spcPts val="0"/>
              </a:spcBef>
            </a:pPr>
            <a:r>
              <a:rPr lang="en-US" altLang="en-US" dirty="0"/>
              <a:t>(the TI89 app is often free)</a:t>
            </a:r>
          </a:p>
        </p:txBody>
      </p:sp>
    </p:spTree>
    <p:extLst>
      <p:ext uri="{BB962C8B-B14F-4D97-AF65-F5344CB8AC3E}">
        <p14:creationId xmlns:p14="http://schemas.microsoft.com/office/powerpoint/2010/main" val="22181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How to do a derivative problem with a TI 83, 84 or 85:</a:t>
            </a:r>
          </a:p>
          <a:p>
            <a:r>
              <a:rPr lang="en-US" altLang="en-US" dirty="0" err="1"/>
              <a:t>nDeriv</a:t>
            </a:r>
            <a:r>
              <a:rPr lang="en-US" altLang="en-US" dirty="0"/>
              <a:t>(</a:t>
            </a:r>
            <a:r>
              <a:rPr lang="en-US" altLang="en-US" dirty="0" err="1"/>
              <a:t>expression,variable,value,tolerance</a:t>
            </a:r>
            <a:r>
              <a:rPr lang="en-US" altLang="en-US" dirty="0"/>
              <a:t>)</a:t>
            </a:r>
          </a:p>
        </p:txBody>
      </p:sp>
    </p:spTree>
    <p:extLst>
      <p:ext uri="{BB962C8B-B14F-4D97-AF65-F5344CB8AC3E}">
        <p14:creationId xmlns:p14="http://schemas.microsoft.com/office/powerpoint/2010/main" val="294016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89F8-7E5D-BB13-974A-D1D0F53E69E7}"/>
              </a:ext>
            </a:extLst>
          </p:cNvPr>
          <p:cNvSpPr>
            <a:spLocks noGrp="1"/>
          </p:cNvSpPr>
          <p:nvPr>
            <p:ph type="title"/>
          </p:nvPr>
        </p:nvSpPr>
        <p:spPr/>
        <p:txBody>
          <a:bodyPr/>
          <a:lstStyle/>
          <a:p>
            <a:r>
              <a:rPr lang="en-US" dirty="0"/>
              <a:t>New Calculus Quote</a:t>
            </a:r>
          </a:p>
        </p:txBody>
      </p:sp>
      <p:sp>
        <p:nvSpPr>
          <p:cNvPr id="3" name="Content Placeholder 2">
            <a:extLst>
              <a:ext uri="{FF2B5EF4-FFF2-40B4-BE49-F238E27FC236}">
                <a16:creationId xmlns:a16="http://schemas.microsoft.com/office/drawing/2014/main" id="{480AA4F2-AA3D-FBE0-57B1-3718B757930B}"/>
              </a:ext>
            </a:extLst>
          </p:cNvPr>
          <p:cNvSpPr>
            <a:spLocks noGrp="1"/>
          </p:cNvSpPr>
          <p:nvPr>
            <p:ph idx="1"/>
          </p:nvPr>
        </p:nvSpPr>
        <p:spPr/>
        <p:txBody>
          <a:bodyPr/>
          <a:lstStyle/>
          <a:p>
            <a:r>
              <a:rPr lang="en-US" dirty="0"/>
              <a:t>“If I can believe in Calculus, I can believe in witches and ghosts…”</a:t>
            </a:r>
          </a:p>
          <a:p>
            <a:pPr algn="r"/>
            <a:r>
              <a:rPr lang="en-US" sz="3000" dirty="0"/>
              <a:t>Coyote Waits, PBS</a:t>
            </a:r>
          </a:p>
        </p:txBody>
      </p:sp>
    </p:spTree>
    <p:extLst>
      <p:ext uri="{BB962C8B-B14F-4D97-AF65-F5344CB8AC3E}">
        <p14:creationId xmlns:p14="http://schemas.microsoft.com/office/powerpoint/2010/main" val="1786393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How to do a derivative problem with a TI 83, 84 or 85:</a:t>
            </a:r>
          </a:p>
          <a:p>
            <a:r>
              <a:rPr lang="en-US" altLang="en-US" dirty="0" err="1"/>
              <a:t>nDeriv</a:t>
            </a:r>
            <a:r>
              <a:rPr lang="en-US" altLang="en-US" dirty="0"/>
              <a:t>(</a:t>
            </a:r>
            <a:r>
              <a:rPr lang="en-US" altLang="en-US" dirty="0" err="1"/>
              <a:t>expression,variable,value,tolerance</a:t>
            </a:r>
            <a:r>
              <a:rPr lang="en-US" altLang="en-US" dirty="0"/>
              <a:t>)</a:t>
            </a:r>
          </a:p>
          <a:p>
            <a:r>
              <a:rPr lang="en-US" altLang="en-US" dirty="0">
                <a:solidFill>
                  <a:schemeClr val="tx1"/>
                </a:solidFill>
                <a:highlight>
                  <a:srgbClr val="808080"/>
                </a:highlight>
              </a:rPr>
              <a:t>MATH</a:t>
            </a:r>
            <a:r>
              <a:rPr lang="en-US" altLang="en-US" dirty="0">
                <a:solidFill>
                  <a:schemeClr val="tx1"/>
                </a:solidFill>
              </a:rPr>
              <a:t> </a:t>
            </a:r>
            <a:r>
              <a:rPr lang="en-US" altLang="en-US" dirty="0">
                <a:solidFill>
                  <a:schemeClr val="tx1"/>
                </a:solidFill>
                <a:highlight>
                  <a:srgbClr val="808080"/>
                </a:highlight>
              </a:rPr>
              <a:t>8</a:t>
            </a:r>
            <a:r>
              <a:rPr lang="en-US" altLang="en-US" dirty="0"/>
              <a:t>  will bring up </a:t>
            </a:r>
            <a:r>
              <a:rPr lang="en-US" altLang="en-US" dirty="0" err="1"/>
              <a:t>nDeriv</a:t>
            </a:r>
            <a:endParaRPr lang="en-US" altLang="en-US" dirty="0">
              <a:highlight>
                <a:srgbClr val="0000FF"/>
              </a:highlight>
            </a:endParaRPr>
          </a:p>
        </p:txBody>
      </p:sp>
    </p:spTree>
    <p:extLst>
      <p:ext uri="{BB962C8B-B14F-4D97-AF65-F5344CB8AC3E}">
        <p14:creationId xmlns:p14="http://schemas.microsoft.com/office/powerpoint/2010/main" val="2745849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Suppose we want to find the derivative </a:t>
            </a:r>
            <a:r>
              <a:rPr lang="en-US" altLang="en-US" dirty="0" err="1"/>
              <a:t>dy</a:t>
            </a:r>
            <a:r>
              <a:rPr lang="en-US" altLang="en-US" dirty="0"/>
              <a:t>/dx for: </a:t>
            </a:r>
          </a:p>
          <a:p>
            <a:r>
              <a:rPr lang="en-US" altLang="en-US" dirty="0"/>
              <a:t>(4x</a:t>
            </a:r>
            <a:r>
              <a:rPr lang="en-US" altLang="en-US" baseline="30000" dirty="0"/>
              <a:t>2</a:t>
            </a:r>
            <a:r>
              <a:rPr lang="en-US" altLang="en-US" dirty="0"/>
              <a:t>+7x +1)/(3x+5) at x=0</a:t>
            </a:r>
          </a:p>
          <a:p>
            <a:r>
              <a:rPr lang="en-US" altLang="en-US" dirty="0" err="1"/>
              <a:t>nDeriv</a:t>
            </a:r>
            <a:r>
              <a:rPr lang="en-US" altLang="en-US" dirty="0"/>
              <a:t>((4x^2+7x+1)÷(3x+5),x,0)</a:t>
            </a:r>
          </a:p>
          <a:p>
            <a:r>
              <a:rPr lang="en-US" altLang="en-US" dirty="0"/>
              <a:t>ENTER</a:t>
            </a:r>
          </a:p>
          <a:p>
            <a:r>
              <a:rPr lang="en-US" altLang="en-US" dirty="0"/>
              <a:t>                  1.279999981</a:t>
            </a:r>
          </a:p>
          <a:p>
            <a:endParaRPr lang="en-US" altLang="en-US" dirty="0"/>
          </a:p>
        </p:txBody>
      </p:sp>
    </p:spTree>
    <p:extLst>
      <p:ext uri="{BB962C8B-B14F-4D97-AF65-F5344CB8AC3E}">
        <p14:creationId xmlns:p14="http://schemas.microsoft.com/office/powerpoint/2010/main" val="2763216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dirty="0"/>
              <a:t>There is no built-in function on the TI-83 Plus to take a derivative in general</a:t>
            </a:r>
            <a:endParaRPr lang="en-US" altLang="en-US" dirty="0"/>
          </a:p>
        </p:txBody>
      </p:sp>
    </p:spTree>
    <p:extLst>
      <p:ext uri="{BB962C8B-B14F-4D97-AF65-F5344CB8AC3E}">
        <p14:creationId xmlns:p14="http://schemas.microsoft.com/office/powerpoint/2010/main" val="4088820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dirty="0"/>
              <a:t>Theoretically you can access this functionality for the TI83 using an app on:</a:t>
            </a:r>
          </a:p>
          <a:p>
            <a:r>
              <a:rPr lang="en-US" altLang="en-US" dirty="0"/>
              <a:t>http://www.calcblog.com/three-applications-turn-ti83-ti84-into-ti89/</a:t>
            </a:r>
          </a:p>
          <a:p>
            <a:r>
              <a:rPr lang="en-US" altLang="en-US" dirty="0"/>
              <a:t>(I’ve never tried it… let me know what happens!)</a:t>
            </a:r>
          </a:p>
        </p:txBody>
      </p:sp>
    </p:spTree>
    <p:extLst>
      <p:ext uri="{BB962C8B-B14F-4D97-AF65-F5344CB8AC3E}">
        <p14:creationId xmlns:p14="http://schemas.microsoft.com/office/powerpoint/2010/main" val="696329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dirty="0"/>
              <a:t>There is no built-in function on the TI-84 Plus to take a derivative in general</a:t>
            </a:r>
            <a:endParaRPr lang="en-US" altLang="en-US" dirty="0"/>
          </a:p>
        </p:txBody>
      </p:sp>
    </p:spTree>
    <p:extLst>
      <p:ext uri="{BB962C8B-B14F-4D97-AF65-F5344CB8AC3E}">
        <p14:creationId xmlns:p14="http://schemas.microsoft.com/office/powerpoint/2010/main" val="1459907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dirty="0"/>
              <a:t>Theoretically you can access this functionality for the TI84 using an app on:</a:t>
            </a:r>
          </a:p>
          <a:p>
            <a:r>
              <a:rPr lang="en-US" altLang="en-US" dirty="0"/>
              <a:t>https://www.ti84calcwiz.com/</a:t>
            </a:r>
          </a:p>
          <a:p>
            <a:pPr>
              <a:spcBef>
                <a:spcPts val="0"/>
              </a:spcBef>
            </a:pPr>
            <a:r>
              <a:rPr lang="en-US" altLang="en-US" dirty="0"/>
              <a:t>mathprograms/symbolic-derivative-solver/</a:t>
            </a:r>
          </a:p>
          <a:p>
            <a:r>
              <a:rPr lang="en-US" altLang="en-US" dirty="0"/>
              <a:t>(I’ve never tried it… again, let me know what happens!)</a:t>
            </a:r>
          </a:p>
        </p:txBody>
      </p:sp>
    </p:spTree>
    <p:extLst>
      <p:ext uri="{BB962C8B-B14F-4D97-AF65-F5344CB8AC3E}">
        <p14:creationId xmlns:p14="http://schemas.microsoft.com/office/powerpoint/2010/main" val="4251048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FD81BA-9CA4-466F-8095-5FD312ECD377}"/>
              </a:ext>
            </a:extLst>
          </p:cNvPr>
          <p:cNvPicPr>
            <a:picLocks noChangeAspect="1"/>
          </p:cNvPicPr>
          <p:nvPr/>
        </p:nvPicPr>
        <p:blipFill>
          <a:blip r:embed="rId2"/>
          <a:stretch>
            <a:fillRect/>
          </a:stretch>
        </p:blipFill>
        <p:spPr>
          <a:xfrm>
            <a:off x="685800" y="2458391"/>
            <a:ext cx="7924800" cy="4323409"/>
          </a:xfrm>
          <a:prstGeom prst="rect">
            <a:avLst/>
          </a:prstGeom>
        </p:spPr>
      </p:pic>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199" y="1219200"/>
            <a:ext cx="8610601" cy="5638800"/>
          </a:xfrm>
        </p:spPr>
        <p:txBody>
          <a:bodyPr/>
          <a:lstStyle/>
          <a:p>
            <a:r>
              <a:rPr lang="en-US" altLang="en-US" dirty="0"/>
              <a:t>How to do a derivative problem with a TI 83, 84 or 85: </a:t>
            </a:r>
            <a:r>
              <a:rPr lang="en-US" altLang="en-US" dirty="0">
                <a:solidFill>
                  <a:schemeClr val="tx1"/>
                </a:solidFill>
                <a:highlight>
                  <a:srgbClr val="808080"/>
                </a:highlight>
              </a:rPr>
              <a:t>MATH</a:t>
            </a:r>
            <a:r>
              <a:rPr lang="en-US" altLang="en-US" dirty="0">
                <a:solidFill>
                  <a:schemeClr val="tx1"/>
                </a:solidFill>
              </a:rPr>
              <a:t> </a:t>
            </a:r>
            <a:r>
              <a:rPr lang="en-US" altLang="en-US" dirty="0">
                <a:solidFill>
                  <a:schemeClr val="tx1"/>
                </a:solidFill>
                <a:highlight>
                  <a:srgbClr val="808080"/>
                </a:highlight>
              </a:rPr>
              <a:t>8</a:t>
            </a:r>
            <a:r>
              <a:rPr lang="en-US" altLang="en-US" dirty="0"/>
              <a:t>  </a:t>
            </a:r>
          </a:p>
          <a:p>
            <a:endParaRPr lang="en-US" altLang="en-US" dirty="0">
              <a:highlight>
                <a:srgbClr val="0000FF"/>
              </a:highlight>
            </a:endParaRPr>
          </a:p>
        </p:txBody>
      </p:sp>
      <p:sp>
        <p:nvSpPr>
          <p:cNvPr id="7" name="TextBox 6">
            <a:extLst>
              <a:ext uri="{FF2B5EF4-FFF2-40B4-BE49-F238E27FC236}">
                <a16:creationId xmlns:a16="http://schemas.microsoft.com/office/drawing/2014/main" id="{CF3DEEC9-289F-41EB-B851-623298533C9A}"/>
              </a:ext>
            </a:extLst>
          </p:cNvPr>
          <p:cNvSpPr txBox="1"/>
          <p:nvPr/>
        </p:nvSpPr>
        <p:spPr>
          <a:xfrm>
            <a:off x="76199" y="6595408"/>
            <a:ext cx="9067801" cy="323165"/>
          </a:xfrm>
          <a:prstGeom prst="rect">
            <a:avLst/>
          </a:prstGeom>
          <a:noFill/>
        </p:spPr>
        <p:txBody>
          <a:bodyPr wrap="square">
            <a:spAutoFit/>
          </a:bodyPr>
          <a:lstStyle/>
          <a:p>
            <a:r>
              <a:rPr lang="en-US" sz="1500" dirty="0">
                <a:solidFill>
                  <a:srgbClr val="00B0F0"/>
                </a:solidFill>
              </a:rPr>
              <a:t>Jose Mares, 2021</a:t>
            </a:r>
          </a:p>
        </p:txBody>
      </p:sp>
    </p:spTree>
    <p:extLst>
      <p:ext uri="{BB962C8B-B14F-4D97-AF65-F5344CB8AC3E}">
        <p14:creationId xmlns:p14="http://schemas.microsoft.com/office/powerpoint/2010/main" val="1252312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458200" cy="5638800"/>
          </a:xfrm>
        </p:spPr>
        <p:txBody>
          <a:bodyPr/>
          <a:lstStyle/>
          <a:p>
            <a:r>
              <a:rPr lang="en-US" altLang="en-US" dirty="0"/>
              <a:t>How to do a derivative problem with a TI 89:</a:t>
            </a:r>
          </a:p>
          <a:p>
            <a:r>
              <a:rPr lang="en-US" altLang="en-US" dirty="0">
                <a:highlight>
                  <a:srgbClr val="808080"/>
                </a:highlight>
              </a:rPr>
              <a:t>HOME</a:t>
            </a:r>
          </a:p>
          <a:p>
            <a:r>
              <a:rPr lang="en-US" altLang="en-US" dirty="0">
                <a:highlight>
                  <a:srgbClr val="808080"/>
                </a:highlight>
              </a:rPr>
              <a:t>2nd</a:t>
            </a:r>
            <a:r>
              <a:rPr lang="en-US" altLang="en-US" dirty="0"/>
              <a:t> </a:t>
            </a:r>
            <a:r>
              <a:rPr lang="en-US" altLang="en-US" dirty="0">
                <a:highlight>
                  <a:srgbClr val="808080"/>
                </a:highlight>
              </a:rPr>
              <a:t>8</a:t>
            </a:r>
          </a:p>
          <a:p>
            <a:r>
              <a:rPr lang="en-US" altLang="en-US" dirty="0"/>
              <a:t>Gives you the </a:t>
            </a:r>
            <a:r>
              <a:rPr lang="en-US" altLang="en-US" i="1" dirty="0">
                <a:latin typeface="Times New Roman" panose="02020603050405020304" pitchFamily="18" charset="0"/>
                <a:cs typeface="Times New Roman" panose="02020603050405020304" pitchFamily="18" charset="0"/>
              </a:rPr>
              <a:t>d</a:t>
            </a:r>
            <a:r>
              <a:rPr lang="en-US" altLang="en-US" dirty="0"/>
              <a:t> </a:t>
            </a:r>
          </a:p>
          <a:p>
            <a:r>
              <a:rPr lang="en-US" altLang="en-US" i="1" dirty="0">
                <a:latin typeface="Times New Roman" panose="02020603050405020304" pitchFamily="18" charset="0"/>
                <a:cs typeface="Times New Roman" panose="02020603050405020304" pitchFamily="18" charset="0"/>
              </a:rPr>
              <a:t>d</a:t>
            </a:r>
            <a:r>
              <a:rPr lang="en-US" altLang="en-US" dirty="0"/>
              <a:t>( </a:t>
            </a:r>
            <a:r>
              <a:rPr lang="en-US" altLang="en-US" dirty="0">
                <a:highlight>
                  <a:srgbClr val="808080"/>
                </a:highlight>
              </a:rPr>
              <a:t>(4x^2+7x+1)÷(3x+5)</a:t>
            </a:r>
            <a:r>
              <a:rPr lang="en-US" altLang="en-US" dirty="0"/>
              <a:t> </a:t>
            </a:r>
            <a:r>
              <a:rPr lang="en-US" altLang="en-US" dirty="0">
                <a:highlight>
                  <a:srgbClr val="808080"/>
                </a:highlight>
              </a:rPr>
              <a:t>,</a:t>
            </a:r>
            <a:r>
              <a:rPr lang="en-US" altLang="en-US" dirty="0"/>
              <a:t> </a:t>
            </a:r>
            <a:r>
              <a:rPr lang="en-US" altLang="en-US" dirty="0">
                <a:highlight>
                  <a:srgbClr val="808080"/>
                </a:highlight>
              </a:rPr>
              <a:t>x</a:t>
            </a:r>
            <a:r>
              <a:rPr lang="en-US" altLang="en-US" dirty="0"/>
              <a:t> </a:t>
            </a:r>
            <a:r>
              <a:rPr lang="en-US" altLang="en-US" dirty="0">
                <a:highlight>
                  <a:srgbClr val="808080"/>
                </a:highlight>
              </a:rPr>
              <a:t>)</a:t>
            </a:r>
            <a:r>
              <a:rPr lang="en-US" altLang="en-US" dirty="0"/>
              <a:t> </a:t>
            </a:r>
          </a:p>
          <a:p>
            <a:r>
              <a:rPr lang="en-US" altLang="en-US" dirty="0">
                <a:highlight>
                  <a:srgbClr val="808080"/>
                </a:highlight>
              </a:rPr>
              <a:t>ENTER</a:t>
            </a:r>
            <a:r>
              <a:rPr lang="en-US" altLang="en-US" dirty="0"/>
              <a:t>  </a:t>
            </a:r>
          </a:p>
        </p:txBody>
      </p:sp>
    </p:spTree>
    <p:extLst>
      <p:ext uri="{BB962C8B-B14F-4D97-AF65-F5344CB8AC3E}">
        <p14:creationId xmlns:p14="http://schemas.microsoft.com/office/powerpoint/2010/main" val="2988333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You get: </a:t>
            </a:r>
          </a:p>
          <a:p>
            <a:pPr algn="ctr"/>
            <a:r>
              <a:rPr lang="en-US" altLang="en-US" u="sng" dirty="0"/>
              <a:t>4·(3·x</a:t>
            </a:r>
            <a:r>
              <a:rPr lang="en-US" altLang="en-US" u="sng" baseline="30000" dirty="0"/>
              <a:t>2 </a:t>
            </a:r>
            <a:r>
              <a:rPr lang="en-US" altLang="en-US" u="sng" dirty="0"/>
              <a:t>+ 10·x + 8)</a:t>
            </a:r>
          </a:p>
          <a:p>
            <a:pPr algn="ctr"/>
            <a:r>
              <a:rPr lang="en-US" altLang="en-US" dirty="0"/>
              <a:t>  (3·x + 5)</a:t>
            </a:r>
            <a:r>
              <a:rPr lang="en-US" altLang="en-US" baseline="30000" dirty="0"/>
              <a:t>2</a:t>
            </a:r>
            <a:r>
              <a:rPr lang="en-US" altLang="en-US" dirty="0"/>
              <a:t> </a:t>
            </a:r>
          </a:p>
        </p:txBody>
      </p:sp>
    </p:spTree>
    <p:extLst>
      <p:ext uri="{BB962C8B-B14F-4D97-AF65-F5344CB8AC3E}">
        <p14:creationId xmlns:p14="http://schemas.microsoft.com/office/powerpoint/2010/main" val="3690404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458200" cy="5638800"/>
          </a:xfrm>
        </p:spPr>
        <p:txBody>
          <a:bodyPr/>
          <a:lstStyle/>
          <a:p>
            <a:r>
              <a:rPr lang="en-US" altLang="en-US" dirty="0"/>
              <a:t>How to do a derivative problem with a TI </a:t>
            </a:r>
            <a:r>
              <a:rPr lang="en-US" altLang="en-US" dirty="0" err="1"/>
              <a:t>nspire</a:t>
            </a:r>
            <a:r>
              <a:rPr lang="en-US" altLang="en-US" dirty="0"/>
              <a:t>:</a:t>
            </a:r>
          </a:p>
          <a:p>
            <a:r>
              <a:rPr lang="en-US" altLang="en-US" dirty="0">
                <a:highlight>
                  <a:srgbClr val="808080"/>
                </a:highlight>
              </a:rPr>
              <a:t>menu</a:t>
            </a:r>
          </a:p>
          <a:p>
            <a:r>
              <a:rPr lang="en-US" altLang="en-US" dirty="0"/>
              <a:t>4: Calculus</a:t>
            </a:r>
          </a:p>
          <a:p>
            <a:r>
              <a:rPr lang="en-US" altLang="en-US" dirty="0"/>
              <a:t>1: Derivative</a:t>
            </a:r>
          </a:p>
          <a:p>
            <a:endParaRPr lang="en-US" altLang="en-US" dirty="0"/>
          </a:p>
        </p:txBody>
      </p:sp>
      <p:sp>
        <p:nvSpPr>
          <p:cNvPr id="7" name="TextBox 6">
            <a:extLst>
              <a:ext uri="{FF2B5EF4-FFF2-40B4-BE49-F238E27FC236}">
                <a16:creationId xmlns:a16="http://schemas.microsoft.com/office/drawing/2014/main" id="{FE38F8AD-54D8-4E85-B5CD-3AE9B0702EFC}"/>
              </a:ext>
            </a:extLst>
          </p:cNvPr>
          <p:cNvSpPr txBox="1"/>
          <p:nvPr/>
        </p:nvSpPr>
        <p:spPr>
          <a:xfrm>
            <a:off x="0" y="6629400"/>
            <a:ext cx="9144000" cy="1477328"/>
          </a:xfrm>
          <a:prstGeom prst="rect">
            <a:avLst/>
          </a:prstGeom>
          <a:noFill/>
        </p:spPr>
        <p:txBody>
          <a:bodyPr wrap="square">
            <a:spAutoFit/>
          </a:bodyPr>
          <a:lstStyle/>
          <a:p>
            <a:r>
              <a:rPr lang="en-US" sz="1500" dirty="0">
                <a:solidFill>
                  <a:srgbClr val="00B0F0"/>
                </a:solidFill>
              </a:rPr>
              <a:t>https://www.google.com/search?q=how+to+find+the+general+derivative+of+a+function+on+ti+nspire+cx&amp;ei=pMV8YPObDZaqtQaFt4eACw&amp;oq=how+to+find+the+general+derivative+of+a+function+on+ti+nspire+cx&amp;gs_lcp=Cgdnd3Mtd2l6EAM6BwgAEEcQsAM6BAgAEA06BQgAEM0COgQIIRAKUMHFA1iv0gNgltcDaAFwAngAgAGGAYgBjAaSAQM4LjGYAQCgAQGqAQdnd3Mtd2l6yAEIwAEB&amp;sclient=gws-wiz&amp;ved=0ahUKEwjz_ZP2_YjwAhUWVc0KHYXbAbAQ4dUDCA4&amp;uact=5#kpvalbx=_4cV8YPC2MprWtQar4ZjADw19</a:t>
            </a:r>
          </a:p>
        </p:txBody>
      </p:sp>
      <p:pic>
        <p:nvPicPr>
          <p:cNvPr id="6" name="Picture 5">
            <a:extLst>
              <a:ext uri="{FF2B5EF4-FFF2-40B4-BE49-F238E27FC236}">
                <a16:creationId xmlns:a16="http://schemas.microsoft.com/office/drawing/2014/main" id="{7B57C4C9-3D99-4AF2-A49E-42655C8F2132}"/>
              </a:ext>
            </a:extLst>
          </p:cNvPr>
          <p:cNvPicPr>
            <a:picLocks noChangeAspect="1"/>
          </p:cNvPicPr>
          <p:nvPr/>
        </p:nvPicPr>
        <p:blipFill>
          <a:blip r:embed="rId2"/>
          <a:stretch>
            <a:fillRect/>
          </a:stretch>
        </p:blipFill>
        <p:spPr>
          <a:xfrm>
            <a:off x="609600" y="4752975"/>
            <a:ext cx="4084608" cy="1908887"/>
          </a:xfrm>
          <a:prstGeom prst="rect">
            <a:avLst/>
          </a:prstGeom>
        </p:spPr>
      </p:pic>
      <p:sp>
        <p:nvSpPr>
          <p:cNvPr id="11" name="TextBox 10">
            <a:extLst>
              <a:ext uri="{FF2B5EF4-FFF2-40B4-BE49-F238E27FC236}">
                <a16:creationId xmlns:a16="http://schemas.microsoft.com/office/drawing/2014/main" id="{08D828A6-A4FE-4A17-A7FE-A20AC22E1D6E}"/>
              </a:ext>
            </a:extLst>
          </p:cNvPr>
          <p:cNvSpPr txBox="1"/>
          <p:nvPr/>
        </p:nvSpPr>
        <p:spPr>
          <a:xfrm>
            <a:off x="1371600" y="5522752"/>
            <a:ext cx="1371600" cy="369332"/>
          </a:xfrm>
          <a:prstGeom prst="rect">
            <a:avLst/>
          </a:prstGeom>
          <a:noFill/>
        </p:spPr>
        <p:txBody>
          <a:bodyPr wrap="square">
            <a:spAutoFit/>
          </a:bodyPr>
          <a:lstStyle/>
          <a:p>
            <a:r>
              <a:rPr lang="en-US" altLang="en-US" dirty="0">
                <a:solidFill>
                  <a:schemeClr val="tx1">
                    <a:lumMod val="50000"/>
                  </a:schemeClr>
                </a:solidFill>
              </a:rPr>
              <a:t>4x^2+7x+1</a:t>
            </a:r>
            <a:endParaRPr lang="en-US" dirty="0">
              <a:solidFill>
                <a:schemeClr val="tx1">
                  <a:lumMod val="50000"/>
                </a:schemeClr>
              </a:solidFill>
            </a:endParaRPr>
          </a:p>
        </p:txBody>
      </p:sp>
      <p:sp>
        <p:nvSpPr>
          <p:cNvPr id="13" name="TextBox 12">
            <a:extLst>
              <a:ext uri="{FF2B5EF4-FFF2-40B4-BE49-F238E27FC236}">
                <a16:creationId xmlns:a16="http://schemas.microsoft.com/office/drawing/2014/main" id="{C4FFDB55-ABB1-4452-AA5F-E6ED357D9B59}"/>
              </a:ext>
            </a:extLst>
          </p:cNvPr>
          <p:cNvSpPr txBox="1"/>
          <p:nvPr/>
        </p:nvSpPr>
        <p:spPr>
          <a:xfrm>
            <a:off x="1676400" y="5984016"/>
            <a:ext cx="838200" cy="369332"/>
          </a:xfrm>
          <a:prstGeom prst="rect">
            <a:avLst/>
          </a:prstGeom>
          <a:noFill/>
        </p:spPr>
        <p:txBody>
          <a:bodyPr wrap="square">
            <a:spAutoFit/>
          </a:bodyPr>
          <a:lstStyle/>
          <a:p>
            <a:r>
              <a:rPr lang="en-US" altLang="en-US" dirty="0">
                <a:solidFill>
                  <a:schemeClr val="tx1">
                    <a:lumMod val="50000"/>
                  </a:schemeClr>
                </a:solidFill>
              </a:rPr>
              <a:t>3x+5</a:t>
            </a:r>
            <a:endParaRPr lang="en-US" dirty="0">
              <a:solidFill>
                <a:schemeClr val="tx1">
                  <a:lumMod val="50000"/>
                </a:schemeClr>
              </a:solidFill>
            </a:endParaRPr>
          </a:p>
        </p:txBody>
      </p:sp>
    </p:spTree>
    <p:extLst>
      <p:ext uri="{BB962C8B-B14F-4D97-AF65-F5344CB8AC3E}">
        <p14:creationId xmlns:p14="http://schemas.microsoft.com/office/powerpoint/2010/main" val="70534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6831F45-E52D-8AB7-A2A5-9DC72E08D98D}"/>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What is the limit of          as</a:t>
            </a:r>
          </a:p>
          <a:p>
            <a:pPr>
              <a:spcBef>
                <a:spcPts val="0"/>
              </a:spcBef>
            </a:pPr>
            <a:r>
              <a:rPr lang="en-US" altLang="en-US" dirty="0"/>
              <a:t>  x approaches 1? </a:t>
            </a:r>
          </a:p>
        </p:txBody>
      </p:sp>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Review of 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5943600" y="914400"/>
            <a:ext cx="1905000" cy="1371600"/>
          </a:xfrm>
        </p:spPr>
        <p:txBody>
          <a:bodyPr/>
          <a:lstStyle/>
          <a:p>
            <a:r>
              <a:rPr lang="en-US" altLang="en-US" u="sng" dirty="0"/>
              <a:t>x</a:t>
            </a:r>
            <a:r>
              <a:rPr lang="en-US" altLang="en-US" u="sng" baseline="30000" dirty="0"/>
              <a:t>2</a:t>
            </a:r>
            <a:r>
              <a:rPr lang="en-US" altLang="en-US" u="sng" dirty="0"/>
              <a:t> – 1</a:t>
            </a:r>
          </a:p>
          <a:p>
            <a:pPr>
              <a:spcBef>
                <a:spcPts val="0"/>
              </a:spcBef>
            </a:pPr>
            <a:r>
              <a:rPr lang="en-US" altLang="en-US" sz="2000" dirty="0"/>
              <a:t> </a:t>
            </a:r>
            <a:r>
              <a:rPr lang="en-US" altLang="en-US" dirty="0"/>
              <a:t>x – 1</a:t>
            </a:r>
          </a:p>
          <a:p>
            <a:pPr>
              <a:spcBef>
                <a:spcPts val="0"/>
              </a:spcBef>
            </a:pPr>
            <a:endParaRPr lang="en-US" altLang="en-US" dirty="0"/>
          </a:p>
        </p:txBody>
      </p:sp>
      <p:pic>
        <p:nvPicPr>
          <p:cNvPr id="3" name="Picture 2">
            <a:extLst>
              <a:ext uri="{FF2B5EF4-FFF2-40B4-BE49-F238E27FC236}">
                <a16:creationId xmlns:a16="http://schemas.microsoft.com/office/drawing/2014/main" id="{7C2F53A3-98CA-44E3-954B-45C9E0824343}"/>
              </a:ext>
            </a:extLst>
          </p:cNvPr>
          <p:cNvPicPr>
            <a:picLocks noChangeAspect="1"/>
          </p:cNvPicPr>
          <p:nvPr/>
        </p:nvPicPr>
        <p:blipFill rotWithShape="1">
          <a:blip r:embed="rId3"/>
          <a:srcRect t="25202"/>
          <a:stretch/>
        </p:blipFill>
        <p:spPr>
          <a:xfrm>
            <a:off x="5257800" y="2667000"/>
            <a:ext cx="3733800" cy="4070696"/>
          </a:xfrm>
          <a:prstGeom prst="rect">
            <a:avLst/>
          </a:prstGeom>
        </p:spPr>
      </p:pic>
    </p:spTree>
    <p:extLst>
      <p:ext uri="{BB962C8B-B14F-4D97-AF65-F5344CB8AC3E}">
        <p14:creationId xmlns:p14="http://schemas.microsoft.com/office/powerpoint/2010/main" val="38574732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1219200"/>
            <a:ext cx="8305800" cy="5638800"/>
          </a:xfrm>
        </p:spPr>
        <p:txBody>
          <a:bodyPr/>
          <a:lstStyle/>
          <a:p>
            <a:r>
              <a:rPr lang="en-US" altLang="en-US" dirty="0"/>
              <a:t>What if you can’t afford a new calculator right now?</a:t>
            </a:r>
          </a:p>
          <a:p>
            <a:endParaRPr lang="en-US" altLang="en-US" dirty="0"/>
          </a:p>
          <a:p>
            <a:endParaRPr lang="en-US" altLang="en-US" dirty="0"/>
          </a:p>
        </p:txBody>
      </p:sp>
    </p:spTree>
    <p:extLst>
      <p:ext uri="{BB962C8B-B14F-4D97-AF65-F5344CB8AC3E}">
        <p14:creationId xmlns:p14="http://schemas.microsoft.com/office/powerpoint/2010/main" val="125107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914400"/>
            <a:ext cx="8305800" cy="5638800"/>
          </a:xfrm>
        </p:spPr>
        <p:txBody>
          <a:bodyPr/>
          <a:lstStyle/>
          <a:p>
            <a:r>
              <a:rPr lang="en-US" altLang="en-US" dirty="0" err="1"/>
              <a:t>WolframAlpha</a:t>
            </a:r>
            <a:r>
              <a:rPr lang="en-US" altLang="en-US" dirty="0"/>
              <a:t>:</a:t>
            </a:r>
          </a:p>
          <a:p>
            <a:endParaRPr lang="en-US" altLang="en-US" dirty="0"/>
          </a:p>
          <a:p>
            <a:endParaRPr lang="en-US" altLang="en-US" dirty="0"/>
          </a:p>
        </p:txBody>
      </p:sp>
      <p:pic>
        <p:nvPicPr>
          <p:cNvPr id="3" name="Picture 2">
            <a:extLst>
              <a:ext uri="{FF2B5EF4-FFF2-40B4-BE49-F238E27FC236}">
                <a16:creationId xmlns:a16="http://schemas.microsoft.com/office/drawing/2014/main" id="{16B32220-D008-4AFA-9DA3-BEFF2C699181}"/>
              </a:ext>
            </a:extLst>
          </p:cNvPr>
          <p:cNvPicPr>
            <a:picLocks noChangeAspect="1"/>
          </p:cNvPicPr>
          <p:nvPr/>
        </p:nvPicPr>
        <p:blipFill>
          <a:blip r:embed="rId2"/>
          <a:stretch>
            <a:fillRect/>
          </a:stretch>
        </p:blipFill>
        <p:spPr>
          <a:xfrm>
            <a:off x="0" y="1676792"/>
            <a:ext cx="9144000" cy="4952608"/>
          </a:xfrm>
          <a:prstGeom prst="rect">
            <a:avLst/>
          </a:prstGeom>
        </p:spPr>
      </p:pic>
      <p:sp>
        <p:nvSpPr>
          <p:cNvPr id="7" name="TextBox 6">
            <a:extLst>
              <a:ext uri="{FF2B5EF4-FFF2-40B4-BE49-F238E27FC236}">
                <a16:creationId xmlns:a16="http://schemas.microsoft.com/office/drawing/2014/main" id="{6BFA8FB0-81FF-41C3-828A-C0B8F2D6B77B}"/>
              </a:ext>
            </a:extLst>
          </p:cNvPr>
          <p:cNvSpPr txBox="1"/>
          <p:nvPr/>
        </p:nvSpPr>
        <p:spPr>
          <a:xfrm>
            <a:off x="0" y="6629400"/>
            <a:ext cx="9144000" cy="553998"/>
          </a:xfrm>
          <a:prstGeom prst="rect">
            <a:avLst/>
          </a:prstGeom>
          <a:noFill/>
        </p:spPr>
        <p:txBody>
          <a:bodyPr wrap="square">
            <a:spAutoFit/>
          </a:bodyPr>
          <a:lstStyle/>
          <a:p>
            <a:r>
              <a:rPr lang="en-US" sz="1500" dirty="0">
                <a:solidFill>
                  <a:srgbClr val="00B0F0"/>
                </a:solidFill>
              </a:rPr>
              <a:t>https://www.wolframalpha.com/input/?i=derivative+of+%284x2%2B7x+%2B1%29%2F%283x%2B5%29</a:t>
            </a:r>
          </a:p>
        </p:txBody>
      </p:sp>
    </p:spTree>
    <p:extLst>
      <p:ext uri="{BB962C8B-B14F-4D97-AF65-F5344CB8AC3E}">
        <p14:creationId xmlns:p14="http://schemas.microsoft.com/office/powerpoint/2010/main" val="4149117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1901B99-A8AE-45EB-BD99-4772F64DF03E}"/>
              </a:ext>
            </a:extLst>
          </p:cNvPr>
          <p:cNvSpPr>
            <a:spLocks noGrp="1"/>
          </p:cNvSpPr>
          <p:nvPr>
            <p:ph type="title"/>
          </p:nvPr>
        </p:nvSpPr>
        <p:spPr/>
        <p:txBody>
          <a:bodyPr/>
          <a:lstStyle/>
          <a:p>
            <a:r>
              <a:rPr lang="en-US" altLang="en-US"/>
              <a:t>Derivatives</a:t>
            </a:r>
          </a:p>
        </p:txBody>
      </p:sp>
      <p:sp>
        <p:nvSpPr>
          <p:cNvPr id="26627" name="Content Placeholder 2">
            <a:extLst>
              <a:ext uri="{FF2B5EF4-FFF2-40B4-BE49-F238E27FC236}">
                <a16:creationId xmlns:a16="http://schemas.microsoft.com/office/drawing/2014/main" id="{A2E06799-97CC-44CF-BBA6-71112FF45B7C}"/>
              </a:ext>
            </a:extLst>
          </p:cNvPr>
          <p:cNvSpPr>
            <a:spLocks noGrp="1"/>
          </p:cNvSpPr>
          <p:nvPr>
            <p:ph idx="1"/>
          </p:nvPr>
        </p:nvSpPr>
        <p:spPr>
          <a:xfrm>
            <a:off x="457200" y="914400"/>
            <a:ext cx="8305800" cy="5638800"/>
          </a:xfrm>
        </p:spPr>
        <p:txBody>
          <a:bodyPr/>
          <a:lstStyle/>
          <a:p>
            <a:r>
              <a:rPr lang="en-US" altLang="en-US" dirty="0" err="1"/>
              <a:t>Symbolab</a:t>
            </a:r>
            <a:r>
              <a:rPr lang="en-US" altLang="en-US" dirty="0"/>
              <a:t>:</a:t>
            </a:r>
          </a:p>
          <a:p>
            <a:endParaRPr lang="en-US" altLang="en-US" dirty="0"/>
          </a:p>
          <a:p>
            <a:endParaRPr lang="en-US" altLang="en-US" dirty="0"/>
          </a:p>
        </p:txBody>
      </p:sp>
      <p:sp>
        <p:nvSpPr>
          <p:cNvPr id="7" name="TextBox 6">
            <a:extLst>
              <a:ext uri="{FF2B5EF4-FFF2-40B4-BE49-F238E27FC236}">
                <a16:creationId xmlns:a16="http://schemas.microsoft.com/office/drawing/2014/main" id="{6BFA8FB0-81FF-41C3-828A-C0B8F2D6B77B}"/>
              </a:ext>
            </a:extLst>
          </p:cNvPr>
          <p:cNvSpPr txBox="1"/>
          <p:nvPr/>
        </p:nvSpPr>
        <p:spPr>
          <a:xfrm>
            <a:off x="0" y="6629400"/>
            <a:ext cx="9144000" cy="553998"/>
          </a:xfrm>
          <a:prstGeom prst="rect">
            <a:avLst/>
          </a:prstGeom>
          <a:noFill/>
        </p:spPr>
        <p:txBody>
          <a:bodyPr wrap="square">
            <a:spAutoFit/>
          </a:bodyPr>
          <a:lstStyle/>
          <a:p>
            <a:r>
              <a:rPr lang="en-US" sz="1500" dirty="0">
                <a:solidFill>
                  <a:srgbClr val="00B0F0"/>
                </a:solidFill>
              </a:rPr>
              <a:t>https://www.symbolab.com/solver/derivative-calculator/%5Cfrac%7Bd%7D%7Bdx%7D%5Cleft</a:t>
            </a:r>
          </a:p>
          <a:p>
            <a:r>
              <a:rPr lang="en-US" sz="1500" dirty="0">
                <a:solidFill>
                  <a:srgbClr val="00B0F0"/>
                </a:solidFill>
              </a:rPr>
              <a:t>(%5Cleft(4x%5E%7B2%7D%2B7x%2B1%5Cright)%5Cdiv%5Cleft(3x%2B5%5Cright)%5Cright)</a:t>
            </a:r>
          </a:p>
        </p:txBody>
      </p:sp>
      <p:pic>
        <p:nvPicPr>
          <p:cNvPr id="6" name="Picture 5">
            <a:extLst>
              <a:ext uri="{FF2B5EF4-FFF2-40B4-BE49-F238E27FC236}">
                <a16:creationId xmlns:a16="http://schemas.microsoft.com/office/drawing/2014/main" id="{E3D14E61-BA70-49EA-8D2F-8D03BA490E92}"/>
              </a:ext>
            </a:extLst>
          </p:cNvPr>
          <p:cNvPicPr>
            <a:picLocks noChangeAspect="1"/>
          </p:cNvPicPr>
          <p:nvPr/>
        </p:nvPicPr>
        <p:blipFill>
          <a:blip r:embed="rId2"/>
          <a:stretch>
            <a:fillRect/>
          </a:stretch>
        </p:blipFill>
        <p:spPr>
          <a:xfrm>
            <a:off x="1143001" y="1600200"/>
            <a:ext cx="6857999" cy="5012916"/>
          </a:xfrm>
          <a:prstGeom prst="rect">
            <a:avLst/>
          </a:prstGeom>
        </p:spPr>
      </p:pic>
    </p:spTree>
    <p:extLst>
      <p:ext uri="{BB962C8B-B14F-4D97-AF65-F5344CB8AC3E}">
        <p14:creationId xmlns:p14="http://schemas.microsoft.com/office/powerpoint/2010/main" val="1982699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5322D-23C6-4207-B48F-407BB8A212E7}"/>
              </a:ext>
            </a:extLst>
          </p:cNvPr>
          <p:cNvSpPr>
            <a:spLocks noGrp="1"/>
          </p:cNvSpPr>
          <p:nvPr>
            <p:ph idx="1"/>
          </p:nvPr>
        </p:nvSpPr>
        <p:spPr>
          <a:xfrm>
            <a:off x="457200" y="76200"/>
            <a:ext cx="8229600" cy="763069"/>
          </a:xfrm>
        </p:spPr>
        <p:txBody>
          <a:bodyPr/>
          <a:lstStyle/>
          <a:p>
            <a:r>
              <a:rPr lang="pt-BR" dirty="0"/>
              <a:t>https://ti89-simulator.com/</a:t>
            </a:r>
            <a:endParaRPr lang="en-US" dirty="0"/>
          </a:p>
        </p:txBody>
      </p:sp>
      <p:pic>
        <p:nvPicPr>
          <p:cNvPr id="5" name="Picture 4">
            <a:extLst>
              <a:ext uri="{FF2B5EF4-FFF2-40B4-BE49-F238E27FC236}">
                <a16:creationId xmlns:a16="http://schemas.microsoft.com/office/drawing/2014/main" id="{3ADA03AE-2903-4C7B-9229-528552F123DE}"/>
              </a:ext>
            </a:extLst>
          </p:cNvPr>
          <p:cNvPicPr>
            <a:picLocks noChangeAspect="1"/>
          </p:cNvPicPr>
          <p:nvPr/>
        </p:nvPicPr>
        <p:blipFill>
          <a:blip r:embed="rId2"/>
          <a:stretch>
            <a:fillRect/>
          </a:stretch>
        </p:blipFill>
        <p:spPr>
          <a:xfrm>
            <a:off x="1066800" y="839269"/>
            <a:ext cx="8077200" cy="5967642"/>
          </a:xfrm>
          <a:prstGeom prst="rect">
            <a:avLst/>
          </a:prstGeom>
        </p:spPr>
      </p:pic>
      <p:sp>
        <p:nvSpPr>
          <p:cNvPr id="4" name="TextBox 3">
            <a:extLst>
              <a:ext uri="{FF2B5EF4-FFF2-40B4-BE49-F238E27FC236}">
                <a16:creationId xmlns:a16="http://schemas.microsoft.com/office/drawing/2014/main" id="{B41FE19A-87ED-00A9-0576-DF7F6F3DB6D2}"/>
              </a:ext>
            </a:extLst>
          </p:cNvPr>
          <p:cNvSpPr txBox="1"/>
          <p:nvPr/>
        </p:nvSpPr>
        <p:spPr>
          <a:xfrm>
            <a:off x="228600" y="1752600"/>
            <a:ext cx="3581400" cy="923330"/>
          </a:xfrm>
          <a:prstGeom prst="rect">
            <a:avLst/>
          </a:prstGeom>
          <a:noFill/>
        </p:spPr>
        <p:txBody>
          <a:bodyPr wrap="square">
            <a:spAutoFit/>
          </a:bodyPr>
          <a:lstStyle/>
          <a:p>
            <a:r>
              <a:rPr lang="pt-BR" dirty="0"/>
              <a:t>The last time I tried to access this, it was no longer available...</a:t>
            </a:r>
          </a:p>
          <a:p>
            <a:r>
              <a:rPr lang="pt-BR" dirty="0"/>
              <a:t>but now it is again!</a:t>
            </a:r>
            <a:endParaRPr lang="en-US" dirty="0"/>
          </a:p>
        </p:txBody>
      </p:sp>
    </p:spTree>
    <p:extLst>
      <p:ext uri="{BB962C8B-B14F-4D97-AF65-F5344CB8AC3E}">
        <p14:creationId xmlns:p14="http://schemas.microsoft.com/office/powerpoint/2010/main" val="2352384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4111154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a:t>Fancy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altLang="en-US"/>
              <a:t>More rules for more complicated functions you might need to take a derivative of!</a:t>
            </a:r>
          </a:p>
          <a:p>
            <a:endParaRPr lang="en-US" altLang="en-US"/>
          </a:p>
          <a:p>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sz="5300" dirty="0"/>
              <a:t>Transcendental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altLang="en-US" dirty="0"/>
              <a:t>Remember the title of our book implied we would be doing transcendentals early</a:t>
            </a:r>
          </a:p>
          <a:p>
            <a:endParaRPr lang="en-US" altLang="en-US" dirty="0"/>
          </a:p>
          <a:p>
            <a:endParaRPr lang="en-US" altLang="en-US" dirty="0"/>
          </a:p>
        </p:txBody>
      </p:sp>
    </p:spTree>
    <p:extLst>
      <p:ext uri="{BB962C8B-B14F-4D97-AF65-F5344CB8AC3E}">
        <p14:creationId xmlns:p14="http://schemas.microsoft.com/office/powerpoint/2010/main" val="222755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sz="5300" dirty="0"/>
              <a:t>Transcendental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altLang="en-US" dirty="0"/>
              <a:t>Remember the title of our book implied we would be doing transcendentals early…</a:t>
            </a:r>
          </a:p>
          <a:p>
            <a:r>
              <a:rPr lang="en-US" altLang="en-US" dirty="0"/>
              <a:t>That moment has come…</a:t>
            </a:r>
          </a:p>
          <a:p>
            <a:endParaRPr lang="en-US" altLang="en-US" dirty="0"/>
          </a:p>
          <a:p>
            <a:endParaRPr lang="en-US" altLang="en-US" dirty="0"/>
          </a:p>
        </p:txBody>
      </p:sp>
    </p:spTree>
    <p:extLst>
      <p:ext uri="{BB962C8B-B14F-4D97-AF65-F5344CB8AC3E}">
        <p14:creationId xmlns:p14="http://schemas.microsoft.com/office/powerpoint/2010/main" val="4026737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sz="5300" dirty="0"/>
              <a:t>Transcendental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dirty="0"/>
              <a:t>A transcendental function is not  a polynomial equation</a:t>
            </a:r>
            <a:endParaRPr lang="en-US" altLang="en-US" dirty="0"/>
          </a:p>
        </p:txBody>
      </p:sp>
    </p:spTree>
    <p:extLst>
      <p:ext uri="{BB962C8B-B14F-4D97-AF65-F5344CB8AC3E}">
        <p14:creationId xmlns:p14="http://schemas.microsoft.com/office/powerpoint/2010/main" val="791094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38C1205-619E-4876-8D5B-B71E4387B6BB}"/>
              </a:ext>
            </a:extLst>
          </p:cNvPr>
          <p:cNvSpPr>
            <a:spLocks noGrp="1"/>
          </p:cNvSpPr>
          <p:nvPr>
            <p:ph type="title"/>
          </p:nvPr>
        </p:nvSpPr>
        <p:spPr/>
        <p:txBody>
          <a:bodyPr/>
          <a:lstStyle/>
          <a:p>
            <a:r>
              <a:rPr lang="en-US" altLang="en-US" sz="5300" dirty="0"/>
              <a:t>Transcendental Derivatives</a:t>
            </a:r>
          </a:p>
        </p:txBody>
      </p:sp>
      <p:sp>
        <p:nvSpPr>
          <p:cNvPr id="35843" name="Content Placeholder 2">
            <a:extLst>
              <a:ext uri="{FF2B5EF4-FFF2-40B4-BE49-F238E27FC236}">
                <a16:creationId xmlns:a16="http://schemas.microsoft.com/office/drawing/2014/main" id="{20DC0A2F-AD2C-4627-8BE2-8A1113896B1F}"/>
              </a:ext>
            </a:extLst>
          </p:cNvPr>
          <p:cNvSpPr>
            <a:spLocks noGrp="1"/>
          </p:cNvSpPr>
          <p:nvPr>
            <p:ph idx="1"/>
          </p:nvPr>
        </p:nvSpPr>
        <p:spPr/>
        <p:txBody>
          <a:bodyPr/>
          <a:lstStyle/>
          <a:p>
            <a:r>
              <a:rPr lang="en-US" dirty="0"/>
              <a:t>A transcendental function is not  a polynomial equation</a:t>
            </a:r>
          </a:p>
          <a:p>
            <a:endParaRPr lang="en-US" altLang="en-US" sz="2000" dirty="0"/>
          </a:p>
          <a:p>
            <a:r>
              <a:rPr lang="en-US" altLang="en-US" dirty="0"/>
              <a:t>Trig functions, exponentials (c</a:t>
            </a:r>
            <a:r>
              <a:rPr lang="en-US" altLang="en-US" baseline="30000" dirty="0"/>
              <a:t>x</a:t>
            </a:r>
            <a:r>
              <a:rPr lang="en-US" altLang="en-US" dirty="0"/>
              <a:t>) and logarithms are transcendentals</a:t>
            </a:r>
          </a:p>
        </p:txBody>
      </p:sp>
    </p:spTree>
    <p:extLst>
      <p:ext uri="{BB962C8B-B14F-4D97-AF65-F5344CB8AC3E}">
        <p14:creationId xmlns:p14="http://schemas.microsoft.com/office/powerpoint/2010/main" val="386852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6831F45-E52D-8AB7-A2A5-9DC72E08D98D}"/>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What is the limit of          as</a:t>
            </a:r>
          </a:p>
          <a:p>
            <a:pPr>
              <a:spcBef>
                <a:spcPts val="0"/>
              </a:spcBef>
            </a:pPr>
            <a:r>
              <a:rPr lang="en-US" altLang="en-US" dirty="0"/>
              <a:t>  x approaches 1?</a:t>
            </a:r>
          </a:p>
          <a:p>
            <a:r>
              <a:rPr lang="en-US" altLang="en-US" dirty="0"/>
              <a:t>It’s = </a:t>
            </a:r>
            <a:r>
              <a:rPr lang="en-US" altLang="en-US" dirty="0">
                <a:solidFill>
                  <a:srgbClr val="FFFF00"/>
                </a:solidFill>
              </a:rPr>
              <a:t>2</a:t>
            </a:r>
            <a:r>
              <a:rPr lang="en-US" altLang="en-US" dirty="0"/>
              <a:t> because</a:t>
            </a:r>
          </a:p>
          <a:p>
            <a:pPr>
              <a:spcBef>
                <a:spcPts val="0"/>
              </a:spcBef>
            </a:pPr>
            <a:r>
              <a:rPr lang="en-US" altLang="en-US" dirty="0"/>
              <a:t>  the RSL and LSL </a:t>
            </a:r>
          </a:p>
          <a:p>
            <a:pPr>
              <a:spcBef>
                <a:spcPts val="0"/>
              </a:spcBef>
            </a:pPr>
            <a:r>
              <a:rPr lang="en-US" altLang="en-US" dirty="0"/>
              <a:t>  are both = 2 </a:t>
            </a:r>
          </a:p>
        </p:txBody>
      </p:sp>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Review of 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5943600" y="914400"/>
            <a:ext cx="1905000" cy="1371600"/>
          </a:xfrm>
        </p:spPr>
        <p:txBody>
          <a:bodyPr/>
          <a:lstStyle/>
          <a:p>
            <a:r>
              <a:rPr lang="en-US" altLang="en-US" u="sng" dirty="0"/>
              <a:t>x</a:t>
            </a:r>
            <a:r>
              <a:rPr lang="en-US" altLang="en-US" u="sng" baseline="30000" dirty="0"/>
              <a:t>2</a:t>
            </a:r>
            <a:r>
              <a:rPr lang="en-US" altLang="en-US" u="sng" dirty="0"/>
              <a:t> – 1</a:t>
            </a:r>
          </a:p>
          <a:p>
            <a:pPr>
              <a:spcBef>
                <a:spcPts val="0"/>
              </a:spcBef>
            </a:pPr>
            <a:r>
              <a:rPr lang="en-US" altLang="en-US" sz="2000" dirty="0"/>
              <a:t> </a:t>
            </a:r>
            <a:r>
              <a:rPr lang="en-US" altLang="en-US" dirty="0"/>
              <a:t>x – 1</a:t>
            </a:r>
          </a:p>
          <a:p>
            <a:pPr>
              <a:spcBef>
                <a:spcPts val="0"/>
              </a:spcBef>
            </a:pPr>
            <a:endParaRPr lang="en-US" altLang="en-US" dirty="0"/>
          </a:p>
        </p:txBody>
      </p:sp>
      <p:pic>
        <p:nvPicPr>
          <p:cNvPr id="3" name="Picture 2">
            <a:extLst>
              <a:ext uri="{FF2B5EF4-FFF2-40B4-BE49-F238E27FC236}">
                <a16:creationId xmlns:a16="http://schemas.microsoft.com/office/drawing/2014/main" id="{7C2F53A3-98CA-44E3-954B-45C9E0824343}"/>
              </a:ext>
            </a:extLst>
          </p:cNvPr>
          <p:cNvPicPr>
            <a:picLocks noChangeAspect="1"/>
          </p:cNvPicPr>
          <p:nvPr/>
        </p:nvPicPr>
        <p:blipFill rotWithShape="1">
          <a:blip r:embed="rId3"/>
          <a:srcRect t="25202"/>
          <a:stretch/>
        </p:blipFill>
        <p:spPr>
          <a:xfrm>
            <a:off x="5257800" y="2667000"/>
            <a:ext cx="3733800" cy="4070696"/>
          </a:xfrm>
          <a:prstGeom prst="rect">
            <a:avLst/>
          </a:prstGeom>
        </p:spPr>
      </p:pic>
    </p:spTree>
    <p:extLst>
      <p:ext uri="{BB962C8B-B14F-4D97-AF65-F5344CB8AC3E}">
        <p14:creationId xmlns:p14="http://schemas.microsoft.com/office/powerpoint/2010/main" val="10680673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631AC5B-396E-45DC-8157-BB748ED5049F}"/>
              </a:ext>
            </a:extLst>
          </p:cNvPr>
          <p:cNvSpPr>
            <a:spLocks noGrp="1"/>
          </p:cNvSpPr>
          <p:nvPr>
            <p:ph type="title"/>
          </p:nvPr>
        </p:nvSpPr>
        <p:spPr/>
        <p:txBody>
          <a:bodyPr/>
          <a:lstStyle/>
          <a:p>
            <a:r>
              <a:rPr lang="en-US" altLang="en-US" sz="5300" dirty="0"/>
              <a:t>Transcendental Derivatives</a:t>
            </a:r>
          </a:p>
        </p:txBody>
      </p:sp>
      <p:sp>
        <p:nvSpPr>
          <p:cNvPr id="36867" name="Content Placeholder 1">
            <a:extLst>
              <a:ext uri="{FF2B5EF4-FFF2-40B4-BE49-F238E27FC236}">
                <a16:creationId xmlns:a16="http://schemas.microsoft.com/office/drawing/2014/main" id="{4D9F90EA-845D-4B04-B172-61C3BCB5A832}"/>
              </a:ext>
            </a:extLst>
          </p:cNvPr>
          <p:cNvSpPr>
            <a:spLocks noGrp="1"/>
          </p:cNvSpPr>
          <p:nvPr>
            <p:ph idx="1"/>
          </p:nvPr>
        </p:nvSpPr>
        <p:spPr>
          <a:xfrm>
            <a:off x="457200" y="1219200"/>
            <a:ext cx="8686800" cy="2819400"/>
          </a:xfrm>
        </p:spPr>
        <p:txBody>
          <a:bodyPr/>
          <a:lstStyle/>
          <a:p>
            <a:r>
              <a:rPr lang="en-US" altLang="en-US" dirty="0"/>
              <a:t>sin(x):</a:t>
            </a:r>
          </a:p>
          <a:p>
            <a:r>
              <a:rPr lang="en-US" altLang="en-US" dirty="0"/>
              <a:t>                           </a:t>
            </a:r>
          </a:p>
          <a:p>
            <a:pPr>
              <a:spcBef>
                <a:spcPts val="0"/>
              </a:spcBef>
            </a:pPr>
            <a:r>
              <a:rPr lang="en-US" altLang="en-US" dirty="0"/>
              <a:t>   </a:t>
            </a:r>
          </a:p>
        </p:txBody>
      </p:sp>
      <p:pic>
        <p:nvPicPr>
          <p:cNvPr id="3" name="Picture 2">
            <a:extLst>
              <a:ext uri="{FF2B5EF4-FFF2-40B4-BE49-F238E27FC236}">
                <a16:creationId xmlns:a16="http://schemas.microsoft.com/office/drawing/2014/main" id="{250BF734-6FA8-4FF8-B978-B51DA6BD2E5D}"/>
              </a:ext>
            </a:extLst>
          </p:cNvPr>
          <p:cNvPicPr>
            <a:picLocks noChangeAspect="1"/>
          </p:cNvPicPr>
          <p:nvPr/>
        </p:nvPicPr>
        <p:blipFill>
          <a:blip r:embed="rId2"/>
          <a:stretch>
            <a:fillRect/>
          </a:stretch>
        </p:blipFill>
        <p:spPr>
          <a:xfrm>
            <a:off x="152400" y="1981200"/>
            <a:ext cx="4423246" cy="3209925"/>
          </a:xfrm>
          <a:prstGeom prst="rect">
            <a:avLst/>
          </a:prstGeom>
        </p:spPr>
      </p:pic>
    </p:spTree>
    <p:extLst>
      <p:ext uri="{BB962C8B-B14F-4D97-AF65-F5344CB8AC3E}">
        <p14:creationId xmlns:p14="http://schemas.microsoft.com/office/powerpoint/2010/main" val="2781395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631AC5B-396E-45DC-8157-BB748ED5049F}"/>
              </a:ext>
            </a:extLst>
          </p:cNvPr>
          <p:cNvSpPr>
            <a:spLocks noGrp="1"/>
          </p:cNvSpPr>
          <p:nvPr>
            <p:ph type="title"/>
          </p:nvPr>
        </p:nvSpPr>
        <p:spPr/>
        <p:txBody>
          <a:bodyPr/>
          <a:lstStyle/>
          <a:p>
            <a:r>
              <a:rPr lang="en-US" altLang="en-US" sz="5300" dirty="0"/>
              <a:t>Transcendental Derivatives</a:t>
            </a:r>
          </a:p>
        </p:txBody>
      </p:sp>
      <p:sp>
        <p:nvSpPr>
          <p:cNvPr id="36867" name="Content Placeholder 1">
            <a:extLst>
              <a:ext uri="{FF2B5EF4-FFF2-40B4-BE49-F238E27FC236}">
                <a16:creationId xmlns:a16="http://schemas.microsoft.com/office/drawing/2014/main" id="{4D9F90EA-845D-4B04-B172-61C3BCB5A832}"/>
              </a:ext>
            </a:extLst>
          </p:cNvPr>
          <p:cNvSpPr>
            <a:spLocks noGrp="1"/>
          </p:cNvSpPr>
          <p:nvPr>
            <p:ph idx="1"/>
          </p:nvPr>
        </p:nvSpPr>
        <p:spPr>
          <a:xfrm>
            <a:off x="457200" y="1219200"/>
            <a:ext cx="8686800" cy="2819400"/>
          </a:xfrm>
        </p:spPr>
        <p:txBody>
          <a:bodyPr/>
          <a:lstStyle/>
          <a:p>
            <a:r>
              <a:rPr lang="en-US" altLang="en-US" dirty="0"/>
              <a:t>Remember, </a:t>
            </a:r>
            <a:r>
              <a:rPr lang="en-US" altLang="en-US" dirty="0" err="1"/>
              <a:t>dy</a:t>
            </a:r>
            <a:r>
              <a:rPr lang="en-US" altLang="en-US" dirty="0"/>
              <a:t>/dx is a </a:t>
            </a:r>
            <a:r>
              <a:rPr lang="en-US" altLang="en-US" dirty="0">
                <a:solidFill>
                  <a:srgbClr val="FFC000"/>
                </a:solidFill>
              </a:rPr>
              <a:t>tangent</a:t>
            </a:r>
          </a:p>
          <a:p>
            <a:r>
              <a:rPr lang="en-US" altLang="en-US" dirty="0"/>
              <a:t>sin(x)               tangents:</a:t>
            </a:r>
          </a:p>
        </p:txBody>
      </p:sp>
      <p:pic>
        <p:nvPicPr>
          <p:cNvPr id="5" name="Picture 4">
            <a:extLst>
              <a:ext uri="{FF2B5EF4-FFF2-40B4-BE49-F238E27FC236}">
                <a16:creationId xmlns:a16="http://schemas.microsoft.com/office/drawing/2014/main" id="{F9D69705-2D76-42A0-A6A4-EAD99FCB1A75}"/>
              </a:ext>
            </a:extLst>
          </p:cNvPr>
          <p:cNvPicPr>
            <a:picLocks noChangeAspect="1"/>
          </p:cNvPicPr>
          <p:nvPr/>
        </p:nvPicPr>
        <p:blipFill>
          <a:blip r:embed="rId2"/>
          <a:stretch>
            <a:fillRect/>
          </a:stretch>
        </p:blipFill>
        <p:spPr>
          <a:xfrm>
            <a:off x="4648200" y="2810256"/>
            <a:ext cx="4419491" cy="3209544"/>
          </a:xfrm>
          <a:prstGeom prst="rect">
            <a:avLst/>
          </a:prstGeom>
        </p:spPr>
      </p:pic>
      <p:sp>
        <p:nvSpPr>
          <p:cNvPr id="13" name="Content Placeholder 1">
            <a:extLst>
              <a:ext uri="{FF2B5EF4-FFF2-40B4-BE49-F238E27FC236}">
                <a16:creationId xmlns:a16="http://schemas.microsoft.com/office/drawing/2014/main" id="{54A52942-48B2-4B03-BF40-472ABE6B4BBC}"/>
              </a:ext>
            </a:extLst>
          </p:cNvPr>
          <p:cNvSpPr txBox="1">
            <a:spLocks/>
          </p:cNvSpPr>
          <p:nvPr/>
        </p:nvSpPr>
        <p:spPr bwMode="auto">
          <a:xfrm>
            <a:off x="6786012" y="3429000"/>
            <a:ext cx="1138788" cy="411852"/>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0</a:t>
            </a:r>
          </a:p>
        </p:txBody>
      </p:sp>
      <p:sp>
        <p:nvSpPr>
          <p:cNvPr id="6" name="Content Placeholder 1">
            <a:extLst>
              <a:ext uri="{FF2B5EF4-FFF2-40B4-BE49-F238E27FC236}">
                <a16:creationId xmlns:a16="http://schemas.microsoft.com/office/drawing/2014/main" id="{FC878BA7-FA2B-4540-BA8A-15FE198665CE}"/>
              </a:ext>
            </a:extLst>
          </p:cNvPr>
          <p:cNvSpPr txBox="1">
            <a:spLocks/>
          </p:cNvSpPr>
          <p:nvPr/>
        </p:nvSpPr>
        <p:spPr bwMode="auto">
          <a:xfrm>
            <a:off x="7771652" y="4953000"/>
            <a:ext cx="1143748" cy="416311"/>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0</a:t>
            </a:r>
          </a:p>
        </p:txBody>
      </p:sp>
      <p:sp>
        <p:nvSpPr>
          <p:cNvPr id="7" name="Content Placeholder 1">
            <a:extLst>
              <a:ext uri="{FF2B5EF4-FFF2-40B4-BE49-F238E27FC236}">
                <a16:creationId xmlns:a16="http://schemas.microsoft.com/office/drawing/2014/main" id="{1F3A6CF2-23B7-4B1C-971A-58737CBDA48D}"/>
              </a:ext>
            </a:extLst>
          </p:cNvPr>
          <p:cNvSpPr txBox="1">
            <a:spLocks/>
          </p:cNvSpPr>
          <p:nvPr/>
        </p:nvSpPr>
        <p:spPr bwMode="auto">
          <a:xfrm rot="18132682">
            <a:off x="6022681" y="4134818"/>
            <a:ext cx="1082635" cy="244068"/>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1</a:t>
            </a:r>
          </a:p>
        </p:txBody>
      </p:sp>
      <p:pic>
        <p:nvPicPr>
          <p:cNvPr id="2" name="Picture 1">
            <a:extLst>
              <a:ext uri="{FF2B5EF4-FFF2-40B4-BE49-F238E27FC236}">
                <a16:creationId xmlns:a16="http://schemas.microsoft.com/office/drawing/2014/main" id="{1C857D5B-5210-4648-8003-C7697A70C0DF}"/>
              </a:ext>
            </a:extLst>
          </p:cNvPr>
          <p:cNvPicPr>
            <a:picLocks noChangeAspect="1"/>
          </p:cNvPicPr>
          <p:nvPr/>
        </p:nvPicPr>
        <p:blipFill>
          <a:blip r:embed="rId3"/>
          <a:stretch>
            <a:fillRect/>
          </a:stretch>
        </p:blipFill>
        <p:spPr>
          <a:xfrm>
            <a:off x="0" y="2809875"/>
            <a:ext cx="4423246" cy="3209925"/>
          </a:xfrm>
          <a:prstGeom prst="rect">
            <a:avLst/>
          </a:prstGeom>
        </p:spPr>
      </p:pic>
      <p:sp>
        <p:nvSpPr>
          <p:cNvPr id="4" name="Content Placeholder 1">
            <a:extLst>
              <a:ext uri="{FF2B5EF4-FFF2-40B4-BE49-F238E27FC236}">
                <a16:creationId xmlns:a16="http://schemas.microsoft.com/office/drawing/2014/main" id="{29BCB185-2AC8-43E6-82BE-B69EFF8A44B4}"/>
              </a:ext>
            </a:extLst>
          </p:cNvPr>
          <p:cNvSpPr txBox="1">
            <a:spLocks/>
          </p:cNvSpPr>
          <p:nvPr/>
        </p:nvSpPr>
        <p:spPr bwMode="auto">
          <a:xfrm rot="3514495">
            <a:off x="7398986" y="4190017"/>
            <a:ext cx="1282301" cy="379812"/>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-1</a:t>
            </a:r>
          </a:p>
        </p:txBody>
      </p:sp>
      <p:cxnSp>
        <p:nvCxnSpPr>
          <p:cNvPr id="9" name="Straight Connector 8">
            <a:extLst>
              <a:ext uri="{FF2B5EF4-FFF2-40B4-BE49-F238E27FC236}">
                <a16:creationId xmlns:a16="http://schemas.microsoft.com/office/drawing/2014/main" id="{431590A8-A799-4A3B-8066-30FA5FF4D4AD}"/>
              </a:ext>
            </a:extLst>
          </p:cNvPr>
          <p:cNvCxnSpPr>
            <a:cxnSpLocks/>
          </p:cNvCxnSpPr>
          <p:nvPr/>
        </p:nvCxnSpPr>
        <p:spPr>
          <a:xfrm>
            <a:off x="6996186" y="3858126"/>
            <a:ext cx="64008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5002AB-576E-4A83-96F2-83CB20E47BAF}"/>
              </a:ext>
            </a:extLst>
          </p:cNvPr>
          <p:cNvCxnSpPr>
            <a:cxnSpLocks/>
          </p:cNvCxnSpPr>
          <p:nvPr/>
        </p:nvCxnSpPr>
        <p:spPr>
          <a:xfrm>
            <a:off x="7918607" y="4908884"/>
            <a:ext cx="64008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0B2CB2-0B36-4D52-B61B-AE8D0EA35614}"/>
              </a:ext>
            </a:extLst>
          </p:cNvPr>
          <p:cNvCxnSpPr>
            <a:cxnSpLocks/>
          </p:cNvCxnSpPr>
          <p:nvPr/>
        </p:nvCxnSpPr>
        <p:spPr>
          <a:xfrm>
            <a:off x="7566258" y="4129653"/>
            <a:ext cx="282342" cy="4549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5C73C4-D581-4DAE-9A1D-8BE009BE2E77}"/>
              </a:ext>
            </a:extLst>
          </p:cNvPr>
          <p:cNvCxnSpPr>
            <a:cxnSpLocks/>
          </p:cNvCxnSpPr>
          <p:nvPr/>
        </p:nvCxnSpPr>
        <p:spPr>
          <a:xfrm flipH="1">
            <a:off x="6661754" y="4129653"/>
            <a:ext cx="299612" cy="518547"/>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44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631AC5B-396E-45DC-8157-BB748ED5049F}"/>
              </a:ext>
            </a:extLst>
          </p:cNvPr>
          <p:cNvSpPr>
            <a:spLocks noGrp="1"/>
          </p:cNvSpPr>
          <p:nvPr>
            <p:ph type="title"/>
          </p:nvPr>
        </p:nvSpPr>
        <p:spPr/>
        <p:txBody>
          <a:bodyPr/>
          <a:lstStyle/>
          <a:p>
            <a:r>
              <a:rPr lang="en-US" altLang="en-US" sz="5300" dirty="0"/>
              <a:t>Transcendental Derivatives</a:t>
            </a:r>
          </a:p>
        </p:txBody>
      </p:sp>
      <p:sp>
        <p:nvSpPr>
          <p:cNvPr id="36867" name="Content Placeholder 1">
            <a:extLst>
              <a:ext uri="{FF2B5EF4-FFF2-40B4-BE49-F238E27FC236}">
                <a16:creationId xmlns:a16="http://schemas.microsoft.com/office/drawing/2014/main" id="{4D9F90EA-845D-4B04-B172-61C3BCB5A832}"/>
              </a:ext>
            </a:extLst>
          </p:cNvPr>
          <p:cNvSpPr>
            <a:spLocks noGrp="1"/>
          </p:cNvSpPr>
          <p:nvPr>
            <p:ph idx="1"/>
          </p:nvPr>
        </p:nvSpPr>
        <p:spPr>
          <a:xfrm>
            <a:off x="457200" y="1219200"/>
            <a:ext cx="8686800" cy="5257800"/>
          </a:xfrm>
        </p:spPr>
        <p:txBody>
          <a:bodyPr/>
          <a:lstStyle/>
          <a:p>
            <a:r>
              <a:rPr lang="en-US" altLang="en-US" dirty="0"/>
              <a:t>When you graph the SLOPES:</a:t>
            </a:r>
          </a:p>
          <a:p>
            <a:endParaRPr lang="en-US" altLang="en-US" dirty="0">
              <a:solidFill>
                <a:srgbClr val="FFC000"/>
              </a:solidFill>
            </a:endParaRPr>
          </a:p>
          <a:p>
            <a:endParaRPr lang="en-US" altLang="en-US" dirty="0">
              <a:solidFill>
                <a:srgbClr val="FFC000"/>
              </a:solidFill>
            </a:endParaRPr>
          </a:p>
          <a:p>
            <a:endParaRPr lang="en-US" altLang="en-US" dirty="0">
              <a:solidFill>
                <a:srgbClr val="FFC000"/>
              </a:solidFill>
            </a:endParaRPr>
          </a:p>
          <a:p>
            <a:endParaRPr lang="en-US" altLang="en-US" dirty="0">
              <a:solidFill>
                <a:srgbClr val="FFC000"/>
              </a:solidFill>
            </a:endParaRPr>
          </a:p>
          <a:p>
            <a:endParaRPr lang="en-US" altLang="en-US" dirty="0">
              <a:solidFill>
                <a:srgbClr val="FFC000"/>
              </a:solidFill>
            </a:endParaRPr>
          </a:p>
          <a:p>
            <a:r>
              <a:rPr lang="en-US" altLang="en-US" dirty="0"/>
              <a:t>			   …you get the cosine</a:t>
            </a:r>
          </a:p>
        </p:txBody>
      </p:sp>
      <p:grpSp>
        <p:nvGrpSpPr>
          <p:cNvPr id="3" name="Group 2">
            <a:extLst>
              <a:ext uri="{FF2B5EF4-FFF2-40B4-BE49-F238E27FC236}">
                <a16:creationId xmlns:a16="http://schemas.microsoft.com/office/drawing/2014/main" id="{A96BAA80-DB81-487D-B00B-058E5BD1748A}"/>
              </a:ext>
            </a:extLst>
          </p:cNvPr>
          <p:cNvGrpSpPr/>
          <p:nvPr/>
        </p:nvGrpSpPr>
        <p:grpSpPr>
          <a:xfrm>
            <a:off x="152400" y="2133600"/>
            <a:ext cx="4419491" cy="3209544"/>
            <a:chOff x="4648200" y="2810256"/>
            <a:chExt cx="4419491" cy="3209544"/>
          </a:xfrm>
        </p:grpSpPr>
        <p:pic>
          <p:nvPicPr>
            <p:cNvPr id="5" name="Picture 4">
              <a:extLst>
                <a:ext uri="{FF2B5EF4-FFF2-40B4-BE49-F238E27FC236}">
                  <a16:creationId xmlns:a16="http://schemas.microsoft.com/office/drawing/2014/main" id="{F9D69705-2D76-42A0-A6A4-EAD99FCB1A75}"/>
                </a:ext>
              </a:extLst>
            </p:cNvPr>
            <p:cNvPicPr>
              <a:picLocks noChangeAspect="1"/>
            </p:cNvPicPr>
            <p:nvPr/>
          </p:nvPicPr>
          <p:blipFill>
            <a:blip r:embed="rId2"/>
            <a:stretch>
              <a:fillRect/>
            </a:stretch>
          </p:blipFill>
          <p:spPr>
            <a:xfrm>
              <a:off x="4648200" y="2810256"/>
              <a:ext cx="4419491" cy="3209544"/>
            </a:xfrm>
            <a:prstGeom prst="rect">
              <a:avLst/>
            </a:prstGeom>
          </p:spPr>
        </p:pic>
        <p:sp>
          <p:nvSpPr>
            <p:cNvPr id="13" name="Content Placeholder 1">
              <a:extLst>
                <a:ext uri="{FF2B5EF4-FFF2-40B4-BE49-F238E27FC236}">
                  <a16:creationId xmlns:a16="http://schemas.microsoft.com/office/drawing/2014/main" id="{54A52942-48B2-4B03-BF40-472ABE6B4BBC}"/>
                </a:ext>
              </a:extLst>
            </p:cNvPr>
            <p:cNvSpPr txBox="1">
              <a:spLocks/>
            </p:cNvSpPr>
            <p:nvPr/>
          </p:nvSpPr>
          <p:spPr bwMode="auto">
            <a:xfrm>
              <a:off x="6786012" y="3429000"/>
              <a:ext cx="1138788" cy="411852"/>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0</a:t>
              </a:r>
            </a:p>
          </p:txBody>
        </p:sp>
        <p:sp>
          <p:nvSpPr>
            <p:cNvPr id="6" name="Content Placeholder 1">
              <a:extLst>
                <a:ext uri="{FF2B5EF4-FFF2-40B4-BE49-F238E27FC236}">
                  <a16:creationId xmlns:a16="http://schemas.microsoft.com/office/drawing/2014/main" id="{FC878BA7-FA2B-4540-BA8A-15FE198665CE}"/>
                </a:ext>
              </a:extLst>
            </p:cNvPr>
            <p:cNvSpPr txBox="1">
              <a:spLocks/>
            </p:cNvSpPr>
            <p:nvPr/>
          </p:nvSpPr>
          <p:spPr bwMode="auto">
            <a:xfrm>
              <a:off x="7771652" y="4953000"/>
              <a:ext cx="1143748" cy="416311"/>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0</a:t>
              </a:r>
            </a:p>
          </p:txBody>
        </p:sp>
        <p:sp>
          <p:nvSpPr>
            <p:cNvPr id="7" name="Content Placeholder 1">
              <a:extLst>
                <a:ext uri="{FF2B5EF4-FFF2-40B4-BE49-F238E27FC236}">
                  <a16:creationId xmlns:a16="http://schemas.microsoft.com/office/drawing/2014/main" id="{1F3A6CF2-23B7-4B1C-971A-58737CBDA48D}"/>
                </a:ext>
              </a:extLst>
            </p:cNvPr>
            <p:cNvSpPr txBox="1">
              <a:spLocks/>
            </p:cNvSpPr>
            <p:nvPr/>
          </p:nvSpPr>
          <p:spPr bwMode="auto">
            <a:xfrm rot="18132682">
              <a:off x="6022681" y="4134818"/>
              <a:ext cx="1082635" cy="244068"/>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1</a:t>
              </a:r>
            </a:p>
          </p:txBody>
        </p:sp>
        <p:sp>
          <p:nvSpPr>
            <p:cNvPr id="4" name="Content Placeholder 1">
              <a:extLst>
                <a:ext uri="{FF2B5EF4-FFF2-40B4-BE49-F238E27FC236}">
                  <a16:creationId xmlns:a16="http://schemas.microsoft.com/office/drawing/2014/main" id="{29BCB185-2AC8-43E6-82BE-B69EFF8A44B4}"/>
                </a:ext>
              </a:extLst>
            </p:cNvPr>
            <p:cNvSpPr txBox="1">
              <a:spLocks/>
            </p:cNvSpPr>
            <p:nvPr/>
          </p:nvSpPr>
          <p:spPr bwMode="auto">
            <a:xfrm rot="3514495">
              <a:off x="7398986" y="4190017"/>
              <a:ext cx="1282301" cy="379812"/>
            </a:xfrm>
            <a:prstGeom prst="rect">
              <a:avLst/>
            </a:prstGeom>
            <a:solidFill>
              <a:schemeClr val="bg1">
                <a:alpha val="50000"/>
              </a:schemeClr>
            </a:solidFill>
            <a:ln>
              <a:noFill/>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1800" b="0" dirty="0"/>
                <a:t>slope = -1</a:t>
              </a:r>
            </a:p>
          </p:txBody>
        </p:sp>
        <p:cxnSp>
          <p:nvCxnSpPr>
            <p:cNvPr id="9" name="Straight Connector 8">
              <a:extLst>
                <a:ext uri="{FF2B5EF4-FFF2-40B4-BE49-F238E27FC236}">
                  <a16:creationId xmlns:a16="http://schemas.microsoft.com/office/drawing/2014/main" id="{431590A8-A799-4A3B-8066-30FA5FF4D4AD}"/>
                </a:ext>
              </a:extLst>
            </p:cNvPr>
            <p:cNvCxnSpPr>
              <a:cxnSpLocks/>
            </p:cNvCxnSpPr>
            <p:nvPr/>
          </p:nvCxnSpPr>
          <p:spPr>
            <a:xfrm>
              <a:off x="6996186" y="3858126"/>
              <a:ext cx="64008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5002AB-576E-4A83-96F2-83CB20E47BAF}"/>
                </a:ext>
              </a:extLst>
            </p:cNvPr>
            <p:cNvCxnSpPr>
              <a:cxnSpLocks/>
            </p:cNvCxnSpPr>
            <p:nvPr/>
          </p:nvCxnSpPr>
          <p:spPr>
            <a:xfrm>
              <a:off x="7918607" y="4908884"/>
              <a:ext cx="640080"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0B2CB2-0B36-4D52-B61B-AE8D0EA35614}"/>
                </a:ext>
              </a:extLst>
            </p:cNvPr>
            <p:cNvCxnSpPr>
              <a:cxnSpLocks/>
            </p:cNvCxnSpPr>
            <p:nvPr/>
          </p:nvCxnSpPr>
          <p:spPr>
            <a:xfrm>
              <a:off x="7566258" y="4129653"/>
              <a:ext cx="282342" cy="45490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5C73C4-D581-4DAE-9A1D-8BE009BE2E77}"/>
                </a:ext>
              </a:extLst>
            </p:cNvPr>
            <p:cNvCxnSpPr>
              <a:cxnSpLocks/>
            </p:cNvCxnSpPr>
            <p:nvPr/>
          </p:nvCxnSpPr>
          <p:spPr>
            <a:xfrm flipH="1">
              <a:off x="6661754" y="4129653"/>
              <a:ext cx="299612" cy="518547"/>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9C3919B1-FB4C-469D-A8D1-C2476A089F1E}"/>
              </a:ext>
            </a:extLst>
          </p:cNvPr>
          <p:cNvPicPr>
            <a:picLocks noChangeAspect="1"/>
          </p:cNvPicPr>
          <p:nvPr/>
        </p:nvPicPr>
        <p:blipFill>
          <a:blip r:embed="rId3"/>
          <a:stretch>
            <a:fillRect/>
          </a:stretch>
        </p:blipFill>
        <p:spPr>
          <a:xfrm>
            <a:off x="4709160" y="2133600"/>
            <a:ext cx="4434840" cy="3209832"/>
          </a:xfrm>
          <a:prstGeom prst="rect">
            <a:avLst/>
          </a:prstGeom>
        </p:spPr>
      </p:pic>
    </p:spTree>
    <p:extLst>
      <p:ext uri="{BB962C8B-B14F-4D97-AF65-F5344CB8AC3E}">
        <p14:creationId xmlns:p14="http://schemas.microsoft.com/office/powerpoint/2010/main" val="1249899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631AC5B-396E-45DC-8157-BB748ED5049F}"/>
              </a:ext>
            </a:extLst>
          </p:cNvPr>
          <p:cNvSpPr>
            <a:spLocks noGrp="1"/>
          </p:cNvSpPr>
          <p:nvPr>
            <p:ph type="title"/>
          </p:nvPr>
        </p:nvSpPr>
        <p:spPr/>
        <p:txBody>
          <a:bodyPr/>
          <a:lstStyle/>
          <a:p>
            <a:r>
              <a:rPr lang="en-US" altLang="en-US" sz="5300" dirty="0"/>
              <a:t>Transcendental Derivatives</a:t>
            </a:r>
          </a:p>
        </p:txBody>
      </p:sp>
      <p:sp>
        <p:nvSpPr>
          <p:cNvPr id="36867" name="Content Placeholder 1">
            <a:extLst>
              <a:ext uri="{FF2B5EF4-FFF2-40B4-BE49-F238E27FC236}">
                <a16:creationId xmlns:a16="http://schemas.microsoft.com/office/drawing/2014/main" id="{4D9F90EA-845D-4B04-B172-61C3BCB5A832}"/>
              </a:ext>
            </a:extLst>
          </p:cNvPr>
          <p:cNvSpPr>
            <a:spLocks noGrp="1"/>
          </p:cNvSpPr>
          <p:nvPr>
            <p:ph idx="1"/>
          </p:nvPr>
        </p:nvSpPr>
        <p:spPr>
          <a:xfrm>
            <a:off x="457200" y="1219200"/>
            <a:ext cx="8153400" cy="5638800"/>
          </a:xfrm>
        </p:spPr>
        <p:txBody>
          <a:bodyPr/>
          <a:lstStyle/>
          <a:p>
            <a:r>
              <a:rPr lang="en-US" altLang="en-US" dirty="0"/>
              <a:t>Rule:  d(sin(x))/dx  =  cos(x)</a:t>
            </a:r>
          </a:p>
          <a:p>
            <a:endParaRPr lang="en-US"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a:t>Transcendental 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686800" cy="3352800"/>
          </a:xfrm>
        </p:spPr>
        <p:txBody>
          <a:bodyPr/>
          <a:lstStyle/>
          <a:p>
            <a:r>
              <a:rPr lang="en-US" altLang="en-US" dirty="0"/>
              <a:t>Likewise d(cos(x))/dx = -sin(x)</a:t>
            </a:r>
          </a:p>
          <a:p>
            <a:r>
              <a:rPr lang="en-US" altLang="en-US" dirty="0"/>
              <a:t>                           graph of</a:t>
            </a:r>
          </a:p>
          <a:p>
            <a:pPr>
              <a:spcBef>
                <a:spcPts val="0"/>
              </a:spcBef>
            </a:pPr>
            <a:r>
              <a:rPr lang="en-US" altLang="en-US" dirty="0"/>
              <a:t>   cos        tangents     slopes</a:t>
            </a:r>
          </a:p>
          <a:p>
            <a:endParaRPr lang="en-US" altLang="en-US" dirty="0"/>
          </a:p>
        </p:txBody>
      </p:sp>
      <p:pic>
        <p:nvPicPr>
          <p:cNvPr id="2" name="Picture 1">
            <a:extLst>
              <a:ext uri="{FF2B5EF4-FFF2-40B4-BE49-F238E27FC236}">
                <a16:creationId xmlns:a16="http://schemas.microsoft.com/office/drawing/2014/main" id="{1C4B28DE-4E31-43D4-BC12-564BD3E5DF03}"/>
              </a:ext>
            </a:extLst>
          </p:cNvPr>
          <p:cNvPicPr>
            <a:picLocks noChangeAspect="1"/>
          </p:cNvPicPr>
          <p:nvPr/>
        </p:nvPicPr>
        <p:blipFill>
          <a:blip r:embed="rId2"/>
          <a:stretch>
            <a:fillRect/>
          </a:stretch>
        </p:blipFill>
        <p:spPr>
          <a:xfrm>
            <a:off x="116305" y="3362325"/>
            <a:ext cx="2819400" cy="2047875"/>
          </a:xfrm>
          <a:prstGeom prst="rect">
            <a:avLst/>
          </a:prstGeom>
        </p:spPr>
      </p:pic>
      <p:pic>
        <p:nvPicPr>
          <p:cNvPr id="4" name="Picture 3">
            <a:extLst>
              <a:ext uri="{FF2B5EF4-FFF2-40B4-BE49-F238E27FC236}">
                <a16:creationId xmlns:a16="http://schemas.microsoft.com/office/drawing/2014/main" id="{DE758226-657C-4555-BDFF-2CA957FA659D}"/>
              </a:ext>
            </a:extLst>
          </p:cNvPr>
          <p:cNvPicPr>
            <a:picLocks noChangeAspect="1"/>
          </p:cNvPicPr>
          <p:nvPr/>
        </p:nvPicPr>
        <p:blipFill>
          <a:blip r:embed="rId3"/>
          <a:stretch>
            <a:fillRect/>
          </a:stretch>
        </p:blipFill>
        <p:spPr>
          <a:xfrm>
            <a:off x="6096000" y="3352800"/>
            <a:ext cx="2819400" cy="2047875"/>
          </a:xfrm>
          <a:prstGeom prst="rect">
            <a:avLst/>
          </a:prstGeom>
        </p:spPr>
      </p:pic>
      <p:pic>
        <p:nvPicPr>
          <p:cNvPr id="6" name="Picture 5">
            <a:extLst>
              <a:ext uri="{FF2B5EF4-FFF2-40B4-BE49-F238E27FC236}">
                <a16:creationId xmlns:a16="http://schemas.microsoft.com/office/drawing/2014/main" id="{2904608B-BDA1-45E1-8AF4-D54D6DAD16B7}"/>
              </a:ext>
            </a:extLst>
          </p:cNvPr>
          <p:cNvPicPr>
            <a:picLocks noChangeAspect="1"/>
          </p:cNvPicPr>
          <p:nvPr/>
        </p:nvPicPr>
        <p:blipFill>
          <a:blip r:embed="rId4"/>
          <a:stretch>
            <a:fillRect/>
          </a:stretch>
        </p:blipFill>
        <p:spPr>
          <a:xfrm>
            <a:off x="3120190" y="3362325"/>
            <a:ext cx="2819400" cy="204787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CEF1995-A508-4835-9052-C58CBB107798}"/>
              </a:ext>
            </a:extLst>
          </p:cNvPr>
          <p:cNvSpPr>
            <a:spLocks noGrp="1"/>
          </p:cNvSpPr>
          <p:nvPr>
            <p:ph type="title"/>
          </p:nvPr>
        </p:nvSpPr>
        <p:spPr/>
        <p:txBody>
          <a:bodyPr/>
          <a:lstStyle/>
          <a:p>
            <a:r>
              <a:rPr lang="en-US" altLang="en-US" sz="5300"/>
              <a:t>Transcendental Derivatives</a:t>
            </a:r>
          </a:p>
        </p:txBody>
      </p:sp>
      <mc:AlternateContent xmlns:mc="http://schemas.openxmlformats.org/markup-compatibility/2006" xmlns:a14="http://schemas.microsoft.com/office/drawing/2010/main">
        <mc:Choice Requires="a14">
          <p:sp>
            <p:nvSpPr>
              <p:cNvPr id="38915" name="Content Placeholder 2">
                <a:extLst>
                  <a:ext uri="{FF2B5EF4-FFF2-40B4-BE49-F238E27FC236}">
                    <a16:creationId xmlns:a16="http://schemas.microsoft.com/office/drawing/2014/main" id="{368EC714-4918-4E90-B849-6326C9A16D91}"/>
                  </a:ext>
                </a:extLst>
              </p:cNvPr>
              <p:cNvSpPr>
                <a:spLocks noGrp="1"/>
              </p:cNvSpPr>
              <p:nvPr>
                <p:ph idx="1"/>
              </p:nvPr>
            </p:nvSpPr>
            <p:spPr>
              <a:xfrm>
                <a:off x="228600" y="1219200"/>
                <a:ext cx="8610600" cy="5638800"/>
              </a:xfrm>
            </p:spPr>
            <p:txBody>
              <a:bodyPr/>
              <a:lstStyle/>
              <a:p>
                <a:pPr marL="0" marR="0">
                  <a:spcBef>
                    <a:spcPts val="960"/>
                  </a:spcBef>
                  <a:spcAft>
                    <a:spcPts val="0"/>
                  </a:spcAft>
                </a:pPr>
                <a14:m>
                  <m:oMath xmlns:m="http://schemas.openxmlformats.org/officeDocument/2006/math">
                    <m:f>
                      <m:fPr>
                        <m:ctrlPr>
                          <a:rPr lang="en-US" sz="2400" i="1" smtClean="0">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sin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cos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cot </a:t>
                </a:r>
                <a:r>
                  <a:rPr lang="en-US" sz="2400" i="1" dirty="0">
                    <a:solidFill>
                      <a:srgbClr val="CCFFFF"/>
                    </a:solidFill>
                    <a:effectLst/>
                    <a:ea typeface="Times New Roman" panose="02020603050405020304" pitchFamily="18" charset="0"/>
                  </a:rPr>
                  <a:t>x </a:t>
                </a:r>
                <a:r>
                  <a:rPr lang="en-US" sz="2400" dirty="0">
                    <a:solidFill>
                      <a:srgbClr val="CCFFFF"/>
                    </a:solidFill>
                    <a:effectLst/>
                    <a:ea typeface="Times New Roman" panose="02020603050405020304" pitchFamily="18" charset="0"/>
                  </a:rPr>
                  <a:t>=  csc</a:t>
                </a:r>
                <a:r>
                  <a:rPr lang="en-US" sz="2400" baseline="30000" dirty="0">
                    <a:solidFill>
                      <a:srgbClr val="CCFFFF"/>
                    </a:solidFill>
                    <a:effectLst/>
                    <a:ea typeface="Times New Roman" panose="02020603050405020304" pitchFamily="18" charset="0"/>
                  </a:rPr>
                  <a:t>2</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cos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–sin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sec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sec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tan </a:t>
                </a:r>
                <a:r>
                  <a:rPr lang="en-US" sz="2400" i="1"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tan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sec</a:t>
                </a:r>
                <a:r>
                  <a:rPr lang="en-US" sz="2400" baseline="30000" dirty="0">
                    <a:solidFill>
                      <a:srgbClr val="CCFFFF"/>
                    </a:solidFill>
                    <a:effectLst/>
                    <a:ea typeface="Times New Roman" panose="02020603050405020304" pitchFamily="18" charset="0"/>
                  </a:rPr>
                  <a:t>2</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csc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csc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cot </a:t>
                </a:r>
                <a:r>
                  <a:rPr lang="en-US" sz="2400" i="1"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sin</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cot</a:t>
                </a:r>
                <a:r>
                  <a:rPr lang="en-US" sz="2400" baseline="30000" dirty="0">
                    <a:solidFill>
                      <a:srgbClr val="CCFFFF"/>
                    </a:solidFill>
                    <a:effectLst/>
                    <a:ea typeface="Times New Roman" panose="02020603050405020304" pitchFamily="18" charset="0"/>
                  </a:rPr>
                  <a:t> -1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r>
                      <a:rPr lang="en-US" sz="2400" i="1">
                        <a:solidFill>
                          <a:srgbClr val="CCFFFF"/>
                        </a:solidFill>
                        <a:effectLst/>
                        <a:latin typeface="Cambria Math" panose="02040503050406030204" pitchFamily="18" charset="0"/>
                        <a:ea typeface="Times New Roman" panose="02020603050405020304" pitchFamily="18" charset="0"/>
                      </a:rPr>
                      <m:t>−</m:t>
                    </m:r>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cos</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r>
                      <a:rPr lang="en-US" sz="2400" i="1">
                        <a:solidFill>
                          <a:srgbClr val="CCFFFF"/>
                        </a:solidFill>
                        <a:effectLst/>
                        <a:latin typeface="Cambria Math" panose="02040503050406030204" pitchFamily="18" charset="0"/>
                        <a:ea typeface="Times New Roman" panose="02020603050405020304" pitchFamily="18" charset="0"/>
                      </a:rPr>
                      <m:t>−</m:t>
                    </m:r>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sec</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 </a:t>
                </a:r>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d>
                          <m:dPr>
                            <m:begChr m:val="|"/>
                            <m:endChr m:val="|"/>
                            <m:ctrlPr>
                              <a:rPr lang="en-US" sz="2400" i="1">
                                <a:solidFill>
                                  <a:srgbClr val="CCFFFF"/>
                                </a:solidFill>
                                <a:effectLst/>
                                <a:latin typeface="Cambria Math" panose="02040503050406030204" pitchFamily="18" charset="0"/>
                                <a:ea typeface="Times New Roman" panose="02020603050405020304" pitchFamily="18" charset="0"/>
                              </a:rPr>
                            </m:ctrlPr>
                          </m:dPr>
                          <m:e>
                            <m:r>
                              <a:rPr lang="en-US" sz="2400" i="1">
                                <a:solidFill>
                                  <a:srgbClr val="CCFFFF"/>
                                </a:solidFill>
                                <a:effectLst/>
                                <a:latin typeface="Cambria Math" panose="02040503050406030204" pitchFamily="18" charset="0"/>
                                <a:ea typeface="Times New Roman" panose="02020603050405020304" pitchFamily="18" charset="0"/>
                              </a:rPr>
                              <m:t>𝑥</m:t>
                            </m:r>
                          </m:e>
                        </m:d>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tan</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csc</a:t>
                </a:r>
                <a:r>
                  <a:rPr lang="en-US" sz="2400" baseline="30000" dirty="0">
                    <a:solidFill>
                      <a:srgbClr val="CCFFFF"/>
                    </a:solidFill>
                    <a:effectLst/>
                    <a:ea typeface="Times New Roman" panose="02020603050405020304" pitchFamily="18" charset="0"/>
                  </a:rPr>
                  <a:t>-1</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r>
                      <a:rPr lang="en-US" sz="2400" i="1">
                        <a:solidFill>
                          <a:srgbClr val="CCFFFF"/>
                        </a:solidFill>
                        <a:effectLst/>
                        <a:latin typeface="Cambria Math" panose="02040503050406030204" pitchFamily="18" charset="0"/>
                        <a:ea typeface="Times New Roman" panose="02020603050405020304" pitchFamily="18" charset="0"/>
                      </a:rPr>
                      <m:t>−</m:t>
                    </m:r>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d>
                          <m:dPr>
                            <m:begChr m:val="|"/>
                            <m:endChr m:val="|"/>
                            <m:ctrlPr>
                              <a:rPr lang="en-US" sz="2400" i="1">
                                <a:solidFill>
                                  <a:srgbClr val="CCFFFF"/>
                                </a:solidFill>
                                <a:effectLst/>
                                <a:latin typeface="Cambria Math" panose="02040503050406030204" pitchFamily="18" charset="0"/>
                                <a:ea typeface="Times New Roman" panose="02020603050405020304" pitchFamily="18" charset="0"/>
                              </a:rPr>
                            </m:ctrlPr>
                          </m:dPr>
                          <m:e>
                            <m:r>
                              <a:rPr lang="en-US" sz="2400" i="1">
                                <a:solidFill>
                                  <a:srgbClr val="CCFFFF"/>
                                </a:solidFill>
                                <a:effectLst/>
                                <a:latin typeface="Cambria Math" panose="02040503050406030204" pitchFamily="18" charset="0"/>
                                <a:ea typeface="Times New Roman" panose="02020603050405020304" pitchFamily="18" charset="0"/>
                              </a:rPr>
                              <m:t>𝑥</m:t>
                            </m:r>
                          </m:e>
                        </m:d>
                        <m:rad>
                          <m:radPr>
                            <m:degHide m:val="on"/>
                            <m:ctrlPr>
                              <a:rPr lang="en-US" sz="2400" i="1">
                                <a:solidFill>
                                  <a:srgbClr val="CCFFFF"/>
                                </a:solidFill>
                                <a:effectLst/>
                                <a:latin typeface="Cambria Math" panose="02040503050406030204" pitchFamily="18" charset="0"/>
                                <a:ea typeface="Times New Roman" panose="02020603050405020304" pitchFamily="18" charset="0"/>
                              </a:rPr>
                            </m:ctrlPr>
                          </m:radPr>
                          <m:deg/>
                          <m:e>
                            <m:r>
                              <a:rPr lang="en-US" sz="2400" i="1">
                                <a:solidFill>
                                  <a:srgbClr val="CCFFFF"/>
                                </a:solidFill>
                                <a:effectLst/>
                                <a:latin typeface="Cambria Math" panose="02040503050406030204" pitchFamily="18" charset="0"/>
                                <a:ea typeface="Times New Roman" panose="02020603050405020304" pitchFamily="18" charset="0"/>
                              </a:rPr>
                              <m:t>1−</m:t>
                            </m:r>
                            <m:sSup>
                              <m:sSupPr>
                                <m:ctrlPr>
                                  <a:rPr lang="en-US" sz="2400" i="1">
                                    <a:solidFill>
                                      <a:srgbClr val="CCFFFF"/>
                                    </a:solidFill>
                                    <a:effectLst/>
                                    <a:latin typeface="Cambria Math" panose="02040503050406030204" pitchFamily="18" charset="0"/>
                                    <a:ea typeface="Times New Roman" panose="02020603050405020304" pitchFamily="18" charset="0"/>
                                  </a:rPr>
                                </m:ctrlPr>
                              </m:sSupPr>
                              <m:e>
                                <m:r>
                                  <a:rPr lang="en-US" sz="2400" i="1">
                                    <a:solidFill>
                                      <a:srgbClr val="CCFFFF"/>
                                    </a:solidFill>
                                    <a:effectLst/>
                                    <a:latin typeface="Cambria Math" panose="02040503050406030204" pitchFamily="18" charset="0"/>
                                    <a:ea typeface="Times New Roman" panose="02020603050405020304" pitchFamily="18" charset="0"/>
                                  </a:rPr>
                                  <m:t>𝑥</m:t>
                                </m:r>
                              </m:e>
                              <m:sup>
                                <m:r>
                                  <a:rPr lang="en-US" sz="2400" i="1">
                                    <a:solidFill>
                                      <a:srgbClr val="CCFFFF"/>
                                    </a:solidFill>
                                    <a:effectLst/>
                                    <a:latin typeface="Cambria Math" panose="02040503050406030204" pitchFamily="18" charset="0"/>
                                    <a:ea typeface="Times New Roman" panose="02020603050405020304" pitchFamily="18" charset="0"/>
                                  </a:rPr>
                                  <m:t>2</m:t>
                                </m:r>
                              </m:sup>
                            </m:sSup>
                          </m:e>
                        </m:rad>
                      </m:den>
                    </m:f>
                  </m:oMath>
                </a14:m>
                <a:endParaRPr lang="en-US" sz="2400" dirty="0">
                  <a:solidFill>
                    <a:srgbClr val="CCFFFF"/>
                  </a:solidFill>
                  <a:effectLst/>
                  <a:ea typeface="Times New Roman" panose="02020603050405020304" pitchFamily="18" charset="0"/>
                </a:endParaRP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a:t>
                </a:r>
                <a:r>
                  <a:rPr lang="en-US" sz="2400" dirty="0" err="1">
                    <a:solidFill>
                      <a:srgbClr val="CCFFFF"/>
                    </a:solidFill>
                    <a:effectLst/>
                    <a:ea typeface="Times New Roman" panose="02020603050405020304" pitchFamily="18" charset="0"/>
                  </a:rPr>
                  <a:t>log</a:t>
                </a:r>
                <a:r>
                  <a:rPr lang="en-US" sz="2400" baseline="-25000" dirty="0" err="1">
                    <a:solidFill>
                      <a:srgbClr val="CCFFFF"/>
                    </a:solidFill>
                    <a:effectLst/>
                    <a:ea typeface="Times New Roman" panose="02020603050405020304" pitchFamily="18" charset="0"/>
                  </a:rPr>
                  <a:t>b</a:t>
                </a:r>
                <a:r>
                  <a:rPr lang="en-US" sz="2400" dirty="0">
                    <a:solidFill>
                      <a:srgbClr val="CCFFFF"/>
                    </a:solidFill>
                    <a:effectLst/>
                    <a:ea typeface="Times New Roman" panose="02020603050405020304" pitchFamily="18" charset="0"/>
                  </a:rPr>
                  <a:t>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1/(x ln(b))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b</a:t>
                </a:r>
                <a:r>
                  <a:rPr lang="en-US" sz="2400" i="1" baseline="30000"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b</a:t>
                </a:r>
                <a:r>
                  <a:rPr lang="en-US" sz="2400" i="1" baseline="30000"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ln(b)</a:t>
                </a:r>
              </a:p>
              <a:p>
                <a:pPr marL="0" marR="0">
                  <a:spcBef>
                    <a:spcPts val="960"/>
                  </a:spcBef>
                  <a:spcAft>
                    <a:spcPts val="0"/>
                  </a:spcAft>
                </a:pP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ln </a:t>
                </a:r>
                <a:r>
                  <a:rPr lang="en-US" sz="2400" i="1" dirty="0">
                    <a:solidFill>
                      <a:srgbClr val="CCFFFF"/>
                    </a:solidFill>
                    <a:effectLst/>
                    <a:ea typeface="Times New Roman" panose="02020603050405020304" pitchFamily="18" charset="0"/>
                  </a:rPr>
                  <a:t>x</a:t>
                </a:r>
                <a:r>
                  <a:rPr lang="en-US" sz="2400" dirty="0">
                    <a:solidFill>
                      <a:srgbClr val="CCFFFF"/>
                    </a:solidFill>
                    <a:effectLst/>
                    <a:ea typeface="Times New Roman" panose="02020603050405020304" pitchFamily="18" charset="0"/>
                  </a:rPr>
                  <a:t> =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1</m:t>
                        </m:r>
                      </m:num>
                      <m:den>
                        <m:r>
                          <a:rPr lang="en-US" sz="2400" i="1">
                            <a:solidFill>
                              <a:srgbClr val="CCFFFF"/>
                            </a:solidFill>
                            <a:effectLst/>
                            <a:latin typeface="Cambria Math" panose="02040503050406030204" pitchFamily="18" charset="0"/>
                            <a:ea typeface="Times New Roman" panose="02020603050405020304" pitchFamily="18" charset="0"/>
                          </a:rPr>
                          <m:t>𝑥</m:t>
                        </m:r>
                      </m:den>
                    </m:f>
                  </m:oMath>
                </a14:m>
                <a:r>
                  <a:rPr lang="en-US" sz="2400" dirty="0">
                    <a:solidFill>
                      <a:srgbClr val="CCFFFF"/>
                    </a:solidFill>
                    <a:effectLst/>
                    <a:ea typeface="Times New Roman" panose="02020603050405020304" pitchFamily="18" charset="0"/>
                  </a:rPr>
                  <a:t> 			</a:t>
                </a:r>
                <a14:m>
                  <m:oMath xmlns:m="http://schemas.openxmlformats.org/officeDocument/2006/math">
                    <m:f>
                      <m:fPr>
                        <m:ctrlPr>
                          <a:rPr lang="en-US" sz="2400" i="1">
                            <a:solidFill>
                              <a:srgbClr val="CCFFFF"/>
                            </a:solidFill>
                            <a:effectLst/>
                            <a:latin typeface="Cambria Math" panose="02040503050406030204" pitchFamily="18" charset="0"/>
                            <a:ea typeface="Times New Roman" panose="02020603050405020304" pitchFamily="18" charset="0"/>
                          </a:rPr>
                        </m:ctrlPr>
                      </m:fPr>
                      <m:num>
                        <m:r>
                          <a:rPr lang="en-US" sz="2400" i="1">
                            <a:solidFill>
                              <a:srgbClr val="CCFFFF"/>
                            </a:solidFill>
                            <a:effectLst/>
                            <a:latin typeface="Cambria Math" panose="02040503050406030204" pitchFamily="18" charset="0"/>
                            <a:ea typeface="Times New Roman" panose="02020603050405020304" pitchFamily="18" charset="0"/>
                          </a:rPr>
                          <m:t>𝑑</m:t>
                        </m:r>
                      </m:num>
                      <m:den>
                        <m:r>
                          <a:rPr lang="en-US" sz="2400" i="1">
                            <a:solidFill>
                              <a:srgbClr val="CCFFFF"/>
                            </a:solidFill>
                            <a:effectLst/>
                            <a:latin typeface="Cambria Math" panose="02040503050406030204" pitchFamily="18" charset="0"/>
                            <a:ea typeface="Times New Roman" panose="02020603050405020304" pitchFamily="18" charset="0"/>
                          </a:rPr>
                          <m:t>𝑑𝑥</m:t>
                        </m:r>
                      </m:den>
                    </m:f>
                  </m:oMath>
                </a14:m>
                <a:r>
                  <a:rPr lang="en-US" sz="2400" dirty="0">
                    <a:solidFill>
                      <a:srgbClr val="CCFFFF"/>
                    </a:solidFill>
                    <a:effectLst/>
                    <a:ea typeface="Times New Roman" panose="02020603050405020304" pitchFamily="18" charset="0"/>
                  </a:rPr>
                  <a:t>  e</a:t>
                </a:r>
                <a:r>
                  <a:rPr lang="en-US" sz="2400" i="1" baseline="30000" dirty="0">
                    <a:solidFill>
                      <a:srgbClr val="CCFFFF"/>
                    </a:solidFill>
                    <a:effectLst/>
                    <a:ea typeface="Times New Roman" panose="02020603050405020304" pitchFamily="18" charset="0"/>
                  </a:rPr>
                  <a:t>x</a:t>
                </a:r>
                <a:r>
                  <a:rPr lang="en-US" sz="2400" baseline="30000" dirty="0">
                    <a:solidFill>
                      <a:srgbClr val="CCFFFF"/>
                    </a:solidFill>
                    <a:effectLst/>
                    <a:ea typeface="Times New Roman" panose="02020603050405020304" pitchFamily="18" charset="0"/>
                  </a:rPr>
                  <a:t> </a:t>
                </a:r>
                <a:r>
                  <a:rPr lang="en-US" sz="2400" dirty="0">
                    <a:solidFill>
                      <a:srgbClr val="CCFFFF"/>
                    </a:solidFill>
                    <a:effectLst/>
                    <a:ea typeface="Times New Roman" panose="02020603050405020304" pitchFamily="18" charset="0"/>
                  </a:rPr>
                  <a:t> =  e</a:t>
                </a:r>
                <a:r>
                  <a:rPr lang="en-US" sz="2400" i="1" baseline="30000" dirty="0">
                    <a:solidFill>
                      <a:srgbClr val="CCFFFF"/>
                    </a:solidFill>
                    <a:effectLst/>
                    <a:ea typeface="Times New Roman" panose="02020603050405020304" pitchFamily="18" charset="0"/>
                  </a:rPr>
                  <a:t>x</a:t>
                </a:r>
                <a:endParaRPr lang="en-US" sz="2400" dirty="0">
                  <a:solidFill>
                    <a:srgbClr val="CCFFFF"/>
                  </a:solidFill>
                  <a:effectLst/>
                  <a:ea typeface="Times New Roman" panose="02020603050405020304" pitchFamily="18" charset="0"/>
                </a:endParaRPr>
              </a:p>
            </p:txBody>
          </p:sp>
        </mc:Choice>
        <mc:Fallback xmlns="">
          <p:sp>
            <p:nvSpPr>
              <p:cNvPr id="38915" name="Content Placeholder 2">
                <a:extLst>
                  <a:ext uri="{FF2B5EF4-FFF2-40B4-BE49-F238E27FC236}">
                    <a16:creationId xmlns:a16="http://schemas.microsoft.com/office/drawing/2014/main" id="{368EC714-4918-4E90-B849-6326C9A16D91}"/>
                  </a:ext>
                </a:extLst>
              </p:cNvPr>
              <p:cNvSpPr>
                <a:spLocks noGrp="1" noRot="1" noChangeAspect="1" noMove="1" noResize="1" noEditPoints="1" noAdjustHandles="1" noChangeArrowheads="1" noChangeShapeType="1" noTextEdit="1"/>
              </p:cNvSpPr>
              <p:nvPr>
                <p:ph idx="1"/>
              </p:nvPr>
            </p:nvSpPr>
            <p:spPr>
              <a:xfrm>
                <a:off x="228600" y="1219200"/>
                <a:ext cx="8610600" cy="5638800"/>
              </a:xfrm>
              <a:blipFill>
                <a:blip r:embed="rId3"/>
                <a:stretch>
                  <a:fillRect/>
                </a:stretch>
              </a:blipFill>
            </p:spPr>
            <p:txBody>
              <a:bodyPr/>
              <a:lstStyle/>
              <a:p>
                <a:r>
                  <a:rPr lang="en-US">
                    <a:noFill/>
                  </a:rPr>
                  <a:t> </a:t>
                </a:r>
              </a:p>
            </p:txBody>
          </p:sp>
        </mc:Fallback>
      </mc:AlternateContent>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a:extLst>
              <a:ext uri="{FF2B5EF4-FFF2-40B4-BE49-F238E27FC236}">
                <a16:creationId xmlns:a16="http://schemas.microsoft.com/office/drawing/2014/main" id="{20A51F8F-B149-4BFE-B751-E2927E2CC9CC}"/>
              </a:ext>
            </a:extLst>
          </p:cNvPr>
          <p:cNvSpPr>
            <a:spLocks noGrp="1"/>
          </p:cNvSpPr>
          <p:nvPr>
            <p:ph idx="1"/>
          </p:nvPr>
        </p:nvSpPr>
        <p:spPr>
          <a:xfrm>
            <a:off x="457200" y="838200"/>
            <a:ext cx="8229600" cy="5638800"/>
          </a:xfrm>
        </p:spPr>
        <p:txBody>
          <a:bodyPr/>
          <a:lstStyle/>
          <a:p>
            <a:r>
              <a:rPr lang="en-US" altLang="en-US" dirty="0"/>
              <a:t>Find the derivative d/dx:</a:t>
            </a:r>
          </a:p>
          <a:p>
            <a:endParaRPr lang="en-US" altLang="en-US" sz="1000" dirty="0"/>
          </a:p>
          <a:p>
            <a:r>
              <a:rPr lang="en-US" altLang="en-US" dirty="0"/>
              <a:t>y = sin x</a:t>
            </a:r>
          </a:p>
          <a:p>
            <a:endParaRPr lang="en-US" altLang="en-US" sz="1000" dirty="0"/>
          </a:p>
          <a:p>
            <a:r>
              <a:rPr lang="en-US" altLang="en-US" dirty="0"/>
              <a:t>y = - sin x</a:t>
            </a:r>
          </a:p>
          <a:p>
            <a:endParaRPr lang="en-US" altLang="en-US" sz="1000" dirty="0"/>
          </a:p>
          <a:p>
            <a:r>
              <a:rPr lang="en-US" altLang="en-US" dirty="0"/>
              <a:t>y = cos x</a:t>
            </a:r>
          </a:p>
          <a:p>
            <a:endParaRPr lang="en-US" altLang="en-US" sz="1000" dirty="0"/>
          </a:p>
          <a:p>
            <a:r>
              <a:rPr lang="en-US" altLang="en-US" dirty="0"/>
              <a:t>y = tan x</a:t>
            </a:r>
          </a:p>
        </p:txBody>
      </p:sp>
      <p:sp>
        <p:nvSpPr>
          <p:cNvPr id="3" name="Rectangle 2">
            <a:extLst>
              <a:ext uri="{FF2B5EF4-FFF2-40B4-BE49-F238E27FC236}">
                <a16:creationId xmlns:a16="http://schemas.microsoft.com/office/drawing/2014/main" id="{A51409E3-BF69-4F2A-BB10-9EBB6B6FEEF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9E011AF-DE56-4F6C-8FE9-DE8F5C3D6812}"/>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C9E011AF-DE56-4F6C-8FE9-DE8F5C3D6812}"/>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d(-sin x)/dx =</a:t>
            </a:r>
            <a:endParaRPr lang="en-US" altLang="en-US" sz="1000" dirty="0"/>
          </a:p>
          <a:p>
            <a:pPr>
              <a:spcBef>
                <a:spcPts val="2400"/>
              </a:spcBef>
            </a:pPr>
            <a:r>
              <a:rPr lang="en-US" altLang="en-US" dirty="0"/>
              <a:t>d(cos x)/dx =</a:t>
            </a:r>
            <a:endParaRPr lang="en-US" altLang="en-US" sz="1000" dirty="0"/>
          </a:p>
          <a:p>
            <a:pPr>
              <a:spcBef>
                <a:spcPts val="2400"/>
              </a:spcBef>
            </a:pPr>
            <a:r>
              <a:rPr lang="en-US" altLang="en-US" dirty="0"/>
              <a:t>d(tan x)/dx =</a:t>
            </a:r>
            <a:endParaRPr lang="en-US" altLang="en-US" dirty="0">
              <a:solidFill>
                <a:srgbClr val="FFFF00"/>
              </a:solidFill>
            </a:endParaRP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BD358094-51C1-4F86-A90D-D72E630B4FE9}"/>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BD358094-51C1-4F86-A90D-D72E630B4FE9}"/>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d(cos x)/dx =</a:t>
            </a:r>
            <a:endParaRPr lang="en-US" altLang="en-US" sz="1000" dirty="0"/>
          </a:p>
          <a:p>
            <a:pPr>
              <a:spcBef>
                <a:spcPts val="2400"/>
              </a:spcBef>
            </a:pPr>
            <a:r>
              <a:rPr lang="en-US" altLang="en-US" dirty="0"/>
              <a:t>d(tan x)/dx =</a:t>
            </a:r>
            <a:endParaRPr lang="en-US" altLang="en-US" dirty="0">
              <a:solidFill>
                <a:srgbClr val="FFFF00"/>
              </a:solidFill>
            </a:endParaRP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1BEB82D0-65E7-4C55-8659-A6A6A551F855}"/>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1BEB82D0-65E7-4C55-8659-A6A6A551F855}"/>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520728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d(cos x)/dx = </a:t>
            </a:r>
            <a:r>
              <a:rPr lang="en-US" altLang="en-US" dirty="0">
                <a:solidFill>
                  <a:srgbClr val="FFFF00"/>
                </a:solidFill>
              </a:rPr>
              <a:t>-sin x</a:t>
            </a:r>
          </a:p>
          <a:p>
            <a:endParaRPr lang="en-US" altLang="en-US" sz="1000" dirty="0"/>
          </a:p>
          <a:p>
            <a:r>
              <a:rPr lang="en-US" altLang="en-US" dirty="0"/>
              <a:t>d(tan x)/dx =</a:t>
            </a:r>
            <a:endParaRPr lang="en-US" altLang="en-US" dirty="0">
              <a:solidFill>
                <a:srgbClr val="FFFF00"/>
              </a:solidFill>
            </a:endParaRP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B853381C-E413-4C6A-A75E-57BEB17ECC89}"/>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B853381C-E413-4C6A-A75E-57BEB17ECC89}"/>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79170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Review of 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What if it’s not a hole… </a:t>
            </a:r>
          </a:p>
          <a:p>
            <a:pPr>
              <a:spcBef>
                <a:spcPts val="0"/>
              </a:spcBef>
            </a:pPr>
            <a:r>
              <a:rPr lang="en-US" altLang="en-US" dirty="0"/>
              <a:t>it’s a cliff!</a:t>
            </a:r>
          </a:p>
          <a:p>
            <a:endParaRPr lang="en-US" altLang="en-US" dirty="0"/>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2855507" y="3163224"/>
            <a:ext cx="6069418" cy="3447811"/>
          </a:xfrm>
          <a:prstGeom prst="rect">
            <a:avLst/>
          </a:prstGeom>
        </p:spPr>
      </p:pic>
    </p:spTree>
    <p:extLst>
      <p:ext uri="{BB962C8B-B14F-4D97-AF65-F5344CB8AC3E}">
        <p14:creationId xmlns:p14="http://schemas.microsoft.com/office/powerpoint/2010/main" val="3665262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d(-sin x)/dx = </a:t>
            </a:r>
            <a:r>
              <a:rPr lang="en-US" altLang="en-US" dirty="0">
                <a:solidFill>
                  <a:srgbClr val="FFFF00"/>
                </a:solidFill>
              </a:rPr>
              <a:t>-cos x</a:t>
            </a:r>
          </a:p>
          <a:p>
            <a:endParaRPr lang="en-US" altLang="en-US" sz="1000" dirty="0"/>
          </a:p>
          <a:p>
            <a:r>
              <a:rPr lang="en-US" altLang="en-US" dirty="0"/>
              <a:t>d(cos x)/dx = </a:t>
            </a:r>
            <a:r>
              <a:rPr lang="en-US" altLang="en-US" dirty="0">
                <a:solidFill>
                  <a:srgbClr val="FFFF00"/>
                </a:solidFill>
              </a:rPr>
              <a:t>-sin x</a:t>
            </a:r>
          </a:p>
          <a:p>
            <a:endParaRPr lang="en-US" altLang="en-US" sz="1000" dirty="0"/>
          </a:p>
          <a:p>
            <a:r>
              <a:rPr lang="en-US" altLang="en-US" dirty="0"/>
              <a:t>d(tan x)/dx = </a:t>
            </a:r>
            <a:r>
              <a:rPr lang="en-US" altLang="en-US" dirty="0">
                <a:solidFill>
                  <a:srgbClr val="FFFF00"/>
                </a:solidFill>
              </a:rPr>
              <a:t>sec</a:t>
            </a:r>
            <a:r>
              <a:rPr lang="en-US" altLang="en-US" baseline="30000" dirty="0">
                <a:solidFill>
                  <a:srgbClr val="FFFF00"/>
                </a:solidFill>
              </a:rPr>
              <a:t>2</a:t>
            </a:r>
            <a:r>
              <a:rPr lang="en-US" altLang="en-US" dirty="0">
                <a:solidFill>
                  <a:srgbClr val="FFFF00"/>
                </a:solidFill>
              </a:rPr>
              <a:t> x</a:t>
            </a: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3,4,5,6</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3502133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d/dx 276</a:t>
            </a:r>
            <a:r>
              <a:rPr lang="en-US" altLang="en-US" baseline="30000" dirty="0"/>
              <a:t>x</a:t>
            </a:r>
            <a:r>
              <a:rPr lang="en-US" altLang="en-US" dirty="0"/>
              <a:t> =</a:t>
            </a:r>
            <a:endParaRPr lang="en-US" altLang="en-US" dirty="0">
              <a:solidFill>
                <a:srgbClr val="FFFF00"/>
              </a:solidFill>
            </a:endParaRPr>
          </a:p>
          <a:p>
            <a:endParaRPr lang="en-US" altLang="en-US" sz="1000" dirty="0"/>
          </a:p>
          <a:p>
            <a:endParaRPr lang="en-US" altLang="en-US" dirty="0"/>
          </a:p>
          <a:p>
            <a:r>
              <a:rPr lang="en-US" altLang="en-US" dirty="0"/>
              <a:t>d/dx log</a:t>
            </a:r>
            <a:r>
              <a:rPr lang="en-US" altLang="en-US" baseline="-25000" dirty="0"/>
              <a:t>10</a:t>
            </a:r>
            <a:r>
              <a:rPr lang="en-US" altLang="en-US" dirty="0"/>
              <a:t>x =</a:t>
            </a: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7,8</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132861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d/dx 276</a:t>
            </a:r>
            <a:r>
              <a:rPr lang="en-US" altLang="en-US" baseline="30000" dirty="0"/>
              <a:t>x</a:t>
            </a:r>
            <a:r>
              <a:rPr lang="en-US" altLang="en-US" dirty="0"/>
              <a:t> = </a:t>
            </a:r>
          </a:p>
          <a:p>
            <a:r>
              <a:rPr lang="en-US" altLang="en-US" dirty="0"/>
              <a:t>	= </a:t>
            </a:r>
            <a:r>
              <a:rPr lang="en-US" altLang="en-US" dirty="0">
                <a:solidFill>
                  <a:srgbClr val="FFFF00"/>
                </a:solidFill>
              </a:rPr>
              <a:t>276</a:t>
            </a:r>
            <a:r>
              <a:rPr lang="en-US" altLang="en-US" baseline="30000" dirty="0">
                <a:solidFill>
                  <a:srgbClr val="FFFF00"/>
                </a:solidFill>
              </a:rPr>
              <a:t>x </a:t>
            </a:r>
            <a:r>
              <a:rPr lang="en-US" altLang="en-US" dirty="0">
                <a:solidFill>
                  <a:srgbClr val="FFFF00"/>
                </a:solidFill>
              </a:rPr>
              <a:t>ln(276)</a:t>
            </a:r>
          </a:p>
          <a:p>
            <a:r>
              <a:rPr lang="en-US" altLang="en-US" dirty="0">
                <a:solidFill>
                  <a:srgbClr val="FFFF00"/>
                </a:solidFill>
              </a:rPr>
              <a:t>	≈ 276</a:t>
            </a:r>
            <a:r>
              <a:rPr lang="en-US" altLang="en-US" baseline="30000" dirty="0">
                <a:solidFill>
                  <a:srgbClr val="FFFF00"/>
                </a:solidFill>
              </a:rPr>
              <a:t>x</a:t>
            </a:r>
            <a:r>
              <a:rPr lang="en-US" altLang="en-US" dirty="0">
                <a:solidFill>
                  <a:srgbClr val="FFFF00"/>
                </a:solidFill>
              </a:rPr>
              <a:t> </a:t>
            </a:r>
            <a:r>
              <a:rPr lang="en-US" altLang="en-US" dirty="0">
                <a:solidFill>
                  <a:srgbClr val="FFFF00"/>
                </a:solidFill>
                <a:latin typeface="Arial" panose="020B0604020202020204" pitchFamily="34" charset="0"/>
                <a:cs typeface="Arial" panose="020B0604020202020204" pitchFamily="34" charset="0"/>
              </a:rPr>
              <a:t>×</a:t>
            </a:r>
            <a:r>
              <a:rPr lang="en-US" altLang="en-US" dirty="0">
                <a:solidFill>
                  <a:srgbClr val="FFFF00"/>
                </a:solidFill>
              </a:rPr>
              <a:t> 5.620</a:t>
            </a:r>
          </a:p>
          <a:p>
            <a:endParaRPr lang="en-US" altLang="en-US" sz="1000" dirty="0"/>
          </a:p>
          <a:p>
            <a:pPr>
              <a:spcBef>
                <a:spcPts val="0"/>
              </a:spcBef>
            </a:pPr>
            <a:r>
              <a:rPr lang="en-US" altLang="en-US" sz="3500" dirty="0">
                <a:solidFill>
                  <a:srgbClr val="FFC000"/>
                </a:solidFill>
              </a:rPr>
              <a:t>Don’t be tempted to</a:t>
            </a:r>
          </a:p>
          <a:p>
            <a:pPr>
              <a:spcBef>
                <a:spcPts val="0"/>
              </a:spcBef>
            </a:pPr>
            <a:r>
              <a:rPr lang="en-US" altLang="en-US" sz="3500" dirty="0">
                <a:solidFill>
                  <a:srgbClr val="FFC000"/>
                </a:solidFill>
              </a:rPr>
              <a:t>  combine 276 and 5.62</a:t>
            </a: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7,8</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4185385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d/dx 276</a:t>
            </a:r>
            <a:r>
              <a:rPr lang="en-US" altLang="en-US" baseline="30000" dirty="0"/>
              <a:t>x</a:t>
            </a:r>
            <a:r>
              <a:rPr lang="en-US" altLang="en-US" dirty="0"/>
              <a:t> = </a:t>
            </a:r>
          </a:p>
          <a:p>
            <a:r>
              <a:rPr lang="en-US" altLang="en-US" dirty="0"/>
              <a:t>	= 276</a:t>
            </a:r>
            <a:r>
              <a:rPr lang="en-US" altLang="en-US" baseline="30000" dirty="0"/>
              <a:t>x </a:t>
            </a:r>
            <a:r>
              <a:rPr lang="en-US" altLang="en-US" dirty="0"/>
              <a:t>ln(276)</a:t>
            </a:r>
          </a:p>
          <a:p>
            <a:r>
              <a:rPr lang="en-US" altLang="en-US" dirty="0">
                <a:solidFill>
                  <a:srgbClr val="FFFF00"/>
                </a:solidFill>
              </a:rPr>
              <a:t>	</a:t>
            </a:r>
            <a:r>
              <a:rPr lang="en-US" altLang="en-US" dirty="0"/>
              <a:t>≈ 276</a:t>
            </a:r>
            <a:r>
              <a:rPr lang="en-US" altLang="en-US" baseline="30000" dirty="0"/>
              <a:t>x</a:t>
            </a:r>
            <a:r>
              <a:rPr lang="en-US" altLang="en-US" dirty="0"/>
              <a:t> </a:t>
            </a:r>
            <a:r>
              <a:rPr lang="en-US" altLang="en-US" dirty="0">
                <a:latin typeface="Arial" panose="020B0604020202020204" pitchFamily="34" charset="0"/>
                <a:cs typeface="Arial" panose="020B0604020202020204" pitchFamily="34" charset="0"/>
              </a:rPr>
              <a:t>×</a:t>
            </a:r>
            <a:r>
              <a:rPr lang="en-US" altLang="en-US" dirty="0"/>
              <a:t> 5.62</a:t>
            </a:r>
          </a:p>
          <a:p>
            <a:endParaRPr lang="en-US" altLang="en-US" sz="1000" dirty="0"/>
          </a:p>
          <a:p>
            <a:r>
              <a:rPr lang="en-US" altLang="en-US" dirty="0"/>
              <a:t>d/dx log</a:t>
            </a:r>
            <a:r>
              <a:rPr lang="en-US" altLang="en-US" baseline="-25000" dirty="0"/>
              <a:t>10</a:t>
            </a:r>
            <a:r>
              <a:rPr lang="en-US" altLang="en-US" dirty="0"/>
              <a:t>x = ?</a:t>
            </a:r>
          </a:p>
        </p:txBody>
      </p:sp>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7,8</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9294824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63" name="Content Placeholder 2">
                <a:extLst>
                  <a:ext uri="{FF2B5EF4-FFF2-40B4-BE49-F238E27FC236}">
                    <a16:creationId xmlns:a16="http://schemas.microsoft.com/office/drawing/2014/main" id="{C6A22F3C-E7B5-48DE-BD13-BE1A785043E8}"/>
                  </a:ext>
                </a:extLst>
              </p:cNvPr>
              <p:cNvSpPr>
                <a:spLocks noGrp="1"/>
              </p:cNvSpPr>
              <p:nvPr>
                <p:ph idx="1"/>
              </p:nvPr>
            </p:nvSpPr>
            <p:spPr>
              <a:xfrm>
                <a:off x="457200" y="838200"/>
                <a:ext cx="8229600" cy="5638800"/>
              </a:xfrm>
            </p:spPr>
            <p:txBody>
              <a:bodyPr/>
              <a:lstStyle/>
              <a:p>
                <a:r>
                  <a:rPr lang="en-US" altLang="en-US" dirty="0"/>
                  <a:t>Find the derivative:</a:t>
                </a:r>
              </a:p>
              <a:p>
                <a:endParaRPr lang="en-US" altLang="en-US" sz="1000" dirty="0"/>
              </a:p>
              <a:p>
                <a:r>
                  <a:rPr lang="en-US" altLang="en-US" dirty="0"/>
                  <a:t>d/dx 276</a:t>
                </a:r>
                <a:r>
                  <a:rPr lang="en-US" altLang="en-US" baseline="30000" dirty="0"/>
                  <a:t>x</a:t>
                </a:r>
                <a:r>
                  <a:rPr lang="en-US" altLang="en-US" dirty="0"/>
                  <a:t> = </a:t>
                </a:r>
              </a:p>
              <a:p>
                <a:r>
                  <a:rPr lang="en-US" altLang="en-US" dirty="0">
                    <a:solidFill>
                      <a:srgbClr val="FFFF00"/>
                    </a:solidFill>
                  </a:rPr>
                  <a:t>	</a:t>
                </a:r>
                <a:r>
                  <a:rPr lang="en-US" altLang="en-US" dirty="0"/>
                  <a:t>≈ 276</a:t>
                </a:r>
                <a:r>
                  <a:rPr lang="en-US" altLang="en-US" baseline="30000" dirty="0"/>
                  <a:t>x</a:t>
                </a:r>
                <a:r>
                  <a:rPr lang="en-US" altLang="en-US" dirty="0"/>
                  <a:t> </a:t>
                </a:r>
                <a:r>
                  <a:rPr lang="en-US" altLang="en-US" dirty="0">
                    <a:latin typeface="Arial" panose="020B0604020202020204" pitchFamily="34" charset="0"/>
                    <a:cs typeface="Arial" panose="020B0604020202020204" pitchFamily="34" charset="0"/>
                  </a:rPr>
                  <a:t>×</a:t>
                </a:r>
                <a:r>
                  <a:rPr lang="en-US" altLang="en-US" dirty="0"/>
                  <a:t> 5.62</a:t>
                </a:r>
              </a:p>
              <a:p>
                <a:endParaRPr lang="en-US" altLang="en-US" sz="1000" dirty="0"/>
              </a:p>
              <a:p>
                <a:r>
                  <a:rPr lang="en-US" altLang="en-US" dirty="0"/>
                  <a:t>d/dx log</a:t>
                </a:r>
                <a:r>
                  <a:rPr lang="en-US" altLang="en-US" baseline="-25000" dirty="0"/>
                  <a:t>10</a:t>
                </a:r>
                <a:r>
                  <a:rPr lang="en-US" altLang="en-US" dirty="0"/>
                  <a:t>x =</a:t>
                </a:r>
              </a:p>
              <a:p>
                <a:r>
                  <a:rPr lang="en-US" altLang="en-US" dirty="0"/>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1</m:t>
                        </m:r>
                      </m:num>
                      <m:den>
                        <m:r>
                          <m:rPr>
                            <m:nor/>
                          </m:rPr>
                          <a:rPr lang="en-US" altLang="en-US" b="1" i="0" dirty="0" smtClean="0">
                            <a:solidFill>
                              <a:srgbClr val="FFFF00"/>
                            </a:solidFill>
                          </a:rPr>
                          <m:t>x</m:t>
                        </m:r>
                        <m:r>
                          <m:rPr>
                            <m:nor/>
                          </m:rPr>
                          <a:rPr lang="en-US" altLang="en-US" b="1" i="0" dirty="0" smtClean="0">
                            <a:solidFill>
                              <a:srgbClr val="FFFF00"/>
                            </a:solidFill>
                          </a:rPr>
                          <m:t> </m:t>
                        </m:r>
                        <m:r>
                          <m:rPr>
                            <m:nor/>
                          </m:rPr>
                          <a:rPr lang="en-US" altLang="en-US" b="1" i="0" dirty="0" smtClean="0">
                            <a:solidFill>
                              <a:srgbClr val="FFFF00"/>
                            </a:solidFill>
                          </a:rPr>
                          <m:t>ln</m:t>
                        </m:r>
                        <m:r>
                          <m:rPr>
                            <m:nor/>
                          </m:rPr>
                          <a:rPr lang="en-US" altLang="en-US" b="1" i="0" dirty="0" smtClean="0">
                            <a:solidFill>
                              <a:srgbClr val="FFFF00"/>
                            </a:solidFill>
                          </a:rPr>
                          <m:t>(10)</m:t>
                        </m:r>
                      </m:den>
                    </m:f>
                  </m:oMath>
                </a14:m>
                <a:r>
                  <a:rPr lang="en-US" altLang="en-US" dirty="0"/>
                  <a:t> </a:t>
                </a:r>
                <a:r>
                  <a:rPr lang="en-US" altLang="en-US" dirty="0">
                    <a:solidFill>
                      <a:srgbClr val="FFFF00"/>
                    </a:solidFill>
                  </a:rPr>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1</m:t>
                        </m:r>
                      </m:num>
                      <m:den>
                        <m:r>
                          <m:rPr>
                            <m:nor/>
                          </m:rPr>
                          <a:rPr lang="en-US" altLang="en-US" b="1" i="0" dirty="0" smtClean="0">
                            <a:solidFill>
                              <a:srgbClr val="FFFF00"/>
                            </a:solidFill>
                          </a:rPr>
                          <m:t>2.303</m:t>
                        </m:r>
                        <m:r>
                          <m:rPr>
                            <m:nor/>
                          </m:rPr>
                          <a:rPr lang="en-US" altLang="en-US" b="1" i="0" dirty="0" smtClean="0">
                            <a:solidFill>
                              <a:srgbClr val="FFFF00"/>
                            </a:solidFill>
                          </a:rPr>
                          <m:t>x</m:t>
                        </m:r>
                      </m:den>
                    </m:f>
                  </m:oMath>
                </a14:m>
                <a:endParaRPr lang="en-US" altLang="en-US" dirty="0"/>
              </a:p>
            </p:txBody>
          </p:sp>
        </mc:Choice>
        <mc:Fallback xmlns="">
          <p:sp>
            <p:nvSpPr>
              <p:cNvPr id="40963" name="Content Placeholder 2">
                <a:extLst>
                  <a:ext uri="{FF2B5EF4-FFF2-40B4-BE49-F238E27FC236}">
                    <a16:creationId xmlns:a16="http://schemas.microsoft.com/office/drawing/2014/main" id="{C6A22F3C-E7B5-48DE-BD13-BE1A785043E8}"/>
                  </a:ext>
                </a:extLst>
              </p:cNvPr>
              <p:cNvSpPr>
                <a:spLocks noGrp="1" noRot="1" noChangeAspect="1" noMove="1" noResize="1" noEditPoints="1" noAdjustHandles="1" noChangeArrowheads="1" noChangeShapeType="1" noTextEdit="1"/>
              </p:cNvSpPr>
              <p:nvPr>
                <p:ph idx="1"/>
              </p:nvPr>
            </p:nvSpPr>
            <p:spPr>
              <a:xfrm>
                <a:off x="457200" y="838200"/>
                <a:ext cx="8229600" cy="5638800"/>
              </a:xfrm>
              <a:blipFill>
                <a:blip r:embed="rId2"/>
                <a:stretch>
                  <a:fillRect l="-2593" t="-194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8EFA26A-2E09-4815-ADEE-87D9BCE52D5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TRANSCENDENTAL DERIVATIVES</a:t>
            </a:r>
          </a:p>
          <a:p>
            <a:pPr algn="ctr" eaLnBrk="1" hangingPunct="1">
              <a:spcBef>
                <a:spcPct val="0"/>
              </a:spcBef>
              <a:buFontTx/>
              <a:buNone/>
            </a:pPr>
            <a:r>
              <a:rPr lang="en-US" altLang="en-US" sz="2400" dirty="0">
                <a:solidFill>
                  <a:schemeClr val="bg1"/>
                </a:solidFill>
              </a:rPr>
              <a:t>IN-CLASS PROBLEMS 7,8</a:t>
            </a:r>
            <a:endParaRPr lang="en-US" altLang="en-US" sz="2400" i="1" dirty="0">
              <a:solidFill>
                <a:schemeClr val="folHlink"/>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E88EDC37-96F2-4D29-B01A-CD8BA2A74EA0}"/>
                  </a:ext>
                </a:extLst>
              </p:cNvPr>
              <p:cNvSpPr txBox="1">
                <a:spLocks/>
              </p:cNvSpPr>
              <p:nvPr/>
            </p:nvSpPr>
            <p:spPr bwMode="auto">
              <a:xfrm>
                <a:off x="6248400" y="914400"/>
                <a:ext cx="3048000" cy="5905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pPr>
                <a14:m>
                  <m:oMath xmlns:m="http://schemas.openxmlformats.org/officeDocument/2006/math">
                    <m:f>
                      <m:fPr>
                        <m:ctrlPr>
                          <a:rPr lang="en-US" sz="1600" i="1" smtClean="0">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 </a:t>
                </a:r>
                <a:r>
                  <a:rPr lang="en-US" sz="1600" i="1" dirty="0">
                    <a:ea typeface="Times New Roman" panose="02020603050405020304" pitchFamily="18" charset="0"/>
                  </a:rPr>
                  <a:t>x</a:t>
                </a:r>
                <a:r>
                  <a:rPr lang="en-US" sz="1600" dirty="0">
                    <a:ea typeface="Times New Roman" panose="02020603050405020304" pitchFamily="18" charset="0"/>
                  </a:rPr>
                  <a:t> = cos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 </a:t>
                </a:r>
                <a:r>
                  <a:rPr lang="en-US" sz="1600" i="1" dirty="0">
                    <a:ea typeface="Times New Roman" panose="02020603050405020304" pitchFamily="18" charset="0"/>
                  </a:rPr>
                  <a:t>x </a:t>
                </a:r>
                <a:r>
                  <a:rPr lang="en-US" sz="1600" dirty="0">
                    <a:ea typeface="Times New Roman" panose="02020603050405020304" pitchFamily="18" charset="0"/>
                  </a:rPr>
                  <a:t>=  csc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 </a:t>
                </a:r>
                <a:r>
                  <a:rPr lang="en-US" sz="1600" i="1" dirty="0">
                    <a:ea typeface="Times New Roman" panose="02020603050405020304" pitchFamily="18" charset="0"/>
                  </a:rPr>
                  <a:t>x</a:t>
                </a:r>
                <a:r>
                  <a:rPr lang="en-US" sz="1600" dirty="0">
                    <a:ea typeface="Times New Roman" panose="02020603050405020304" pitchFamily="18" charset="0"/>
                  </a:rPr>
                  <a:t> = –sin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 </a:t>
                </a:r>
                <a:r>
                  <a:rPr lang="en-US" sz="1600" i="1" dirty="0">
                    <a:ea typeface="Times New Roman" panose="02020603050405020304" pitchFamily="18" charset="0"/>
                  </a:rPr>
                  <a:t>x</a:t>
                </a:r>
                <a:r>
                  <a:rPr lang="en-US" sz="1600" dirty="0">
                    <a:ea typeface="Times New Roman" panose="02020603050405020304" pitchFamily="18" charset="0"/>
                  </a:rPr>
                  <a:t>  =  sec </a:t>
                </a:r>
                <a:r>
                  <a:rPr lang="en-US" sz="1600" i="1" dirty="0">
                    <a:ea typeface="Times New Roman" panose="02020603050405020304" pitchFamily="18" charset="0"/>
                  </a:rPr>
                  <a:t>x</a:t>
                </a:r>
                <a:r>
                  <a:rPr lang="en-US" sz="1600" dirty="0">
                    <a:ea typeface="Times New Roman" panose="02020603050405020304" pitchFamily="18" charset="0"/>
                  </a:rPr>
                  <a:t> tan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 </a:t>
                </a:r>
                <a:r>
                  <a:rPr lang="en-US" sz="1600" i="1" dirty="0">
                    <a:ea typeface="Times New Roman" panose="02020603050405020304" pitchFamily="18" charset="0"/>
                  </a:rPr>
                  <a:t>x</a:t>
                </a:r>
                <a:r>
                  <a:rPr lang="en-US" sz="1600" dirty="0">
                    <a:ea typeface="Times New Roman" panose="02020603050405020304" pitchFamily="18" charset="0"/>
                  </a:rPr>
                  <a:t> = sec</a:t>
                </a:r>
                <a:r>
                  <a:rPr lang="en-US" sz="1600" baseline="30000" dirty="0">
                    <a:ea typeface="Times New Roman" panose="02020603050405020304" pitchFamily="18" charset="0"/>
                  </a:rPr>
                  <a:t>2</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 </a:t>
                </a:r>
                <a:r>
                  <a:rPr lang="en-US" sz="1600" i="1" dirty="0">
                    <a:ea typeface="Times New Roman" panose="02020603050405020304" pitchFamily="18" charset="0"/>
                  </a:rPr>
                  <a:t>x</a:t>
                </a:r>
                <a:r>
                  <a:rPr lang="en-US" sz="1600" dirty="0">
                    <a:ea typeface="Times New Roman" panose="02020603050405020304" pitchFamily="18" charset="0"/>
                  </a:rPr>
                  <a:t>  =  csc </a:t>
                </a:r>
                <a:r>
                  <a:rPr lang="en-US" sz="1600" i="1" dirty="0">
                    <a:ea typeface="Times New Roman" panose="02020603050405020304" pitchFamily="18" charset="0"/>
                  </a:rPr>
                  <a:t>x</a:t>
                </a:r>
                <a:r>
                  <a:rPr lang="en-US" sz="1600" dirty="0">
                    <a:ea typeface="Times New Roman" panose="02020603050405020304" pitchFamily="18" charset="0"/>
                  </a:rPr>
                  <a:t> cot </a:t>
                </a:r>
                <a:r>
                  <a:rPr lang="en-US" sz="1600" i="1" dirty="0">
                    <a:ea typeface="Times New Roman" panose="02020603050405020304" pitchFamily="18" charset="0"/>
                  </a:rPr>
                  <a:t>x</a:t>
                </a:r>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sin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cot</a:t>
                </a:r>
                <a:r>
                  <a:rPr lang="en-US" sz="1600" baseline="30000" dirty="0">
                    <a:ea typeface="Times New Roman" panose="02020603050405020304" pitchFamily="18" charset="0"/>
                  </a:rPr>
                  <a:t> -1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cos</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sec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 </a:t>
                </a:r>
                <a:r>
                  <a:rPr lang="en-US" sz="1600" dirty="0">
                    <a:ea typeface="Times New Roman" panose="02020603050405020304" pitchFamily="18" charset="0"/>
                  </a:rPr>
                  <a:t>=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tan</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csc</a:t>
                </a:r>
                <a:r>
                  <a:rPr lang="en-US" sz="1600" baseline="30000" dirty="0">
                    <a:ea typeface="Times New Roman" panose="02020603050405020304" pitchFamily="18" charset="0"/>
                  </a:rPr>
                  <a:t>-1</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r>
                      <a:rPr lang="en-US" sz="1600" i="1">
                        <a:latin typeface="Cambria Math" panose="02040503050406030204" pitchFamily="18" charset="0"/>
                        <a:ea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d>
                          <m:dPr>
                            <m:begChr m:val="|"/>
                            <m:endChr m:val="|"/>
                            <m:ctrlPr>
                              <a:rPr lang="en-US" sz="1600" i="1">
                                <a:latin typeface="Cambria Math" panose="02040503050406030204" pitchFamily="18" charset="0"/>
                                <a:ea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rPr>
                              <m:t>𝑥</m:t>
                            </m:r>
                          </m:e>
                        </m:d>
                        <m:rad>
                          <m:radPr>
                            <m:degHide m:val="on"/>
                            <m:ctrlPr>
                              <a:rPr lang="en-US" sz="1600" i="1">
                                <a:latin typeface="Cambria Math" panose="02040503050406030204" pitchFamily="18" charset="0"/>
                                <a:ea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rPr>
                              <m:t>1−</m:t>
                            </m:r>
                            <m:sSup>
                              <m:sSupPr>
                                <m:ctrlPr>
                                  <a:rPr lang="en-US" sz="1600" i="1">
                                    <a:latin typeface="Cambria Math" panose="02040503050406030204" pitchFamily="18" charset="0"/>
                                    <a:ea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rPr>
                                  <m:t>𝑥</m:t>
                                </m:r>
                              </m:e>
                              <m:sup>
                                <m:r>
                                  <a:rPr lang="en-US" sz="1600" i="1">
                                    <a:latin typeface="Cambria Math" panose="02040503050406030204" pitchFamily="18" charset="0"/>
                                    <a:ea typeface="Times New Roman" panose="02020603050405020304" pitchFamily="18" charset="0"/>
                                  </a:rPr>
                                  <m:t>2</m:t>
                                </m:r>
                              </m:sup>
                            </m:sSup>
                          </m:e>
                        </m:rad>
                      </m:den>
                    </m:f>
                  </m:oMath>
                </a14:m>
                <a:endParaRPr lang="en-US" sz="1600" dirty="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a:t>
                </a:r>
                <a:r>
                  <a:rPr lang="en-US" sz="1600" dirty="0" err="1">
                    <a:ea typeface="Times New Roman" panose="02020603050405020304" pitchFamily="18" charset="0"/>
                  </a:rPr>
                  <a:t>log</a:t>
                </a:r>
                <a:r>
                  <a:rPr lang="en-US" sz="1600" baseline="-25000" dirty="0" err="1">
                    <a:ea typeface="Times New Roman" panose="02020603050405020304" pitchFamily="18" charset="0"/>
                  </a:rPr>
                  <a:t>b</a:t>
                </a:r>
                <a:r>
                  <a:rPr lang="en-US" sz="1600" dirty="0">
                    <a:ea typeface="Times New Roman" panose="02020603050405020304" pitchFamily="18" charset="0"/>
                  </a:rPr>
                  <a:t> </a:t>
                </a:r>
                <a:r>
                  <a:rPr lang="en-US" sz="1600" i="1" dirty="0">
                    <a:ea typeface="Times New Roman" panose="02020603050405020304" pitchFamily="18" charset="0"/>
                  </a:rPr>
                  <a:t>x</a:t>
                </a:r>
                <a:r>
                  <a:rPr lang="en-US" sz="1600" dirty="0">
                    <a:ea typeface="Times New Roman" panose="02020603050405020304" pitchFamily="18" charset="0"/>
                  </a:rPr>
                  <a:t> = 1/(x ln(b))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b</a:t>
                </a:r>
                <a:r>
                  <a:rPr lang="en-US" sz="1600" i="1" baseline="30000" dirty="0">
                    <a:ea typeface="Times New Roman" panose="02020603050405020304" pitchFamily="18" charset="0"/>
                  </a:rPr>
                  <a:t>x</a:t>
                </a:r>
                <a:r>
                  <a:rPr lang="en-US" sz="1600" dirty="0">
                    <a:ea typeface="Times New Roman" panose="02020603050405020304" pitchFamily="18" charset="0"/>
                  </a:rPr>
                  <a:t>  =  b</a:t>
                </a:r>
                <a:r>
                  <a:rPr lang="en-US" sz="1600" i="1" baseline="30000" dirty="0">
                    <a:ea typeface="Times New Roman" panose="02020603050405020304" pitchFamily="18" charset="0"/>
                  </a:rPr>
                  <a:t>x</a:t>
                </a:r>
                <a:r>
                  <a:rPr lang="en-US" sz="1600" dirty="0">
                    <a:ea typeface="Times New Roman" panose="02020603050405020304" pitchFamily="18" charset="0"/>
                  </a:rPr>
                  <a:t> ln(b)</a:t>
                </a:r>
                <a:endParaRPr lang="en-US" sz="1600" i="1" dirty="0">
                  <a:latin typeface="Cambria Math" panose="02040503050406030204" pitchFamily="18" charset="0"/>
                  <a:ea typeface="Times New Roman" panose="02020603050405020304" pitchFamily="18" charset="0"/>
                </a:endParaRP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ln </a:t>
                </a:r>
                <a:r>
                  <a:rPr lang="en-US" sz="1600" i="1" dirty="0">
                    <a:ea typeface="Times New Roman" panose="02020603050405020304" pitchFamily="18" charset="0"/>
                  </a:rPr>
                  <a:t>x</a:t>
                </a:r>
                <a:r>
                  <a:rPr lang="en-US" sz="1600" dirty="0">
                    <a:ea typeface="Times New Roman" panose="02020603050405020304" pitchFamily="18" charset="0"/>
                  </a:rPr>
                  <a:t> =  </a:t>
                </a: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rPr>
                          <m:t>𝑥</m:t>
                        </m:r>
                      </m:den>
                    </m:f>
                  </m:oMath>
                </a14:m>
                <a:r>
                  <a:rPr lang="en-US" sz="1600" dirty="0">
                    <a:ea typeface="Times New Roman" panose="02020603050405020304" pitchFamily="18" charset="0"/>
                  </a:rPr>
                  <a:t> </a:t>
                </a:r>
              </a:p>
              <a:p>
                <a:pPr>
                  <a:spcBef>
                    <a:spcPts val="0"/>
                  </a:spcBef>
                  <a:spcAft>
                    <a:spcPts val="0"/>
                  </a:spcAft>
                </a:pPr>
                <a14:m>
                  <m:oMath xmlns:m="http://schemas.openxmlformats.org/officeDocument/2006/math">
                    <m:f>
                      <m:fPr>
                        <m:ctrlPr>
                          <a:rPr lang="en-US" sz="1600" i="1">
                            <a:latin typeface="Cambria Math" panose="02040503050406030204" pitchFamily="18" charset="0"/>
                            <a:ea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rPr>
                          <m:t>𝑑</m:t>
                        </m:r>
                      </m:num>
                      <m:den>
                        <m:r>
                          <a:rPr lang="en-US" sz="1600" i="1">
                            <a:latin typeface="Cambria Math" panose="02040503050406030204" pitchFamily="18" charset="0"/>
                            <a:ea typeface="Times New Roman" panose="02020603050405020304" pitchFamily="18" charset="0"/>
                          </a:rPr>
                          <m:t>𝑑𝑥</m:t>
                        </m:r>
                      </m:den>
                    </m:f>
                  </m:oMath>
                </a14:m>
                <a:r>
                  <a:rPr lang="en-US" sz="1600" dirty="0">
                    <a:ea typeface="Times New Roman" panose="02020603050405020304" pitchFamily="18" charset="0"/>
                  </a:rPr>
                  <a:t>  e</a:t>
                </a:r>
                <a:r>
                  <a:rPr lang="en-US" sz="1600" i="1" baseline="30000" dirty="0">
                    <a:ea typeface="Times New Roman" panose="02020603050405020304" pitchFamily="18" charset="0"/>
                  </a:rPr>
                  <a:t>x</a:t>
                </a:r>
                <a:r>
                  <a:rPr lang="en-US" sz="1600" baseline="30000" dirty="0">
                    <a:ea typeface="Times New Roman" panose="02020603050405020304" pitchFamily="18" charset="0"/>
                  </a:rPr>
                  <a:t> </a:t>
                </a:r>
                <a:r>
                  <a:rPr lang="en-US" sz="1600" dirty="0">
                    <a:ea typeface="Times New Roman" panose="02020603050405020304" pitchFamily="18" charset="0"/>
                  </a:rPr>
                  <a:t> =  e</a:t>
                </a:r>
                <a:r>
                  <a:rPr lang="en-US" sz="1600" i="1" baseline="30000" dirty="0">
                    <a:ea typeface="Times New Roman" panose="02020603050405020304" pitchFamily="18" charset="0"/>
                  </a:rPr>
                  <a:t>x</a:t>
                </a:r>
                <a:endParaRPr lang="en-US" sz="1600" dirty="0">
                  <a:ea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E88EDC37-96F2-4D29-B01A-CD8BA2A74EA0}"/>
                  </a:ext>
                </a:extLst>
              </p:cNvPr>
              <p:cNvSpPr txBox="1">
                <a:spLocks noRot="1" noChangeAspect="1" noMove="1" noResize="1" noEditPoints="1" noAdjustHandles="1" noChangeArrowheads="1" noChangeShapeType="1" noTextEdit="1"/>
              </p:cNvSpPr>
              <p:nvPr/>
            </p:nvSpPr>
            <p:spPr bwMode="auto">
              <a:xfrm>
                <a:off x="6248400" y="914400"/>
                <a:ext cx="3048000" cy="59055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5878962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382000" cy="5638800"/>
          </a:xfrm>
        </p:spPr>
        <p:txBody>
          <a:bodyPr/>
          <a:lstStyle/>
          <a:p>
            <a:r>
              <a:rPr lang="en-US" altLang="en-US" dirty="0"/>
              <a:t>Note: if you use </a:t>
            </a:r>
            <a:r>
              <a:rPr lang="en-US" altLang="en-US" dirty="0" err="1"/>
              <a:t>WolframAlpha</a:t>
            </a:r>
            <a:r>
              <a:rPr lang="en-US" altLang="en-US" dirty="0"/>
              <a:t>, 	</a:t>
            </a:r>
            <a:r>
              <a:rPr lang="en-US" altLang="en-US" dirty="0">
                <a:solidFill>
                  <a:srgbClr val="FFC000"/>
                </a:solidFill>
              </a:rPr>
              <a:t>they use “log” to mean “ln” 	</a:t>
            </a:r>
            <a:r>
              <a:rPr lang="en-US" altLang="en-US" dirty="0"/>
              <a:t>(really confusing!)</a:t>
            </a:r>
          </a:p>
          <a:p>
            <a:r>
              <a:rPr lang="en-US" altLang="en-US" dirty="0"/>
              <a:t>If you want log</a:t>
            </a:r>
            <a:r>
              <a:rPr lang="en-US" altLang="en-US" baseline="-25000" dirty="0"/>
              <a:t>10</a:t>
            </a:r>
            <a:r>
              <a:rPr lang="en-US" altLang="en-US" dirty="0"/>
              <a:t>, you can 	select that</a:t>
            </a:r>
          </a:p>
          <a:p>
            <a:endParaRPr lang="en-US" altLang="en-US" dirty="0"/>
          </a:p>
        </p:txBody>
      </p:sp>
      <p:pic>
        <p:nvPicPr>
          <p:cNvPr id="2" name="Picture 2">
            <a:extLst>
              <a:ext uri="{FF2B5EF4-FFF2-40B4-BE49-F238E27FC236}">
                <a16:creationId xmlns:a16="http://schemas.microsoft.com/office/drawing/2014/main" id="{52FAECA1-FE0B-4C79-8AE4-BBA5357EA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818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32025102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We’ve been doing all our derivatives vs “x”</a:t>
            </a:r>
          </a:p>
          <a:p>
            <a:endParaRPr lang="en-US" altLang="en-US" dirty="0"/>
          </a:p>
        </p:txBody>
      </p:sp>
    </p:spTree>
    <p:extLst>
      <p:ext uri="{BB962C8B-B14F-4D97-AF65-F5344CB8AC3E}">
        <p14:creationId xmlns:p14="http://schemas.microsoft.com/office/powerpoint/2010/main" val="20088587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We’ve been doing all our derivatives vs “x”</a:t>
            </a:r>
          </a:p>
          <a:p>
            <a:endParaRPr lang="en-US" altLang="en-US" dirty="0"/>
          </a:p>
          <a:p>
            <a:r>
              <a:rPr lang="en-US" altLang="en-US" dirty="0"/>
              <a:t>It doesn’t have to be that way!</a:t>
            </a:r>
          </a:p>
          <a:p>
            <a:endParaRPr lang="en-US" altLang="en-US" dirty="0"/>
          </a:p>
        </p:txBody>
      </p:sp>
    </p:spTree>
    <p:extLst>
      <p:ext uri="{BB962C8B-B14F-4D97-AF65-F5344CB8AC3E}">
        <p14:creationId xmlns:p14="http://schemas.microsoft.com/office/powerpoint/2010/main" val="712018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Any one of the measures could change, which would cause the volume to change</a:t>
            </a:r>
          </a:p>
          <a:p>
            <a:endParaRPr lang="en-US" altLang="en-US" dirty="0"/>
          </a:p>
        </p:txBody>
      </p:sp>
    </p:spTree>
    <p:extLst>
      <p:ext uri="{BB962C8B-B14F-4D97-AF65-F5344CB8AC3E}">
        <p14:creationId xmlns:p14="http://schemas.microsoft.com/office/powerpoint/2010/main" val="381802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Review of 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What if it’s not a hole… </a:t>
            </a:r>
          </a:p>
          <a:p>
            <a:pPr>
              <a:spcBef>
                <a:spcPts val="0"/>
              </a:spcBef>
            </a:pPr>
            <a:r>
              <a:rPr lang="en-US" altLang="en-US" dirty="0"/>
              <a:t>it’s a cliff!</a:t>
            </a:r>
          </a:p>
          <a:p>
            <a:pPr>
              <a:spcBef>
                <a:spcPts val="0"/>
              </a:spcBef>
            </a:pPr>
            <a:r>
              <a:rPr lang="en-US" altLang="en-US" dirty="0"/>
              <a:t>LSL = </a:t>
            </a:r>
          </a:p>
          <a:p>
            <a:pPr>
              <a:spcBef>
                <a:spcPts val="0"/>
              </a:spcBef>
            </a:pPr>
            <a:r>
              <a:rPr lang="en-US" altLang="en-US" dirty="0"/>
              <a:t>RSL = </a:t>
            </a:r>
          </a:p>
          <a:p>
            <a:pPr>
              <a:spcBef>
                <a:spcPts val="0"/>
              </a:spcBef>
            </a:pPr>
            <a:endParaRPr lang="en-US" altLang="en-US" dirty="0"/>
          </a:p>
          <a:p>
            <a:endParaRPr lang="en-US" altLang="en-US" dirty="0"/>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2855507" y="3163224"/>
            <a:ext cx="6069418" cy="3447811"/>
          </a:xfrm>
          <a:prstGeom prst="rect">
            <a:avLst/>
          </a:prstGeom>
        </p:spPr>
      </p:pic>
    </p:spTree>
    <p:extLst>
      <p:ext uri="{BB962C8B-B14F-4D97-AF65-F5344CB8AC3E}">
        <p14:creationId xmlns:p14="http://schemas.microsoft.com/office/powerpoint/2010/main" val="27302690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6D0FF65-FEA7-454B-B20B-2A923AB312E4}"/>
              </a:ext>
            </a:extLst>
          </p:cNvPr>
          <p:cNvSpPr>
            <a:spLocks noGrp="1"/>
          </p:cNvSpPr>
          <p:nvPr>
            <p:ph type="title"/>
          </p:nvPr>
        </p:nvSpPr>
        <p:spPr/>
        <p:txBody>
          <a:bodyPr/>
          <a:lstStyle/>
          <a:p>
            <a:r>
              <a:rPr lang="en-US" altLang="en-US" sz="5300" dirty="0"/>
              <a:t>Derivatives</a:t>
            </a:r>
          </a:p>
        </p:txBody>
      </p:sp>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1219200"/>
            <a:ext cx="8153400" cy="5638800"/>
          </a:xfrm>
        </p:spPr>
        <p:txBody>
          <a:bodyPr/>
          <a:lstStyle/>
          <a:p>
            <a:r>
              <a:rPr lang="en-US" altLang="en-US" dirty="0"/>
              <a:t>To solve these problems, think of any variable that is not changing as a </a:t>
            </a:r>
            <a:r>
              <a:rPr lang="en-US" altLang="en-US" i="1" dirty="0">
                <a:solidFill>
                  <a:schemeClr val="tx1"/>
                </a:solidFill>
              </a:rPr>
              <a:t>constant</a:t>
            </a:r>
          </a:p>
          <a:p>
            <a:endParaRPr lang="en-US" altLang="en-US" dirty="0"/>
          </a:p>
        </p:txBody>
      </p:sp>
    </p:spTree>
    <p:extLst>
      <p:ext uri="{BB962C8B-B14F-4D97-AF65-F5344CB8AC3E}">
        <p14:creationId xmlns:p14="http://schemas.microsoft.com/office/powerpoint/2010/main" val="1025875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endParaRPr lang="en-US" altLang="en-US" dirty="0"/>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39699929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r>
              <a:rPr lang="en-US" altLang="en-US" dirty="0"/>
              <a:t>That means v and w are free to change (variables)</a:t>
            </a:r>
          </a:p>
          <a:p>
            <a:r>
              <a:rPr lang="en-US" altLang="en-US" dirty="0"/>
              <a:t>BUT l and h are NOT free to change (constants)</a:t>
            </a:r>
          </a:p>
          <a:p>
            <a:endParaRPr lang="en-US" altLang="en-US" dirty="0"/>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39090693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endParaRPr lang="en-US" altLang="en-US" sz="2000" dirty="0"/>
          </a:p>
          <a:p>
            <a:r>
              <a:rPr lang="en-US" altLang="en-US" dirty="0"/>
              <a:t>Think of the formula as:</a:t>
            </a:r>
          </a:p>
          <a:p>
            <a:r>
              <a:rPr lang="en-US" altLang="en-US" dirty="0"/>
              <a:t>	v = (c) </a:t>
            </a:r>
            <a:r>
              <a:rPr lang="en-US" altLang="en-US" dirty="0">
                <a:latin typeface="Arial" panose="020B0604020202020204" pitchFamily="34" charset="0"/>
                <a:cs typeface="Arial" panose="020B0604020202020204" pitchFamily="34" charset="0"/>
              </a:rPr>
              <a:t>×</a:t>
            </a:r>
            <a:r>
              <a:rPr lang="en-US" altLang="en-US" dirty="0"/>
              <a:t> w</a:t>
            </a:r>
          </a:p>
          <a:p>
            <a:pPr>
              <a:spcBef>
                <a:spcPts val="0"/>
              </a:spcBef>
            </a:pPr>
            <a:r>
              <a:rPr lang="en-US" altLang="en-US" dirty="0"/>
              <a:t>with c=</a:t>
            </a:r>
            <a:r>
              <a:rPr lang="en-US" altLang="en-US" dirty="0" err="1"/>
              <a:t>lh</a:t>
            </a:r>
            <a:r>
              <a:rPr lang="en-US" altLang="en-US" dirty="0"/>
              <a:t> (a constant)</a:t>
            </a:r>
          </a:p>
          <a:p>
            <a:pPr>
              <a:spcBef>
                <a:spcPts val="0"/>
              </a:spcBef>
            </a:pPr>
            <a:r>
              <a:rPr lang="en-US" altLang="en-US" dirty="0"/>
              <a:t>w is the independent variable</a:t>
            </a:r>
          </a:p>
          <a:p>
            <a:pPr>
              <a:spcBef>
                <a:spcPts val="0"/>
              </a:spcBef>
            </a:pPr>
            <a:r>
              <a:rPr lang="en-US" altLang="en-US" dirty="0"/>
              <a:t>v is the dependent variable</a:t>
            </a: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10662786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686800" cy="5638800"/>
          </a:xfrm>
        </p:spPr>
        <p:txBody>
          <a:bodyPr/>
          <a:lstStyle/>
          <a:p>
            <a:r>
              <a:rPr lang="en-US" altLang="en-US" dirty="0"/>
              <a:t>The formula for the volume of </a:t>
            </a:r>
          </a:p>
          <a:p>
            <a:pPr>
              <a:spcBef>
                <a:spcPts val="0"/>
              </a:spcBef>
            </a:pPr>
            <a:r>
              <a:rPr lang="en-US" altLang="en-US" dirty="0"/>
              <a:t>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endParaRPr lang="en-US" altLang="en-US" sz="2000" dirty="0"/>
          </a:p>
          <a:p>
            <a:r>
              <a:rPr lang="en-US" altLang="en-US" dirty="0"/>
              <a:t>Think of the formula as:</a:t>
            </a:r>
          </a:p>
          <a:p>
            <a:r>
              <a:rPr lang="en-US" altLang="en-US" dirty="0"/>
              <a:t>	v = </a:t>
            </a:r>
            <a:r>
              <a:rPr lang="en-US" altLang="en-US" dirty="0">
                <a:solidFill>
                  <a:srgbClr val="00B0F0"/>
                </a:solidFill>
              </a:rPr>
              <a:t>c w</a:t>
            </a:r>
            <a:r>
              <a:rPr lang="en-US" altLang="en-US" baseline="30000" dirty="0">
                <a:solidFill>
                  <a:srgbClr val="00B0F0"/>
                </a:solidFill>
              </a:rPr>
              <a:t>1</a:t>
            </a:r>
            <a:r>
              <a:rPr lang="en-US" altLang="en-US" dirty="0">
                <a:solidFill>
                  <a:srgbClr val="00B0F0"/>
                </a:solidFill>
              </a:rPr>
              <a:t> </a:t>
            </a:r>
          </a:p>
          <a:p>
            <a:r>
              <a:rPr lang="en-US" altLang="en-US" dirty="0">
                <a:solidFill>
                  <a:srgbClr val="00B0F0"/>
                </a:solidFill>
              </a:rPr>
              <a:t>dv/</a:t>
            </a:r>
            <a:r>
              <a:rPr lang="en-US" altLang="en-US" dirty="0" err="1">
                <a:solidFill>
                  <a:srgbClr val="00B0F0"/>
                </a:solidFill>
              </a:rPr>
              <a:t>dw</a:t>
            </a:r>
            <a:r>
              <a:rPr lang="en-US" altLang="en-US" dirty="0">
                <a:solidFill>
                  <a:srgbClr val="00B0F0"/>
                </a:solidFill>
              </a:rPr>
              <a:t> = c(1)w</a:t>
            </a:r>
            <a:r>
              <a:rPr lang="en-US" altLang="en-US" baseline="30000" dirty="0">
                <a:solidFill>
                  <a:srgbClr val="00B0F0"/>
                </a:solidFill>
              </a:rPr>
              <a:t>1-1</a:t>
            </a:r>
            <a:r>
              <a:rPr lang="en-US" altLang="en-US" dirty="0">
                <a:solidFill>
                  <a:srgbClr val="00B0F0"/>
                </a:solidFill>
              </a:rPr>
              <a:t> = c(1)(w</a:t>
            </a:r>
            <a:r>
              <a:rPr lang="en-US" altLang="en-US" baseline="30000" dirty="0">
                <a:solidFill>
                  <a:srgbClr val="00B0F0"/>
                </a:solidFill>
              </a:rPr>
              <a:t>0</a:t>
            </a:r>
            <a:r>
              <a:rPr lang="en-US" altLang="en-US" dirty="0">
                <a:solidFill>
                  <a:srgbClr val="00B0F0"/>
                </a:solidFill>
              </a:rPr>
              <a:t>) =    </a:t>
            </a:r>
          </a:p>
          <a:p>
            <a:r>
              <a:rPr lang="en-US" altLang="en-US" dirty="0">
                <a:solidFill>
                  <a:srgbClr val="00B0F0"/>
                </a:solidFill>
              </a:rPr>
              <a:t>        = c(1)(1) = c (= </a:t>
            </a:r>
            <a:r>
              <a:rPr lang="en-US" altLang="en-US" dirty="0" err="1">
                <a:solidFill>
                  <a:srgbClr val="00B0F0"/>
                </a:solidFill>
              </a:rPr>
              <a:t>lh</a:t>
            </a:r>
            <a:r>
              <a:rPr lang="en-US" altLang="en-US" dirty="0">
                <a:solidFill>
                  <a:srgbClr val="00B0F0"/>
                </a:solidFill>
              </a:rPr>
              <a:t>)</a:t>
            </a: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13850973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a:t>
            </a:r>
            <a:r>
              <a:rPr lang="en-US" altLang="en-US" dirty="0" err="1"/>
              <a:t>dw</a:t>
            </a:r>
            <a:endParaRPr lang="en-US" altLang="en-US" dirty="0"/>
          </a:p>
          <a:p>
            <a:endParaRPr lang="en-US" altLang="en-US" sz="2000" dirty="0"/>
          </a:p>
          <a:p>
            <a:r>
              <a:rPr lang="en-US" altLang="en-US" dirty="0"/>
              <a:t>Think of the formula as:</a:t>
            </a:r>
          </a:p>
          <a:p>
            <a:r>
              <a:rPr lang="en-US" altLang="en-US" dirty="0"/>
              <a:t>	v = (</a:t>
            </a:r>
            <a:r>
              <a:rPr lang="en-US" altLang="en-US" dirty="0" err="1"/>
              <a:t>lh</a:t>
            </a:r>
            <a:r>
              <a:rPr lang="en-US" altLang="en-US" dirty="0"/>
              <a:t>) </a:t>
            </a:r>
            <a:r>
              <a:rPr lang="en-US" altLang="en-US" dirty="0">
                <a:latin typeface="Arial" panose="020B0604020202020204" pitchFamily="34" charset="0"/>
                <a:cs typeface="Arial" panose="020B0604020202020204" pitchFamily="34" charset="0"/>
              </a:rPr>
              <a:t>×</a:t>
            </a:r>
            <a:r>
              <a:rPr lang="en-US" altLang="en-US" dirty="0"/>
              <a:t> w</a:t>
            </a:r>
          </a:p>
          <a:p>
            <a:r>
              <a:rPr lang="en-US" altLang="en-US" dirty="0"/>
              <a:t>Now it’s easy! What is dv/</a:t>
            </a:r>
            <a:r>
              <a:rPr lang="en-US" altLang="en-US" dirty="0" err="1"/>
              <a:t>dw</a:t>
            </a:r>
            <a:r>
              <a:rPr lang="en-US" altLang="en-US" dirty="0"/>
              <a:t>?</a:t>
            </a:r>
          </a:p>
          <a:p>
            <a:pPr algn="ctr"/>
            <a:r>
              <a:rPr lang="en-US" altLang="en-US" dirty="0" err="1">
                <a:solidFill>
                  <a:srgbClr val="FFFF00"/>
                </a:solidFill>
              </a:rPr>
              <a:t>lh</a:t>
            </a:r>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6066214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dv/dh</a:t>
            </a:r>
          </a:p>
          <a:p>
            <a:endParaRPr lang="en-US" altLang="en-US" sz="2000" dirty="0"/>
          </a:p>
          <a:p>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9989873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dv/dh</a:t>
            </a:r>
          </a:p>
          <a:p>
            <a:r>
              <a:rPr lang="en-US" altLang="en-US" dirty="0"/>
              <a:t>v and h are now the variables </a:t>
            </a:r>
          </a:p>
          <a:p>
            <a:r>
              <a:rPr lang="en-US" altLang="en-US" dirty="0"/>
              <a:t>l and w are now the constants</a:t>
            </a:r>
          </a:p>
          <a:p>
            <a:endParaRPr lang="en-US" altLang="en-US" dirty="0"/>
          </a:p>
          <a:p>
            <a:r>
              <a:rPr lang="en-US" altLang="en-US" dirty="0"/>
              <a:t>v = (</a:t>
            </a:r>
            <a:r>
              <a:rPr lang="en-US" altLang="en-US" dirty="0" err="1"/>
              <a:t>lw</a:t>
            </a:r>
            <a:r>
              <a:rPr lang="en-US" altLang="en-US" dirty="0"/>
              <a:t>) h = c h</a:t>
            </a:r>
          </a:p>
          <a:p>
            <a:endParaRPr lang="en-US" altLang="en-US" sz="2000" dirty="0"/>
          </a:p>
          <a:p>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4150541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dv/dh</a:t>
            </a:r>
          </a:p>
          <a:p>
            <a:endParaRPr lang="en-US" altLang="en-US" sz="2000" dirty="0"/>
          </a:p>
          <a:p>
            <a:r>
              <a:rPr lang="en-US" altLang="en-US" dirty="0"/>
              <a:t>Think of the formula as:</a:t>
            </a:r>
          </a:p>
          <a:p>
            <a:r>
              <a:rPr lang="en-US" altLang="en-US" dirty="0"/>
              <a:t>	v = c h</a:t>
            </a:r>
          </a:p>
          <a:p>
            <a:r>
              <a:rPr lang="en-US" altLang="en-US" dirty="0"/>
              <a:t>Now it’s easy! What is dv/dh?</a:t>
            </a: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19500343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1">
            <a:extLst>
              <a:ext uri="{FF2B5EF4-FFF2-40B4-BE49-F238E27FC236}">
                <a16:creationId xmlns:a16="http://schemas.microsoft.com/office/drawing/2014/main" id="{5765A34E-0A31-4861-9444-43573C2F9797}"/>
              </a:ext>
            </a:extLst>
          </p:cNvPr>
          <p:cNvSpPr>
            <a:spLocks noGrp="1"/>
          </p:cNvSpPr>
          <p:nvPr>
            <p:ph idx="1"/>
          </p:nvPr>
        </p:nvSpPr>
        <p:spPr>
          <a:xfrm>
            <a:off x="457200" y="838200"/>
            <a:ext cx="8153400" cy="5638800"/>
          </a:xfrm>
        </p:spPr>
        <p:txBody>
          <a:bodyPr/>
          <a:lstStyle/>
          <a:p>
            <a:r>
              <a:rPr lang="en-US" altLang="en-US" dirty="0"/>
              <a:t>The formula for the volume of a box is: v = l </a:t>
            </a:r>
            <a:r>
              <a:rPr lang="en-US" altLang="en-US" dirty="0">
                <a:latin typeface="Arial" panose="020B0604020202020204" pitchFamily="34" charset="0"/>
                <a:cs typeface="Arial" panose="020B0604020202020204" pitchFamily="34" charset="0"/>
              </a:rPr>
              <a:t>×</a:t>
            </a:r>
            <a:r>
              <a:rPr lang="en-US" altLang="en-US" dirty="0"/>
              <a:t> w </a:t>
            </a:r>
            <a:r>
              <a:rPr lang="en-US" altLang="en-US" dirty="0">
                <a:latin typeface="Arial" panose="020B0604020202020204" pitchFamily="34" charset="0"/>
                <a:cs typeface="Arial" panose="020B0604020202020204" pitchFamily="34" charset="0"/>
              </a:rPr>
              <a:t>×</a:t>
            </a:r>
            <a:r>
              <a:rPr lang="en-US" altLang="en-US" dirty="0"/>
              <a:t> h</a:t>
            </a:r>
          </a:p>
          <a:p>
            <a:endParaRPr lang="en-US" altLang="en-US" sz="2000" dirty="0"/>
          </a:p>
          <a:p>
            <a:r>
              <a:rPr lang="en-US" altLang="en-US" dirty="0"/>
              <a:t>Find dv/dh</a:t>
            </a:r>
          </a:p>
          <a:p>
            <a:endParaRPr lang="en-US" altLang="en-US" sz="2000" dirty="0"/>
          </a:p>
          <a:p>
            <a:r>
              <a:rPr lang="en-US" altLang="en-US" dirty="0"/>
              <a:t>Think of the formula as:</a:t>
            </a:r>
          </a:p>
          <a:p>
            <a:r>
              <a:rPr lang="en-US" altLang="en-US" dirty="0"/>
              <a:t>	v = (c) h</a:t>
            </a:r>
          </a:p>
          <a:p>
            <a:r>
              <a:rPr lang="en-US" altLang="en-US" dirty="0"/>
              <a:t>Now it’s easy! What is dv/dh?</a:t>
            </a:r>
          </a:p>
          <a:p>
            <a:pPr algn="ctr"/>
            <a:r>
              <a:rPr lang="en-US" altLang="en-US" dirty="0"/>
              <a:t>c = </a:t>
            </a:r>
            <a:r>
              <a:rPr lang="en-US" altLang="en-US" dirty="0" err="1">
                <a:solidFill>
                  <a:srgbClr val="FFFF00"/>
                </a:solidFill>
              </a:rPr>
              <a:t>lw</a:t>
            </a:r>
            <a:endParaRPr lang="en-US" altLang="en-US" dirty="0">
              <a:solidFill>
                <a:srgbClr val="FFFF00"/>
              </a:solidFill>
            </a:endParaRPr>
          </a:p>
        </p:txBody>
      </p:sp>
      <p:sp>
        <p:nvSpPr>
          <p:cNvPr id="3" name="Rectangle 2">
            <a:extLst>
              <a:ext uri="{FF2B5EF4-FFF2-40B4-BE49-F238E27FC236}">
                <a16:creationId xmlns:a16="http://schemas.microsoft.com/office/drawing/2014/main" id="{A919B29A-6AA8-409D-A466-2C6D876FD36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PROBLEMS 9</a:t>
            </a:r>
            <a:endParaRPr lang="en-US" altLang="en-US" sz="2400" i="1" dirty="0">
              <a:solidFill>
                <a:schemeClr val="folHlink"/>
              </a:solidFill>
            </a:endParaRPr>
          </a:p>
        </p:txBody>
      </p:sp>
    </p:spTree>
    <p:extLst>
      <p:ext uri="{BB962C8B-B14F-4D97-AF65-F5344CB8AC3E}">
        <p14:creationId xmlns:p14="http://schemas.microsoft.com/office/powerpoint/2010/main" val="2328423577"/>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4425</TotalTime>
  <Words>8492</Words>
  <Application>Microsoft Office PowerPoint</Application>
  <PresentationFormat>On-screen Show (4:3)</PresentationFormat>
  <Paragraphs>1504</Paragraphs>
  <Slides>204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204</vt:i4>
      </vt:variant>
    </vt:vector>
  </HeadingPairs>
  <TitlesOfParts>
    <vt:vector size="213" baseType="lpstr">
      <vt:lpstr>Arial</vt:lpstr>
      <vt:lpstr>Calibri</vt:lpstr>
      <vt:lpstr>Cambria Math</vt:lpstr>
      <vt:lpstr>Comic Sans MS</vt:lpstr>
      <vt:lpstr>helvetica neue</vt:lpstr>
      <vt:lpstr>Symbol</vt:lpstr>
      <vt:lpstr>Times New Roman</vt:lpstr>
      <vt:lpstr>Wingdings</vt:lpstr>
      <vt:lpstr>Office Theme</vt:lpstr>
      <vt:lpstr>PowerPoint Presentation</vt:lpstr>
      <vt:lpstr>What’s Up?</vt:lpstr>
      <vt:lpstr>What about Generative AI?</vt:lpstr>
      <vt:lpstr>What about Generative AI?</vt:lpstr>
      <vt:lpstr>New Calculus Quote</vt:lpstr>
      <vt:lpstr>Review of Limits</vt:lpstr>
      <vt:lpstr>Review of Limits</vt:lpstr>
      <vt:lpstr>Review of Limits</vt:lpstr>
      <vt:lpstr>Review of Limits</vt:lpstr>
      <vt:lpstr>Review of Limits</vt:lpstr>
      <vt:lpstr>Review of Limits</vt:lpstr>
      <vt:lpstr>Review of Limits</vt:lpstr>
      <vt:lpstr>Review of Limits</vt:lpstr>
      <vt:lpstr>Questions?</vt:lpstr>
      <vt:lpstr>Review of Limits</vt:lpstr>
      <vt:lpstr>Review of Limits</vt:lpstr>
      <vt:lpstr>Questions?</vt:lpstr>
      <vt:lpstr>Derivatives/Differentiation</vt:lpstr>
      <vt:lpstr>Derivatives/Differentiation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Derivatives/Differentiation</vt:lpstr>
      <vt:lpstr>Derivatives/Differentiation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PowerPoint Presentation</vt:lpstr>
      <vt:lpstr>Questions?</vt:lpstr>
      <vt:lpstr>Fancy Derivatives</vt:lpstr>
      <vt:lpstr>Transcendental Derivatives</vt:lpstr>
      <vt:lpstr>Transcendental Derivatives</vt:lpstr>
      <vt:lpstr>Transcendental Derivatives</vt:lpstr>
      <vt:lpstr>Transcendental Derivatives</vt:lpstr>
      <vt:lpstr>Transcendental Derivatives</vt:lpstr>
      <vt:lpstr>Transcendental Derivatives</vt:lpstr>
      <vt:lpstr>Transcendental Derivatives</vt:lpstr>
      <vt:lpstr>Transcendental Derivatives</vt:lpstr>
      <vt:lpstr>Transcendental Derivatives</vt:lpstr>
      <vt:lpstr>Transcendental 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vt:lpstr>
      <vt:lpstr>Questions?</vt:lpstr>
      <vt:lpstr>Derivatives</vt:lpstr>
      <vt:lpstr>Derivatives</vt:lpstr>
      <vt:lpstr>Derivatives</vt:lpstr>
      <vt:lpstr>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Higher-Order Derivatives</vt:lpstr>
      <vt:lpstr>Higher-Order 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Higher-Order Derivatives</vt:lpstr>
      <vt:lpstr>PowerPoint Presentation</vt:lpstr>
      <vt:lpstr>PowerPoint Presentation</vt:lpstr>
      <vt:lpstr>PowerPoint Presentation</vt:lpstr>
      <vt:lpstr>PowerPoint Presentation</vt:lpstr>
      <vt:lpstr>PowerPoint Presentation</vt:lpstr>
      <vt:lpstr>Higher-Order Derivatives</vt:lpstr>
      <vt:lpstr>PowerPoint Presentation</vt:lpstr>
      <vt:lpstr>PowerPoint Presentation</vt:lpstr>
      <vt:lpstr>Questions?</vt:lpstr>
      <vt:lpstr>Higher-Order Derivatives</vt:lpstr>
      <vt:lpstr>PowerPoint Presentation</vt:lpstr>
      <vt:lpstr>PowerPoint Presentation</vt:lpstr>
      <vt:lpstr>PowerPoint Presentation</vt:lpstr>
      <vt:lpstr>PowerPoint Presentation</vt:lpstr>
      <vt:lpstr>PowerPoint Presentation</vt:lpstr>
      <vt:lpstr>Higher-Order Derivatives</vt:lpstr>
      <vt:lpstr>PowerPoint Presentation</vt:lpstr>
      <vt:lpstr>PowerPoint Presentation</vt:lpstr>
      <vt:lpstr>PowerPoint Presentation</vt:lpstr>
      <vt:lpstr>PowerPoint Presentation</vt:lpstr>
      <vt:lpstr>PowerPoint Presentation</vt:lpstr>
      <vt:lpstr>Questions?</vt:lpstr>
      <vt:lpstr>Derivatives as Rates of Change</vt:lpstr>
      <vt:lpstr>Derivatives as Rates of Change</vt:lpstr>
      <vt:lpstr>Derivatives as Rates of Change</vt:lpstr>
      <vt:lpstr>Derivatives as Rates of Change</vt:lpstr>
      <vt:lpstr>Derivatives as Rates of Change</vt:lpstr>
      <vt:lpstr>PowerPoint Presentation</vt:lpstr>
      <vt:lpstr>PowerPoint Presentation</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Derivatives as Rates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 as Rates of Change</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 as Rates of Change</vt:lpstr>
      <vt:lpstr>Derivatives as Rates of Change</vt:lpstr>
      <vt:lpstr>Questions?</vt:lpstr>
      <vt:lpstr>Derivatives in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Derivatives</vt:lpstr>
      <vt:lpstr>PowerPoint Presentation</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291</cp:revision>
  <dcterms:created xsi:type="dcterms:W3CDTF">2012-09-06T22:30:26Z</dcterms:created>
  <dcterms:modified xsi:type="dcterms:W3CDTF">2023-07-04T03:48:06Z</dcterms:modified>
</cp:coreProperties>
</file>