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1"/>
  </p:notesMasterIdLst>
  <p:handoutMasterIdLst>
    <p:handoutMasterId r:id="rId192"/>
  </p:handoutMasterIdLst>
  <p:sldIdLst>
    <p:sldId id="546" r:id="rId2"/>
    <p:sldId id="547" r:id="rId3"/>
    <p:sldId id="2922" r:id="rId4"/>
    <p:sldId id="3172" r:id="rId5"/>
    <p:sldId id="1200" r:id="rId6"/>
    <p:sldId id="1315" r:id="rId7"/>
    <p:sldId id="1201" r:id="rId8"/>
    <p:sldId id="1202" r:id="rId9"/>
    <p:sldId id="1203" r:id="rId10"/>
    <p:sldId id="1316" r:id="rId11"/>
    <p:sldId id="1204" r:id="rId12"/>
    <p:sldId id="1205" r:id="rId13"/>
    <p:sldId id="1373" r:id="rId14"/>
    <p:sldId id="468" r:id="rId15"/>
    <p:sldId id="1317" r:id="rId16"/>
    <p:sldId id="1454" r:id="rId17"/>
    <p:sldId id="550" r:id="rId18"/>
    <p:sldId id="488" r:id="rId19"/>
    <p:sldId id="3107" r:id="rId20"/>
    <p:sldId id="3108" r:id="rId21"/>
    <p:sldId id="3109" r:id="rId22"/>
    <p:sldId id="551" r:id="rId23"/>
    <p:sldId id="3110" r:id="rId24"/>
    <p:sldId id="1339" r:id="rId25"/>
    <p:sldId id="517" r:id="rId26"/>
    <p:sldId id="1314" r:id="rId27"/>
    <p:sldId id="1375" r:id="rId28"/>
    <p:sldId id="1374" r:id="rId29"/>
    <p:sldId id="1377" r:id="rId30"/>
    <p:sldId id="1376" r:id="rId31"/>
    <p:sldId id="1340" r:id="rId32"/>
    <p:sldId id="1341" r:id="rId33"/>
    <p:sldId id="1378" r:id="rId34"/>
    <p:sldId id="1319" r:id="rId35"/>
    <p:sldId id="1343" r:id="rId36"/>
    <p:sldId id="1344" r:id="rId37"/>
    <p:sldId id="1345" r:id="rId38"/>
    <p:sldId id="1379" r:id="rId39"/>
    <p:sldId id="1380" r:id="rId40"/>
    <p:sldId id="1381" r:id="rId41"/>
    <p:sldId id="1342" r:id="rId42"/>
    <p:sldId id="3111" r:id="rId43"/>
    <p:sldId id="434" r:id="rId44"/>
    <p:sldId id="1323" r:id="rId45"/>
    <p:sldId id="438" r:id="rId46"/>
    <p:sldId id="1382" r:id="rId47"/>
    <p:sldId id="1383" r:id="rId48"/>
    <p:sldId id="1384" r:id="rId49"/>
    <p:sldId id="3118" r:id="rId50"/>
    <p:sldId id="3112" r:id="rId51"/>
    <p:sldId id="1386" r:id="rId52"/>
    <p:sldId id="1324" r:id="rId53"/>
    <p:sldId id="439" r:id="rId54"/>
    <p:sldId id="1320" r:id="rId55"/>
    <p:sldId id="1325" r:id="rId56"/>
    <p:sldId id="1357" r:id="rId57"/>
    <p:sldId id="1388" r:id="rId58"/>
    <p:sldId id="1389" r:id="rId59"/>
    <p:sldId id="1391" r:id="rId60"/>
    <p:sldId id="1392" r:id="rId61"/>
    <p:sldId id="1390" r:id="rId62"/>
    <p:sldId id="1393" r:id="rId63"/>
    <p:sldId id="1394" r:id="rId64"/>
    <p:sldId id="1395" r:id="rId65"/>
    <p:sldId id="1396" r:id="rId66"/>
    <p:sldId id="1397" r:id="rId67"/>
    <p:sldId id="1398" r:id="rId68"/>
    <p:sldId id="1399" r:id="rId69"/>
    <p:sldId id="1400" r:id="rId70"/>
    <p:sldId id="1401" r:id="rId71"/>
    <p:sldId id="1402" r:id="rId72"/>
    <p:sldId id="1403" r:id="rId73"/>
    <p:sldId id="1404" r:id="rId74"/>
    <p:sldId id="1405" r:id="rId75"/>
    <p:sldId id="1428" r:id="rId76"/>
    <p:sldId id="1407" r:id="rId77"/>
    <p:sldId id="1406" r:id="rId78"/>
    <p:sldId id="1408" r:id="rId79"/>
    <p:sldId id="1409" r:id="rId80"/>
    <p:sldId id="1410" r:id="rId81"/>
    <p:sldId id="1411" r:id="rId82"/>
    <p:sldId id="1412" r:id="rId83"/>
    <p:sldId id="1413" r:id="rId84"/>
    <p:sldId id="1414" r:id="rId85"/>
    <p:sldId id="1415" r:id="rId86"/>
    <p:sldId id="1507" r:id="rId87"/>
    <p:sldId id="2921" r:id="rId88"/>
    <p:sldId id="513" r:id="rId89"/>
    <p:sldId id="514" r:id="rId90"/>
    <p:sldId id="515" r:id="rId91"/>
    <p:sldId id="3119" r:id="rId92"/>
    <p:sldId id="1461" r:id="rId93"/>
    <p:sldId id="1462" r:id="rId94"/>
    <p:sldId id="516" r:id="rId95"/>
    <p:sldId id="3120" r:id="rId96"/>
    <p:sldId id="518" r:id="rId97"/>
    <p:sldId id="519" r:id="rId98"/>
    <p:sldId id="3121" r:id="rId99"/>
    <p:sldId id="3122" r:id="rId100"/>
    <p:sldId id="3123" r:id="rId101"/>
    <p:sldId id="3124" r:id="rId102"/>
    <p:sldId id="3125" r:id="rId103"/>
    <p:sldId id="3126" r:id="rId104"/>
    <p:sldId id="1671" r:id="rId105"/>
    <p:sldId id="1672" r:id="rId106"/>
    <p:sldId id="1673" r:id="rId107"/>
    <p:sldId id="1674" r:id="rId108"/>
    <p:sldId id="3127" r:id="rId109"/>
    <p:sldId id="3128" r:id="rId110"/>
    <p:sldId id="1675" r:id="rId111"/>
    <p:sldId id="520" r:id="rId112"/>
    <p:sldId id="3129" r:id="rId113"/>
    <p:sldId id="3130" r:id="rId114"/>
    <p:sldId id="3131" r:id="rId115"/>
    <p:sldId id="3132" r:id="rId116"/>
    <p:sldId id="1464" r:id="rId117"/>
    <p:sldId id="1465" r:id="rId118"/>
    <p:sldId id="1466" r:id="rId119"/>
    <p:sldId id="1467" r:id="rId120"/>
    <p:sldId id="1468" r:id="rId121"/>
    <p:sldId id="1469" r:id="rId122"/>
    <p:sldId id="1470" r:id="rId123"/>
    <p:sldId id="1471" r:id="rId124"/>
    <p:sldId id="1472" r:id="rId125"/>
    <p:sldId id="1463" r:id="rId126"/>
    <p:sldId id="1490" r:id="rId127"/>
    <p:sldId id="1491" r:id="rId128"/>
    <p:sldId id="1492" r:id="rId129"/>
    <p:sldId id="1493" r:id="rId130"/>
    <p:sldId id="1494" r:id="rId131"/>
    <p:sldId id="1495" r:id="rId132"/>
    <p:sldId id="1496" r:id="rId133"/>
    <p:sldId id="1497" r:id="rId134"/>
    <p:sldId id="1498" r:id="rId135"/>
    <p:sldId id="1489" r:id="rId136"/>
    <p:sldId id="3133" r:id="rId137"/>
    <p:sldId id="521" r:id="rId138"/>
    <p:sldId id="3134" r:id="rId139"/>
    <p:sldId id="3135" r:id="rId140"/>
    <p:sldId id="3136" r:id="rId141"/>
    <p:sldId id="3137" r:id="rId142"/>
    <p:sldId id="522" r:id="rId143"/>
    <p:sldId id="3138" r:id="rId144"/>
    <p:sldId id="3139" r:id="rId145"/>
    <p:sldId id="3140" r:id="rId146"/>
    <p:sldId id="1279" r:id="rId147"/>
    <p:sldId id="3141" r:id="rId148"/>
    <p:sldId id="3142" r:id="rId149"/>
    <p:sldId id="3143" r:id="rId150"/>
    <p:sldId id="3144" r:id="rId151"/>
    <p:sldId id="3145" r:id="rId152"/>
    <p:sldId id="3146" r:id="rId153"/>
    <p:sldId id="3147" r:id="rId154"/>
    <p:sldId id="3148" r:id="rId155"/>
    <p:sldId id="3149" r:id="rId156"/>
    <p:sldId id="3150" r:id="rId157"/>
    <p:sldId id="3151" r:id="rId158"/>
    <p:sldId id="3152" r:id="rId159"/>
    <p:sldId id="3153" r:id="rId160"/>
    <p:sldId id="3154" r:id="rId161"/>
    <p:sldId id="3155" r:id="rId162"/>
    <p:sldId id="3156" r:id="rId163"/>
    <p:sldId id="3157" r:id="rId164"/>
    <p:sldId id="3158" r:id="rId165"/>
    <p:sldId id="3159" r:id="rId166"/>
    <p:sldId id="3160" r:id="rId167"/>
    <p:sldId id="1473" r:id="rId168"/>
    <p:sldId id="3161" r:id="rId169"/>
    <p:sldId id="1442" r:id="rId170"/>
    <p:sldId id="1443" r:id="rId171"/>
    <p:sldId id="1444" r:id="rId172"/>
    <p:sldId id="1446" r:id="rId173"/>
    <p:sldId id="1445" r:id="rId174"/>
    <p:sldId id="1447" r:id="rId175"/>
    <p:sldId id="1448" r:id="rId176"/>
    <p:sldId id="1449" r:id="rId177"/>
    <p:sldId id="1450" r:id="rId178"/>
    <p:sldId id="1451" r:id="rId179"/>
    <p:sldId id="3170" r:id="rId180"/>
    <p:sldId id="1455" r:id="rId181"/>
    <p:sldId id="1456" r:id="rId182"/>
    <p:sldId id="1457" r:id="rId183"/>
    <p:sldId id="1452" r:id="rId184"/>
    <p:sldId id="1458" r:id="rId185"/>
    <p:sldId id="1459" r:id="rId186"/>
    <p:sldId id="1488" r:id="rId187"/>
    <p:sldId id="1460" r:id="rId188"/>
    <p:sldId id="3171" r:id="rId189"/>
    <p:sldId id="588" r:id="rId19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ki French" initials="VF" lastIdx="1" clrIdx="0">
    <p:extLst>
      <p:ext uri="{19B8F6BF-5375-455C-9EA6-DF929625EA0E}">
        <p15:presenceInfo xmlns:p15="http://schemas.microsoft.com/office/powerpoint/2012/main" userId="Vikki Fren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B2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4" autoAdjust="0"/>
    <p:restoredTop sz="94660"/>
  </p:normalViewPr>
  <p:slideViewPr>
    <p:cSldViewPr>
      <p:cViewPr varScale="1">
        <p:scale>
          <a:sx n="105" d="100"/>
          <a:sy n="105" d="100"/>
        </p:scale>
        <p:origin x="3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commentAuthors" Target="commentAuthor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viewProps" Target="view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80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0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74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6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98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87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02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90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48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75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6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30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14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93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8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4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64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4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5 </a:t>
            </a:r>
            <a:r>
              <a:rPr lang="en-US" altLang="en-US" sz="7500" b="1" dirty="0">
                <a:solidFill>
                  <a:srgbClr val="CCFFFF"/>
                </a:solidFill>
              </a:rPr>
              <a:t>! </a:t>
            </a:r>
            <a:r>
              <a:rPr lang="en-US" altLang="en-US" sz="100" b="1" dirty="0">
                <a:solidFill>
                  <a:srgbClr val="CCFFFF"/>
                </a:solidFill>
              </a:rPr>
              <a:t>.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Rule #6: derivative of the power of a function: y = u</a:t>
            </a:r>
            <a:r>
              <a:rPr lang="en-US" altLang="en-US" baseline="30000" dirty="0"/>
              <a:t>n</a:t>
            </a:r>
            <a:r>
              <a:rPr lang="en-US" altLang="en-US" dirty="0"/>
              <a:t> where u is a function of x</a:t>
            </a:r>
          </a:p>
          <a:p>
            <a:r>
              <a:rPr lang="en-US" altLang="en-US" dirty="0"/>
              <a:t>dy/dx = dy/du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du/dx</a:t>
            </a:r>
          </a:p>
          <a:p>
            <a:endParaRPr lang="en-US" altLang="en-US" dirty="0"/>
          </a:p>
          <a:p>
            <a:r>
              <a:rPr lang="en-US" altLang="en-US" dirty="0"/>
              <a:t>This one is so important it has its own name: </a:t>
            </a:r>
            <a:r>
              <a:rPr lang="en-US" altLang="en-US" dirty="0">
                <a:solidFill>
                  <a:srgbClr val="FFC000"/>
                </a:solidFill>
              </a:rPr>
              <a:t>The Chain Rule</a:t>
            </a:r>
          </a:p>
        </p:txBody>
      </p:sp>
    </p:spTree>
    <p:extLst>
      <p:ext uri="{BB962C8B-B14F-4D97-AF65-F5344CB8AC3E}">
        <p14:creationId xmlns:p14="http://schemas.microsoft.com/office/powerpoint/2010/main" val="283217445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2000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7B34BBB-65DE-4CBD-B100-6736974547C1}"/>
              </a:ext>
            </a:extLst>
          </p:cNvPr>
          <p:cNvSpPr/>
          <p:nvPr/>
        </p:nvSpPr>
        <p:spPr>
          <a:xfrm rot="5400000">
            <a:off x="1352550" y="4438650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70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2000" dirty="0"/>
          </a:p>
          <a:p>
            <a:r>
              <a:rPr lang="en-US" altLang="en-US" dirty="0"/>
              <a:t>This one is easy: 2x dx/dx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7B34BBB-65DE-4CBD-B100-6736974547C1}"/>
              </a:ext>
            </a:extLst>
          </p:cNvPr>
          <p:cNvSpPr/>
          <p:nvPr/>
        </p:nvSpPr>
        <p:spPr>
          <a:xfrm rot="5400000">
            <a:off x="1352550" y="4438650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0297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2000" dirty="0"/>
          </a:p>
          <a:p>
            <a:r>
              <a:rPr lang="en-US" altLang="en-US" dirty="0"/>
              <a:t>2x dx/dx  but dx/dx = 1 so: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7B34BBB-65DE-4CBD-B100-6736974547C1}"/>
              </a:ext>
            </a:extLst>
          </p:cNvPr>
          <p:cNvSpPr/>
          <p:nvPr/>
        </p:nvSpPr>
        <p:spPr>
          <a:xfrm rot="5400000">
            <a:off x="1352550" y="4438650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1991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1000" dirty="0"/>
          </a:p>
          <a:p>
            <a:r>
              <a:rPr lang="en-US" altLang="en-US" dirty="0"/>
              <a:t>   </a:t>
            </a:r>
            <a:r>
              <a:rPr lang="en-US" altLang="en-US" dirty="0">
                <a:solidFill>
                  <a:srgbClr val="FFFF00"/>
                </a:solidFill>
              </a:rPr>
              <a:t>2x</a:t>
            </a:r>
            <a:r>
              <a:rPr lang="en-US" altLang="en-US" dirty="0"/>
              <a:t>                   </a:t>
            </a:r>
          </a:p>
          <a:p>
            <a:pPr algn="ctr"/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E76CE45-D4F5-4D56-BD8D-C235119050F4}"/>
              </a:ext>
            </a:extLst>
          </p:cNvPr>
          <p:cNvSpPr/>
          <p:nvPr/>
        </p:nvSpPr>
        <p:spPr>
          <a:xfrm rot="5400000">
            <a:off x="6838950" y="4467225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7AA1C02-6C1B-40F8-BD6D-1F4A597EA9EE}"/>
              </a:ext>
            </a:extLst>
          </p:cNvPr>
          <p:cNvSpPr/>
          <p:nvPr/>
        </p:nvSpPr>
        <p:spPr>
          <a:xfrm rot="5400000">
            <a:off x="1356820" y="4448175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722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1000" dirty="0"/>
          </a:p>
          <a:p>
            <a:r>
              <a:rPr lang="en-US" altLang="en-US" dirty="0"/>
              <a:t>   </a:t>
            </a:r>
            <a:r>
              <a:rPr lang="en-US" altLang="en-US" dirty="0">
                <a:solidFill>
                  <a:srgbClr val="FFFF00"/>
                </a:solidFill>
              </a:rPr>
              <a:t>2x</a:t>
            </a:r>
            <a:r>
              <a:rPr lang="en-US" altLang="en-US" dirty="0"/>
              <a:t>                   also easy:   </a:t>
            </a:r>
            <a:r>
              <a:rPr lang="en-US" altLang="en-US" sz="2000" dirty="0"/>
              <a:t>   </a:t>
            </a:r>
          </a:p>
          <a:p>
            <a:pPr>
              <a:spcBef>
                <a:spcPts val="0"/>
              </a:spcBef>
            </a:pPr>
            <a:r>
              <a:rPr lang="en-US" altLang="en-US" sz="2000" dirty="0"/>
              <a:t>                                                       </a:t>
            </a:r>
            <a:r>
              <a:rPr lang="en-US" altLang="en-US" dirty="0"/>
              <a:t>0 dc/dx</a:t>
            </a:r>
          </a:p>
          <a:p>
            <a:pPr algn="ctr"/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E76CE45-D4F5-4D56-BD8D-C235119050F4}"/>
              </a:ext>
            </a:extLst>
          </p:cNvPr>
          <p:cNvSpPr/>
          <p:nvPr/>
        </p:nvSpPr>
        <p:spPr>
          <a:xfrm rot="5400000">
            <a:off x="6838950" y="4467225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7AA1C02-6C1B-40F8-BD6D-1F4A597EA9EE}"/>
              </a:ext>
            </a:extLst>
          </p:cNvPr>
          <p:cNvSpPr/>
          <p:nvPr/>
        </p:nvSpPr>
        <p:spPr>
          <a:xfrm rot="5400000">
            <a:off x="1356820" y="4448175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509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1000" dirty="0"/>
          </a:p>
          <a:p>
            <a:r>
              <a:rPr lang="en-US" altLang="en-US" dirty="0"/>
              <a:t>   </a:t>
            </a:r>
            <a:r>
              <a:rPr lang="en-US" altLang="en-US" dirty="0">
                <a:solidFill>
                  <a:srgbClr val="FFFF00"/>
                </a:solidFill>
              </a:rPr>
              <a:t>2x</a:t>
            </a:r>
            <a:r>
              <a:rPr lang="en-US" altLang="en-US" dirty="0"/>
              <a:t>                   also easy:   </a:t>
            </a:r>
            <a:r>
              <a:rPr lang="en-US" altLang="en-US" sz="2000" dirty="0"/>
              <a:t>   </a:t>
            </a:r>
          </a:p>
          <a:p>
            <a:pPr>
              <a:spcBef>
                <a:spcPts val="0"/>
              </a:spcBef>
            </a:pPr>
            <a:r>
              <a:rPr lang="en-US" altLang="en-US" sz="2000" dirty="0"/>
              <a:t>                                                       </a:t>
            </a:r>
            <a:r>
              <a:rPr lang="en-US" altLang="en-US" dirty="0"/>
              <a:t>0 dc/dx</a:t>
            </a:r>
          </a:p>
          <a:p>
            <a:pPr algn="ctr"/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E76CE45-D4F5-4D56-BD8D-C235119050F4}"/>
              </a:ext>
            </a:extLst>
          </p:cNvPr>
          <p:cNvSpPr/>
          <p:nvPr/>
        </p:nvSpPr>
        <p:spPr>
          <a:xfrm rot="5400000">
            <a:off x="6838950" y="4467225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7AA1C02-6C1B-40F8-BD6D-1F4A597EA9EE}"/>
              </a:ext>
            </a:extLst>
          </p:cNvPr>
          <p:cNvSpPr/>
          <p:nvPr/>
        </p:nvSpPr>
        <p:spPr>
          <a:xfrm rot="5400000">
            <a:off x="1356820" y="4448175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503A7-B167-2E52-CF42-83EF21AB1A8C}"/>
              </a:ext>
            </a:extLst>
          </p:cNvPr>
          <p:cNvSpPr txBox="1"/>
          <p:nvPr/>
        </p:nvSpPr>
        <p:spPr>
          <a:xfrm>
            <a:off x="7544228" y="6461164"/>
            <a:ext cx="45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028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1000" dirty="0"/>
          </a:p>
          <a:p>
            <a:r>
              <a:rPr lang="en-US" altLang="en-US" dirty="0"/>
              <a:t>   </a:t>
            </a:r>
            <a:r>
              <a:rPr lang="en-US" altLang="en-US" dirty="0">
                <a:solidFill>
                  <a:srgbClr val="FFFF00"/>
                </a:solidFill>
              </a:rPr>
              <a:t>2x</a:t>
            </a:r>
            <a:r>
              <a:rPr lang="en-US" altLang="en-US" dirty="0"/>
              <a:t>                   also easy:   </a:t>
            </a:r>
            <a:r>
              <a:rPr lang="en-US" altLang="en-US" sz="2000" dirty="0"/>
              <a:t>   </a:t>
            </a:r>
          </a:p>
          <a:p>
            <a:pPr>
              <a:spcBef>
                <a:spcPts val="0"/>
              </a:spcBef>
            </a:pPr>
            <a:r>
              <a:rPr lang="en-US" altLang="en-US" sz="2000" dirty="0"/>
              <a:t>                                                       </a:t>
            </a:r>
            <a:r>
              <a:rPr lang="en-US" altLang="en-US" dirty="0"/>
              <a:t>0 x 0</a:t>
            </a:r>
          </a:p>
          <a:p>
            <a:pPr algn="ctr"/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E76CE45-D4F5-4D56-BD8D-C235119050F4}"/>
              </a:ext>
            </a:extLst>
          </p:cNvPr>
          <p:cNvSpPr/>
          <p:nvPr/>
        </p:nvSpPr>
        <p:spPr>
          <a:xfrm rot="5400000">
            <a:off x="6838950" y="4467225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7AA1C02-6C1B-40F8-BD6D-1F4A597EA9EE}"/>
              </a:ext>
            </a:extLst>
          </p:cNvPr>
          <p:cNvSpPr/>
          <p:nvPr/>
        </p:nvSpPr>
        <p:spPr>
          <a:xfrm rot="5400000">
            <a:off x="1356820" y="4448175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432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1000" dirty="0"/>
          </a:p>
          <a:p>
            <a:r>
              <a:rPr lang="en-US" altLang="en-US" dirty="0"/>
              <a:t>   </a:t>
            </a:r>
            <a:r>
              <a:rPr lang="en-US" altLang="en-US" dirty="0">
                <a:solidFill>
                  <a:srgbClr val="FFFF00"/>
                </a:solidFill>
              </a:rPr>
              <a:t>2x</a:t>
            </a:r>
            <a:r>
              <a:rPr lang="en-US" altLang="en-US" sz="2000" dirty="0"/>
              <a:t>                                             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  <a:p>
            <a:pPr algn="ctr"/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E76CE45-D4F5-4D56-BD8D-C235119050F4}"/>
              </a:ext>
            </a:extLst>
          </p:cNvPr>
          <p:cNvSpPr/>
          <p:nvPr/>
        </p:nvSpPr>
        <p:spPr>
          <a:xfrm rot="5400000">
            <a:off x="6838950" y="4400550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7AA1C02-6C1B-40F8-BD6D-1F4A597EA9EE}"/>
              </a:ext>
            </a:extLst>
          </p:cNvPr>
          <p:cNvSpPr/>
          <p:nvPr/>
        </p:nvSpPr>
        <p:spPr>
          <a:xfrm rot="5400000">
            <a:off x="1356820" y="4448175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5198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1000" dirty="0"/>
          </a:p>
          <a:p>
            <a:r>
              <a:rPr lang="en-US" altLang="en-US" dirty="0"/>
              <a:t>   2x      chain rule      </a:t>
            </a:r>
            <a:r>
              <a:rPr lang="en-US" altLang="en-US" sz="1500" dirty="0"/>
              <a:t> </a:t>
            </a:r>
            <a:r>
              <a:rPr lang="en-US" altLang="en-US" dirty="0"/>
              <a:t>0</a:t>
            </a:r>
          </a:p>
          <a:p>
            <a:pPr algn="ctr"/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E76CE45-D4F5-4D56-BD8D-C235119050F4}"/>
              </a:ext>
            </a:extLst>
          </p:cNvPr>
          <p:cNvSpPr/>
          <p:nvPr/>
        </p:nvSpPr>
        <p:spPr>
          <a:xfrm rot="5400000">
            <a:off x="4019550" y="4400550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DAE6DC3-A1C0-419A-AD06-2DBA384DCC67}"/>
              </a:ext>
            </a:extLst>
          </p:cNvPr>
          <p:cNvSpPr/>
          <p:nvPr/>
        </p:nvSpPr>
        <p:spPr>
          <a:xfrm rot="5400000">
            <a:off x="1356820" y="4448175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0E07F70-AF20-4097-96EC-B8AB08930271}"/>
              </a:ext>
            </a:extLst>
          </p:cNvPr>
          <p:cNvSpPr/>
          <p:nvPr/>
        </p:nvSpPr>
        <p:spPr>
          <a:xfrm rot="5400000">
            <a:off x="6843220" y="4472809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5432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1000" dirty="0"/>
          </a:p>
          <a:p>
            <a:r>
              <a:rPr lang="en-US" altLang="en-US" dirty="0"/>
              <a:t>   2x      2y</a:t>
            </a:r>
            <a:r>
              <a:rPr lang="en-US" altLang="en-US" sz="2000" dirty="0"/>
              <a:t> </a:t>
            </a:r>
            <a:r>
              <a:rPr lang="en-US" altLang="en-US" dirty="0"/>
              <a:t>dy/dx       </a:t>
            </a:r>
            <a:r>
              <a:rPr lang="en-US" altLang="en-US" sz="500" dirty="0"/>
              <a:t> </a:t>
            </a:r>
            <a:r>
              <a:rPr lang="en-US" altLang="en-US" dirty="0"/>
              <a:t>0</a:t>
            </a:r>
          </a:p>
          <a:p>
            <a:pPr algn="ctr"/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E76CE45-D4F5-4D56-BD8D-C235119050F4}"/>
              </a:ext>
            </a:extLst>
          </p:cNvPr>
          <p:cNvSpPr/>
          <p:nvPr/>
        </p:nvSpPr>
        <p:spPr>
          <a:xfrm rot="5400000">
            <a:off x="4019550" y="4400550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7FD310B-9253-4F9E-8823-1E60AD2BC66A}"/>
              </a:ext>
            </a:extLst>
          </p:cNvPr>
          <p:cNvSpPr/>
          <p:nvPr/>
        </p:nvSpPr>
        <p:spPr>
          <a:xfrm rot="5400000">
            <a:off x="1356820" y="4448175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57DE8F6-1432-4D5B-9EB3-10F10D30316A}"/>
              </a:ext>
            </a:extLst>
          </p:cNvPr>
          <p:cNvSpPr/>
          <p:nvPr/>
        </p:nvSpPr>
        <p:spPr>
          <a:xfrm rot="5400000">
            <a:off x="6843220" y="4472809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09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Rule #6: derivative of the power of a function: y = u</a:t>
            </a:r>
            <a:r>
              <a:rPr lang="en-US" altLang="en-US" baseline="30000" dirty="0"/>
              <a:t>n</a:t>
            </a:r>
            <a:r>
              <a:rPr lang="en-US" altLang="en-US" dirty="0"/>
              <a:t> where u is a function of x</a:t>
            </a:r>
          </a:p>
          <a:p>
            <a:r>
              <a:rPr lang="en-US" altLang="en-US" dirty="0"/>
              <a:t>dy/dx = dy/du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du/dx</a:t>
            </a:r>
          </a:p>
          <a:p>
            <a:endParaRPr lang="en-US" altLang="en-US" dirty="0"/>
          </a:p>
          <a:p>
            <a:r>
              <a:rPr lang="en-US" altLang="en-US" dirty="0"/>
              <a:t>Note: it works algebraically:</a:t>
            </a:r>
          </a:p>
          <a:p>
            <a:pPr algn="ctr"/>
            <a:r>
              <a:rPr lang="en-US" altLang="en-US" dirty="0"/>
              <a:t>dy/du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du/dx = dy/dx</a:t>
            </a:r>
          </a:p>
          <a:p>
            <a:endParaRPr lang="en-US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9838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1000" dirty="0"/>
          </a:p>
          <a:p>
            <a:r>
              <a:rPr lang="en-US" altLang="en-US" dirty="0"/>
              <a:t>   2x   +  2y</a:t>
            </a:r>
            <a:r>
              <a:rPr lang="en-US" altLang="en-US" sz="2000" dirty="0"/>
              <a:t> </a:t>
            </a:r>
            <a:r>
              <a:rPr lang="en-US" altLang="en-US" dirty="0"/>
              <a:t>dy/dx =    </a:t>
            </a:r>
            <a:r>
              <a:rPr lang="en-US" altLang="en-US" sz="500" dirty="0"/>
              <a:t> </a:t>
            </a:r>
            <a:r>
              <a:rPr lang="en-US" altLang="en-US" dirty="0"/>
              <a:t>0</a:t>
            </a:r>
          </a:p>
          <a:p>
            <a:pPr algn="ctr"/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E76CE45-D4F5-4D56-BD8D-C235119050F4}"/>
              </a:ext>
            </a:extLst>
          </p:cNvPr>
          <p:cNvSpPr/>
          <p:nvPr/>
        </p:nvSpPr>
        <p:spPr>
          <a:xfrm rot="5400000">
            <a:off x="4019550" y="4400550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7FD310B-9253-4F9E-8823-1E60AD2BC66A}"/>
              </a:ext>
            </a:extLst>
          </p:cNvPr>
          <p:cNvSpPr/>
          <p:nvPr/>
        </p:nvSpPr>
        <p:spPr>
          <a:xfrm rot="5400000">
            <a:off x="1356820" y="4448175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57DE8F6-1432-4D5B-9EB3-10F10D30316A}"/>
              </a:ext>
            </a:extLst>
          </p:cNvPr>
          <p:cNvSpPr/>
          <p:nvPr/>
        </p:nvSpPr>
        <p:spPr>
          <a:xfrm rot="5400000">
            <a:off x="6843220" y="4472809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419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2x + 2y dy/dx = 0</a:t>
            </a:r>
          </a:p>
          <a:p>
            <a:r>
              <a:rPr lang="en-US" altLang="en-US" dirty="0"/>
              <a:t>Now for some algebra…</a:t>
            </a:r>
          </a:p>
          <a:p>
            <a:r>
              <a:rPr lang="en-US" altLang="en-US" dirty="0"/>
              <a:t>Solve for dy/dx (the thing we’re looking for , remember?: </a:t>
            </a:r>
          </a:p>
          <a:p>
            <a:r>
              <a:rPr lang="en-US" altLang="en-US" dirty="0"/>
              <a:t>2x + 2y dy/dx = 0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2x + 2y </a:t>
            </a:r>
            <a:r>
              <a:rPr lang="en-US" altLang="en-US" dirty="0" err="1"/>
              <a:t>dy</a:t>
            </a:r>
            <a:r>
              <a:rPr lang="en-US" altLang="en-US" dirty="0"/>
              <a:t>/dx = 0</a:t>
            </a:r>
          </a:p>
          <a:p>
            <a:r>
              <a:rPr lang="en-US" altLang="en-US" dirty="0"/>
              <a:t>2x + 2y </a:t>
            </a:r>
            <a:r>
              <a:rPr lang="en-US" altLang="en-US" dirty="0" err="1"/>
              <a:t>dy</a:t>
            </a:r>
            <a:r>
              <a:rPr lang="en-US" altLang="en-US" dirty="0"/>
              <a:t>/dx -2x = 0 -2x</a:t>
            </a:r>
          </a:p>
          <a:p>
            <a:r>
              <a:rPr lang="en-US" altLang="en-US" dirty="0"/>
              <a:t>2y dy/dx = -2x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9328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2x + 2y dy/dx = 0</a:t>
            </a:r>
          </a:p>
          <a:p>
            <a:r>
              <a:rPr lang="en-US" altLang="en-US" dirty="0"/>
              <a:t>2y dy/dx = -2x</a:t>
            </a:r>
          </a:p>
          <a:p>
            <a:r>
              <a:rPr lang="en-US" altLang="en-US" dirty="0"/>
              <a:t>2y </a:t>
            </a:r>
            <a:r>
              <a:rPr lang="en-US" altLang="en-US" dirty="0" err="1"/>
              <a:t>dy</a:t>
            </a:r>
            <a:r>
              <a:rPr lang="en-US" altLang="en-US" dirty="0"/>
              <a:t>/dx /2y = -2x /2y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-2x/2y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113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2x + 2y dy/dx = 0</a:t>
            </a:r>
          </a:p>
          <a:p>
            <a:r>
              <a:rPr lang="en-US" altLang="en-US" dirty="0"/>
              <a:t>2y dy/dx = -2x</a:t>
            </a:r>
          </a:p>
          <a:p>
            <a:r>
              <a:rPr lang="en-US" altLang="en-US" dirty="0"/>
              <a:t>dy/dx = -2x/2y</a:t>
            </a:r>
          </a:p>
          <a:p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-x/y  </a:t>
            </a:r>
          </a:p>
          <a:p>
            <a:r>
              <a:rPr lang="en-US" altLang="en-US" dirty="0"/>
              <a:t>Since we wanted to find the derivative of y… which is dy/dx, we’re done!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2468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8455313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</a:t>
            </a:r>
          </a:p>
          <a:p>
            <a:endParaRPr lang="en-US" altLang="en-US" dirty="0"/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x</a:t>
            </a:r>
          </a:p>
          <a:p>
            <a:endParaRPr lang="en-US" altLang="en-US" dirty="0"/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5875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</a:t>
            </a:r>
          </a:p>
          <a:p>
            <a:r>
              <a:rPr lang="en-US" altLang="en-US" dirty="0"/>
              <a:t>	61 </a:t>
            </a:r>
            <a:r>
              <a:rPr lang="en-US" altLang="en-US" dirty="0" err="1"/>
              <a:t>dy</a:t>
            </a:r>
            <a:r>
              <a:rPr lang="en-US" altLang="en-US" dirty="0"/>
              <a:t>/dx = 1 dx/dx = 1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x </a:t>
            </a:r>
          </a:p>
          <a:p>
            <a:endParaRPr lang="en-US" altLang="en-US" dirty="0"/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4892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</a:t>
            </a:r>
          </a:p>
          <a:p>
            <a:r>
              <a:rPr lang="en-US" altLang="en-US" dirty="0"/>
              <a:t>	61 </a:t>
            </a:r>
            <a:r>
              <a:rPr lang="en-US" altLang="en-US" dirty="0" err="1"/>
              <a:t>dy</a:t>
            </a:r>
            <a:r>
              <a:rPr lang="en-US" altLang="en-US" dirty="0"/>
              <a:t>/dx = 1 dx/dx = 1</a:t>
            </a:r>
          </a:p>
          <a:p>
            <a:r>
              <a:rPr lang="en-US" altLang="en-US" dirty="0"/>
              <a:t>	</a:t>
            </a:r>
            <a:r>
              <a:rPr lang="en-US" altLang="en-US" dirty="0" err="1"/>
              <a:t>dy</a:t>
            </a:r>
            <a:r>
              <a:rPr lang="en-US" altLang="en-US" dirty="0"/>
              <a:t>/dx = </a:t>
            </a:r>
            <a:r>
              <a:rPr lang="en-US" altLang="en-US" dirty="0">
                <a:solidFill>
                  <a:srgbClr val="FFFF00"/>
                </a:solidFill>
              </a:rPr>
              <a:t>1/61</a:t>
            </a:r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x </a:t>
            </a:r>
          </a:p>
          <a:p>
            <a:endParaRPr lang="en-US" altLang="en-US" dirty="0"/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6328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		</a:t>
            </a:r>
            <a:r>
              <a:rPr lang="en-US" altLang="en-US" dirty="0" err="1"/>
              <a:t>dy</a:t>
            </a:r>
            <a:r>
              <a:rPr lang="en-US" altLang="en-US" dirty="0"/>
              <a:t>/dx = </a:t>
            </a:r>
            <a:r>
              <a:rPr lang="en-US" altLang="en-US" dirty="0">
                <a:solidFill>
                  <a:srgbClr val="FFFF00"/>
                </a:solidFill>
              </a:rPr>
              <a:t>1/61</a:t>
            </a:r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x </a:t>
            </a:r>
          </a:p>
          <a:p>
            <a:endParaRPr lang="en-US" altLang="en-US" dirty="0"/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69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 don’t typically use “dy” and “dx” as variables, but the algebra actually works like they are!</a:t>
            </a:r>
          </a:p>
          <a:p>
            <a:endParaRPr lang="en-US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2008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		</a:t>
            </a:r>
            <a:r>
              <a:rPr lang="en-US" altLang="en-US" dirty="0" err="1"/>
              <a:t>dy</a:t>
            </a:r>
            <a:r>
              <a:rPr lang="en-US" altLang="en-US" dirty="0"/>
              <a:t>/dx = </a:t>
            </a:r>
            <a:r>
              <a:rPr lang="en-US" altLang="en-US" dirty="0">
                <a:solidFill>
                  <a:srgbClr val="FFFF00"/>
                </a:solidFill>
              </a:rPr>
              <a:t>1/61</a:t>
            </a:r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x</a:t>
            </a:r>
          </a:p>
          <a:p>
            <a:r>
              <a:rPr lang="en-US" altLang="en-US" dirty="0"/>
              <a:t>	(15y</a:t>
            </a:r>
            <a:r>
              <a:rPr lang="en-US" altLang="en-US" baseline="30000" dirty="0"/>
              <a:t>14</a:t>
            </a:r>
            <a:r>
              <a:rPr lang="en-US" altLang="en-US" dirty="0"/>
              <a:t>) </a:t>
            </a:r>
            <a:r>
              <a:rPr lang="en-US" altLang="en-US" dirty="0" err="1"/>
              <a:t>dy</a:t>
            </a:r>
            <a:r>
              <a:rPr lang="en-US" altLang="en-US" dirty="0"/>
              <a:t>/dx = 1 dx/dx = 1</a:t>
            </a:r>
          </a:p>
          <a:p>
            <a:endParaRPr lang="en-US" altLang="en-US" dirty="0"/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0474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		</a:t>
            </a:r>
            <a:r>
              <a:rPr lang="en-US" altLang="en-US" dirty="0" err="1"/>
              <a:t>dy</a:t>
            </a:r>
            <a:r>
              <a:rPr lang="en-US" altLang="en-US" dirty="0"/>
              <a:t>/dx = </a:t>
            </a:r>
            <a:r>
              <a:rPr lang="en-US" altLang="en-US" dirty="0">
                <a:solidFill>
                  <a:srgbClr val="FFFF00"/>
                </a:solidFill>
              </a:rPr>
              <a:t>1/61</a:t>
            </a:r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x </a:t>
            </a:r>
          </a:p>
          <a:p>
            <a:r>
              <a:rPr lang="en-US" altLang="en-US" dirty="0"/>
              <a:t>	15y</a:t>
            </a:r>
            <a:r>
              <a:rPr lang="en-US" altLang="en-US" baseline="30000" dirty="0"/>
              <a:t>14</a:t>
            </a:r>
            <a:r>
              <a:rPr lang="en-US" altLang="en-US" dirty="0"/>
              <a:t>dy/dx = 1</a:t>
            </a:r>
          </a:p>
          <a:p>
            <a:r>
              <a:rPr lang="en-US" altLang="en-US" dirty="0"/>
              <a:t>	</a:t>
            </a:r>
            <a:r>
              <a:rPr lang="en-US" altLang="en-US" dirty="0" err="1"/>
              <a:t>dy</a:t>
            </a:r>
            <a:r>
              <a:rPr lang="en-US" altLang="en-US" dirty="0"/>
              <a:t>/dx = </a:t>
            </a:r>
            <a:r>
              <a:rPr lang="en-US" altLang="en-US" dirty="0">
                <a:solidFill>
                  <a:srgbClr val="FFFF00"/>
                </a:solidFill>
              </a:rPr>
              <a:t>1/15y</a:t>
            </a:r>
            <a:r>
              <a:rPr lang="en-US" altLang="en-US" baseline="30000" dirty="0">
                <a:solidFill>
                  <a:srgbClr val="FFFF00"/>
                </a:solidFill>
              </a:rPr>
              <a:t>14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9144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		</a:t>
            </a:r>
            <a:r>
              <a:rPr lang="en-US" altLang="en-US" dirty="0" err="1"/>
              <a:t>dy</a:t>
            </a:r>
            <a:r>
              <a:rPr lang="en-US" altLang="en-US" dirty="0"/>
              <a:t>/dx = </a:t>
            </a:r>
            <a:r>
              <a:rPr lang="en-US" altLang="en-US" dirty="0">
                <a:solidFill>
                  <a:srgbClr val="FFFF00"/>
                </a:solidFill>
              </a:rPr>
              <a:t>1/61</a:t>
            </a:r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12x 		</a:t>
            </a:r>
            <a:r>
              <a:rPr lang="en-US" altLang="en-US" dirty="0" err="1"/>
              <a:t>dy</a:t>
            </a:r>
            <a:r>
              <a:rPr lang="en-US" altLang="en-US" dirty="0"/>
              <a:t>/dx = </a:t>
            </a:r>
            <a:r>
              <a:rPr lang="en-US" altLang="en-US" dirty="0">
                <a:solidFill>
                  <a:srgbClr val="FFFF00"/>
                </a:solidFill>
              </a:rPr>
              <a:t>12/15y</a:t>
            </a:r>
            <a:r>
              <a:rPr lang="en-US" altLang="en-US" baseline="30000" dirty="0">
                <a:solidFill>
                  <a:srgbClr val="FFFF00"/>
                </a:solidFill>
              </a:rPr>
              <a:t>14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9135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1/61</a:t>
            </a:r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12x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12/15y</a:t>
            </a:r>
            <a:r>
              <a:rPr lang="en-US" altLang="en-US" baseline="30000" dirty="0">
                <a:solidFill>
                  <a:srgbClr val="FFFF00"/>
                </a:solidFill>
              </a:rPr>
              <a:t>14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4/5y</a:t>
            </a:r>
            <a:r>
              <a:rPr lang="en-US" altLang="en-US" baseline="30000" dirty="0">
                <a:solidFill>
                  <a:srgbClr val="FFFF00"/>
                </a:solidFill>
              </a:rPr>
              <a:t>14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r>
              <a:rPr lang="en-US" altLang="en-US" dirty="0"/>
              <a:t>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y = 42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dy/dx + 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en-US" altLang="en-US" dirty="0"/>
              <a:t>dx/dx = 0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A23CB-C078-0B41-5120-B25C7448D465}"/>
              </a:ext>
            </a:extLst>
          </p:cNvPr>
          <p:cNvSpPr txBox="1"/>
          <p:nvPr/>
        </p:nvSpPr>
        <p:spPr>
          <a:xfrm>
            <a:off x="533400" y="487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5EF9F-CE4D-C8B7-1555-805C82C2DF41}"/>
              </a:ext>
            </a:extLst>
          </p:cNvPr>
          <p:cNvSpPr txBox="1"/>
          <p:nvPr/>
        </p:nvSpPr>
        <p:spPr>
          <a:xfrm>
            <a:off x="1524000" y="487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1D2C5-DE0D-E68D-75DA-0BD3A8EFD846}"/>
              </a:ext>
            </a:extLst>
          </p:cNvPr>
          <p:cNvSpPr txBox="1"/>
          <p:nvPr/>
        </p:nvSpPr>
        <p:spPr>
          <a:xfrm>
            <a:off x="533400" y="54922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CAA9A-EF2C-26A2-A857-2656A58FB3C5}"/>
              </a:ext>
            </a:extLst>
          </p:cNvPr>
          <p:cNvSpPr txBox="1"/>
          <p:nvPr/>
        </p:nvSpPr>
        <p:spPr>
          <a:xfrm>
            <a:off x="1905000" y="54922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7851C-5AA0-B5CA-0B61-626085F9B971}"/>
              </a:ext>
            </a:extLst>
          </p:cNvPr>
          <p:cNvSpPr txBox="1"/>
          <p:nvPr/>
        </p:nvSpPr>
        <p:spPr>
          <a:xfrm>
            <a:off x="3695700" y="54922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292BA1-F3B3-C55F-AF7D-E22189C070B3}"/>
              </a:ext>
            </a:extLst>
          </p:cNvPr>
          <p:cNvSpPr txBox="1"/>
          <p:nvPr/>
        </p:nvSpPr>
        <p:spPr>
          <a:xfrm>
            <a:off x="4953000" y="54922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5A8C5A-D664-B80B-88DC-CDA334497934}"/>
              </a:ext>
            </a:extLst>
          </p:cNvPr>
          <p:cNvSpPr txBox="1"/>
          <p:nvPr/>
        </p:nvSpPr>
        <p:spPr>
          <a:xfrm>
            <a:off x="7543800" y="555431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 Rule</a:t>
            </a:r>
          </a:p>
        </p:txBody>
      </p:sp>
    </p:spTree>
    <p:extLst>
      <p:ext uri="{BB962C8B-B14F-4D97-AF65-F5344CB8AC3E}">
        <p14:creationId xmlns:p14="http://schemas.microsoft.com/office/powerpoint/2010/main" val="408902390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		</a:t>
            </a:r>
            <a:r>
              <a:rPr lang="en-US" altLang="en-US" dirty="0" err="1"/>
              <a:t>dy</a:t>
            </a:r>
            <a:r>
              <a:rPr lang="en-US" altLang="en-US" dirty="0"/>
              <a:t>/dx = </a:t>
            </a:r>
            <a:r>
              <a:rPr lang="en-US" altLang="en-US" dirty="0">
                <a:solidFill>
                  <a:srgbClr val="FFFF00"/>
                </a:solidFill>
              </a:rPr>
              <a:t>1/61</a:t>
            </a:r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12x 		</a:t>
            </a:r>
            <a:r>
              <a:rPr lang="en-US" altLang="en-US" dirty="0" err="1"/>
              <a:t>dy</a:t>
            </a:r>
            <a:r>
              <a:rPr lang="en-US" altLang="en-US" dirty="0"/>
              <a:t>/dx = </a:t>
            </a:r>
            <a:r>
              <a:rPr lang="en-US" altLang="en-US" dirty="0">
                <a:solidFill>
                  <a:srgbClr val="FFFF00"/>
                </a:solidFill>
              </a:rPr>
              <a:t>12/15y</a:t>
            </a:r>
            <a:r>
              <a:rPr lang="en-US" altLang="en-US" baseline="30000" dirty="0">
                <a:solidFill>
                  <a:srgbClr val="FFFF00"/>
                </a:solidFill>
              </a:rPr>
              <a:t>14</a:t>
            </a:r>
            <a:r>
              <a:rPr lang="en-US" altLang="en-US" dirty="0"/>
              <a:t> 					   </a:t>
            </a:r>
            <a:r>
              <a:rPr lang="en-US" altLang="en-US" sz="2000" dirty="0"/>
              <a:t> </a:t>
            </a:r>
            <a:r>
              <a:rPr lang="en-US" altLang="en-US" dirty="0"/>
              <a:t>= </a:t>
            </a:r>
            <a:r>
              <a:rPr lang="en-US" altLang="en-US" dirty="0">
                <a:solidFill>
                  <a:srgbClr val="FFFF00"/>
                </a:solidFill>
              </a:rPr>
              <a:t>4/5y</a:t>
            </a:r>
            <a:r>
              <a:rPr lang="en-US" altLang="en-US" baseline="30000" dirty="0">
                <a:solidFill>
                  <a:srgbClr val="FFFF00"/>
                </a:solidFill>
              </a:rPr>
              <a:t>14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 err="1"/>
              <a:t>dy</a:t>
            </a:r>
            <a:r>
              <a:rPr lang="en-US" altLang="en-US" dirty="0"/>
              <a:t>/dx + y(dx/dx) = 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 err="1"/>
              <a:t>dy</a:t>
            </a:r>
            <a:r>
              <a:rPr lang="en-US" altLang="en-US" dirty="0"/>
              <a:t>/dx = -y</a:t>
            </a:r>
          </a:p>
          <a:p>
            <a:pPr>
              <a:spcBef>
                <a:spcPts val="0"/>
              </a:spcBef>
            </a:pPr>
            <a:r>
              <a:rPr lang="en-US" altLang="en-US" dirty="0" err="1"/>
              <a:t>dy</a:t>
            </a:r>
            <a:r>
              <a:rPr lang="en-US" altLang="en-US" dirty="0"/>
              <a:t>/dx = </a:t>
            </a:r>
            <a:r>
              <a:rPr lang="en-US" altLang="en-US" dirty="0">
                <a:solidFill>
                  <a:srgbClr val="FFFF00"/>
                </a:solidFill>
              </a:rPr>
              <a:t>-y/x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041A23-62E4-813A-E908-63F67FC9F448}"/>
              </a:ext>
            </a:extLst>
          </p:cNvPr>
          <p:cNvSpPr txBox="1"/>
          <p:nvPr/>
        </p:nvSpPr>
        <p:spPr>
          <a:xfrm>
            <a:off x="4572000" y="4126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753188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1680023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Do you get the same answers for implicit differentiation as you do for explicit differentiation?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458682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Yes!</a:t>
            </a:r>
          </a:p>
          <a:p>
            <a:r>
              <a:rPr lang="en-US" altLang="en-US" dirty="0"/>
              <a:t>(sort of…)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499542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638800"/>
          </a:xfrm>
        </p:spPr>
        <p:txBody>
          <a:bodyPr/>
          <a:lstStyle/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r>
              <a:rPr lang="en-US" altLang="en-US" dirty="0"/>
              <a:t>can be solved explicitly as:</a:t>
            </a:r>
          </a:p>
          <a:p>
            <a:r>
              <a:rPr lang="en-US" altLang="en-US" dirty="0"/>
              <a:t>y = 42/x = 42x</a:t>
            </a:r>
            <a:r>
              <a:rPr lang="en-US" altLang="en-US" baseline="30000" dirty="0"/>
              <a:t>-1</a:t>
            </a:r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824126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638800"/>
          </a:xfrm>
        </p:spPr>
        <p:txBody>
          <a:bodyPr/>
          <a:lstStyle/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r>
              <a:rPr lang="en-US" altLang="en-US" dirty="0"/>
              <a:t>can be solved explicitly as:</a:t>
            </a:r>
          </a:p>
          <a:p>
            <a:r>
              <a:rPr lang="en-US" altLang="en-US" dirty="0"/>
              <a:t>y = 42/x = 42x</a:t>
            </a:r>
            <a:r>
              <a:rPr lang="en-US" altLang="en-US" baseline="30000" dirty="0"/>
              <a:t>-1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The derivative </a:t>
            </a:r>
            <a:r>
              <a:rPr lang="en-US" altLang="en-US" dirty="0" err="1"/>
              <a:t>dy</a:t>
            </a:r>
            <a:r>
              <a:rPr lang="en-US" altLang="en-US" dirty="0"/>
              <a:t>/dx would be:</a:t>
            </a:r>
          </a:p>
        </p:txBody>
      </p:sp>
    </p:spTree>
    <p:extLst>
      <p:ext uri="{BB962C8B-B14F-4D97-AF65-F5344CB8AC3E}">
        <p14:creationId xmlns:p14="http://schemas.microsoft.com/office/powerpoint/2010/main" val="2199745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practice, I find:</a:t>
            </a:r>
          </a:p>
          <a:p>
            <a:pPr algn="ctr"/>
            <a:r>
              <a:rPr lang="en-US" altLang="en-US" dirty="0"/>
              <a:t>dy/dx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</a:p>
          <a:p>
            <a:r>
              <a:rPr lang="en-US" altLang="en-US" dirty="0"/>
              <a:t>is what I actually use more than:</a:t>
            </a:r>
          </a:p>
          <a:p>
            <a:pPr algn="ctr"/>
            <a:r>
              <a:rPr lang="en-US" altLang="en-US" dirty="0"/>
              <a:t>dy/dx = dy/du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du/dx</a:t>
            </a:r>
          </a:p>
          <a:p>
            <a:endParaRPr lang="en-US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1242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638800"/>
          </a:xfrm>
        </p:spPr>
        <p:txBody>
          <a:bodyPr/>
          <a:lstStyle/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r>
              <a:rPr lang="en-US" altLang="en-US" dirty="0"/>
              <a:t>can be solved explicitly as:</a:t>
            </a:r>
          </a:p>
          <a:p>
            <a:r>
              <a:rPr lang="en-US" altLang="en-US" dirty="0"/>
              <a:t>y = 42/x = 42x</a:t>
            </a:r>
            <a:r>
              <a:rPr lang="en-US" altLang="en-US" baseline="30000" dirty="0"/>
              <a:t>-1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The derivative </a:t>
            </a:r>
            <a:r>
              <a:rPr lang="en-US" altLang="en-US" dirty="0" err="1"/>
              <a:t>dy</a:t>
            </a:r>
            <a:r>
              <a:rPr lang="en-US" altLang="en-US" dirty="0"/>
              <a:t>/dx would be: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-42x</a:t>
            </a:r>
            <a:r>
              <a:rPr lang="en-US" altLang="en-US" baseline="30000" dirty="0"/>
              <a:t>-2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20762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638800"/>
          </a:xfrm>
        </p:spPr>
        <p:txBody>
          <a:bodyPr/>
          <a:lstStyle/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r>
              <a:rPr lang="en-US" altLang="en-US" dirty="0"/>
              <a:t>can be solved explicitly as:</a:t>
            </a:r>
          </a:p>
          <a:p>
            <a:r>
              <a:rPr lang="en-US" altLang="en-US" dirty="0"/>
              <a:t>y = 42/x = 42x</a:t>
            </a:r>
            <a:r>
              <a:rPr lang="en-US" altLang="en-US" baseline="30000" dirty="0"/>
              <a:t>-1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-42x</a:t>
            </a:r>
            <a:r>
              <a:rPr lang="en-US" altLang="en-US" baseline="30000" dirty="0"/>
              <a:t>-2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But when we did implicit differentiation, we got: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-y/x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403177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y = 42/x = 42x</a:t>
            </a:r>
            <a:r>
              <a:rPr lang="en-US" altLang="en-US" baseline="30000" dirty="0"/>
              <a:t>-1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-42x</a:t>
            </a:r>
            <a:r>
              <a:rPr lang="en-US" altLang="en-US" baseline="30000" dirty="0"/>
              <a:t>-2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-y/x</a:t>
            </a:r>
          </a:p>
          <a:p>
            <a:r>
              <a:rPr lang="en-US" altLang="en-US" dirty="0"/>
              <a:t>Hmm… they don’t </a:t>
            </a:r>
          </a:p>
          <a:p>
            <a:r>
              <a:rPr lang="en-US" altLang="en-US" dirty="0"/>
              <a:t>LOOK the same?!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7620B9-A309-4815-B4DE-D669B3651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87770"/>
            <a:ext cx="4070230" cy="40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3914D2-0427-4CB4-A4F9-734BCE260832}"/>
              </a:ext>
            </a:extLst>
          </p:cNvPr>
          <p:cNvSpPr/>
          <p:nvPr/>
        </p:nvSpPr>
        <p:spPr>
          <a:xfrm>
            <a:off x="15240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http://www.testically.org/wp-content/uploads/2010/11/hmm.jpg</a:t>
            </a:r>
          </a:p>
        </p:txBody>
      </p:sp>
    </p:spTree>
    <p:extLst>
      <p:ext uri="{BB962C8B-B14F-4D97-AF65-F5344CB8AC3E}">
        <p14:creationId xmlns:p14="http://schemas.microsoft.com/office/powerpoint/2010/main" val="310913781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altLang="en-US" dirty="0"/>
              <a:t>y = 42/x = 42x</a:t>
            </a:r>
            <a:r>
              <a:rPr lang="en-US" altLang="en-US" baseline="30000" dirty="0"/>
              <a:t>-1</a:t>
            </a:r>
            <a:r>
              <a:rPr lang="en-US" altLang="en-US" dirty="0"/>
              <a:t>	</a:t>
            </a:r>
            <a:r>
              <a:rPr lang="en-US" altLang="en-US" dirty="0" err="1"/>
              <a:t>dy</a:t>
            </a:r>
            <a:r>
              <a:rPr lang="en-US" altLang="en-US" dirty="0"/>
              <a:t>/dx = -42x</a:t>
            </a:r>
            <a:r>
              <a:rPr lang="en-US" altLang="en-US" baseline="30000" dirty="0"/>
              <a:t>-2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xy</a:t>
            </a:r>
            <a:r>
              <a:rPr lang="en-US" altLang="en-US" dirty="0"/>
              <a:t> = 42			</a:t>
            </a:r>
            <a:r>
              <a:rPr lang="en-US" altLang="en-US" dirty="0" err="1"/>
              <a:t>dy</a:t>
            </a:r>
            <a:r>
              <a:rPr lang="en-US" altLang="en-US" dirty="0"/>
              <a:t>/dx = -y/x</a:t>
            </a:r>
          </a:p>
          <a:p>
            <a:r>
              <a:rPr lang="en-US" altLang="en-US" dirty="0"/>
              <a:t>But, let’s test it to be sure:</a:t>
            </a:r>
          </a:p>
          <a:p>
            <a:r>
              <a:rPr lang="en-US" altLang="en-US" dirty="0"/>
              <a:t>If y = 42/x, plug that into: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	= -y/x = -(42/x)/x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= -42/x</a:t>
            </a:r>
            <a:r>
              <a:rPr lang="en-US" altLang="en-US" baseline="30000" dirty="0"/>
              <a:t>2</a:t>
            </a:r>
            <a:r>
              <a:rPr lang="en-US" altLang="en-US" dirty="0"/>
              <a:t> = -42x</a:t>
            </a:r>
            <a:r>
              <a:rPr lang="en-US" altLang="en-US" baseline="30000" dirty="0"/>
              <a:t>-2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So -y/x DOES = -42x</a:t>
            </a:r>
            <a:r>
              <a:rPr lang="en-US" altLang="en-US" baseline="30000" dirty="0"/>
              <a:t>-2</a:t>
            </a:r>
            <a:r>
              <a:rPr lang="en-US" altLang="en-US" dirty="0"/>
              <a:t> (even though it doesn’t look like it!)</a:t>
            </a:r>
          </a:p>
        </p:txBody>
      </p:sp>
    </p:spTree>
    <p:extLst>
      <p:ext uri="{BB962C8B-B14F-4D97-AF65-F5344CB8AC3E}">
        <p14:creationId xmlns:p14="http://schemas.microsoft.com/office/powerpoint/2010/main" val="71123861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So, you DO get the same answers for implicit differentiation as you do for explicit differentiation, but it will probably LOOK quite different!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470580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9784489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 more complex formulas, just keep going!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551267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 2x – 3y = y</a:t>
            </a:r>
            <a:r>
              <a:rPr lang="en-US" altLang="en-US" baseline="30000" dirty="0"/>
              <a:t>2</a:t>
            </a:r>
          </a:p>
          <a:p>
            <a:endParaRPr lang="en-US" altLang="en-US" sz="2000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83536-E4A5-49FD-A368-BD547EFD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 2x – 3y = y</a:t>
            </a:r>
            <a:r>
              <a:rPr lang="en-US" altLang="en-US" baseline="30000" dirty="0"/>
              <a:t>2</a:t>
            </a:r>
          </a:p>
          <a:p>
            <a:endParaRPr lang="en-US" altLang="en-US" sz="2000" dirty="0"/>
          </a:p>
          <a:p>
            <a:r>
              <a:rPr lang="en-US" altLang="en-US" dirty="0"/>
              <a:t>Take the derivatives in place:</a:t>
            </a:r>
          </a:p>
          <a:p>
            <a:r>
              <a:rPr lang="en-US" altLang="en-US" dirty="0"/>
              <a:t>2x     –3y    =     y</a:t>
            </a:r>
            <a:r>
              <a:rPr lang="en-US" altLang="en-US" baseline="30000" dirty="0"/>
              <a:t>2</a:t>
            </a:r>
          </a:p>
          <a:p>
            <a:endParaRPr lang="en-US" altLang="en-US" sz="1000" dirty="0"/>
          </a:p>
          <a:p>
            <a:r>
              <a:rPr lang="en-US" altLang="en-US" dirty="0"/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83536-E4A5-49FD-A368-BD547EFD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9124B37-44B0-426B-AC57-CD7A3E9E3D48}"/>
              </a:ext>
            </a:extLst>
          </p:cNvPr>
          <p:cNvSpPr/>
          <p:nvPr/>
        </p:nvSpPr>
        <p:spPr>
          <a:xfrm rot="5400000">
            <a:off x="762000" y="29337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488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 2x – 3y = y</a:t>
            </a:r>
            <a:r>
              <a:rPr lang="en-US" altLang="en-US" baseline="30000" dirty="0"/>
              <a:t>2</a:t>
            </a:r>
          </a:p>
          <a:p>
            <a:endParaRPr lang="en-US" altLang="en-US" sz="2000" dirty="0"/>
          </a:p>
          <a:p>
            <a:r>
              <a:rPr lang="en-US" altLang="en-US" dirty="0"/>
              <a:t>Take the derivatives in place:</a:t>
            </a:r>
          </a:p>
          <a:p>
            <a:r>
              <a:rPr lang="en-US" altLang="en-US" dirty="0"/>
              <a:t>2x     –3y    =     y</a:t>
            </a:r>
            <a:r>
              <a:rPr lang="en-US" altLang="en-US" baseline="30000" dirty="0"/>
              <a:t>2</a:t>
            </a:r>
          </a:p>
          <a:p>
            <a:endParaRPr lang="en-US" altLang="en-US" sz="1000" dirty="0"/>
          </a:p>
          <a:p>
            <a:r>
              <a:rPr lang="en-US" altLang="en-US" dirty="0">
                <a:solidFill>
                  <a:srgbClr val="FFFF00"/>
                </a:solidFill>
              </a:rPr>
              <a:t>2</a:t>
            </a:r>
            <a:r>
              <a:rPr lang="en-US" altLang="en-US" sz="2000" dirty="0">
                <a:solidFill>
                  <a:srgbClr val="FFFF00"/>
                </a:solidFill>
              </a:rPr>
              <a:t>dx/dx</a:t>
            </a:r>
            <a:r>
              <a:rPr lang="en-US" altLang="en-US" dirty="0">
                <a:solidFill>
                  <a:srgbClr val="FFFF00"/>
                </a:solidFill>
              </a:rPr>
              <a:t>    </a:t>
            </a:r>
            <a:r>
              <a:rPr lang="en-US" altLang="en-US" dirty="0"/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83536-E4A5-49FD-A368-BD547EFD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F40E4BE3-CBA5-47B6-AF9F-7D752ABF292D}"/>
              </a:ext>
            </a:extLst>
          </p:cNvPr>
          <p:cNvSpPr/>
          <p:nvPr/>
        </p:nvSpPr>
        <p:spPr>
          <a:xfrm rot="5400000">
            <a:off x="2514600" y="29337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8D08D3C-05FC-4D84-9BD6-FF4CC85E3F18}"/>
              </a:ext>
            </a:extLst>
          </p:cNvPr>
          <p:cNvSpPr/>
          <p:nvPr/>
        </p:nvSpPr>
        <p:spPr>
          <a:xfrm rot="5400000">
            <a:off x="762000" y="29337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67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B52AC160-3B46-4628-B4FC-4D6E00D9D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endParaRPr lang="en-US" altLang="en-US" baseline="30000" dirty="0"/>
          </a:p>
          <a:p>
            <a:endParaRPr lang="en-US" altLang="en-US" baseline="30000" dirty="0"/>
          </a:p>
          <a:p>
            <a:endParaRPr lang="en-US" altLang="en-US" baseline="30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7E3D6-A218-42E9-971A-0C105BE6B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 2x – 3y = y</a:t>
            </a:r>
            <a:r>
              <a:rPr lang="en-US" altLang="en-US" baseline="30000" dirty="0"/>
              <a:t>2</a:t>
            </a:r>
          </a:p>
          <a:p>
            <a:endParaRPr lang="en-US" altLang="en-US" sz="2000" dirty="0"/>
          </a:p>
          <a:p>
            <a:r>
              <a:rPr lang="en-US" altLang="en-US" dirty="0"/>
              <a:t>Take the derivatives in place:</a:t>
            </a:r>
          </a:p>
          <a:p>
            <a:r>
              <a:rPr lang="en-US" altLang="en-US" dirty="0"/>
              <a:t>2x     –3y    =     y</a:t>
            </a:r>
            <a:r>
              <a:rPr lang="en-US" altLang="en-US" baseline="30000" dirty="0"/>
              <a:t>2</a:t>
            </a:r>
          </a:p>
          <a:p>
            <a:endParaRPr lang="en-US" altLang="en-US" sz="1000" dirty="0"/>
          </a:p>
          <a:p>
            <a:r>
              <a:rPr lang="en-US" altLang="en-US" dirty="0"/>
              <a:t> 2  </a:t>
            </a:r>
            <a:r>
              <a:rPr lang="en-US" altLang="en-US" dirty="0">
                <a:solidFill>
                  <a:srgbClr val="FFFF00"/>
                </a:solidFill>
              </a:rPr>
              <a:t>-3 dy/dx       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dirty="0"/>
              <a:t>?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83536-E4A5-49FD-A368-BD547EFD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9124B37-44B0-426B-AC57-CD7A3E9E3D48}"/>
              </a:ext>
            </a:extLst>
          </p:cNvPr>
          <p:cNvSpPr/>
          <p:nvPr/>
        </p:nvSpPr>
        <p:spPr>
          <a:xfrm rot="5400000">
            <a:off x="762000" y="29337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6478936-5BF3-4861-9A87-7BA9BF4A0209}"/>
              </a:ext>
            </a:extLst>
          </p:cNvPr>
          <p:cNvSpPr/>
          <p:nvPr/>
        </p:nvSpPr>
        <p:spPr>
          <a:xfrm rot="5400000">
            <a:off x="5410200" y="29337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F3E5C71-FEF1-4083-93F9-03CEBBAB9236}"/>
              </a:ext>
            </a:extLst>
          </p:cNvPr>
          <p:cNvSpPr/>
          <p:nvPr/>
        </p:nvSpPr>
        <p:spPr>
          <a:xfrm rot="5400000">
            <a:off x="2514600" y="29337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0804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 2x – 3y = y</a:t>
            </a:r>
            <a:r>
              <a:rPr lang="en-US" altLang="en-US" baseline="30000" dirty="0"/>
              <a:t>2</a:t>
            </a:r>
          </a:p>
          <a:p>
            <a:endParaRPr lang="en-US" altLang="en-US" sz="2000" dirty="0"/>
          </a:p>
          <a:p>
            <a:r>
              <a:rPr lang="en-US" altLang="en-US" dirty="0"/>
              <a:t>Take the derivatives in place:</a:t>
            </a:r>
          </a:p>
          <a:p>
            <a:r>
              <a:rPr lang="en-US" altLang="en-US" dirty="0"/>
              <a:t>2x     –3y    =     y</a:t>
            </a:r>
            <a:r>
              <a:rPr lang="en-US" altLang="en-US" baseline="30000" dirty="0"/>
              <a:t>2</a:t>
            </a:r>
          </a:p>
          <a:p>
            <a:endParaRPr lang="en-US" altLang="en-US" sz="1000" dirty="0"/>
          </a:p>
          <a:p>
            <a:r>
              <a:rPr lang="en-US" altLang="en-US" dirty="0"/>
              <a:t> 2  -3 dy/dx = </a:t>
            </a:r>
            <a:r>
              <a:rPr lang="en-US" altLang="en-US" dirty="0">
                <a:solidFill>
                  <a:srgbClr val="FFFF00"/>
                </a:solidFill>
              </a:rPr>
              <a:t>2y dy/dx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83536-E4A5-49FD-A368-BD547EFD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9124B37-44B0-426B-AC57-CD7A3E9E3D48}"/>
              </a:ext>
            </a:extLst>
          </p:cNvPr>
          <p:cNvSpPr/>
          <p:nvPr/>
        </p:nvSpPr>
        <p:spPr>
          <a:xfrm rot="5400000">
            <a:off x="762000" y="29337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6478936-5BF3-4861-9A87-7BA9BF4A0209}"/>
              </a:ext>
            </a:extLst>
          </p:cNvPr>
          <p:cNvSpPr/>
          <p:nvPr/>
        </p:nvSpPr>
        <p:spPr>
          <a:xfrm rot="5400000">
            <a:off x="5410200" y="29337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F3E5C71-FEF1-4083-93F9-03CEBBAB9236}"/>
              </a:ext>
            </a:extLst>
          </p:cNvPr>
          <p:cNvSpPr/>
          <p:nvPr/>
        </p:nvSpPr>
        <p:spPr>
          <a:xfrm rot="5400000">
            <a:off x="2514600" y="29337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8167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Algebra time… solve for dy/dx:</a:t>
            </a:r>
          </a:p>
          <a:p>
            <a:r>
              <a:rPr lang="en-US" altLang="en-US" dirty="0"/>
              <a:t>2 – 3 dy/dx = 2y dy/dx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Algebra time… solve for dy/dx:</a:t>
            </a:r>
          </a:p>
          <a:p>
            <a:r>
              <a:rPr lang="en-US" altLang="en-US" dirty="0"/>
              <a:t>2 – 3 dy/dx = 2y dy/dx</a:t>
            </a:r>
          </a:p>
          <a:p>
            <a:r>
              <a:rPr lang="en-US" altLang="en-US" dirty="0"/>
              <a:t>2 = 2y dy/dx + 3 dy/dx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2872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Algebra time… solve for dy/dx:</a:t>
            </a:r>
          </a:p>
          <a:p>
            <a:r>
              <a:rPr lang="en-US" altLang="en-US" dirty="0"/>
              <a:t>2 – 3 dy/dx = 2y dy/dx</a:t>
            </a:r>
          </a:p>
          <a:p>
            <a:r>
              <a:rPr lang="en-US" altLang="en-US" dirty="0"/>
              <a:t>2 = 2y dy/dx + 3 dy/dx</a:t>
            </a:r>
          </a:p>
          <a:p>
            <a:r>
              <a:rPr lang="en-US" altLang="en-US" dirty="0"/>
              <a:t>2 = dy/dx(2y + 3)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0407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Algebra time… solve for dy/dx:</a:t>
            </a:r>
          </a:p>
          <a:p>
            <a:r>
              <a:rPr lang="en-US" altLang="en-US" dirty="0"/>
              <a:t>2 – 3 dy/dx = 2y dy/dx</a:t>
            </a:r>
          </a:p>
          <a:p>
            <a:r>
              <a:rPr lang="en-US" altLang="en-US" dirty="0"/>
              <a:t>2 = 2y dy/dx + 3 dy/dx</a:t>
            </a:r>
          </a:p>
          <a:p>
            <a:r>
              <a:rPr lang="en-US" altLang="en-US" dirty="0"/>
              <a:t>2 = dy/dx(2y + 3)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2/(2y + 3) = dy/dx</a:t>
            </a:r>
          </a:p>
          <a:p>
            <a:pPr algn="ctr"/>
            <a:endParaRPr lang="en-US" altLang="en-US" dirty="0"/>
          </a:p>
          <a:p>
            <a:r>
              <a:rPr lang="en-US" altLang="en-US" dirty="0"/>
              <a:t>Remember, we are trying to find dy/dx!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5047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8561051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These can be very nasty polynomials!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697586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3y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36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847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+    3y</a:t>
            </a:r>
            <a:r>
              <a:rPr lang="en-US" altLang="en-US" baseline="30000" dirty="0"/>
              <a:t>2</a:t>
            </a:r>
            <a:r>
              <a:rPr lang="en-US" altLang="en-US" dirty="0"/>
              <a:t>    =    36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19E10-F860-43BC-B9ED-46687C155770}"/>
              </a:ext>
            </a:extLst>
          </p:cNvPr>
          <p:cNvSpPr txBox="1"/>
          <p:nvPr/>
        </p:nvSpPr>
        <p:spPr>
          <a:xfrm>
            <a:off x="0" y="2724090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CCFFFF"/>
                </a:solidFill>
              </a:rPr>
              <a:t>Product </a:t>
            </a:r>
          </a:p>
          <a:p>
            <a:pPr algn="ctr"/>
            <a:r>
              <a:rPr lang="en-US" altLang="en-US" sz="2000" b="1" dirty="0">
                <a:solidFill>
                  <a:srgbClr val="CCFFFF"/>
                </a:solidFill>
              </a:rPr>
              <a:t>Rule</a:t>
            </a:r>
          </a:p>
        </p:txBody>
      </p:sp>
    </p:spTree>
    <p:extLst>
      <p:ext uri="{BB962C8B-B14F-4D97-AF65-F5344CB8AC3E}">
        <p14:creationId xmlns:p14="http://schemas.microsoft.com/office/powerpoint/2010/main" val="1320511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B52AC160-3B46-4628-B4FC-4D6E00D9D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r>
              <a:rPr lang="en-US" altLang="en-US" dirty="0"/>
              <a:t>It looks like: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So, we’ll use the chain rule</a:t>
            </a:r>
          </a:p>
          <a:p>
            <a:endParaRPr lang="en-US" altLang="en-US" baseline="30000" dirty="0"/>
          </a:p>
          <a:p>
            <a:endParaRPr lang="en-US" altLang="en-US" baseline="30000" dirty="0"/>
          </a:p>
          <a:p>
            <a:endParaRPr lang="en-US" altLang="en-US" baseline="30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224050-7A13-4797-A640-231888C8C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5408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+    3y</a:t>
            </a:r>
            <a:r>
              <a:rPr lang="en-US" altLang="en-US" baseline="30000" dirty="0"/>
              <a:t>2</a:t>
            </a:r>
            <a:r>
              <a:rPr lang="en-US" altLang="en-US" dirty="0"/>
              <a:t>    =    36 </a:t>
            </a:r>
          </a:p>
          <a:p>
            <a:endParaRPr lang="en-US" altLang="en-US" sz="2000" dirty="0"/>
          </a:p>
          <a:p>
            <a:r>
              <a:rPr lang="en-US" altLang="en-US" dirty="0"/>
              <a:t>u=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v=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du=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dv=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3107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+    3y</a:t>
            </a:r>
            <a:r>
              <a:rPr lang="en-US" altLang="en-US" baseline="30000" dirty="0"/>
              <a:t>2</a:t>
            </a:r>
            <a:r>
              <a:rPr lang="en-US" altLang="en-US" dirty="0"/>
              <a:t>    =    36 </a:t>
            </a:r>
          </a:p>
          <a:p>
            <a:endParaRPr lang="en-US" altLang="en-US" sz="2000" dirty="0"/>
          </a:p>
          <a:p>
            <a:r>
              <a:rPr lang="en-US" altLang="en-US" dirty="0"/>
              <a:t>u=x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v=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du=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dv=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4392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+    3y</a:t>
            </a:r>
            <a:r>
              <a:rPr lang="en-US" altLang="en-US" baseline="30000" dirty="0"/>
              <a:t>2</a:t>
            </a:r>
            <a:r>
              <a:rPr lang="en-US" altLang="en-US" dirty="0"/>
              <a:t>    =    36 </a:t>
            </a:r>
          </a:p>
          <a:p>
            <a:endParaRPr lang="en-US" altLang="en-US" sz="2000" dirty="0"/>
          </a:p>
          <a:p>
            <a:r>
              <a:rPr lang="en-US" altLang="en-US" dirty="0"/>
              <a:t>u=x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v=y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du=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dv=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3449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+    3y</a:t>
            </a:r>
            <a:r>
              <a:rPr lang="en-US" altLang="en-US" baseline="30000" dirty="0"/>
              <a:t>2</a:t>
            </a:r>
            <a:r>
              <a:rPr lang="en-US" altLang="en-US" dirty="0"/>
              <a:t>    =    36 </a:t>
            </a:r>
          </a:p>
          <a:p>
            <a:endParaRPr lang="en-US" altLang="en-US" sz="2000" dirty="0"/>
          </a:p>
          <a:p>
            <a:r>
              <a:rPr lang="en-US" altLang="en-US" dirty="0"/>
              <a:t>u=x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v=y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du=2x dx/dx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dv=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6299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+    3y</a:t>
            </a:r>
            <a:r>
              <a:rPr lang="en-US" altLang="en-US" baseline="30000" dirty="0"/>
              <a:t>2</a:t>
            </a:r>
            <a:r>
              <a:rPr lang="en-US" altLang="en-US" dirty="0"/>
              <a:t>    =    36 </a:t>
            </a:r>
          </a:p>
          <a:p>
            <a:endParaRPr lang="en-US" altLang="en-US" sz="2000" dirty="0"/>
          </a:p>
          <a:p>
            <a:r>
              <a:rPr lang="en-US" altLang="en-US" dirty="0"/>
              <a:t>u=x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v=y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du=2x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dv=2y</a:t>
            </a:r>
            <a:r>
              <a:rPr lang="en-US" altLang="en-US" sz="2000" dirty="0"/>
              <a:t> </a:t>
            </a:r>
            <a:r>
              <a:rPr lang="en-US" altLang="en-US" dirty="0"/>
              <a:t>dy/dx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Plug into: u</a:t>
            </a:r>
            <a:r>
              <a:rPr lang="en-US" altLang="en-US" sz="2000" dirty="0"/>
              <a:t> </a:t>
            </a:r>
            <a:r>
              <a:rPr lang="en-US" altLang="en-US" dirty="0"/>
              <a:t>dv + v</a:t>
            </a:r>
            <a:r>
              <a:rPr lang="en-US" altLang="en-US" sz="2000" dirty="0"/>
              <a:t> </a:t>
            </a:r>
            <a:r>
              <a:rPr lang="en-US" altLang="en-US" dirty="0"/>
              <a:t>du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9384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+    3y</a:t>
            </a:r>
            <a:r>
              <a:rPr lang="en-US" altLang="en-US" baseline="30000" dirty="0"/>
              <a:t>2</a:t>
            </a:r>
            <a:r>
              <a:rPr lang="en-US" altLang="en-US" dirty="0"/>
              <a:t>    =    36 </a:t>
            </a:r>
          </a:p>
          <a:p>
            <a:endParaRPr lang="en-US" altLang="en-US" sz="2000" dirty="0"/>
          </a:p>
          <a:p>
            <a:r>
              <a:rPr lang="en-US" altLang="en-US" dirty="0"/>
              <a:t>u=x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v=y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du=2x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dv=2y</a:t>
            </a:r>
            <a:r>
              <a:rPr lang="en-US" altLang="en-US" sz="2000" dirty="0"/>
              <a:t> </a:t>
            </a:r>
            <a:r>
              <a:rPr lang="en-US" altLang="en-US" dirty="0"/>
              <a:t>dy/dx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u     dv      + v  du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 + y</a:t>
            </a:r>
            <a:r>
              <a:rPr lang="en-US" altLang="en-US" baseline="30000" dirty="0"/>
              <a:t>2</a:t>
            </a:r>
            <a:r>
              <a:rPr lang="en-US" altLang="en-US" dirty="0"/>
              <a:t>(2x)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489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              + 3y</a:t>
            </a:r>
            <a:r>
              <a:rPr lang="en-US" altLang="en-US" baseline="30000" dirty="0"/>
              <a:t>2</a:t>
            </a:r>
            <a:r>
              <a:rPr lang="en-US" altLang="en-US" dirty="0"/>
              <a:t>      =</a:t>
            </a:r>
            <a:r>
              <a:rPr lang="en-US" altLang="en-US" sz="2000" dirty="0"/>
              <a:t> </a:t>
            </a:r>
            <a:r>
              <a:rPr lang="en-US" altLang="en-US" dirty="0"/>
              <a:t>36 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(2y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dy/dx)+y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(2x)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~sigh~ we’re not done…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654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              + 3y</a:t>
            </a:r>
            <a:r>
              <a:rPr lang="en-US" altLang="en-US" baseline="30000" dirty="0"/>
              <a:t>2</a:t>
            </a:r>
            <a:r>
              <a:rPr lang="en-US" altLang="en-US" dirty="0"/>
              <a:t>      =</a:t>
            </a:r>
            <a:r>
              <a:rPr lang="en-US" altLang="en-US" sz="2000" dirty="0"/>
              <a:t> </a:t>
            </a:r>
            <a:r>
              <a:rPr lang="en-US" altLang="en-US" dirty="0"/>
              <a:t>36 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dy/dx)+y</a:t>
            </a:r>
            <a:r>
              <a:rPr lang="en-US" altLang="en-US" baseline="30000" dirty="0"/>
              <a:t>2</a:t>
            </a:r>
            <a:r>
              <a:rPr lang="en-US" altLang="en-US" dirty="0"/>
              <a:t>(2x)    </a:t>
            </a:r>
            <a:r>
              <a:rPr lang="en-US" altLang="en-US" sz="2000" dirty="0"/>
              <a:t> </a:t>
            </a:r>
            <a:r>
              <a:rPr lang="en-US" altLang="en-US" dirty="0"/>
              <a:t>?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5D5D372-99E9-4D62-B4AC-8DBB92F4C2D7}"/>
              </a:ext>
            </a:extLst>
          </p:cNvPr>
          <p:cNvSpPr/>
          <p:nvPr/>
        </p:nvSpPr>
        <p:spPr>
          <a:xfrm rot="5400000">
            <a:off x="58674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3015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              + 3y</a:t>
            </a:r>
            <a:r>
              <a:rPr lang="en-US" altLang="en-US" baseline="30000" dirty="0"/>
              <a:t>2</a:t>
            </a:r>
            <a:r>
              <a:rPr lang="en-US" altLang="en-US" dirty="0"/>
              <a:t>      =</a:t>
            </a:r>
            <a:r>
              <a:rPr lang="en-US" altLang="en-US" sz="2000" dirty="0"/>
              <a:t> </a:t>
            </a:r>
            <a:r>
              <a:rPr lang="en-US" altLang="en-US" dirty="0"/>
              <a:t>36 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dy/dx)+y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  </a:t>
            </a:r>
            <a:r>
              <a:rPr lang="en-US" altLang="en-US" sz="2000" dirty="0"/>
              <a:t> </a:t>
            </a:r>
            <a:r>
              <a:rPr lang="en-US" altLang="en-US" dirty="0"/>
              <a:t>?</a:t>
            </a: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5D5D372-99E9-4D62-B4AC-8DBB92F4C2D7}"/>
              </a:ext>
            </a:extLst>
          </p:cNvPr>
          <p:cNvSpPr/>
          <p:nvPr/>
        </p:nvSpPr>
        <p:spPr>
          <a:xfrm rot="5400000">
            <a:off x="58674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6817515-E8CC-4B74-8D0C-3146982E32CE}"/>
              </a:ext>
            </a:extLst>
          </p:cNvPr>
          <p:cNvSpPr/>
          <p:nvPr/>
        </p:nvSpPr>
        <p:spPr>
          <a:xfrm rot="5400000">
            <a:off x="83058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3643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              + 3y</a:t>
            </a:r>
            <a:r>
              <a:rPr lang="en-US" altLang="en-US" baseline="30000" dirty="0"/>
              <a:t>2</a:t>
            </a:r>
            <a:r>
              <a:rPr lang="en-US" altLang="en-US" dirty="0"/>
              <a:t>      =</a:t>
            </a:r>
            <a:r>
              <a:rPr lang="en-US" altLang="en-US" sz="2000" dirty="0"/>
              <a:t> </a:t>
            </a:r>
            <a:r>
              <a:rPr lang="en-US" altLang="en-US" dirty="0"/>
              <a:t>36 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dy/dx)+y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/>
              <a:t>Are we done?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5D5D372-99E9-4D62-B4AC-8DBB92F4C2D7}"/>
              </a:ext>
            </a:extLst>
          </p:cNvPr>
          <p:cNvSpPr/>
          <p:nvPr/>
        </p:nvSpPr>
        <p:spPr>
          <a:xfrm rot="5400000">
            <a:off x="58674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6817515-E8CC-4B74-8D0C-3146982E32CE}"/>
              </a:ext>
            </a:extLst>
          </p:cNvPr>
          <p:cNvSpPr/>
          <p:nvPr/>
        </p:nvSpPr>
        <p:spPr>
          <a:xfrm rot="5400000">
            <a:off x="83058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5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4E0B8E4-6577-4A1C-827A-067BA323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using: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 is u? 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9B3330-5CB9-4DE7-9D28-CC3CCD07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7823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              + 3y</a:t>
            </a:r>
            <a:r>
              <a:rPr lang="en-US" altLang="en-US" baseline="30000" dirty="0"/>
              <a:t>2</a:t>
            </a:r>
            <a:r>
              <a:rPr lang="en-US" altLang="en-US" dirty="0"/>
              <a:t>      =</a:t>
            </a:r>
            <a:r>
              <a:rPr lang="en-US" altLang="en-US" sz="2000" dirty="0"/>
              <a:t> </a:t>
            </a:r>
            <a:r>
              <a:rPr lang="en-US" altLang="en-US" dirty="0"/>
              <a:t>36 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dy/dx)+y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= 0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/>
              <a:t>Are we done? </a:t>
            </a:r>
            <a:r>
              <a:rPr lang="en-US" altLang="en-US" dirty="0">
                <a:solidFill>
                  <a:srgbClr val="FFFF00"/>
                </a:solidFill>
              </a:rPr>
              <a:t>Of course not…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5D5D372-99E9-4D62-B4AC-8DBB92F4C2D7}"/>
              </a:ext>
            </a:extLst>
          </p:cNvPr>
          <p:cNvSpPr/>
          <p:nvPr/>
        </p:nvSpPr>
        <p:spPr>
          <a:xfrm rot="5400000">
            <a:off x="58674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6817515-E8CC-4B74-8D0C-3146982E32CE}"/>
              </a:ext>
            </a:extLst>
          </p:cNvPr>
          <p:cNvSpPr/>
          <p:nvPr/>
        </p:nvSpPr>
        <p:spPr>
          <a:xfrm rot="5400000">
            <a:off x="83058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150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Solve for dy/dx: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 + 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= 0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0175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Solve for dy/dx: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 + 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= 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y)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2xy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dy/dx(6y)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8308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Solve for dy/dx: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 + 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= 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y)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2xy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dy/dx(6y)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0</a:t>
            </a:r>
          </a:p>
          <a:p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y+6y) + 2xy</a:t>
            </a:r>
            <a:r>
              <a:rPr lang="en-US" altLang="en-US" baseline="30000" dirty="0"/>
              <a:t>2</a:t>
            </a:r>
            <a:r>
              <a:rPr lang="en-US" altLang="en-US" dirty="0"/>
              <a:t> = 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7396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Solve for dy/dx: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 + 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= 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y)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2xy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dy/dx(6y)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0</a:t>
            </a:r>
          </a:p>
          <a:p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y+6y) + 2xy</a:t>
            </a:r>
            <a:r>
              <a:rPr lang="en-US" altLang="en-US" baseline="30000" dirty="0"/>
              <a:t>2</a:t>
            </a:r>
            <a:r>
              <a:rPr lang="en-US" altLang="en-US" dirty="0"/>
              <a:t> = 0</a:t>
            </a:r>
          </a:p>
          <a:p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y+6y) = -2xy</a:t>
            </a:r>
            <a:r>
              <a:rPr lang="en-US" altLang="en-US" baseline="30000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2486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Solve for dy/dx: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dy/dx)+y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= 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y)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2xy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dy/dx(6y)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0</a:t>
            </a:r>
          </a:p>
          <a:p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y+6y) + 2xy</a:t>
            </a:r>
            <a:r>
              <a:rPr lang="en-US" altLang="en-US" baseline="30000" dirty="0"/>
              <a:t>2</a:t>
            </a:r>
            <a:r>
              <a:rPr lang="en-US" altLang="en-US" dirty="0"/>
              <a:t> = 0</a:t>
            </a:r>
          </a:p>
          <a:p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y+6y) = -2xy</a:t>
            </a:r>
            <a:r>
              <a:rPr lang="en-US" altLang="en-US" baseline="30000" dirty="0"/>
              <a:t>2</a:t>
            </a:r>
          </a:p>
          <a:p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-2xy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/(2x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y+6y)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9992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Solve for dy/dx: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dy/dx)+y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= 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y)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2xy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dy/dx(6y)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0</a:t>
            </a:r>
          </a:p>
          <a:p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y+6y) + 2xy</a:t>
            </a:r>
            <a:r>
              <a:rPr lang="en-US" altLang="en-US" baseline="30000" dirty="0"/>
              <a:t>2</a:t>
            </a:r>
            <a:r>
              <a:rPr lang="en-US" altLang="en-US" dirty="0"/>
              <a:t> = 0</a:t>
            </a:r>
          </a:p>
          <a:p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y+6y) = -2xy</a:t>
            </a:r>
            <a:r>
              <a:rPr lang="en-US" altLang="en-US" baseline="30000" dirty="0"/>
              <a:t>2</a:t>
            </a:r>
          </a:p>
          <a:p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-2xy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/(2x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y+6y) </a:t>
            </a:r>
          </a:p>
          <a:p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-</a:t>
            </a:r>
            <a:r>
              <a:rPr lang="en-US" altLang="en-US" dirty="0" err="1">
                <a:solidFill>
                  <a:srgbClr val="FFFF00"/>
                </a:solidFill>
              </a:rPr>
              <a:t>xy</a:t>
            </a:r>
            <a:r>
              <a:rPr lang="en-US" altLang="en-US" dirty="0">
                <a:solidFill>
                  <a:srgbClr val="FFFF00"/>
                </a:solidFill>
              </a:rPr>
              <a:t>/(x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+3)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6242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19C81B-0714-4DCD-9D67-8EBA19706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30618"/>
            <a:ext cx="6858000" cy="5996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45C09D-A221-4873-B660-EBBFB696E4AE}"/>
              </a:ext>
            </a:extLst>
          </p:cNvPr>
          <p:cNvSpPr txBox="1"/>
          <p:nvPr/>
        </p:nvSpPr>
        <p:spPr>
          <a:xfrm>
            <a:off x="0" y="6568994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http://m.demotivation.us/whew-1281259.html</a:t>
            </a:r>
          </a:p>
        </p:txBody>
      </p:sp>
    </p:spTree>
    <p:extLst>
      <p:ext uri="{BB962C8B-B14F-4D97-AF65-F5344CB8AC3E}">
        <p14:creationId xmlns:p14="http://schemas.microsoft.com/office/powerpoint/2010/main" val="108635786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Note: this is on page 60 of the Larry Oliver book – and he’s got the wrong answer (oops!)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818512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Implicit 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Content Placeholder 2">
                <a:extLst>
                  <a:ext uri="{FF2B5EF4-FFF2-40B4-BE49-F238E27FC236}">
                    <a16:creationId xmlns:a16="http://schemas.microsoft.com/office/drawing/2014/main" id="{5FC906EF-5DF0-4A8F-881A-41903442EE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If you use y’ rather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 it is less clutter</a:t>
                </a:r>
              </a:p>
              <a:p>
                <a:r>
                  <a:rPr lang="en-US" altLang="en-US" dirty="0"/>
                  <a:t>BUT </a:t>
                </a:r>
              </a:p>
              <a:p>
                <a:r>
                  <a:rPr lang="en-US" altLang="en-US" dirty="0"/>
                  <a:t>I find it difficult to see the y’</a:t>
                </a:r>
                <a:r>
                  <a:rPr lang="en-US" altLang="en-US" sz="3000" dirty="0"/>
                  <a:t>s</a:t>
                </a:r>
                <a:r>
                  <a:rPr lang="en-US" altLang="en-US" dirty="0"/>
                  <a:t>  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0963" name="Content Placeholder 2">
                <a:extLst>
                  <a:ext uri="{FF2B5EF4-FFF2-40B4-BE49-F238E27FC236}">
                    <a16:creationId xmlns:a16="http://schemas.microsoft.com/office/drawing/2014/main" id="{5FC906EF-5DF0-4A8F-881A-41903442EE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637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Content Placeholder 2">
            <a:extLst>
              <a:ext uri="{FF2B5EF4-FFF2-40B4-BE49-F238E27FC236}">
                <a16:creationId xmlns:a16="http://schemas.microsoft.com/office/drawing/2014/main" id="{9CF7C0AD-BCD9-4461-8A69-57A891E06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using: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 is u? </a:t>
            </a:r>
          </a:p>
          <a:p>
            <a:endParaRPr lang="en-US" altLang="en-US" dirty="0"/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</a:p>
          <a:p>
            <a:r>
              <a:rPr lang="en-US" altLang="en-US" sz="2000" baseline="30000" dirty="0"/>
              <a:t>                  </a:t>
            </a:r>
          </a:p>
          <a:p>
            <a:r>
              <a:rPr lang="en-US" altLang="en-US" baseline="30000" dirty="0"/>
              <a:t>             </a:t>
            </a:r>
            <a:r>
              <a:rPr lang="en-US" altLang="en-US" sz="2000" baseline="30000" dirty="0"/>
              <a:t> </a:t>
            </a:r>
            <a:r>
              <a:rPr lang="en-US" altLang="en-US" baseline="30000" dirty="0"/>
              <a:t>u         n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254F59-78B3-43EF-AF0C-C04CB6F97ADE}"/>
              </a:ext>
            </a:extLst>
          </p:cNvPr>
          <p:cNvCxnSpPr/>
          <p:nvPr/>
        </p:nvCxnSpPr>
        <p:spPr>
          <a:xfrm flipH="1" flipV="1">
            <a:off x="3771900" y="5027613"/>
            <a:ext cx="228600" cy="38258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C0257936-F13D-44E6-8059-252E9920BA4F}"/>
              </a:ext>
            </a:extLst>
          </p:cNvPr>
          <p:cNvSpPr/>
          <p:nvPr/>
        </p:nvSpPr>
        <p:spPr>
          <a:xfrm rot="5400000">
            <a:off x="2495550" y="4476750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6A1366-3100-4949-AE13-6FCCD7E52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455247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7989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  <a:p>
                <a:r>
                  <a:rPr lang="en-US" altLang="en-US" dirty="0"/>
                  <a:t>Is this formula implicit or explicit?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3690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  <a:p>
                <a:r>
                  <a:rPr lang="en-US" altLang="en-US" dirty="0"/>
                  <a:t>Is this formula implicit or explicit?</a:t>
                </a:r>
              </a:p>
              <a:p>
                <a:r>
                  <a:rPr lang="en-US" altLang="en-US" dirty="0">
                    <a:solidFill>
                      <a:srgbClr val="FFFF00"/>
                    </a:solidFill>
                  </a:rPr>
                  <a:t>Yep… it’s implicit: the variables of interest are hiding in the formula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 b="-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0665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  <a:p>
                <a:r>
                  <a:rPr lang="en-US" altLang="en-US" dirty="0"/>
                  <a:t>Start with chain rule for 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: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964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  <a:p>
                <a:r>
                  <a:rPr lang="en-US" altLang="en-US" dirty="0"/>
                  <a:t>Start with chain rule for 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:</a:t>
                </a:r>
              </a:p>
              <a:p>
                <a:r>
                  <a:rPr lang="en-US" altLang="en-US" dirty="0"/>
                  <a:t>u=       </a:t>
                </a:r>
                <a:r>
                  <a:rPr lang="en-US" altLang="en-US" sz="2000" dirty="0"/>
                  <a:t> </a:t>
                </a:r>
                <a:r>
                  <a:rPr lang="en-US" altLang="en-US" sz="1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  <m:r>
                      <a:rPr lang="en-US" altLang="en-US" sz="3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   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2705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  <a:p>
                <a:r>
                  <a:rPr lang="en-US" altLang="en-US" dirty="0"/>
                  <a:t>Start with chain rule for 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:</a:t>
                </a:r>
              </a:p>
              <a:p>
                <a:r>
                  <a:rPr lang="en-US" altLang="en-US" dirty="0"/>
                  <a:t>u=V+14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  <m:r>
                      <a:rPr lang="en-US" altLang="en-US" sz="3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   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0654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  <a:p>
                <a:r>
                  <a:rPr lang="en-US" altLang="en-US" dirty="0"/>
                  <a:t>Start with chain rule for 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:</a:t>
                </a:r>
              </a:p>
              <a:p>
                <a:r>
                  <a:rPr lang="en-US" altLang="en-US" dirty="0"/>
                  <a:t>u=V+14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  <m:r>
                      <a:rPr lang="en-US" altLang="en-US" sz="3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=1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1971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  <a:p>
                <a:r>
                  <a:rPr lang="en-US" altLang="en-US" dirty="0"/>
                  <a:t>Start with chain rule for 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:</a:t>
                </a:r>
              </a:p>
              <a:p>
                <a:r>
                  <a:rPr lang="en-US" altLang="en-US" dirty="0"/>
                  <a:t>u=V+14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 smtClean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  <m:r>
                      <a:rPr lang="en-US" altLang="en-US" sz="3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=1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=2u=2(V+14)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Plug into: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3000" dirty="0"/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 b="-1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0203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  <a:p>
                <a:r>
                  <a:rPr lang="en-US" altLang="en-US" dirty="0"/>
                  <a:t>Start with chain rule for 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:</a:t>
                </a:r>
              </a:p>
              <a:p>
                <a:r>
                  <a:rPr lang="en-US" altLang="en-US" dirty="0"/>
                  <a:t>u=V+14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  <m:r>
                      <a:rPr lang="en-US" altLang="en-US" sz="3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=1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=2u=2(V+14)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Plug into: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000" dirty="0"/>
                  <a:t> </a:t>
                </a:r>
                <a:r>
                  <a:rPr lang="en-US" altLang="en-US" dirty="0"/>
                  <a:t>= 2(V+14)(1)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 b="-1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31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4E0B8E4-6577-4A1C-827A-067BA323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using: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 is u? 3x + 1</a:t>
            </a:r>
          </a:p>
          <a:p>
            <a:r>
              <a:rPr lang="en-US" altLang="en-US" dirty="0"/>
              <a:t>What is du/dx? </a:t>
            </a:r>
            <a:endParaRPr lang="en-US" altLang="en-US" dirty="0">
              <a:latin typeface="Symbol" panose="05050102010706020507" pitchFamily="18" charset="2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9B3330-5CB9-4DE7-9D28-CC3CCD07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The voltage current relationship for a transmitter tube is:</a:t>
            </a:r>
          </a:p>
          <a:p>
            <a:r>
              <a:rPr lang="en-US" altLang="en-US" dirty="0"/>
              <a:t>  (V+14)</a:t>
            </a:r>
            <a:r>
              <a:rPr lang="en-US" altLang="en-US" baseline="30000" dirty="0"/>
              <a:t>2</a:t>
            </a:r>
            <a:r>
              <a:rPr lang="en-US" altLang="en-US" dirty="0"/>
              <a:t>   = 1500I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dirty="0"/>
              <a:t>2(V+14)(1)      ?</a:t>
            </a:r>
            <a:endParaRPr lang="en-US" altLang="en-US" sz="3000" dirty="0"/>
          </a:p>
          <a:p>
            <a:pPr>
              <a:spcBef>
                <a:spcPts val="0"/>
              </a:spcBef>
            </a:pPr>
            <a:endParaRPr lang="en-US" altLang="en-US" sz="3000" dirty="0"/>
          </a:p>
          <a:p>
            <a:pPr>
              <a:spcBef>
                <a:spcPts val="0"/>
              </a:spcBef>
            </a:pPr>
            <a:r>
              <a:rPr lang="en-US" alt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BF8728B-B501-4D56-9F64-4A77D3D86F81}"/>
              </a:ext>
            </a:extLst>
          </p:cNvPr>
          <p:cNvSpPr/>
          <p:nvPr/>
        </p:nvSpPr>
        <p:spPr>
          <a:xfrm rot="5400000">
            <a:off x="1409700" y="2171700"/>
            <a:ext cx="228600" cy="16764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C1BA2F0-EF94-4D61-99F1-270BFC534242}"/>
              </a:ext>
            </a:extLst>
          </p:cNvPr>
          <p:cNvSpPr/>
          <p:nvPr/>
        </p:nvSpPr>
        <p:spPr>
          <a:xfrm rot="5400000">
            <a:off x="4114800" y="2286000"/>
            <a:ext cx="228600" cy="14478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9866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  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 = 1500I</a:t>
                </a:r>
              </a:p>
              <a:p>
                <a:endParaRPr lang="en-US" altLang="en-US" sz="1500" dirty="0"/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2(V+14)(1) 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 1500</a:t>
                </a:r>
                <a:r>
                  <a:rPr lang="en-US" altLang="en-US" sz="4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sz="3000" dirty="0"/>
                  <a:t> </a:t>
                </a:r>
              </a:p>
              <a:p>
                <a:pPr>
                  <a:spcBef>
                    <a:spcPts val="0"/>
                  </a:spcBef>
                </a:pPr>
                <a:endParaRPr lang="en-US" altLang="en-US" sz="3000" dirty="0"/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9144000" cy="5638800"/>
              </a:xfrm>
              <a:blipFill>
                <a:blip r:embed="rId3"/>
                <a:stretch>
                  <a:fillRect l="-2400" t="-1946" r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BF8728B-B501-4D56-9F64-4A77D3D86F81}"/>
              </a:ext>
            </a:extLst>
          </p:cNvPr>
          <p:cNvSpPr/>
          <p:nvPr/>
        </p:nvSpPr>
        <p:spPr>
          <a:xfrm rot="5400000">
            <a:off x="1409700" y="2171700"/>
            <a:ext cx="228600" cy="16764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C1BA2F0-EF94-4D61-99F1-270BFC534242}"/>
              </a:ext>
            </a:extLst>
          </p:cNvPr>
          <p:cNvSpPr/>
          <p:nvPr/>
        </p:nvSpPr>
        <p:spPr>
          <a:xfrm rot="5400000">
            <a:off x="4114800" y="2286000"/>
            <a:ext cx="228600" cy="14478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52087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  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 = 1500I</a:t>
                </a:r>
              </a:p>
              <a:p>
                <a:endParaRPr lang="en-US" altLang="en-US" sz="1500" dirty="0"/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2(V+14)(1) 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 1500</a:t>
                </a:r>
                <a:r>
                  <a:rPr lang="en-US" altLang="en-US" sz="4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sz="30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FFFF00"/>
                    </a:solidFill>
                  </a:rPr>
                  <a:t>(2V+28)/1500</a:t>
                </a:r>
                <a:r>
                  <a:rPr lang="en-US" alt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sz="30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FFFF00"/>
                    </a:solidFill>
                  </a:rPr>
                  <a:t>(V+14)/750 </a:t>
                </a:r>
                <a:r>
                  <a:rPr lang="en-US" alt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sz="4000" dirty="0"/>
                  <a:t> </a:t>
                </a:r>
              </a:p>
              <a:p>
                <a:pPr>
                  <a:spcBef>
                    <a:spcPts val="0"/>
                  </a:spcBef>
                </a:pPr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9144000" cy="5638800"/>
              </a:xfrm>
              <a:blipFill>
                <a:blip r:embed="rId3"/>
                <a:stretch>
                  <a:fillRect l="-2400" t="-1946" r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BF8728B-B501-4D56-9F64-4A77D3D86F81}"/>
              </a:ext>
            </a:extLst>
          </p:cNvPr>
          <p:cNvSpPr/>
          <p:nvPr/>
        </p:nvSpPr>
        <p:spPr>
          <a:xfrm rot="5400000">
            <a:off x="1409700" y="2171700"/>
            <a:ext cx="228600" cy="16764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C1BA2F0-EF94-4D61-99F1-270BFC534242}"/>
              </a:ext>
            </a:extLst>
          </p:cNvPr>
          <p:cNvSpPr/>
          <p:nvPr/>
        </p:nvSpPr>
        <p:spPr>
          <a:xfrm rot="5400000">
            <a:off x="4114800" y="2286000"/>
            <a:ext cx="228600" cy="14478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8362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F79E-0277-425D-BA85-B1E8F221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Implicit Differentiation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A0F76-8C31-4592-82A1-2AFC3AF62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one wasn’t actually so hard!</a:t>
            </a:r>
          </a:p>
          <a:p>
            <a:r>
              <a:rPr lang="en-US" dirty="0"/>
              <a:t>But are we done?</a:t>
            </a:r>
          </a:p>
        </p:txBody>
      </p:sp>
    </p:spTree>
    <p:extLst>
      <p:ext uri="{BB962C8B-B14F-4D97-AF65-F5344CB8AC3E}">
        <p14:creationId xmlns:p14="http://schemas.microsoft.com/office/powerpoint/2010/main" val="277215412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F79E-0277-425D-BA85-B1E8F221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Implicit Differentiation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A0F76-8C31-4592-82A1-2AFC3AF62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one wasn’t actually so hard!</a:t>
            </a:r>
          </a:p>
          <a:p>
            <a:r>
              <a:rPr lang="en-US" dirty="0"/>
              <a:t>But are we done? Nope…</a:t>
            </a:r>
          </a:p>
        </p:txBody>
      </p:sp>
    </p:spTree>
    <p:extLst>
      <p:ext uri="{BB962C8B-B14F-4D97-AF65-F5344CB8AC3E}">
        <p14:creationId xmlns:p14="http://schemas.microsoft.com/office/powerpoint/2010/main" val="105677376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9154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915400" cy="5638800"/>
              </a:xfrm>
              <a:blipFill>
                <a:blip r:embed="rId3"/>
                <a:stretch>
                  <a:fillRect l="-239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5455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9154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 </a:t>
                </a:r>
              </a:p>
              <a:p>
                <a:r>
                  <a:rPr lang="en-US" altLang="en-US" dirty="0"/>
                  <a:t>g</a:t>
                </a:r>
                <a:r>
                  <a:rPr lang="en-US" altLang="en-US" baseline="-25000" dirty="0"/>
                  <a:t>m</a:t>
                </a:r>
                <a:r>
                  <a:rPr lang="en-US" alt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= (V+14)/750 </a:t>
                </a:r>
              </a:p>
              <a:p>
                <a:r>
                  <a:rPr lang="en-US" altLang="en-US" sz="4000" dirty="0"/>
                  <a:t>g</a:t>
                </a:r>
                <a:r>
                  <a:rPr lang="en-US" altLang="en-US" sz="4000" baseline="-25000" dirty="0"/>
                  <a:t>m</a:t>
                </a:r>
                <a:r>
                  <a:rPr lang="en-US" altLang="en-US" sz="4000" dirty="0"/>
                  <a:t> = (-9+14)/750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915400" cy="5638800"/>
              </a:xfrm>
              <a:blipFill>
                <a:blip r:embed="rId3"/>
                <a:stretch>
                  <a:fillRect l="-239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8985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9154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 </a:t>
                </a:r>
              </a:p>
              <a:p>
                <a:r>
                  <a:rPr lang="en-US" altLang="en-US" dirty="0"/>
                  <a:t>g</a:t>
                </a:r>
                <a:r>
                  <a:rPr lang="en-US" altLang="en-US" baseline="-25000" dirty="0"/>
                  <a:t>m</a:t>
                </a:r>
                <a:r>
                  <a:rPr lang="en-US" alt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= (V+14)/750 </a:t>
                </a:r>
              </a:p>
              <a:p>
                <a:r>
                  <a:rPr lang="en-US" altLang="en-US" sz="4000" dirty="0"/>
                  <a:t>g</a:t>
                </a:r>
                <a:r>
                  <a:rPr lang="en-US" altLang="en-US" sz="4000" baseline="-25000" dirty="0"/>
                  <a:t>m</a:t>
                </a:r>
                <a:r>
                  <a:rPr lang="en-US" altLang="en-US" sz="4000" dirty="0"/>
                  <a:t> = (-9+14)/750 ≈ </a:t>
                </a:r>
                <a:r>
                  <a:rPr lang="en-US" altLang="en-US" sz="4000" dirty="0">
                    <a:solidFill>
                      <a:srgbClr val="FFFF00"/>
                    </a:solidFill>
                  </a:rPr>
                  <a:t>6667 </a:t>
                </a:r>
                <a:r>
                  <a:rPr lang="el-GR" altLang="en-US" sz="4000" dirty="0">
                    <a:solidFill>
                      <a:srgbClr val="FFFF00"/>
                    </a:solidFill>
                  </a:rPr>
                  <a:t>μ</a:t>
                </a:r>
                <a:r>
                  <a:rPr lang="en-US" altLang="en-US" sz="400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A/v</a:t>
                </a:r>
                <a:endParaRPr lang="en-US" altLang="en-US" sz="2000" dirty="0">
                  <a:solidFill>
                    <a:srgbClr val="FFFF00"/>
                  </a:solidFill>
                </a:endParaRPr>
              </a:p>
              <a:p>
                <a:r>
                  <a:rPr lang="en-US" altLang="en-US" dirty="0"/>
                  <a:t>				  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or 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6.67 m A/v</a:t>
                </a:r>
                <a:endParaRPr lang="en-US" altLang="en-US" sz="4000" dirty="0">
                  <a:solidFill>
                    <a:srgbClr val="FFFF00"/>
                  </a:solidFill>
                </a:endParaRP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915400" cy="5638800"/>
              </a:xfrm>
              <a:blipFill>
                <a:blip r:embed="rId3"/>
                <a:stretch>
                  <a:fillRect l="-2392" t="-1946" b="-1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2402A-1170-8411-BB6B-7FAFF6B6F76F}"/>
              </a:ext>
            </a:extLst>
          </p:cNvPr>
          <p:cNvSpPr txBox="1"/>
          <p:nvPr/>
        </p:nvSpPr>
        <p:spPr>
          <a:xfrm>
            <a:off x="7010400" y="5334000"/>
            <a:ext cx="1459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siemens (S)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346E6-7D16-29ED-2E31-77C11400BF27}"/>
              </a:ext>
            </a:extLst>
          </p:cNvPr>
          <p:cNvSpPr txBox="1"/>
          <p:nvPr/>
        </p:nvSpPr>
        <p:spPr>
          <a:xfrm rot="20101346">
            <a:off x="6563252" y="4660578"/>
            <a:ext cx="25261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0" i="0" dirty="0">
                <a:effectLst/>
                <a:latin typeface="Arial" panose="020B0604020202020204" pitchFamily="34" charset="0"/>
              </a:rPr>
              <a:t>named after </a:t>
            </a:r>
            <a:r>
              <a:rPr lang="de-DE" sz="1000" b="0" i="0" u="none" strike="noStrike" dirty="0">
                <a:effectLst/>
                <a:latin typeface="Arial" panose="020B0604020202020204" pitchFamily="34" charset="0"/>
              </a:rPr>
              <a:t>Ernst Werner von Siemens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572128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11465453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9DBCB-BB5E-E097-5125-9A894F73A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Today we covered:</a:t>
            </a:r>
          </a:p>
          <a:p>
            <a:r>
              <a:rPr lang="en-US" dirty="0">
                <a:solidFill>
                  <a:srgbClr val="002060"/>
                </a:solidFill>
              </a:rPr>
              <a:t>	Chain Rule</a:t>
            </a:r>
          </a:p>
          <a:p>
            <a:r>
              <a:rPr lang="en-US" dirty="0">
                <a:solidFill>
                  <a:srgbClr val="002060"/>
                </a:solidFill>
              </a:rPr>
              <a:t>	Implicit Differentiation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69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4E0B8E4-6577-4A1C-827A-067BA323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using: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 is u? 3x + 1</a:t>
            </a:r>
          </a:p>
          <a:p>
            <a:r>
              <a:rPr lang="en-US" altLang="en-US" dirty="0"/>
              <a:t>What is du/dx? </a:t>
            </a:r>
            <a:r>
              <a:rPr lang="en-US" altLang="en-US" dirty="0">
                <a:solidFill>
                  <a:srgbClr val="FFFF00"/>
                </a:solidFill>
              </a:rPr>
              <a:t>3</a:t>
            </a:r>
            <a:endParaRPr lang="en-US" altLang="en-US" dirty="0">
              <a:solidFill>
                <a:srgbClr val="FFFF00"/>
              </a:solidFill>
              <a:latin typeface="Symbol" panose="05050102010706020507" pitchFamily="18" charset="2"/>
            </a:endParaRPr>
          </a:p>
          <a:p>
            <a:r>
              <a:rPr lang="en-US" altLang="en-US" dirty="0"/>
              <a:t>What is </a:t>
            </a:r>
            <a:r>
              <a:rPr lang="en-US" altLang="en-US" dirty="0" err="1"/>
              <a:t>dy</a:t>
            </a:r>
            <a:r>
              <a:rPr lang="en-US" altLang="en-US" dirty="0"/>
              <a:t>/du?		</a:t>
            </a:r>
            <a:r>
              <a:rPr lang="en-US" altLang="en-US" dirty="0" err="1"/>
              <a:t>dy</a:t>
            </a:r>
            <a:r>
              <a:rPr lang="en-US" altLang="en-US" dirty="0"/>
              <a:t>/dx for</a:t>
            </a:r>
          </a:p>
          <a:p>
            <a:r>
              <a:rPr lang="en-US" altLang="en-US" dirty="0"/>
              <a:t>	y = u</a:t>
            </a:r>
            <a:r>
              <a:rPr lang="en-US" altLang="en-US" baseline="30000" dirty="0"/>
              <a:t>2				  </a:t>
            </a:r>
            <a:r>
              <a:rPr lang="en-US" altLang="en-US" dirty="0"/>
              <a:t>y = x</a:t>
            </a:r>
            <a:r>
              <a:rPr lang="en-US" altLang="en-US" baseline="30000" dirty="0"/>
              <a:t>2</a:t>
            </a:r>
          </a:p>
          <a:p>
            <a:r>
              <a:rPr lang="en-US" altLang="en-US" dirty="0"/>
              <a:t>						</a:t>
            </a:r>
            <a:r>
              <a:rPr lang="en-US" altLang="en-US" dirty="0" err="1"/>
              <a:t>dy</a:t>
            </a:r>
            <a:r>
              <a:rPr lang="en-US" altLang="en-US" dirty="0"/>
              <a:t>/dx = 2x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9B3330-5CB9-4DE7-9D28-CC3CCD07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0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algn="l"/>
            <a:r>
              <a:rPr lang="en-US" sz="3200" dirty="0"/>
              <a:t>Outcome 1) Demonstrate differentiation skills for linear, polynomial, rational, trigonometric, exponential, and logarithmic functions and proper application of the Product, Quotient and </a:t>
            </a:r>
            <a:r>
              <a:rPr lang="en-US" sz="3200" dirty="0">
                <a:solidFill>
                  <a:srgbClr val="FFC000"/>
                </a:solidFill>
              </a:rPr>
              <a:t>Chain Rules </a:t>
            </a:r>
            <a:r>
              <a:rPr lang="en-US" sz="3200" dirty="0"/>
              <a:t>of differentiation </a:t>
            </a:r>
          </a:p>
          <a:p>
            <a:pPr algn="l"/>
            <a:r>
              <a:rPr lang="en-US" sz="3200" dirty="0"/>
              <a:t>Outcome 2) Use algebra, limits and derivatives to examine the properties and graphs of functions, including finding their extrema, inflection points, and intervals of monotonicity and concavity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4E0B8E4-6577-4A1C-827A-067BA323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using: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 is u? 3x + 1</a:t>
            </a:r>
          </a:p>
          <a:p>
            <a:r>
              <a:rPr lang="en-US" altLang="en-US" dirty="0"/>
              <a:t>What is du/dx? </a:t>
            </a:r>
            <a:r>
              <a:rPr lang="en-US" altLang="en-US" dirty="0">
                <a:solidFill>
                  <a:srgbClr val="FFFF00"/>
                </a:solidFill>
              </a:rPr>
              <a:t>3</a:t>
            </a:r>
            <a:endParaRPr lang="en-US" altLang="en-US" dirty="0">
              <a:solidFill>
                <a:srgbClr val="FFFF00"/>
              </a:solidFill>
              <a:latin typeface="Symbol" panose="05050102010706020507" pitchFamily="18" charset="2"/>
            </a:endParaRPr>
          </a:p>
          <a:p>
            <a:r>
              <a:rPr lang="en-US" altLang="en-US" dirty="0"/>
              <a:t>What is </a:t>
            </a:r>
            <a:r>
              <a:rPr lang="en-US" altLang="en-US" dirty="0" err="1"/>
              <a:t>dy</a:t>
            </a:r>
            <a:r>
              <a:rPr lang="en-US" altLang="en-US" dirty="0"/>
              <a:t>/du?		</a:t>
            </a:r>
            <a:r>
              <a:rPr lang="en-US" altLang="en-US" dirty="0" err="1"/>
              <a:t>dy</a:t>
            </a:r>
            <a:r>
              <a:rPr lang="en-US" altLang="en-US" dirty="0"/>
              <a:t>/dx for</a:t>
            </a:r>
          </a:p>
          <a:p>
            <a:r>
              <a:rPr lang="en-US" altLang="en-US" dirty="0"/>
              <a:t>	y = u</a:t>
            </a:r>
            <a:r>
              <a:rPr lang="en-US" altLang="en-US" baseline="30000" dirty="0"/>
              <a:t>2				  </a:t>
            </a:r>
            <a:r>
              <a:rPr lang="en-US" altLang="en-US" dirty="0"/>
              <a:t>y = x</a:t>
            </a:r>
            <a:r>
              <a:rPr lang="en-US" altLang="en-US" baseline="30000" dirty="0"/>
              <a:t>2</a:t>
            </a:r>
          </a:p>
          <a:p>
            <a:r>
              <a:rPr lang="en-US" altLang="en-US" dirty="0"/>
              <a:t>   </a:t>
            </a:r>
            <a:r>
              <a:rPr lang="en-US" altLang="en-US" dirty="0" err="1"/>
              <a:t>dy</a:t>
            </a:r>
            <a:r>
              <a:rPr lang="en-US" altLang="en-US" dirty="0"/>
              <a:t>/du = </a:t>
            </a:r>
            <a:r>
              <a:rPr lang="en-US" altLang="en-US" dirty="0">
                <a:solidFill>
                  <a:srgbClr val="FFFF00"/>
                </a:solidFill>
              </a:rPr>
              <a:t>2u</a:t>
            </a:r>
            <a:r>
              <a:rPr lang="en-US" altLang="en-US" dirty="0"/>
              <a:t>			</a:t>
            </a:r>
            <a:r>
              <a:rPr lang="en-US" altLang="en-US" dirty="0" err="1"/>
              <a:t>dy</a:t>
            </a:r>
            <a:r>
              <a:rPr lang="en-US" altLang="en-US" dirty="0"/>
              <a:t>/dx = 2x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9B3330-5CB9-4DE7-9D28-CC3CCD07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91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5979AB47-0C77-4725-BD2F-D7AB5A98B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= u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r>
              <a:rPr lang="en-US" altLang="en-US" dirty="0"/>
              <a:t>using: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 is du/dx? 3</a:t>
            </a:r>
            <a:endParaRPr lang="en-US" altLang="en-US" dirty="0">
              <a:latin typeface="Symbol" panose="05050102010706020507" pitchFamily="18" charset="2"/>
            </a:endParaRPr>
          </a:p>
          <a:p>
            <a:r>
              <a:rPr lang="en-US" altLang="en-US" dirty="0"/>
              <a:t>What is </a:t>
            </a:r>
            <a:r>
              <a:rPr lang="en-US" altLang="en-US" dirty="0" err="1"/>
              <a:t>dy</a:t>
            </a:r>
            <a:r>
              <a:rPr lang="en-US" altLang="en-US" dirty="0"/>
              <a:t>/du? 2u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 err="1"/>
              <a:t>dy</a:t>
            </a:r>
            <a:r>
              <a:rPr lang="en-US" altLang="en-US" dirty="0"/>
              <a:t>/du</a:t>
            </a:r>
          </a:p>
          <a:p>
            <a:r>
              <a:rPr lang="en-US" altLang="en-US" dirty="0"/>
              <a:t>       </a:t>
            </a:r>
            <a:r>
              <a:rPr lang="en-US" altLang="en-US" sz="2000" dirty="0"/>
              <a:t> </a:t>
            </a:r>
            <a:r>
              <a:rPr lang="en-US" altLang="en-US" dirty="0"/>
              <a:t>=    </a:t>
            </a:r>
            <a:r>
              <a:rPr lang="en-US" altLang="en-US" dirty="0">
                <a:solidFill>
                  <a:srgbClr val="FFFF00"/>
                </a:solidFill>
              </a:rPr>
              <a:t>3</a:t>
            </a:r>
            <a:r>
              <a:rPr lang="en-US" altLang="en-US" dirty="0"/>
              <a:t> 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  </a:t>
            </a:r>
            <a:r>
              <a:rPr lang="en-US" altLang="en-US" dirty="0">
                <a:solidFill>
                  <a:srgbClr val="FFFF00"/>
                </a:solidFill>
              </a:rPr>
              <a:t>2u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  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BCEA31-5C42-4481-AC5F-BB5C1C319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83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5979AB47-0C77-4725-BD2F-D7AB5A98B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using: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 is du/dx? 3</a:t>
            </a:r>
            <a:endParaRPr lang="en-US" altLang="en-US" dirty="0">
              <a:latin typeface="Symbol" panose="05050102010706020507" pitchFamily="18" charset="2"/>
            </a:endParaRPr>
          </a:p>
          <a:p>
            <a:r>
              <a:rPr lang="en-US" altLang="en-US" dirty="0"/>
              <a:t>What is </a:t>
            </a:r>
            <a:r>
              <a:rPr lang="en-US" altLang="en-US" dirty="0" err="1"/>
              <a:t>dy</a:t>
            </a:r>
            <a:r>
              <a:rPr lang="en-US" altLang="en-US" dirty="0"/>
              <a:t>/du? 2u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 err="1"/>
              <a:t>dy</a:t>
            </a:r>
            <a:r>
              <a:rPr lang="en-US" altLang="en-US" dirty="0"/>
              <a:t>/du</a:t>
            </a:r>
          </a:p>
          <a:p>
            <a:r>
              <a:rPr lang="en-US" altLang="en-US" dirty="0"/>
              <a:t>       </a:t>
            </a:r>
            <a:r>
              <a:rPr lang="en-US" altLang="en-US" sz="2000" dirty="0"/>
              <a:t> </a:t>
            </a:r>
            <a:r>
              <a:rPr lang="en-US" altLang="en-US" dirty="0"/>
              <a:t>=    3 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  </a:t>
            </a:r>
            <a:r>
              <a:rPr lang="en-US" altLang="en-US" dirty="0"/>
              <a:t>2u  = 6u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        </a:t>
            </a:r>
            <a:r>
              <a:rPr lang="en-US" altLang="en-US" dirty="0"/>
              <a:t>=</a:t>
            </a:r>
            <a:r>
              <a:rPr lang="en-US" altLang="en-US" dirty="0">
                <a:solidFill>
                  <a:srgbClr val="FFFF00"/>
                </a:solidFill>
              </a:rPr>
              <a:t> 6(3x + 1) </a:t>
            </a:r>
            <a:r>
              <a:rPr lang="en-US" altLang="en-US" dirty="0"/>
              <a:t>=</a:t>
            </a:r>
            <a:r>
              <a:rPr lang="en-US" altLang="en-US" dirty="0">
                <a:solidFill>
                  <a:srgbClr val="FFFF00"/>
                </a:solidFill>
              </a:rPr>
              <a:t> 18x + 6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BCEA31-5C42-4481-AC5F-BB5C1C319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17384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This works for more complicated problems, too!</a:t>
            </a:r>
          </a:p>
          <a:p>
            <a:endParaRPr lang="en-US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79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CC32A32B-05C4-4A1D-9CA2-BC749D88B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derivative of:</a:t>
                </a:r>
              </a:p>
              <a:p>
                <a:r>
                  <a:rPr lang="en-US" altLang="en-US" dirty="0"/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13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– 5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+ 8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endParaRPr lang="en-US" altLang="en-US" baseline="30000" dirty="0"/>
              </a:p>
              <a:p>
                <a:endParaRPr lang="en-US" altLang="en-US" baseline="30000" dirty="0"/>
              </a:p>
              <a:p>
                <a:endParaRPr lang="en-US" altLang="en-US" baseline="30000" dirty="0"/>
              </a:p>
            </p:txBody>
          </p:sp>
        </mc:Choice>
        <mc:Fallback xmlns="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CC32A32B-05C4-4A1D-9CA2-BC749D88B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1CD652B-5452-4D2D-8F41-4AED5977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CC32A32B-05C4-4A1D-9CA2-BC749D88B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derivative of:</a:t>
                </a:r>
              </a:p>
              <a:p>
                <a:r>
                  <a:rPr lang="en-US" altLang="en-US" dirty="0"/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13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– 5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+ 8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endParaRPr lang="en-US" altLang="en-US" baseline="30000" dirty="0"/>
              </a:p>
              <a:p>
                <a:r>
                  <a:rPr lang="en-US" altLang="en-US" dirty="0"/>
                  <a:t>This is the same as:</a:t>
                </a:r>
              </a:p>
              <a:p>
                <a:r>
                  <a:rPr lang="en-US" altLang="en-US" dirty="0"/>
                  <a:t>y = (13x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– 5x + 8)</a:t>
                </a:r>
                <a:r>
                  <a:rPr lang="en-US" altLang="en-US" baseline="30000" dirty="0"/>
                  <a:t>1/2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algn="r"/>
                <a:r>
                  <a:rPr lang="en-US" altLang="en-US" dirty="0"/>
                  <a:t>Looks like chain rule!</a:t>
                </a:r>
              </a:p>
              <a:p>
                <a:endParaRPr lang="en-US" altLang="en-US" baseline="30000" dirty="0"/>
              </a:p>
              <a:p>
                <a:endParaRPr lang="en-US" altLang="en-US" baseline="30000" dirty="0"/>
              </a:p>
            </p:txBody>
          </p:sp>
        </mc:Choice>
        <mc:Fallback xmlns="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CC32A32B-05C4-4A1D-9CA2-BC749D88B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2593" b="-5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FD7CDB3-18B0-44C5-8DD5-03DFEFE9F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9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F4CF2310-1D16-4446-BC5F-B68AC8C12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y = (13x</a:t>
            </a:r>
            <a:r>
              <a:rPr lang="en-US" altLang="en-US" baseline="30000" dirty="0"/>
              <a:t>2</a:t>
            </a:r>
            <a:r>
              <a:rPr lang="en-US" altLang="en-US" dirty="0"/>
              <a:t> – 5x + 8)</a:t>
            </a:r>
            <a:r>
              <a:rPr lang="en-US" altLang="en-US" baseline="30000" dirty="0"/>
              <a:t>1/2</a:t>
            </a:r>
          </a:p>
          <a:p>
            <a:r>
              <a:rPr lang="en-US" altLang="en-US" dirty="0"/>
              <a:t>What is u?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BF66C9-EF9B-461F-9DA6-FF41F59C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09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F4CF2310-1D16-4446-BC5F-B68AC8C12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y = (13x</a:t>
            </a:r>
            <a:r>
              <a:rPr lang="en-US" altLang="en-US" baseline="30000" dirty="0"/>
              <a:t>2</a:t>
            </a:r>
            <a:r>
              <a:rPr lang="en-US" altLang="en-US" dirty="0"/>
              <a:t> – 5x + 8)</a:t>
            </a:r>
            <a:r>
              <a:rPr lang="en-US" altLang="en-US" baseline="30000" dirty="0"/>
              <a:t>1/2</a:t>
            </a:r>
          </a:p>
          <a:p>
            <a:r>
              <a:rPr lang="en-US" altLang="en-US" dirty="0"/>
              <a:t>What is u? </a:t>
            </a:r>
            <a:r>
              <a:rPr lang="en-US" altLang="en-US" dirty="0">
                <a:solidFill>
                  <a:srgbClr val="FFFF00"/>
                </a:solidFill>
              </a:rPr>
              <a:t>u = 13x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 – 5x + 8</a:t>
            </a:r>
          </a:p>
          <a:p>
            <a:r>
              <a:rPr lang="en-US" altLang="en-US" dirty="0"/>
              <a:t>What is du/dx?</a:t>
            </a:r>
          </a:p>
          <a:p>
            <a:r>
              <a:rPr lang="en-US" altLang="en-US" dirty="0"/>
              <a:t>		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BF66C9-EF9B-461F-9DA6-FF41F59C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99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F4CF2310-1D16-4446-BC5F-B68AC8C12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y = (13x</a:t>
            </a:r>
            <a:r>
              <a:rPr lang="en-US" altLang="en-US" baseline="30000" dirty="0"/>
              <a:t>2</a:t>
            </a:r>
            <a:r>
              <a:rPr lang="en-US" altLang="en-US" dirty="0"/>
              <a:t> – 5x + 8)</a:t>
            </a:r>
            <a:r>
              <a:rPr lang="en-US" altLang="en-US" baseline="30000" dirty="0"/>
              <a:t>1/2 </a:t>
            </a:r>
            <a:r>
              <a:rPr lang="en-US" altLang="en-US" dirty="0"/>
              <a:t>= u</a:t>
            </a:r>
            <a:r>
              <a:rPr lang="en-US" altLang="en-US" baseline="30000" dirty="0"/>
              <a:t>1/2 </a:t>
            </a:r>
          </a:p>
          <a:p>
            <a:r>
              <a:rPr lang="en-US" altLang="en-US" dirty="0"/>
              <a:t>What is u? u = 13x</a:t>
            </a:r>
            <a:r>
              <a:rPr lang="en-US" altLang="en-US" baseline="30000" dirty="0"/>
              <a:t>2</a:t>
            </a:r>
            <a:r>
              <a:rPr lang="en-US" altLang="en-US" dirty="0"/>
              <a:t> – 5x + 8</a:t>
            </a:r>
          </a:p>
          <a:p>
            <a:r>
              <a:rPr lang="en-US" altLang="en-US" dirty="0"/>
              <a:t>What is du/dx? </a:t>
            </a:r>
            <a:r>
              <a:rPr lang="en-US" altLang="en-US" dirty="0">
                <a:solidFill>
                  <a:srgbClr val="FFFF00"/>
                </a:solidFill>
              </a:rPr>
              <a:t>26x - 5</a:t>
            </a:r>
          </a:p>
          <a:p>
            <a:r>
              <a:rPr lang="en-US" altLang="en-US" dirty="0"/>
              <a:t>What is dy/du? y = u</a:t>
            </a:r>
            <a:r>
              <a:rPr lang="en-US" altLang="en-US" baseline="30000" dirty="0"/>
              <a:t>1/2 </a:t>
            </a:r>
            <a:endParaRPr lang="en-US" altLang="en-US" dirty="0"/>
          </a:p>
          <a:p>
            <a:r>
              <a:rPr lang="en-US" altLang="en-US" dirty="0"/>
              <a:t>		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BF66C9-EF9B-461F-9DA6-FF41F59C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C03C-C1C9-EE3F-15C6-C915F6F9BA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52E20"/>
          </a:solidFill>
        </p:spPr>
        <p:txBody>
          <a:bodyPr/>
          <a:lstStyle/>
          <a:p>
            <a:r>
              <a:rPr lang="en-US" dirty="0"/>
              <a:t>The Best News!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F550B-BB89-E679-B947-4C55B2DD7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  <a:solidFill>
            <a:srgbClr val="052E20"/>
          </a:solidFill>
        </p:spPr>
        <p:txBody>
          <a:bodyPr/>
          <a:lstStyle/>
          <a:p>
            <a:pPr algn="ctr"/>
            <a:r>
              <a:rPr lang="en-US" dirty="0"/>
              <a:t>July 18-24 is a CTU BREAK!</a:t>
            </a:r>
          </a:p>
        </p:txBody>
      </p:sp>
      <p:pic>
        <p:nvPicPr>
          <p:cNvPr id="1026" name="Picture 2" descr="Inserting &quot;Breaks&quot; - Writer's Exchange">
            <a:extLst>
              <a:ext uri="{FF2B5EF4-FFF2-40B4-BE49-F238E27FC236}">
                <a16:creationId xmlns:a16="http://schemas.microsoft.com/office/drawing/2014/main" id="{E47B1042-41B8-307A-C31E-8ABEB144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539"/>
            <a:ext cx="9144000" cy="502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267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Content Placeholder 2">
                <a:extLst>
                  <a:ext uri="{FF2B5EF4-FFF2-40B4-BE49-F238E27FC236}">
                    <a16:creationId xmlns:a16="http://schemas.microsoft.com/office/drawing/2014/main" id="{F4CF2310-1D16-4446-BC5F-B68AC8C12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y = (13x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– 5x + 8)</a:t>
                </a:r>
                <a:r>
                  <a:rPr lang="en-US" altLang="en-US" baseline="30000" dirty="0"/>
                  <a:t>1/2</a:t>
                </a:r>
              </a:p>
              <a:p>
                <a:r>
                  <a:rPr lang="en-US" altLang="en-US" dirty="0"/>
                  <a:t>What is u? u = 13x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– 5x + 8</a:t>
                </a:r>
              </a:p>
              <a:p>
                <a:r>
                  <a:rPr lang="en-US" altLang="en-US" dirty="0"/>
                  <a:t>What is du/dx? 26x - 5</a:t>
                </a:r>
              </a:p>
              <a:p>
                <a:r>
                  <a:rPr lang="en-US" altLang="en-US" dirty="0"/>
                  <a:t>What is dy/du?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½u</a:t>
                </a:r>
                <a:r>
                  <a:rPr lang="en-US" altLang="en-US" baseline="30000" dirty="0">
                    <a:solidFill>
                      <a:srgbClr val="FFFF00"/>
                    </a:solidFill>
                  </a:rPr>
                  <a:t>-½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dirty="0"/>
                  <a:t>or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dirty="0" smtClean="0">
                            <a:solidFill>
                              <a:srgbClr val="FFFF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 smtClean="0">
                            <a:solidFill>
                              <a:srgbClr val="FFFF00"/>
                            </a:solidFill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en-US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FFFF00"/>
                                </a:solidFill>
                              </a:rPr>
                              <m:t>u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altLang="en-US" dirty="0"/>
                  <a:t>Now plug stuff in:</a:t>
                </a:r>
              </a:p>
              <a:p>
                <a:r>
                  <a:rPr lang="en-US" altLang="en-US" dirty="0"/>
                  <a:t>dy/dx 	= du/dx </a:t>
                </a: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altLang="en-US" dirty="0"/>
                  <a:t> dy/du</a:t>
                </a:r>
              </a:p>
              <a:p>
                <a:r>
                  <a:rPr lang="en-US" altLang="en-US" dirty="0"/>
                  <a:t>				</a:t>
                </a:r>
              </a:p>
            </p:txBody>
          </p:sp>
        </mc:Choice>
        <mc:Fallback xmlns="">
          <p:sp>
            <p:nvSpPr>
              <p:cNvPr id="32771" name="Content Placeholder 2">
                <a:extLst>
                  <a:ext uri="{FF2B5EF4-FFF2-40B4-BE49-F238E27FC236}">
                    <a16:creationId xmlns:a16="http://schemas.microsoft.com/office/drawing/2014/main" id="{F4CF2310-1D16-4446-BC5F-B68AC8C12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4BF66C9-EF9B-461F-9DA6-FF41F59C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47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Content Placeholder 2">
                <a:extLst>
                  <a:ext uri="{FF2B5EF4-FFF2-40B4-BE49-F238E27FC236}">
                    <a16:creationId xmlns:a16="http://schemas.microsoft.com/office/drawing/2014/main" id="{F4CF2310-1D16-4446-BC5F-B68AC8C12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u = 13x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– 5x + 8</a:t>
                </a:r>
              </a:p>
              <a:p>
                <a:r>
                  <a:rPr lang="en-US" altLang="en-US" dirty="0"/>
                  <a:t>dy/dx 	= du/dx </a:t>
                </a: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altLang="en-US" dirty="0"/>
                  <a:t> dy/du</a:t>
                </a:r>
              </a:p>
              <a:p>
                <a:r>
                  <a:rPr lang="en-US" altLang="en-US" dirty="0"/>
                  <a:t>		= (26x – 5) </a:t>
                </a: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altLang="en-US" dirty="0"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dirty="0" smtClean="0">
                            <a:solidFill>
                              <a:srgbClr val="CCFFFF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 smtClean="0">
                            <a:solidFill>
                              <a:srgbClr val="CCFFFF"/>
                            </a:solidFill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en-US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CCFFFF"/>
                                </a:solidFill>
                              </a:rPr>
                              <m:t>u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2771" name="Content Placeholder 2">
                <a:extLst>
                  <a:ext uri="{FF2B5EF4-FFF2-40B4-BE49-F238E27FC236}">
                    <a16:creationId xmlns:a16="http://schemas.microsoft.com/office/drawing/2014/main" id="{F4CF2310-1D16-4446-BC5F-B68AC8C12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4BF66C9-EF9B-461F-9DA6-FF41F59C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16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Content Placeholder 2">
                <a:extLst>
                  <a:ext uri="{FF2B5EF4-FFF2-40B4-BE49-F238E27FC236}">
                    <a16:creationId xmlns:a16="http://schemas.microsoft.com/office/drawing/2014/main" id="{F4CF2310-1D16-4446-BC5F-B68AC8C12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u = 13x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– 5x + 8</a:t>
                </a:r>
              </a:p>
              <a:p>
                <a:r>
                  <a:rPr lang="en-US" altLang="en-US" dirty="0"/>
                  <a:t>dy/dx 	= du/dx </a:t>
                </a: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altLang="en-US" dirty="0"/>
                  <a:t> dy/du</a:t>
                </a:r>
              </a:p>
              <a:p>
                <a:r>
                  <a:rPr lang="en-US" altLang="en-US" dirty="0"/>
                  <a:t>		= (26x – 5) </a:t>
                </a: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altLang="en-US" dirty="0"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dirty="0" smtClean="0">
                            <a:solidFill>
                              <a:srgbClr val="CCFFFF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 smtClean="0">
                            <a:solidFill>
                              <a:srgbClr val="CCFFFF"/>
                            </a:solidFill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en-US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CCFFFF"/>
                                </a:solidFill>
                              </a:rPr>
                              <m:t>u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dirty="0"/>
                          <m:t>26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–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 smtClean="0">
                            <a:solidFill>
                              <a:srgbClr val="CCFFFF"/>
                            </a:solidFill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en-US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CCFFFF"/>
                                </a:solidFill>
                              </a:rPr>
                              <m:t>u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FFFF00"/>
                            </a:solidFill>
                          </a:rPr>
                          <m:t>26</m:t>
                        </m:r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FFFF00"/>
                            </a:solidFill>
                          </a:rPr>
                          <m:t> –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FFFF00"/>
                            </a:solidFill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FFFF00"/>
                                </a:solidFill>
                              </a:rPr>
                              <m:t>13</m:t>
                            </m:r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FFFF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en-US" baseline="30000" dirty="0">
                                <a:solidFill>
                                  <a:srgbClr val="FFFF00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FFFF00"/>
                                </a:solidFill>
                              </a:rPr>
                              <m:t> – 5</m:t>
                            </m:r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FFFF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FFFF00"/>
                                </a:solidFill>
                              </a:rPr>
                              <m:t> + 8</m:t>
                            </m:r>
                          </m:e>
                        </m:rad>
                      </m:den>
                    </m:f>
                  </m:oMath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2771" name="Content Placeholder 2">
                <a:extLst>
                  <a:ext uri="{FF2B5EF4-FFF2-40B4-BE49-F238E27FC236}">
                    <a16:creationId xmlns:a16="http://schemas.microsoft.com/office/drawing/2014/main" id="{F4CF2310-1D16-4446-BC5F-B68AC8C12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4BF66C9-EF9B-461F-9DA6-FF41F59C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84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8727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5D38-5C62-49E0-B04C-5483496A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7C12-9DA7-4F5D-A530-990AEFB1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not just for exponents of functions</a:t>
            </a:r>
          </a:p>
          <a:p>
            <a:r>
              <a:rPr lang="en-US" dirty="0"/>
              <a:t>Our transcendental functions can have functions lurking in them, too!</a:t>
            </a:r>
          </a:p>
        </p:txBody>
      </p:sp>
    </p:spTree>
    <p:extLst>
      <p:ext uri="{BB962C8B-B14F-4D97-AF65-F5344CB8AC3E}">
        <p14:creationId xmlns:p14="http://schemas.microsoft.com/office/powerpoint/2010/main" val="3275992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 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What’s “u”?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706DF-B038-407A-BB6A-E7E58B02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4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 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What’s “u”? </a:t>
            </a:r>
            <a:r>
              <a:rPr lang="en-US" altLang="en-US" dirty="0">
                <a:solidFill>
                  <a:srgbClr val="FFFF00"/>
                </a:solidFill>
              </a:rPr>
              <a:t>x</a:t>
            </a:r>
            <a:r>
              <a:rPr lang="en-US" altLang="en-US" baseline="30000" dirty="0">
                <a:solidFill>
                  <a:srgbClr val="FFFF00"/>
                </a:solidFill>
              </a:rPr>
              <a:t>5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/>
              <a:t>What’s du/dx?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706DF-B038-407A-BB6A-E7E58B02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42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 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What’s “u”? x</a:t>
            </a:r>
            <a:r>
              <a:rPr lang="en-US" altLang="en-US" baseline="30000" dirty="0"/>
              <a:t>5</a:t>
            </a:r>
            <a:endParaRPr lang="en-US" altLang="en-US" dirty="0"/>
          </a:p>
          <a:p>
            <a:r>
              <a:rPr lang="en-US" altLang="en-US" dirty="0"/>
              <a:t>What’s du/dx? </a:t>
            </a:r>
            <a:r>
              <a:rPr lang="en-US" altLang="en-US" dirty="0">
                <a:solidFill>
                  <a:srgbClr val="FFFF00"/>
                </a:solidFill>
              </a:rPr>
              <a:t>5x</a:t>
            </a:r>
            <a:r>
              <a:rPr lang="en-US" altLang="en-US" baseline="30000" dirty="0">
                <a:solidFill>
                  <a:srgbClr val="FFFF00"/>
                </a:solidFill>
              </a:rPr>
              <a:t>4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What’s dy/du?   y = sin(u)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aseline="30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706DF-B038-407A-BB6A-E7E58B02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84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 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What’s “u”? x</a:t>
            </a:r>
            <a:r>
              <a:rPr lang="en-US" altLang="en-US" baseline="30000" dirty="0"/>
              <a:t>5</a:t>
            </a:r>
            <a:endParaRPr lang="en-US" altLang="en-US" dirty="0"/>
          </a:p>
          <a:p>
            <a:r>
              <a:rPr lang="en-US" altLang="en-US" dirty="0"/>
              <a:t>What’s du/dx? 5x</a:t>
            </a:r>
            <a:r>
              <a:rPr lang="en-US" altLang="en-US" baseline="30000" dirty="0"/>
              <a:t>4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What’s dy/du? </a:t>
            </a:r>
            <a:r>
              <a:rPr lang="en-US" altLang="en-US" dirty="0">
                <a:solidFill>
                  <a:srgbClr val="FFFF00"/>
                </a:solidFill>
              </a:rPr>
              <a:t>cos(u)</a:t>
            </a:r>
          </a:p>
          <a:p>
            <a:r>
              <a:rPr lang="en-US" altLang="en-US" dirty="0"/>
              <a:t>Now… the chain!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aseline="30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706DF-B038-407A-BB6A-E7E58B02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53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 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What’s “u”? x</a:t>
            </a:r>
            <a:r>
              <a:rPr lang="en-US" altLang="en-US" baseline="30000" dirty="0"/>
              <a:t>5</a:t>
            </a:r>
            <a:endParaRPr lang="en-US" altLang="en-US" dirty="0"/>
          </a:p>
          <a:p>
            <a:r>
              <a:rPr lang="en-US" altLang="en-US" dirty="0"/>
              <a:t>What’s du/dx? 5x</a:t>
            </a:r>
            <a:r>
              <a:rPr lang="en-US" altLang="en-US" baseline="30000" dirty="0"/>
              <a:t>4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What’s dy/du? cos(u)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   </a:t>
            </a:r>
            <a:r>
              <a:rPr lang="en-US" altLang="en-US" sz="2000" dirty="0"/>
              <a:t> </a:t>
            </a:r>
            <a:r>
              <a:rPr lang="en-US" altLang="en-US" dirty="0"/>
              <a:t>=  5x</a:t>
            </a:r>
            <a:r>
              <a:rPr lang="en-US" altLang="en-US" baseline="30000" dirty="0"/>
              <a:t>4</a:t>
            </a:r>
            <a:r>
              <a:rPr lang="en-US" altLang="en-US" dirty="0"/>
              <a:t>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 </a:t>
            </a:r>
            <a:r>
              <a:rPr lang="en-US" altLang="en-US" dirty="0"/>
              <a:t>cos(u)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aseline="30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706DF-B038-407A-BB6A-E7E58B02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0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C03C-C1C9-EE3F-15C6-C915F6F9BA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52E20"/>
          </a:solidFill>
        </p:spPr>
        <p:txBody>
          <a:bodyPr/>
          <a:lstStyle/>
          <a:p>
            <a:r>
              <a:rPr lang="en-US" dirty="0"/>
              <a:t>The Best News!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F550B-BB89-E679-B947-4C55B2DD7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  <a:solidFill>
            <a:srgbClr val="052E20"/>
          </a:solidFill>
        </p:spPr>
        <p:txBody>
          <a:bodyPr/>
          <a:lstStyle/>
          <a:p>
            <a:pPr algn="ctr"/>
            <a:r>
              <a:rPr lang="en-US" dirty="0"/>
              <a:t>July 18-24 is a CTU BREAK!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We’ll have class July 17</a:t>
            </a:r>
          </a:p>
          <a:p>
            <a:r>
              <a:rPr lang="en-US" dirty="0"/>
              <a:t>	then a BREAK!!!</a:t>
            </a:r>
          </a:p>
          <a:p>
            <a:pPr>
              <a:spcBef>
                <a:spcPts val="0"/>
              </a:spcBef>
            </a:pPr>
            <a:r>
              <a:rPr lang="en-US" dirty="0"/>
              <a:t>	then Office Hours July 30</a:t>
            </a:r>
          </a:p>
          <a:p>
            <a:pPr>
              <a:spcBef>
                <a:spcPts val="0"/>
              </a:spcBef>
            </a:pPr>
            <a:r>
              <a:rPr lang="en-US" dirty="0"/>
              <a:t>	and class Monday July 31</a:t>
            </a:r>
          </a:p>
        </p:txBody>
      </p:sp>
    </p:spTree>
    <p:extLst>
      <p:ext uri="{BB962C8B-B14F-4D97-AF65-F5344CB8AC3E}">
        <p14:creationId xmlns:p14="http://schemas.microsoft.com/office/powerpoint/2010/main" val="3687594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 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What’s “u”? x</a:t>
            </a:r>
            <a:r>
              <a:rPr lang="en-US" altLang="en-US" baseline="30000" dirty="0"/>
              <a:t>5</a:t>
            </a:r>
            <a:endParaRPr lang="en-US" altLang="en-US" dirty="0"/>
          </a:p>
          <a:p>
            <a:r>
              <a:rPr lang="en-US" altLang="en-US" dirty="0"/>
              <a:t>What’s du/dx? 5x</a:t>
            </a:r>
            <a:r>
              <a:rPr lang="en-US" altLang="en-US" baseline="30000" dirty="0"/>
              <a:t>4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What’s dy/du? cos(u)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   </a:t>
            </a:r>
            <a:r>
              <a:rPr lang="en-US" altLang="en-US" sz="2000" dirty="0"/>
              <a:t> </a:t>
            </a:r>
            <a:r>
              <a:rPr lang="en-US" altLang="en-US" dirty="0"/>
              <a:t>=  5x</a:t>
            </a:r>
            <a:r>
              <a:rPr lang="en-US" altLang="en-US" baseline="30000" dirty="0"/>
              <a:t>4</a:t>
            </a:r>
            <a:r>
              <a:rPr lang="en-US" altLang="en-US" dirty="0"/>
              <a:t>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 </a:t>
            </a:r>
            <a:r>
              <a:rPr lang="en-US" altLang="en-US" dirty="0"/>
              <a:t>cos(u)</a:t>
            </a:r>
          </a:p>
          <a:p>
            <a:r>
              <a:rPr lang="en-US" altLang="en-US" dirty="0"/>
              <a:t>	   </a:t>
            </a:r>
            <a:r>
              <a:rPr lang="en-US" altLang="en-US" sz="2000" dirty="0"/>
              <a:t> </a:t>
            </a:r>
            <a:r>
              <a:rPr lang="en-US" altLang="en-US" dirty="0"/>
              <a:t>=  </a:t>
            </a:r>
            <a:r>
              <a:rPr lang="en-US" altLang="en-US" dirty="0">
                <a:solidFill>
                  <a:srgbClr val="FFFF00"/>
                </a:solidFill>
              </a:rPr>
              <a:t>5x</a:t>
            </a:r>
            <a:r>
              <a:rPr lang="en-US" altLang="en-US" baseline="30000" dirty="0">
                <a:solidFill>
                  <a:srgbClr val="FFFF00"/>
                </a:solidFill>
              </a:rPr>
              <a:t>4</a:t>
            </a:r>
            <a:r>
              <a:rPr lang="en-US" altLang="en-US" dirty="0">
                <a:solidFill>
                  <a:srgbClr val="FFFF00"/>
                </a:solidFill>
              </a:rPr>
              <a:t>cos(x</a:t>
            </a:r>
            <a:r>
              <a:rPr lang="en-US" altLang="en-US" baseline="30000" dirty="0">
                <a:solidFill>
                  <a:srgbClr val="FFFF00"/>
                </a:solidFill>
              </a:rPr>
              <a:t>5</a:t>
            </a:r>
            <a:r>
              <a:rPr lang="en-US" altLang="en-US" dirty="0">
                <a:solidFill>
                  <a:srgbClr val="FFFF00"/>
                </a:solidFill>
              </a:rPr>
              <a:t>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aseline="30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706DF-B038-407A-BB6A-E7E58B02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6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more complicated problem – same solution!</a:t>
            </a:r>
          </a:p>
          <a:p>
            <a:endParaRPr lang="en-US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92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06762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pPr algn="ctr"/>
            <a:r>
              <a:rPr lang="en-US" altLang="en-US" dirty="0"/>
              <a:t>y = sin(5x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+ 376.2)</a:t>
            </a:r>
          </a:p>
          <a:p>
            <a:r>
              <a:rPr lang="en-US" altLang="en-US" dirty="0"/>
              <a:t>What is u?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706DF-B038-407A-BB6A-E7E58B02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8F8EE8AF-D3D6-49BC-9C73-D20D56B43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pPr algn="ctr"/>
            <a:r>
              <a:rPr lang="en-US" altLang="en-US" dirty="0"/>
              <a:t>y = sin(5x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+ 376.2)</a:t>
            </a:r>
          </a:p>
          <a:p>
            <a:r>
              <a:rPr lang="en-US" altLang="en-US" dirty="0"/>
              <a:t>What is u? </a:t>
            </a:r>
            <a:r>
              <a:rPr lang="en-US" altLang="en-US" dirty="0">
                <a:solidFill>
                  <a:srgbClr val="FFFF00"/>
                </a:solidFill>
              </a:rPr>
              <a:t>u = 5x</a:t>
            </a:r>
            <a:r>
              <a:rPr lang="en-US" altLang="en-US" baseline="30000" dirty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> – 2x + 376.2</a:t>
            </a:r>
          </a:p>
          <a:p>
            <a:r>
              <a:rPr lang="en-US" altLang="en-US" dirty="0"/>
              <a:t>What is du/dx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316B58-B68D-4288-BBFA-934761CD2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38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69F0E58-59AF-497B-BC8B-2AEB0AD0D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pPr algn="ctr"/>
            <a:r>
              <a:rPr lang="en-US" altLang="en-US" dirty="0"/>
              <a:t>y = sin(5x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+ 376.2)</a:t>
            </a:r>
          </a:p>
          <a:p>
            <a:r>
              <a:rPr lang="en-US" altLang="en-US" dirty="0"/>
              <a:t>What is u? u = 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</a:t>
            </a:r>
          </a:p>
          <a:p>
            <a:r>
              <a:rPr lang="en-US" altLang="en-US" dirty="0"/>
              <a:t>What is du/dx ? </a:t>
            </a:r>
            <a:r>
              <a:rPr lang="en-US" altLang="en-US" dirty="0">
                <a:solidFill>
                  <a:srgbClr val="FFFF00"/>
                </a:solidFill>
              </a:rPr>
              <a:t>15x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 – 2</a:t>
            </a:r>
            <a:endParaRPr lang="en-US" altLang="en-US" sz="2000" dirty="0">
              <a:solidFill>
                <a:srgbClr val="FFFF00"/>
              </a:solidFill>
            </a:endParaRPr>
          </a:p>
          <a:p>
            <a:r>
              <a:rPr lang="en-US" altLang="en-US" dirty="0"/>
              <a:t>What is dy/du?  y = sin(u)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E1306-D92E-44D1-A64A-BA3E1433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30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69F0E58-59AF-497B-BC8B-2AEB0AD0D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pPr algn="ctr"/>
            <a:r>
              <a:rPr lang="en-US" altLang="en-US" dirty="0"/>
              <a:t>y = sin(5x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+ 376.2)</a:t>
            </a:r>
          </a:p>
          <a:p>
            <a:r>
              <a:rPr lang="en-US" altLang="en-US" dirty="0"/>
              <a:t>What is u? u = 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</a:t>
            </a:r>
          </a:p>
          <a:p>
            <a:r>
              <a:rPr lang="en-US" altLang="en-US" dirty="0"/>
              <a:t>What is du/dx ? 15x</a:t>
            </a:r>
            <a:r>
              <a:rPr lang="en-US" altLang="en-US" baseline="30000" dirty="0"/>
              <a:t>2</a:t>
            </a:r>
            <a:r>
              <a:rPr lang="en-US" altLang="en-US" dirty="0"/>
              <a:t> – 2</a:t>
            </a:r>
            <a:endParaRPr lang="en-US" altLang="en-US" sz="2000" dirty="0"/>
          </a:p>
          <a:p>
            <a:r>
              <a:rPr lang="en-US" altLang="en-US" dirty="0"/>
              <a:t>What is dy/du? </a:t>
            </a:r>
            <a:r>
              <a:rPr lang="en-US" altLang="en-US" dirty="0">
                <a:solidFill>
                  <a:srgbClr val="FFFF00"/>
                </a:solidFill>
              </a:rPr>
              <a:t>cos(u)</a:t>
            </a:r>
          </a:p>
          <a:p>
            <a:r>
              <a:rPr lang="en-US" altLang="en-US" dirty="0"/>
              <a:t>Now… dy/dx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E1306-D92E-44D1-A64A-BA3E1433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1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69F0E58-59AF-497B-BC8B-2AEB0AD0D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pPr algn="ctr"/>
            <a:r>
              <a:rPr lang="en-US" altLang="en-US" dirty="0"/>
              <a:t>y = sin(5x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+ 376.2)</a:t>
            </a:r>
          </a:p>
          <a:p>
            <a:r>
              <a:rPr lang="en-US" altLang="en-US" dirty="0"/>
              <a:t>What is u? u = 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</a:t>
            </a:r>
          </a:p>
          <a:p>
            <a:r>
              <a:rPr lang="en-US" altLang="en-US" dirty="0"/>
              <a:t>What is du/dx ? 15x</a:t>
            </a:r>
            <a:r>
              <a:rPr lang="en-US" altLang="en-US" baseline="30000" dirty="0"/>
              <a:t>2</a:t>
            </a:r>
            <a:r>
              <a:rPr lang="en-US" altLang="en-US" dirty="0"/>
              <a:t> – 2</a:t>
            </a:r>
            <a:endParaRPr lang="en-US" altLang="en-US" sz="2000" dirty="0"/>
          </a:p>
          <a:p>
            <a:r>
              <a:rPr lang="en-US" altLang="en-US" dirty="0"/>
              <a:t>What is dy/du? cos(u)</a:t>
            </a:r>
          </a:p>
          <a:p>
            <a:r>
              <a:rPr lang="en-US" altLang="en-US" dirty="0"/>
              <a:t>dy/dx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</a:p>
          <a:p>
            <a:r>
              <a:rPr lang="en-US" altLang="en-US" dirty="0"/>
              <a:t>	   </a:t>
            </a:r>
            <a:r>
              <a:rPr lang="en-US" altLang="en-US" sz="2000" dirty="0"/>
              <a:t> </a:t>
            </a:r>
            <a:r>
              <a:rPr lang="en-US" altLang="en-US" dirty="0"/>
              <a:t>= (15x</a:t>
            </a:r>
            <a:r>
              <a:rPr lang="en-US" altLang="en-US" baseline="30000" dirty="0"/>
              <a:t>2</a:t>
            </a:r>
            <a:r>
              <a:rPr lang="en-US" altLang="en-US" dirty="0"/>
              <a:t> – 2)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cos(u)</a:t>
            </a:r>
          </a:p>
          <a:p>
            <a:endParaRPr lang="en-US" altLang="en-US" dirty="0"/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E1306-D92E-44D1-A64A-BA3E1433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11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69F0E58-59AF-497B-BC8B-2AEB0AD0D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pPr algn="ctr"/>
            <a:r>
              <a:rPr lang="en-US" altLang="en-US" dirty="0"/>
              <a:t>y = sin(5x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+ 376.2)</a:t>
            </a:r>
          </a:p>
          <a:p>
            <a:r>
              <a:rPr lang="en-US" altLang="en-US" dirty="0"/>
              <a:t>What is u? u = 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</a:t>
            </a:r>
          </a:p>
          <a:p>
            <a:r>
              <a:rPr lang="en-US" altLang="en-US" dirty="0"/>
              <a:t>What is du/dx ? 15x</a:t>
            </a:r>
            <a:r>
              <a:rPr lang="en-US" altLang="en-US" baseline="30000" dirty="0"/>
              <a:t>2</a:t>
            </a:r>
            <a:r>
              <a:rPr lang="en-US" altLang="en-US" dirty="0"/>
              <a:t> – 2</a:t>
            </a:r>
            <a:endParaRPr lang="en-US" altLang="en-US" sz="2000" dirty="0"/>
          </a:p>
          <a:p>
            <a:r>
              <a:rPr lang="en-US" altLang="en-US" dirty="0"/>
              <a:t>What is dy/du? cos(u)</a:t>
            </a:r>
          </a:p>
          <a:p>
            <a:r>
              <a:rPr lang="en-US" altLang="en-US" dirty="0"/>
              <a:t>dy/dx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</a:p>
          <a:p>
            <a:r>
              <a:rPr lang="en-US" altLang="en-US" dirty="0"/>
              <a:t>  = (15x</a:t>
            </a:r>
            <a:r>
              <a:rPr lang="en-US" altLang="en-US" baseline="30000" dirty="0"/>
              <a:t>2</a:t>
            </a:r>
            <a:r>
              <a:rPr lang="en-US" altLang="en-US" dirty="0"/>
              <a:t>–2)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cos(u)</a:t>
            </a:r>
          </a:p>
          <a:p>
            <a:r>
              <a:rPr lang="en-US" altLang="en-US" dirty="0"/>
              <a:t>  = </a:t>
            </a:r>
            <a:r>
              <a:rPr lang="en-US" altLang="en-US" dirty="0">
                <a:solidFill>
                  <a:srgbClr val="FFFF00"/>
                </a:solidFill>
              </a:rPr>
              <a:t>(15x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–2) cos(5x</a:t>
            </a:r>
            <a:r>
              <a:rPr lang="en-US" altLang="en-US" baseline="30000" dirty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>–2x+376.2)</a:t>
            </a:r>
          </a:p>
          <a:p>
            <a:endParaRPr lang="en-US" altLang="en-US" dirty="0"/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E1306-D92E-44D1-A64A-BA3E1433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711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69F0E58-59AF-497B-BC8B-2AEB0AD0D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pPr algn="ctr"/>
            <a:r>
              <a:rPr lang="en-US" altLang="en-US" dirty="0"/>
              <a:t>y = sin(5x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+ 376.2)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</a:p>
          <a:p>
            <a:r>
              <a:rPr lang="en-US" altLang="en-US" dirty="0"/>
              <a:t>= </a:t>
            </a:r>
            <a:r>
              <a:rPr lang="en-US" altLang="en-US" dirty="0">
                <a:solidFill>
                  <a:srgbClr val="FFFF00"/>
                </a:solidFill>
              </a:rPr>
              <a:t>(15x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–2) cos(5x</a:t>
            </a:r>
            <a:r>
              <a:rPr lang="en-US" altLang="en-US" baseline="30000" dirty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>–2x+376.2) </a:t>
            </a:r>
            <a:r>
              <a:rPr lang="en-US" altLang="en-US" dirty="0"/>
              <a:t>or</a:t>
            </a:r>
          </a:p>
          <a:p>
            <a:r>
              <a:rPr lang="en-US" altLang="en-US" dirty="0"/>
              <a:t>= </a:t>
            </a:r>
            <a:r>
              <a:rPr lang="en-US" altLang="en-US" dirty="0">
                <a:solidFill>
                  <a:srgbClr val="FFFF00"/>
                </a:solidFill>
              </a:rPr>
              <a:t>15x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cos(5x</a:t>
            </a:r>
            <a:r>
              <a:rPr lang="en-US" altLang="en-US" baseline="30000" dirty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>–2x+376.2) –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   2cos(5x</a:t>
            </a:r>
            <a:r>
              <a:rPr lang="en-US" altLang="en-US" baseline="30000" dirty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>–2x+376.2)</a:t>
            </a:r>
            <a:endParaRPr lang="en-US" altLang="en-US" dirty="0"/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E1306-D92E-44D1-A64A-BA3E1433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0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FFC000"/>
                </a:solidFill>
              </a:rPr>
              <a:t>composite function </a:t>
            </a:r>
            <a:r>
              <a:rPr lang="en-US" altLang="en-US" dirty="0"/>
              <a:t>is a function of a function</a:t>
            </a:r>
          </a:p>
        </p:txBody>
      </p:sp>
    </p:spTree>
    <p:extLst>
      <p:ext uri="{BB962C8B-B14F-4D97-AF65-F5344CB8AC3E}">
        <p14:creationId xmlns:p14="http://schemas.microsoft.com/office/powerpoint/2010/main" val="2312613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15954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5D38-5C62-49E0-B04C-5483496A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7C12-9DA7-4F5D-A530-990AEFB1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They’re not ALL hard!</a:t>
            </a:r>
          </a:p>
          <a:p>
            <a:r>
              <a:rPr lang="en-US" dirty="0"/>
              <a:t>Some of them you will begin to be able to do in your head</a:t>
            </a:r>
          </a:p>
        </p:txBody>
      </p:sp>
    </p:spTree>
    <p:extLst>
      <p:ext uri="{BB962C8B-B14F-4D97-AF65-F5344CB8AC3E}">
        <p14:creationId xmlns:p14="http://schemas.microsoft.com/office/powerpoint/2010/main" val="2063888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85B8E737-50C0-46FE-87DB-E6D4A939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sin(x + 1)</a:t>
            </a:r>
          </a:p>
          <a:p>
            <a:endParaRPr lang="en-US" altLang="en-US" dirty="0"/>
          </a:p>
          <a:p>
            <a:r>
              <a:rPr lang="en-US" altLang="en-US" dirty="0"/>
              <a:t>y = sin(5x)</a:t>
            </a:r>
          </a:p>
          <a:p>
            <a:endParaRPr lang="en-US" altLang="en-US" dirty="0"/>
          </a:p>
          <a:p>
            <a:r>
              <a:rPr lang="en-US" altLang="en-US" dirty="0"/>
              <a:t>y = sin(x</a:t>
            </a:r>
            <a:r>
              <a:rPr lang="en-US" altLang="en-US" baseline="30000" dirty="0"/>
              <a:t>2</a:t>
            </a:r>
            <a:r>
              <a:rPr lang="en-US" altLang="en-US" dirty="0"/>
              <a:t>)</a:t>
            </a:r>
          </a:p>
          <a:p>
            <a:endParaRPr lang="en-US" altLang="en-US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1EE6-D5C4-4F2B-A3AE-AE210F65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418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85B8E737-50C0-46FE-87DB-E6D4A939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sin(x + 1)</a:t>
            </a:r>
          </a:p>
          <a:p>
            <a:r>
              <a:rPr lang="en-US" altLang="en-US" dirty="0"/>
              <a:t>y'= </a:t>
            </a:r>
            <a:r>
              <a:rPr lang="en-US" altLang="en-US" dirty="0">
                <a:solidFill>
                  <a:srgbClr val="FFFF00"/>
                </a:solidFill>
              </a:rPr>
              <a:t>cos(x+1)</a:t>
            </a:r>
          </a:p>
          <a:p>
            <a:r>
              <a:rPr lang="en-US" altLang="en-US" dirty="0"/>
              <a:t>y = sin(5x)</a:t>
            </a:r>
          </a:p>
          <a:p>
            <a:endParaRPr lang="en-US" altLang="en-US" dirty="0"/>
          </a:p>
          <a:p>
            <a:r>
              <a:rPr lang="en-US" altLang="en-US" dirty="0"/>
              <a:t>y = sin(x</a:t>
            </a:r>
            <a:r>
              <a:rPr lang="en-US" altLang="en-US" baseline="30000" dirty="0"/>
              <a:t>2</a:t>
            </a:r>
            <a:r>
              <a:rPr lang="en-US" altLang="en-US" dirty="0"/>
              <a:t>)</a:t>
            </a:r>
          </a:p>
          <a:p>
            <a:endParaRPr lang="en-US" altLang="en-US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1EE6-D5C4-4F2B-A3AE-AE210F65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137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85B8E737-50C0-46FE-87DB-E6D4A939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sin(x + 1)</a:t>
            </a:r>
          </a:p>
          <a:p>
            <a:r>
              <a:rPr lang="en-US" altLang="en-US" dirty="0"/>
              <a:t>y'= cos(x+1)</a:t>
            </a:r>
          </a:p>
          <a:p>
            <a:r>
              <a:rPr lang="en-US" altLang="en-US" dirty="0"/>
              <a:t>y = sin(5x)</a:t>
            </a:r>
          </a:p>
          <a:p>
            <a:r>
              <a:rPr lang="en-US" altLang="en-US" dirty="0"/>
              <a:t>y'= </a:t>
            </a:r>
            <a:r>
              <a:rPr lang="en-US" altLang="en-US" dirty="0">
                <a:solidFill>
                  <a:srgbClr val="FFFF00"/>
                </a:solidFill>
              </a:rPr>
              <a:t>5 cos(5x)</a:t>
            </a:r>
          </a:p>
          <a:p>
            <a:r>
              <a:rPr lang="en-US" altLang="en-US" dirty="0"/>
              <a:t>y = sin(x</a:t>
            </a:r>
            <a:r>
              <a:rPr lang="en-US" altLang="en-US" baseline="30000" dirty="0"/>
              <a:t>2</a:t>
            </a:r>
            <a:r>
              <a:rPr lang="en-US" altLang="en-US" dirty="0"/>
              <a:t>)</a:t>
            </a:r>
          </a:p>
          <a:p>
            <a:endParaRPr lang="en-US" altLang="en-US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1EE6-D5C4-4F2B-A3AE-AE210F65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99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85B8E737-50C0-46FE-87DB-E6D4A939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sin(x + 1)</a:t>
            </a:r>
          </a:p>
          <a:p>
            <a:r>
              <a:rPr lang="en-US" altLang="en-US" dirty="0"/>
              <a:t>y'= cos(x+1)</a:t>
            </a:r>
          </a:p>
          <a:p>
            <a:r>
              <a:rPr lang="en-US" altLang="en-US" dirty="0"/>
              <a:t>y = sin(5x)</a:t>
            </a:r>
          </a:p>
          <a:p>
            <a:r>
              <a:rPr lang="en-US" altLang="en-US" dirty="0"/>
              <a:t>y'= 5 cos(5x)</a:t>
            </a:r>
          </a:p>
          <a:p>
            <a:r>
              <a:rPr lang="en-US" altLang="en-US" dirty="0"/>
              <a:t>y = sin(x</a:t>
            </a:r>
            <a:r>
              <a:rPr lang="en-US" altLang="en-US" baseline="30000" dirty="0"/>
              <a:t>2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y'= </a:t>
            </a:r>
            <a:r>
              <a:rPr lang="en-US" altLang="en-US" dirty="0">
                <a:solidFill>
                  <a:srgbClr val="FFFF00"/>
                </a:solidFill>
              </a:rPr>
              <a:t>2x cos(x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)</a:t>
            </a:r>
          </a:p>
          <a:p>
            <a:endParaRPr lang="en-US" altLang="en-US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1EE6-D5C4-4F2B-A3AE-AE210F65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099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91233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7D3D-0D65-4EB6-B5AC-D98DCCB3A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stuff we’ve studied so far (with the possible exception of snap, crackle and pop) is important for electronics</a:t>
            </a:r>
          </a:p>
        </p:txBody>
      </p:sp>
    </p:spTree>
    <p:extLst>
      <p:ext uri="{BB962C8B-B14F-4D97-AF65-F5344CB8AC3E}">
        <p14:creationId xmlns:p14="http://schemas.microsoft.com/office/powerpoint/2010/main" val="6272601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rate of change versus time (in seconds) of a v=12 volt well-regulated dc supply</a:t>
            </a:r>
          </a:p>
          <a:p>
            <a:r>
              <a:rPr lang="en-US" dirty="0"/>
              <a:t>What are we asking for?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41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rate of change versus time (in seconds) of a v=12 volt well-regulated dc supply</a:t>
            </a:r>
          </a:p>
          <a:p>
            <a:r>
              <a:rPr lang="en-US" dirty="0"/>
              <a:t>What are we asking for?</a:t>
            </a:r>
          </a:p>
          <a:p>
            <a:r>
              <a:rPr lang="en-US" dirty="0"/>
              <a:t>dv/dt =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2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y = (3x</a:t>
            </a:r>
            <a:r>
              <a:rPr lang="en-US" altLang="en-US" baseline="30000" dirty="0"/>
              <a:t>2</a:t>
            </a:r>
            <a:r>
              <a:rPr lang="en-US" altLang="en-US" dirty="0"/>
              <a:t> + 7x + 5)</a:t>
            </a:r>
            <a:r>
              <a:rPr lang="en-US" altLang="en-US" baseline="30000" dirty="0"/>
              <a:t>3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is a composite function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85548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rate of change versus time (in seconds) of a v=12 volt well-regulated dc supply</a:t>
            </a:r>
          </a:p>
          <a:p>
            <a:r>
              <a:rPr lang="en-US" dirty="0"/>
              <a:t>dv/dt = 0  </a:t>
            </a:r>
            <a:r>
              <a:rPr lang="en-US" sz="3000" i="1" dirty="0" err="1"/>
              <a:t>whats</a:t>
            </a:r>
            <a:r>
              <a:rPr lang="en-US" sz="3000" i="1" dirty="0"/>
              <a:t>?</a:t>
            </a:r>
            <a:endParaRPr lang="en-US" sz="3000" i="1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499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rate of change versus time (in seconds) of a v=12 volt well-regulated dc supply</a:t>
            </a:r>
          </a:p>
          <a:p>
            <a:r>
              <a:rPr lang="en-US" dirty="0"/>
              <a:t>dv/dt = </a:t>
            </a:r>
            <a:r>
              <a:rPr lang="en-US" dirty="0">
                <a:solidFill>
                  <a:srgbClr val="FFFF00"/>
                </a:solidFill>
              </a:rPr>
              <a:t>0 volts per second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So it’s steady-state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47E97-AC87-4611-9C2B-2FD1D8E47D58}"/>
              </a:ext>
            </a:extLst>
          </p:cNvPr>
          <p:cNvSpPr txBox="1"/>
          <p:nvPr/>
        </p:nvSpPr>
        <p:spPr>
          <a:xfrm>
            <a:off x="7802592" y="6276201"/>
            <a:ext cx="137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Rule 1</a:t>
            </a:r>
          </a:p>
        </p:txBody>
      </p:sp>
    </p:spTree>
    <p:extLst>
      <p:ext uri="{BB962C8B-B14F-4D97-AF65-F5344CB8AC3E}">
        <p14:creationId xmlns:p14="http://schemas.microsoft.com/office/powerpoint/2010/main" val="6567323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power available from a 36-volt dc supply is modelled by </a:t>
            </a:r>
          </a:p>
          <a:p>
            <a:pPr algn="ctr"/>
            <a:r>
              <a:rPr lang="en-US" dirty="0"/>
              <a:t>p = 36i</a:t>
            </a:r>
          </a:p>
          <a:p>
            <a:r>
              <a:rPr lang="en-US" dirty="0"/>
              <a:t>What is the rate of change of power versus change in current?</a:t>
            </a:r>
          </a:p>
          <a:p>
            <a:r>
              <a:rPr lang="en-US" dirty="0"/>
              <a:t>What am I asking for?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469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power available from a 36-volt dc supply is modelled by </a:t>
            </a:r>
          </a:p>
          <a:p>
            <a:pPr algn="ctr"/>
            <a:r>
              <a:rPr lang="en-US" dirty="0"/>
              <a:t>p = 36i</a:t>
            </a:r>
          </a:p>
          <a:p>
            <a:r>
              <a:rPr lang="en-US" dirty="0"/>
              <a:t>What is the rate of change of power versus change in current?</a:t>
            </a:r>
          </a:p>
          <a:p>
            <a:r>
              <a:rPr lang="en-US" dirty="0"/>
              <a:t>What am I asking for?</a:t>
            </a:r>
          </a:p>
          <a:p>
            <a:r>
              <a:rPr lang="en-US" dirty="0" err="1"/>
              <a:t>dp</a:t>
            </a:r>
            <a:r>
              <a:rPr lang="en-US" dirty="0"/>
              <a:t>/di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942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power available from a 36-volt dc supply is modelled by </a:t>
            </a:r>
          </a:p>
          <a:p>
            <a:pPr algn="ctr"/>
            <a:r>
              <a:rPr lang="en-US" dirty="0"/>
              <a:t>p = 36i</a:t>
            </a:r>
          </a:p>
          <a:p>
            <a:r>
              <a:rPr lang="en-US" dirty="0"/>
              <a:t>What is the rate of change of power versus change in current?</a:t>
            </a:r>
          </a:p>
          <a:p>
            <a:r>
              <a:rPr lang="en-US" dirty="0" err="1"/>
              <a:t>dp</a:t>
            </a:r>
            <a:r>
              <a:rPr lang="en-US" dirty="0"/>
              <a:t>/di = 36  </a:t>
            </a:r>
            <a:r>
              <a:rPr lang="en-US" sz="3000" i="1" dirty="0" err="1"/>
              <a:t>whats</a:t>
            </a:r>
            <a:r>
              <a:rPr lang="en-US" sz="3000" i="1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230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power available from a 36-volt dc supply is modelled by </a:t>
            </a:r>
          </a:p>
          <a:p>
            <a:pPr algn="ctr"/>
            <a:r>
              <a:rPr lang="en-US" dirty="0"/>
              <a:t>p = 36i</a:t>
            </a:r>
          </a:p>
          <a:p>
            <a:r>
              <a:rPr lang="en-US" dirty="0"/>
              <a:t>What is the rate of change of power versus change in current?</a:t>
            </a:r>
          </a:p>
          <a:p>
            <a:r>
              <a:rPr lang="en-US" dirty="0" err="1"/>
              <a:t>dp</a:t>
            </a:r>
            <a:r>
              <a:rPr lang="en-US" dirty="0"/>
              <a:t>/di = </a:t>
            </a:r>
            <a:r>
              <a:rPr lang="en-US" dirty="0">
                <a:solidFill>
                  <a:srgbClr val="FFFF00"/>
                </a:solidFill>
              </a:rPr>
              <a:t>36 watts/amp</a:t>
            </a:r>
          </a:p>
          <a:p>
            <a:endParaRPr lang="en-US" sz="2000" dirty="0"/>
          </a:p>
          <a:p>
            <a:r>
              <a:rPr lang="en-US" dirty="0">
                <a:solidFill>
                  <a:srgbClr val="FFC000"/>
                </a:solidFill>
              </a:rPr>
              <a:t>NOTE: Your units will still include the “</a:t>
            </a:r>
            <a:r>
              <a:rPr lang="en-US" dirty="0" err="1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rgbClr val="FFC000"/>
                </a:solidFill>
              </a:rPr>
              <a:t>” units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BB8D8-5061-4E49-B66A-045C0EDF5D98}"/>
              </a:ext>
            </a:extLst>
          </p:cNvPr>
          <p:cNvSpPr txBox="1"/>
          <p:nvPr/>
        </p:nvSpPr>
        <p:spPr>
          <a:xfrm>
            <a:off x="7802592" y="6276201"/>
            <a:ext cx="137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Rule 2</a:t>
            </a:r>
          </a:p>
        </p:txBody>
      </p:sp>
    </p:spTree>
    <p:extLst>
      <p:ext uri="{BB962C8B-B14F-4D97-AF65-F5344CB8AC3E}">
        <p14:creationId xmlns:p14="http://schemas.microsoft.com/office/powerpoint/2010/main" val="19343836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energy stored in a 5000</a:t>
            </a:r>
            <a:r>
              <a:rPr lang="el-GR" dirty="0"/>
              <a:t>μ</a:t>
            </a:r>
            <a:r>
              <a:rPr lang="en-US" dirty="0"/>
              <a:t>F capacitor is modelled by: </a:t>
            </a:r>
          </a:p>
          <a:p>
            <a:pPr algn="ctr"/>
            <a:r>
              <a:rPr lang="el-GR" dirty="0"/>
              <a:t>ω</a:t>
            </a:r>
            <a:r>
              <a:rPr lang="en-US" dirty="0"/>
              <a:t> = 2500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</a:t>
            </a:r>
            <a:r>
              <a:rPr lang="en-US" baseline="30000" dirty="0"/>
              <a:t>-6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baseline="30000" dirty="0"/>
              <a:t>2</a:t>
            </a:r>
          </a:p>
          <a:p>
            <a:r>
              <a:rPr lang="en-US" dirty="0"/>
              <a:t>Find a formula for the change in energy vs the change in voltage</a:t>
            </a:r>
          </a:p>
          <a:p>
            <a:r>
              <a:rPr lang="en-US" dirty="0"/>
              <a:t>What do I want?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557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energy stored in a 5000</a:t>
            </a:r>
            <a:r>
              <a:rPr lang="el-GR" dirty="0"/>
              <a:t>μ</a:t>
            </a:r>
            <a:r>
              <a:rPr lang="en-US" dirty="0"/>
              <a:t>F capacitor is modelled by: </a:t>
            </a:r>
          </a:p>
          <a:p>
            <a:pPr algn="ctr"/>
            <a:r>
              <a:rPr lang="el-GR" dirty="0"/>
              <a:t>ω</a:t>
            </a:r>
            <a:r>
              <a:rPr lang="en-US" dirty="0"/>
              <a:t> = 2500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</a:t>
            </a:r>
            <a:r>
              <a:rPr lang="en-US" baseline="30000" dirty="0"/>
              <a:t>-6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baseline="30000" dirty="0"/>
              <a:t>2</a:t>
            </a:r>
          </a:p>
          <a:p>
            <a:r>
              <a:rPr lang="en-US" dirty="0"/>
              <a:t>Find a formula for the change in energy vs the change in voltage</a:t>
            </a:r>
          </a:p>
          <a:p>
            <a:r>
              <a:rPr lang="en-US" dirty="0"/>
              <a:t>What do I want? </a:t>
            </a:r>
          </a:p>
          <a:p>
            <a:r>
              <a:rPr lang="en-US" dirty="0"/>
              <a:t>d</a:t>
            </a:r>
            <a:r>
              <a:rPr lang="el-GR" dirty="0"/>
              <a:t>ω</a:t>
            </a:r>
            <a:r>
              <a:rPr lang="en-US" dirty="0"/>
              <a:t>/d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>
                <a:cs typeface="Arial" panose="020B0604020202020204" pitchFamily="34" charset="0"/>
              </a:rPr>
              <a:t> = </a:t>
            </a:r>
            <a:r>
              <a:rPr lang="en-US" dirty="0"/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452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energy stored in a 5000</a:t>
            </a:r>
            <a:r>
              <a:rPr lang="el-GR" dirty="0"/>
              <a:t>μ</a:t>
            </a:r>
            <a:r>
              <a:rPr lang="en-US" dirty="0"/>
              <a:t>F capacitor is modelled by: </a:t>
            </a:r>
          </a:p>
          <a:p>
            <a:pPr algn="ctr"/>
            <a:r>
              <a:rPr lang="el-GR" dirty="0"/>
              <a:t>ω</a:t>
            </a:r>
            <a:r>
              <a:rPr lang="en-US" dirty="0"/>
              <a:t> = 2500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</a:t>
            </a:r>
            <a:r>
              <a:rPr lang="en-US" baseline="30000" dirty="0"/>
              <a:t>-6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baseline="30000" dirty="0"/>
              <a:t>2</a:t>
            </a:r>
          </a:p>
          <a:p>
            <a:r>
              <a:rPr lang="en-US" dirty="0"/>
              <a:t>Find a formula for the change in energy vs the change in voltage</a:t>
            </a:r>
          </a:p>
          <a:p>
            <a:r>
              <a:rPr lang="en-US" dirty="0"/>
              <a:t>d</a:t>
            </a:r>
            <a:r>
              <a:rPr lang="el-GR" dirty="0"/>
              <a:t>ω</a:t>
            </a:r>
            <a:r>
              <a:rPr lang="en-US" dirty="0"/>
              <a:t>/d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/>
              <a:t> = 5000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</a:t>
            </a:r>
            <a:r>
              <a:rPr lang="en-US" baseline="30000" dirty="0"/>
              <a:t>-6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/>
              <a:t>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483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energy stored in a 5000</a:t>
            </a:r>
            <a:r>
              <a:rPr lang="el-GR" dirty="0"/>
              <a:t>μ</a:t>
            </a:r>
            <a:r>
              <a:rPr lang="en-US" dirty="0"/>
              <a:t>F capacitor is modelled by: </a:t>
            </a:r>
          </a:p>
          <a:p>
            <a:pPr algn="ctr"/>
            <a:r>
              <a:rPr lang="el-GR" dirty="0"/>
              <a:t>ω</a:t>
            </a:r>
            <a:r>
              <a:rPr lang="en-US" dirty="0"/>
              <a:t> = 2500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</a:t>
            </a:r>
            <a:r>
              <a:rPr lang="en-US" baseline="30000" dirty="0"/>
              <a:t>-6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baseline="30000" dirty="0"/>
              <a:t>2</a:t>
            </a:r>
          </a:p>
          <a:p>
            <a:r>
              <a:rPr lang="en-US" dirty="0"/>
              <a:t>Find a formula for the change in energy vs the change in voltage</a:t>
            </a:r>
          </a:p>
          <a:p>
            <a:r>
              <a:rPr lang="en-US" dirty="0"/>
              <a:t>d</a:t>
            </a:r>
            <a:r>
              <a:rPr lang="el-GR" dirty="0"/>
              <a:t>ω</a:t>
            </a:r>
            <a:r>
              <a:rPr lang="en-US" dirty="0"/>
              <a:t>/d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5000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solidFill>
                  <a:srgbClr val="FFFF00"/>
                </a:solidFill>
              </a:rPr>
              <a:t>10</a:t>
            </a:r>
            <a:r>
              <a:rPr lang="en-US" baseline="30000" dirty="0">
                <a:solidFill>
                  <a:srgbClr val="FFFF00"/>
                </a:solidFill>
              </a:rPr>
              <a:t>-6</a:t>
            </a:r>
            <a:r>
              <a:rPr lang="el-G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>
                <a:solidFill>
                  <a:srgbClr val="FFFF00"/>
                </a:solidFill>
              </a:rPr>
              <a:t> joules/volt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73EE3-C9D3-416A-A085-B7EC288598AE}"/>
              </a:ext>
            </a:extLst>
          </p:cNvPr>
          <p:cNvSpPr txBox="1"/>
          <p:nvPr/>
        </p:nvSpPr>
        <p:spPr>
          <a:xfrm>
            <a:off x="7802592" y="6276201"/>
            <a:ext cx="137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Rule 2</a:t>
            </a:r>
          </a:p>
        </p:txBody>
      </p:sp>
    </p:spTree>
    <p:extLst>
      <p:ext uri="{BB962C8B-B14F-4D97-AF65-F5344CB8AC3E}">
        <p14:creationId xmlns:p14="http://schemas.microsoft.com/office/powerpoint/2010/main" val="302033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y = (3x</a:t>
            </a:r>
            <a:r>
              <a:rPr lang="en-US" altLang="en-US" baseline="30000" dirty="0"/>
              <a:t>2</a:t>
            </a:r>
            <a:r>
              <a:rPr lang="en-US" altLang="en-US" dirty="0"/>
              <a:t> + 7x + 5)</a:t>
            </a:r>
            <a:r>
              <a:rPr lang="en-US" altLang="en-US" baseline="30000" dirty="0"/>
              <a:t>3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is a composite function</a:t>
            </a:r>
          </a:p>
          <a:p>
            <a:endParaRPr lang="en-US" altLang="en-US" sz="2000" dirty="0"/>
          </a:p>
          <a:p>
            <a:r>
              <a:rPr lang="en-US" altLang="en-US" dirty="0"/>
              <a:t>Think of it as: </a:t>
            </a:r>
          </a:p>
          <a:p>
            <a:r>
              <a:rPr lang="en-US" altLang="en-US" dirty="0"/>
              <a:t>	    y = u</a:t>
            </a:r>
            <a:r>
              <a:rPr lang="en-US" altLang="en-US" baseline="30000" dirty="0"/>
              <a:t>3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where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    u = 3x</a:t>
            </a:r>
            <a:r>
              <a:rPr lang="en-US" altLang="en-US" baseline="30000" dirty="0"/>
              <a:t>2</a:t>
            </a:r>
            <a:r>
              <a:rPr lang="en-US" altLang="en-US" dirty="0"/>
              <a:t> + 7x + 5</a:t>
            </a:r>
          </a:p>
        </p:txBody>
      </p:sp>
    </p:spTree>
    <p:extLst>
      <p:ext uri="{BB962C8B-B14F-4D97-AF65-F5344CB8AC3E}">
        <p14:creationId xmlns:p14="http://schemas.microsoft.com/office/powerpoint/2010/main" val="26300546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The reactance of a .47</a:t>
            </a:r>
            <a:r>
              <a:rPr lang="el-GR" dirty="0"/>
              <a:t>μ</a:t>
            </a:r>
            <a:r>
              <a:rPr lang="en-US" dirty="0"/>
              <a:t>F capacitor is modeled by</a:t>
            </a:r>
          </a:p>
          <a:p>
            <a:pPr algn="ctr"/>
            <a:r>
              <a:rPr lang="en-US" dirty="0" err="1"/>
              <a:t>X</a:t>
            </a:r>
            <a:r>
              <a:rPr lang="en-US" baseline="-25000" dirty="0" err="1"/>
              <a:t>c</a:t>
            </a:r>
            <a:r>
              <a:rPr lang="en-US" dirty="0"/>
              <a:t> = 339000/f </a:t>
            </a:r>
          </a:p>
          <a:p>
            <a:r>
              <a:rPr lang="en-US" dirty="0"/>
              <a:t>where f is the frequency</a:t>
            </a:r>
          </a:p>
          <a:p>
            <a:r>
              <a:rPr lang="en-US" dirty="0"/>
              <a:t>What is the rate of change of capacitance versus change in frequency?</a:t>
            </a:r>
          </a:p>
          <a:p>
            <a:r>
              <a:rPr lang="en-US" dirty="0"/>
              <a:t>What do I want?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DD659-D93E-4694-BCF9-A20CD372B2EF}"/>
              </a:ext>
            </a:extLst>
          </p:cNvPr>
          <p:cNvSpPr txBox="1"/>
          <p:nvPr/>
        </p:nvSpPr>
        <p:spPr>
          <a:xfrm>
            <a:off x="6324600" y="1981200"/>
            <a:ext cx="251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Capacitive Reactance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998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The reactance of a .47</a:t>
            </a:r>
            <a:r>
              <a:rPr lang="el-GR" dirty="0"/>
              <a:t>μ</a:t>
            </a:r>
            <a:r>
              <a:rPr lang="en-US" dirty="0"/>
              <a:t>F capacitor is modeled by</a:t>
            </a:r>
          </a:p>
          <a:p>
            <a:pPr algn="ctr"/>
            <a:r>
              <a:rPr lang="en-US" dirty="0" err="1"/>
              <a:t>X</a:t>
            </a:r>
            <a:r>
              <a:rPr lang="en-US" baseline="-25000" dirty="0" err="1"/>
              <a:t>c</a:t>
            </a:r>
            <a:r>
              <a:rPr lang="en-US" dirty="0"/>
              <a:t> = 339000/f </a:t>
            </a:r>
          </a:p>
          <a:p>
            <a:r>
              <a:rPr lang="en-US" dirty="0"/>
              <a:t>where f is the frequency</a:t>
            </a:r>
          </a:p>
          <a:p>
            <a:r>
              <a:rPr lang="en-US" dirty="0"/>
              <a:t>What is the rate of change of capacitance versus change in frequency?</a:t>
            </a:r>
          </a:p>
          <a:p>
            <a:r>
              <a:rPr lang="en-US" dirty="0"/>
              <a:t>What do I want? </a:t>
            </a:r>
            <a:r>
              <a:rPr lang="en-US" dirty="0" err="1"/>
              <a:t>dX</a:t>
            </a:r>
            <a:r>
              <a:rPr lang="en-US" baseline="-25000" dirty="0" err="1"/>
              <a:t>c</a:t>
            </a:r>
            <a:r>
              <a:rPr lang="en-US" dirty="0"/>
              <a:t>/df</a:t>
            </a:r>
          </a:p>
          <a:p>
            <a:pPr>
              <a:spcBef>
                <a:spcPts val="0"/>
              </a:spcBef>
            </a:pPr>
            <a:r>
              <a:rPr lang="en-US" dirty="0"/>
              <a:t>What is the formula?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038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The reactance of a .47</a:t>
            </a:r>
            <a:r>
              <a:rPr lang="el-GR" dirty="0"/>
              <a:t>μ</a:t>
            </a:r>
            <a:r>
              <a:rPr lang="en-US" dirty="0"/>
              <a:t>F capacitor is modelled by</a:t>
            </a:r>
          </a:p>
          <a:p>
            <a:pPr algn="ctr"/>
            <a:r>
              <a:rPr lang="en-US" dirty="0" err="1"/>
              <a:t>Xc</a:t>
            </a:r>
            <a:r>
              <a:rPr lang="en-US" dirty="0"/>
              <a:t> = 339000/f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≡</a:t>
            </a:r>
            <a:r>
              <a:rPr lang="en-US" dirty="0"/>
              <a:t> 339000f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/>
              <a:t>where f is the frequency</a:t>
            </a:r>
          </a:p>
          <a:p>
            <a:r>
              <a:rPr lang="en-US" dirty="0"/>
              <a:t>What is the rate of change of capacitance versus change in frequency?</a:t>
            </a:r>
          </a:p>
          <a:p>
            <a:r>
              <a:rPr lang="en-US" dirty="0" err="1"/>
              <a:t>dXc</a:t>
            </a:r>
            <a:r>
              <a:rPr lang="en-US" dirty="0"/>
              <a:t>/df = d(339000f</a:t>
            </a:r>
            <a:r>
              <a:rPr lang="en-US" baseline="30000" dirty="0"/>
              <a:t>-1</a:t>
            </a:r>
            <a:r>
              <a:rPr lang="en-US" dirty="0"/>
              <a:t>)/df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833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The reactance of a .47</a:t>
            </a:r>
            <a:r>
              <a:rPr lang="el-GR" dirty="0"/>
              <a:t>μ</a:t>
            </a:r>
            <a:r>
              <a:rPr lang="en-US" dirty="0"/>
              <a:t>F capacitor is modelled by</a:t>
            </a:r>
          </a:p>
          <a:p>
            <a:r>
              <a:rPr lang="en-US" dirty="0" err="1"/>
              <a:t>Xc</a:t>
            </a:r>
            <a:r>
              <a:rPr lang="en-US" dirty="0"/>
              <a:t> = 339000/f </a:t>
            </a:r>
          </a:p>
          <a:p>
            <a:r>
              <a:rPr lang="en-US" dirty="0"/>
              <a:t>where f is the frequency</a:t>
            </a:r>
          </a:p>
          <a:p>
            <a:r>
              <a:rPr lang="en-US" dirty="0"/>
              <a:t>What is the rate of change of capacitance versus change in frequency?</a:t>
            </a:r>
          </a:p>
          <a:p>
            <a:r>
              <a:rPr lang="en-US" dirty="0" err="1"/>
              <a:t>dXc</a:t>
            </a:r>
            <a:r>
              <a:rPr lang="en-US" dirty="0"/>
              <a:t>/df = -339000f</a:t>
            </a:r>
            <a:r>
              <a:rPr lang="en-US" baseline="30000" dirty="0"/>
              <a:t>-2</a:t>
            </a:r>
            <a:r>
              <a:rPr lang="en-US" dirty="0"/>
              <a:t>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316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reactance of a .47</a:t>
            </a:r>
            <a:r>
              <a:rPr lang="el-GR" dirty="0"/>
              <a:t>μ</a:t>
            </a:r>
            <a:r>
              <a:rPr lang="en-US" dirty="0"/>
              <a:t>F capacitor is modelled by</a:t>
            </a:r>
          </a:p>
          <a:p>
            <a:r>
              <a:rPr lang="en-US" dirty="0" err="1"/>
              <a:t>Xc</a:t>
            </a:r>
            <a:r>
              <a:rPr lang="en-US" dirty="0"/>
              <a:t> = 339000/f </a:t>
            </a:r>
          </a:p>
          <a:p>
            <a:r>
              <a:rPr lang="en-US" dirty="0"/>
              <a:t>where f is the frequency</a:t>
            </a:r>
          </a:p>
          <a:p>
            <a:r>
              <a:rPr lang="en-US" dirty="0"/>
              <a:t>What is the rate of change of capacitance versus change in frequency?</a:t>
            </a:r>
          </a:p>
          <a:p>
            <a:r>
              <a:rPr lang="en-US" dirty="0" err="1"/>
              <a:t>dXc</a:t>
            </a:r>
            <a:r>
              <a:rPr lang="en-US" dirty="0"/>
              <a:t>/df = </a:t>
            </a:r>
            <a:r>
              <a:rPr lang="en-US" dirty="0">
                <a:solidFill>
                  <a:srgbClr val="FFFF00"/>
                </a:solidFill>
              </a:rPr>
              <a:t>-339000f</a:t>
            </a:r>
            <a:r>
              <a:rPr lang="en-US" baseline="30000" dirty="0">
                <a:solidFill>
                  <a:srgbClr val="FFFF00"/>
                </a:solidFill>
              </a:rPr>
              <a:t>-2</a:t>
            </a:r>
            <a:r>
              <a:rPr lang="en-US" dirty="0">
                <a:solidFill>
                  <a:srgbClr val="FFFF00"/>
                </a:solidFill>
              </a:rPr>
              <a:t> ohms/Hertz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5703EF-EC90-4282-9D8F-A07BC83567D5}"/>
              </a:ext>
            </a:extLst>
          </p:cNvPr>
          <p:cNvSpPr txBox="1"/>
          <p:nvPr/>
        </p:nvSpPr>
        <p:spPr>
          <a:xfrm>
            <a:off x="7743645" y="6276201"/>
            <a:ext cx="137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Rule 2</a:t>
            </a:r>
          </a:p>
        </p:txBody>
      </p:sp>
    </p:spTree>
    <p:extLst>
      <p:ext uri="{BB962C8B-B14F-4D97-AF65-F5344CB8AC3E}">
        <p14:creationId xmlns:p14="http://schemas.microsoft.com/office/powerpoint/2010/main" val="16454825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FF94-EEC3-46C6-A47A-061401AB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AB5A5-012F-49E3-BD4B-E76F3006C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err="1"/>
              <a:t>dXc</a:t>
            </a:r>
            <a:r>
              <a:rPr lang="en-US" dirty="0"/>
              <a:t>/df = </a:t>
            </a:r>
            <a:r>
              <a:rPr lang="en-US" dirty="0">
                <a:solidFill>
                  <a:srgbClr val="FFFF00"/>
                </a:solidFill>
              </a:rPr>
              <a:t>-339000f</a:t>
            </a:r>
            <a:r>
              <a:rPr lang="en-US" baseline="30000" dirty="0">
                <a:solidFill>
                  <a:srgbClr val="FFFF00"/>
                </a:solidFill>
              </a:rPr>
              <a:t>-2</a:t>
            </a:r>
            <a:r>
              <a:rPr lang="en-US" dirty="0">
                <a:solidFill>
                  <a:srgbClr val="FFFF00"/>
                </a:solidFill>
              </a:rPr>
              <a:t> ohms/Hertz</a:t>
            </a:r>
          </a:p>
          <a:p>
            <a:r>
              <a:rPr lang="en-US" dirty="0"/>
              <a:t>         = </a:t>
            </a:r>
            <a:r>
              <a:rPr lang="en-US" dirty="0">
                <a:solidFill>
                  <a:srgbClr val="FFFF00"/>
                </a:solidFill>
              </a:rPr>
              <a:t>-339000/f</a:t>
            </a:r>
            <a:r>
              <a:rPr lang="en-US" baseline="30000" dirty="0">
                <a:solidFill>
                  <a:srgbClr val="FFFF00"/>
                </a:solidFill>
              </a:rPr>
              <a:t>2 </a:t>
            </a:r>
            <a:r>
              <a:rPr lang="en-US" dirty="0">
                <a:solidFill>
                  <a:srgbClr val="FFFF00"/>
                </a:solidFill>
              </a:rPr>
              <a:t>ohms/Hertz</a:t>
            </a:r>
            <a:endParaRPr lang="en-US" dirty="0"/>
          </a:p>
          <a:p>
            <a:r>
              <a:rPr lang="en-US" dirty="0"/>
              <a:t>Now do you see where the denominator lo</a:t>
            </a:r>
            <a:r>
              <a:rPr lang="en-US" baseline="30000" dirty="0"/>
              <a:t>2</a:t>
            </a:r>
            <a:r>
              <a:rPr lang="en-US" dirty="0"/>
              <a:t> came from in the Quotient Rule?</a:t>
            </a:r>
          </a:p>
        </p:txBody>
      </p:sp>
    </p:spTree>
    <p:extLst>
      <p:ext uri="{BB962C8B-B14F-4D97-AF65-F5344CB8AC3E}">
        <p14:creationId xmlns:p14="http://schemas.microsoft.com/office/powerpoint/2010/main" val="35926733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458200" cy="5638800"/>
              </a:xfrm>
            </p:spPr>
            <p:txBody>
              <a:bodyPr/>
              <a:lstStyle/>
              <a:p>
                <a:r>
                  <a:rPr lang="en-US" dirty="0"/>
                  <a:t>Over a time interval, voltage varied as v = 35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nor/>
                          </m:rPr>
                          <a:rPr lang="en-US" sz="3000" dirty="0"/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t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.  Find how voltage varies over time (in sec).</a:t>
                </a:r>
              </a:p>
              <a:p>
                <a:r>
                  <a:rPr lang="en-US" dirty="0"/>
                  <a:t>What do I want?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458200" cy="5638800"/>
              </a:xfrm>
              <a:blipFill>
                <a:blip r:embed="rId2"/>
                <a:stretch>
                  <a:fillRect l="-2522" t="-1946" r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08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Over a time interval, voltage varied as v = 35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nor/>
                          </m:rPr>
                          <a:rPr lang="en-US" sz="3000" dirty="0"/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t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.  Find how voltage varies over time.</a:t>
                </a:r>
              </a:p>
              <a:p>
                <a:r>
                  <a:rPr lang="en-US" dirty="0"/>
                  <a:t>What do I want? dv/dt</a:t>
                </a:r>
              </a:p>
              <a:p>
                <a:r>
                  <a:rPr lang="en-US" dirty="0"/>
                  <a:t>What is the formula?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873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Over a time interval, voltage varied as v = 35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nor/>
                          </m:rPr>
                          <a:rPr lang="en-US" sz="3000" dirty="0"/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t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.  Find how voltage varies over time.</a:t>
                </a:r>
              </a:p>
              <a:p>
                <a:r>
                  <a:rPr lang="en-US" dirty="0"/>
                  <a:t>dv/dt = d(35t</a:t>
                </a:r>
                <a:r>
                  <a:rPr lang="en-US" baseline="30000" dirty="0"/>
                  <a:t>3/5</a:t>
                </a:r>
                <a:r>
                  <a:rPr lang="en-US" dirty="0"/>
                  <a:t>)/dt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214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Over a time interval, voltage varied as v = 35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nor/>
                          </m:rPr>
                          <a:rPr lang="en-US" sz="3000" dirty="0"/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t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.  Find how voltage varies over time.</a:t>
                </a:r>
              </a:p>
              <a:p>
                <a:r>
                  <a:rPr lang="en-US" dirty="0"/>
                  <a:t>dv/dt = 35(3/5)t</a:t>
                </a:r>
                <a:r>
                  <a:rPr lang="en-US" baseline="30000" dirty="0"/>
                  <a:t>(3/5-5/5)</a:t>
                </a:r>
              </a:p>
              <a:p>
                <a:r>
                  <a:rPr lang="en-US" dirty="0"/>
                  <a:t>       = 21t</a:t>
                </a:r>
                <a:r>
                  <a:rPr lang="en-US" baseline="30000" dirty="0"/>
                  <a:t>-2/5</a:t>
                </a:r>
                <a:r>
                  <a:rPr lang="en-US" dirty="0"/>
                  <a:t>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2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y = (3x</a:t>
            </a:r>
            <a:r>
              <a:rPr lang="en-US" altLang="en-US" baseline="30000" dirty="0"/>
              <a:t>2</a:t>
            </a:r>
            <a:r>
              <a:rPr lang="en-US" altLang="en-US" dirty="0"/>
              <a:t> + 7x + 5)</a:t>
            </a:r>
            <a:r>
              <a:rPr lang="en-US" altLang="en-US" baseline="30000" dirty="0"/>
              <a:t>3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is a function raised to a power </a:t>
            </a:r>
          </a:p>
          <a:p>
            <a:r>
              <a:rPr lang="en-US" altLang="en-US" i="1" dirty="0"/>
              <a:t>not</a:t>
            </a:r>
            <a:r>
              <a:rPr lang="en-US" altLang="en-US" dirty="0"/>
              <a:t> a variable raised to a power</a:t>
            </a:r>
          </a:p>
          <a:p>
            <a:r>
              <a:rPr lang="en-US" altLang="en-US" dirty="0"/>
              <a:t>(so it has a different rule)</a:t>
            </a:r>
          </a:p>
        </p:txBody>
      </p:sp>
    </p:spTree>
    <p:extLst>
      <p:ext uri="{BB962C8B-B14F-4D97-AF65-F5344CB8AC3E}">
        <p14:creationId xmlns:p14="http://schemas.microsoft.com/office/powerpoint/2010/main" val="5420301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Over a time interval, voltage varied as v = 35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nor/>
                          </m:rPr>
                          <a:rPr lang="en-US" sz="3000" dirty="0"/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t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.  Find how voltage varies over time.</a:t>
                </a:r>
              </a:p>
              <a:p>
                <a:r>
                  <a:rPr lang="en-US" dirty="0"/>
                  <a:t>dv/dt = 35(3/5)t</a:t>
                </a:r>
                <a:r>
                  <a:rPr lang="en-US" baseline="30000" dirty="0"/>
                  <a:t>(3/5-5/5)</a:t>
                </a:r>
              </a:p>
              <a:p>
                <a:r>
                  <a:rPr lang="en-US" dirty="0"/>
                  <a:t>       = </a:t>
                </a:r>
                <a:r>
                  <a:rPr lang="en-US" dirty="0">
                    <a:solidFill>
                      <a:srgbClr val="FFFF00"/>
                    </a:solidFill>
                  </a:rPr>
                  <a:t>21t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-2/5</a:t>
                </a:r>
                <a:r>
                  <a:rPr lang="en-US" dirty="0">
                    <a:solidFill>
                      <a:srgbClr val="FFFF00"/>
                    </a:solidFill>
                  </a:rPr>
                  <a:t> volts/sec</a:t>
                </a:r>
              </a:p>
              <a:p>
                <a:r>
                  <a:rPr lang="en-US" dirty="0"/>
                  <a:t>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FF00"/>
                            </a:solidFill>
                          </a:rPr>
                          <m:t>21</m:t>
                        </m:r>
                      </m:num>
                      <m:den>
                        <m:rad>
                          <m:radPr>
                            <m:ctrlP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nor/>
                              </m:rPr>
                              <a:rPr lang="en-US" sz="3000" dirty="0">
                                <a:solidFill>
                                  <a:srgbClr val="FFFF00"/>
                                </a:solidFill>
                              </a:rPr>
                              <m:t>5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3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3000" dirty="0">
                                    <a:solidFill>
                                      <a:srgbClr val="FFFF00"/>
                                    </a:solidFill>
                                  </a:rPr>
                                  <m:t>t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sz="3000" dirty="0">
                                    <a:solidFill>
                                      <a:srgbClr val="FFFF00"/>
                                    </a:solidFill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volts/sec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BA8C66-A0E7-41DF-B402-DD07A7495950}"/>
              </a:ext>
            </a:extLst>
          </p:cNvPr>
          <p:cNvSpPr txBox="1"/>
          <p:nvPr/>
        </p:nvSpPr>
        <p:spPr>
          <a:xfrm>
            <a:off x="7802592" y="6276201"/>
            <a:ext cx="137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Rule 2</a:t>
            </a:r>
          </a:p>
        </p:txBody>
      </p:sp>
    </p:spTree>
    <p:extLst>
      <p:ext uri="{BB962C8B-B14F-4D97-AF65-F5344CB8AC3E}">
        <p14:creationId xmlns:p14="http://schemas.microsoft.com/office/powerpoint/2010/main" val="10134974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voltage produced by a thermocouple is modelled by: </a:t>
            </a:r>
          </a:p>
          <a:p>
            <a:pPr algn="ctr"/>
            <a:r>
              <a:rPr lang="en-US" dirty="0"/>
              <a:t>V = 0.35 + 2.6T + 4T</a:t>
            </a:r>
            <a:r>
              <a:rPr lang="en-US" baseline="30000" dirty="0"/>
              <a:t>2</a:t>
            </a:r>
            <a:r>
              <a:rPr lang="en-US" dirty="0"/>
              <a:t> millivolts</a:t>
            </a:r>
          </a:p>
          <a:p>
            <a:r>
              <a:rPr lang="en-US" dirty="0"/>
              <a:t>when T is measured in °C</a:t>
            </a:r>
          </a:p>
          <a:p>
            <a:r>
              <a:rPr lang="en-US" dirty="0"/>
              <a:t>Find the rate of change for voltage versus temperature when T=22°C</a:t>
            </a:r>
          </a:p>
          <a:p>
            <a:r>
              <a:rPr lang="en-US" dirty="0"/>
              <a:t>What’s the derivative?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C3AFB-EF9B-3B6C-C324-4BBAE3839349}"/>
              </a:ext>
            </a:extLst>
          </p:cNvPr>
          <p:cNvSpPr txBox="1"/>
          <p:nvPr/>
        </p:nvSpPr>
        <p:spPr>
          <a:xfrm>
            <a:off x="132303" y="6451824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thermocouple produces a temperature-dependent voltage</a:t>
            </a:r>
          </a:p>
        </p:txBody>
      </p:sp>
    </p:spTree>
    <p:extLst>
      <p:ext uri="{BB962C8B-B14F-4D97-AF65-F5344CB8AC3E}">
        <p14:creationId xmlns:p14="http://schemas.microsoft.com/office/powerpoint/2010/main" val="38927888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voltage produced by a thermocouple is modelled by: </a:t>
            </a:r>
          </a:p>
          <a:p>
            <a:pPr algn="ctr"/>
            <a:r>
              <a:rPr lang="en-US" dirty="0"/>
              <a:t>V = 0.35 + 2.6T + 4T</a:t>
            </a:r>
            <a:r>
              <a:rPr lang="en-US" baseline="30000" dirty="0"/>
              <a:t>2</a:t>
            </a:r>
            <a:r>
              <a:rPr lang="en-US" dirty="0"/>
              <a:t> millivolts</a:t>
            </a:r>
          </a:p>
          <a:p>
            <a:r>
              <a:rPr lang="en-US" dirty="0"/>
              <a:t>when T is measured in °C</a:t>
            </a:r>
          </a:p>
          <a:p>
            <a:r>
              <a:rPr lang="en-US" dirty="0"/>
              <a:t>Find the instantaneous rate of change for voltage when T=22°C</a:t>
            </a:r>
          </a:p>
          <a:p>
            <a:r>
              <a:rPr lang="en-US" dirty="0"/>
              <a:t>What’s the derivative? </a:t>
            </a:r>
          </a:p>
          <a:p>
            <a:r>
              <a:rPr lang="en-US" dirty="0" err="1"/>
              <a:t>dV</a:t>
            </a:r>
            <a:r>
              <a:rPr lang="en-US" dirty="0"/>
              <a:t>/dT =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855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voltage produced by a thermocouple is modelled by: </a:t>
            </a:r>
          </a:p>
          <a:p>
            <a:pPr algn="ctr"/>
            <a:r>
              <a:rPr lang="en-US" dirty="0"/>
              <a:t>V = 0.35 + 2.6T + 4T</a:t>
            </a:r>
            <a:r>
              <a:rPr lang="en-US" baseline="30000" dirty="0"/>
              <a:t>2</a:t>
            </a:r>
            <a:r>
              <a:rPr lang="en-US" dirty="0"/>
              <a:t> millivolts</a:t>
            </a:r>
          </a:p>
          <a:p>
            <a:r>
              <a:rPr lang="en-US" dirty="0"/>
              <a:t>when T is measured in °C</a:t>
            </a:r>
          </a:p>
          <a:p>
            <a:r>
              <a:rPr lang="en-US" dirty="0"/>
              <a:t>Find the instantaneous rate of change for voltage when T=22°C</a:t>
            </a:r>
          </a:p>
          <a:p>
            <a:r>
              <a:rPr lang="en-US" dirty="0" err="1"/>
              <a:t>dV</a:t>
            </a:r>
            <a:r>
              <a:rPr lang="en-US" dirty="0"/>
              <a:t>/dT = 2.6 + 8T </a:t>
            </a:r>
          </a:p>
          <a:p>
            <a:r>
              <a:rPr lang="en-US" dirty="0"/>
              <a:t>Are we done?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214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voltage produced by a thermocouple is modelled by: </a:t>
            </a:r>
          </a:p>
          <a:p>
            <a:pPr algn="ctr"/>
            <a:r>
              <a:rPr lang="en-US" dirty="0"/>
              <a:t>V = 0.35 + 2.6T + 4T</a:t>
            </a:r>
            <a:r>
              <a:rPr lang="en-US" baseline="30000" dirty="0"/>
              <a:t>2</a:t>
            </a:r>
            <a:r>
              <a:rPr lang="en-US" dirty="0"/>
              <a:t> millivolts</a:t>
            </a:r>
          </a:p>
          <a:p>
            <a:r>
              <a:rPr lang="en-US" dirty="0"/>
              <a:t>when T is measured in °C</a:t>
            </a:r>
          </a:p>
          <a:p>
            <a:r>
              <a:rPr lang="en-US" dirty="0"/>
              <a:t>Find the instantaneous rate of change for voltage when T=22°C</a:t>
            </a:r>
          </a:p>
          <a:p>
            <a:r>
              <a:rPr lang="en-US" dirty="0" err="1"/>
              <a:t>dV</a:t>
            </a:r>
            <a:r>
              <a:rPr lang="en-US" dirty="0"/>
              <a:t>/dT = 2.6 + 8T </a:t>
            </a:r>
          </a:p>
          <a:p>
            <a:r>
              <a:rPr lang="en-US" dirty="0" err="1"/>
              <a:t>dV</a:t>
            </a:r>
            <a:r>
              <a:rPr lang="en-US" dirty="0"/>
              <a:t>/dT(@T=22) = 178.6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198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voltage produced by a thermocouple is modelled by: </a:t>
            </a:r>
          </a:p>
          <a:p>
            <a:pPr algn="ctr"/>
            <a:r>
              <a:rPr lang="en-US" dirty="0"/>
              <a:t>V = 0.35 + 2.6T + 4T</a:t>
            </a:r>
            <a:r>
              <a:rPr lang="en-US" baseline="30000" dirty="0"/>
              <a:t>2</a:t>
            </a:r>
            <a:r>
              <a:rPr lang="en-US" dirty="0"/>
              <a:t> millivolts</a:t>
            </a:r>
          </a:p>
          <a:p>
            <a:r>
              <a:rPr lang="en-US" dirty="0"/>
              <a:t>when T is measured in °C</a:t>
            </a:r>
          </a:p>
          <a:p>
            <a:r>
              <a:rPr lang="en-US" dirty="0"/>
              <a:t>Find the instantaneous rate of change for voltage when T=22°C</a:t>
            </a:r>
          </a:p>
          <a:p>
            <a:r>
              <a:rPr lang="en-US" dirty="0" err="1"/>
              <a:t>dV</a:t>
            </a:r>
            <a:r>
              <a:rPr lang="en-US" dirty="0"/>
              <a:t>/dT = 2.6 + 8T </a:t>
            </a:r>
          </a:p>
          <a:p>
            <a:r>
              <a:rPr lang="en-US" dirty="0" err="1"/>
              <a:t>dV</a:t>
            </a:r>
            <a:r>
              <a:rPr lang="en-US" dirty="0"/>
              <a:t>/dT(@T=22) = </a:t>
            </a:r>
            <a:r>
              <a:rPr lang="en-US" dirty="0">
                <a:solidFill>
                  <a:srgbClr val="FFFF00"/>
                </a:solidFill>
              </a:rPr>
              <a:t>178.6 mv/°C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550558-625A-41BE-BF9C-DD3ED09A18A7}"/>
              </a:ext>
            </a:extLst>
          </p:cNvPr>
          <p:cNvSpPr txBox="1"/>
          <p:nvPr/>
        </p:nvSpPr>
        <p:spPr>
          <a:xfrm>
            <a:off x="7802592" y="6276201"/>
            <a:ext cx="137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Rule 3</a:t>
            </a:r>
          </a:p>
        </p:txBody>
      </p:sp>
    </p:spTree>
    <p:extLst>
      <p:ext uri="{BB962C8B-B14F-4D97-AF65-F5344CB8AC3E}">
        <p14:creationId xmlns:p14="http://schemas.microsoft.com/office/powerpoint/2010/main" val="31135269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278641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8E6D-0C3B-33D6-2D3E-A382EBB4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C9B00"/>
          </a:solidFill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The secret word for this unit is: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9B2DA3"/>
                </a:solidFill>
              </a:rPr>
              <a:t>PURPLE</a:t>
            </a:r>
          </a:p>
        </p:txBody>
      </p:sp>
    </p:spTree>
    <p:extLst>
      <p:ext uri="{BB962C8B-B14F-4D97-AF65-F5344CB8AC3E}">
        <p14:creationId xmlns:p14="http://schemas.microsoft.com/office/powerpoint/2010/main" val="9373834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D12F1BF3-ADCB-48C5-8267-F9FCDF47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33795" name="Content Placeholder 4">
            <a:extLst>
              <a:ext uri="{FF2B5EF4-FFF2-40B4-BE49-F238E27FC236}">
                <a16:creationId xmlns:a16="http://schemas.microsoft.com/office/drawing/2014/main" id="{6EBBE640-50F1-45A6-A894-577E26221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special case of the chain rule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1CC3AC79-9E7C-4AB0-9D93-E848425D2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Many functions are written </a:t>
            </a:r>
            <a:r>
              <a:rPr lang="en-US" altLang="en-US" dirty="0">
                <a:solidFill>
                  <a:schemeClr val="tx1"/>
                </a:solidFill>
              </a:rPr>
              <a:t>explicitly</a:t>
            </a:r>
            <a:r>
              <a:rPr lang="en-US" altLang="en-US" dirty="0"/>
              <a:t> as a function of x: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y = sin(13x-2)</a:t>
            </a:r>
          </a:p>
          <a:p>
            <a:pPr algn="ctr"/>
            <a:endParaRPr lang="en-US" altLang="en-US" sz="2000" dirty="0"/>
          </a:p>
          <a:p>
            <a:pPr algn="ctr"/>
            <a:r>
              <a:rPr lang="en-US" altLang="en-US" dirty="0"/>
              <a:t>y = 3x</a:t>
            </a:r>
            <a:r>
              <a:rPr lang="en-US" altLang="en-US" baseline="30000" dirty="0"/>
              <a:t>2</a:t>
            </a:r>
            <a:r>
              <a:rPr lang="en-US" altLang="en-US" dirty="0"/>
              <a:t> – 7x + 5</a:t>
            </a:r>
          </a:p>
          <a:p>
            <a:pPr algn="ctr"/>
            <a:endParaRPr lang="en-US" altLang="en-US" sz="2000" dirty="0"/>
          </a:p>
          <a:p>
            <a:pPr algn="ctr"/>
            <a:r>
              <a:rPr lang="en-US" altLang="en-US" dirty="0"/>
              <a:t>y = e</a:t>
            </a:r>
            <a:r>
              <a:rPr lang="en-US" altLang="en-US" baseline="30000" dirty="0"/>
              <a:t>x</a:t>
            </a:r>
          </a:p>
        </p:txBody>
      </p:sp>
      <p:sp>
        <p:nvSpPr>
          <p:cNvPr id="34819" name="Title 1">
            <a:extLst>
              <a:ext uri="{FF2B5EF4-FFF2-40B4-BE49-F238E27FC236}">
                <a16:creationId xmlns:a16="http://schemas.microsoft.com/office/drawing/2014/main" id="{77C2B8FA-EAD2-4AA2-891E-6EE6A4DCE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Rule #6: derivative of the power of a function: y = u</a:t>
            </a:r>
            <a:r>
              <a:rPr lang="en-US" altLang="en-US" baseline="30000" dirty="0"/>
              <a:t>n</a:t>
            </a:r>
            <a:r>
              <a:rPr lang="en-US" altLang="en-US" dirty="0"/>
              <a:t> where u is a function of x</a:t>
            </a:r>
          </a:p>
          <a:p>
            <a:r>
              <a:rPr lang="en-US" altLang="en-US" dirty="0"/>
              <a:t>dy/dx = dy/du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du/dx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71980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51C49C7A-583A-47F1-816F-5BBC36462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Some functions are written </a:t>
            </a:r>
            <a:r>
              <a:rPr lang="en-US" altLang="en-US" dirty="0">
                <a:solidFill>
                  <a:schemeClr val="tx1"/>
                </a:solidFill>
              </a:rPr>
              <a:t>implicitly</a:t>
            </a:r>
            <a:r>
              <a:rPr lang="en-US" altLang="en-US" dirty="0"/>
              <a:t> as a function of x: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y = 25 </a:t>
            </a:r>
          </a:p>
          <a:p>
            <a:pPr algn="ctr"/>
            <a:endParaRPr lang="en-US" altLang="en-US" sz="2000" dirty="0"/>
          </a:p>
          <a:p>
            <a:pPr algn="ctr"/>
            <a:r>
              <a:rPr lang="en-US" altLang="en-US" dirty="0" err="1"/>
              <a:t>xy</a:t>
            </a:r>
            <a:r>
              <a:rPr lang="en-US" altLang="en-US" dirty="0"/>
              <a:t> = 41.9</a:t>
            </a:r>
          </a:p>
          <a:p>
            <a:pPr algn="ctr"/>
            <a:endParaRPr lang="en-US" altLang="en-US" dirty="0"/>
          </a:p>
        </p:txBody>
      </p:sp>
      <p:sp>
        <p:nvSpPr>
          <p:cNvPr id="35843" name="Title 1">
            <a:extLst>
              <a:ext uri="{FF2B5EF4-FFF2-40B4-BE49-F238E27FC236}">
                <a16:creationId xmlns:a16="http://schemas.microsoft.com/office/drawing/2014/main" id="{64752D79-07A5-4301-B8A1-D0E7FC28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988D539-0364-43D5-888C-8543DA20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Implicit Differentiation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6616CF21-8D21-40E4-9FA4-A3793AB8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By the way … these don’t have to be functions at all!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84310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988D539-0364-43D5-888C-8543DA20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Implicit Differentiation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6616CF21-8D21-40E4-9FA4-A3793AB8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Suppose you had the problem:</a:t>
            </a:r>
          </a:p>
          <a:p>
            <a:r>
              <a:rPr lang="en-US" altLang="en-US" dirty="0"/>
              <a:t>Find the derivative dy/dx for:</a:t>
            </a:r>
            <a:endParaRPr lang="en-US" altLang="en-US" sz="2000" dirty="0"/>
          </a:p>
          <a:p>
            <a:pPr algn="ctr"/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93573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988D539-0364-43D5-888C-8543DA20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Implicit 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Content Placeholder 2">
                <a:extLst>
                  <a:ext uri="{FF2B5EF4-FFF2-40B4-BE49-F238E27FC236}">
                    <a16:creationId xmlns:a16="http://schemas.microsoft.com/office/drawing/2014/main" id="{6616CF21-8D21-40E4-9FA4-A3793AB81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Find the derivative dy/dx for:</a:t>
                </a:r>
                <a:endParaRPr lang="en-US" altLang="en-US" sz="2000" dirty="0"/>
              </a:p>
              <a:p>
                <a:pPr algn="ctr"/>
                <a:r>
                  <a:rPr lang="en-US" altLang="en-US" dirty="0"/>
                  <a:t>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+ y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25 </a:t>
                </a:r>
              </a:p>
              <a:p>
                <a:r>
                  <a:rPr lang="en-US" altLang="en-US" dirty="0"/>
                  <a:t>Traditionally, you would first solve for y: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altLang="en-US" dirty="0"/>
                  <a:t>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+ y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25 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altLang="en-US" dirty="0"/>
                  <a:t>y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25 – x</a:t>
                </a:r>
                <a:r>
                  <a:rPr lang="en-US" altLang="en-US" baseline="30000" dirty="0"/>
                  <a:t>2</a:t>
                </a:r>
                <a:endParaRPr lang="en-US" altLang="en-US" dirty="0"/>
              </a:p>
              <a:p>
                <a:pPr algn="ctr">
                  <a:spcBef>
                    <a:spcPts val="0"/>
                  </a:spcBef>
                </a:pPr>
                <a:r>
                  <a:rPr lang="en-US" altLang="en-US" dirty="0"/>
                  <a:t>y = 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25 – 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2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r>
                  <a:rPr lang="en-US" altLang="en-US" dirty="0"/>
                  <a:t>Which would need chain-rule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6867" name="Content Placeholder 2">
                <a:extLst>
                  <a:ext uri="{FF2B5EF4-FFF2-40B4-BE49-F238E27FC236}">
                    <a16:creationId xmlns:a16="http://schemas.microsoft.com/office/drawing/2014/main" id="{6616CF21-8D21-40E4-9FA4-A3793AB81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b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9866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988D539-0364-43D5-888C-8543DA20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Good News!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6616CF21-8D21-40E4-9FA4-A3793AB8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You don’t have to solve for “y” to do the differentiation!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988D539-0364-43D5-888C-8543DA20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Good News!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6616CF21-8D21-40E4-9FA4-A3793AB8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 don’t have to solve for “y” to do the differentiation!</a:t>
            </a:r>
          </a:p>
          <a:p>
            <a:endParaRPr lang="en-US" altLang="en-US" sz="2000" dirty="0"/>
          </a:p>
          <a:p>
            <a:r>
              <a:rPr lang="en-US" altLang="en-US" dirty="0"/>
              <a:t>Just do the derivatives of everything “in place”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84737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E27C243B-A6E3-4E38-90EC-22A8FDFC5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This is especially good news since some formulas are really, really hard to solve for “y”</a:t>
            </a:r>
          </a:p>
        </p:txBody>
      </p:sp>
      <p:sp>
        <p:nvSpPr>
          <p:cNvPr id="37891" name="Title 1">
            <a:extLst>
              <a:ext uri="{FF2B5EF4-FFF2-40B4-BE49-F238E27FC236}">
                <a16:creationId xmlns:a16="http://schemas.microsoft.com/office/drawing/2014/main" id="{F6C6F257-7E04-4D08-ACB7-85BC0DF85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pPr algn="ctr"/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030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This can be rewritten (using Rule 3):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11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4546</TotalTime>
  <Words>7314</Words>
  <Application>Microsoft Office PowerPoint</Application>
  <PresentationFormat>On-screen Show (4:3)</PresentationFormat>
  <Paragraphs>1219</Paragraphs>
  <Slides>189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189</vt:i4>
      </vt:variant>
    </vt:vector>
  </HeadingPairs>
  <TitlesOfParts>
    <vt:vector size="197" baseType="lpstr">
      <vt:lpstr>Arial</vt:lpstr>
      <vt:lpstr>Calibri</vt:lpstr>
      <vt:lpstr>Cambria Math</vt:lpstr>
      <vt:lpstr>Comic Sans MS</vt:lpstr>
      <vt:lpstr>Roboto</vt:lpstr>
      <vt:lpstr>Symbol</vt:lpstr>
      <vt:lpstr>Wingdings</vt:lpstr>
      <vt:lpstr>Office Theme</vt:lpstr>
      <vt:lpstr>PowerPoint Presentation</vt:lpstr>
      <vt:lpstr>What’s Up?</vt:lpstr>
      <vt:lpstr>The Best News!</vt:lpstr>
      <vt:lpstr>The Best News!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Chain Rule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Chain Rule</vt:lpstr>
      <vt:lpstr>PowerPoint Presentation</vt:lpstr>
      <vt:lpstr>PowerPoint Presentation</vt:lpstr>
      <vt:lpstr>PowerPoint Presentation</vt:lpstr>
      <vt:lpstr>PowerPoint Presentation</vt:lpstr>
      <vt:lpstr>Questions?</vt:lpstr>
      <vt:lpstr>Electronic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Electronics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Implicit Differentiation</vt:lpstr>
      <vt:lpstr>Implicit Differentiation</vt:lpstr>
      <vt:lpstr>Implicit Differentiation</vt:lpstr>
      <vt:lpstr>Implicit Differentiation</vt:lpstr>
      <vt:lpstr>Implicit Differentiation</vt:lpstr>
      <vt:lpstr>Implicit Differentiation</vt:lpstr>
      <vt:lpstr>Good News!</vt:lpstr>
      <vt:lpstr>Good News!</vt:lpstr>
      <vt:lpstr>Implicit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Implicit Differentiation</vt:lpstr>
      <vt:lpstr>Implicit Differentiation</vt:lpstr>
      <vt:lpstr>Implicit Differentiation</vt:lpstr>
      <vt:lpstr>Implicit Differentiation</vt:lpstr>
      <vt:lpstr>Implicit Differentiation</vt:lpstr>
      <vt:lpstr>Implicit Differentiation</vt:lpstr>
      <vt:lpstr>Implicit Differentiation</vt:lpstr>
      <vt:lpstr>Implicit Differentiation</vt:lpstr>
      <vt:lpstr>Implicit Differentiation</vt:lpstr>
      <vt:lpstr>Questions?</vt:lpstr>
      <vt:lpstr>Implicit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Implicit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Implicit Differentiation</vt:lpstr>
      <vt:lpstr>Implicit Differentiation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Implicit Differentiation</vt:lpstr>
      <vt:lpstr>Implicit Differentiation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341</cp:revision>
  <dcterms:created xsi:type="dcterms:W3CDTF">2012-09-06T22:30:26Z</dcterms:created>
  <dcterms:modified xsi:type="dcterms:W3CDTF">2023-07-11T03:40:04Z</dcterms:modified>
</cp:coreProperties>
</file>