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handoutMasterIdLst>
    <p:handoutMasterId r:id="rId142"/>
  </p:handoutMasterIdLst>
  <p:sldIdLst>
    <p:sldId id="546" r:id="rId2"/>
    <p:sldId id="538" r:id="rId3"/>
    <p:sldId id="547" r:id="rId4"/>
    <p:sldId id="539" r:id="rId5"/>
    <p:sldId id="499" r:id="rId6"/>
    <p:sldId id="500" r:id="rId7"/>
    <p:sldId id="504" r:id="rId8"/>
    <p:sldId id="440" r:id="rId9"/>
    <p:sldId id="441" r:id="rId10"/>
    <p:sldId id="442" r:id="rId11"/>
    <p:sldId id="443" r:id="rId12"/>
    <p:sldId id="1211" r:id="rId13"/>
    <p:sldId id="507" r:id="rId14"/>
    <p:sldId id="1294" r:id="rId15"/>
    <p:sldId id="1296" r:id="rId16"/>
    <p:sldId id="1297" r:id="rId17"/>
    <p:sldId id="1298" r:id="rId18"/>
    <p:sldId id="1338" r:id="rId19"/>
    <p:sldId id="1329" r:id="rId20"/>
    <p:sldId id="1332" r:id="rId21"/>
    <p:sldId id="1333" r:id="rId22"/>
    <p:sldId id="1337" r:id="rId23"/>
    <p:sldId id="1224" r:id="rId24"/>
    <p:sldId id="1226" r:id="rId25"/>
    <p:sldId id="1200" r:id="rId26"/>
    <p:sldId id="1315" r:id="rId27"/>
    <p:sldId id="1201" r:id="rId28"/>
    <p:sldId id="1202" r:id="rId29"/>
    <p:sldId id="1203" r:id="rId30"/>
    <p:sldId id="1316" r:id="rId31"/>
    <p:sldId id="1204" r:id="rId32"/>
    <p:sldId id="1205" r:id="rId33"/>
    <p:sldId id="1373" r:id="rId34"/>
    <p:sldId id="468" r:id="rId35"/>
    <p:sldId id="1317" r:id="rId36"/>
    <p:sldId id="1454" r:id="rId37"/>
    <p:sldId id="550" r:id="rId38"/>
    <p:sldId id="488" r:id="rId39"/>
    <p:sldId id="3107" r:id="rId40"/>
    <p:sldId id="3108" r:id="rId41"/>
    <p:sldId id="3109" r:id="rId42"/>
    <p:sldId id="551" r:id="rId43"/>
    <p:sldId id="3110" r:id="rId44"/>
    <p:sldId id="1339" r:id="rId45"/>
    <p:sldId id="517" r:id="rId46"/>
    <p:sldId id="1314" r:id="rId47"/>
    <p:sldId id="1375" r:id="rId48"/>
    <p:sldId id="1374" r:id="rId49"/>
    <p:sldId id="1377" r:id="rId50"/>
    <p:sldId id="1376" r:id="rId51"/>
    <p:sldId id="1340" r:id="rId52"/>
    <p:sldId id="1341" r:id="rId53"/>
    <p:sldId id="1378" r:id="rId54"/>
    <p:sldId id="1319" r:id="rId55"/>
    <p:sldId id="1343" r:id="rId56"/>
    <p:sldId id="1344" r:id="rId57"/>
    <p:sldId id="1345" r:id="rId58"/>
    <p:sldId id="1379" r:id="rId59"/>
    <p:sldId id="1380" r:id="rId60"/>
    <p:sldId id="1381" r:id="rId61"/>
    <p:sldId id="1342" r:id="rId62"/>
    <p:sldId id="3111" r:id="rId63"/>
    <p:sldId id="434" r:id="rId64"/>
    <p:sldId id="1323" r:id="rId65"/>
    <p:sldId id="438" r:id="rId66"/>
    <p:sldId id="1382" r:id="rId67"/>
    <p:sldId id="1383" r:id="rId68"/>
    <p:sldId id="1384" r:id="rId69"/>
    <p:sldId id="3112" r:id="rId70"/>
    <p:sldId id="1386" r:id="rId71"/>
    <p:sldId id="1324" r:id="rId72"/>
    <p:sldId id="439" r:id="rId73"/>
    <p:sldId id="1320" r:id="rId74"/>
    <p:sldId id="1325" r:id="rId75"/>
    <p:sldId id="1357" r:id="rId76"/>
    <p:sldId id="1371" r:id="rId77"/>
    <p:sldId id="1358" r:id="rId78"/>
    <p:sldId id="1359" r:id="rId79"/>
    <p:sldId id="1360" r:id="rId80"/>
    <p:sldId id="1387" r:id="rId81"/>
    <p:sldId id="1388" r:id="rId82"/>
    <p:sldId id="1389" r:id="rId83"/>
    <p:sldId id="1391" r:id="rId84"/>
    <p:sldId id="1392" r:id="rId85"/>
    <p:sldId id="1390" r:id="rId86"/>
    <p:sldId id="1393" r:id="rId87"/>
    <p:sldId id="1394" r:id="rId88"/>
    <p:sldId id="1395" r:id="rId89"/>
    <p:sldId id="1396" r:id="rId90"/>
    <p:sldId id="1397" r:id="rId91"/>
    <p:sldId id="1398" r:id="rId92"/>
    <p:sldId id="1399" r:id="rId93"/>
    <p:sldId id="1400" r:id="rId94"/>
    <p:sldId id="3113" r:id="rId95"/>
    <p:sldId id="1401" r:id="rId96"/>
    <p:sldId id="1402" r:id="rId97"/>
    <p:sldId id="1403" r:id="rId98"/>
    <p:sldId id="1404" r:id="rId99"/>
    <p:sldId id="1405" r:id="rId100"/>
    <p:sldId id="1428" r:id="rId101"/>
    <p:sldId id="1407" r:id="rId102"/>
    <p:sldId id="1406" r:id="rId103"/>
    <p:sldId id="1408" r:id="rId104"/>
    <p:sldId id="1409" r:id="rId105"/>
    <p:sldId id="1410" r:id="rId106"/>
    <p:sldId id="1411" r:id="rId107"/>
    <p:sldId id="1412" r:id="rId108"/>
    <p:sldId id="1413" r:id="rId109"/>
    <p:sldId id="1414" r:id="rId110"/>
    <p:sldId id="1415" r:id="rId111"/>
    <p:sldId id="1416" r:id="rId112"/>
    <p:sldId id="1417" r:id="rId113"/>
    <p:sldId id="1418" r:id="rId114"/>
    <p:sldId id="1419" r:id="rId115"/>
    <p:sldId id="1420" r:id="rId116"/>
    <p:sldId id="1422" r:id="rId117"/>
    <p:sldId id="1423" r:id="rId118"/>
    <p:sldId id="1424" r:id="rId119"/>
    <p:sldId id="1421" r:id="rId120"/>
    <p:sldId id="1425" r:id="rId121"/>
    <p:sldId id="1426" r:id="rId122"/>
    <p:sldId id="1427" r:id="rId123"/>
    <p:sldId id="3116" r:id="rId124"/>
    <p:sldId id="1429" r:id="rId125"/>
    <p:sldId id="1430" r:id="rId126"/>
    <p:sldId id="1431" r:id="rId127"/>
    <p:sldId id="1433" r:id="rId128"/>
    <p:sldId id="1434" r:id="rId129"/>
    <p:sldId id="1435" r:id="rId130"/>
    <p:sldId id="1436" r:id="rId131"/>
    <p:sldId id="1432" r:id="rId132"/>
    <p:sldId id="1437" r:id="rId133"/>
    <p:sldId id="1438" r:id="rId134"/>
    <p:sldId id="1439" r:id="rId135"/>
    <p:sldId id="1440" r:id="rId136"/>
    <p:sldId id="1129" r:id="rId137"/>
    <p:sldId id="543" r:id="rId138"/>
    <p:sldId id="1458" r:id="rId139"/>
    <p:sldId id="1829" r:id="rId1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ki French" initials="VF" lastIdx="1" clrIdx="0">
    <p:extLst>
      <p:ext uri="{19B8F6BF-5375-455C-9EA6-DF929625EA0E}">
        <p15:presenceInfo xmlns:p15="http://schemas.microsoft.com/office/powerpoint/2012/main" userId="Vikki Fren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4" autoAdjust="0"/>
    <p:restoredTop sz="94660"/>
  </p:normalViewPr>
  <p:slideViewPr>
    <p:cSldViewPr>
      <p:cViewPr varScale="1">
        <p:scale>
          <a:sx n="94" d="100"/>
          <a:sy n="94" d="100"/>
        </p:scale>
        <p:origin x="2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45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1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8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3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4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4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5 Part </a:t>
            </a:r>
            <a:r>
              <a:rPr lang="en-US" altLang="en-US" sz="6900" b="1" dirty="0">
                <a:solidFill>
                  <a:srgbClr val="CCFFFF"/>
                </a:solidFill>
              </a:rPr>
              <a:t>9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>
            <a:extLst>
              <a:ext uri="{FF2B5EF4-FFF2-40B4-BE49-F238E27FC236}">
                <a16:creationId xmlns:a16="http://schemas.microsoft.com/office/drawing/2014/main" id="{93B6DCDF-0337-4E1C-9225-3FDD9CAA2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Remember the </a:t>
            </a:r>
            <a:r>
              <a:rPr lang="en-US" altLang="en-US" dirty="0">
                <a:solidFill>
                  <a:srgbClr val="FFC000"/>
                </a:solidFill>
              </a:rPr>
              <a:t>average velocity </a:t>
            </a:r>
            <a:r>
              <a:rPr lang="en-US" altLang="en-US" dirty="0"/>
              <a:t>is:</a:t>
            </a:r>
          </a:p>
          <a:p>
            <a:pPr algn="ctr"/>
            <a:r>
              <a:rPr lang="en-US" altLang="en-US" dirty="0"/>
              <a:t>∆s / ∆t</a:t>
            </a:r>
          </a:p>
          <a:p>
            <a:r>
              <a:rPr lang="en-US" altLang="en-US" dirty="0"/>
              <a:t>So now:</a:t>
            </a:r>
          </a:p>
          <a:p>
            <a:r>
              <a:rPr lang="en-US" altLang="en-US" dirty="0"/>
              <a:t>	</a:t>
            </a:r>
            <a:r>
              <a:rPr lang="en-US" altLang="en-US" u="sng" dirty="0"/>
              <a:t>∆s</a:t>
            </a:r>
            <a:r>
              <a:rPr lang="en-US" altLang="en-US" dirty="0"/>
              <a:t>  = </a:t>
            </a:r>
            <a:r>
              <a:rPr lang="en-US" altLang="en-US" u="sng" dirty="0"/>
              <a:t>ƒ(a + ∆t) – ƒ(a)</a:t>
            </a:r>
          </a:p>
          <a:p>
            <a:r>
              <a:rPr lang="en-US" altLang="en-US" dirty="0"/>
              <a:t>	∆t            ∆t</a:t>
            </a:r>
          </a:p>
          <a:p>
            <a:endParaRPr lang="en-US" altLang="en-US" dirty="0"/>
          </a:p>
        </p:txBody>
      </p:sp>
      <p:sp>
        <p:nvSpPr>
          <p:cNvPr id="57347" name="Title 2">
            <a:extLst>
              <a:ext uri="{FF2B5EF4-FFF2-40B4-BE49-F238E27FC236}">
                <a16:creationId xmlns:a16="http://schemas.microsoft.com/office/drawing/2014/main" id="{A060F232-8EB9-4D74-9F27-D26A3249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37727065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FF94-EEC3-46C6-A47A-061401AB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B5A5-012F-49E3-BD4B-E76F3006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err="1"/>
              <a:t>dXc</a:t>
            </a:r>
            <a:r>
              <a:rPr lang="en-US" dirty="0"/>
              <a:t>/df = </a:t>
            </a:r>
            <a:r>
              <a:rPr lang="en-US" dirty="0">
                <a:solidFill>
                  <a:srgbClr val="FFFF00"/>
                </a:solidFill>
              </a:rPr>
              <a:t>-339000f</a:t>
            </a:r>
            <a:r>
              <a:rPr lang="en-US" baseline="30000" dirty="0">
                <a:solidFill>
                  <a:srgbClr val="FFFF00"/>
                </a:solidFill>
              </a:rPr>
              <a:t>-2</a:t>
            </a:r>
            <a:r>
              <a:rPr lang="en-US" dirty="0">
                <a:solidFill>
                  <a:srgbClr val="FFFF00"/>
                </a:solidFill>
              </a:rPr>
              <a:t> ohms/Hertz</a:t>
            </a:r>
          </a:p>
          <a:p>
            <a:r>
              <a:rPr lang="en-US" dirty="0"/>
              <a:t>         = </a:t>
            </a:r>
            <a:r>
              <a:rPr lang="en-US" dirty="0">
                <a:solidFill>
                  <a:srgbClr val="FFFF00"/>
                </a:solidFill>
              </a:rPr>
              <a:t>-339000/f</a:t>
            </a:r>
            <a:r>
              <a:rPr lang="en-US" baseline="30000" dirty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ohms/Hertz</a:t>
            </a:r>
            <a:endParaRPr lang="en-US" dirty="0"/>
          </a:p>
          <a:p>
            <a:r>
              <a:rPr lang="en-US" dirty="0"/>
              <a:t>Now do you see where the denominator lo</a:t>
            </a:r>
            <a:r>
              <a:rPr lang="en-US" baseline="30000" dirty="0"/>
              <a:t>2</a:t>
            </a:r>
            <a:r>
              <a:rPr lang="en-US" dirty="0"/>
              <a:t> came from in the Quotient Rule?</a:t>
            </a:r>
          </a:p>
        </p:txBody>
      </p:sp>
    </p:spTree>
    <p:extLst>
      <p:ext uri="{BB962C8B-B14F-4D97-AF65-F5344CB8AC3E}">
        <p14:creationId xmlns:p14="http://schemas.microsoft.com/office/powerpoint/2010/main" val="35926733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What do I want?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8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What do I want? dv/dt</a:t>
                </a:r>
              </a:p>
              <a:p>
                <a:r>
                  <a:rPr lang="en-US" dirty="0"/>
                  <a:t>What is the formula?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873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dv/dt = d(35t</a:t>
                </a:r>
                <a:r>
                  <a:rPr lang="en-US" baseline="30000" dirty="0"/>
                  <a:t>3/5</a:t>
                </a:r>
                <a:r>
                  <a:rPr lang="en-US" dirty="0"/>
                  <a:t>)/dt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214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dv/dt = 35(3/5)t</a:t>
                </a:r>
                <a:r>
                  <a:rPr lang="en-US" baseline="30000" dirty="0"/>
                  <a:t>(3/5-5/5)</a:t>
                </a:r>
              </a:p>
              <a:p>
                <a:r>
                  <a:rPr lang="en-US" dirty="0"/>
                  <a:t>       = 21t</a:t>
                </a:r>
                <a:r>
                  <a:rPr lang="en-US" baseline="30000" dirty="0"/>
                  <a:t>-2/5</a:t>
                </a:r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16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Over a time interval, voltage varied as v = 35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nor/>
                          </m:rPr>
                          <a:rPr lang="en-US" sz="3000" dirty="0"/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t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.  Find how voltage varies over time.</a:t>
                </a:r>
              </a:p>
              <a:p>
                <a:r>
                  <a:rPr lang="en-US" dirty="0"/>
                  <a:t>dv/dt = 35(3/5)t</a:t>
                </a:r>
                <a:r>
                  <a:rPr lang="en-US" baseline="30000" dirty="0"/>
                  <a:t>(3/5-5/5)</a:t>
                </a:r>
              </a:p>
              <a:p>
                <a:r>
                  <a:rPr lang="en-US" dirty="0"/>
                  <a:t>       = </a:t>
                </a:r>
                <a:r>
                  <a:rPr lang="en-US" dirty="0">
                    <a:solidFill>
                      <a:srgbClr val="FFFF00"/>
                    </a:solidFill>
                  </a:rPr>
                  <a:t>21t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-2/5</a:t>
                </a:r>
                <a:r>
                  <a:rPr lang="en-US" dirty="0">
                    <a:solidFill>
                      <a:srgbClr val="FFFF00"/>
                    </a:solidFill>
                  </a:rPr>
                  <a:t> volts/sec</a:t>
                </a:r>
              </a:p>
              <a:p>
                <a:r>
                  <a:rPr lang="en-US" dirty="0"/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FF00"/>
                            </a:solidFill>
                          </a:rPr>
                          <m:t>21</m:t>
                        </m:r>
                      </m:num>
                      <m:den>
                        <m:rad>
                          <m:radPr>
                            <m:ctrlPr>
                              <a:rPr lang="en-US" sz="3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FFFF00"/>
                                    </a:solidFill>
                                  </a:rPr>
                                  <m:t>t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FFFF00"/>
                                    </a:solidFill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volts/sec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4BDD2-4C27-412D-ABFE-E0D83114F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A8C66-A0E7-41DF-B402-DD07A7495950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10134974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rate of change for voltage </a:t>
            </a:r>
            <a:r>
              <a:rPr lang="en-US"/>
              <a:t>versus temperature when </a:t>
            </a:r>
            <a:r>
              <a:rPr lang="en-US" dirty="0"/>
              <a:t>T=22°C</a:t>
            </a:r>
          </a:p>
          <a:p>
            <a:r>
              <a:rPr lang="en-US" dirty="0"/>
              <a:t>What’s the derivative?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888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instantaneous rate of change for voltage when T=22°C</a:t>
            </a:r>
          </a:p>
          <a:p>
            <a:r>
              <a:rPr lang="en-US" dirty="0"/>
              <a:t>What’s the derivative? </a:t>
            </a:r>
          </a:p>
          <a:p>
            <a:r>
              <a:rPr lang="en-US" dirty="0" err="1"/>
              <a:t>dV</a:t>
            </a:r>
            <a:r>
              <a:rPr lang="en-US" dirty="0"/>
              <a:t>/dT =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855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instantaneous rate of change for voltage when T=22°C</a:t>
            </a:r>
          </a:p>
          <a:p>
            <a:r>
              <a:rPr lang="en-US" dirty="0" err="1"/>
              <a:t>dV</a:t>
            </a:r>
            <a:r>
              <a:rPr lang="en-US" dirty="0"/>
              <a:t>/dT = 2.6 + 8T </a:t>
            </a:r>
          </a:p>
          <a:p>
            <a:r>
              <a:rPr lang="en-US" dirty="0"/>
              <a:t>Are we done?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214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instantaneous rate of change for voltage when T=22°C</a:t>
            </a:r>
          </a:p>
          <a:p>
            <a:r>
              <a:rPr lang="en-US" dirty="0" err="1"/>
              <a:t>dV</a:t>
            </a:r>
            <a:r>
              <a:rPr lang="en-US" dirty="0"/>
              <a:t>/dT = 2.6 + 8T </a:t>
            </a:r>
          </a:p>
          <a:p>
            <a:r>
              <a:rPr lang="en-US" dirty="0" err="1"/>
              <a:t>dV</a:t>
            </a:r>
            <a:r>
              <a:rPr lang="en-US" dirty="0"/>
              <a:t>/dT(T=22) = 178.6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1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BEF15E88-C450-482E-9854-7D53B4FB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∆t approaches zero, the limit is the </a:t>
            </a:r>
            <a:r>
              <a:rPr lang="en-US" altLang="en-US" dirty="0">
                <a:solidFill>
                  <a:srgbClr val="FFC000"/>
                </a:solidFill>
              </a:rPr>
              <a:t>instantaneous velocity</a:t>
            </a:r>
            <a:r>
              <a:rPr lang="en-US" altLang="en-US" dirty="0"/>
              <a:t> at “a”</a:t>
            </a:r>
          </a:p>
          <a:p>
            <a:r>
              <a:rPr lang="en-US" altLang="en-US" dirty="0"/>
              <a:t>(the first derivative of “s”)</a:t>
            </a:r>
          </a:p>
          <a:p>
            <a:endParaRPr lang="en-US" altLang="en-US" dirty="0"/>
          </a:p>
        </p:txBody>
      </p:sp>
      <p:sp>
        <p:nvSpPr>
          <p:cNvPr id="58371" name="Title 2">
            <a:extLst>
              <a:ext uri="{FF2B5EF4-FFF2-40B4-BE49-F238E27FC236}">
                <a16:creationId xmlns:a16="http://schemas.microsoft.com/office/drawing/2014/main" id="{62BEBBD3-086A-408A-9EBE-9591B0C6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51765408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voltage produced by a thermocouple is modelled by: </a:t>
            </a:r>
          </a:p>
          <a:p>
            <a:pPr algn="ctr"/>
            <a:r>
              <a:rPr lang="en-US" dirty="0"/>
              <a:t>V = 0.35 + 2.6T + 4T</a:t>
            </a:r>
            <a:r>
              <a:rPr lang="en-US" baseline="30000" dirty="0"/>
              <a:t>2</a:t>
            </a:r>
            <a:r>
              <a:rPr lang="en-US" dirty="0"/>
              <a:t> millivolts</a:t>
            </a:r>
          </a:p>
          <a:p>
            <a:r>
              <a:rPr lang="en-US" dirty="0"/>
              <a:t>when T is measured in °C</a:t>
            </a:r>
          </a:p>
          <a:p>
            <a:r>
              <a:rPr lang="en-US" dirty="0"/>
              <a:t>Find the instantaneous rate of change for voltage when T=22°C</a:t>
            </a:r>
          </a:p>
          <a:p>
            <a:r>
              <a:rPr lang="en-US" dirty="0" err="1"/>
              <a:t>dV</a:t>
            </a:r>
            <a:r>
              <a:rPr lang="en-US" dirty="0"/>
              <a:t>/dT = 2.6 + 8T </a:t>
            </a:r>
          </a:p>
          <a:p>
            <a:r>
              <a:rPr lang="en-US" dirty="0" err="1"/>
              <a:t>dV</a:t>
            </a:r>
            <a:r>
              <a:rPr lang="en-US" dirty="0"/>
              <a:t>/dT(T=22) = </a:t>
            </a:r>
            <a:r>
              <a:rPr lang="en-US" dirty="0">
                <a:solidFill>
                  <a:srgbClr val="FFFF00"/>
                </a:solidFill>
              </a:rPr>
              <a:t>178.6 mv/°C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50558-625A-41BE-BF9C-DD3ED09A18A7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3</a:t>
            </a:r>
          </a:p>
        </p:txBody>
      </p:sp>
    </p:spTree>
    <p:extLst>
      <p:ext uri="{BB962C8B-B14F-4D97-AF65-F5344CB8AC3E}">
        <p14:creationId xmlns:p14="http://schemas.microsoft.com/office/powerpoint/2010/main" val="311352692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Using v = </a:t>
            </a:r>
            <a:r>
              <a:rPr lang="en-US" dirty="0" err="1"/>
              <a:t>ir</a:t>
            </a:r>
            <a:r>
              <a:rPr lang="en-US" dirty="0"/>
              <a:t> find a formula for the rate of change of voltage over time.</a:t>
            </a:r>
          </a:p>
          <a:p>
            <a:r>
              <a:rPr lang="en-US" dirty="0"/>
              <a:t>What’s the derivative?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588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Using v = </a:t>
            </a:r>
            <a:r>
              <a:rPr lang="en-US" dirty="0" err="1"/>
              <a:t>ir</a:t>
            </a:r>
            <a:r>
              <a:rPr lang="en-US" dirty="0"/>
              <a:t> find a formula for the rate of change of voltage over time.</a:t>
            </a:r>
          </a:p>
          <a:p>
            <a:r>
              <a:rPr lang="en-US" dirty="0"/>
              <a:t>What’s the derivative? dv/dt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26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Using v = </a:t>
            </a:r>
            <a:r>
              <a:rPr lang="en-US" dirty="0" err="1"/>
              <a:t>ir</a:t>
            </a:r>
            <a:r>
              <a:rPr lang="en-US" dirty="0"/>
              <a:t> find a formula for the rate of change of voltage over time.</a:t>
            </a:r>
          </a:p>
          <a:p>
            <a:r>
              <a:rPr lang="en-US" dirty="0"/>
              <a:t>dv/dt</a:t>
            </a:r>
          </a:p>
          <a:p>
            <a:r>
              <a:rPr lang="en-US" dirty="0"/>
              <a:t>What’s the formula for v?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902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Using v = </a:t>
            </a:r>
            <a:r>
              <a:rPr lang="en-US" dirty="0" err="1"/>
              <a:t>ir</a:t>
            </a:r>
            <a:r>
              <a:rPr lang="en-US" dirty="0"/>
              <a:t> find a formula for the rate of change of voltage over time.</a:t>
            </a:r>
          </a:p>
          <a:p>
            <a:r>
              <a:rPr lang="en-US" dirty="0"/>
              <a:t>dv/dt</a:t>
            </a:r>
          </a:p>
          <a:p>
            <a:r>
              <a:rPr lang="en-US" dirty="0"/>
              <a:t>v = (2t</a:t>
            </a:r>
            <a:r>
              <a:rPr lang="en-US" baseline="30000" dirty="0"/>
              <a:t>2</a:t>
            </a:r>
            <a:r>
              <a:rPr lang="en-US" dirty="0"/>
              <a:t>+1)(8+2t)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151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r>
              <a:rPr lang="en-US" dirty="0"/>
              <a:t>dv/dt = d(2t</a:t>
            </a:r>
            <a:r>
              <a:rPr lang="en-US" baseline="30000" dirty="0"/>
              <a:t>2</a:t>
            </a:r>
            <a:r>
              <a:rPr lang="en-US" dirty="0"/>
              <a:t>+1)(8+2t)/dt</a:t>
            </a:r>
          </a:p>
          <a:p>
            <a:r>
              <a:rPr lang="en-US" dirty="0"/>
              <a:t>Or: d(4t</a:t>
            </a:r>
            <a:r>
              <a:rPr lang="en-US" baseline="30000" dirty="0"/>
              <a:t>3</a:t>
            </a:r>
            <a:r>
              <a:rPr lang="en-US" dirty="0"/>
              <a:t>-16t</a:t>
            </a:r>
            <a:r>
              <a:rPr lang="en-US" baseline="30000" dirty="0"/>
              <a:t>2</a:t>
            </a:r>
            <a:r>
              <a:rPr lang="en-US" dirty="0"/>
              <a:t>+2t+8)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0C691-70F0-4CDF-9B01-0E22247E5564}"/>
              </a:ext>
            </a:extLst>
          </p:cNvPr>
          <p:cNvSpPr txBox="1"/>
          <p:nvPr/>
        </p:nvSpPr>
        <p:spPr>
          <a:xfrm>
            <a:off x="7315200" y="4953000"/>
            <a:ext cx="2468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Product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85A0A-8C9C-4FBF-B5BF-E757A896DE90}"/>
              </a:ext>
            </a:extLst>
          </p:cNvPr>
          <p:cNvSpPr txBox="1"/>
          <p:nvPr/>
        </p:nvSpPr>
        <p:spPr>
          <a:xfrm>
            <a:off x="6065808" y="5715000"/>
            <a:ext cx="2468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Sum Rule</a:t>
            </a:r>
          </a:p>
        </p:txBody>
      </p:sp>
    </p:spTree>
    <p:extLst>
      <p:ext uri="{BB962C8B-B14F-4D97-AF65-F5344CB8AC3E}">
        <p14:creationId xmlns:p14="http://schemas.microsoft.com/office/powerpoint/2010/main" val="28541793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pPr>
              <a:spcBef>
                <a:spcPts val="0"/>
              </a:spcBef>
            </a:pPr>
            <a:r>
              <a:rPr lang="en-US" dirty="0"/>
              <a:t>What’s u? 			du/dt = </a:t>
            </a:r>
          </a:p>
          <a:p>
            <a:pPr>
              <a:spcBef>
                <a:spcPts val="0"/>
              </a:spcBef>
            </a:pPr>
            <a:r>
              <a:rPr lang="en-US" dirty="0"/>
              <a:t>What’s v? 			dv/dt 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5A27F-ED5D-D78C-6122-0DB23EA5AC0A}"/>
              </a:ext>
            </a:extLst>
          </p:cNvPr>
          <p:cNvSpPr txBox="1"/>
          <p:nvPr/>
        </p:nvSpPr>
        <p:spPr>
          <a:xfrm>
            <a:off x="-9211" y="6471976"/>
            <a:ext cx="223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Using Product Rule</a:t>
            </a:r>
          </a:p>
        </p:txBody>
      </p:sp>
    </p:spTree>
    <p:extLst>
      <p:ext uri="{BB962C8B-B14F-4D97-AF65-F5344CB8AC3E}">
        <p14:creationId xmlns:p14="http://schemas.microsoft.com/office/powerpoint/2010/main" val="28882342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pPr>
              <a:spcBef>
                <a:spcPts val="0"/>
              </a:spcBef>
            </a:pPr>
            <a:r>
              <a:rPr lang="en-US" dirty="0"/>
              <a:t>What’s u? 2t</a:t>
            </a:r>
            <a:r>
              <a:rPr lang="en-US" baseline="30000" dirty="0"/>
              <a:t>2</a:t>
            </a:r>
            <a:r>
              <a:rPr lang="en-US" dirty="0"/>
              <a:t>+1	du/dt =</a:t>
            </a:r>
          </a:p>
          <a:p>
            <a:pPr>
              <a:spcBef>
                <a:spcPts val="0"/>
              </a:spcBef>
            </a:pPr>
            <a:r>
              <a:rPr lang="en-US" dirty="0"/>
              <a:t>What’s v? 			dv/dt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F5911-E57B-C4A2-B606-86A90228A268}"/>
              </a:ext>
            </a:extLst>
          </p:cNvPr>
          <p:cNvSpPr txBox="1"/>
          <p:nvPr/>
        </p:nvSpPr>
        <p:spPr>
          <a:xfrm>
            <a:off x="-9211" y="6471976"/>
            <a:ext cx="223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Using Product Rule</a:t>
            </a:r>
          </a:p>
        </p:txBody>
      </p:sp>
    </p:spTree>
    <p:extLst>
      <p:ext uri="{BB962C8B-B14F-4D97-AF65-F5344CB8AC3E}">
        <p14:creationId xmlns:p14="http://schemas.microsoft.com/office/powerpoint/2010/main" val="116183137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pPr>
              <a:spcBef>
                <a:spcPts val="0"/>
              </a:spcBef>
            </a:pPr>
            <a:r>
              <a:rPr lang="en-US" dirty="0"/>
              <a:t>What’s u? 2t</a:t>
            </a:r>
            <a:r>
              <a:rPr lang="en-US" baseline="30000" dirty="0"/>
              <a:t>2</a:t>
            </a:r>
            <a:r>
              <a:rPr lang="en-US" dirty="0"/>
              <a:t>+1	du/dt = 4t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v? 			dv/dt 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67022-9DF1-4B93-EEDC-F037E5ECBF90}"/>
              </a:ext>
            </a:extLst>
          </p:cNvPr>
          <p:cNvSpPr txBox="1"/>
          <p:nvPr/>
        </p:nvSpPr>
        <p:spPr>
          <a:xfrm>
            <a:off x="-9211" y="6471976"/>
            <a:ext cx="223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Using Product Rule</a:t>
            </a:r>
          </a:p>
        </p:txBody>
      </p:sp>
    </p:spTree>
    <p:extLst>
      <p:ext uri="{BB962C8B-B14F-4D97-AF65-F5344CB8AC3E}">
        <p14:creationId xmlns:p14="http://schemas.microsoft.com/office/powerpoint/2010/main" val="31087290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pPr>
              <a:spcBef>
                <a:spcPts val="0"/>
              </a:spcBef>
            </a:pPr>
            <a:r>
              <a:rPr lang="en-US" dirty="0"/>
              <a:t>What’s u? 2t</a:t>
            </a:r>
            <a:r>
              <a:rPr lang="en-US" baseline="30000" dirty="0"/>
              <a:t>2</a:t>
            </a:r>
            <a:r>
              <a:rPr lang="en-US" dirty="0"/>
              <a:t>+1	du/dt = 4t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v? 8+2t	dv/dt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442F4-D80F-9E96-33E2-3AE42A0EB85A}"/>
              </a:ext>
            </a:extLst>
          </p:cNvPr>
          <p:cNvSpPr txBox="1"/>
          <p:nvPr/>
        </p:nvSpPr>
        <p:spPr>
          <a:xfrm>
            <a:off x="-9211" y="6471976"/>
            <a:ext cx="2233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</a:rPr>
              <a:t>Using Product Rule</a:t>
            </a:r>
          </a:p>
        </p:txBody>
      </p:sp>
    </p:spTree>
    <p:extLst>
      <p:ext uri="{BB962C8B-B14F-4D97-AF65-F5344CB8AC3E}">
        <p14:creationId xmlns:p14="http://schemas.microsoft.com/office/powerpoint/2010/main" val="400135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289D796A-112A-41D8-A01B-E31EA7A70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you are interested only in the magnitude of the velocity, that is the </a:t>
            </a:r>
            <a:r>
              <a:rPr lang="en-US" altLang="en-US" dirty="0">
                <a:solidFill>
                  <a:srgbClr val="FFC000"/>
                </a:solidFill>
              </a:rPr>
              <a:t>speed</a:t>
            </a:r>
            <a:r>
              <a:rPr lang="en-US" altLang="en-US" dirty="0"/>
              <a:t>:</a:t>
            </a:r>
          </a:p>
          <a:p>
            <a:r>
              <a:rPr lang="en-US" altLang="en-US" sz="1000" dirty="0"/>
              <a:t> </a:t>
            </a:r>
          </a:p>
          <a:p>
            <a:pPr algn="ctr"/>
            <a:r>
              <a:rPr lang="en-US" altLang="en-US" dirty="0"/>
              <a:t>speed = |velocity|</a:t>
            </a:r>
          </a:p>
        </p:txBody>
      </p:sp>
      <p:sp>
        <p:nvSpPr>
          <p:cNvPr id="59395" name="Title 2">
            <a:extLst>
              <a:ext uri="{FF2B5EF4-FFF2-40B4-BE49-F238E27FC236}">
                <a16:creationId xmlns:a16="http://schemas.microsoft.com/office/drawing/2014/main" id="{348839B6-649F-4B3D-89F7-3889B24E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352490677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pPr>
              <a:spcBef>
                <a:spcPts val="0"/>
              </a:spcBef>
            </a:pPr>
            <a:r>
              <a:rPr lang="en-US" dirty="0"/>
              <a:t>What’s u? 2t</a:t>
            </a:r>
            <a:r>
              <a:rPr lang="en-US" baseline="30000" dirty="0"/>
              <a:t>2</a:t>
            </a:r>
            <a:r>
              <a:rPr lang="en-US" dirty="0"/>
              <a:t>+1	du/dt = 4t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v? 8+2t	dv/dt = 2</a:t>
            </a:r>
          </a:p>
          <a:p>
            <a:pPr>
              <a:spcBef>
                <a:spcPts val="0"/>
              </a:spcBef>
            </a:pPr>
            <a:r>
              <a:rPr lang="en-US" dirty="0"/>
              <a:t>Plug into: </a:t>
            </a:r>
            <a:r>
              <a:rPr lang="en-US" dirty="0" err="1"/>
              <a:t>u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dv</a:t>
            </a:r>
            <a:r>
              <a:rPr lang="en-US" dirty="0"/>
              <a:t>/dt + </a:t>
            </a:r>
            <a:r>
              <a:rPr lang="en-US" dirty="0" err="1"/>
              <a:t>v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du</a:t>
            </a:r>
            <a:r>
              <a:rPr lang="en-US" dirty="0"/>
              <a:t>/dt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078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r>
              <a:rPr lang="en-US" dirty="0"/>
              <a:t>dv/dt = (2t</a:t>
            </a:r>
            <a:r>
              <a:rPr lang="en-US" baseline="30000" dirty="0"/>
              <a:t>2</a:t>
            </a:r>
            <a:r>
              <a:rPr lang="en-US" dirty="0"/>
              <a:t>+1)(2) + (8+2t)(4t)</a:t>
            </a:r>
          </a:p>
          <a:p>
            <a:pPr>
              <a:spcBef>
                <a:spcPts val="0"/>
              </a:spcBef>
            </a:pPr>
            <a:r>
              <a:rPr lang="en-US" dirty="0"/>
              <a:t>	   = 4t</a:t>
            </a:r>
            <a:r>
              <a:rPr lang="en-US" baseline="30000" dirty="0"/>
              <a:t>2</a:t>
            </a:r>
            <a:r>
              <a:rPr lang="en-US" dirty="0"/>
              <a:t>+2 + 32t+8t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   = 12t</a:t>
            </a:r>
            <a:r>
              <a:rPr lang="en-US" baseline="30000" dirty="0"/>
              <a:t>2</a:t>
            </a:r>
            <a:r>
              <a:rPr lang="en-US" dirty="0"/>
              <a:t> + 32t + 2 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97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r>
              <a:rPr lang="en-US" dirty="0"/>
              <a:t>dv/dt = (2t</a:t>
            </a:r>
            <a:r>
              <a:rPr lang="en-US" baseline="30000" dirty="0"/>
              <a:t>2</a:t>
            </a:r>
            <a:r>
              <a:rPr lang="en-US" dirty="0"/>
              <a:t>+1)(2) + (8+2t)(4t)</a:t>
            </a:r>
          </a:p>
          <a:p>
            <a:pPr>
              <a:spcBef>
                <a:spcPts val="0"/>
              </a:spcBef>
            </a:pPr>
            <a:r>
              <a:rPr lang="en-US" dirty="0"/>
              <a:t>	   = 4t</a:t>
            </a:r>
            <a:r>
              <a:rPr lang="en-US" baseline="30000" dirty="0"/>
              <a:t>2</a:t>
            </a:r>
            <a:r>
              <a:rPr lang="en-US" dirty="0"/>
              <a:t>+2 + 32t+8t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   = </a:t>
            </a:r>
            <a:r>
              <a:rPr lang="en-US" dirty="0">
                <a:solidFill>
                  <a:srgbClr val="FFFF00"/>
                </a:solidFill>
              </a:rPr>
              <a:t>12t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+ 32t + 2 volts/sec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7931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The current through a resistance is modelled by: </a:t>
            </a:r>
            <a:r>
              <a:rPr lang="en-US" dirty="0" err="1"/>
              <a:t>i</a:t>
            </a:r>
            <a:r>
              <a:rPr lang="en-US" dirty="0"/>
              <a:t> = 2t</a:t>
            </a:r>
            <a:r>
              <a:rPr lang="en-US" baseline="30000" dirty="0"/>
              <a:t>2</a:t>
            </a:r>
            <a:r>
              <a:rPr lang="en-US" dirty="0"/>
              <a:t> + 1 </a:t>
            </a:r>
          </a:p>
          <a:p>
            <a:r>
              <a:rPr lang="en-US" dirty="0"/>
              <a:t>The resistance varies over time by: r = 8 + 2t</a:t>
            </a:r>
          </a:p>
          <a:p>
            <a:r>
              <a:rPr lang="en-US" dirty="0"/>
              <a:t>Find a formula for the rate of change of voltage over time.</a:t>
            </a:r>
          </a:p>
          <a:p>
            <a:r>
              <a:rPr lang="en-US" dirty="0"/>
              <a:t>Or: d(4t</a:t>
            </a:r>
            <a:r>
              <a:rPr lang="en-US" baseline="30000" dirty="0"/>
              <a:t>3</a:t>
            </a:r>
            <a:r>
              <a:rPr lang="en-US" dirty="0"/>
              <a:t>-16t</a:t>
            </a:r>
            <a:r>
              <a:rPr lang="en-US" baseline="30000" dirty="0"/>
              <a:t>2</a:t>
            </a:r>
            <a:r>
              <a:rPr lang="en-US" dirty="0"/>
              <a:t>+2t+8)</a:t>
            </a:r>
          </a:p>
          <a:p>
            <a:r>
              <a:rPr lang="en-US" dirty="0">
                <a:solidFill>
                  <a:srgbClr val="FFFF00"/>
                </a:solidFill>
              </a:rPr>
              <a:t>12t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- 32t + 2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85A0A-8C9C-4FBF-B5BF-E757A896DE90}"/>
              </a:ext>
            </a:extLst>
          </p:cNvPr>
          <p:cNvSpPr txBox="1"/>
          <p:nvPr/>
        </p:nvSpPr>
        <p:spPr>
          <a:xfrm>
            <a:off x="0" y="6477000"/>
            <a:ext cx="2468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Using Sum Rule</a:t>
            </a:r>
          </a:p>
        </p:txBody>
      </p:sp>
    </p:spTree>
    <p:extLst>
      <p:ext uri="{BB962C8B-B14F-4D97-AF65-F5344CB8AC3E}">
        <p14:creationId xmlns:p14="http://schemas.microsoft.com/office/powerpoint/2010/main" val="157457560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Using v = </a:t>
            </a:r>
            <a:r>
              <a:rPr lang="en-US" dirty="0" err="1"/>
              <a:t>ir</a:t>
            </a:r>
            <a:r>
              <a:rPr lang="en-US" dirty="0"/>
              <a:t> find a formula for the rate of change of current over time.</a:t>
            </a:r>
          </a:p>
          <a:p>
            <a:r>
              <a:rPr lang="en-US" dirty="0"/>
              <a:t>What’s the derivative?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28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Find a formula for the rate of change of current over time.</a:t>
            </a:r>
          </a:p>
          <a:p>
            <a:r>
              <a:rPr lang="en-US" dirty="0"/>
              <a:t>What’s the derivative? di/dt</a:t>
            </a:r>
          </a:p>
          <a:p>
            <a:r>
              <a:rPr lang="en-US" dirty="0"/>
              <a:t>What’s the formula for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120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Find a formula for the rate of change of current over time.</a:t>
            </a:r>
          </a:p>
          <a:p>
            <a:r>
              <a:rPr lang="en-US" dirty="0" err="1"/>
              <a:t>i</a:t>
            </a:r>
            <a:r>
              <a:rPr lang="en-US" dirty="0"/>
              <a:t> = (4t</a:t>
            </a:r>
            <a:r>
              <a:rPr lang="en-US" baseline="30000" dirty="0"/>
              <a:t>2</a:t>
            </a:r>
            <a:r>
              <a:rPr lang="en-US" dirty="0"/>
              <a:t>+3)/(t+2)</a:t>
            </a:r>
          </a:p>
          <a:p>
            <a:r>
              <a:rPr lang="en-US" dirty="0"/>
              <a:t>di/dt =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EBD98-C03E-4994-B0B0-F883966D5046}"/>
              </a:ext>
            </a:extLst>
          </p:cNvPr>
          <p:cNvSpPr txBox="1"/>
          <p:nvPr/>
        </p:nvSpPr>
        <p:spPr>
          <a:xfrm>
            <a:off x="7010400" y="6457890"/>
            <a:ext cx="213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Quotient Rule</a:t>
            </a:r>
          </a:p>
        </p:txBody>
      </p:sp>
    </p:spTree>
    <p:extLst>
      <p:ext uri="{BB962C8B-B14F-4D97-AF65-F5344CB8AC3E}">
        <p14:creationId xmlns:p14="http://schemas.microsoft.com/office/powerpoint/2010/main" val="188709473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di/dt for </a:t>
            </a:r>
            <a:r>
              <a:rPr lang="en-US" dirty="0" err="1"/>
              <a:t>i</a:t>
            </a:r>
            <a:r>
              <a:rPr lang="en-US" dirty="0"/>
              <a:t> = (4t</a:t>
            </a:r>
            <a:r>
              <a:rPr lang="en-US" baseline="30000" dirty="0"/>
              <a:t>2</a:t>
            </a:r>
            <a:r>
              <a:rPr lang="en-US" dirty="0"/>
              <a:t>+3)/(t+2)</a:t>
            </a:r>
          </a:p>
          <a:p>
            <a:pPr>
              <a:spcBef>
                <a:spcPts val="0"/>
              </a:spcBef>
            </a:pPr>
            <a:r>
              <a:rPr lang="en-US" dirty="0"/>
              <a:t>What’s hi? 		</a:t>
            </a:r>
            <a:r>
              <a:rPr lang="en-US" dirty="0" err="1"/>
              <a:t>dhi</a:t>
            </a:r>
            <a:r>
              <a:rPr lang="en-US" dirty="0"/>
              <a:t> =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		</a:t>
            </a:r>
            <a:r>
              <a:rPr lang="en-US" dirty="0" err="1"/>
              <a:t>dlo</a:t>
            </a:r>
            <a:r>
              <a:rPr lang="en-US" dirty="0"/>
              <a:t> 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629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di/dt for </a:t>
            </a:r>
            <a:r>
              <a:rPr lang="en-US" dirty="0" err="1"/>
              <a:t>i</a:t>
            </a:r>
            <a:r>
              <a:rPr lang="en-US" dirty="0"/>
              <a:t> = (4t</a:t>
            </a:r>
            <a:r>
              <a:rPr lang="en-US" baseline="30000" dirty="0"/>
              <a:t>2</a:t>
            </a:r>
            <a:r>
              <a:rPr lang="en-US" dirty="0"/>
              <a:t>+3)/(t+2)</a:t>
            </a:r>
          </a:p>
          <a:p>
            <a:pPr>
              <a:spcBef>
                <a:spcPts val="0"/>
              </a:spcBef>
            </a:pPr>
            <a:r>
              <a:rPr lang="en-US" dirty="0"/>
              <a:t>What’s hi? 4t</a:t>
            </a:r>
            <a:r>
              <a:rPr lang="en-US" baseline="30000" dirty="0"/>
              <a:t>2</a:t>
            </a:r>
            <a:r>
              <a:rPr lang="en-US" dirty="0"/>
              <a:t>+3	</a:t>
            </a:r>
            <a:r>
              <a:rPr lang="en-US" dirty="0" err="1"/>
              <a:t>dhi</a:t>
            </a:r>
            <a:r>
              <a:rPr lang="en-US" dirty="0"/>
              <a:t> =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		</a:t>
            </a:r>
            <a:r>
              <a:rPr lang="en-US" dirty="0" err="1"/>
              <a:t>dlo</a:t>
            </a:r>
            <a:r>
              <a:rPr lang="en-US" dirty="0"/>
              <a:t> 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568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di/dt for </a:t>
            </a:r>
            <a:r>
              <a:rPr lang="en-US" dirty="0" err="1"/>
              <a:t>i</a:t>
            </a:r>
            <a:r>
              <a:rPr lang="en-US" dirty="0"/>
              <a:t> = (4t</a:t>
            </a:r>
            <a:r>
              <a:rPr lang="en-US" baseline="30000" dirty="0"/>
              <a:t>2</a:t>
            </a:r>
            <a:r>
              <a:rPr lang="en-US" dirty="0"/>
              <a:t>+3)/(t+2)</a:t>
            </a:r>
          </a:p>
          <a:p>
            <a:pPr>
              <a:spcBef>
                <a:spcPts val="0"/>
              </a:spcBef>
            </a:pPr>
            <a:r>
              <a:rPr lang="en-US" dirty="0"/>
              <a:t>What’s hi? 4t</a:t>
            </a:r>
            <a:r>
              <a:rPr lang="en-US" baseline="30000" dirty="0"/>
              <a:t>2</a:t>
            </a:r>
            <a:r>
              <a:rPr lang="en-US" dirty="0"/>
              <a:t>+3	</a:t>
            </a:r>
            <a:r>
              <a:rPr lang="en-US" dirty="0" err="1"/>
              <a:t>dhi</a:t>
            </a:r>
            <a:r>
              <a:rPr lang="en-US" dirty="0"/>
              <a:t> = 8t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		</a:t>
            </a:r>
            <a:r>
              <a:rPr lang="en-US" dirty="0" err="1"/>
              <a:t>dlo</a:t>
            </a:r>
            <a:r>
              <a:rPr lang="en-US" dirty="0"/>
              <a:t> =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FE48E09E-4FD6-49FF-BB9F-83CA10A2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Acceleration</a:t>
            </a:r>
            <a:r>
              <a:rPr lang="en-US" altLang="en-US" dirty="0"/>
              <a:t> is its second derivative </a:t>
            </a:r>
          </a:p>
          <a:p>
            <a:endParaRPr lang="en-US" altLang="en-US" dirty="0"/>
          </a:p>
          <a:p>
            <a:r>
              <a:rPr lang="en-US" altLang="en-US" dirty="0"/>
              <a:t>A rate of change of velocity (change in location)</a:t>
            </a:r>
          </a:p>
        </p:txBody>
      </p:sp>
      <p:sp>
        <p:nvSpPr>
          <p:cNvPr id="62467" name="Title 2">
            <a:extLst>
              <a:ext uri="{FF2B5EF4-FFF2-40B4-BE49-F238E27FC236}">
                <a16:creationId xmlns:a16="http://schemas.microsoft.com/office/drawing/2014/main" id="{92A2EE22-5F24-41E3-BA8B-9838AB2E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125272531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di/dt for </a:t>
            </a:r>
            <a:r>
              <a:rPr lang="en-US" dirty="0" err="1"/>
              <a:t>i</a:t>
            </a:r>
            <a:r>
              <a:rPr lang="en-US" dirty="0"/>
              <a:t> = (4t</a:t>
            </a:r>
            <a:r>
              <a:rPr lang="en-US" baseline="30000" dirty="0"/>
              <a:t>2</a:t>
            </a:r>
            <a:r>
              <a:rPr lang="en-US" dirty="0"/>
              <a:t>+3)/(t+2)</a:t>
            </a:r>
          </a:p>
          <a:p>
            <a:pPr>
              <a:spcBef>
                <a:spcPts val="0"/>
              </a:spcBef>
            </a:pPr>
            <a:r>
              <a:rPr lang="en-US" dirty="0"/>
              <a:t>What’s hi? 4t</a:t>
            </a:r>
            <a:r>
              <a:rPr lang="en-US" baseline="30000" dirty="0"/>
              <a:t>2</a:t>
            </a:r>
            <a:r>
              <a:rPr lang="en-US" dirty="0"/>
              <a:t>+3	</a:t>
            </a:r>
            <a:r>
              <a:rPr lang="en-US" dirty="0" err="1"/>
              <a:t>dhi</a:t>
            </a:r>
            <a:r>
              <a:rPr lang="en-US" dirty="0"/>
              <a:t> = 8t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t+2	</a:t>
            </a:r>
            <a:r>
              <a:rPr lang="en-US" dirty="0" err="1"/>
              <a:t>dlo</a:t>
            </a:r>
            <a:r>
              <a:rPr lang="en-US" dirty="0"/>
              <a:t> =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892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di/dt for </a:t>
            </a:r>
            <a:r>
              <a:rPr lang="en-US" dirty="0" err="1"/>
              <a:t>i</a:t>
            </a:r>
            <a:r>
              <a:rPr lang="en-US" dirty="0"/>
              <a:t> = (4t</a:t>
            </a:r>
            <a:r>
              <a:rPr lang="en-US" baseline="30000" dirty="0"/>
              <a:t>2</a:t>
            </a:r>
            <a:r>
              <a:rPr lang="en-US" dirty="0"/>
              <a:t>+3)/(t+2)</a:t>
            </a:r>
          </a:p>
          <a:p>
            <a:pPr>
              <a:spcBef>
                <a:spcPts val="0"/>
              </a:spcBef>
            </a:pPr>
            <a:r>
              <a:rPr lang="en-US" dirty="0"/>
              <a:t>What’s hi? 4t</a:t>
            </a:r>
            <a:r>
              <a:rPr lang="en-US" baseline="30000" dirty="0"/>
              <a:t>2</a:t>
            </a:r>
            <a:r>
              <a:rPr lang="en-US" dirty="0"/>
              <a:t>+3	</a:t>
            </a:r>
            <a:r>
              <a:rPr lang="en-US" dirty="0" err="1"/>
              <a:t>dhi</a:t>
            </a:r>
            <a:r>
              <a:rPr lang="en-US" dirty="0"/>
              <a:t> = 8t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t+2	</a:t>
            </a:r>
            <a:r>
              <a:rPr lang="en-US" dirty="0" err="1"/>
              <a:t>dlo</a:t>
            </a:r>
            <a:r>
              <a:rPr lang="en-US" dirty="0"/>
              <a:t> = 1</a:t>
            </a:r>
          </a:p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C000"/>
                </a:solidFill>
              </a:rPr>
              <a:t>Lo-de-hi minus Hi-de-lo over </a:t>
            </a:r>
          </a:p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C000"/>
                </a:solidFill>
              </a:rPr>
              <a:t>lo square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331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What’s hi? 4t</a:t>
            </a:r>
            <a:r>
              <a:rPr lang="en-US" baseline="30000" dirty="0"/>
              <a:t>2</a:t>
            </a:r>
            <a:r>
              <a:rPr lang="en-US" dirty="0"/>
              <a:t>+3	</a:t>
            </a:r>
            <a:r>
              <a:rPr lang="en-US" dirty="0" err="1"/>
              <a:t>dhi</a:t>
            </a:r>
            <a:r>
              <a:rPr lang="en-US" dirty="0"/>
              <a:t> = 8t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t+2	</a:t>
            </a:r>
            <a:r>
              <a:rPr lang="en-US" dirty="0" err="1"/>
              <a:t>dlo</a:t>
            </a:r>
            <a:r>
              <a:rPr lang="en-US" dirty="0"/>
              <a:t> = 1</a:t>
            </a:r>
          </a:p>
          <a:p>
            <a:r>
              <a:rPr lang="en-US" dirty="0"/>
              <a:t>di/dt = (lo </a:t>
            </a:r>
            <a:r>
              <a:rPr lang="en-US" dirty="0" err="1"/>
              <a:t>dhi</a:t>
            </a:r>
            <a:r>
              <a:rPr lang="en-US" dirty="0"/>
              <a:t> – hi </a:t>
            </a:r>
            <a:r>
              <a:rPr lang="en-US" dirty="0" err="1"/>
              <a:t>dlo</a:t>
            </a:r>
            <a:r>
              <a:rPr lang="en-US" dirty="0"/>
              <a:t>)/lo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  </a:t>
            </a:r>
            <a:r>
              <a:rPr lang="en-US" dirty="0"/>
              <a:t>= ((t+2)(8t) – (4t</a:t>
            </a:r>
            <a:r>
              <a:rPr lang="en-US" baseline="30000" dirty="0"/>
              <a:t>2</a:t>
            </a:r>
            <a:r>
              <a:rPr lang="en-US" dirty="0"/>
              <a:t>+3)(1))/(t+2)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667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What’s hi? 4t</a:t>
            </a:r>
            <a:r>
              <a:rPr lang="en-US" baseline="30000" dirty="0"/>
              <a:t>2</a:t>
            </a:r>
            <a:r>
              <a:rPr lang="en-US" dirty="0"/>
              <a:t>+3	</a:t>
            </a:r>
            <a:r>
              <a:rPr lang="en-US" dirty="0" err="1"/>
              <a:t>dhi</a:t>
            </a:r>
            <a:r>
              <a:rPr lang="en-US" dirty="0"/>
              <a:t> = 8t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t+2	</a:t>
            </a:r>
            <a:r>
              <a:rPr lang="en-US" dirty="0" err="1"/>
              <a:t>dlo</a:t>
            </a:r>
            <a:r>
              <a:rPr lang="en-US" dirty="0"/>
              <a:t> = 1</a:t>
            </a:r>
          </a:p>
          <a:p>
            <a:r>
              <a:rPr lang="en-US" dirty="0"/>
              <a:t>di/dt = (lo </a:t>
            </a:r>
            <a:r>
              <a:rPr lang="en-US" dirty="0" err="1"/>
              <a:t>dhi</a:t>
            </a:r>
            <a:r>
              <a:rPr lang="en-US" dirty="0"/>
              <a:t> – hi </a:t>
            </a:r>
            <a:r>
              <a:rPr lang="en-US" dirty="0" err="1"/>
              <a:t>dlo</a:t>
            </a:r>
            <a:r>
              <a:rPr lang="en-US" dirty="0"/>
              <a:t>)/lo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u="sng" dirty="0"/>
              <a:t>((8t</a:t>
            </a:r>
            <a:r>
              <a:rPr lang="en-US" u="sng" baseline="30000" dirty="0"/>
              <a:t>2</a:t>
            </a:r>
            <a:r>
              <a:rPr lang="en-US" u="sng" dirty="0"/>
              <a:t>+16t) – (4t</a:t>
            </a:r>
            <a:r>
              <a:rPr lang="en-US" u="sng" baseline="30000" dirty="0"/>
              <a:t>2</a:t>
            </a:r>
            <a:r>
              <a:rPr lang="en-US" u="sng" dirty="0"/>
              <a:t>+3))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t</a:t>
            </a:r>
            <a:r>
              <a:rPr lang="en-US" baseline="30000" dirty="0"/>
              <a:t>2</a:t>
            </a:r>
            <a:r>
              <a:rPr lang="en-US" dirty="0"/>
              <a:t> + 4t + 4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19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What’s hi? 4t</a:t>
            </a:r>
            <a:r>
              <a:rPr lang="en-US" baseline="30000" dirty="0"/>
              <a:t>2</a:t>
            </a:r>
            <a:r>
              <a:rPr lang="en-US" dirty="0"/>
              <a:t>+3	</a:t>
            </a:r>
            <a:r>
              <a:rPr lang="en-US" dirty="0" err="1"/>
              <a:t>dhi</a:t>
            </a:r>
            <a:r>
              <a:rPr lang="en-US" dirty="0"/>
              <a:t> = 8t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t+2	</a:t>
            </a:r>
            <a:r>
              <a:rPr lang="en-US" dirty="0" err="1"/>
              <a:t>dlo</a:t>
            </a:r>
            <a:r>
              <a:rPr lang="en-US" dirty="0"/>
              <a:t> = 1</a:t>
            </a:r>
          </a:p>
          <a:p>
            <a:r>
              <a:rPr lang="en-US" dirty="0"/>
              <a:t>di/dt = (lo </a:t>
            </a:r>
            <a:r>
              <a:rPr lang="en-US" dirty="0" err="1"/>
              <a:t>dhi</a:t>
            </a:r>
            <a:r>
              <a:rPr lang="en-US" dirty="0"/>
              <a:t> – hi </a:t>
            </a:r>
            <a:r>
              <a:rPr lang="en-US" dirty="0" err="1"/>
              <a:t>dlo</a:t>
            </a:r>
            <a:r>
              <a:rPr lang="en-US" dirty="0"/>
              <a:t>)/lo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u="sng" dirty="0"/>
              <a:t>4t</a:t>
            </a:r>
            <a:r>
              <a:rPr lang="en-US" u="sng" baseline="30000" dirty="0"/>
              <a:t>2 </a:t>
            </a:r>
            <a:r>
              <a:rPr lang="en-US" u="sng" dirty="0"/>
              <a:t>+ 16t – 3</a:t>
            </a:r>
            <a:r>
              <a:rPr lang="en-US" dirty="0"/>
              <a:t>  …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t</a:t>
            </a:r>
            <a:r>
              <a:rPr lang="en-US" baseline="30000" dirty="0"/>
              <a:t>2</a:t>
            </a:r>
            <a:r>
              <a:rPr lang="en-US" dirty="0"/>
              <a:t> + 4t + 4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223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Voltage varies over time by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v = 4t</a:t>
            </a:r>
            <a:r>
              <a:rPr lang="en-US" baseline="30000" dirty="0"/>
              <a:t>2</a:t>
            </a:r>
            <a:r>
              <a:rPr lang="en-US" dirty="0"/>
              <a:t> + 3 </a:t>
            </a:r>
          </a:p>
          <a:p>
            <a:r>
              <a:rPr lang="en-US" dirty="0"/>
              <a:t>Resistance varies over time by: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 = t + 2</a:t>
            </a:r>
          </a:p>
          <a:p>
            <a:r>
              <a:rPr lang="en-US" dirty="0"/>
              <a:t>What’s hi? 4t</a:t>
            </a:r>
            <a:r>
              <a:rPr lang="en-US" baseline="30000" dirty="0"/>
              <a:t>2</a:t>
            </a:r>
            <a:r>
              <a:rPr lang="en-US" dirty="0"/>
              <a:t>+3	</a:t>
            </a:r>
            <a:r>
              <a:rPr lang="en-US" dirty="0" err="1"/>
              <a:t>dhi</a:t>
            </a:r>
            <a:r>
              <a:rPr lang="en-US" dirty="0"/>
              <a:t> = 8t</a:t>
            </a:r>
          </a:p>
          <a:p>
            <a:pPr>
              <a:spcBef>
                <a:spcPts val="0"/>
              </a:spcBef>
            </a:pPr>
            <a:r>
              <a:rPr lang="en-US" dirty="0"/>
              <a:t>What’s lo? t+2	</a:t>
            </a:r>
            <a:r>
              <a:rPr lang="en-US" dirty="0" err="1"/>
              <a:t>dlo</a:t>
            </a:r>
            <a:r>
              <a:rPr lang="en-US" dirty="0"/>
              <a:t> = 1</a:t>
            </a:r>
          </a:p>
          <a:p>
            <a:r>
              <a:rPr lang="en-US" dirty="0"/>
              <a:t>di/dt = (lo </a:t>
            </a:r>
            <a:r>
              <a:rPr lang="en-US" dirty="0" err="1"/>
              <a:t>dhi</a:t>
            </a:r>
            <a:r>
              <a:rPr lang="en-US" dirty="0"/>
              <a:t> – hi </a:t>
            </a:r>
            <a:r>
              <a:rPr lang="en-US" dirty="0" err="1"/>
              <a:t>dlo</a:t>
            </a:r>
            <a:r>
              <a:rPr lang="en-US" dirty="0"/>
              <a:t>)/lo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r>
              <a:rPr lang="en-US" dirty="0"/>
              <a:t>    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u="sng" dirty="0">
                <a:solidFill>
                  <a:srgbClr val="FFFF00"/>
                </a:solidFill>
              </a:rPr>
              <a:t>4t</a:t>
            </a:r>
            <a:r>
              <a:rPr lang="en-US" u="sng" baseline="30000" dirty="0">
                <a:solidFill>
                  <a:srgbClr val="FFFF00"/>
                </a:solidFill>
              </a:rPr>
              <a:t>2 </a:t>
            </a:r>
            <a:r>
              <a:rPr lang="en-US" u="sng" dirty="0">
                <a:solidFill>
                  <a:srgbClr val="FFFF00"/>
                </a:solidFill>
              </a:rPr>
              <a:t>+ 16t – 3</a:t>
            </a:r>
            <a:r>
              <a:rPr lang="en-US" dirty="0">
                <a:solidFill>
                  <a:srgbClr val="FFFF00"/>
                </a:solidFill>
              </a:rPr>
              <a:t>  amps/sec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          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+ 4t + 4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7331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http://www.shutterstock.com/s/whew/search.html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33387"/>
            <a:ext cx="424180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77456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Review of higher order derivatives</a:t>
            </a:r>
          </a:p>
          <a:p>
            <a:r>
              <a:rPr lang="en-US" dirty="0"/>
              <a:t>Chain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3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FE48E09E-4FD6-49FF-BB9F-83CA10A2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third derivative is called the </a:t>
            </a:r>
            <a:r>
              <a:rPr lang="en-US" altLang="en-US" dirty="0">
                <a:solidFill>
                  <a:srgbClr val="FFC000"/>
                </a:solidFill>
              </a:rPr>
              <a:t>“jerk”</a:t>
            </a:r>
          </a:p>
          <a:p>
            <a:endParaRPr lang="en-US" altLang="en-US" dirty="0">
              <a:solidFill>
                <a:srgbClr val="FFC000"/>
              </a:solidFill>
            </a:endParaRPr>
          </a:p>
          <a:p>
            <a:r>
              <a:rPr lang="en-US" dirty="0"/>
              <a:t>This indicates those moments when the acceleration suddenly speeds up (like a lift ascending quickly) or slows down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62467" name="Title 2">
            <a:extLst>
              <a:ext uri="{FF2B5EF4-FFF2-40B4-BE49-F238E27FC236}">
                <a16:creationId xmlns:a16="http://schemas.microsoft.com/office/drawing/2014/main" id="{92A2EE22-5F24-41E3-BA8B-9838AB2E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92599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FE48E09E-4FD6-49FF-BB9F-83CA10A2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fourth derivative is called the </a:t>
            </a:r>
            <a:r>
              <a:rPr lang="en-US" altLang="en-US" dirty="0">
                <a:solidFill>
                  <a:srgbClr val="FFC000"/>
                </a:solidFill>
              </a:rPr>
              <a:t>“jounce” </a:t>
            </a:r>
            <a:r>
              <a:rPr lang="en-US" altLang="en-US" dirty="0"/>
              <a:t>or</a:t>
            </a:r>
            <a:r>
              <a:rPr lang="en-US" altLang="en-US" dirty="0">
                <a:solidFill>
                  <a:srgbClr val="FFC000"/>
                </a:solidFill>
              </a:rPr>
              <a:t> “snap”</a:t>
            </a:r>
          </a:p>
          <a:p>
            <a:endParaRPr lang="en-US" altLang="en-US" dirty="0">
              <a:solidFill>
                <a:srgbClr val="FFC000"/>
              </a:solidFill>
            </a:endParaRPr>
          </a:p>
          <a:p>
            <a:r>
              <a:rPr lang="en-US" dirty="0"/>
              <a:t>when the speeding up (or slowing down) of the acceleration suddenly changes</a:t>
            </a:r>
            <a:endParaRPr lang="en-US" altLang="en-US" dirty="0"/>
          </a:p>
          <a:p>
            <a:endParaRPr lang="en-US" altLang="en-US" dirty="0">
              <a:solidFill>
                <a:srgbClr val="FFC000"/>
              </a:solidFill>
            </a:endParaRP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62467" name="Title 2">
            <a:extLst>
              <a:ext uri="{FF2B5EF4-FFF2-40B4-BE49-F238E27FC236}">
                <a16:creationId xmlns:a16="http://schemas.microsoft.com/office/drawing/2014/main" id="{92A2EE22-5F24-41E3-BA8B-9838AB2E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89527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FE48E09E-4FD6-49FF-BB9F-83CA10A2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fifth derivative is called the </a:t>
            </a:r>
            <a:r>
              <a:rPr lang="en-US" altLang="en-US" dirty="0">
                <a:solidFill>
                  <a:srgbClr val="FFC000"/>
                </a:solidFill>
              </a:rPr>
              <a:t>“crackle”</a:t>
            </a:r>
          </a:p>
          <a:p>
            <a:endParaRPr lang="en-US" altLang="en-US" dirty="0">
              <a:solidFill>
                <a:srgbClr val="FFC000"/>
              </a:solidFill>
            </a:endParaRPr>
          </a:p>
          <a:p>
            <a:r>
              <a:rPr lang="en-US" altLang="en-US" dirty="0"/>
              <a:t>A change in the change of the change of the change in the rate of change</a:t>
            </a:r>
          </a:p>
        </p:txBody>
      </p:sp>
      <p:sp>
        <p:nvSpPr>
          <p:cNvPr id="62467" name="Title 2">
            <a:extLst>
              <a:ext uri="{FF2B5EF4-FFF2-40B4-BE49-F238E27FC236}">
                <a16:creationId xmlns:a16="http://schemas.microsoft.com/office/drawing/2014/main" id="{92A2EE22-5F24-41E3-BA8B-9838AB2E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124190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FE48E09E-4FD6-49FF-BB9F-83CA10A2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sixth derivative is called </a:t>
            </a:r>
            <a:r>
              <a:rPr lang="en-US" altLang="en-US" dirty="0">
                <a:solidFill>
                  <a:srgbClr val="FFC000"/>
                </a:solidFill>
              </a:rPr>
              <a:t>“pop”</a:t>
            </a:r>
          </a:p>
          <a:p>
            <a:endParaRPr lang="en-US" altLang="en-US" dirty="0">
              <a:solidFill>
                <a:srgbClr val="FFC000"/>
              </a:solidFill>
            </a:endParaRPr>
          </a:p>
          <a:p>
            <a:r>
              <a:rPr lang="en-US" altLang="en-US" dirty="0"/>
              <a:t>A change in the change of the change of the change of the change in the rate of change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62467" name="Title 2">
            <a:extLst>
              <a:ext uri="{FF2B5EF4-FFF2-40B4-BE49-F238E27FC236}">
                <a16:creationId xmlns:a16="http://schemas.microsoft.com/office/drawing/2014/main" id="{92A2EE22-5F24-41E3-BA8B-9838AB2E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 dirty="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173372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4F61-E4FA-4DD9-A90F-BD2CC253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 dirty="0"/>
              <a:t>Derivatives as Rates of Change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B734-E418-498B-AC1D-27D287A92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the math is there to do higher-order derivatives, there seems to be little in the way of practical use for them</a:t>
            </a:r>
          </a:p>
        </p:txBody>
      </p:sp>
    </p:spTree>
    <p:extLst>
      <p:ext uri="{BB962C8B-B14F-4D97-AF65-F5344CB8AC3E}">
        <p14:creationId xmlns:p14="http://schemas.microsoft.com/office/powerpoint/2010/main" val="243218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F3932023-107B-4EFE-8A25-417AE8C2C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Do you notice a pattern in the units of these higher derivatives?</a:t>
            </a:r>
          </a:p>
          <a:p>
            <a:r>
              <a:rPr lang="en-US" altLang="en-US" dirty="0"/>
              <a:t>s’ = 45 ft/sec</a:t>
            </a:r>
          </a:p>
          <a:p>
            <a:r>
              <a:rPr lang="en-US" altLang="en-US" dirty="0"/>
              <a:t>s’’ = 4 ft/sec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The units of the eighteenth derivative would be: </a:t>
            </a:r>
            <a:r>
              <a:rPr lang="en-US" altLang="en-US" dirty="0">
                <a:solidFill>
                  <a:srgbClr val="FFFF00"/>
                </a:solidFill>
              </a:rPr>
              <a:t>ft/sec</a:t>
            </a:r>
            <a:r>
              <a:rPr lang="en-US" altLang="en-US" baseline="30000" dirty="0">
                <a:solidFill>
                  <a:srgbClr val="FFFF00"/>
                </a:solidFill>
              </a:rPr>
              <a:t>18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sp>
        <p:nvSpPr>
          <p:cNvPr id="67587" name="Title 2">
            <a:extLst>
              <a:ext uri="{FF2B5EF4-FFF2-40B4-BE49-F238E27FC236}">
                <a16:creationId xmlns:a16="http://schemas.microsoft.com/office/drawing/2014/main" id="{D9C02637-EB1A-4237-9DA5-E66B02AF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362186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Higher order derivatives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Chain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F3932023-107B-4EFE-8A25-417AE8C2C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That is because you are actually taking a derivative with respect to t</a:t>
            </a:r>
            <a:r>
              <a:rPr lang="en-US" altLang="en-US" baseline="30000" dirty="0"/>
              <a:t>2</a:t>
            </a:r>
            <a:r>
              <a:rPr lang="en-US" altLang="en-US" dirty="0"/>
              <a:t> t</a:t>
            </a:r>
            <a:r>
              <a:rPr lang="en-US" altLang="en-US" baseline="30000" dirty="0"/>
              <a:t>3</a:t>
            </a:r>
            <a:r>
              <a:rPr lang="en-US" altLang="en-US" dirty="0"/>
              <a:t> t</a:t>
            </a:r>
            <a:r>
              <a:rPr lang="en-US" altLang="en-US" baseline="30000" dirty="0"/>
              <a:t>4</a:t>
            </a:r>
            <a:r>
              <a:rPr lang="en-US" altLang="en-US" dirty="0"/>
              <a:t> t</a:t>
            </a:r>
            <a:r>
              <a:rPr lang="en-US" altLang="en-US" baseline="30000" dirty="0"/>
              <a:t>18</a:t>
            </a:r>
            <a:r>
              <a:rPr lang="en-US" altLang="en-US" dirty="0"/>
              <a:t>…</a:t>
            </a:r>
          </a:p>
        </p:txBody>
      </p:sp>
      <p:sp>
        <p:nvSpPr>
          <p:cNvPr id="67587" name="Title 2">
            <a:extLst>
              <a:ext uri="{FF2B5EF4-FFF2-40B4-BE49-F238E27FC236}">
                <a16:creationId xmlns:a16="http://schemas.microsoft.com/office/drawing/2014/main" id="{D9C02637-EB1A-4237-9DA5-E66B02AF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1084136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F3932023-107B-4EFE-8A25-417AE8C2C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s = ƒ(t)		position function</a:t>
            </a:r>
          </a:p>
          <a:p>
            <a:r>
              <a:rPr lang="en-US" altLang="en-US" dirty="0"/>
              <a:t>ƒ’(t)		ds/dt		velocity</a:t>
            </a:r>
          </a:p>
          <a:p>
            <a:r>
              <a:rPr lang="en-US" altLang="en-US" dirty="0"/>
              <a:t>ƒ’’(t)		d</a:t>
            </a:r>
            <a:r>
              <a:rPr lang="en-US" altLang="en-US" baseline="30000" dirty="0"/>
              <a:t>2</a:t>
            </a:r>
            <a:r>
              <a:rPr lang="en-US" altLang="en-US" dirty="0"/>
              <a:t>s/dt</a:t>
            </a:r>
            <a:r>
              <a:rPr lang="en-US" altLang="en-US" baseline="30000" dirty="0"/>
              <a:t>2</a:t>
            </a:r>
            <a:r>
              <a:rPr lang="en-US" altLang="en-US" dirty="0"/>
              <a:t>		acceleration</a:t>
            </a:r>
          </a:p>
          <a:p>
            <a:r>
              <a:rPr lang="en-US" altLang="en-US" dirty="0"/>
              <a:t>ƒ’’’(t)		d</a:t>
            </a:r>
            <a:r>
              <a:rPr lang="en-US" altLang="en-US" baseline="30000" dirty="0"/>
              <a:t>3</a:t>
            </a:r>
            <a:r>
              <a:rPr lang="en-US" altLang="en-US" dirty="0"/>
              <a:t>s/dt</a:t>
            </a:r>
            <a:r>
              <a:rPr lang="en-US" altLang="en-US" baseline="30000" dirty="0"/>
              <a:t>3</a:t>
            </a:r>
            <a:r>
              <a:rPr lang="en-US" altLang="en-US" dirty="0"/>
              <a:t>		jerk</a:t>
            </a:r>
          </a:p>
          <a:p>
            <a:r>
              <a:rPr lang="en-US" altLang="en-US" dirty="0"/>
              <a:t>ƒ’’’’(t)		d</a:t>
            </a:r>
            <a:r>
              <a:rPr lang="en-US" altLang="en-US" baseline="30000" dirty="0"/>
              <a:t>4</a:t>
            </a:r>
            <a:r>
              <a:rPr lang="en-US" altLang="en-US" dirty="0"/>
              <a:t>s/dt</a:t>
            </a:r>
            <a:r>
              <a:rPr lang="en-US" altLang="en-US" baseline="30000" dirty="0"/>
              <a:t>4</a:t>
            </a:r>
            <a:r>
              <a:rPr lang="en-US" altLang="en-US" dirty="0"/>
              <a:t>		snap</a:t>
            </a:r>
          </a:p>
          <a:p>
            <a:r>
              <a:rPr lang="en-US" altLang="en-US" dirty="0"/>
              <a:t>ƒ’’’’’(t)		d</a:t>
            </a:r>
            <a:r>
              <a:rPr lang="en-US" altLang="en-US" baseline="30000" dirty="0"/>
              <a:t>5</a:t>
            </a:r>
            <a:r>
              <a:rPr lang="en-US" altLang="en-US" dirty="0"/>
              <a:t>s/dt</a:t>
            </a:r>
            <a:r>
              <a:rPr lang="en-US" altLang="en-US" baseline="30000" dirty="0"/>
              <a:t>5</a:t>
            </a:r>
            <a:r>
              <a:rPr lang="en-US" altLang="en-US" dirty="0"/>
              <a:t> 	crackle</a:t>
            </a:r>
          </a:p>
          <a:p>
            <a:r>
              <a:rPr lang="en-US" altLang="en-US" dirty="0"/>
              <a:t>ƒ’’’’’’(t)=ƒ</a:t>
            </a:r>
            <a:r>
              <a:rPr lang="en-US" altLang="en-US" baseline="30000" dirty="0"/>
              <a:t>(6)</a:t>
            </a:r>
            <a:r>
              <a:rPr lang="en-US" altLang="en-US" dirty="0"/>
              <a:t>(t)	d</a:t>
            </a:r>
            <a:r>
              <a:rPr lang="en-US" altLang="en-US" baseline="30000" dirty="0"/>
              <a:t>6</a:t>
            </a:r>
            <a:r>
              <a:rPr lang="en-US" altLang="en-US" dirty="0"/>
              <a:t>s/dt</a:t>
            </a:r>
            <a:r>
              <a:rPr lang="en-US" altLang="en-US" baseline="30000" dirty="0"/>
              <a:t>6</a:t>
            </a:r>
            <a:r>
              <a:rPr lang="en-US" altLang="en-US" dirty="0"/>
              <a:t>		pop</a:t>
            </a:r>
          </a:p>
        </p:txBody>
      </p:sp>
      <p:sp>
        <p:nvSpPr>
          <p:cNvPr id="67587" name="Title 2">
            <a:extLst>
              <a:ext uri="{FF2B5EF4-FFF2-40B4-BE49-F238E27FC236}">
                <a16:creationId xmlns:a16="http://schemas.microsoft.com/office/drawing/2014/main" id="{D9C02637-EB1A-4237-9DA5-E66B02AF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446146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A6994D40-33BF-478C-A579-05C350BB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600" dirty="0"/>
              <a:t>Derivatives in Engineering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009217-ADEF-4970-A30D-069D8630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638800"/>
          </a:xfrm>
        </p:spPr>
        <p:txBody>
          <a:bodyPr/>
          <a:lstStyle/>
          <a:p>
            <a:r>
              <a:rPr lang="en-US" altLang="en-US" dirty="0"/>
              <a:t>If you have an energy function </a:t>
            </a:r>
            <a:r>
              <a:rPr lang="el-GR" altLang="en-US" dirty="0"/>
              <a:t>ω</a:t>
            </a:r>
            <a:endParaRPr lang="en-US" altLang="en-US" dirty="0"/>
          </a:p>
          <a:p>
            <a:r>
              <a:rPr lang="el-GR" altLang="en-US" dirty="0"/>
              <a:t>ω</a:t>
            </a:r>
            <a:r>
              <a:rPr lang="en-US" altLang="en-US" dirty="0"/>
              <a:t>’(t) = power</a:t>
            </a:r>
          </a:p>
          <a:p>
            <a:r>
              <a:rPr lang="el-GR" altLang="en-US" dirty="0"/>
              <a:t>ω</a:t>
            </a:r>
            <a:r>
              <a:rPr lang="en-US" altLang="en-US" dirty="0"/>
              <a:t>’’(t) = change in power</a:t>
            </a:r>
          </a:p>
        </p:txBody>
      </p:sp>
    </p:spTree>
    <p:extLst>
      <p:ext uri="{BB962C8B-B14F-4D97-AF65-F5344CB8AC3E}">
        <p14:creationId xmlns:p14="http://schemas.microsoft.com/office/powerpoint/2010/main" val="2139250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A6994D40-33BF-478C-A579-05C350BB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Derivatives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CDEACDCC-5D5B-48F2-B632-D8ACBFA8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 dirty="0"/>
              <a:t>Remember, these are all different ways of saying the same thing:</a:t>
            </a:r>
          </a:p>
          <a:p>
            <a:pPr algn="ctr"/>
            <a:r>
              <a:rPr lang="en-US" altLang="en-US" dirty="0"/>
              <a:t>instantaneous velocity</a:t>
            </a:r>
          </a:p>
          <a:p>
            <a:pPr algn="ctr"/>
            <a:r>
              <a:rPr lang="en-US" altLang="en-US" dirty="0"/>
              <a:t>exact rate of change</a:t>
            </a:r>
          </a:p>
          <a:p>
            <a:pPr algn="ctr"/>
            <a:r>
              <a:rPr lang="en-US" altLang="en-US" dirty="0"/>
              <a:t>slope of a tangent line</a:t>
            </a:r>
          </a:p>
          <a:p>
            <a:r>
              <a:rPr lang="en-US" altLang="en-US" dirty="0"/>
              <a:t> </a:t>
            </a:r>
            <a:r>
              <a:rPr lang="en-US" altLang="en-US" dirty="0" err="1"/>
              <a:t>lim</a:t>
            </a:r>
            <a:r>
              <a:rPr lang="en-US" altLang="en-US" dirty="0"/>
              <a:t> </a:t>
            </a:r>
            <a:r>
              <a:rPr lang="en-US" altLang="en-US" dirty="0" err="1"/>
              <a:t>Δy</a:t>
            </a:r>
            <a:r>
              <a:rPr lang="en-US" altLang="en-US" dirty="0"/>
              <a:t>/</a:t>
            </a:r>
            <a:r>
              <a:rPr lang="el-GR" altLang="en-US" dirty="0"/>
              <a:t>Δ</a:t>
            </a:r>
            <a:r>
              <a:rPr lang="en-US" altLang="en-US" dirty="0"/>
              <a:t>x			</a:t>
            </a:r>
            <a:r>
              <a:rPr lang="en-US" altLang="en-US" dirty="0" err="1"/>
              <a:t>lim</a:t>
            </a:r>
            <a:r>
              <a:rPr lang="en-US" altLang="en-US" dirty="0"/>
              <a:t> dy/dx</a:t>
            </a:r>
          </a:p>
          <a:p>
            <a:r>
              <a:rPr lang="el-GR" altLang="en-US" sz="2000" dirty="0"/>
              <a:t>Δ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				        dx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r>
              <a:rPr lang="en-US" altLang="en-US" dirty="0"/>
              <a:t>derivative		y’		dy/dx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717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8520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composite function </a:t>
            </a:r>
            <a:r>
              <a:rPr lang="en-US" altLang="en-US" dirty="0"/>
              <a:t>is a function of a function</a:t>
            </a:r>
          </a:p>
        </p:txBody>
      </p:sp>
    </p:spTree>
    <p:extLst>
      <p:ext uri="{BB962C8B-B14F-4D97-AF65-F5344CB8AC3E}">
        <p14:creationId xmlns:p14="http://schemas.microsoft.com/office/powerpoint/2010/main" val="2312613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y = (3x</a:t>
            </a:r>
            <a:r>
              <a:rPr lang="en-US" altLang="en-US" baseline="30000" dirty="0"/>
              <a:t>2</a:t>
            </a:r>
            <a:r>
              <a:rPr lang="en-US" altLang="en-US" dirty="0"/>
              <a:t> + 7x + 5)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is a composite function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8554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y = (3x</a:t>
            </a:r>
            <a:r>
              <a:rPr lang="en-US" altLang="en-US" baseline="30000" dirty="0"/>
              <a:t>2</a:t>
            </a:r>
            <a:r>
              <a:rPr lang="en-US" altLang="en-US" dirty="0"/>
              <a:t> + 7x + 5)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is a composite function</a:t>
            </a:r>
          </a:p>
          <a:p>
            <a:endParaRPr lang="en-US" altLang="en-US" sz="2000" dirty="0"/>
          </a:p>
          <a:p>
            <a:r>
              <a:rPr lang="en-US" altLang="en-US" dirty="0"/>
              <a:t>Think of it as: </a:t>
            </a:r>
          </a:p>
          <a:p>
            <a:r>
              <a:rPr lang="en-US" altLang="en-US" dirty="0"/>
              <a:t>	    y = u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where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    u = 3x</a:t>
            </a:r>
            <a:r>
              <a:rPr lang="en-US" altLang="en-US" baseline="30000" dirty="0"/>
              <a:t>2</a:t>
            </a:r>
            <a:r>
              <a:rPr lang="en-US" altLang="en-US" dirty="0"/>
              <a:t> + 7x + 5</a:t>
            </a:r>
          </a:p>
        </p:txBody>
      </p:sp>
    </p:spTree>
    <p:extLst>
      <p:ext uri="{BB962C8B-B14F-4D97-AF65-F5344CB8AC3E}">
        <p14:creationId xmlns:p14="http://schemas.microsoft.com/office/powerpoint/2010/main" val="2630054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y = (3x</a:t>
            </a:r>
            <a:r>
              <a:rPr lang="en-US" altLang="en-US" baseline="30000" dirty="0"/>
              <a:t>2</a:t>
            </a:r>
            <a:r>
              <a:rPr lang="en-US" altLang="en-US" dirty="0"/>
              <a:t> + 7x + 5)</a:t>
            </a:r>
            <a:r>
              <a:rPr lang="en-US" altLang="en-US" baseline="30000" dirty="0"/>
              <a:t>3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is a function raised to a power </a:t>
            </a:r>
          </a:p>
          <a:p>
            <a:r>
              <a:rPr lang="en-US" altLang="en-US" i="1" dirty="0"/>
              <a:t>not</a:t>
            </a:r>
            <a:r>
              <a:rPr lang="en-US" altLang="en-US" dirty="0"/>
              <a:t> a variable raised to a power</a:t>
            </a:r>
          </a:p>
          <a:p>
            <a:r>
              <a:rPr lang="en-US" altLang="en-US" dirty="0"/>
              <a:t>(so it has a different rule)</a:t>
            </a:r>
          </a:p>
        </p:txBody>
      </p:sp>
    </p:spTree>
    <p:extLst>
      <p:ext uri="{BB962C8B-B14F-4D97-AF65-F5344CB8AC3E}">
        <p14:creationId xmlns:p14="http://schemas.microsoft.com/office/powerpoint/2010/main" val="54203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#6: derivative of the power of a function: y = u</a:t>
            </a:r>
            <a:r>
              <a:rPr lang="en-US" altLang="en-US" baseline="30000" dirty="0"/>
              <a:t>n</a:t>
            </a:r>
            <a:r>
              <a:rPr lang="en-US" altLang="en-US" dirty="0"/>
              <a:t> where u is a function of x</a:t>
            </a:r>
          </a:p>
          <a:p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19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1) Demonstrate differentiation skills for linear, polynomial, rational, trigonometric, exponential, and logarithmic functions and proper application of the Product, Quotient and </a:t>
            </a:r>
            <a:r>
              <a:rPr lang="en-US" sz="3200" dirty="0">
                <a:solidFill>
                  <a:srgbClr val="FFC000"/>
                </a:solidFill>
              </a:rPr>
              <a:t>Chain Rules </a:t>
            </a:r>
            <a:r>
              <a:rPr lang="en-US" sz="3200" dirty="0"/>
              <a:t>of differentiation </a:t>
            </a:r>
          </a:p>
          <a:p>
            <a:pPr algn="l"/>
            <a:r>
              <a:rPr lang="en-US" sz="3200" dirty="0"/>
              <a:t>Outcome 2) Use algebra, limits and derivatives to examine the properties and graphs of functions, including finding their extrema, inflection points, and intervals of monotonicity and concavity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#6: derivative of the power of a function: y = u</a:t>
            </a:r>
            <a:r>
              <a:rPr lang="en-US" altLang="en-US" baseline="30000" dirty="0"/>
              <a:t>n</a:t>
            </a:r>
            <a:r>
              <a:rPr lang="en-US" altLang="en-US" dirty="0"/>
              <a:t> where u is a function of x</a:t>
            </a:r>
          </a:p>
          <a:p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/>
          </a:p>
          <a:p>
            <a:r>
              <a:rPr lang="en-US" altLang="en-US" dirty="0"/>
              <a:t>This one is so important it has its own name: </a:t>
            </a:r>
            <a:r>
              <a:rPr lang="en-US" altLang="en-US" dirty="0">
                <a:solidFill>
                  <a:srgbClr val="FFC000"/>
                </a:solidFill>
              </a:rPr>
              <a:t>The Chain Rule</a:t>
            </a:r>
          </a:p>
        </p:txBody>
      </p:sp>
    </p:spTree>
    <p:extLst>
      <p:ext uri="{BB962C8B-B14F-4D97-AF65-F5344CB8AC3E}">
        <p14:creationId xmlns:p14="http://schemas.microsoft.com/office/powerpoint/2010/main" val="2832174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#6: derivative of the power of a function: y = u</a:t>
            </a:r>
            <a:r>
              <a:rPr lang="en-US" altLang="en-US" baseline="30000" dirty="0"/>
              <a:t>n</a:t>
            </a:r>
            <a:r>
              <a:rPr lang="en-US" altLang="en-US" dirty="0"/>
              <a:t> where u is a function of x</a:t>
            </a:r>
          </a:p>
          <a:p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/>
          </a:p>
          <a:p>
            <a:r>
              <a:rPr lang="en-US" altLang="en-US" dirty="0"/>
              <a:t>Note: it works algebraically:</a:t>
            </a:r>
          </a:p>
          <a:p>
            <a:pPr algn="ctr"/>
            <a:r>
              <a:rPr lang="en-US" altLang="en-US" dirty="0"/>
              <a:t>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 = dy/dx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98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don’t typically use “dy” and “dx” as variables, but the algebra actually works like they are!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20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practice, I find:</a:t>
            </a:r>
          </a:p>
          <a:p>
            <a:pPr algn="ctr"/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r>
              <a:rPr lang="en-US" altLang="en-US" dirty="0"/>
              <a:t>is what I actually use more than:</a:t>
            </a:r>
          </a:p>
          <a:p>
            <a:pPr algn="ctr"/>
            <a:r>
              <a:rPr lang="en-US" altLang="en-US" dirty="0"/>
              <a:t>dy/dx = dy/du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du/dx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12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52AC160-3B46-4628-B4FC-4D6E00D9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baseline="30000" dirty="0"/>
          </a:p>
          <a:p>
            <a:endParaRPr lang="en-US" altLang="en-US" baseline="30000" dirty="0"/>
          </a:p>
          <a:p>
            <a:endParaRPr lang="en-US" alt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7E3D6-A218-42E9-971A-0C105BE6B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52AC160-3B46-4628-B4FC-4D6E00D9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It looks like: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So, we’ll use the chain rule</a:t>
            </a:r>
          </a:p>
          <a:p>
            <a:endParaRPr lang="en-US" altLang="en-US" baseline="30000" dirty="0"/>
          </a:p>
          <a:p>
            <a:endParaRPr lang="en-US" altLang="en-US" baseline="30000" dirty="0"/>
          </a:p>
          <a:p>
            <a:endParaRPr lang="en-US" altLang="en-US" baseline="30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224050-7A13-4797-A640-231888C8C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54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B3330-5CB9-4DE7-9D28-CC3CCD07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78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Content Placeholder 2">
            <a:extLst>
              <a:ext uri="{FF2B5EF4-FFF2-40B4-BE49-F238E27FC236}">
                <a16:creationId xmlns:a16="http://schemas.microsoft.com/office/drawing/2014/main" id="{9CF7C0AD-BCD9-4461-8A69-57A891E0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</a:t>
            </a:r>
          </a:p>
          <a:p>
            <a:endParaRPr lang="en-US" altLang="en-US" dirty="0"/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</a:p>
          <a:p>
            <a:r>
              <a:rPr lang="en-US" altLang="en-US" sz="2000" baseline="30000" dirty="0"/>
              <a:t>                  </a:t>
            </a:r>
          </a:p>
          <a:p>
            <a:r>
              <a:rPr lang="en-US" altLang="en-US" baseline="30000" dirty="0"/>
              <a:t>             </a:t>
            </a:r>
            <a:r>
              <a:rPr lang="en-US" altLang="en-US" sz="2000" baseline="30000" dirty="0"/>
              <a:t> </a:t>
            </a:r>
            <a:r>
              <a:rPr lang="en-US" altLang="en-US" baseline="30000" dirty="0"/>
              <a:t>u         n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254F59-78B3-43EF-AF0C-C04CB6F97ADE}"/>
              </a:ext>
            </a:extLst>
          </p:cNvPr>
          <p:cNvCxnSpPr/>
          <p:nvPr/>
        </p:nvCxnSpPr>
        <p:spPr>
          <a:xfrm flipH="1" flipV="1">
            <a:off x="3771900" y="5027613"/>
            <a:ext cx="228600" cy="3825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0257936-F13D-44E6-8059-252E9920BA4F}"/>
              </a:ext>
            </a:extLst>
          </p:cNvPr>
          <p:cNvSpPr/>
          <p:nvPr/>
        </p:nvSpPr>
        <p:spPr>
          <a:xfrm rot="5400000">
            <a:off x="2495550" y="4476750"/>
            <a:ext cx="266700" cy="1600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6A1366-3100-4949-AE13-6FCCD7E52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3x + 1</a:t>
            </a:r>
          </a:p>
          <a:p>
            <a:r>
              <a:rPr lang="en-US" altLang="en-US" dirty="0"/>
              <a:t>What is du/dx? </a:t>
            </a:r>
            <a:endParaRPr lang="en-US" altLang="en-US" dirty="0">
              <a:latin typeface="Symbol" panose="05050102010706020507" pitchFamily="18" charset="2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B3330-5CB9-4DE7-9D28-CC3CCD07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3x + 1</a:t>
            </a:r>
          </a:p>
          <a:p>
            <a:r>
              <a:rPr lang="en-US" altLang="en-US" dirty="0"/>
              <a:t>What is du/dx? </a:t>
            </a:r>
            <a:r>
              <a:rPr lang="en-US" altLang="en-US" dirty="0">
                <a:solidFill>
                  <a:srgbClr val="FFFF00"/>
                </a:solidFill>
              </a:rPr>
              <a:t>3</a:t>
            </a:r>
            <a:endParaRPr lang="en-US" altLang="en-US" dirty="0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r>
              <a:rPr lang="en-US" altLang="en-US" dirty="0"/>
              <a:t>What is </a:t>
            </a:r>
            <a:r>
              <a:rPr lang="en-US" altLang="en-US" dirty="0" err="1"/>
              <a:t>dy</a:t>
            </a:r>
            <a:r>
              <a:rPr lang="en-US" altLang="en-US" dirty="0"/>
              <a:t>/du?		</a:t>
            </a:r>
            <a:r>
              <a:rPr lang="en-US" altLang="en-US" dirty="0" err="1"/>
              <a:t>dy</a:t>
            </a:r>
            <a:r>
              <a:rPr lang="en-US" altLang="en-US" dirty="0"/>
              <a:t>/dx for</a:t>
            </a:r>
          </a:p>
          <a:p>
            <a:r>
              <a:rPr lang="en-US" altLang="en-US" dirty="0"/>
              <a:t>	y = u</a:t>
            </a:r>
            <a:r>
              <a:rPr lang="en-US" altLang="en-US" baseline="30000" dirty="0"/>
              <a:t>2				  </a:t>
            </a:r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						</a:t>
            </a:r>
            <a:r>
              <a:rPr lang="en-US" altLang="en-US" dirty="0" err="1"/>
              <a:t>dy</a:t>
            </a:r>
            <a:r>
              <a:rPr lang="en-US" altLang="en-US" dirty="0"/>
              <a:t>/dx = 2x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B3330-5CB9-4DE7-9D28-CC3CCD07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0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4E0B8E4-6577-4A1C-827A-067BA32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u? 3x + 1</a:t>
            </a:r>
          </a:p>
          <a:p>
            <a:r>
              <a:rPr lang="en-US" altLang="en-US" dirty="0"/>
              <a:t>What is du/dx? </a:t>
            </a:r>
            <a:r>
              <a:rPr lang="en-US" altLang="en-US" dirty="0">
                <a:solidFill>
                  <a:srgbClr val="FFFF00"/>
                </a:solidFill>
              </a:rPr>
              <a:t>3</a:t>
            </a:r>
            <a:endParaRPr lang="en-US" altLang="en-US" dirty="0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r>
              <a:rPr lang="en-US" altLang="en-US" dirty="0"/>
              <a:t>What is </a:t>
            </a:r>
            <a:r>
              <a:rPr lang="en-US" altLang="en-US" dirty="0" err="1"/>
              <a:t>dy</a:t>
            </a:r>
            <a:r>
              <a:rPr lang="en-US" altLang="en-US" dirty="0"/>
              <a:t>/du?		</a:t>
            </a:r>
            <a:r>
              <a:rPr lang="en-US" altLang="en-US" dirty="0" err="1"/>
              <a:t>dy</a:t>
            </a:r>
            <a:r>
              <a:rPr lang="en-US" altLang="en-US" dirty="0"/>
              <a:t>/dx for</a:t>
            </a:r>
          </a:p>
          <a:p>
            <a:r>
              <a:rPr lang="en-US" altLang="en-US" dirty="0"/>
              <a:t>	y = u</a:t>
            </a:r>
            <a:r>
              <a:rPr lang="en-US" altLang="en-US" baseline="30000" dirty="0"/>
              <a:t>2				  </a:t>
            </a:r>
            <a:r>
              <a:rPr lang="en-US" altLang="en-US" dirty="0"/>
              <a:t>y = x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   </a:t>
            </a:r>
            <a:r>
              <a:rPr lang="en-US" altLang="en-US" dirty="0" err="1"/>
              <a:t>dy</a:t>
            </a:r>
            <a:r>
              <a:rPr lang="en-US" altLang="en-US" dirty="0"/>
              <a:t>/du = </a:t>
            </a:r>
            <a:r>
              <a:rPr lang="en-US" altLang="en-US" dirty="0">
                <a:solidFill>
                  <a:srgbClr val="FFFF00"/>
                </a:solidFill>
              </a:rPr>
              <a:t>2u</a:t>
            </a:r>
            <a:r>
              <a:rPr lang="en-US" altLang="en-US" dirty="0"/>
              <a:t>			</a:t>
            </a:r>
            <a:r>
              <a:rPr lang="en-US" altLang="en-US" dirty="0" err="1"/>
              <a:t>dy</a:t>
            </a:r>
            <a:r>
              <a:rPr lang="en-US" altLang="en-US" dirty="0"/>
              <a:t>/dx = 2x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B3330-5CB9-4DE7-9D28-CC3CCD07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91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979AB47-0C77-4725-BD2F-D7AB5A98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du/dx? 3</a:t>
            </a:r>
            <a:endParaRPr lang="en-US" altLang="en-US" dirty="0">
              <a:latin typeface="Symbol" panose="05050102010706020507" pitchFamily="18" charset="2"/>
            </a:endParaRPr>
          </a:p>
          <a:p>
            <a:r>
              <a:rPr lang="en-US" altLang="en-US" dirty="0"/>
              <a:t>What is </a:t>
            </a:r>
            <a:r>
              <a:rPr lang="en-US" altLang="en-US" dirty="0" err="1"/>
              <a:t>dy</a:t>
            </a:r>
            <a:r>
              <a:rPr lang="en-US" altLang="en-US" dirty="0"/>
              <a:t>/du? 2u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</a:p>
          <a:p>
            <a:r>
              <a:rPr lang="en-US" altLang="en-US" dirty="0"/>
              <a:t>       </a:t>
            </a:r>
            <a:r>
              <a:rPr lang="en-US" altLang="en-US" sz="2000" dirty="0"/>
              <a:t> </a:t>
            </a:r>
            <a:r>
              <a:rPr lang="en-US" altLang="en-US" dirty="0"/>
              <a:t>=    </a:t>
            </a:r>
            <a:r>
              <a:rPr lang="en-US" altLang="en-US" dirty="0">
                <a:solidFill>
                  <a:srgbClr val="FFFF00"/>
                </a:solidFill>
              </a:rPr>
              <a:t>3</a:t>
            </a:r>
            <a:r>
              <a:rPr lang="en-US" altLang="en-US" dirty="0"/>
              <a:t> 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  </a:t>
            </a:r>
            <a:r>
              <a:rPr lang="en-US" altLang="en-US" dirty="0">
                <a:solidFill>
                  <a:srgbClr val="FFFF00"/>
                </a:solidFill>
              </a:rPr>
              <a:t>2u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BCEA31-5C42-4481-AC5F-BB5C1C31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830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979AB47-0C77-4725-BD2F-D7AB5A98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(3x + 1)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using: y = u</a:t>
            </a:r>
            <a:r>
              <a:rPr lang="en-US" altLang="en-US" baseline="30000" dirty="0"/>
              <a:t> 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 is du/dx? 3</a:t>
            </a:r>
            <a:endParaRPr lang="en-US" altLang="en-US" dirty="0">
              <a:latin typeface="Symbol" panose="05050102010706020507" pitchFamily="18" charset="2"/>
            </a:endParaRPr>
          </a:p>
          <a:p>
            <a:r>
              <a:rPr lang="en-US" altLang="en-US" dirty="0"/>
              <a:t>What is </a:t>
            </a:r>
            <a:r>
              <a:rPr lang="en-US" altLang="en-US" dirty="0" err="1"/>
              <a:t>dy</a:t>
            </a:r>
            <a:r>
              <a:rPr lang="en-US" altLang="en-US" dirty="0"/>
              <a:t>/du? 2u</a:t>
            </a:r>
          </a:p>
          <a:p>
            <a:r>
              <a:rPr lang="en-US" altLang="en-US" dirty="0" err="1"/>
              <a:t>dy</a:t>
            </a:r>
            <a:r>
              <a:rPr lang="en-US" altLang="en-US" dirty="0"/>
              <a:t>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 err="1"/>
              <a:t>dy</a:t>
            </a:r>
            <a:r>
              <a:rPr lang="en-US" altLang="en-US" dirty="0"/>
              <a:t>/du</a:t>
            </a:r>
          </a:p>
          <a:p>
            <a:r>
              <a:rPr lang="en-US" altLang="en-US" dirty="0"/>
              <a:t>       </a:t>
            </a:r>
            <a:r>
              <a:rPr lang="en-US" altLang="en-US" sz="2000" dirty="0"/>
              <a:t> </a:t>
            </a:r>
            <a:r>
              <a:rPr lang="en-US" altLang="en-US" dirty="0"/>
              <a:t>=    3 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  </a:t>
            </a:r>
            <a:r>
              <a:rPr lang="en-US" altLang="en-US" dirty="0"/>
              <a:t>2u  = 6u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        </a:t>
            </a:r>
            <a:r>
              <a:rPr lang="en-US" altLang="en-US" dirty="0"/>
              <a:t>=</a:t>
            </a:r>
            <a:r>
              <a:rPr lang="en-US" altLang="en-US" dirty="0">
                <a:solidFill>
                  <a:srgbClr val="FFFF00"/>
                </a:solidFill>
              </a:rPr>
              <a:t> 6(3x + 1) </a:t>
            </a:r>
            <a:r>
              <a:rPr lang="en-US" altLang="en-US" dirty="0"/>
              <a:t>=</a:t>
            </a:r>
            <a:r>
              <a:rPr lang="en-US" altLang="en-US" dirty="0">
                <a:solidFill>
                  <a:srgbClr val="FFFF00"/>
                </a:solidFill>
              </a:rPr>
              <a:t> 18x + 6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BCEA31-5C42-4481-AC5F-BB5C1C31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17384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works for more complicated problems, too!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79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CC32A32B-05C4-4A1D-9CA2-BC749D88B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derivative of:</a:t>
                </a:r>
              </a:p>
              <a:p>
                <a:r>
                  <a:rPr lang="en-US" altLang="en-US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13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– 5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+ 8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baseline="30000" dirty="0"/>
              </a:p>
              <a:p>
                <a:endParaRPr lang="en-US" altLang="en-US" baseline="30000" dirty="0"/>
              </a:p>
              <a:p>
                <a:endParaRPr lang="en-US" altLang="en-US" baseline="30000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CC32A32B-05C4-4A1D-9CA2-BC749D88B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1CD652B-5452-4D2D-8F41-4AED5977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CC32A32B-05C4-4A1D-9CA2-BC749D88B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Find the derivative of:</a:t>
                </a:r>
              </a:p>
              <a:p>
                <a:r>
                  <a:rPr lang="en-US" altLang="en-US" dirty="0"/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en-US" dirty="0"/>
                          <m:t>13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– 5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+ 8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endParaRPr lang="en-US" altLang="en-US" baseline="30000" dirty="0"/>
              </a:p>
              <a:p>
                <a:r>
                  <a:rPr lang="en-US" altLang="en-US" dirty="0"/>
                  <a:t>This is the same as:</a:t>
                </a:r>
              </a:p>
              <a:p>
                <a:r>
                  <a:rPr lang="en-US" altLang="en-US" dirty="0"/>
                  <a:t>y = (13x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+ 8)</a:t>
                </a:r>
                <a:r>
                  <a:rPr lang="en-US" altLang="en-US" baseline="30000" dirty="0"/>
                  <a:t>1/2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algn="r"/>
                <a:r>
                  <a:rPr lang="en-US" altLang="en-US" dirty="0"/>
                  <a:t>Looks like chain rule!</a:t>
                </a:r>
              </a:p>
              <a:p>
                <a:endParaRPr lang="en-US" altLang="en-US" baseline="30000" dirty="0"/>
              </a:p>
              <a:p>
                <a:endParaRPr lang="en-US" altLang="en-US" baseline="30000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CC32A32B-05C4-4A1D-9CA2-BC749D88B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2593" b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FD7CDB3-18B0-44C5-8DD5-03DFEFE9F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9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4CF2310-1D16-4446-BC5F-B68AC8C1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y = (13x</a:t>
            </a:r>
            <a:r>
              <a:rPr lang="en-US" altLang="en-US" baseline="30000" dirty="0"/>
              <a:t>2</a:t>
            </a:r>
            <a:r>
              <a:rPr lang="en-US" altLang="en-US" dirty="0"/>
              <a:t> – 5x + 8)</a:t>
            </a:r>
            <a:r>
              <a:rPr lang="en-US" altLang="en-US" baseline="30000" dirty="0"/>
              <a:t>1/2</a:t>
            </a:r>
          </a:p>
          <a:p>
            <a:r>
              <a:rPr lang="en-US" altLang="en-US" dirty="0"/>
              <a:t>What is u?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9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4CF2310-1D16-4446-BC5F-B68AC8C1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y = (13x</a:t>
            </a:r>
            <a:r>
              <a:rPr lang="en-US" altLang="en-US" baseline="30000" dirty="0"/>
              <a:t>2</a:t>
            </a:r>
            <a:r>
              <a:rPr lang="en-US" altLang="en-US" dirty="0"/>
              <a:t> – 5x + 8)</a:t>
            </a:r>
            <a:r>
              <a:rPr lang="en-US" altLang="en-US" baseline="30000" dirty="0"/>
              <a:t>1/2</a:t>
            </a:r>
          </a:p>
          <a:p>
            <a:r>
              <a:rPr lang="en-US" altLang="en-US" dirty="0"/>
              <a:t>What is u? </a:t>
            </a:r>
            <a:r>
              <a:rPr lang="en-US" altLang="en-US" dirty="0">
                <a:solidFill>
                  <a:srgbClr val="FFFF00"/>
                </a:solidFill>
              </a:rPr>
              <a:t>u = 13x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 – 5x + 8</a:t>
            </a:r>
          </a:p>
          <a:p>
            <a:r>
              <a:rPr lang="en-US" altLang="en-US" dirty="0"/>
              <a:t>What is du/dx?</a:t>
            </a:r>
          </a:p>
          <a:p>
            <a:r>
              <a:rPr lang="en-US" altLang="en-US" dirty="0"/>
              <a:t>	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99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4CF2310-1D16-4446-BC5F-B68AC8C12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y = (13x</a:t>
            </a:r>
            <a:r>
              <a:rPr lang="en-US" altLang="en-US" baseline="30000" dirty="0"/>
              <a:t>2</a:t>
            </a:r>
            <a:r>
              <a:rPr lang="en-US" altLang="en-US" dirty="0"/>
              <a:t> – 5x + 8)</a:t>
            </a:r>
            <a:r>
              <a:rPr lang="en-US" altLang="en-US" baseline="30000" dirty="0"/>
              <a:t>1/2 </a:t>
            </a:r>
            <a:r>
              <a:rPr lang="en-US" altLang="en-US" dirty="0"/>
              <a:t>= u</a:t>
            </a:r>
            <a:r>
              <a:rPr lang="en-US" altLang="en-US" baseline="30000" dirty="0"/>
              <a:t>1/2 </a:t>
            </a:r>
          </a:p>
          <a:p>
            <a:r>
              <a:rPr lang="en-US" altLang="en-US" dirty="0"/>
              <a:t>What is u? u = 13x</a:t>
            </a:r>
            <a:r>
              <a:rPr lang="en-US" altLang="en-US" baseline="30000" dirty="0"/>
              <a:t>2</a:t>
            </a:r>
            <a:r>
              <a:rPr lang="en-US" altLang="en-US" dirty="0"/>
              <a:t> – 5x + 8</a:t>
            </a:r>
          </a:p>
          <a:p>
            <a:r>
              <a:rPr lang="en-US" altLang="en-US" dirty="0"/>
              <a:t>What is du/dx? </a:t>
            </a:r>
            <a:r>
              <a:rPr lang="en-US" altLang="en-US" dirty="0">
                <a:solidFill>
                  <a:srgbClr val="FFFF00"/>
                </a:solidFill>
              </a:rPr>
              <a:t>26x - 5</a:t>
            </a:r>
          </a:p>
          <a:p>
            <a:r>
              <a:rPr lang="en-US" altLang="en-US" dirty="0"/>
              <a:t>What is dy/du? y = u</a:t>
            </a:r>
            <a:r>
              <a:rPr lang="en-US" altLang="en-US" baseline="30000" dirty="0"/>
              <a:t>1/2 </a:t>
            </a:r>
            <a:endParaRPr lang="en-US" altLang="en-US" dirty="0"/>
          </a:p>
          <a:p>
            <a:r>
              <a:rPr lang="en-US" altLang="en-US" dirty="0"/>
              <a:t>	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0A913C8-9347-481C-BE12-D969309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Higher-Order Derivatives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581EA1A9-82AE-4290-AE5F-D4E6C92D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Because the derivative of a function is also a function, you can take the derivative of a derivative!</a:t>
            </a:r>
          </a:p>
        </p:txBody>
      </p:sp>
      <p:pic>
        <p:nvPicPr>
          <p:cNvPr id="47108" name="Picture 8" descr="http://www.diller.ca/images/eek.png">
            <a:extLst>
              <a:ext uri="{FF2B5EF4-FFF2-40B4-BE49-F238E27FC236}">
                <a16:creationId xmlns:a16="http://schemas.microsoft.com/office/drawing/2014/main" id="{3602BE56-7D60-4CB1-91CA-75F985E5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571875"/>
            <a:ext cx="3619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191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y = (13x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+ 8)</a:t>
                </a:r>
                <a:r>
                  <a:rPr lang="en-US" altLang="en-US" baseline="30000" dirty="0"/>
                  <a:t>1/2</a:t>
                </a:r>
              </a:p>
              <a:p>
                <a:r>
                  <a:rPr lang="en-US" altLang="en-US" dirty="0"/>
                  <a:t>What is u? u = 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</a:t>
                </a:r>
              </a:p>
              <a:p>
                <a:r>
                  <a:rPr lang="en-US" altLang="en-US" dirty="0"/>
                  <a:t>What is du/dx? 26x - 5</a:t>
                </a:r>
              </a:p>
              <a:p>
                <a:r>
                  <a:rPr lang="en-US" altLang="en-US" dirty="0"/>
                  <a:t>What is dy/du?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½u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-½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n-US" dirty="0"/>
                  <a:t>or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FFFF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u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altLang="en-US" dirty="0"/>
                  <a:t>Now plug stuff in:</a:t>
                </a:r>
              </a:p>
              <a:p>
                <a:r>
                  <a:rPr lang="en-US" altLang="en-US" dirty="0"/>
                  <a:t>dy/dx 	= du/dx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/>
                  <a:t> dy/du</a:t>
                </a:r>
              </a:p>
              <a:p>
                <a:r>
                  <a:rPr lang="en-US" altLang="en-US" dirty="0"/>
                  <a:t>				</a:t>
                </a:r>
              </a:p>
            </p:txBody>
          </p:sp>
        </mc:Choice>
        <mc:Fallback xmlns="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47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u = 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</a:t>
                </a:r>
              </a:p>
              <a:p>
                <a:r>
                  <a:rPr lang="en-US" altLang="en-US" dirty="0"/>
                  <a:t>dy/dx 	= du/dx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/>
                  <a:t> dy/du</a:t>
                </a:r>
              </a:p>
              <a:p>
                <a:r>
                  <a:rPr lang="en-US" altLang="en-US" dirty="0"/>
                  <a:t>		= (26x – 5)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CCFFFF"/>
                                </a:solidFill>
                              </a:rPr>
                              <m:t>u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6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u = 13x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– 5x + 8</a:t>
                </a:r>
              </a:p>
              <a:p>
                <a:r>
                  <a:rPr lang="en-US" altLang="en-US" dirty="0"/>
                  <a:t>dy/dx 	= du/dx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/>
                  <a:t> dy/du</a:t>
                </a:r>
              </a:p>
              <a:p>
                <a:r>
                  <a:rPr lang="en-US" altLang="en-US" dirty="0"/>
                  <a:t>		= (26x – 5) 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altLang="en-US" dirty="0">
                    <a:latin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CCFFFF"/>
                                </a:solidFill>
                              </a:rPr>
                              <m:t>u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/>
                          <m:t>26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–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 smtClean="0">
                            <a:solidFill>
                              <a:srgbClr val="CCFFFF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CCFFFF"/>
                                </a:solidFill>
                              </a:rPr>
                              <m:t>u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26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 –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en-US" baseline="30000" dirty="0">
                                <a:solidFill>
                                  <a:srgbClr val="FFFF00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 – 5</m:t>
                            </m:r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altLang="en-US" dirty="0">
                                <a:solidFill>
                                  <a:srgbClr val="FFFF00"/>
                                </a:solidFill>
                              </a:rPr>
                              <m:t> + 8</m:t>
                            </m:r>
                          </m:e>
                        </m:rad>
                      </m:den>
                    </m:f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2771" name="Content Placeholder 2">
                <a:extLst>
                  <a:ext uri="{FF2B5EF4-FFF2-40B4-BE49-F238E27FC236}">
                    <a16:creationId xmlns:a16="http://schemas.microsoft.com/office/drawing/2014/main" id="{F4CF2310-1D16-4446-BC5F-B68AC8C12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4BF66C9-EF9B-461F-9DA6-FF41F59C4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4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8727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5D38-5C62-49E0-B04C-5483496A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7C12-9DA7-4F5D-A530-990AEFB1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just for exponents of functions</a:t>
            </a:r>
          </a:p>
          <a:p>
            <a:r>
              <a:rPr lang="en-US" dirty="0"/>
              <a:t>Our transcendental functions can have functions lurking in them, too!</a:t>
            </a:r>
          </a:p>
        </p:txBody>
      </p:sp>
    </p:spTree>
    <p:extLst>
      <p:ext uri="{BB962C8B-B14F-4D97-AF65-F5344CB8AC3E}">
        <p14:creationId xmlns:p14="http://schemas.microsoft.com/office/powerpoint/2010/main" val="3275992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4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</a:t>
            </a:r>
            <a:r>
              <a:rPr lang="en-US" altLang="en-US" dirty="0">
                <a:solidFill>
                  <a:srgbClr val="FFFF00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5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What’s du/dx?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42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</a:t>
            </a:r>
            <a:r>
              <a:rPr lang="en-US" altLang="en-US" dirty="0">
                <a:solidFill>
                  <a:srgbClr val="FFFF00"/>
                </a:solidFill>
              </a:rPr>
              <a:t>5x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  y = sin(u)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8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</a:t>
            </a:r>
            <a:r>
              <a:rPr lang="en-US" altLang="en-US" dirty="0">
                <a:solidFill>
                  <a:srgbClr val="FFFF00"/>
                </a:solidFill>
              </a:rPr>
              <a:t>cos(u)</a:t>
            </a:r>
          </a:p>
          <a:p>
            <a:r>
              <a:rPr lang="en-US" altLang="en-US" dirty="0"/>
              <a:t>Now… the chain!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53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cos(u)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   </a:t>
            </a:r>
            <a:r>
              <a:rPr lang="en-US" altLang="en-US" sz="2000" dirty="0"/>
              <a:t> </a:t>
            </a:r>
            <a:r>
              <a:rPr lang="en-US" altLang="en-US" dirty="0"/>
              <a:t>=  5x</a:t>
            </a:r>
            <a:r>
              <a:rPr lang="en-US" altLang="en-US" baseline="30000" dirty="0"/>
              <a:t>4</a:t>
            </a:r>
            <a:r>
              <a:rPr lang="en-US" altLang="en-US" dirty="0"/>
              <a:t>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 </a:t>
            </a:r>
            <a:r>
              <a:rPr lang="en-US" altLang="en-US" dirty="0"/>
              <a:t>cos(u)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0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ABBE040A-906A-4F61-80CF-8F6003DF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dy/dx  can also be written:  y’</a:t>
            </a:r>
          </a:p>
          <a:p>
            <a:endParaRPr lang="en-US" altLang="en-US" dirty="0"/>
          </a:p>
          <a:p>
            <a:r>
              <a:rPr lang="en-US" altLang="en-US" dirty="0"/>
              <a:t>d(dy/dx)/dx is written:		y’’</a:t>
            </a:r>
          </a:p>
          <a:p>
            <a:endParaRPr lang="en-US" altLang="en-US" dirty="0"/>
          </a:p>
          <a:p>
            <a:r>
              <a:rPr lang="en-US" altLang="en-US" dirty="0"/>
              <a:t>And so on…</a:t>
            </a: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7654BB36-A99D-4747-97FD-09504530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Higher-Order Derivatives</a:t>
            </a:r>
          </a:p>
        </p:txBody>
      </p:sp>
    </p:spTree>
    <p:extLst>
      <p:ext uri="{BB962C8B-B14F-4D97-AF65-F5344CB8AC3E}">
        <p14:creationId xmlns:p14="http://schemas.microsoft.com/office/powerpoint/2010/main" val="3975069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 y = sin(x</a:t>
            </a:r>
            <a:r>
              <a:rPr lang="en-US" altLang="en-US" baseline="30000" dirty="0"/>
              <a:t>5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What’s “u”? x</a:t>
            </a:r>
            <a:r>
              <a:rPr lang="en-US" altLang="en-US" baseline="30000" dirty="0"/>
              <a:t>5</a:t>
            </a:r>
            <a:endParaRPr lang="en-US" altLang="en-US" dirty="0"/>
          </a:p>
          <a:p>
            <a:r>
              <a:rPr lang="en-US" altLang="en-US" dirty="0"/>
              <a:t>What’s du/dx? 5x</a:t>
            </a:r>
            <a:r>
              <a:rPr lang="en-US" altLang="en-US" baseline="30000" dirty="0"/>
              <a:t>4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What’s dy/du? cos(u)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   </a:t>
            </a:r>
            <a:r>
              <a:rPr lang="en-US" altLang="en-US" sz="2000" dirty="0"/>
              <a:t> </a:t>
            </a:r>
            <a:r>
              <a:rPr lang="en-US" altLang="en-US" dirty="0"/>
              <a:t>=  5x</a:t>
            </a:r>
            <a:r>
              <a:rPr lang="en-US" altLang="en-US" baseline="30000" dirty="0"/>
              <a:t>4</a:t>
            </a:r>
            <a:r>
              <a:rPr lang="en-US" altLang="en-US" dirty="0"/>
              <a:t>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 </a:t>
            </a:r>
            <a:r>
              <a:rPr lang="en-US" altLang="en-US" dirty="0"/>
              <a:t>cos(u)</a:t>
            </a:r>
          </a:p>
          <a:p>
            <a:r>
              <a:rPr lang="en-US" altLang="en-US" dirty="0"/>
              <a:t>	   </a:t>
            </a:r>
            <a:r>
              <a:rPr lang="en-US" altLang="en-US" sz="2000" dirty="0"/>
              <a:t> </a:t>
            </a:r>
            <a:r>
              <a:rPr lang="en-US" altLang="en-US" dirty="0"/>
              <a:t>=  </a:t>
            </a:r>
            <a:r>
              <a:rPr lang="en-US" altLang="en-US" dirty="0">
                <a:solidFill>
                  <a:srgbClr val="FFFF00"/>
                </a:solidFill>
              </a:rPr>
              <a:t>5x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cos(x</a:t>
            </a:r>
            <a:r>
              <a:rPr lang="en-US" altLang="en-US" baseline="30000" dirty="0">
                <a:solidFill>
                  <a:srgbClr val="FFFF00"/>
                </a:solidFill>
              </a:rPr>
              <a:t>5</a:t>
            </a:r>
            <a:r>
              <a:rPr lang="en-US" altLang="en-US" dirty="0">
                <a:solidFill>
                  <a:srgbClr val="FFFF00"/>
                </a:solidFill>
              </a:rPr>
              <a:t>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69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1901B99-A8AE-45EB-BD99-4772F64D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Chain Rule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2E06799-97CC-44CF-BBA6-71112FF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more complicated problem – same solution!</a:t>
            </a:r>
          </a:p>
          <a:p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29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067624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4BF45235-3D6E-4693-AB9A-2E5FFC61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706DF-B038-407A-BB6A-E7E58B02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8F8EE8AF-D3D6-49BC-9C73-D20D56B4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</a:t>
            </a:r>
            <a:r>
              <a:rPr lang="en-US" altLang="en-US" dirty="0">
                <a:solidFill>
                  <a:srgbClr val="FFFF00"/>
                </a:solidFill>
              </a:rPr>
              <a:t>u = 5x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– 2x + 376.2</a:t>
            </a:r>
          </a:p>
          <a:p>
            <a:r>
              <a:rPr lang="en-US" altLang="en-US" dirty="0"/>
              <a:t>What is du/dx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16B58-B68D-4288-BBFA-934761CD2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87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u = 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</a:t>
            </a:r>
          </a:p>
          <a:p>
            <a:r>
              <a:rPr lang="en-US" altLang="en-US" dirty="0"/>
              <a:t>What is du/dx ? </a:t>
            </a:r>
            <a:r>
              <a:rPr lang="en-US" altLang="en-US" dirty="0">
                <a:solidFill>
                  <a:srgbClr val="FFFF00"/>
                </a:solidFill>
              </a:rPr>
              <a:t>15x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 – 2</a:t>
            </a:r>
            <a:endParaRPr lang="en-US" altLang="en-US" sz="2000" dirty="0">
              <a:solidFill>
                <a:srgbClr val="FFFF00"/>
              </a:solidFill>
            </a:endParaRPr>
          </a:p>
          <a:p>
            <a:r>
              <a:rPr lang="en-US" altLang="en-US" dirty="0"/>
              <a:t>What is dy/du?  y = sin(u)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06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u = 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</a:t>
            </a:r>
          </a:p>
          <a:p>
            <a:r>
              <a:rPr lang="en-US" altLang="en-US" dirty="0"/>
              <a:t>What is du/dx ? 15x</a:t>
            </a:r>
            <a:r>
              <a:rPr lang="en-US" altLang="en-US" baseline="30000" dirty="0"/>
              <a:t>2</a:t>
            </a:r>
            <a:r>
              <a:rPr lang="en-US" altLang="en-US" dirty="0"/>
              <a:t> – 2</a:t>
            </a:r>
            <a:endParaRPr lang="en-US" altLang="en-US" sz="2000" dirty="0"/>
          </a:p>
          <a:p>
            <a:r>
              <a:rPr lang="en-US" altLang="en-US" dirty="0"/>
              <a:t>What is dy/du? </a:t>
            </a:r>
            <a:r>
              <a:rPr lang="en-US" altLang="en-US" dirty="0">
                <a:solidFill>
                  <a:srgbClr val="FFFF00"/>
                </a:solidFill>
              </a:rPr>
              <a:t>cos(u)</a:t>
            </a:r>
          </a:p>
          <a:p>
            <a:r>
              <a:rPr lang="en-US" altLang="en-US" dirty="0"/>
              <a:t>Now… 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1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u = 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</a:t>
            </a:r>
          </a:p>
          <a:p>
            <a:r>
              <a:rPr lang="en-US" altLang="en-US" dirty="0"/>
              <a:t>What is du/dx ? 15x</a:t>
            </a:r>
            <a:r>
              <a:rPr lang="en-US" altLang="en-US" baseline="30000" dirty="0"/>
              <a:t>2</a:t>
            </a:r>
            <a:r>
              <a:rPr lang="en-US" altLang="en-US" dirty="0"/>
              <a:t> – 2</a:t>
            </a:r>
            <a:endParaRPr lang="en-US" altLang="en-US" sz="2000" dirty="0"/>
          </a:p>
          <a:p>
            <a:r>
              <a:rPr lang="en-US" altLang="en-US" dirty="0"/>
              <a:t>What is dy/du? cos(u)</a:t>
            </a:r>
          </a:p>
          <a:p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r>
              <a:rPr lang="en-US" altLang="en-US" dirty="0"/>
              <a:t>	   </a:t>
            </a:r>
            <a:r>
              <a:rPr lang="en-US" altLang="en-US" sz="2000" dirty="0"/>
              <a:t> </a:t>
            </a:r>
            <a:r>
              <a:rPr lang="en-US" altLang="en-US" dirty="0"/>
              <a:t>= (15x</a:t>
            </a:r>
            <a:r>
              <a:rPr lang="en-US" altLang="en-US" baseline="30000" dirty="0"/>
              <a:t>2</a:t>
            </a:r>
            <a:r>
              <a:rPr lang="en-US" altLang="en-US" dirty="0"/>
              <a:t> – 2)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cos(u)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11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9F0E58-59AF-497B-BC8B-2AEB0AD0D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pPr algn="ctr"/>
            <a:r>
              <a:rPr lang="en-US" altLang="en-US" dirty="0"/>
              <a:t>y = sin(5x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+ 376.2)</a:t>
            </a:r>
          </a:p>
          <a:p>
            <a:r>
              <a:rPr lang="en-US" altLang="en-US" dirty="0"/>
              <a:t>What is u? u = 5x</a:t>
            </a:r>
            <a:r>
              <a:rPr lang="en-US" altLang="en-US" baseline="30000" dirty="0"/>
              <a:t>3</a:t>
            </a:r>
            <a:r>
              <a:rPr lang="en-US" altLang="en-US" dirty="0"/>
              <a:t> – 2x + 376.2</a:t>
            </a:r>
          </a:p>
          <a:p>
            <a:r>
              <a:rPr lang="en-US" altLang="en-US" dirty="0"/>
              <a:t>What is du/dx ? 15x</a:t>
            </a:r>
            <a:r>
              <a:rPr lang="en-US" altLang="en-US" baseline="30000" dirty="0"/>
              <a:t>2</a:t>
            </a:r>
            <a:r>
              <a:rPr lang="en-US" altLang="en-US" dirty="0"/>
              <a:t> – 2</a:t>
            </a:r>
            <a:endParaRPr lang="en-US" altLang="en-US" sz="2000" dirty="0"/>
          </a:p>
          <a:p>
            <a:r>
              <a:rPr lang="en-US" altLang="en-US" dirty="0"/>
              <a:t>What is dy/du? cos(u)</a:t>
            </a:r>
          </a:p>
          <a:p>
            <a:r>
              <a:rPr lang="en-US" altLang="en-US" dirty="0"/>
              <a:t>dy/dx = du/dx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dy/du</a:t>
            </a:r>
          </a:p>
          <a:p>
            <a:r>
              <a:rPr lang="en-US" altLang="en-US" dirty="0"/>
              <a:t>  = (15x</a:t>
            </a:r>
            <a:r>
              <a:rPr lang="en-US" altLang="en-US" baseline="30000" dirty="0"/>
              <a:t>2</a:t>
            </a:r>
            <a:r>
              <a:rPr lang="en-US" altLang="en-US" dirty="0"/>
              <a:t>–2)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/>
              <a:t>cos(u)</a:t>
            </a:r>
          </a:p>
          <a:p>
            <a:r>
              <a:rPr lang="en-US" altLang="en-US" dirty="0"/>
              <a:t>  = </a:t>
            </a:r>
            <a:r>
              <a:rPr lang="en-US" altLang="en-US" dirty="0">
                <a:solidFill>
                  <a:srgbClr val="FFFF00"/>
                </a:solidFill>
              </a:rPr>
              <a:t>(15x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–2) cos(5x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–2x+376.2)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E1306-D92E-44D1-A64A-BA3E1433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11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1595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1FA81450-90A7-48BE-A4D1-4E626C1B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Higher-Order Derivatives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84DA22DC-460E-4C55-ABB4-EAEA9E88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multiple derivatives, you can only do the largest x power number of derivatives before you run out of </a:t>
            </a:r>
            <a:r>
              <a:rPr lang="en-US" altLang="en-US" dirty="0" err="1"/>
              <a:t>x</a:t>
            </a:r>
            <a:r>
              <a:rPr lang="en-US" altLang="en-US" sz="3000" dirty="0" err="1"/>
              <a:t>s</a:t>
            </a:r>
            <a:r>
              <a:rPr lang="en-US" altLang="en-US" dirty="0"/>
              <a:t> in the function!</a:t>
            </a:r>
          </a:p>
        </p:txBody>
      </p:sp>
    </p:spTree>
    <p:extLst>
      <p:ext uri="{BB962C8B-B14F-4D97-AF65-F5344CB8AC3E}">
        <p14:creationId xmlns:p14="http://schemas.microsoft.com/office/powerpoint/2010/main" val="5626652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5D38-5C62-49E0-B04C-5483496A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7C12-9DA7-4F5D-A530-990AEFB1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They’re not ALL hard!</a:t>
            </a:r>
          </a:p>
          <a:p>
            <a:r>
              <a:rPr lang="en-US" dirty="0"/>
              <a:t>Some of them you will begin to be able to do in your head</a:t>
            </a:r>
          </a:p>
        </p:txBody>
      </p:sp>
    </p:spTree>
    <p:extLst>
      <p:ext uri="{BB962C8B-B14F-4D97-AF65-F5344CB8AC3E}">
        <p14:creationId xmlns:p14="http://schemas.microsoft.com/office/powerpoint/2010/main" val="2063888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sin(x + 1)</a:t>
            </a:r>
          </a:p>
          <a:p>
            <a:endParaRPr lang="en-US" altLang="en-US" dirty="0"/>
          </a:p>
          <a:p>
            <a:r>
              <a:rPr lang="en-US" altLang="en-US" dirty="0"/>
              <a:t>y = sin(5x)</a:t>
            </a:r>
          </a:p>
          <a:p>
            <a:endParaRPr lang="en-US" altLang="en-US" dirty="0"/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endParaRPr lang="en-US" alt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1EE6-D5C4-4F2B-A3AE-AE210F6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418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sin(x + 1)</a:t>
            </a:r>
          </a:p>
          <a:p>
            <a:r>
              <a:rPr lang="en-US" altLang="en-US" dirty="0"/>
              <a:t>   = </a:t>
            </a:r>
            <a:r>
              <a:rPr lang="en-US" altLang="en-US" dirty="0">
                <a:solidFill>
                  <a:srgbClr val="FFFF00"/>
                </a:solidFill>
              </a:rPr>
              <a:t>cos(x+1)</a:t>
            </a:r>
          </a:p>
          <a:p>
            <a:r>
              <a:rPr lang="en-US" altLang="en-US" dirty="0"/>
              <a:t>y = sin(5x)</a:t>
            </a:r>
          </a:p>
          <a:p>
            <a:endParaRPr lang="en-US" altLang="en-US" dirty="0"/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endParaRPr lang="en-US" alt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1EE6-D5C4-4F2B-A3AE-AE210F6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5,6,7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137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sin(x + 1)</a:t>
            </a:r>
          </a:p>
          <a:p>
            <a:r>
              <a:rPr lang="en-US" altLang="en-US" dirty="0"/>
              <a:t>   = cos(x+1)</a:t>
            </a:r>
          </a:p>
          <a:p>
            <a:r>
              <a:rPr lang="en-US" altLang="en-US" dirty="0"/>
              <a:t>y = sin(5x)</a:t>
            </a:r>
          </a:p>
          <a:p>
            <a:r>
              <a:rPr lang="en-US" altLang="en-US" dirty="0"/>
              <a:t>   = </a:t>
            </a:r>
            <a:r>
              <a:rPr lang="en-US" altLang="en-US" dirty="0">
                <a:solidFill>
                  <a:srgbClr val="FFFF00"/>
                </a:solidFill>
              </a:rPr>
              <a:t>5 cos(5x)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endParaRPr lang="en-US" alt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1EE6-D5C4-4F2B-A3AE-AE210F6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5,6,7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99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5B8E737-50C0-46FE-87DB-E6D4A939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of:</a:t>
            </a:r>
          </a:p>
          <a:p>
            <a:r>
              <a:rPr lang="en-US" altLang="en-US" dirty="0"/>
              <a:t>y = sin(x + 1)</a:t>
            </a:r>
          </a:p>
          <a:p>
            <a:r>
              <a:rPr lang="en-US" altLang="en-US" dirty="0"/>
              <a:t>   = cos(x+1)</a:t>
            </a:r>
          </a:p>
          <a:p>
            <a:r>
              <a:rPr lang="en-US" altLang="en-US" dirty="0"/>
              <a:t>y = sin(5x)</a:t>
            </a:r>
          </a:p>
          <a:p>
            <a:r>
              <a:rPr lang="en-US" altLang="en-US" dirty="0"/>
              <a:t>   = 5 cos(5x)</a:t>
            </a:r>
          </a:p>
          <a:p>
            <a:r>
              <a:rPr lang="en-US" altLang="en-US" dirty="0"/>
              <a:t>y = sin(x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   = </a:t>
            </a:r>
            <a:r>
              <a:rPr lang="en-US" altLang="en-US" dirty="0">
                <a:solidFill>
                  <a:srgbClr val="FFFF00"/>
                </a:solidFill>
              </a:rPr>
              <a:t>2x cos(x</a:t>
            </a:r>
            <a:r>
              <a:rPr lang="en-US" altLang="en-US" baseline="30000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</a:rPr>
              <a:t>)</a:t>
            </a:r>
          </a:p>
          <a:p>
            <a:endParaRPr lang="en-US" alt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1EE6-D5C4-4F2B-A3AE-AE210F65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CHAIN 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5,6,7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099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91233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D0CE-359D-4132-909E-E1A98400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8D4A-0DE6-4174-B324-51CD584B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4th, 5th, 6th or higher derivatives appear often in real world problems (physics, etc.)? If not, why is that?</a:t>
            </a:r>
          </a:p>
        </p:txBody>
      </p:sp>
    </p:spTree>
    <p:extLst>
      <p:ext uri="{BB962C8B-B14F-4D97-AF65-F5344CB8AC3E}">
        <p14:creationId xmlns:p14="http://schemas.microsoft.com/office/powerpoint/2010/main" val="31337305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D0CE-359D-4132-909E-E1A98400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8D4A-0DE6-4174-B324-51CD584B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Differentiation (AD) is a set of techniques based on the mechanical application of the </a:t>
            </a:r>
            <a:r>
              <a:rPr lang="en-US" dirty="0">
                <a:solidFill>
                  <a:srgbClr val="FFC000"/>
                </a:solidFill>
              </a:rPr>
              <a:t>chain rule </a:t>
            </a:r>
            <a:r>
              <a:rPr lang="en-US" dirty="0"/>
              <a:t>to obtain derivatives of a function given as a computer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D889A-6657-41A3-B92B-1B88206D3F91}"/>
              </a:ext>
            </a:extLst>
          </p:cNvPr>
          <p:cNvSpPr txBox="1"/>
          <p:nvPr/>
        </p:nvSpPr>
        <p:spPr>
          <a:xfrm>
            <a:off x="0" y="65290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http://www.autodiff.org/ad08/talks/ad08_marquardt.pdf</a:t>
            </a:r>
          </a:p>
        </p:txBody>
      </p:sp>
    </p:spTree>
    <p:extLst>
      <p:ext uri="{BB962C8B-B14F-4D97-AF65-F5344CB8AC3E}">
        <p14:creationId xmlns:p14="http://schemas.microsoft.com/office/powerpoint/2010/main" val="824524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D0CE-359D-4132-909E-E1A98400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8D4A-0DE6-4174-B324-51CD584B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order derivatives from AD have not reached the level of attention (at least in applications) they deserve!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D889A-6657-41A3-B92B-1B88206D3F91}"/>
              </a:ext>
            </a:extLst>
          </p:cNvPr>
          <p:cNvSpPr txBox="1"/>
          <p:nvPr/>
        </p:nvSpPr>
        <p:spPr>
          <a:xfrm>
            <a:off x="0" y="65290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http://www.autodiff.org/ad08/talks/ad08_marquardt.pdf</a:t>
            </a:r>
          </a:p>
        </p:txBody>
      </p:sp>
    </p:spTree>
    <p:extLst>
      <p:ext uri="{BB962C8B-B14F-4D97-AF65-F5344CB8AC3E}">
        <p14:creationId xmlns:p14="http://schemas.microsoft.com/office/powerpoint/2010/main" val="39003012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D0CE-359D-4132-909E-E1A98400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8D4A-0DE6-4174-B324-51CD584B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order derivatives from AD have not reached the level of attention (at least in applications) they deserve!</a:t>
            </a:r>
          </a:p>
          <a:p>
            <a:endParaRPr lang="en-US" dirty="0"/>
          </a:p>
          <a:p>
            <a:r>
              <a:rPr lang="en-US" dirty="0"/>
              <a:t>Is there sufficient awareness of higher-order differentials in applications?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D889A-6657-41A3-B92B-1B88206D3F91}"/>
              </a:ext>
            </a:extLst>
          </p:cNvPr>
          <p:cNvSpPr txBox="1"/>
          <p:nvPr/>
        </p:nvSpPr>
        <p:spPr>
          <a:xfrm>
            <a:off x="0" y="65290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http://www.autodiff.org/ad08/talks/ad08_marquardt.pdf</a:t>
            </a:r>
          </a:p>
        </p:txBody>
      </p:sp>
    </p:spTree>
    <p:extLst>
      <p:ext uri="{BB962C8B-B14F-4D97-AF65-F5344CB8AC3E}">
        <p14:creationId xmlns:p14="http://schemas.microsoft.com/office/powerpoint/2010/main" val="318619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>
            <a:extLst>
              <a:ext uri="{FF2B5EF4-FFF2-40B4-BE49-F238E27FC236}">
                <a16:creationId xmlns:a16="http://schemas.microsoft.com/office/drawing/2014/main" id="{6ADD4F30-BEBE-4F7B-A845-B463BCD1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Position function</a:t>
            </a:r>
            <a:r>
              <a:rPr lang="en-US" altLang="en-US" dirty="0"/>
              <a:t>:</a:t>
            </a:r>
          </a:p>
          <a:p>
            <a:pPr algn="ctr"/>
            <a:r>
              <a:rPr lang="en-US" altLang="en-US" dirty="0"/>
              <a:t>s = ƒ(t)</a:t>
            </a:r>
          </a:p>
          <a:p>
            <a:endParaRPr lang="en-US" altLang="en-US" sz="1000" dirty="0"/>
          </a:p>
          <a:p>
            <a:r>
              <a:rPr lang="en-US" altLang="en-US" dirty="0"/>
              <a:t>Where s is the distance from a starting point s=0</a:t>
            </a:r>
          </a:p>
          <a:p>
            <a:endParaRPr lang="en-US" altLang="en-US" sz="1000" dirty="0"/>
          </a:p>
          <a:p>
            <a:r>
              <a:rPr lang="en-US" altLang="en-US" dirty="0"/>
              <a:t>t is the amount of time that has elapsed since t=0</a:t>
            </a:r>
          </a:p>
        </p:txBody>
      </p:sp>
      <p:sp>
        <p:nvSpPr>
          <p:cNvPr id="55299" name="Title 2">
            <a:extLst>
              <a:ext uri="{FF2B5EF4-FFF2-40B4-BE49-F238E27FC236}">
                <a16:creationId xmlns:a16="http://schemas.microsoft.com/office/drawing/2014/main" id="{095B5B08-41D2-4855-971C-65326A24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1140153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924753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D3D-0D65-4EB6-B5AC-D98DCCB3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stuff we’ve studied so far (with the possible exception of snap, crackle and pop) is important for electronics</a:t>
            </a:r>
          </a:p>
        </p:txBody>
      </p:sp>
    </p:spTree>
    <p:extLst>
      <p:ext uri="{BB962C8B-B14F-4D97-AF65-F5344CB8AC3E}">
        <p14:creationId xmlns:p14="http://schemas.microsoft.com/office/powerpoint/2010/main" val="6272601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rate of change versus time (in seconds) of a v=12 volt well-regulated dc supply</a:t>
            </a:r>
          </a:p>
          <a:p>
            <a:r>
              <a:rPr lang="en-US" dirty="0"/>
              <a:t>What are we asking for?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41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rate of change versus time (in seconds) of a v=12 volt well-regulated dc supply</a:t>
            </a:r>
          </a:p>
          <a:p>
            <a:r>
              <a:rPr lang="en-US" dirty="0"/>
              <a:t>What are we asking for?</a:t>
            </a:r>
          </a:p>
          <a:p>
            <a:r>
              <a:rPr lang="en-US" dirty="0"/>
              <a:t>dv/dt =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228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rate of change versus time (in seconds) of a v=12 volt well-regulated dc supply</a:t>
            </a:r>
          </a:p>
          <a:p>
            <a:r>
              <a:rPr lang="en-US" dirty="0"/>
              <a:t>dv/dt = 0  </a:t>
            </a:r>
            <a:r>
              <a:rPr lang="en-US" sz="3000" i="1" dirty="0" err="1"/>
              <a:t>whats</a:t>
            </a:r>
            <a:r>
              <a:rPr lang="en-US" sz="3000" i="1" dirty="0"/>
              <a:t>?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499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rate of change versus time (in seconds) of a v=12 volt well-regulated dc supply</a:t>
            </a:r>
          </a:p>
          <a:p>
            <a:r>
              <a:rPr lang="en-US" dirty="0"/>
              <a:t>dv/dt = </a:t>
            </a:r>
            <a:r>
              <a:rPr lang="en-US" dirty="0">
                <a:solidFill>
                  <a:srgbClr val="FFFF00"/>
                </a:solidFill>
              </a:rPr>
              <a:t>0 volts per second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So it’s steady-state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47E97-AC87-4611-9C2B-2FD1D8E47D58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1</a:t>
            </a:r>
          </a:p>
        </p:txBody>
      </p:sp>
    </p:spTree>
    <p:extLst>
      <p:ext uri="{BB962C8B-B14F-4D97-AF65-F5344CB8AC3E}">
        <p14:creationId xmlns:p14="http://schemas.microsoft.com/office/powerpoint/2010/main" val="6567323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power available from a 36-volt dc supply is modelled by </a:t>
            </a:r>
          </a:p>
          <a:p>
            <a:pPr algn="ctr"/>
            <a:r>
              <a:rPr lang="en-US" dirty="0"/>
              <a:t>p = 36i</a:t>
            </a:r>
          </a:p>
          <a:p>
            <a:r>
              <a:rPr lang="en-US" dirty="0"/>
              <a:t>What is the rate of change of power versus change in current?</a:t>
            </a:r>
          </a:p>
          <a:p>
            <a:r>
              <a:rPr lang="en-US" dirty="0"/>
              <a:t>What am I asking for?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469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power available from a 36-volt dc supply is modelled by </a:t>
            </a:r>
          </a:p>
          <a:p>
            <a:pPr algn="ctr"/>
            <a:r>
              <a:rPr lang="en-US" dirty="0"/>
              <a:t>p = 36i</a:t>
            </a:r>
          </a:p>
          <a:p>
            <a:r>
              <a:rPr lang="en-US" dirty="0"/>
              <a:t>What is the rate of change of power versus change in current?</a:t>
            </a:r>
          </a:p>
          <a:p>
            <a:r>
              <a:rPr lang="en-US" dirty="0"/>
              <a:t>What am I asking for?</a:t>
            </a:r>
          </a:p>
          <a:p>
            <a:r>
              <a:rPr lang="en-US" dirty="0" err="1"/>
              <a:t>dp</a:t>
            </a:r>
            <a:r>
              <a:rPr lang="en-US" dirty="0"/>
              <a:t>/di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942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power available from a 36-volt dc supply is modelled by </a:t>
            </a:r>
          </a:p>
          <a:p>
            <a:pPr algn="ctr"/>
            <a:r>
              <a:rPr lang="en-US" dirty="0"/>
              <a:t>p = 36i</a:t>
            </a:r>
          </a:p>
          <a:p>
            <a:r>
              <a:rPr lang="en-US" dirty="0"/>
              <a:t>What is the rate of change of power versus change in current?</a:t>
            </a:r>
          </a:p>
          <a:p>
            <a:r>
              <a:rPr lang="en-US" dirty="0" err="1"/>
              <a:t>dp</a:t>
            </a:r>
            <a:r>
              <a:rPr lang="en-US" dirty="0"/>
              <a:t>/di = 36  </a:t>
            </a:r>
            <a:r>
              <a:rPr lang="en-US" sz="3000" i="1" dirty="0" err="1"/>
              <a:t>whats</a:t>
            </a:r>
            <a:r>
              <a:rPr lang="en-US" sz="3000" i="1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30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power available from a 36-volt dc supply is modelled by </a:t>
            </a:r>
          </a:p>
          <a:p>
            <a:pPr algn="ctr"/>
            <a:r>
              <a:rPr lang="en-US" dirty="0"/>
              <a:t>p = 36i</a:t>
            </a:r>
          </a:p>
          <a:p>
            <a:r>
              <a:rPr lang="en-US" dirty="0"/>
              <a:t>What is the rate of change of power versus change in current?</a:t>
            </a:r>
          </a:p>
          <a:p>
            <a:r>
              <a:rPr lang="en-US" dirty="0" err="1"/>
              <a:t>dp</a:t>
            </a:r>
            <a:r>
              <a:rPr lang="en-US" dirty="0"/>
              <a:t>/di = </a:t>
            </a:r>
            <a:r>
              <a:rPr lang="en-US" dirty="0">
                <a:solidFill>
                  <a:srgbClr val="FFFF00"/>
                </a:solidFill>
              </a:rPr>
              <a:t>36 watts/amp</a:t>
            </a:r>
          </a:p>
          <a:p>
            <a:endParaRPr lang="en-US" sz="2000" dirty="0"/>
          </a:p>
          <a:p>
            <a:r>
              <a:rPr lang="en-US" dirty="0">
                <a:solidFill>
                  <a:srgbClr val="FFC000"/>
                </a:solidFill>
              </a:rPr>
              <a:t>NOTE: Your units will still include the “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” units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BB8D8-5061-4E49-B66A-045C0EDF5D98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193438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FD8A128A-63CC-4CA5-A9B6-B1B28EE3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altLang="en-US" dirty="0"/>
              <a:t>Between t = a (start) and </a:t>
            </a:r>
          </a:p>
          <a:p>
            <a:r>
              <a:rPr lang="en-US" altLang="en-US" dirty="0"/>
              <a:t>t = a + ∆t (end) the increment (</a:t>
            </a:r>
            <a:r>
              <a:rPr lang="en-US" altLang="en-US" dirty="0">
                <a:solidFill>
                  <a:srgbClr val="FFC000"/>
                </a:solidFill>
              </a:rPr>
              <a:t>displacement</a:t>
            </a:r>
            <a:r>
              <a:rPr lang="en-US" altLang="en-US" dirty="0">
                <a:sym typeface="Wingdings" panose="05000000000000000000" pitchFamily="2" charset="2"/>
              </a:rPr>
              <a:t>):</a:t>
            </a:r>
            <a:endParaRPr lang="en-US" altLang="en-US" dirty="0"/>
          </a:p>
          <a:p>
            <a:endParaRPr lang="en-US" altLang="en-US" dirty="0"/>
          </a:p>
          <a:p>
            <a:pPr algn="ctr"/>
            <a:r>
              <a:rPr lang="en-US" altLang="en-US" dirty="0"/>
              <a:t>∆s = ƒ(a + ∆t) – ƒ(a)</a:t>
            </a:r>
          </a:p>
          <a:p>
            <a:endParaRPr lang="en-US" altLang="en-US" dirty="0"/>
          </a:p>
        </p:txBody>
      </p:sp>
      <p:sp>
        <p:nvSpPr>
          <p:cNvPr id="56323" name="Title 2">
            <a:extLst>
              <a:ext uri="{FF2B5EF4-FFF2-40B4-BE49-F238E27FC236}">
                <a16:creationId xmlns:a16="http://schemas.microsoft.com/office/drawing/2014/main" id="{99F562EA-A303-48A4-BEF1-184E3739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2625408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energy stored in a 5000</a:t>
            </a:r>
            <a:r>
              <a:rPr lang="el-GR" dirty="0"/>
              <a:t>μ</a:t>
            </a:r>
            <a:r>
              <a:rPr lang="en-US" dirty="0"/>
              <a:t>F capacitor is modelled by: </a:t>
            </a:r>
          </a:p>
          <a:p>
            <a:pPr algn="ctr"/>
            <a:r>
              <a:rPr lang="el-GR" dirty="0"/>
              <a:t>ω</a:t>
            </a:r>
            <a:r>
              <a:rPr lang="en-US" dirty="0"/>
              <a:t> = 2500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baseline="30000" dirty="0"/>
              <a:t>2</a:t>
            </a:r>
          </a:p>
          <a:p>
            <a:r>
              <a:rPr lang="en-US" dirty="0"/>
              <a:t>Find a formula for the change in energy vs the change in voltage</a:t>
            </a:r>
          </a:p>
          <a:p>
            <a:r>
              <a:rPr lang="en-US" dirty="0"/>
              <a:t>What do I want?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557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energy stored in a 5000</a:t>
            </a:r>
            <a:r>
              <a:rPr lang="el-GR" dirty="0"/>
              <a:t>μ</a:t>
            </a:r>
            <a:r>
              <a:rPr lang="en-US" dirty="0"/>
              <a:t>F capacitor is modelled by: </a:t>
            </a:r>
          </a:p>
          <a:p>
            <a:pPr algn="ctr"/>
            <a:r>
              <a:rPr lang="el-GR" dirty="0"/>
              <a:t>ω</a:t>
            </a:r>
            <a:r>
              <a:rPr lang="en-US" dirty="0"/>
              <a:t> = 2500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baseline="30000" dirty="0"/>
              <a:t>2</a:t>
            </a:r>
          </a:p>
          <a:p>
            <a:r>
              <a:rPr lang="en-US" dirty="0"/>
              <a:t>Find a formula for the change in energy vs the change in voltage</a:t>
            </a:r>
          </a:p>
          <a:p>
            <a:r>
              <a:rPr lang="en-US" dirty="0"/>
              <a:t>What do I want? </a:t>
            </a:r>
          </a:p>
          <a:p>
            <a:r>
              <a:rPr lang="en-US" dirty="0"/>
              <a:t>d</a:t>
            </a:r>
            <a:r>
              <a:rPr lang="el-GR" dirty="0"/>
              <a:t>ω</a:t>
            </a:r>
            <a:r>
              <a:rPr lang="en-US" dirty="0"/>
              <a:t>/d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cs typeface="Arial" panose="020B0604020202020204" pitchFamily="34" charset="0"/>
              </a:rPr>
              <a:t> = </a:t>
            </a:r>
            <a:r>
              <a:rPr lang="en-US" dirty="0"/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452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energy stored in a 5000</a:t>
            </a:r>
            <a:r>
              <a:rPr lang="el-GR" dirty="0"/>
              <a:t>μ</a:t>
            </a:r>
            <a:r>
              <a:rPr lang="en-US" dirty="0"/>
              <a:t>F capacitor is modelled by: </a:t>
            </a:r>
          </a:p>
          <a:p>
            <a:pPr algn="ctr"/>
            <a:r>
              <a:rPr lang="el-GR" dirty="0"/>
              <a:t>ω</a:t>
            </a:r>
            <a:r>
              <a:rPr lang="en-US" dirty="0"/>
              <a:t> = 2500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baseline="30000" dirty="0"/>
              <a:t>2</a:t>
            </a:r>
          </a:p>
          <a:p>
            <a:r>
              <a:rPr lang="en-US" dirty="0"/>
              <a:t>Find a formula for the change in energy vs the change in voltage</a:t>
            </a:r>
          </a:p>
          <a:p>
            <a:r>
              <a:rPr lang="en-US" dirty="0"/>
              <a:t>d</a:t>
            </a:r>
            <a:r>
              <a:rPr lang="el-GR" dirty="0"/>
              <a:t>ω</a:t>
            </a:r>
            <a:r>
              <a:rPr lang="en-US" dirty="0"/>
              <a:t>/d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/>
              <a:t> = 5000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/>
              <a:t>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483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energy stored in a 5000</a:t>
            </a:r>
            <a:r>
              <a:rPr lang="el-GR" dirty="0"/>
              <a:t>μ</a:t>
            </a:r>
            <a:r>
              <a:rPr lang="en-US" dirty="0"/>
              <a:t>F capacitor is modelled by: </a:t>
            </a:r>
          </a:p>
          <a:p>
            <a:pPr algn="ctr"/>
            <a:r>
              <a:rPr lang="el-GR" dirty="0"/>
              <a:t>ω</a:t>
            </a:r>
            <a:r>
              <a:rPr lang="en-US" dirty="0"/>
              <a:t> = 2500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10</a:t>
            </a:r>
            <a:r>
              <a:rPr lang="en-US" baseline="30000" dirty="0"/>
              <a:t>-6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baseline="30000" dirty="0"/>
              <a:t>2</a:t>
            </a:r>
          </a:p>
          <a:p>
            <a:r>
              <a:rPr lang="en-US" dirty="0"/>
              <a:t>Find a formula for the change in energy vs the change in voltage</a:t>
            </a:r>
          </a:p>
          <a:p>
            <a:r>
              <a:rPr lang="en-US" dirty="0"/>
              <a:t>d</a:t>
            </a:r>
            <a:r>
              <a:rPr lang="el-GR" dirty="0"/>
              <a:t>ω</a:t>
            </a:r>
            <a:r>
              <a:rPr lang="en-US" dirty="0"/>
              <a:t>/d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5000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solidFill>
                  <a:srgbClr val="FFFF00"/>
                </a:solidFill>
              </a:rPr>
              <a:t>10</a:t>
            </a:r>
            <a:r>
              <a:rPr lang="en-US" baseline="30000" dirty="0">
                <a:solidFill>
                  <a:srgbClr val="FFFF00"/>
                </a:solidFill>
              </a:rPr>
              <a:t>-6</a:t>
            </a:r>
            <a:r>
              <a:rPr lang="el-G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dirty="0">
                <a:solidFill>
                  <a:srgbClr val="FFFF00"/>
                </a:solidFill>
              </a:rPr>
              <a:t> joules/volt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73EE3-C9D3-416A-A085-B7EC288598AE}"/>
              </a:ext>
            </a:extLst>
          </p:cNvPr>
          <p:cNvSpPr txBox="1"/>
          <p:nvPr/>
        </p:nvSpPr>
        <p:spPr>
          <a:xfrm>
            <a:off x="7802592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30203392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E3B6DE-979A-4FD5-83D5-DA64CE51B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729801"/>
              </p:ext>
            </p:extLst>
          </p:nvPr>
        </p:nvGraphicFramePr>
        <p:xfrm>
          <a:off x="2820359" y="375395"/>
          <a:ext cx="6323641" cy="648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271">
                  <a:extLst>
                    <a:ext uri="{9D8B030D-6E8A-4147-A177-3AD203B41FA5}">
                      <a16:colId xmlns:a16="http://schemas.microsoft.com/office/drawing/2014/main" val="3191455965"/>
                    </a:ext>
                  </a:extLst>
                </a:gridCol>
                <a:gridCol w="413878">
                  <a:extLst>
                    <a:ext uri="{9D8B030D-6E8A-4147-A177-3AD203B41FA5}">
                      <a16:colId xmlns:a16="http://schemas.microsoft.com/office/drawing/2014/main" val="644669209"/>
                    </a:ext>
                  </a:extLst>
                </a:gridCol>
                <a:gridCol w="512774">
                  <a:extLst>
                    <a:ext uri="{9D8B030D-6E8A-4147-A177-3AD203B41FA5}">
                      <a16:colId xmlns:a16="http://schemas.microsoft.com/office/drawing/2014/main" val="2258485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20239716"/>
                    </a:ext>
                  </a:extLst>
                </a:gridCol>
                <a:gridCol w="383580">
                  <a:extLst>
                    <a:ext uri="{9D8B030D-6E8A-4147-A177-3AD203B41FA5}">
                      <a16:colId xmlns:a16="http://schemas.microsoft.com/office/drawing/2014/main" val="3443966465"/>
                    </a:ext>
                  </a:extLst>
                </a:gridCol>
                <a:gridCol w="858625">
                  <a:extLst>
                    <a:ext uri="{9D8B030D-6E8A-4147-A177-3AD203B41FA5}">
                      <a16:colId xmlns:a16="http://schemas.microsoft.com/office/drawing/2014/main" val="869569410"/>
                    </a:ext>
                  </a:extLst>
                </a:gridCol>
                <a:gridCol w="870058">
                  <a:extLst>
                    <a:ext uri="{9D8B030D-6E8A-4147-A177-3AD203B41FA5}">
                      <a16:colId xmlns:a16="http://schemas.microsoft.com/office/drawing/2014/main" val="651863723"/>
                    </a:ext>
                  </a:extLst>
                </a:gridCol>
                <a:gridCol w="2019655">
                  <a:extLst>
                    <a:ext uri="{9D8B030D-6E8A-4147-A177-3AD203B41FA5}">
                      <a16:colId xmlns:a16="http://schemas.microsoft.com/office/drawing/2014/main" val="602803084"/>
                    </a:ext>
                  </a:extLst>
                </a:gridCol>
              </a:tblGrid>
              <a:tr h="346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Prefix</a:t>
                      </a:r>
                      <a:endParaRPr lang="en-US" sz="900" b="1" kern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Symbol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en-US" sz="9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Since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American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British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Decimal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1426902066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yotta-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yott' ah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1991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Septillion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Quadrillion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1000000000000000000000000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4177715313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zetta-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zett' ah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1991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Sextillion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Trilliard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1000000000000000000000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170839153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exa-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ex' ah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1975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Quintillion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Trillion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1000000000000000000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1078986054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peta-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pet' ah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1975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Quadrillion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Billiard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1000000000000000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2704143926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tera-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terr' ah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1960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Trillion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Billion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1000000000000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2822852355"/>
                  </a:ext>
                </a:extLst>
              </a:tr>
              <a:tr h="353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giga-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gigg' ah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(hard g)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1960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Billion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Milliard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1000000000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523206295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mega-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meg' ah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1960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Million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1000000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2628037097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kilo-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kill' oh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1795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Thousand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577057903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hecto-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hek' toe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1795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Hundred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1337449235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deka-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deck' ah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1795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Ten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1554416475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(none)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(none)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NA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One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2079564006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deci-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dess' ih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1795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Tenth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3004958534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centi-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sent' ih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1795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Hundredth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4179189562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milli-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mill' ih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1795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Thousandth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823000499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 dirty="0">
                          <a:solidFill>
                            <a:srgbClr val="C00000"/>
                          </a:solidFill>
                          <a:effectLst/>
                        </a:rPr>
                        <a:t>−6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micro-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µ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my' krow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1960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effectLst/>
                        </a:rPr>
                        <a:t>Millionth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0.000001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2708676717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−9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nano-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nann' oh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1960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Billionth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Milliardth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0.000000001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3298880141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−12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pico-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peek' oh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1960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Trillionth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Billionth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0.000000000001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2055676105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−15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femto-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femm' toe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1964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Quadrillionth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Billiardth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0.000000000000001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317904702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−18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atto-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at' toe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1964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Quintillionth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Trillionth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0.000000000000000001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905815282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−21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zepto-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z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zep' toe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1991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Sextillionth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Trilliardth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0.000000000000000000001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4113379073"/>
                  </a:ext>
                </a:extLst>
              </a:tr>
              <a:tr h="246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−24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yocto-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yock' toe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1991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Septillionth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Quadrillionth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0.000000000000000000000001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575" marR="8575" marT="8575" marB="8575" anchor="ctr"/>
                </a:tc>
                <a:extLst>
                  <a:ext uri="{0D108BD9-81ED-4DB2-BD59-A6C34878D82A}">
                    <a16:rowId xmlns:a16="http://schemas.microsoft.com/office/drawing/2014/main" val="418137062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FD784F-9A8C-4F3C-B00B-5EC281529A3D}"/>
              </a:ext>
            </a:extLst>
          </p:cNvPr>
          <p:cNvSpPr txBox="1">
            <a:spLocks/>
          </p:cNvSpPr>
          <p:nvPr/>
        </p:nvSpPr>
        <p:spPr bwMode="auto">
          <a:xfrm>
            <a:off x="0" y="6096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would  4μ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Ω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 written?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x 10</a:t>
            </a:r>
            <a:r>
              <a:rPr lang="en-US" sz="18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-6</a:t>
            </a:r>
            <a:r>
              <a:rPr lang="en-U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Ω </a:t>
            </a:r>
            <a:endParaRPr lang="en-US" sz="1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would you enter it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your calculator?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18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0.00 000 4</a:t>
            </a:r>
            <a:r>
              <a:rPr lang="en-U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Write the following num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bers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engineering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notation: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1,001. = </a:t>
            </a:r>
            <a:r>
              <a:rPr lang="en-U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1.001 x 10</a:t>
            </a:r>
            <a:r>
              <a:rPr lang="en-US" sz="1800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53 = </a:t>
            </a:r>
            <a:r>
              <a:rPr lang="en-U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53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6,926,300,000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=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6.9263 x 10^9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0.0289 = </a:t>
            </a: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.0289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0.00289 =  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2.89 x 10^-3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-3920 = </a:t>
            </a:r>
            <a:r>
              <a:rPr lang="en-US" sz="1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-3.92 x 10^3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    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Convert the following numbers from scientific notation to decimal format: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9)  1.92 x 10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			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11)  -4.29 x 10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			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Scientific Notation (and only the scientific notation!) to find the answer 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14)  1.695 x 10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÷ 1.395 x 10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?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Light travels through space at about 3.0 x 10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km per second. Suppose it takes 25 seconds for light from the sun to reach an asteroid. How far from the sun is the asteroid (in km)?</a:t>
            </a:r>
          </a:p>
          <a:p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936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modelled by</a:t>
            </a:r>
          </a:p>
          <a:p>
            <a:r>
              <a:rPr lang="en-US" dirty="0" err="1"/>
              <a:t>Xc</a:t>
            </a:r>
            <a:r>
              <a:rPr lang="en-US" dirty="0"/>
              <a:t> = 339000/f </a:t>
            </a:r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/>
              <a:t>What do I want?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DD659-D93E-4694-BCF9-A20CD372B2EF}"/>
              </a:ext>
            </a:extLst>
          </p:cNvPr>
          <p:cNvSpPr txBox="1"/>
          <p:nvPr/>
        </p:nvSpPr>
        <p:spPr>
          <a:xfrm>
            <a:off x="4267200" y="2057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BDC1C6"/>
                </a:solidFill>
                <a:effectLst/>
                <a:latin typeface="Roboto" panose="02000000000000000000" pitchFamily="2" charset="0"/>
              </a:rPr>
              <a:t>Capacitive Reactance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998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modelled by</a:t>
            </a:r>
          </a:p>
          <a:p>
            <a:r>
              <a:rPr lang="en-US" dirty="0" err="1"/>
              <a:t>Xc</a:t>
            </a:r>
            <a:r>
              <a:rPr lang="en-US" dirty="0"/>
              <a:t> = 339000/f </a:t>
            </a:r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/>
              <a:t>What do I want? </a:t>
            </a:r>
            <a:r>
              <a:rPr lang="en-US" dirty="0" err="1"/>
              <a:t>dXc</a:t>
            </a:r>
            <a:r>
              <a:rPr lang="en-US" dirty="0"/>
              <a:t>/df</a:t>
            </a:r>
          </a:p>
          <a:p>
            <a:pPr>
              <a:spcBef>
                <a:spcPts val="0"/>
              </a:spcBef>
            </a:pPr>
            <a:r>
              <a:rPr lang="en-US" dirty="0"/>
              <a:t>What is the formula?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038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modelled by</a:t>
            </a:r>
          </a:p>
          <a:p>
            <a:r>
              <a:rPr lang="en-US" dirty="0" err="1"/>
              <a:t>Xc</a:t>
            </a:r>
            <a:r>
              <a:rPr lang="en-US" dirty="0"/>
              <a:t> = 339000/f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≡ </a:t>
            </a:r>
            <a:r>
              <a:rPr lang="en-US" dirty="0"/>
              <a:t>339000f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 err="1"/>
              <a:t>dXc</a:t>
            </a:r>
            <a:r>
              <a:rPr lang="en-US" dirty="0"/>
              <a:t>/df = d(339000f</a:t>
            </a:r>
            <a:r>
              <a:rPr lang="en-US" baseline="30000" dirty="0"/>
              <a:t>-1</a:t>
            </a:r>
            <a:r>
              <a:rPr lang="en-US" dirty="0"/>
              <a:t>)/df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33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modelled by</a:t>
            </a:r>
          </a:p>
          <a:p>
            <a:r>
              <a:rPr lang="en-US" dirty="0" err="1"/>
              <a:t>Xc</a:t>
            </a:r>
            <a:r>
              <a:rPr lang="en-US" dirty="0"/>
              <a:t> = 339000/f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≡ </a:t>
            </a:r>
            <a:r>
              <a:rPr lang="en-US" dirty="0"/>
              <a:t>339000f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 err="1"/>
              <a:t>dXc</a:t>
            </a:r>
            <a:r>
              <a:rPr lang="en-US" dirty="0"/>
              <a:t>/df = -339000f</a:t>
            </a:r>
            <a:r>
              <a:rPr lang="en-US" baseline="30000" dirty="0"/>
              <a:t>-2</a:t>
            </a:r>
            <a:r>
              <a:rPr lang="en-US" dirty="0"/>
              <a:t>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16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BDD2-4C27-412D-ABFE-E0D83114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The reactance of a .47</a:t>
            </a:r>
            <a:r>
              <a:rPr lang="el-GR" dirty="0"/>
              <a:t>μ</a:t>
            </a:r>
            <a:r>
              <a:rPr lang="en-US" dirty="0"/>
              <a:t>F capacitor is modelled by</a:t>
            </a:r>
          </a:p>
          <a:p>
            <a:r>
              <a:rPr lang="en-US" dirty="0" err="1"/>
              <a:t>Xc</a:t>
            </a:r>
            <a:r>
              <a:rPr lang="en-US" dirty="0"/>
              <a:t> = 339000/f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≡ </a:t>
            </a:r>
            <a:r>
              <a:rPr lang="en-US" dirty="0"/>
              <a:t>339000f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where f is the frequency</a:t>
            </a:r>
          </a:p>
          <a:p>
            <a:r>
              <a:rPr lang="en-US" dirty="0"/>
              <a:t>What is the rate of change of capacitance versus change in frequency?</a:t>
            </a:r>
          </a:p>
          <a:p>
            <a:r>
              <a:rPr lang="en-US" dirty="0" err="1"/>
              <a:t>dXc</a:t>
            </a:r>
            <a:r>
              <a:rPr lang="en-US" dirty="0"/>
              <a:t>/df = </a:t>
            </a:r>
            <a:r>
              <a:rPr lang="en-US" dirty="0">
                <a:solidFill>
                  <a:srgbClr val="FFFF00"/>
                </a:solidFill>
              </a:rPr>
              <a:t>-339000f</a:t>
            </a:r>
            <a:r>
              <a:rPr lang="en-US" baseline="30000" dirty="0">
                <a:solidFill>
                  <a:srgbClr val="FFFF00"/>
                </a:solidFill>
              </a:rPr>
              <a:t>-2</a:t>
            </a:r>
            <a:r>
              <a:rPr lang="en-US" dirty="0">
                <a:solidFill>
                  <a:srgbClr val="FFFF00"/>
                </a:solidFill>
              </a:rPr>
              <a:t> ohms/Hertz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C0E07-3872-4C09-9622-E83702B9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ELECTRONICS APPLICATIONS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703EF-EC90-4282-9D8F-A07BC83567D5}"/>
              </a:ext>
            </a:extLst>
          </p:cNvPr>
          <p:cNvSpPr txBox="1"/>
          <p:nvPr/>
        </p:nvSpPr>
        <p:spPr>
          <a:xfrm>
            <a:off x="7743645" y="6276201"/>
            <a:ext cx="137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Rule 2</a:t>
            </a:r>
          </a:p>
        </p:txBody>
      </p:sp>
    </p:spTree>
    <p:extLst>
      <p:ext uri="{BB962C8B-B14F-4D97-AF65-F5344CB8AC3E}">
        <p14:creationId xmlns:p14="http://schemas.microsoft.com/office/powerpoint/2010/main" val="164548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6193</Words>
  <Application>Microsoft Office PowerPoint</Application>
  <PresentationFormat>On-screen Show (4:3)</PresentationFormat>
  <Paragraphs>1063</Paragraphs>
  <Slides>139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8" baseType="lpstr">
      <vt:lpstr>Arial</vt:lpstr>
      <vt:lpstr>Calibri</vt:lpstr>
      <vt:lpstr>Cambria Math</vt:lpstr>
      <vt:lpstr>Comic Sans MS</vt:lpstr>
      <vt:lpstr>Roboto</vt:lpstr>
      <vt:lpstr>Symbol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Higher-Order Derivatives</vt:lpstr>
      <vt:lpstr>Higher-Order Derivatives</vt:lpstr>
      <vt:lpstr>Higher-Order Derivatives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as Rates of Change</vt:lpstr>
      <vt:lpstr>Derivatives in Engineering</vt:lpstr>
      <vt:lpstr>Derivatives</vt:lpstr>
      <vt:lpstr>Questions?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Chain Rule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Chain Rule</vt:lpstr>
      <vt:lpstr>PowerPoint Presentation</vt:lpstr>
      <vt:lpstr>PowerPoint Presentation</vt:lpstr>
      <vt:lpstr>PowerPoint Presentation</vt:lpstr>
      <vt:lpstr>PowerPoint Presentation</vt:lpstr>
      <vt:lpstr>Questions?</vt:lpstr>
      <vt:lpstr>Engineering?</vt:lpstr>
      <vt:lpstr>Engineering?</vt:lpstr>
      <vt:lpstr>Engineering?</vt:lpstr>
      <vt:lpstr>Engineering?</vt:lpstr>
      <vt:lpstr>Questions?</vt:lpstr>
      <vt:lpstr>Electronic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Electronics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325</cp:revision>
  <dcterms:created xsi:type="dcterms:W3CDTF">2012-09-06T22:30:26Z</dcterms:created>
  <dcterms:modified xsi:type="dcterms:W3CDTF">2023-01-10T10:39:20Z</dcterms:modified>
</cp:coreProperties>
</file>