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4"/>
  </p:notesMasterIdLst>
  <p:handoutMasterIdLst>
    <p:handoutMasterId r:id="rId165"/>
  </p:handoutMasterIdLst>
  <p:sldIdLst>
    <p:sldId id="546" r:id="rId2"/>
    <p:sldId id="547" r:id="rId3"/>
    <p:sldId id="1297" r:id="rId4"/>
    <p:sldId id="1299" r:id="rId5"/>
    <p:sldId id="1296" r:id="rId6"/>
    <p:sldId id="1291" r:id="rId7"/>
    <p:sldId id="1298" r:id="rId8"/>
    <p:sldId id="1292" r:id="rId9"/>
    <p:sldId id="532" r:id="rId10"/>
    <p:sldId id="1294" r:id="rId11"/>
    <p:sldId id="1390" r:id="rId12"/>
    <p:sldId id="1295" r:id="rId13"/>
    <p:sldId id="1502" r:id="rId14"/>
    <p:sldId id="531" r:id="rId15"/>
    <p:sldId id="533" r:id="rId16"/>
    <p:sldId id="1303" r:id="rId17"/>
    <p:sldId id="535" r:id="rId18"/>
    <p:sldId id="1300" r:id="rId19"/>
    <p:sldId id="1304" r:id="rId20"/>
    <p:sldId id="1305" r:id="rId21"/>
    <p:sldId id="1309" r:id="rId22"/>
    <p:sldId id="1306" r:id="rId23"/>
    <p:sldId id="1307" r:id="rId24"/>
    <p:sldId id="1308" r:id="rId25"/>
    <p:sldId id="1281" r:id="rId26"/>
    <p:sldId id="540" r:id="rId27"/>
    <p:sldId id="542" r:id="rId28"/>
    <p:sldId id="1310" r:id="rId29"/>
    <p:sldId id="1282" r:id="rId30"/>
    <p:sldId id="544" r:id="rId31"/>
    <p:sldId id="545" r:id="rId32"/>
    <p:sldId id="1329" r:id="rId33"/>
    <p:sldId id="1344" r:id="rId34"/>
    <p:sldId id="1392" r:id="rId35"/>
    <p:sldId id="1501" r:id="rId36"/>
    <p:sldId id="2922" r:id="rId37"/>
    <p:sldId id="1505" r:id="rId38"/>
    <p:sldId id="1503" r:id="rId39"/>
    <p:sldId id="536" r:id="rId40"/>
    <p:sldId id="1336" r:id="rId41"/>
    <p:sldId id="1337" r:id="rId42"/>
    <p:sldId id="1338" r:id="rId43"/>
    <p:sldId id="1339" r:id="rId44"/>
    <p:sldId id="1340" r:id="rId45"/>
    <p:sldId id="1342" r:id="rId46"/>
    <p:sldId id="1343" r:id="rId47"/>
    <p:sldId id="1345" r:id="rId48"/>
    <p:sldId id="1510" r:id="rId49"/>
    <p:sldId id="1280" r:id="rId50"/>
    <p:sldId id="1311" r:id="rId51"/>
    <p:sldId id="1312" r:id="rId52"/>
    <p:sldId id="1313" r:id="rId53"/>
    <p:sldId id="1314" r:id="rId54"/>
    <p:sldId id="1315" r:id="rId55"/>
    <p:sldId id="1317" r:id="rId56"/>
    <p:sldId id="1330" r:id="rId57"/>
    <p:sldId id="1316" r:id="rId58"/>
    <p:sldId id="1331" r:id="rId59"/>
    <p:sldId id="1318" r:id="rId60"/>
    <p:sldId id="1319" r:id="rId61"/>
    <p:sldId id="1320" r:id="rId62"/>
    <p:sldId id="1321" r:id="rId63"/>
    <p:sldId id="1391" r:id="rId64"/>
    <p:sldId id="1332" r:id="rId65"/>
    <p:sldId id="1335" r:id="rId66"/>
    <p:sldId id="1333" r:id="rId67"/>
    <p:sldId id="1334" r:id="rId68"/>
    <p:sldId id="1346" r:id="rId69"/>
    <p:sldId id="1504" r:id="rId70"/>
    <p:sldId id="1347" r:id="rId71"/>
    <p:sldId id="1350" r:id="rId72"/>
    <p:sldId id="1351" r:id="rId73"/>
    <p:sldId id="1348" r:id="rId74"/>
    <p:sldId id="1352" r:id="rId75"/>
    <p:sldId id="1353" r:id="rId76"/>
    <p:sldId id="1354" r:id="rId77"/>
    <p:sldId id="1355" r:id="rId78"/>
    <p:sldId id="1356" r:id="rId79"/>
    <p:sldId id="1357" r:id="rId80"/>
    <p:sldId id="1358" r:id="rId81"/>
    <p:sldId id="1360" r:id="rId82"/>
    <p:sldId id="1362" r:id="rId83"/>
    <p:sldId id="1830" r:id="rId84"/>
    <p:sldId id="1831" r:id="rId85"/>
    <p:sldId id="1832" r:id="rId86"/>
    <p:sldId id="1833" r:id="rId87"/>
    <p:sldId id="1834" r:id="rId88"/>
    <p:sldId id="1835" r:id="rId89"/>
    <p:sldId id="1836" r:id="rId90"/>
    <p:sldId id="1368" r:id="rId91"/>
    <p:sldId id="1369" r:id="rId92"/>
    <p:sldId id="1372" r:id="rId93"/>
    <p:sldId id="1370" r:id="rId94"/>
    <p:sldId id="1371" r:id="rId95"/>
    <p:sldId id="1379" r:id="rId96"/>
    <p:sldId id="1380" r:id="rId97"/>
    <p:sldId id="1506" r:id="rId98"/>
    <p:sldId id="1837" r:id="rId99"/>
    <p:sldId id="2921" r:id="rId100"/>
    <p:sldId id="1284" r:id="rId101"/>
    <p:sldId id="1285" r:id="rId102"/>
    <p:sldId id="523" r:id="rId103"/>
    <p:sldId id="530" r:id="rId104"/>
    <p:sldId id="1447" r:id="rId105"/>
    <p:sldId id="1287" r:id="rId106"/>
    <p:sldId id="1288" r:id="rId107"/>
    <p:sldId id="2072" r:id="rId108"/>
    <p:sldId id="2073" r:id="rId109"/>
    <p:sldId id="2154" r:id="rId110"/>
    <p:sldId id="2155" r:id="rId111"/>
    <p:sldId id="2156" r:id="rId112"/>
    <p:sldId id="2157" r:id="rId113"/>
    <p:sldId id="2158" r:id="rId114"/>
    <p:sldId id="2159" r:id="rId115"/>
    <p:sldId id="2160" r:id="rId116"/>
    <p:sldId id="2161" r:id="rId117"/>
    <p:sldId id="2162" r:id="rId118"/>
    <p:sldId id="2163" r:id="rId119"/>
    <p:sldId id="2164" r:id="rId120"/>
    <p:sldId id="2165" r:id="rId121"/>
    <p:sldId id="2166" r:id="rId122"/>
    <p:sldId id="2167" r:id="rId123"/>
    <p:sldId id="2168" r:id="rId124"/>
    <p:sldId id="2169" r:id="rId125"/>
    <p:sldId id="2074" r:id="rId126"/>
    <p:sldId id="2075" r:id="rId127"/>
    <p:sldId id="2076" r:id="rId128"/>
    <p:sldId id="2077" r:id="rId129"/>
    <p:sldId id="2078" r:id="rId130"/>
    <p:sldId id="2079" r:id="rId131"/>
    <p:sldId id="2080" r:id="rId132"/>
    <p:sldId id="2170" r:id="rId133"/>
    <p:sldId id="2081" r:id="rId134"/>
    <p:sldId id="2171" r:id="rId135"/>
    <p:sldId id="2172" r:id="rId136"/>
    <p:sldId id="2083" r:id="rId137"/>
    <p:sldId id="2084" r:id="rId138"/>
    <p:sldId id="2085" r:id="rId139"/>
    <p:sldId id="2086" r:id="rId140"/>
    <p:sldId id="2087" r:id="rId141"/>
    <p:sldId id="2082" r:id="rId142"/>
    <p:sldId id="2923" r:id="rId143"/>
    <p:sldId id="2926" r:id="rId144"/>
    <p:sldId id="2924" r:id="rId145"/>
    <p:sldId id="2925" r:id="rId146"/>
    <p:sldId id="2927" r:id="rId147"/>
    <p:sldId id="2928" r:id="rId148"/>
    <p:sldId id="2929" r:id="rId149"/>
    <p:sldId id="2930" r:id="rId150"/>
    <p:sldId id="2931" r:id="rId151"/>
    <p:sldId id="2932" r:id="rId152"/>
    <p:sldId id="2933" r:id="rId153"/>
    <p:sldId id="2934" r:id="rId154"/>
    <p:sldId id="2935" r:id="rId155"/>
    <p:sldId id="2936" r:id="rId156"/>
    <p:sldId id="2937" r:id="rId157"/>
    <p:sldId id="2938" r:id="rId158"/>
    <p:sldId id="2939" r:id="rId159"/>
    <p:sldId id="2940" r:id="rId160"/>
    <p:sldId id="2070" r:id="rId161"/>
    <p:sldId id="2178" r:id="rId162"/>
    <p:sldId id="1829" r:id="rId1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35" autoAdjust="0"/>
    <p:restoredTop sz="94660"/>
  </p:normalViewPr>
  <p:slideViewPr>
    <p:cSldViewPr>
      <p:cViewPr varScale="1">
        <p:scale>
          <a:sx n="58" d="100"/>
          <a:sy n="58" d="100"/>
        </p:scale>
        <p:origin x="66" y="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notesMaster" Target="notesMasters/notesMaster1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handoutMaster" Target="handoutMasters/handout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99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26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34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25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49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8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02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38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64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3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48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9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4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17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2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52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9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84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87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80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8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2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1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7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474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8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05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1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98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00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108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1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97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86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072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584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7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18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353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896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94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443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4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768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3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14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64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3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6 </a:t>
            </a:r>
            <a:r>
              <a:rPr lang="en-US" altLang="en-US" sz="7500" b="1" dirty="0">
                <a:solidFill>
                  <a:srgbClr val="CCFFFF"/>
                </a:solidFill>
              </a:rPr>
              <a:t>! </a:t>
            </a:r>
            <a:r>
              <a:rPr lang="en-US" altLang="en-US" sz="100" b="1" dirty="0">
                <a:solidFill>
                  <a:srgbClr val="CCFFFF"/>
                </a:solidFill>
              </a:rPr>
              <a:t>.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8244B-DA2C-4437-91CF-FF5327DDE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2734223"/>
            <a:ext cx="5126421" cy="40584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CB2076-1238-4A70-BD63-37D37EC63E7E}"/>
              </a:ext>
            </a:extLst>
          </p:cNvPr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08CAA2-6DCF-4753-83B5-C170912DA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9E257E-C7F8-4556-9530-EDDF0898B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Circle the local maxima and minima and mark the global maximum  and minimum with </a:t>
            </a:r>
            <a:r>
              <a:rPr lang="en-US" altLang="en-US" dirty="0" err="1"/>
              <a:t>Xs</a:t>
            </a:r>
            <a:r>
              <a:rPr lang="en-US" altLang="en-US" dirty="0"/>
              <a:t>: 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A1BAE9C-BE0F-4E77-99AB-0690CEAD0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63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>
            <a:extLst>
              <a:ext uri="{FF2B5EF4-FFF2-40B4-BE49-F238E27FC236}">
                <a16:creationId xmlns:a16="http://schemas.microsoft.com/office/drawing/2014/main" id="{B56CC47D-5D08-42C4-8414-A8071BD0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Remember when we did functions on week 2?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7347" name="Title 2">
            <a:extLst>
              <a:ext uri="{FF2B5EF4-FFF2-40B4-BE49-F238E27FC236}">
                <a16:creationId xmlns:a16="http://schemas.microsoft.com/office/drawing/2014/main" id="{50BAB35B-2195-453C-B7C6-119719E3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r>
              <a:rPr lang="en-US" altLang="en-US" dirty="0"/>
              <a:t>Changing one variable’s value changes the value of another variable that depended on it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5C61165F-D84F-4806-A4E6-E297F779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5A834956-2684-46C0-8607-B8C82228B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Problems including variables whose rates of change are related and can be modeled by an equation are called </a:t>
            </a:r>
            <a:r>
              <a:rPr lang="en-US" altLang="en-US" dirty="0">
                <a:solidFill>
                  <a:srgbClr val="FFC000"/>
                </a:solidFill>
              </a:rPr>
              <a:t>related rates</a:t>
            </a:r>
            <a:r>
              <a:rPr lang="en-US" altLang="en-US" dirty="0"/>
              <a:t> problems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FB4D602F-70C9-468A-B10A-CC5F046B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635C608-8FE0-4CDE-BEE5-453C72483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4" indent="0">
              <a:buFont typeface="Arial" panose="020B0604020202020204" pitchFamily="34" charset="0"/>
              <a:buNone/>
            </a:pPr>
            <a:r>
              <a:rPr lang="en-US" altLang="en-US" dirty="0"/>
              <a:t>One or more rates are given, and other rates are to be calculated using the equation</a:t>
            </a:r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/>
          </a:p>
          <a:p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AC9676EE-2D5E-4E1C-B082-A9A123131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This can be done for any combination of variables in the model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The others are considered to be constants</a:t>
            </a:r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dirty="0"/>
          </a:p>
          <a:p>
            <a:endParaRPr lang="en-US" altLang="en-US" sz="1000" dirty="0"/>
          </a:p>
        </p:txBody>
      </p:sp>
      <p:sp>
        <p:nvSpPr>
          <p:cNvPr id="62467" name="Title 1">
            <a:extLst>
              <a:ext uri="{FF2B5EF4-FFF2-40B4-BE49-F238E27FC236}">
                <a16:creationId xmlns:a16="http://schemas.microsoft.com/office/drawing/2014/main" id="{0EB981EF-200C-40B9-AA50-8A3DDD3F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C8584DE5-E4DA-45AF-9E48-43526E13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EDFF8493-BB2C-4A9F-B88E-19B1C163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686800" cy="5638800"/>
          </a:xfrm>
        </p:spPr>
        <p:txBody>
          <a:bodyPr/>
          <a:lstStyle/>
          <a:p>
            <a:r>
              <a:rPr lang="en-US" altLang="en-US" dirty="0"/>
              <a:t>How to do it:</a:t>
            </a:r>
          </a:p>
          <a:p>
            <a:pPr marL="742950" indent="-742950">
              <a:buAutoNum type="arabicParenR"/>
            </a:pPr>
            <a:r>
              <a:rPr lang="en-US" altLang="en-US" dirty="0"/>
              <a:t>Draw a picture</a:t>
            </a:r>
          </a:p>
          <a:p>
            <a:pPr marL="742950" indent="-742950">
              <a:buAutoNum type="arabicParenR"/>
            </a:pPr>
            <a:r>
              <a:rPr lang="en-US" altLang="en-US" dirty="0"/>
              <a:t>What are you trying to find?</a:t>
            </a:r>
          </a:p>
          <a:p>
            <a:r>
              <a:rPr lang="en-US" altLang="en-US" dirty="0"/>
              <a:t>3) Find an equation relating the variables</a:t>
            </a:r>
          </a:p>
          <a:p>
            <a:r>
              <a:rPr lang="en-US" altLang="en-US" dirty="0"/>
              <a:t>4) Find </a:t>
            </a:r>
            <a:r>
              <a:rPr lang="en-US" altLang="en-US" dirty="0" err="1"/>
              <a:t>dy</a:t>
            </a:r>
            <a:r>
              <a:rPr lang="en-US" altLang="en-US" dirty="0"/>
              <a:t>/dx (usually chain rule)</a:t>
            </a:r>
          </a:p>
          <a:p>
            <a:r>
              <a:rPr lang="en-US" altLang="en-US" dirty="0"/>
              <a:t>5) Plug in known values</a:t>
            </a:r>
          </a:p>
          <a:p>
            <a:r>
              <a:rPr lang="en-US" altLang="en-US" dirty="0"/>
              <a:t>6) Solve for the rate of change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4FD4CE0B-AA4D-4B9A-B409-077563FD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0300C004-E057-4B4B-8976-006CEADE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there are values for the variables, plug them in at the end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2968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1: Draw a picture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482F0C-537B-4A61-8B0E-CC46AF94B7B9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855730-391A-4E9F-BD7C-D9B98268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102BFF-22BD-4EF6-972F-2663851363E9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52FB24-9F6F-4B07-8C8D-5A3898991402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7D3573-F9D0-4314-8D1E-3C9952583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3F11063-7836-457A-AA7E-534C224F5612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300436906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F482F0C-537B-4A61-8B0E-CC46AF94B7B9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855730-391A-4E9F-BD7C-D9B98268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102BFF-22BD-4EF6-972F-2663851363E9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52FB24-9F6F-4B07-8C8D-5A3898991402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7D3573-F9D0-4314-8D1E-3C9952583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2: What are you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trying to find?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F11063-7836-457A-AA7E-534C224F5612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30182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8244B-DA2C-4437-91CF-FF5327DDE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2734223"/>
            <a:ext cx="5126421" cy="40584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CB2076-1238-4A70-BD63-37D37EC63E7E}"/>
              </a:ext>
            </a:extLst>
          </p:cNvPr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08CAA2-6DCF-4753-83B5-C170912DA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9E257E-C7F8-4556-9530-EDDF0898B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Circle the local maxima and minima and mark the global maximum  and minimum with </a:t>
            </a:r>
            <a:r>
              <a:rPr lang="en-US" altLang="en-US" dirty="0" err="1"/>
              <a:t>Xs</a:t>
            </a:r>
            <a:r>
              <a:rPr lang="en-US" altLang="en-US" dirty="0"/>
              <a:t>: 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A1BAE9C-BE0F-4E77-99AB-0690CEAD0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455682D5-E31B-4B46-ADE2-34A21942C7F7}"/>
              </a:ext>
            </a:extLst>
          </p:cNvPr>
          <p:cNvSpPr/>
          <p:nvPr/>
        </p:nvSpPr>
        <p:spPr>
          <a:xfrm>
            <a:off x="4379091" y="2438400"/>
            <a:ext cx="539750" cy="64452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DF6357FB-4348-4639-B256-8F2B41A221EF}"/>
              </a:ext>
            </a:extLst>
          </p:cNvPr>
          <p:cNvSpPr/>
          <p:nvPr/>
        </p:nvSpPr>
        <p:spPr>
          <a:xfrm>
            <a:off x="5257800" y="6019800"/>
            <a:ext cx="539750" cy="64452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8CF4E-231F-4B4F-8904-D8983279EB1D}"/>
              </a:ext>
            </a:extLst>
          </p:cNvPr>
          <p:cNvSpPr/>
          <p:nvPr/>
        </p:nvSpPr>
        <p:spPr>
          <a:xfrm>
            <a:off x="3832532" y="2974155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E058BA-DE70-4727-B31D-92F70131F20A}"/>
              </a:ext>
            </a:extLst>
          </p:cNvPr>
          <p:cNvSpPr/>
          <p:nvPr/>
        </p:nvSpPr>
        <p:spPr>
          <a:xfrm>
            <a:off x="4065270" y="3903062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63E2A4-B11A-4D7B-A108-76D904C86A6E}"/>
              </a:ext>
            </a:extLst>
          </p:cNvPr>
          <p:cNvSpPr/>
          <p:nvPr/>
        </p:nvSpPr>
        <p:spPr>
          <a:xfrm>
            <a:off x="4648966" y="5015185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678E06-72FF-41C6-9931-3F1D5A54A3CF}"/>
              </a:ext>
            </a:extLst>
          </p:cNvPr>
          <p:cNvSpPr/>
          <p:nvPr/>
        </p:nvSpPr>
        <p:spPr>
          <a:xfrm>
            <a:off x="4901565" y="4253295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9333A14-C630-4642-96C5-0E0F52959351}"/>
              </a:ext>
            </a:extLst>
          </p:cNvPr>
          <p:cNvSpPr/>
          <p:nvPr/>
        </p:nvSpPr>
        <p:spPr>
          <a:xfrm>
            <a:off x="5498422" y="3657600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466EEB-7276-4EF4-B21B-4D5B421C2240}"/>
              </a:ext>
            </a:extLst>
          </p:cNvPr>
          <p:cNvSpPr/>
          <p:nvPr/>
        </p:nvSpPr>
        <p:spPr>
          <a:xfrm>
            <a:off x="5752553" y="4326210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7D3EE9-B270-4611-82FB-6A926A383F63}"/>
              </a:ext>
            </a:extLst>
          </p:cNvPr>
          <p:cNvSpPr/>
          <p:nvPr/>
        </p:nvSpPr>
        <p:spPr>
          <a:xfrm>
            <a:off x="6046076" y="2789948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5175F4F-4335-4F02-BC2D-A25EC85A7069}"/>
              </a:ext>
            </a:extLst>
          </p:cNvPr>
          <p:cNvSpPr/>
          <p:nvPr/>
        </p:nvSpPr>
        <p:spPr>
          <a:xfrm>
            <a:off x="6338318" y="4592037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B42B4CE-55E4-4BA4-8CC3-10927F2DA3D0}"/>
              </a:ext>
            </a:extLst>
          </p:cNvPr>
          <p:cNvSpPr/>
          <p:nvPr/>
        </p:nvSpPr>
        <p:spPr>
          <a:xfrm>
            <a:off x="6587361" y="3776990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5B66B19-0150-4304-8D6C-986EB93B0570}"/>
              </a:ext>
            </a:extLst>
          </p:cNvPr>
          <p:cNvSpPr/>
          <p:nvPr/>
        </p:nvSpPr>
        <p:spPr>
          <a:xfrm>
            <a:off x="6912610" y="5508732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DAE15A7-8FE1-4D5D-80C7-AEB559BBD027}"/>
              </a:ext>
            </a:extLst>
          </p:cNvPr>
          <p:cNvSpPr/>
          <p:nvPr/>
        </p:nvSpPr>
        <p:spPr>
          <a:xfrm>
            <a:off x="7189469" y="3700790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540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F482F0C-537B-4A61-8B0E-CC46AF94B7B9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855730-391A-4E9F-BD7C-D9B98268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102BFF-22BD-4EF6-972F-2663851363E9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52FB24-9F6F-4B07-8C8D-5A3898991402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7D3573-F9D0-4314-8D1E-3C9952583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2: What are you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trying to find? </a:t>
            </a:r>
            <a:r>
              <a:rPr lang="en-US" dirty="0" err="1">
                <a:solidFill>
                  <a:srgbClr val="FFFF00"/>
                </a:solidFill>
              </a:rPr>
              <a:t>dA</a:t>
            </a:r>
            <a:r>
              <a:rPr lang="en-US" dirty="0">
                <a:solidFill>
                  <a:srgbClr val="FFFF00"/>
                </a:solidFill>
              </a:rPr>
              <a:t>/dt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F11063-7836-457A-AA7E-534C224F5612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15830417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3: Find an equation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that relates the variables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F46894-346B-4215-84F3-B7FD3F5374D3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4246F4-80A2-410A-BC83-D44CFB96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C421BD-AEE9-4529-87B4-4C4AB7E6904D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B3D679-AAE2-4127-8663-35B3486B2F99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20B1B-DEB3-4517-A6B7-6F10081A2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3B1123-7578-4988-828A-2F9208A8EB04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37609058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3: Find an equation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that relates the variables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area A = 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F46894-346B-4215-84F3-B7FD3F5374D3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4246F4-80A2-410A-BC83-D44CFB96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C421BD-AEE9-4529-87B4-4C4AB7E6904D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B3D679-AAE2-4127-8663-35B3486B2F99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20B1B-DEB3-4517-A6B7-6F10081A2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A66A013-EC1E-4795-912B-BA452DD60279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353337535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F46894-346B-4215-84F3-B7FD3F5374D3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4246F4-80A2-410A-BC83-D44CFB96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C421BD-AEE9-4529-87B4-4C4AB7E6904D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B3D679-AAE2-4127-8663-35B3486B2F99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20B1B-DEB3-4517-A6B7-6F10081A2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4: Take the derivative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 respect to time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(usually Chain Rule)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60F75-01E6-4082-9F2D-4C136D51AEC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63767686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F46894-346B-4215-84F3-B7FD3F5374D3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4246F4-80A2-410A-BC83-D44CFB96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C421BD-AEE9-4529-87B4-4C4AB7E6904D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B3D679-AAE2-4127-8663-35B3486B2F99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20B1B-DEB3-4517-A6B7-6F10081A2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4: Take the derivative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 respect to time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FFFF00"/>
                </a:solidFill>
              </a:rPr>
              <a:t>dA</a:t>
            </a:r>
            <a:r>
              <a:rPr lang="en-US" dirty="0">
                <a:solidFill>
                  <a:srgbClr val="FFFF00"/>
                </a:solidFill>
              </a:rPr>
              <a:t>/dt = dx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        = 2x dx/dt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5B9EC-EBD1-4D66-9D44-0A3B22B8D8F3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7331499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5: Plug in stuff you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know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dA</a:t>
            </a:r>
            <a:r>
              <a:rPr lang="en-US" dirty="0"/>
              <a:t>/dt = 2x dx/dt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       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2(10)(3) = 60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whats</a:t>
            </a:r>
            <a:r>
              <a:rPr lang="en-US" sz="2000" dirty="0">
                <a:solidFill>
                  <a:srgbClr val="FFFF00"/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C130BE-F178-4104-8D81-DDB2CFC1D225}"/>
              </a:ext>
            </a:extLst>
          </p:cNvPr>
          <p:cNvCxnSpPr>
            <a:cxnSpLocks/>
          </p:cNvCxnSpPr>
          <p:nvPr/>
        </p:nvCxnSpPr>
        <p:spPr>
          <a:xfrm flipV="1">
            <a:off x="3200400" y="3810000"/>
            <a:ext cx="2895600" cy="148153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6AFE37-CCE7-4EB9-A896-4FBFF4D54AF2}"/>
              </a:ext>
            </a:extLst>
          </p:cNvPr>
          <p:cNvCxnSpPr>
            <a:cxnSpLocks/>
          </p:cNvCxnSpPr>
          <p:nvPr/>
        </p:nvCxnSpPr>
        <p:spPr>
          <a:xfrm flipH="1" flipV="1">
            <a:off x="914400" y="2624530"/>
            <a:ext cx="3497981" cy="252422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4DB39F-9B59-4DDE-8C85-CB04BC45688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F46894-346B-4215-84F3-B7FD3F5374D3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4246F4-80A2-410A-BC83-D44CFB96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C421BD-AEE9-4529-87B4-4C4AB7E6904D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B3D679-AAE2-4127-8663-35B3486B2F99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20B1B-DEB3-4517-A6B7-6F10081A2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6038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F46894-346B-4215-84F3-B7FD3F5374D3}"/>
              </a:ext>
            </a:extLst>
          </p:cNvPr>
          <p:cNvGrpSpPr/>
          <p:nvPr/>
        </p:nvGrpSpPr>
        <p:grpSpPr>
          <a:xfrm>
            <a:off x="7183804" y="4038600"/>
            <a:ext cx="1960196" cy="2516140"/>
            <a:chOff x="7183804" y="4038600"/>
            <a:chExt cx="1960196" cy="2516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4246F4-80A2-410A-BC83-D44CFB96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2158" y="4038600"/>
              <a:ext cx="1711842" cy="15842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C421BD-AEE9-4529-87B4-4C4AB7E6904D}"/>
                </a:ext>
              </a:extLst>
            </p:cNvPr>
            <p:cNvSpPr txBox="1"/>
            <p:nvPr/>
          </p:nvSpPr>
          <p:spPr>
            <a:xfrm>
              <a:off x="7239000" y="590840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3 cm/sec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B3D679-AAE2-4127-8663-35B3486B2F99}"/>
                </a:ext>
              </a:extLst>
            </p:cNvPr>
            <p:cNvCxnSpPr/>
            <p:nvPr/>
          </p:nvCxnSpPr>
          <p:spPr>
            <a:xfrm>
              <a:off x="7697216" y="5378971"/>
              <a:ext cx="0" cy="457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20B1B-DEB3-4517-A6B7-6F10081A2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804" y="5291529"/>
              <a:ext cx="42597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edge of a square is increasing at the rate of 3 cm/sec. At what rate is the square’s area changing when the edge of the square is 10 cm?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5: Plug in stuff you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know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dA</a:t>
            </a:r>
            <a:r>
              <a:rPr lang="en-US" dirty="0"/>
              <a:t>/dt =</a:t>
            </a:r>
            <a:r>
              <a:rPr lang="en-US" dirty="0">
                <a:solidFill>
                  <a:srgbClr val="FFFF00"/>
                </a:solidFill>
              </a:rPr>
              <a:t> 60 cm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/sec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313F7-0DA9-4872-A80D-07942ECCE853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https://www.math.ucdavis.edu/~kouba/CalcOneDIRECTORY/relatedratesdirectory/solution01.html</a:t>
            </a:r>
          </a:p>
        </p:txBody>
      </p:sp>
    </p:spTree>
    <p:extLst>
      <p:ext uri="{BB962C8B-B14F-4D97-AF65-F5344CB8AC3E}">
        <p14:creationId xmlns:p14="http://schemas.microsoft.com/office/powerpoint/2010/main" val="144994585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9246954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of the ladder is 5 feet from the wall ?</a:t>
            </a:r>
            <a:endParaRPr lang="en-US" sz="3500" dirty="0"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731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1: Pic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DD95F4-B948-4921-A437-64AF087FD32F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F01C78-22B6-49D2-8B98-1C01E0097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C7FA09D-2ABE-4494-95FB-34B5274843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E050E4-7709-418B-8CB3-D1BD31155490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037548-ABD1-417B-AB64-D9A093DC3704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9832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8244B-DA2C-4437-91CF-FF5327DDE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2734223"/>
            <a:ext cx="5126421" cy="40584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CB2076-1238-4A70-BD63-37D37EC63E7E}"/>
              </a:ext>
            </a:extLst>
          </p:cNvPr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08CAA2-6DCF-4753-83B5-C170912DA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9E257E-C7F8-4556-9530-EDDF0898B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Circle the local maxima and minima and mark the global maximum  and minimum with </a:t>
            </a:r>
            <a:r>
              <a:rPr lang="en-US" altLang="en-US" dirty="0" err="1"/>
              <a:t>Xs</a:t>
            </a:r>
            <a:r>
              <a:rPr lang="en-US" altLang="en-US" dirty="0"/>
              <a:t>: 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A1BAE9C-BE0F-4E77-99AB-0690CEAD0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455682D5-E31B-4B46-ADE2-34A21942C7F7}"/>
              </a:ext>
            </a:extLst>
          </p:cNvPr>
          <p:cNvSpPr/>
          <p:nvPr/>
        </p:nvSpPr>
        <p:spPr>
          <a:xfrm>
            <a:off x="4379091" y="2438400"/>
            <a:ext cx="539750" cy="64452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DF6357FB-4348-4639-B256-8F2B41A221EF}"/>
              </a:ext>
            </a:extLst>
          </p:cNvPr>
          <p:cNvSpPr/>
          <p:nvPr/>
        </p:nvSpPr>
        <p:spPr>
          <a:xfrm>
            <a:off x="5257800" y="6019800"/>
            <a:ext cx="539750" cy="64452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8CF4E-231F-4B4F-8904-D8983279EB1D}"/>
              </a:ext>
            </a:extLst>
          </p:cNvPr>
          <p:cNvSpPr/>
          <p:nvPr/>
        </p:nvSpPr>
        <p:spPr>
          <a:xfrm>
            <a:off x="3832532" y="2974155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E058BA-DE70-4727-B31D-92F70131F20A}"/>
              </a:ext>
            </a:extLst>
          </p:cNvPr>
          <p:cNvSpPr/>
          <p:nvPr/>
        </p:nvSpPr>
        <p:spPr>
          <a:xfrm>
            <a:off x="4065270" y="3903062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63E2A4-B11A-4D7B-A108-76D904C86A6E}"/>
              </a:ext>
            </a:extLst>
          </p:cNvPr>
          <p:cNvSpPr/>
          <p:nvPr/>
        </p:nvSpPr>
        <p:spPr>
          <a:xfrm>
            <a:off x="4648966" y="5015185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678E06-72FF-41C6-9931-3F1D5A54A3CF}"/>
              </a:ext>
            </a:extLst>
          </p:cNvPr>
          <p:cNvSpPr/>
          <p:nvPr/>
        </p:nvSpPr>
        <p:spPr>
          <a:xfrm>
            <a:off x="4901565" y="4253295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9333A14-C630-4642-96C5-0E0F52959351}"/>
              </a:ext>
            </a:extLst>
          </p:cNvPr>
          <p:cNvSpPr/>
          <p:nvPr/>
        </p:nvSpPr>
        <p:spPr>
          <a:xfrm>
            <a:off x="5498422" y="3657600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466EEB-7276-4EF4-B21B-4D5B421C2240}"/>
              </a:ext>
            </a:extLst>
          </p:cNvPr>
          <p:cNvSpPr/>
          <p:nvPr/>
        </p:nvSpPr>
        <p:spPr>
          <a:xfrm>
            <a:off x="5752553" y="4326210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7D3EE9-B270-4611-82FB-6A926A383F63}"/>
              </a:ext>
            </a:extLst>
          </p:cNvPr>
          <p:cNvSpPr/>
          <p:nvPr/>
        </p:nvSpPr>
        <p:spPr>
          <a:xfrm>
            <a:off x="6046076" y="2789948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5175F4F-4335-4F02-BC2D-A25EC85A7069}"/>
              </a:ext>
            </a:extLst>
          </p:cNvPr>
          <p:cNvSpPr/>
          <p:nvPr/>
        </p:nvSpPr>
        <p:spPr>
          <a:xfrm>
            <a:off x="6338318" y="4592037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B42B4CE-55E4-4BA4-8CC3-10927F2DA3D0}"/>
              </a:ext>
            </a:extLst>
          </p:cNvPr>
          <p:cNvSpPr/>
          <p:nvPr/>
        </p:nvSpPr>
        <p:spPr>
          <a:xfrm>
            <a:off x="6587361" y="3776990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5B66B19-0150-4304-8D6C-986EB93B0570}"/>
              </a:ext>
            </a:extLst>
          </p:cNvPr>
          <p:cNvSpPr/>
          <p:nvPr/>
        </p:nvSpPr>
        <p:spPr>
          <a:xfrm>
            <a:off x="6912610" y="5508732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DAE15A7-8FE1-4D5D-80C7-AEB559BBD027}"/>
              </a:ext>
            </a:extLst>
          </p:cNvPr>
          <p:cNvSpPr/>
          <p:nvPr/>
        </p:nvSpPr>
        <p:spPr>
          <a:xfrm>
            <a:off x="7189469" y="3700790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462B2F-2D3A-4763-A909-3651FD2DF87B}"/>
              </a:ext>
            </a:extLst>
          </p:cNvPr>
          <p:cNvSpPr/>
          <p:nvPr/>
        </p:nvSpPr>
        <p:spPr>
          <a:xfrm>
            <a:off x="3657600" y="4114800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F78BA4-0C2F-479B-AA9D-9C3C94B415BD}"/>
              </a:ext>
            </a:extLst>
          </p:cNvPr>
          <p:cNvSpPr/>
          <p:nvPr/>
        </p:nvSpPr>
        <p:spPr>
          <a:xfrm>
            <a:off x="7402284" y="4604761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843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2: What are you trying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to find?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DD95F4-B948-4921-A437-64AF087FD32F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F01C78-22B6-49D2-8B98-1C01E0097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C7FA09D-2ABE-4494-95FB-34B5274843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E050E4-7709-418B-8CB3-D1BD31155490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037548-ABD1-417B-AB64-D9A093DC3704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2785667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2: What are you trying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to find? </a:t>
            </a:r>
            <a:r>
              <a:rPr lang="en-US" sz="3500" dirty="0" err="1">
                <a:solidFill>
                  <a:srgbClr val="FFFF00"/>
                </a:solidFill>
              </a:rPr>
              <a:t>dy</a:t>
            </a:r>
            <a:r>
              <a:rPr lang="en-US" sz="3500" dirty="0">
                <a:solidFill>
                  <a:srgbClr val="FFFF00"/>
                </a:solidFill>
              </a:rPr>
              <a:t>/dt </a:t>
            </a:r>
            <a:endParaRPr lang="en-US" sz="3500" dirty="0"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DD95F4-B948-4921-A437-64AF087FD32F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F01C78-22B6-49D2-8B98-1C01E0097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C7FA09D-2ABE-4494-95FB-34B5274843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E050E4-7709-418B-8CB3-D1BD31155490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037548-ABD1-417B-AB64-D9A093DC3704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301899375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3: Eq?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725223-2B4B-4271-9B30-487E12CA3DEE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4B7240-355F-41A2-9C12-10159FC74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5FFC8F9-0943-4594-AD0C-C8092B6671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B08150-4617-4766-B03C-73A5E0623A16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22683ED-1D8C-4226-95C1-67D14EBAF54F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125318272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3: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x</a:t>
            </a:r>
            <a:r>
              <a:rPr lang="en-US" sz="3500" baseline="30000" dirty="0">
                <a:solidFill>
                  <a:srgbClr val="FFFF00"/>
                </a:solidFill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y</a:t>
            </a:r>
            <a:r>
              <a:rPr lang="en-US" sz="3500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13</a:t>
            </a:r>
            <a:r>
              <a:rPr lang="en-US" sz="3500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3500" dirty="0">
                <a:solidFill>
                  <a:srgbClr val="FFFF00"/>
                </a:solidFill>
              </a:rPr>
              <a:t>=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3500" dirty="0">
                <a:solidFill>
                  <a:srgbClr val="FFFF00"/>
                </a:solidFill>
              </a:rPr>
              <a:t>169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15C050-BFBB-4B3B-8AA2-AB2B22567D90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F2F74A-6DD0-4F8B-A250-05B3DFB02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CEB81A4-743C-4B39-AFDB-0BDC15319F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478726-7F3E-4409-B4B8-889F1DF555E9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196573B-C067-48A7-9762-308A80D935C9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321339682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4: x</a:t>
            </a:r>
            <a:r>
              <a:rPr lang="en-US" sz="3500" baseline="30000" dirty="0">
                <a:ea typeface="Times New Roman" panose="02020603050405020304" pitchFamily="18" charset="0"/>
              </a:rPr>
              <a:t>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+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y</a:t>
            </a:r>
            <a:r>
              <a:rPr lang="en-US" sz="3500" baseline="30000" dirty="0"/>
              <a:t>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/>
              <a:t>169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d /dt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698E9-DD1D-456F-83CF-3EF0FB36725E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511B1A-0EE6-4EDB-B0E0-54360775F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FA3E4D-0CB9-412D-B813-6CCCFB4F61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98B08F-F0FB-4304-8FA4-532D093D3D9F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B1A866F-B4DB-4FD2-8ECE-F750D16A2532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327849566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Step 4: x</a:t>
            </a:r>
            <a:r>
              <a:rPr lang="en-US" sz="3500" baseline="30000" dirty="0">
                <a:ea typeface="Times New Roman" panose="02020603050405020304" pitchFamily="18" charset="0"/>
              </a:rPr>
              <a:t>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+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y</a:t>
            </a:r>
            <a:r>
              <a:rPr lang="en-US" sz="3500" baseline="30000" dirty="0"/>
              <a:t>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3500" dirty="0"/>
              <a:t>169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a typeface="Times New Roman" panose="02020603050405020304" pitchFamily="18" charset="0"/>
              </a:rPr>
              <a:t>2x dx/dt + 2y </a:t>
            </a:r>
            <a:r>
              <a:rPr lang="en-US" sz="3500" dirty="0" err="1">
                <a:ea typeface="Times New Roman" panose="02020603050405020304" pitchFamily="18" charset="0"/>
              </a:rPr>
              <a:t>dy</a:t>
            </a:r>
            <a:r>
              <a:rPr lang="en-US" sz="3500" dirty="0">
                <a:ea typeface="Times New Roman" panose="02020603050405020304" pitchFamily="18" charset="0"/>
              </a:rPr>
              <a:t>/dt = 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x dx/dt + y </a:t>
            </a:r>
            <a:r>
              <a:rPr lang="en-US" sz="3500" dirty="0" err="1"/>
              <a:t>dy</a:t>
            </a:r>
            <a:r>
              <a:rPr lang="en-US" sz="3500" dirty="0"/>
              <a:t>/dt = 0 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89C7D3-64D3-4ECD-8FF1-79F02E9A5322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E8331A-A486-47A3-9969-7171FBFFE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005BB8-7167-4B87-9FC1-5621619B5B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199F68-616A-4BDB-B355-05AAC661DEE1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8304136-D78F-490E-AEE2-F503C0A23363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C826EB-4136-4012-45EE-4108A75DB8DF}"/>
              </a:ext>
            </a:extLst>
          </p:cNvPr>
          <p:cNvSpPr txBox="1"/>
          <p:nvPr/>
        </p:nvSpPr>
        <p:spPr>
          <a:xfrm>
            <a:off x="3048000" y="6107668"/>
            <a:ext cx="1848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/>
              <a:t>(what we want)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7362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x</a:t>
            </a:r>
            <a:r>
              <a:rPr lang="en-US" sz="2000" dirty="0"/>
              <a:t> </a:t>
            </a:r>
            <a:r>
              <a:rPr lang="en-US" sz="3500" dirty="0"/>
              <a:t>dx/dt</a:t>
            </a:r>
            <a:r>
              <a:rPr lang="en-US" sz="2000" dirty="0"/>
              <a:t> </a:t>
            </a:r>
            <a:r>
              <a:rPr lang="en-US" sz="3500" dirty="0"/>
              <a:t>+</a:t>
            </a:r>
            <a:r>
              <a:rPr lang="en-US" sz="2000" dirty="0"/>
              <a:t> </a:t>
            </a:r>
            <a:r>
              <a:rPr lang="en-US" sz="3500" dirty="0"/>
              <a:t>y</a:t>
            </a:r>
            <a:r>
              <a:rPr lang="en-US" sz="2000" dirty="0"/>
              <a:t> </a:t>
            </a:r>
            <a:r>
              <a:rPr lang="en-US" sz="3500" dirty="0" err="1"/>
              <a:t>dy</a:t>
            </a:r>
            <a:r>
              <a:rPr lang="en-US" sz="3500" dirty="0"/>
              <a:t>/dt</a:t>
            </a:r>
            <a:r>
              <a:rPr lang="en-US" sz="2000" dirty="0"/>
              <a:t> </a:t>
            </a:r>
            <a:r>
              <a:rPr lang="en-US" sz="3500" dirty="0"/>
              <a:t>=</a:t>
            </a:r>
            <a:r>
              <a:rPr lang="en-US" sz="2000" dirty="0"/>
              <a:t> </a:t>
            </a:r>
            <a:r>
              <a:rPr lang="en-US" sz="3500" dirty="0"/>
              <a:t>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dy</a:t>
            </a:r>
            <a:r>
              <a:rPr lang="en-US" sz="3500" dirty="0"/>
              <a:t>/dt = (-x dx/dt)/y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5: Plug in stuff!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C1997B-742B-480E-A292-76A6CB25B46F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A46DB3-0692-4EBD-940C-67E919F7B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551066-0E55-49AA-953B-64B44E57D7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A7DAD4-85BF-47F5-B585-463772E0D8F9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79C9216-797E-4D04-83B1-FB9148F25D55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97EED-9516-0CAC-5BDC-3D3E74722961}"/>
              </a:ext>
            </a:extLst>
          </p:cNvPr>
          <p:cNvSpPr txBox="1"/>
          <p:nvPr/>
        </p:nvSpPr>
        <p:spPr>
          <a:xfrm>
            <a:off x="2743200" y="5029200"/>
            <a:ext cx="1848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/>
              <a:t>(what we want)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2550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5: Plug in stuff!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dy</a:t>
            </a:r>
            <a:r>
              <a:rPr lang="en-US" sz="3500" dirty="0"/>
              <a:t>/dt = (-x dx/dt)/y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421FB1-78A2-4E1B-8983-138B2B8009A0}"/>
              </a:ext>
            </a:extLst>
          </p:cNvPr>
          <p:cNvCxnSpPr>
            <a:cxnSpLocks/>
          </p:cNvCxnSpPr>
          <p:nvPr/>
        </p:nvCxnSpPr>
        <p:spPr>
          <a:xfrm>
            <a:off x="4545874" y="5799909"/>
            <a:ext cx="2769326" cy="350205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59CDC0-2952-4DDE-907B-3EFB4FA45347}"/>
              </a:ext>
            </a:extLst>
          </p:cNvPr>
          <p:cNvCxnSpPr>
            <a:cxnSpLocks/>
          </p:cNvCxnSpPr>
          <p:nvPr/>
        </p:nvCxnSpPr>
        <p:spPr>
          <a:xfrm flipV="1">
            <a:off x="3013023" y="4572000"/>
            <a:ext cx="1330377" cy="1229193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D2228-233D-4E9D-BD53-B7875B8F7D47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E7D085-955F-435D-8B9D-E3B9488E9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929FC1C-5259-4EF5-9E4E-A2F4979BD8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2806B0-CF68-42B1-88AA-A7AEEC805D20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0775369-78FF-4BF0-8282-0DA0E1AE927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4351A-A0DF-46B1-99F6-F351B3802C66}"/>
              </a:ext>
            </a:extLst>
          </p:cNvPr>
          <p:cNvSpPr txBox="1"/>
          <p:nvPr/>
        </p:nvSpPr>
        <p:spPr>
          <a:xfrm>
            <a:off x="76200" y="6150114"/>
            <a:ext cx="20923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CCFFFF"/>
                </a:solidFill>
              </a:rPr>
              <a:t>(the thing we’re looking for)</a:t>
            </a:r>
          </a:p>
        </p:txBody>
      </p:sp>
    </p:spTree>
    <p:extLst>
      <p:ext uri="{BB962C8B-B14F-4D97-AF65-F5344CB8AC3E}">
        <p14:creationId xmlns:p14="http://schemas.microsoft.com/office/powerpoint/2010/main" val="117625228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dy</a:t>
            </a:r>
            <a:r>
              <a:rPr lang="en-US" sz="3500" dirty="0"/>
              <a:t>/dt = (-5 (-2))/y </a:t>
            </a:r>
            <a:r>
              <a:rPr lang="en-US" sz="2000" dirty="0"/>
              <a:t>hmm…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6E65FD-5FCC-41EE-A829-5073DDF28FBD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5B7CE5-7FAC-4847-9429-8C8E47521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6C33184-577C-49A7-AABC-29747AF164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BCF805-910A-46FE-9C1C-BDC155D55E49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A5D1F9B-28CF-44B0-A57B-02547397F62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37563583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382000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>
                    <a:effectLst/>
                    <a:ea typeface="Times New Roman" panose="02020603050405020304" pitchFamily="18" charset="0"/>
                  </a:rPr>
                  <a:t>A ladder 13 feet long is leaning against a high wall. If the base of the ladder is pushed toward the wall at the rate of 2 ft/sec., at what rate is the top of the ladder moving up the wall when the base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>
                    <a:effectLst/>
                    <a:ea typeface="Times New Roman" panose="02020603050405020304" pitchFamily="18" charset="0"/>
                  </a:rPr>
                  <a:t>of the ladder is 5 feet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>
                    <a:effectLst/>
                    <a:ea typeface="Times New Roman" panose="02020603050405020304" pitchFamily="18" charset="0"/>
                  </a:rPr>
                  <a:t>from the wall ?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>
                    <a:ea typeface="Times New Roman" panose="02020603050405020304" pitchFamily="18" charset="0"/>
                  </a:rPr>
                  <a:t>x</a:t>
                </a:r>
                <a:r>
                  <a:rPr lang="en-US" sz="3500" baseline="30000" dirty="0">
                    <a:ea typeface="Times New Roman" panose="02020603050405020304" pitchFamily="18" charset="0"/>
                  </a:rPr>
                  <a:t>2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3500" dirty="0">
                    <a:ea typeface="Times New Roman" panose="02020603050405020304" pitchFamily="18" charset="0"/>
                  </a:rPr>
                  <a:t>+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3500" dirty="0">
                    <a:ea typeface="Times New Roman" panose="02020603050405020304" pitchFamily="18" charset="0"/>
                  </a:rPr>
                  <a:t>y</a:t>
                </a:r>
                <a:r>
                  <a:rPr lang="en-US" sz="3500" baseline="30000" dirty="0"/>
                  <a:t>2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3500" dirty="0"/>
                  <a:t>=</a:t>
                </a:r>
                <a:r>
                  <a:rPr lang="en-US" sz="2000" dirty="0"/>
                  <a:t> </a:t>
                </a:r>
                <a:r>
                  <a:rPr lang="en-US" sz="3500" dirty="0"/>
                  <a:t>169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>
                    <a:ea typeface="Times New Roman" panose="02020603050405020304" pitchFamily="18" charset="0"/>
                  </a:rPr>
                  <a:t>5</a:t>
                </a:r>
                <a:r>
                  <a:rPr lang="en-US" sz="3500" baseline="30000" dirty="0">
                    <a:ea typeface="Times New Roman" panose="02020603050405020304" pitchFamily="18" charset="0"/>
                  </a:rPr>
                  <a:t>2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3500" dirty="0">
                    <a:ea typeface="Times New Roman" panose="02020603050405020304" pitchFamily="18" charset="0"/>
                  </a:rPr>
                  <a:t>+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3500" dirty="0">
                    <a:ea typeface="Times New Roman" panose="02020603050405020304" pitchFamily="18" charset="0"/>
                  </a:rPr>
                  <a:t>y</a:t>
                </a:r>
                <a:r>
                  <a:rPr lang="en-US" sz="3500" baseline="30000" dirty="0"/>
                  <a:t>2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3500" dirty="0"/>
                  <a:t>=</a:t>
                </a:r>
                <a:r>
                  <a:rPr lang="en-US" sz="2000" dirty="0"/>
                  <a:t> </a:t>
                </a:r>
                <a:r>
                  <a:rPr lang="en-US" sz="3500" dirty="0"/>
                  <a:t>169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500" dirty="0"/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500" dirty="0"/>
                          <m:t>169−25</m:t>
                        </m:r>
                      </m:e>
                    </m:rad>
                  </m:oMath>
                </a14:m>
                <a:r>
                  <a:rPr lang="en-US" sz="3500" dirty="0"/>
                  <a:t> = </a:t>
                </a:r>
                <a:r>
                  <a:rPr lang="en-US" sz="3500" dirty="0">
                    <a:solidFill>
                      <a:srgbClr val="FFC000"/>
                    </a:solidFill>
                  </a:rPr>
                  <a:t>12</a:t>
                </a:r>
                <a:endParaRPr lang="en-US" sz="2000" dirty="0">
                  <a:solidFill>
                    <a:srgbClr val="FFC000"/>
                  </a:solidFill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3500" dirty="0"/>
              </a:p>
            </p:txBody>
          </p:sp>
        </mc:Choice>
        <mc:Fallback xmlns="">
          <p:sp>
            <p:nvSpPr>
              <p:cNvPr id="37891" name="Content Placeholder 1">
                <a:extLst>
                  <a:ext uri="{FF2B5EF4-FFF2-40B4-BE49-F238E27FC236}">
                    <a16:creationId xmlns:a16="http://schemas.microsoft.com/office/drawing/2014/main" id="{5765A34E-0A31-4861-9444-43573C2F9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382000" cy="5638800"/>
              </a:xfrm>
              <a:blipFill>
                <a:blip r:embed="rId3"/>
                <a:stretch>
                  <a:fillRect l="-2109" t="-1730" r="-1964" b="-10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1E75E3-208B-4209-8439-CC1964D22EDC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B80F7C-C0D0-4E85-B14C-917000161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CFF5B7E-9A2C-4BC2-B736-05A98877C9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298856-8B87-41B0-B7EC-6265421DFE70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4AB7478-758C-4960-8970-4EEF081D702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121079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5984659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dy</a:t>
            </a:r>
            <a:r>
              <a:rPr lang="en-US" sz="3500" dirty="0"/>
              <a:t>/dt = (-5 (-2))/</a:t>
            </a:r>
            <a:r>
              <a:rPr lang="en-US" sz="3500" dirty="0">
                <a:solidFill>
                  <a:srgbClr val="FFC000"/>
                </a:solidFill>
              </a:rPr>
              <a:t>12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      = 10/12 = 5/6 </a:t>
            </a:r>
            <a:r>
              <a:rPr lang="en-US" sz="2000" dirty="0" err="1"/>
              <a:t>whats</a:t>
            </a:r>
            <a:r>
              <a:rPr lang="en-US" sz="2000" dirty="0"/>
              <a:t>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848199-FFD1-429E-9EC7-AAFDEEC3CFFD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7C539D-7508-4321-8201-A6EC56929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F49C675-9D4A-4599-ADC4-991C9265B8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7EA559-95B8-417D-9617-FAECA8CDB146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5B818AD-2ACA-491D-AB04-D36BCD9EBDCC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319131322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 ladder 13 feet long is leaning against a high wall. If the base of the ladder is pushed toward the wall at the rate of 2 ft/sec., at what rate is the top of the ladder moving up the wall when the base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of the ladder is 5 feet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from the wall 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dy</a:t>
            </a:r>
            <a:r>
              <a:rPr lang="en-US" sz="3500" dirty="0"/>
              <a:t>/dt = (-5 (-2))/12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      = </a:t>
            </a:r>
            <a:r>
              <a:rPr lang="en-US" sz="3500" dirty="0">
                <a:solidFill>
                  <a:srgbClr val="FFFF00"/>
                </a:solidFill>
              </a:rPr>
              <a:t>10/12</a:t>
            </a:r>
            <a:r>
              <a:rPr lang="en-US" sz="3500" dirty="0"/>
              <a:t> = </a:t>
            </a:r>
            <a:r>
              <a:rPr lang="en-US" sz="3500" dirty="0">
                <a:solidFill>
                  <a:srgbClr val="FFFF00"/>
                </a:solidFill>
              </a:rPr>
              <a:t>5/6 ft/sec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93B7B6-5DCB-4E5D-AC94-F5B53DDE8B3C}"/>
              </a:ext>
            </a:extLst>
          </p:cNvPr>
          <p:cNvGrpSpPr/>
          <p:nvPr/>
        </p:nvGrpSpPr>
        <p:grpSpPr>
          <a:xfrm>
            <a:off x="7127805" y="4267200"/>
            <a:ext cx="2016195" cy="2413415"/>
            <a:chOff x="7127805" y="4267200"/>
            <a:chExt cx="2016195" cy="24134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C24FBE-0619-43CD-BF29-28D30A110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805" y="4267200"/>
              <a:ext cx="2016195" cy="241341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8220668-1748-412F-9A46-47D8E8FEB6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0" y="6324600"/>
              <a:ext cx="6858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77F2BF-3F0C-475A-BAC6-EDF18DBC68C9}"/>
                </a:ext>
              </a:extLst>
            </p:cNvPr>
            <p:cNvSpPr txBox="1"/>
            <p:nvPr/>
          </p:nvSpPr>
          <p:spPr>
            <a:xfrm>
              <a:off x="7315200" y="5711119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dx/dt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-2 ft/sec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157C253-1DAA-4B9D-8A01-769A50AF272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https://www.math.ucdavis.edu/~kouba/CalcOneDIRECTORY/relatedratesdirectory/solution06.html</a:t>
            </a:r>
          </a:p>
        </p:txBody>
      </p:sp>
    </p:spTree>
    <p:extLst>
      <p:ext uri="{BB962C8B-B14F-4D97-AF65-F5344CB8AC3E}">
        <p14:creationId xmlns:p14="http://schemas.microsoft.com/office/powerpoint/2010/main" val="33070947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1750925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m.?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1: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283337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m.?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2: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086696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m.?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2: </a:t>
            </a:r>
            <a:r>
              <a:rPr lang="en-US" sz="3500" dirty="0" err="1">
                <a:solidFill>
                  <a:srgbClr val="FFFF00"/>
                </a:solidFill>
              </a:rPr>
              <a:t>dA</a:t>
            </a:r>
            <a:r>
              <a:rPr lang="en-US" sz="3500" dirty="0">
                <a:solidFill>
                  <a:srgbClr val="FFFF00"/>
                </a:solidFill>
              </a:rPr>
              <a:t>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029368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m.?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3: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21259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3: </a:t>
            </a:r>
            <a:r>
              <a:rPr lang="en-US" sz="3500" dirty="0">
                <a:solidFill>
                  <a:srgbClr val="FFFF00"/>
                </a:solidFill>
              </a:rPr>
              <a:t>A = </a:t>
            </a:r>
            <a:r>
              <a:rPr lang="el-GR" sz="3500" b="0" dirty="0">
                <a:solidFill>
                  <a:srgbClr val="FFFF00"/>
                </a:solidFill>
                <a:latin typeface="Comic Sans MS" panose="030F0702030302020204" pitchFamily="66" charset="0"/>
              </a:rPr>
              <a:t>π</a:t>
            </a:r>
            <a:r>
              <a:rPr lang="en-US" sz="3500" dirty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en-US" sz="3500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en-US" sz="3500" dirty="0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4: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32729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A = </a:t>
            </a:r>
            <a:r>
              <a:rPr lang="el-GR" sz="3500" b="0" dirty="0">
                <a:latin typeface="Comic Sans MS" panose="030F0702030302020204" pitchFamily="66" charset="0"/>
              </a:rPr>
              <a:t>π</a:t>
            </a:r>
            <a:r>
              <a:rPr lang="en-US" sz="3500" dirty="0">
                <a:latin typeface="Comic Sans MS" panose="030F0702030302020204" pitchFamily="66" charset="0"/>
              </a:rPr>
              <a:t>r</a:t>
            </a:r>
            <a:r>
              <a:rPr lang="en-US" sz="3500" baseline="30000" dirty="0">
                <a:latin typeface="Comic Sans MS" panose="030F0702030302020204" pitchFamily="66" charset="0"/>
              </a:rPr>
              <a:t>2</a:t>
            </a:r>
            <a:r>
              <a:rPr lang="en-US" sz="3500" dirty="0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4: </a:t>
            </a:r>
            <a:r>
              <a:rPr lang="en-US" sz="3500" dirty="0" err="1"/>
              <a:t>dA</a:t>
            </a:r>
            <a:r>
              <a:rPr lang="en-US" sz="3500" dirty="0"/>
              <a:t>/dt = </a:t>
            </a:r>
            <a:r>
              <a:rPr lang="en-US" sz="3500" dirty="0">
                <a:solidFill>
                  <a:srgbClr val="FFFF00"/>
                </a:solidFill>
              </a:rPr>
              <a:t>2</a:t>
            </a:r>
            <a:r>
              <a:rPr lang="el-GR" sz="3500" b="0" dirty="0">
                <a:solidFill>
                  <a:srgbClr val="FFFF00"/>
                </a:solidFill>
                <a:latin typeface="Comic Sans MS" panose="030F0702030302020204" pitchFamily="66" charset="0"/>
              </a:rPr>
              <a:t>π</a:t>
            </a:r>
            <a:r>
              <a:rPr lang="en-US" sz="3500" dirty="0">
                <a:solidFill>
                  <a:srgbClr val="FFFF00"/>
                </a:solidFill>
                <a:latin typeface="Comic Sans MS" panose="030F0702030302020204" pitchFamily="66" charset="0"/>
              </a:rPr>
              <a:t>r </a:t>
            </a:r>
            <a:r>
              <a:rPr lang="en-US" sz="35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dr</a:t>
            </a:r>
            <a:r>
              <a:rPr lang="en-US" sz="3500" dirty="0">
                <a:solidFill>
                  <a:srgbClr val="FFFF00"/>
                </a:solidFill>
                <a:latin typeface="Comic Sans MS" panose="030F0702030302020204" pitchFamily="66" charset="0"/>
              </a:rPr>
              <a:t>/dt</a:t>
            </a:r>
            <a:endParaRPr lang="en-US" sz="35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5: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104145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dA</a:t>
            </a:r>
            <a:r>
              <a:rPr lang="en-US" sz="3500" dirty="0"/>
              <a:t>/dt = 2</a:t>
            </a:r>
            <a:r>
              <a:rPr lang="el-GR" sz="3500" b="0" dirty="0">
                <a:latin typeface="Comic Sans MS" panose="030F0702030302020204" pitchFamily="66" charset="0"/>
              </a:rPr>
              <a:t>π</a:t>
            </a:r>
            <a:r>
              <a:rPr lang="en-US" sz="3500" dirty="0">
                <a:latin typeface="Comic Sans MS" panose="030F0702030302020204" pitchFamily="66" charset="0"/>
              </a:rPr>
              <a:t>r </a:t>
            </a:r>
            <a:r>
              <a:rPr lang="en-US" sz="3500" dirty="0" err="1">
                <a:latin typeface="Comic Sans MS" panose="030F0702030302020204" pitchFamily="66" charset="0"/>
              </a:rPr>
              <a:t>dr</a:t>
            </a:r>
            <a:r>
              <a:rPr lang="en-US" sz="3500" dirty="0">
                <a:latin typeface="Comic Sans MS" panose="030F0702030302020204" pitchFamily="66" charset="0"/>
              </a:rPr>
              <a:t>/dt</a:t>
            </a:r>
            <a:endParaRPr lang="en-US" sz="35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Step 5: </a:t>
            </a:r>
            <a:r>
              <a:rPr lang="en-US" sz="3500" dirty="0" err="1"/>
              <a:t>dA</a:t>
            </a:r>
            <a:r>
              <a:rPr lang="en-US" sz="3500" dirty="0"/>
              <a:t>/dt = 2</a:t>
            </a:r>
            <a:r>
              <a:rPr lang="el-GR" sz="3500" b="0" dirty="0">
                <a:latin typeface="Comic Sans MS" panose="030F0702030302020204" pitchFamily="66" charset="0"/>
              </a:rPr>
              <a:t>π</a:t>
            </a:r>
            <a:r>
              <a:rPr lang="en-US" sz="3500" dirty="0">
                <a:latin typeface="Comic Sans MS" panose="030F0702030302020204" pitchFamily="66" charset="0"/>
              </a:rPr>
              <a:t>r </a:t>
            </a:r>
            <a:r>
              <a:rPr lang="en-US" sz="3500" dirty="0" err="1">
                <a:latin typeface="Comic Sans MS" panose="030F0702030302020204" pitchFamily="66" charset="0"/>
              </a:rPr>
              <a:t>dr</a:t>
            </a:r>
            <a:r>
              <a:rPr lang="en-US" sz="3500" dirty="0">
                <a:latin typeface="Comic Sans MS" panose="030F0702030302020204" pitchFamily="66" charset="0"/>
              </a:rPr>
              <a:t>/dt</a:t>
            </a:r>
            <a:endParaRPr lang="en-US" sz="35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			   = 2</a:t>
            </a:r>
            <a:r>
              <a:rPr lang="el-GR" sz="3500" b="0" dirty="0">
                <a:latin typeface="Comic Sans MS" panose="030F0702030302020204" pitchFamily="66" charset="0"/>
              </a:rPr>
              <a:t>π</a:t>
            </a:r>
            <a:r>
              <a:rPr lang="en-US" sz="3500" dirty="0">
                <a:latin typeface="Comic Sans MS" panose="030F0702030302020204" pitchFamily="66" charset="0"/>
              </a:rPr>
              <a:t>(20) (10)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latin typeface="Comic Sans MS" panose="030F0702030302020204" pitchFamily="66" charset="0"/>
              </a:rPr>
              <a:t>			   ≈ 1256.64 ? </a:t>
            </a: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6D279C-E380-44A7-B5C5-85A6A85BFACD}"/>
              </a:ext>
            </a:extLst>
          </p:cNvPr>
          <p:cNvCxnSpPr>
            <a:cxnSpLocks/>
          </p:cNvCxnSpPr>
          <p:nvPr/>
        </p:nvCxnSpPr>
        <p:spPr>
          <a:xfrm flipH="1" flipV="1">
            <a:off x="2819400" y="4038600"/>
            <a:ext cx="304800" cy="233597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E2CAB8-066A-4829-BD60-5ADE9F2C879A}"/>
              </a:ext>
            </a:extLst>
          </p:cNvPr>
          <p:cNvCxnSpPr>
            <a:cxnSpLocks/>
          </p:cNvCxnSpPr>
          <p:nvPr/>
        </p:nvCxnSpPr>
        <p:spPr>
          <a:xfrm flipV="1">
            <a:off x="3983011" y="2438400"/>
            <a:ext cx="360389" cy="171018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85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32C1AC1F-3F00-4A92-A880-FBBC1679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Extrema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5B5A4469-F5BD-4EA4-AF02-EA4CEE457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maximums and minimums of a graph occur where the slope of the tangent line (first derivative) is zero!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radius of a circular oil slick on the surface of a pond is increasing at the rate of 10 meters/min. At what rate is the circle’s area changing when the radius of the oil slick is 20 m?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dA</a:t>
            </a:r>
            <a:r>
              <a:rPr lang="en-US" sz="3500" dirty="0"/>
              <a:t>/dt = 2</a:t>
            </a:r>
            <a:r>
              <a:rPr lang="el-GR" sz="3500" b="0" dirty="0">
                <a:latin typeface="Comic Sans MS" panose="030F0702030302020204" pitchFamily="66" charset="0"/>
              </a:rPr>
              <a:t>π</a:t>
            </a:r>
            <a:r>
              <a:rPr lang="en-US" sz="3500" dirty="0">
                <a:latin typeface="Comic Sans MS" panose="030F0702030302020204" pitchFamily="66" charset="0"/>
              </a:rPr>
              <a:t>r </a:t>
            </a:r>
            <a:r>
              <a:rPr lang="en-US" sz="3500" dirty="0" err="1">
                <a:latin typeface="Comic Sans MS" panose="030F0702030302020204" pitchFamily="66" charset="0"/>
              </a:rPr>
              <a:t>dr</a:t>
            </a:r>
            <a:r>
              <a:rPr lang="en-US" sz="3500" dirty="0">
                <a:latin typeface="Comic Sans MS" panose="030F0702030302020204" pitchFamily="66" charset="0"/>
              </a:rPr>
              <a:t>/dt</a:t>
            </a:r>
            <a:endParaRPr lang="en-US" sz="35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dA</a:t>
            </a:r>
            <a:r>
              <a:rPr lang="en-US" sz="3500" dirty="0"/>
              <a:t>/dt </a:t>
            </a:r>
            <a:r>
              <a:rPr lang="en-US" sz="3500" dirty="0">
                <a:latin typeface="Comic Sans MS" panose="030F0702030302020204" pitchFamily="66" charset="0"/>
              </a:rPr>
              <a:t>≈ </a:t>
            </a:r>
            <a:r>
              <a:rPr lang="en-US" sz="3500" dirty="0">
                <a:solidFill>
                  <a:srgbClr val="FFFF00"/>
                </a:solidFill>
                <a:latin typeface="Comic Sans MS" panose="030F0702030302020204" pitchFamily="66" charset="0"/>
              </a:rPr>
              <a:t>1256.64 m</a:t>
            </a:r>
            <a:r>
              <a:rPr lang="en-US" sz="3500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en-US" sz="3500" dirty="0">
                <a:solidFill>
                  <a:srgbClr val="FFFF00"/>
                </a:solidFill>
                <a:latin typeface="Comic Sans MS" panose="030F0702030302020204" pitchFamily="66" charset="0"/>
              </a:rPr>
              <a:t>/min </a:t>
            </a:r>
            <a:r>
              <a:rPr lang="en-US" sz="3500" dirty="0">
                <a:latin typeface="Comic Sans MS" panose="030F0702030302020204" pitchFamily="66" charset="0"/>
              </a:rPr>
              <a:t> </a:t>
            </a: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17D88-649F-4726-B416-B7C4DCE6F90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https://www.math.ucdavis.edu/~kouba/CalcOneDIRECTORY/relatedratesdirectory/solution04.html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43E71-4F44-4F79-B505-33D862E5D2BC}"/>
              </a:ext>
            </a:extLst>
          </p:cNvPr>
          <p:cNvGrpSpPr/>
          <p:nvPr/>
        </p:nvGrpSpPr>
        <p:grpSpPr>
          <a:xfrm>
            <a:off x="7095460" y="4686541"/>
            <a:ext cx="2127296" cy="2019059"/>
            <a:chOff x="7095460" y="4325034"/>
            <a:chExt cx="2127296" cy="20190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29E98-AAB6-4E42-A391-9389B219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460" y="4648200"/>
              <a:ext cx="1743740" cy="16958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F19C-A2CC-40B7-BB88-0415C83244D5}"/>
                </a:ext>
              </a:extLst>
            </p:cNvPr>
            <p:cNvSpPr txBox="1"/>
            <p:nvPr/>
          </p:nvSpPr>
          <p:spPr>
            <a:xfrm>
              <a:off x="8003556" y="4325034"/>
              <a:ext cx="1219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</a:rPr>
                <a:t>dr</a:t>
              </a:r>
              <a:r>
                <a:rPr lang="en-US" dirty="0">
                  <a:solidFill>
                    <a:srgbClr val="FFC000"/>
                  </a:solidFill>
                </a:rPr>
                <a:t>/dt = </a:t>
              </a:r>
            </a:p>
            <a:p>
              <a:r>
                <a:rPr lang="en-US" dirty="0">
                  <a:solidFill>
                    <a:srgbClr val="FFC000"/>
                  </a:solidFill>
                </a:rPr>
                <a:t>10m/min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01C9D1-2367-4967-8EE1-F90EC429D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324" y="4953000"/>
              <a:ext cx="303276" cy="150274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6D279C-E380-44A7-B5C5-85A6A85BFACD}"/>
              </a:ext>
            </a:extLst>
          </p:cNvPr>
          <p:cNvCxnSpPr>
            <a:cxnSpLocks/>
          </p:cNvCxnSpPr>
          <p:nvPr/>
        </p:nvCxnSpPr>
        <p:spPr>
          <a:xfrm flipH="1" flipV="1">
            <a:off x="2819400" y="4038600"/>
            <a:ext cx="304800" cy="233597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E2CAB8-066A-4829-BD60-5ADE9F2C879A}"/>
              </a:ext>
            </a:extLst>
          </p:cNvPr>
          <p:cNvCxnSpPr>
            <a:cxnSpLocks/>
          </p:cNvCxnSpPr>
          <p:nvPr/>
        </p:nvCxnSpPr>
        <p:spPr>
          <a:xfrm flipV="1">
            <a:off x="3983011" y="2438400"/>
            <a:ext cx="360389" cy="171018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67991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3367899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ea typeface="Times New Roman" panose="02020603050405020304" pitchFamily="18" charset="0"/>
              </a:rPr>
              <a:t>The relationship between temperature and resistance for a device is modeled by: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R = 3 + 0.001T</a:t>
            </a:r>
            <a:r>
              <a:rPr lang="en-US" sz="3500" baseline="30000" dirty="0"/>
              <a:t>2</a:t>
            </a:r>
            <a:r>
              <a:rPr lang="en-US" sz="3500" dirty="0"/>
              <a:t> (in ohms)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If the temperature T is increasing at the rate of 0.3°C/sec, how fast is the resistance changing when T=100°C?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3735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The relationship between temperature and resistance for a device is modeled by: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R = 3 + 0.001T</a:t>
            </a:r>
            <a:r>
              <a:rPr lang="en-US" sz="3500" baseline="30000" dirty="0"/>
              <a:t>2</a:t>
            </a:r>
            <a:r>
              <a:rPr lang="en-US" sz="3500" dirty="0"/>
              <a:t> (in ohms)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If the </a:t>
            </a:r>
            <a:r>
              <a:rPr lang="en-US" sz="3500" dirty="0"/>
              <a:t>temperature T is increasing at the rate of 0.3°C/sec, how fast is the resistance changing when T=100°C?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499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R = 3 + 0.001T</a:t>
            </a:r>
            <a:r>
              <a:rPr lang="en-US" sz="3500" baseline="30000" dirty="0"/>
              <a:t>2</a:t>
            </a:r>
            <a:r>
              <a:rPr lang="en-US" sz="3500" dirty="0"/>
              <a:t> (in ohms)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Temperature T is increasing at the rate of 0.3°C/sec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When T=100°C,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how fast (t) is the resistance changing?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What do we want to know?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5295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R = 3 + 0.001T</a:t>
            </a:r>
            <a:r>
              <a:rPr lang="en-US" sz="3500" baseline="30000" dirty="0"/>
              <a:t>2</a:t>
            </a:r>
            <a:r>
              <a:rPr lang="en-US" sz="3500" dirty="0"/>
              <a:t> (in ohms)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Temperature T is increasing at the rate of 0.3°C/sec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When T=100°C,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how fast (t) is the resistance changing?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What do we want to know?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>
                <a:solidFill>
                  <a:srgbClr val="FFFF00"/>
                </a:solidFill>
              </a:rPr>
              <a:t>dR</a:t>
            </a:r>
            <a:r>
              <a:rPr lang="en-US" sz="3500" dirty="0">
                <a:solidFill>
                  <a:srgbClr val="FFFF00"/>
                </a:solidFill>
              </a:rPr>
              <a:t>/dt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0058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R = 3 + 0.001T</a:t>
            </a:r>
            <a:r>
              <a:rPr lang="en-US" sz="3500" baseline="30000" dirty="0"/>
              <a:t>2</a:t>
            </a:r>
            <a:r>
              <a:rPr lang="en-US" sz="3500" dirty="0"/>
              <a:t> (in ohms)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Temperature T is increasing at the rate of 0.3°C/sec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When T=100°C,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how fast (t) is the resistance changing?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What do we want to know? </a:t>
            </a:r>
            <a:r>
              <a:rPr lang="en-US" sz="3500" dirty="0" err="1"/>
              <a:t>dR</a:t>
            </a:r>
            <a:r>
              <a:rPr lang="en-US" sz="3500" dirty="0"/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What do we know?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1766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R = 3 + 0.001T</a:t>
            </a:r>
            <a:r>
              <a:rPr lang="en-US" sz="3500" baseline="30000" dirty="0"/>
              <a:t>2</a:t>
            </a:r>
            <a:r>
              <a:rPr lang="en-US" sz="3500" dirty="0"/>
              <a:t> (in ohms)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Temperature T is increasing at the rate of 0.3°C/sec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When T=100°C,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how fast (t) is the resistance changing?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What do we want to know? </a:t>
            </a:r>
            <a:r>
              <a:rPr lang="en-US" sz="3500" dirty="0" err="1"/>
              <a:t>dR</a:t>
            </a:r>
            <a:r>
              <a:rPr lang="en-US" sz="3500" dirty="0"/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What do we know? </a:t>
            </a:r>
            <a:r>
              <a:rPr lang="en-US" sz="3500" dirty="0">
                <a:solidFill>
                  <a:srgbClr val="FFFF00"/>
                </a:solidFill>
              </a:rPr>
              <a:t>dT/dt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58B08759-7127-7410-CEC7-8CB79C8D9D01}"/>
              </a:ext>
            </a:extLst>
          </p:cNvPr>
          <p:cNvSpPr/>
          <p:nvPr/>
        </p:nvSpPr>
        <p:spPr>
          <a:xfrm>
            <a:off x="2895600" y="2286000"/>
            <a:ext cx="3352800" cy="5181600"/>
          </a:xfrm>
          <a:prstGeom prst="arc">
            <a:avLst/>
          </a:prstGeom>
          <a:ln w="50800">
            <a:solidFill>
              <a:srgbClr val="FFC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8566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We want to know: </a:t>
            </a:r>
            <a:r>
              <a:rPr lang="en-US" sz="3500" dirty="0" err="1"/>
              <a:t>dR</a:t>
            </a:r>
            <a:r>
              <a:rPr lang="en-US" sz="3500" dirty="0"/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when T=100°C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We know: dT/dt = 0.3°C/sec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From the equation: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R     = 3 + 0.001T</a:t>
            </a:r>
            <a:r>
              <a:rPr lang="en-US" sz="3500" baseline="30000" dirty="0"/>
              <a:t>2</a:t>
            </a:r>
            <a:r>
              <a:rPr lang="en-US" sz="3500" dirty="0"/>
              <a:t> (in ohms)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We can find </a:t>
            </a:r>
            <a:r>
              <a:rPr lang="en-US" sz="3500" dirty="0" err="1"/>
              <a:t>dR</a:t>
            </a:r>
            <a:r>
              <a:rPr lang="en-US" sz="3500" dirty="0"/>
              <a:t>/dT: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0 + 2(0.001T) = 0.002T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0357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Find </a:t>
            </a:r>
            <a:r>
              <a:rPr lang="en-US" sz="3500" dirty="0" err="1"/>
              <a:t>dR</a:t>
            </a:r>
            <a:r>
              <a:rPr lang="en-US" sz="3500" dirty="0"/>
              <a:t>/dt for R = 3 + 0.001T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Are we done?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2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EE485-E2C1-46D6-8B56-CFD5C0A3C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68587"/>
            <a:ext cx="8045856" cy="555447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4C70C64-1972-458A-8C4C-F7462220348D}"/>
              </a:ext>
            </a:extLst>
          </p:cNvPr>
          <p:cNvGrpSpPr/>
          <p:nvPr/>
        </p:nvGrpSpPr>
        <p:grpSpPr>
          <a:xfrm>
            <a:off x="3816300" y="964324"/>
            <a:ext cx="1271637" cy="5867400"/>
            <a:chOff x="3757563" y="964324"/>
            <a:chExt cx="1271637" cy="58674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BE833BF-3E7B-49BF-9302-1199AC87CF71}"/>
                </a:ext>
              </a:extLst>
            </p:cNvPr>
            <p:cNvGrpSpPr/>
            <p:nvPr/>
          </p:nvGrpSpPr>
          <p:grpSpPr>
            <a:xfrm>
              <a:off x="3821131" y="964324"/>
              <a:ext cx="690890" cy="3201256"/>
              <a:chOff x="0" y="0"/>
              <a:chExt cx="348792" cy="110110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1E3DB6-A110-40CD-9305-BD4B61B6B9A1}"/>
                  </a:ext>
                </a:extLst>
              </p:cNvPr>
              <p:cNvSpPr/>
              <p:nvPr/>
            </p:nvSpPr>
            <p:spPr>
              <a:xfrm>
                <a:off x="13349" y="700818"/>
                <a:ext cx="300396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AE4D5DA-FB9A-4C36-86AE-F91DAC5F833C}"/>
                  </a:ext>
                </a:extLst>
              </p:cNvPr>
              <p:cNvSpPr/>
              <p:nvPr/>
            </p:nvSpPr>
            <p:spPr>
              <a:xfrm>
                <a:off x="0" y="453863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27D50DC-5BC8-46F0-92AE-7085D96A9693}"/>
                  </a:ext>
                </a:extLst>
              </p:cNvPr>
              <p:cNvSpPr/>
              <p:nvPr/>
            </p:nvSpPr>
            <p:spPr>
              <a:xfrm>
                <a:off x="0" y="0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A6ECF5E-4E0F-4359-97C5-0D115F052566}"/>
                  </a:ext>
                </a:extLst>
              </p:cNvPr>
              <p:cNvSpPr/>
              <p:nvPr/>
            </p:nvSpPr>
            <p:spPr>
              <a:xfrm>
                <a:off x="6674" y="233606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A6927B0-5DDE-49A6-96F1-23A8ECE02BA8}"/>
                </a:ext>
              </a:extLst>
            </p:cNvPr>
            <p:cNvGrpSpPr/>
            <p:nvPr/>
          </p:nvGrpSpPr>
          <p:grpSpPr>
            <a:xfrm>
              <a:off x="3757563" y="4282532"/>
              <a:ext cx="1271637" cy="2549192"/>
              <a:chOff x="7955" y="0"/>
              <a:chExt cx="641979" cy="87682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239C82-0944-43FE-980D-0535308708F1}"/>
                  </a:ext>
                </a:extLst>
              </p:cNvPr>
              <p:cNvSpPr/>
              <p:nvPr/>
            </p:nvSpPr>
            <p:spPr>
              <a:xfrm>
                <a:off x="32105" y="0"/>
                <a:ext cx="463952" cy="20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5151D54-568F-4380-B408-B62355BFEF65}"/>
                  </a:ext>
                </a:extLst>
              </p:cNvPr>
              <p:cNvSpPr/>
              <p:nvPr/>
            </p:nvSpPr>
            <p:spPr>
              <a:xfrm>
                <a:off x="7956" y="460357"/>
                <a:ext cx="449632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-3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A4892B0-C098-4C65-8053-0019800C52B2}"/>
                  </a:ext>
                </a:extLst>
              </p:cNvPr>
              <p:cNvSpPr/>
              <p:nvPr/>
            </p:nvSpPr>
            <p:spPr>
              <a:xfrm>
                <a:off x="25386" y="673766"/>
                <a:ext cx="624548" cy="20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-4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FE1D72-BBA1-47F3-98EB-6ACD4B8C50BC}"/>
                  </a:ext>
                </a:extLst>
              </p:cNvPr>
              <p:cNvSpPr/>
              <p:nvPr/>
            </p:nvSpPr>
            <p:spPr>
              <a:xfrm>
                <a:off x="7955" y="226902"/>
                <a:ext cx="449633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-2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B75770D-F220-4F67-9F3B-1F66368B74A4}"/>
                </a:ext>
              </a:extLst>
            </p:cNvPr>
            <p:cNvSpPr/>
            <p:nvPr/>
          </p:nvSpPr>
          <p:spPr>
            <a:xfrm>
              <a:off x="3810000" y="3535106"/>
              <a:ext cx="677670" cy="11637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82E390F-D5B2-4DB3-A6CD-78686E1C5C41}"/>
              </a:ext>
            </a:extLst>
          </p:cNvPr>
          <p:cNvGrpSpPr/>
          <p:nvPr/>
        </p:nvGrpSpPr>
        <p:grpSpPr>
          <a:xfrm>
            <a:off x="152400" y="3846462"/>
            <a:ext cx="9355137" cy="1163757"/>
            <a:chOff x="0" y="0"/>
            <a:chExt cx="2177064" cy="4012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5D0D06-9D0E-4056-B8F4-06FA3A6A8332}"/>
                </a:ext>
              </a:extLst>
            </p:cNvPr>
            <p:cNvGrpSpPr/>
            <p:nvPr/>
          </p:nvGrpSpPr>
          <p:grpSpPr>
            <a:xfrm>
              <a:off x="0" y="0"/>
              <a:ext cx="2177064" cy="401204"/>
              <a:chOff x="0" y="0"/>
              <a:chExt cx="2177064" cy="40120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4FF47DE-E248-4DE3-8D98-65C1EA6F159C}"/>
                  </a:ext>
                </a:extLst>
              </p:cNvPr>
              <p:cNvSpPr/>
              <p:nvPr/>
            </p:nvSpPr>
            <p:spPr>
              <a:xfrm>
                <a:off x="1168029" y="0"/>
                <a:ext cx="300180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1E8D6B-724A-4804-9062-FBF75E0E850F}"/>
                  </a:ext>
                </a:extLst>
              </p:cNvPr>
              <p:cNvSpPr/>
              <p:nvPr/>
            </p:nvSpPr>
            <p:spPr>
              <a:xfrm>
                <a:off x="1381611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FD4490-BBB9-46FB-B75B-1AA7669A3F18}"/>
                  </a:ext>
                </a:extLst>
              </p:cNvPr>
              <p:cNvSpPr/>
              <p:nvPr/>
            </p:nvSpPr>
            <p:spPr>
              <a:xfrm>
                <a:off x="1628566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B491B78-6AE0-4B08-9008-D078C408FABD}"/>
                  </a:ext>
                </a:extLst>
              </p:cNvPr>
              <p:cNvSpPr/>
              <p:nvPr/>
            </p:nvSpPr>
            <p:spPr>
              <a:xfrm>
                <a:off x="680794" y="0"/>
                <a:ext cx="407617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D29BDFF-19A7-4B86-9129-A7F2A3726D11}"/>
                  </a:ext>
                </a:extLst>
              </p:cNvPr>
              <p:cNvSpPr/>
              <p:nvPr/>
            </p:nvSpPr>
            <p:spPr>
              <a:xfrm>
                <a:off x="447188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F48CBE-2734-4E43-878F-E4BA17480258}"/>
                  </a:ext>
                </a:extLst>
              </p:cNvPr>
              <p:cNvSpPr/>
              <p:nvPr/>
            </p:nvSpPr>
            <p:spPr>
              <a:xfrm>
                <a:off x="233605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C00E78-6242-4CC1-B9DC-A618D022C589}"/>
                  </a:ext>
                </a:extLst>
              </p:cNvPr>
              <p:cNvSpPr/>
              <p:nvPr/>
            </p:nvSpPr>
            <p:spPr>
              <a:xfrm>
                <a:off x="0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-4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16629EE-A466-480B-9BDD-EC353D93140B}"/>
                  </a:ext>
                </a:extLst>
              </p:cNvPr>
              <p:cNvSpPr/>
              <p:nvPr/>
            </p:nvSpPr>
            <p:spPr>
              <a:xfrm>
                <a:off x="1835192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E46E40-9443-40CE-90AA-9B4B51E32FFD}"/>
                </a:ext>
              </a:extLst>
            </p:cNvPr>
            <p:cNvSpPr/>
            <p:nvPr/>
          </p:nvSpPr>
          <p:spPr>
            <a:xfrm>
              <a:off x="927749" y="0"/>
              <a:ext cx="341872" cy="401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4034" name="Title 1">
            <a:extLst>
              <a:ext uri="{FF2B5EF4-FFF2-40B4-BE49-F238E27FC236}">
                <a16:creationId xmlns:a16="http://schemas.microsoft.com/office/drawing/2014/main" id="{05A132F9-612B-4C72-969E-5DF6721F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Extrema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DA45D0C-CF77-4373-967A-01A2283B40DF}"/>
              </a:ext>
            </a:extLst>
          </p:cNvPr>
          <p:cNvSpPr/>
          <p:nvPr/>
        </p:nvSpPr>
        <p:spPr>
          <a:xfrm>
            <a:off x="381000" y="2064293"/>
            <a:ext cx="7860721" cy="3333166"/>
          </a:xfrm>
          <a:custGeom>
            <a:avLst/>
            <a:gdLst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71700 w 2326481"/>
              <a:gd name="connsiteY47" fmla="*/ 276225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6712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2493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69069 w 2326481"/>
              <a:gd name="connsiteY7" fmla="*/ 307181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19337"/>
              <a:gd name="connsiteY0" fmla="*/ 611981 h 919514"/>
              <a:gd name="connsiteX1" fmla="*/ 30956 w 2319337"/>
              <a:gd name="connsiteY1" fmla="*/ 516731 h 919514"/>
              <a:gd name="connsiteX2" fmla="*/ 45243 w 2319337"/>
              <a:gd name="connsiteY2" fmla="*/ 478631 h 919514"/>
              <a:gd name="connsiteX3" fmla="*/ 69056 w 2319337"/>
              <a:gd name="connsiteY3" fmla="*/ 435769 h 919514"/>
              <a:gd name="connsiteX4" fmla="*/ 92868 w 2319337"/>
              <a:gd name="connsiteY4" fmla="*/ 395287 h 919514"/>
              <a:gd name="connsiteX5" fmla="*/ 116681 w 2319337"/>
              <a:gd name="connsiteY5" fmla="*/ 364331 h 919514"/>
              <a:gd name="connsiteX6" fmla="*/ 140493 w 2319337"/>
              <a:gd name="connsiteY6" fmla="*/ 330994 h 919514"/>
              <a:gd name="connsiteX7" fmla="*/ 164306 w 2319337"/>
              <a:gd name="connsiteY7" fmla="*/ 302418 h 919514"/>
              <a:gd name="connsiteX8" fmla="*/ 183356 w 2319337"/>
              <a:gd name="connsiteY8" fmla="*/ 278606 h 919514"/>
              <a:gd name="connsiteX9" fmla="*/ 209550 w 2319337"/>
              <a:gd name="connsiteY9" fmla="*/ 250031 h 919514"/>
              <a:gd name="connsiteX10" fmla="*/ 235743 w 2319337"/>
              <a:gd name="connsiteY10" fmla="*/ 223837 h 919514"/>
              <a:gd name="connsiteX11" fmla="*/ 259556 w 2319337"/>
              <a:gd name="connsiteY11" fmla="*/ 204787 h 919514"/>
              <a:gd name="connsiteX12" fmla="*/ 283368 w 2319337"/>
              <a:gd name="connsiteY12" fmla="*/ 185737 h 919514"/>
              <a:gd name="connsiteX13" fmla="*/ 314325 w 2319337"/>
              <a:gd name="connsiteY13" fmla="*/ 166687 h 919514"/>
              <a:gd name="connsiteX14" fmla="*/ 350044 w 2319337"/>
              <a:gd name="connsiteY14" fmla="*/ 154781 h 919514"/>
              <a:gd name="connsiteX15" fmla="*/ 383381 w 2319337"/>
              <a:gd name="connsiteY15" fmla="*/ 150018 h 919514"/>
              <a:gd name="connsiteX16" fmla="*/ 431006 w 2319337"/>
              <a:gd name="connsiteY16" fmla="*/ 161925 h 919514"/>
              <a:gd name="connsiteX17" fmla="*/ 478631 w 2319337"/>
              <a:gd name="connsiteY17" fmla="*/ 188118 h 919514"/>
              <a:gd name="connsiteX18" fmla="*/ 538162 w 2319337"/>
              <a:gd name="connsiteY18" fmla="*/ 233362 h 919514"/>
              <a:gd name="connsiteX19" fmla="*/ 590550 w 2319337"/>
              <a:gd name="connsiteY19" fmla="*/ 288131 h 919514"/>
              <a:gd name="connsiteX20" fmla="*/ 638174 w 2319337"/>
              <a:gd name="connsiteY20" fmla="*/ 345281 h 919514"/>
              <a:gd name="connsiteX21" fmla="*/ 707231 w 2319337"/>
              <a:gd name="connsiteY21" fmla="*/ 431006 h 919514"/>
              <a:gd name="connsiteX22" fmla="*/ 785812 w 2319337"/>
              <a:gd name="connsiteY22" fmla="*/ 528637 h 919514"/>
              <a:gd name="connsiteX23" fmla="*/ 871537 w 2319337"/>
              <a:gd name="connsiteY23" fmla="*/ 645318 h 919514"/>
              <a:gd name="connsiteX24" fmla="*/ 928687 w 2319337"/>
              <a:gd name="connsiteY24" fmla="*/ 723900 h 919514"/>
              <a:gd name="connsiteX25" fmla="*/ 992981 w 2319337"/>
              <a:gd name="connsiteY25" fmla="*/ 788193 h 919514"/>
              <a:gd name="connsiteX26" fmla="*/ 1035843 w 2319337"/>
              <a:gd name="connsiteY26" fmla="*/ 828675 h 919514"/>
              <a:gd name="connsiteX27" fmla="*/ 1104899 w 2319337"/>
              <a:gd name="connsiteY27" fmla="*/ 873918 h 919514"/>
              <a:gd name="connsiteX28" fmla="*/ 1150143 w 2319337"/>
              <a:gd name="connsiteY28" fmla="*/ 892968 h 919514"/>
              <a:gd name="connsiteX29" fmla="*/ 1200150 w 2319337"/>
              <a:gd name="connsiteY29" fmla="*/ 907256 h 919514"/>
              <a:gd name="connsiteX30" fmla="*/ 1233487 w 2319337"/>
              <a:gd name="connsiteY30" fmla="*/ 914400 h 919514"/>
              <a:gd name="connsiteX31" fmla="*/ 1281112 w 2319337"/>
              <a:gd name="connsiteY31" fmla="*/ 919162 h 919514"/>
              <a:gd name="connsiteX32" fmla="*/ 1316831 w 2319337"/>
              <a:gd name="connsiteY32" fmla="*/ 919162 h 919514"/>
              <a:gd name="connsiteX33" fmla="*/ 1345406 w 2319337"/>
              <a:gd name="connsiteY33" fmla="*/ 919162 h 919514"/>
              <a:gd name="connsiteX34" fmla="*/ 1385887 w 2319337"/>
              <a:gd name="connsiteY34" fmla="*/ 916781 h 919514"/>
              <a:gd name="connsiteX35" fmla="*/ 1438274 w 2319337"/>
              <a:gd name="connsiteY35" fmla="*/ 907256 h 919514"/>
              <a:gd name="connsiteX36" fmla="*/ 1507331 w 2319337"/>
              <a:gd name="connsiteY36" fmla="*/ 883443 h 919514"/>
              <a:gd name="connsiteX37" fmla="*/ 1559718 w 2319337"/>
              <a:gd name="connsiteY37" fmla="*/ 862012 h 919514"/>
              <a:gd name="connsiteX38" fmla="*/ 1612106 w 2319337"/>
              <a:gd name="connsiteY38" fmla="*/ 831056 h 919514"/>
              <a:gd name="connsiteX39" fmla="*/ 1666874 w 2319337"/>
              <a:gd name="connsiteY39" fmla="*/ 795337 h 919514"/>
              <a:gd name="connsiteX40" fmla="*/ 1721643 w 2319337"/>
              <a:gd name="connsiteY40" fmla="*/ 754856 h 919514"/>
              <a:gd name="connsiteX41" fmla="*/ 1776412 w 2319337"/>
              <a:gd name="connsiteY41" fmla="*/ 711993 h 919514"/>
              <a:gd name="connsiteX42" fmla="*/ 1821656 w 2319337"/>
              <a:gd name="connsiteY42" fmla="*/ 671512 h 919514"/>
              <a:gd name="connsiteX43" fmla="*/ 1888331 w 2319337"/>
              <a:gd name="connsiteY43" fmla="*/ 607218 h 919514"/>
              <a:gd name="connsiteX44" fmla="*/ 1947863 w 2319337"/>
              <a:gd name="connsiteY44" fmla="*/ 540543 h 919514"/>
              <a:gd name="connsiteX45" fmla="*/ 2026443 w 2319337"/>
              <a:gd name="connsiteY45" fmla="*/ 452438 h 919514"/>
              <a:gd name="connsiteX46" fmla="*/ 2088356 w 2319337"/>
              <a:gd name="connsiteY46" fmla="*/ 366712 h 919514"/>
              <a:gd name="connsiteX47" fmla="*/ 2162175 w 2319337"/>
              <a:gd name="connsiteY47" fmla="*/ 269082 h 919514"/>
              <a:gd name="connsiteX48" fmla="*/ 2221706 w 2319337"/>
              <a:gd name="connsiteY48" fmla="*/ 176212 h 919514"/>
              <a:gd name="connsiteX49" fmla="*/ 2264568 w 2319337"/>
              <a:gd name="connsiteY49" fmla="*/ 104775 h 919514"/>
              <a:gd name="connsiteX50" fmla="*/ 2319337 w 2319337"/>
              <a:gd name="connsiteY50" fmla="*/ 0 h 919514"/>
              <a:gd name="connsiteX51" fmla="*/ 2319337 w 2319337"/>
              <a:gd name="connsiteY51" fmla="*/ 0 h 919514"/>
              <a:gd name="connsiteX52" fmla="*/ 2319337 w 2319337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47624 w 2321718"/>
              <a:gd name="connsiteY2" fmla="*/ 478631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2387 w 2321718"/>
              <a:gd name="connsiteY2" fmla="*/ 481012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6681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21718" h="919514">
                <a:moveTo>
                  <a:pt x="0" y="611981"/>
                </a:moveTo>
                <a:cubicBezTo>
                  <a:pt x="14684" y="575468"/>
                  <a:pt x="25003" y="539353"/>
                  <a:pt x="33337" y="516731"/>
                </a:cubicBezTo>
                <a:cubicBezTo>
                  <a:pt x="41671" y="494109"/>
                  <a:pt x="43656" y="489744"/>
                  <a:pt x="50006" y="476250"/>
                </a:cubicBezTo>
                <a:cubicBezTo>
                  <a:pt x="56356" y="462756"/>
                  <a:pt x="63897" y="449263"/>
                  <a:pt x="71437" y="435769"/>
                </a:cubicBezTo>
                <a:cubicBezTo>
                  <a:pt x="78977" y="422275"/>
                  <a:pt x="87708" y="407193"/>
                  <a:pt x="95249" y="395287"/>
                </a:cubicBezTo>
                <a:cubicBezTo>
                  <a:pt x="102790" y="383381"/>
                  <a:pt x="108744" y="375047"/>
                  <a:pt x="116681" y="364331"/>
                </a:cubicBezTo>
                <a:cubicBezTo>
                  <a:pt x="124619" y="353616"/>
                  <a:pt x="134540" y="341313"/>
                  <a:pt x="142874" y="330994"/>
                </a:cubicBezTo>
                <a:cubicBezTo>
                  <a:pt x="151208" y="320675"/>
                  <a:pt x="159543" y="311149"/>
                  <a:pt x="166687" y="302418"/>
                </a:cubicBezTo>
                <a:cubicBezTo>
                  <a:pt x="173831" y="293687"/>
                  <a:pt x="178196" y="287337"/>
                  <a:pt x="185737" y="278606"/>
                </a:cubicBezTo>
                <a:cubicBezTo>
                  <a:pt x="193278" y="269875"/>
                  <a:pt x="203200" y="259159"/>
                  <a:pt x="211931" y="250031"/>
                </a:cubicBezTo>
                <a:cubicBezTo>
                  <a:pt x="220662" y="240903"/>
                  <a:pt x="229790" y="231378"/>
                  <a:pt x="238124" y="223837"/>
                </a:cubicBezTo>
                <a:cubicBezTo>
                  <a:pt x="246458" y="216296"/>
                  <a:pt x="254000" y="211137"/>
                  <a:pt x="261937" y="204787"/>
                </a:cubicBezTo>
                <a:cubicBezTo>
                  <a:pt x="269874" y="198437"/>
                  <a:pt x="276621" y="192087"/>
                  <a:pt x="285749" y="185737"/>
                </a:cubicBezTo>
                <a:cubicBezTo>
                  <a:pt x="294877" y="179387"/>
                  <a:pt x="305593" y="171846"/>
                  <a:pt x="316706" y="166687"/>
                </a:cubicBezTo>
                <a:cubicBezTo>
                  <a:pt x="327819" y="161528"/>
                  <a:pt x="340916" y="157559"/>
                  <a:pt x="352425" y="154781"/>
                </a:cubicBezTo>
                <a:cubicBezTo>
                  <a:pt x="363934" y="152003"/>
                  <a:pt x="372268" y="148827"/>
                  <a:pt x="385762" y="150018"/>
                </a:cubicBezTo>
                <a:cubicBezTo>
                  <a:pt x="399256" y="151209"/>
                  <a:pt x="417512" y="155575"/>
                  <a:pt x="433387" y="161925"/>
                </a:cubicBezTo>
                <a:cubicBezTo>
                  <a:pt x="449262" y="168275"/>
                  <a:pt x="463153" y="176212"/>
                  <a:pt x="481012" y="188118"/>
                </a:cubicBezTo>
                <a:cubicBezTo>
                  <a:pt x="498871" y="200024"/>
                  <a:pt x="521890" y="216693"/>
                  <a:pt x="540543" y="233362"/>
                </a:cubicBezTo>
                <a:cubicBezTo>
                  <a:pt x="559196" y="250031"/>
                  <a:pt x="576262" y="269478"/>
                  <a:pt x="592931" y="288131"/>
                </a:cubicBezTo>
                <a:cubicBezTo>
                  <a:pt x="609600" y="306784"/>
                  <a:pt x="621108" y="321468"/>
                  <a:pt x="640555" y="345281"/>
                </a:cubicBezTo>
                <a:cubicBezTo>
                  <a:pt x="660002" y="369094"/>
                  <a:pt x="685006" y="400447"/>
                  <a:pt x="709612" y="431006"/>
                </a:cubicBezTo>
                <a:cubicBezTo>
                  <a:pt x="734218" y="461565"/>
                  <a:pt x="760809" y="492918"/>
                  <a:pt x="788193" y="528637"/>
                </a:cubicBezTo>
                <a:cubicBezTo>
                  <a:pt x="815577" y="564356"/>
                  <a:pt x="873918" y="645318"/>
                  <a:pt x="873918" y="645318"/>
                </a:cubicBezTo>
                <a:cubicBezTo>
                  <a:pt x="897730" y="677862"/>
                  <a:pt x="910827" y="700088"/>
                  <a:pt x="931068" y="723900"/>
                </a:cubicBezTo>
                <a:cubicBezTo>
                  <a:pt x="951309" y="747712"/>
                  <a:pt x="977503" y="770731"/>
                  <a:pt x="995362" y="788193"/>
                </a:cubicBezTo>
                <a:cubicBezTo>
                  <a:pt x="1013221" y="805655"/>
                  <a:pt x="1019571" y="814388"/>
                  <a:pt x="1038224" y="828675"/>
                </a:cubicBezTo>
                <a:cubicBezTo>
                  <a:pt x="1056877" y="842962"/>
                  <a:pt x="1088230" y="863203"/>
                  <a:pt x="1107280" y="873918"/>
                </a:cubicBezTo>
                <a:cubicBezTo>
                  <a:pt x="1126330" y="884634"/>
                  <a:pt x="1136649" y="887412"/>
                  <a:pt x="1152524" y="892968"/>
                </a:cubicBezTo>
                <a:cubicBezTo>
                  <a:pt x="1168399" y="898524"/>
                  <a:pt x="1188640" y="903684"/>
                  <a:pt x="1202531" y="907256"/>
                </a:cubicBezTo>
                <a:cubicBezTo>
                  <a:pt x="1216422" y="910828"/>
                  <a:pt x="1222374" y="912416"/>
                  <a:pt x="1235868" y="914400"/>
                </a:cubicBezTo>
                <a:cubicBezTo>
                  <a:pt x="1249362" y="916384"/>
                  <a:pt x="1269602" y="918368"/>
                  <a:pt x="1283493" y="919162"/>
                </a:cubicBezTo>
                <a:cubicBezTo>
                  <a:pt x="1297384" y="919956"/>
                  <a:pt x="1319212" y="919162"/>
                  <a:pt x="1319212" y="919162"/>
                </a:cubicBezTo>
                <a:cubicBezTo>
                  <a:pt x="1329928" y="919162"/>
                  <a:pt x="1336278" y="919559"/>
                  <a:pt x="1347787" y="919162"/>
                </a:cubicBezTo>
                <a:cubicBezTo>
                  <a:pt x="1359296" y="918765"/>
                  <a:pt x="1372790" y="918765"/>
                  <a:pt x="1388268" y="916781"/>
                </a:cubicBezTo>
                <a:cubicBezTo>
                  <a:pt x="1403746" y="914797"/>
                  <a:pt x="1420414" y="912812"/>
                  <a:pt x="1440655" y="907256"/>
                </a:cubicBezTo>
                <a:cubicBezTo>
                  <a:pt x="1460896" y="901700"/>
                  <a:pt x="1489471" y="890984"/>
                  <a:pt x="1509712" y="883443"/>
                </a:cubicBezTo>
                <a:cubicBezTo>
                  <a:pt x="1529953" y="875902"/>
                  <a:pt x="1544637" y="870743"/>
                  <a:pt x="1562099" y="862012"/>
                </a:cubicBezTo>
                <a:cubicBezTo>
                  <a:pt x="1579561" y="853281"/>
                  <a:pt x="1596628" y="842168"/>
                  <a:pt x="1614487" y="831056"/>
                </a:cubicBezTo>
                <a:cubicBezTo>
                  <a:pt x="1632346" y="819944"/>
                  <a:pt x="1650999" y="808037"/>
                  <a:pt x="1669255" y="795337"/>
                </a:cubicBezTo>
                <a:cubicBezTo>
                  <a:pt x="1687511" y="782637"/>
                  <a:pt x="1705768" y="768747"/>
                  <a:pt x="1724024" y="754856"/>
                </a:cubicBezTo>
                <a:cubicBezTo>
                  <a:pt x="1742280" y="740965"/>
                  <a:pt x="1762124" y="725884"/>
                  <a:pt x="1778793" y="711993"/>
                </a:cubicBezTo>
                <a:cubicBezTo>
                  <a:pt x="1795462" y="698102"/>
                  <a:pt x="1805384" y="688974"/>
                  <a:pt x="1824037" y="671512"/>
                </a:cubicBezTo>
                <a:cubicBezTo>
                  <a:pt x="1842690" y="654050"/>
                  <a:pt x="1890712" y="607218"/>
                  <a:pt x="1890712" y="607218"/>
                </a:cubicBezTo>
                <a:lnTo>
                  <a:pt x="1950244" y="540543"/>
                </a:lnTo>
                <a:cubicBezTo>
                  <a:pt x="1974453" y="514746"/>
                  <a:pt x="2005409" y="481410"/>
                  <a:pt x="2028824" y="452438"/>
                </a:cubicBezTo>
                <a:cubicBezTo>
                  <a:pt x="2052240" y="423466"/>
                  <a:pt x="2068115" y="397271"/>
                  <a:pt x="2090737" y="366712"/>
                </a:cubicBezTo>
                <a:cubicBezTo>
                  <a:pt x="2113359" y="336153"/>
                  <a:pt x="2142331" y="300832"/>
                  <a:pt x="2164556" y="269082"/>
                </a:cubicBezTo>
                <a:cubicBezTo>
                  <a:pt x="2186781" y="237332"/>
                  <a:pt x="2207022" y="203596"/>
                  <a:pt x="2224087" y="176212"/>
                </a:cubicBezTo>
                <a:cubicBezTo>
                  <a:pt x="2241152" y="148828"/>
                  <a:pt x="2250677" y="134144"/>
                  <a:pt x="2266949" y="104775"/>
                </a:cubicBezTo>
                <a:cubicBezTo>
                  <a:pt x="2283221" y="75406"/>
                  <a:pt x="2321718" y="0"/>
                  <a:pt x="2321718" y="0"/>
                </a:cubicBezTo>
                <a:lnTo>
                  <a:pt x="2321718" y="0"/>
                </a:lnTo>
                <a:lnTo>
                  <a:pt x="2321718" y="0"/>
                </a:lnTo>
              </a:path>
            </a:pathLst>
          </a:cu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14C66-1A03-4635-A5A2-7E003E7DE324}"/>
              </a:ext>
            </a:extLst>
          </p:cNvPr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D1C126-E2AE-4E7D-B869-8F55A24F3F3A}"/>
              </a:ext>
            </a:extLst>
          </p:cNvPr>
          <p:cNvCxnSpPr/>
          <p:nvPr/>
        </p:nvCxnSpPr>
        <p:spPr>
          <a:xfrm>
            <a:off x="759372" y="2559269"/>
            <a:ext cx="1921631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6C32AD7-AF0D-4E3E-978D-CDD80062F4F9}"/>
              </a:ext>
            </a:extLst>
          </p:cNvPr>
          <p:cNvCxnSpPr/>
          <p:nvPr/>
        </p:nvCxnSpPr>
        <p:spPr>
          <a:xfrm>
            <a:off x="3886200" y="5454869"/>
            <a:ext cx="1921631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Find </a:t>
            </a:r>
            <a:r>
              <a:rPr lang="en-US" sz="3500" dirty="0" err="1"/>
              <a:t>dR</a:t>
            </a:r>
            <a:r>
              <a:rPr lang="en-US" sz="3500" dirty="0"/>
              <a:t>/dt for R = 3 + 0.001T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Are we done? </a:t>
            </a:r>
            <a:r>
              <a:rPr lang="en-US" sz="3500" dirty="0">
                <a:solidFill>
                  <a:srgbClr val="FFFF00"/>
                </a:solidFill>
              </a:rPr>
              <a:t>Not a chance…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If the temperature T is increasing at the rate of 0.3°C/sec, how fast is the resistance changing when T=100°C?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Hmmm…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9339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Find </a:t>
            </a:r>
            <a:r>
              <a:rPr lang="en-US" sz="3500" dirty="0" err="1"/>
              <a:t>dR</a:t>
            </a:r>
            <a:r>
              <a:rPr lang="en-US" sz="3500" dirty="0"/>
              <a:t>/dt for R = 3 + 0.001T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If the temperature T is increasing at the rate of 0.3°C/sec, how fast is the resistance changing when T=100°C?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Our equation related R and T but not </a:t>
            </a:r>
            <a:r>
              <a:rPr lang="en-US" sz="3500" dirty="0" err="1"/>
              <a:t>dR</a:t>
            </a:r>
            <a:r>
              <a:rPr lang="en-US" sz="3500" dirty="0"/>
              <a:t>/dt and dT/dt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5018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Find </a:t>
            </a:r>
            <a:r>
              <a:rPr lang="en-US" sz="3500" dirty="0" err="1"/>
              <a:t>dR</a:t>
            </a:r>
            <a:r>
              <a:rPr lang="en-US" sz="3500" dirty="0"/>
              <a:t>/dt for R = 3 + 0.001T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If the temperature T is increasing at the rate of 0.3°C/sec, how fast is the resistance changing when T=100°C?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Do we have either </a:t>
            </a:r>
            <a:r>
              <a:rPr lang="en-US" sz="3500" dirty="0" err="1"/>
              <a:t>dR</a:t>
            </a:r>
            <a:r>
              <a:rPr lang="en-US" sz="3500" dirty="0"/>
              <a:t>/dt or dT/dt?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478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Find </a:t>
            </a:r>
            <a:r>
              <a:rPr lang="en-US" sz="3500" dirty="0" err="1"/>
              <a:t>dR</a:t>
            </a:r>
            <a:r>
              <a:rPr lang="en-US" sz="3500" dirty="0"/>
              <a:t>/dt for R = 3 + 0.001T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If the temperature T is increasing at the rate of 0.3°C/sec, how fast is the resistance changing when T=100°C?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Do we have either </a:t>
            </a:r>
            <a:r>
              <a:rPr lang="en-US" sz="3500" dirty="0" err="1"/>
              <a:t>dR</a:t>
            </a:r>
            <a:r>
              <a:rPr lang="en-US" sz="3500" dirty="0"/>
              <a:t>/dt or dT/dt?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rgbClr val="FFFF00"/>
                </a:solidFill>
              </a:rPr>
              <a:t>dT/dt = 0.3°C/sec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9554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Find </a:t>
            </a:r>
            <a:r>
              <a:rPr lang="en-US" sz="3500" dirty="0" err="1"/>
              <a:t>dR</a:t>
            </a:r>
            <a:r>
              <a:rPr lang="en-US" sz="3500" dirty="0"/>
              <a:t>/dt for R = 3 + 0.001T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If the temperature T is increasing at the rate of 0.3°C/sec, how fast is the resistance changing when T=100°C?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We have dT/dt = 0.3°C/sec and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Can we use these to find </a:t>
            </a:r>
            <a:r>
              <a:rPr lang="en-US" sz="3500" dirty="0" err="1"/>
              <a:t>dR</a:t>
            </a:r>
            <a:r>
              <a:rPr lang="en-US" sz="3500" dirty="0"/>
              <a:t>/dt?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4618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Find </a:t>
            </a:r>
            <a:r>
              <a:rPr lang="en-US" sz="3500" dirty="0" err="1"/>
              <a:t>dR</a:t>
            </a:r>
            <a:r>
              <a:rPr lang="en-US" sz="3500" dirty="0"/>
              <a:t>/dt for R = 3 + 0.001T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Algebraically: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× dT/dt = </a:t>
            </a:r>
            <a:r>
              <a:rPr lang="en-US" sz="3500" dirty="0" err="1"/>
              <a:t>dR</a:t>
            </a:r>
            <a:r>
              <a:rPr lang="en-US" sz="3500" dirty="0"/>
              <a:t>/dt    </a:t>
            </a:r>
            <a:r>
              <a:rPr lang="en-US" sz="2000" dirty="0"/>
              <a:t>(what we want)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0.002T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          dT/dt = 0.3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0.002T × 0.3 = </a:t>
            </a:r>
            <a:r>
              <a:rPr lang="en-US" sz="3500" dirty="0" err="1"/>
              <a:t>dR</a:t>
            </a:r>
            <a:r>
              <a:rPr lang="en-US" sz="3500" dirty="0"/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D1B0E-6CF6-930C-FE3F-AF2FCD4418A8}"/>
              </a:ext>
            </a:extLst>
          </p:cNvPr>
          <p:cNvSpPr txBox="1"/>
          <p:nvPr/>
        </p:nvSpPr>
        <p:spPr>
          <a:xfrm>
            <a:off x="3840480" y="1524000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Mathematicians use this trick all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6899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Find </a:t>
            </a:r>
            <a:r>
              <a:rPr lang="en-US" sz="3500" dirty="0" err="1"/>
              <a:t>dR</a:t>
            </a:r>
            <a:r>
              <a:rPr lang="en-US" sz="3500" dirty="0"/>
              <a:t>/dt for R = 3 + 0.001T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0.002T × 0.3 = </a:t>
            </a:r>
            <a:r>
              <a:rPr lang="en-US" sz="3500" dirty="0" err="1"/>
              <a:t>dR</a:t>
            </a:r>
            <a:r>
              <a:rPr lang="en-US" sz="3500" dirty="0"/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Rewriting it: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0.002T × 0.3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Now what?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5616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Find </a:t>
            </a:r>
            <a:r>
              <a:rPr lang="en-US" sz="3500" dirty="0" err="1"/>
              <a:t>dR</a:t>
            </a:r>
            <a:r>
              <a:rPr lang="en-US" sz="3500" dirty="0"/>
              <a:t>/dt for R = 3 + 0.001T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0.002T × 0.3 = </a:t>
            </a:r>
            <a:r>
              <a:rPr lang="en-US" sz="3500" dirty="0" err="1"/>
              <a:t>dR</a:t>
            </a:r>
            <a:r>
              <a:rPr lang="en-US" sz="3500" dirty="0"/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Rewriting it: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0.002T × 0.3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Now what? </a:t>
            </a:r>
            <a:r>
              <a:rPr lang="en-US" sz="3500" dirty="0">
                <a:solidFill>
                  <a:srgbClr val="FFFF00"/>
                </a:solidFill>
              </a:rPr>
              <a:t>Plug in T=100°C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… and we get…?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902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Find </a:t>
            </a:r>
            <a:r>
              <a:rPr lang="en-US" sz="3500" dirty="0" err="1"/>
              <a:t>dR</a:t>
            </a:r>
            <a:r>
              <a:rPr lang="en-US" sz="3500" dirty="0"/>
              <a:t>/dt for R = 3 + 0.001T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0.002T × 0.3 = </a:t>
            </a:r>
            <a:r>
              <a:rPr lang="en-US" sz="3500" dirty="0" err="1"/>
              <a:t>dR</a:t>
            </a:r>
            <a:r>
              <a:rPr lang="en-US" sz="3500" dirty="0"/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Rewriting it: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0.002T × 0.3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@T=100: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       = 0.002(100) × 0.3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       = 0.06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8058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Find </a:t>
            </a:r>
            <a:r>
              <a:rPr lang="en-US" sz="3500" dirty="0" err="1"/>
              <a:t>dR</a:t>
            </a:r>
            <a:r>
              <a:rPr lang="en-US" sz="3500" dirty="0"/>
              <a:t>/dt for R = 3 + 0.001T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0.002T × 0.3 = </a:t>
            </a:r>
            <a:r>
              <a:rPr lang="en-US" sz="3500" dirty="0" err="1"/>
              <a:t>dR</a:t>
            </a:r>
            <a:r>
              <a:rPr lang="en-US" sz="3500" dirty="0"/>
              <a:t>/dt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Rewriting it: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= 0.002T × 0.3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 err="1"/>
              <a:t>dR</a:t>
            </a:r>
            <a:r>
              <a:rPr lang="en-US" sz="3500" dirty="0"/>
              <a:t>/dt @T=100: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       = 0.002(100) × 0.3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        = 0.06 ohms/sec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RELATED RATES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2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32C1AC1F-3F00-4A92-A880-FBBC1679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Extrema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5B5A4469-F5BD-4EA4-AF02-EA4CEE457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That is why the endpoints don’t count!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4DEC3-B60D-46C7-9499-69C65A6EE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960" y="2559269"/>
            <a:ext cx="5741695" cy="396379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CB67C97-8EEF-4A18-9662-A0305FDA288A}"/>
              </a:ext>
            </a:extLst>
          </p:cNvPr>
          <p:cNvSpPr/>
          <p:nvPr/>
        </p:nvSpPr>
        <p:spPr>
          <a:xfrm>
            <a:off x="2702527" y="3018839"/>
            <a:ext cx="5539194" cy="2378619"/>
          </a:xfrm>
          <a:custGeom>
            <a:avLst/>
            <a:gdLst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71700 w 2326481"/>
              <a:gd name="connsiteY47" fmla="*/ 276225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19325 w 2326481"/>
              <a:gd name="connsiteY48" fmla="*/ 169068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1206 w 2326481"/>
              <a:gd name="connsiteY45" fmla="*/ 457200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3037 w 2326481"/>
              <a:gd name="connsiteY35" fmla="*/ 897731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2018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2506 w 2326481"/>
              <a:gd name="connsiteY25" fmla="*/ 781050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09662 w 2326481"/>
              <a:gd name="connsiteY27" fmla="*/ 864393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0556 w 2326481"/>
              <a:gd name="connsiteY20" fmla="*/ 347662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52400 w 2326481"/>
              <a:gd name="connsiteY7" fmla="*/ 307181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4331 w 2326481"/>
              <a:gd name="connsiteY14" fmla="*/ 159543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83344 w 2326481"/>
              <a:gd name="connsiteY3" fmla="*/ 431006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1950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867"/>
              <a:gd name="connsiteX1" fmla="*/ 38100 w 2326481"/>
              <a:gd name="connsiteY1" fmla="*/ 516731 h 919867"/>
              <a:gd name="connsiteX2" fmla="*/ 52387 w 2326481"/>
              <a:gd name="connsiteY2" fmla="*/ 478631 h 919867"/>
              <a:gd name="connsiteX3" fmla="*/ 76200 w 2326481"/>
              <a:gd name="connsiteY3" fmla="*/ 435769 h 919867"/>
              <a:gd name="connsiteX4" fmla="*/ 100012 w 2326481"/>
              <a:gd name="connsiteY4" fmla="*/ 395287 h 919867"/>
              <a:gd name="connsiteX5" fmla="*/ 123825 w 2326481"/>
              <a:gd name="connsiteY5" fmla="*/ 369093 h 919867"/>
              <a:gd name="connsiteX6" fmla="*/ 152400 w 2326481"/>
              <a:gd name="connsiteY6" fmla="*/ 335756 h 919867"/>
              <a:gd name="connsiteX7" fmla="*/ 173831 w 2326481"/>
              <a:gd name="connsiteY7" fmla="*/ 309562 h 919867"/>
              <a:gd name="connsiteX8" fmla="*/ 195262 w 2326481"/>
              <a:gd name="connsiteY8" fmla="*/ 283368 h 919867"/>
              <a:gd name="connsiteX9" fmla="*/ 223837 w 2326481"/>
              <a:gd name="connsiteY9" fmla="*/ 250031 h 919867"/>
              <a:gd name="connsiteX10" fmla="*/ 247650 w 2326481"/>
              <a:gd name="connsiteY10" fmla="*/ 226218 h 919867"/>
              <a:gd name="connsiteX11" fmla="*/ 266700 w 2326481"/>
              <a:gd name="connsiteY11" fmla="*/ 204787 h 919867"/>
              <a:gd name="connsiteX12" fmla="*/ 290512 w 2326481"/>
              <a:gd name="connsiteY12" fmla="*/ 185737 h 919867"/>
              <a:gd name="connsiteX13" fmla="*/ 321469 w 2326481"/>
              <a:gd name="connsiteY13" fmla="*/ 166687 h 919867"/>
              <a:gd name="connsiteX14" fmla="*/ 361950 w 2326481"/>
              <a:gd name="connsiteY14" fmla="*/ 154781 h 919867"/>
              <a:gd name="connsiteX15" fmla="*/ 390525 w 2326481"/>
              <a:gd name="connsiteY15" fmla="*/ 150018 h 919867"/>
              <a:gd name="connsiteX16" fmla="*/ 438150 w 2326481"/>
              <a:gd name="connsiteY16" fmla="*/ 161925 h 919867"/>
              <a:gd name="connsiteX17" fmla="*/ 485775 w 2326481"/>
              <a:gd name="connsiteY17" fmla="*/ 188118 h 919867"/>
              <a:gd name="connsiteX18" fmla="*/ 545306 w 2326481"/>
              <a:gd name="connsiteY18" fmla="*/ 233362 h 919867"/>
              <a:gd name="connsiteX19" fmla="*/ 597694 w 2326481"/>
              <a:gd name="connsiteY19" fmla="*/ 288131 h 919867"/>
              <a:gd name="connsiteX20" fmla="*/ 645318 w 2326481"/>
              <a:gd name="connsiteY20" fmla="*/ 345281 h 919867"/>
              <a:gd name="connsiteX21" fmla="*/ 714375 w 2326481"/>
              <a:gd name="connsiteY21" fmla="*/ 431006 h 919867"/>
              <a:gd name="connsiteX22" fmla="*/ 792956 w 2326481"/>
              <a:gd name="connsiteY22" fmla="*/ 528637 h 919867"/>
              <a:gd name="connsiteX23" fmla="*/ 878681 w 2326481"/>
              <a:gd name="connsiteY23" fmla="*/ 645318 h 919867"/>
              <a:gd name="connsiteX24" fmla="*/ 935831 w 2326481"/>
              <a:gd name="connsiteY24" fmla="*/ 723900 h 919867"/>
              <a:gd name="connsiteX25" fmla="*/ 1000125 w 2326481"/>
              <a:gd name="connsiteY25" fmla="*/ 788193 h 919867"/>
              <a:gd name="connsiteX26" fmla="*/ 1042987 w 2326481"/>
              <a:gd name="connsiteY26" fmla="*/ 828675 h 919867"/>
              <a:gd name="connsiteX27" fmla="*/ 1112043 w 2326481"/>
              <a:gd name="connsiteY27" fmla="*/ 873918 h 919867"/>
              <a:gd name="connsiteX28" fmla="*/ 1157287 w 2326481"/>
              <a:gd name="connsiteY28" fmla="*/ 892968 h 919867"/>
              <a:gd name="connsiteX29" fmla="*/ 1207294 w 2326481"/>
              <a:gd name="connsiteY29" fmla="*/ 902493 h 919867"/>
              <a:gd name="connsiteX30" fmla="*/ 1240631 w 2326481"/>
              <a:gd name="connsiteY30" fmla="*/ 909637 h 919867"/>
              <a:gd name="connsiteX31" fmla="*/ 1288256 w 2326481"/>
              <a:gd name="connsiteY31" fmla="*/ 919162 h 919867"/>
              <a:gd name="connsiteX32" fmla="*/ 1323975 w 2326481"/>
              <a:gd name="connsiteY32" fmla="*/ 919162 h 919867"/>
              <a:gd name="connsiteX33" fmla="*/ 1352550 w 2326481"/>
              <a:gd name="connsiteY33" fmla="*/ 919162 h 919867"/>
              <a:gd name="connsiteX34" fmla="*/ 1393031 w 2326481"/>
              <a:gd name="connsiteY34" fmla="*/ 916781 h 919867"/>
              <a:gd name="connsiteX35" fmla="*/ 1445418 w 2326481"/>
              <a:gd name="connsiteY35" fmla="*/ 907256 h 919867"/>
              <a:gd name="connsiteX36" fmla="*/ 1514475 w 2326481"/>
              <a:gd name="connsiteY36" fmla="*/ 883443 h 919867"/>
              <a:gd name="connsiteX37" fmla="*/ 1564481 w 2326481"/>
              <a:gd name="connsiteY37" fmla="*/ 857250 h 919867"/>
              <a:gd name="connsiteX38" fmla="*/ 1619250 w 2326481"/>
              <a:gd name="connsiteY38" fmla="*/ 831056 h 919867"/>
              <a:gd name="connsiteX39" fmla="*/ 1671637 w 2326481"/>
              <a:gd name="connsiteY39" fmla="*/ 792956 h 919867"/>
              <a:gd name="connsiteX40" fmla="*/ 1728787 w 2326481"/>
              <a:gd name="connsiteY40" fmla="*/ 754856 h 919867"/>
              <a:gd name="connsiteX41" fmla="*/ 1783556 w 2326481"/>
              <a:gd name="connsiteY41" fmla="*/ 711993 h 919867"/>
              <a:gd name="connsiteX42" fmla="*/ 1828800 w 2326481"/>
              <a:gd name="connsiteY42" fmla="*/ 671512 h 919867"/>
              <a:gd name="connsiteX43" fmla="*/ 1888331 w 2326481"/>
              <a:gd name="connsiteY43" fmla="*/ 607218 h 919867"/>
              <a:gd name="connsiteX44" fmla="*/ 1950244 w 2326481"/>
              <a:gd name="connsiteY44" fmla="*/ 540543 h 919867"/>
              <a:gd name="connsiteX45" fmla="*/ 2033587 w 2326481"/>
              <a:gd name="connsiteY45" fmla="*/ 452438 h 919867"/>
              <a:gd name="connsiteX46" fmla="*/ 2095500 w 2326481"/>
              <a:gd name="connsiteY46" fmla="*/ 366712 h 919867"/>
              <a:gd name="connsiteX47" fmla="*/ 2169319 w 2326481"/>
              <a:gd name="connsiteY47" fmla="*/ 269082 h 919867"/>
              <a:gd name="connsiteX48" fmla="*/ 2228850 w 2326481"/>
              <a:gd name="connsiteY48" fmla="*/ 176212 h 919867"/>
              <a:gd name="connsiteX49" fmla="*/ 2271712 w 2326481"/>
              <a:gd name="connsiteY49" fmla="*/ 104775 h 919867"/>
              <a:gd name="connsiteX50" fmla="*/ 2326481 w 2326481"/>
              <a:gd name="connsiteY50" fmla="*/ 0 h 919867"/>
              <a:gd name="connsiteX51" fmla="*/ 2326481 w 2326481"/>
              <a:gd name="connsiteY51" fmla="*/ 0 h 919867"/>
              <a:gd name="connsiteX52" fmla="*/ 2326481 w 2326481"/>
              <a:gd name="connsiteY52" fmla="*/ 0 h 919867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2493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4481 w 2326481"/>
              <a:gd name="connsiteY37" fmla="*/ 857250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1637 w 2326481"/>
              <a:gd name="connsiteY39" fmla="*/ 792956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88331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0244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9093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5756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9562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69069 w 2326481"/>
              <a:gd name="connsiteY7" fmla="*/ 307181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61950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52400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3831 w 2326481"/>
              <a:gd name="connsiteY7" fmla="*/ 304799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5262 w 2326481"/>
              <a:gd name="connsiteY8" fmla="*/ 283368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23837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6218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7650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9075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26481"/>
              <a:gd name="connsiteY0" fmla="*/ 611981 h 919514"/>
              <a:gd name="connsiteX1" fmla="*/ 38100 w 2326481"/>
              <a:gd name="connsiteY1" fmla="*/ 516731 h 919514"/>
              <a:gd name="connsiteX2" fmla="*/ 52387 w 2326481"/>
              <a:gd name="connsiteY2" fmla="*/ 478631 h 919514"/>
              <a:gd name="connsiteX3" fmla="*/ 76200 w 2326481"/>
              <a:gd name="connsiteY3" fmla="*/ 435769 h 919514"/>
              <a:gd name="connsiteX4" fmla="*/ 100012 w 2326481"/>
              <a:gd name="connsiteY4" fmla="*/ 395287 h 919514"/>
              <a:gd name="connsiteX5" fmla="*/ 123825 w 2326481"/>
              <a:gd name="connsiteY5" fmla="*/ 364331 h 919514"/>
              <a:gd name="connsiteX6" fmla="*/ 147637 w 2326481"/>
              <a:gd name="connsiteY6" fmla="*/ 330994 h 919514"/>
              <a:gd name="connsiteX7" fmla="*/ 171450 w 2326481"/>
              <a:gd name="connsiteY7" fmla="*/ 302418 h 919514"/>
              <a:gd name="connsiteX8" fmla="*/ 190500 w 2326481"/>
              <a:gd name="connsiteY8" fmla="*/ 278606 h 919514"/>
              <a:gd name="connsiteX9" fmla="*/ 216694 w 2326481"/>
              <a:gd name="connsiteY9" fmla="*/ 250031 h 919514"/>
              <a:gd name="connsiteX10" fmla="*/ 242887 w 2326481"/>
              <a:gd name="connsiteY10" fmla="*/ 223837 h 919514"/>
              <a:gd name="connsiteX11" fmla="*/ 266700 w 2326481"/>
              <a:gd name="connsiteY11" fmla="*/ 204787 h 919514"/>
              <a:gd name="connsiteX12" fmla="*/ 290512 w 2326481"/>
              <a:gd name="connsiteY12" fmla="*/ 185737 h 919514"/>
              <a:gd name="connsiteX13" fmla="*/ 321469 w 2326481"/>
              <a:gd name="connsiteY13" fmla="*/ 166687 h 919514"/>
              <a:gd name="connsiteX14" fmla="*/ 357188 w 2326481"/>
              <a:gd name="connsiteY14" fmla="*/ 154781 h 919514"/>
              <a:gd name="connsiteX15" fmla="*/ 390525 w 2326481"/>
              <a:gd name="connsiteY15" fmla="*/ 150018 h 919514"/>
              <a:gd name="connsiteX16" fmla="*/ 438150 w 2326481"/>
              <a:gd name="connsiteY16" fmla="*/ 161925 h 919514"/>
              <a:gd name="connsiteX17" fmla="*/ 485775 w 2326481"/>
              <a:gd name="connsiteY17" fmla="*/ 188118 h 919514"/>
              <a:gd name="connsiteX18" fmla="*/ 545306 w 2326481"/>
              <a:gd name="connsiteY18" fmla="*/ 233362 h 919514"/>
              <a:gd name="connsiteX19" fmla="*/ 597694 w 2326481"/>
              <a:gd name="connsiteY19" fmla="*/ 288131 h 919514"/>
              <a:gd name="connsiteX20" fmla="*/ 645318 w 2326481"/>
              <a:gd name="connsiteY20" fmla="*/ 345281 h 919514"/>
              <a:gd name="connsiteX21" fmla="*/ 714375 w 2326481"/>
              <a:gd name="connsiteY21" fmla="*/ 431006 h 919514"/>
              <a:gd name="connsiteX22" fmla="*/ 792956 w 2326481"/>
              <a:gd name="connsiteY22" fmla="*/ 528637 h 919514"/>
              <a:gd name="connsiteX23" fmla="*/ 878681 w 2326481"/>
              <a:gd name="connsiteY23" fmla="*/ 645318 h 919514"/>
              <a:gd name="connsiteX24" fmla="*/ 935831 w 2326481"/>
              <a:gd name="connsiteY24" fmla="*/ 723900 h 919514"/>
              <a:gd name="connsiteX25" fmla="*/ 1000125 w 2326481"/>
              <a:gd name="connsiteY25" fmla="*/ 788193 h 919514"/>
              <a:gd name="connsiteX26" fmla="*/ 1042987 w 2326481"/>
              <a:gd name="connsiteY26" fmla="*/ 828675 h 919514"/>
              <a:gd name="connsiteX27" fmla="*/ 1112043 w 2326481"/>
              <a:gd name="connsiteY27" fmla="*/ 873918 h 919514"/>
              <a:gd name="connsiteX28" fmla="*/ 1157287 w 2326481"/>
              <a:gd name="connsiteY28" fmla="*/ 892968 h 919514"/>
              <a:gd name="connsiteX29" fmla="*/ 1207294 w 2326481"/>
              <a:gd name="connsiteY29" fmla="*/ 907256 h 919514"/>
              <a:gd name="connsiteX30" fmla="*/ 1240631 w 2326481"/>
              <a:gd name="connsiteY30" fmla="*/ 914400 h 919514"/>
              <a:gd name="connsiteX31" fmla="*/ 1288256 w 2326481"/>
              <a:gd name="connsiteY31" fmla="*/ 919162 h 919514"/>
              <a:gd name="connsiteX32" fmla="*/ 1323975 w 2326481"/>
              <a:gd name="connsiteY32" fmla="*/ 919162 h 919514"/>
              <a:gd name="connsiteX33" fmla="*/ 1352550 w 2326481"/>
              <a:gd name="connsiteY33" fmla="*/ 919162 h 919514"/>
              <a:gd name="connsiteX34" fmla="*/ 1393031 w 2326481"/>
              <a:gd name="connsiteY34" fmla="*/ 916781 h 919514"/>
              <a:gd name="connsiteX35" fmla="*/ 1445418 w 2326481"/>
              <a:gd name="connsiteY35" fmla="*/ 907256 h 919514"/>
              <a:gd name="connsiteX36" fmla="*/ 1514475 w 2326481"/>
              <a:gd name="connsiteY36" fmla="*/ 883443 h 919514"/>
              <a:gd name="connsiteX37" fmla="*/ 1566862 w 2326481"/>
              <a:gd name="connsiteY37" fmla="*/ 862012 h 919514"/>
              <a:gd name="connsiteX38" fmla="*/ 1619250 w 2326481"/>
              <a:gd name="connsiteY38" fmla="*/ 831056 h 919514"/>
              <a:gd name="connsiteX39" fmla="*/ 1674018 w 2326481"/>
              <a:gd name="connsiteY39" fmla="*/ 795337 h 919514"/>
              <a:gd name="connsiteX40" fmla="*/ 1728787 w 2326481"/>
              <a:gd name="connsiteY40" fmla="*/ 754856 h 919514"/>
              <a:gd name="connsiteX41" fmla="*/ 1783556 w 2326481"/>
              <a:gd name="connsiteY41" fmla="*/ 711993 h 919514"/>
              <a:gd name="connsiteX42" fmla="*/ 1828800 w 2326481"/>
              <a:gd name="connsiteY42" fmla="*/ 671512 h 919514"/>
              <a:gd name="connsiteX43" fmla="*/ 1895475 w 2326481"/>
              <a:gd name="connsiteY43" fmla="*/ 607218 h 919514"/>
              <a:gd name="connsiteX44" fmla="*/ 1955007 w 2326481"/>
              <a:gd name="connsiteY44" fmla="*/ 540543 h 919514"/>
              <a:gd name="connsiteX45" fmla="*/ 2033587 w 2326481"/>
              <a:gd name="connsiteY45" fmla="*/ 452438 h 919514"/>
              <a:gd name="connsiteX46" fmla="*/ 2095500 w 2326481"/>
              <a:gd name="connsiteY46" fmla="*/ 366712 h 919514"/>
              <a:gd name="connsiteX47" fmla="*/ 2169319 w 2326481"/>
              <a:gd name="connsiteY47" fmla="*/ 269082 h 919514"/>
              <a:gd name="connsiteX48" fmla="*/ 2228850 w 2326481"/>
              <a:gd name="connsiteY48" fmla="*/ 176212 h 919514"/>
              <a:gd name="connsiteX49" fmla="*/ 2271712 w 2326481"/>
              <a:gd name="connsiteY49" fmla="*/ 104775 h 919514"/>
              <a:gd name="connsiteX50" fmla="*/ 2326481 w 2326481"/>
              <a:gd name="connsiteY50" fmla="*/ 0 h 919514"/>
              <a:gd name="connsiteX51" fmla="*/ 2326481 w 2326481"/>
              <a:gd name="connsiteY51" fmla="*/ 0 h 919514"/>
              <a:gd name="connsiteX52" fmla="*/ 2326481 w 2326481"/>
              <a:gd name="connsiteY52" fmla="*/ 0 h 919514"/>
              <a:gd name="connsiteX0" fmla="*/ 0 w 2319337"/>
              <a:gd name="connsiteY0" fmla="*/ 611981 h 919514"/>
              <a:gd name="connsiteX1" fmla="*/ 30956 w 2319337"/>
              <a:gd name="connsiteY1" fmla="*/ 516731 h 919514"/>
              <a:gd name="connsiteX2" fmla="*/ 45243 w 2319337"/>
              <a:gd name="connsiteY2" fmla="*/ 478631 h 919514"/>
              <a:gd name="connsiteX3" fmla="*/ 69056 w 2319337"/>
              <a:gd name="connsiteY3" fmla="*/ 435769 h 919514"/>
              <a:gd name="connsiteX4" fmla="*/ 92868 w 2319337"/>
              <a:gd name="connsiteY4" fmla="*/ 395287 h 919514"/>
              <a:gd name="connsiteX5" fmla="*/ 116681 w 2319337"/>
              <a:gd name="connsiteY5" fmla="*/ 364331 h 919514"/>
              <a:gd name="connsiteX6" fmla="*/ 140493 w 2319337"/>
              <a:gd name="connsiteY6" fmla="*/ 330994 h 919514"/>
              <a:gd name="connsiteX7" fmla="*/ 164306 w 2319337"/>
              <a:gd name="connsiteY7" fmla="*/ 302418 h 919514"/>
              <a:gd name="connsiteX8" fmla="*/ 183356 w 2319337"/>
              <a:gd name="connsiteY8" fmla="*/ 278606 h 919514"/>
              <a:gd name="connsiteX9" fmla="*/ 209550 w 2319337"/>
              <a:gd name="connsiteY9" fmla="*/ 250031 h 919514"/>
              <a:gd name="connsiteX10" fmla="*/ 235743 w 2319337"/>
              <a:gd name="connsiteY10" fmla="*/ 223837 h 919514"/>
              <a:gd name="connsiteX11" fmla="*/ 259556 w 2319337"/>
              <a:gd name="connsiteY11" fmla="*/ 204787 h 919514"/>
              <a:gd name="connsiteX12" fmla="*/ 283368 w 2319337"/>
              <a:gd name="connsiteY12" fmla="*/ 185737 h 919514"/>
              <a:gd name="connsiteX13" fmla="*/ 314325 w 2319337"/>
              <a:gd name="connsiteY13" fmla="*/ 166687 h 919514"/>
              <a:gd name="connsiteX14" fmla="*/ 350044 w 2319337"/>
              <a:gd name="connsiteY14" fmla="*/ 154781 h 919514"/>
              <a:gd name="connsiteX15" fmla="*/ 383381 w 2319337"/>
              <a:gd name="connsiteY15" fmla="*/ 150018 h 919514"/>
              <a:gd name="connsiteX16" fmla="*/ 431006 w 2319337"/>
              <a:gd name="connsiteY16" fmla="*/ 161925 h 919514"/>
              <a:gd name="connsiteX17" fmla="*/ 478631 w 2319337"/>
              <a:gd name="connsiteY17" fmla="*/ 188118 h 919514"/>
              <a:gd name="connsiteX18" fmla="*/ 538162 w 2319337"/>
              <a:gd name="connsiteY18" fmla="*/ 233362 h 919514"/>
              <a:gd name="connsiteX19" fmla="*/ 590550 w 2319337"/>
              <a:gd name="connsiteY19" fmla="*/ 288131 h 919514"/>
              <a:gd name="connsiteX20" fmla="*/ 638174 w 2319337"/>
              <a:gd name="connsiteY20" fmla="*/ 345281 h 919514"/>
              <a:gd name="connsiteX21" fmla="*/ 707231 w 2319337"/>
              <a:gd name="connsiteY21" fmla="*/ 431006 h 919514"/>
              <a:gd name="connsiteX22" fmla="*/ 785812 w 2319337"/>
              <a:gd name="connsiteY22" fmla="*/ 528637 h 919514"/>
              <a:gd name="connsiteX23" fmla="*/ 871537 w 2319337"/>
              <a:gd name="connsiteY23" fmla="*/ 645318 h 919514"/>
              <a:gd name="connsiteX24" fmla="*/ 928687 w 2319337"/>
              <a:gd name="connsiteY24" fmla="*/ 723900 h 919514"/>
              <a:gd name="connsiteX25" fmla="*/ 992981 w 2319337"/>
              <a:gd name="connsiteY25" fmla="*/ 788193 h 919514"/>
              <a:gd name="connsiteX26" fmla="*/ 1035843 w 2319337"/>
              <a:gd name="connsiteY26" fmla="*/ 828675 h 919514"/>
              <a:gd name="connsiteX27" fmla="*/ 1104899 w 2319337"/>
              <a:gd name="connsiteY27" fmla="*/ 873918 h 919514"/>
              <a:gd name="connsiteX28" fmla="*/ 1150143 w 2319337"/>
              <a:gd name="connsiteY28" fmla="*/ 892968 h 919514"/>
              <a:gd name="connsiteX29" fmla="*/ 1200150 w 2319337"/>
              <a:gd name="connsiteY29" fmla="*/ 907256 h 919514"/>
              <a:gd name="connsiteX30" fmla="*/ 1233487 w 2319337"/>
              <a:gd name="connsiteY30" fmla="*/ 914400 h 919514"/>
              <a:gd name="connsiteX31" fmla="*/ 1281112 w 2319337"/>
              <a:gd name="connsiteY31" fmla="*/ 919162 h 919514"/>
              <a:gd name="connsiteX32" fmla="*/ 1316831 w 2319337"/>
              <a:gd name="connsiteY32" fmla="*/ 919162 h 919514"/>
              <a:gd name="connsiteX33" fmla="*/ 1345406 w 2319337"/>
              <a:gd name="connsiteY33" fmla="*/ 919162 h 919514"/>
              <a:gd name="connsiteX34" fmla="*/ 1385887 w 2319337"/>
              <a:gd name="connsiteY34" fmla="*/ 916781 h 919514"/>
              <a:gd name="connsiteX35" fmla="*/ 1438274 w 2319337"/>
              <a:gd name="connsiteY35" fmla="*/ 907256 h 919514"/>
              <a:gd name="connsiteX36" fmla="*/ 1507331 w 2319337"/>
              <a:gd name="connsiteY36" fmla="*/ 883443 h 919514"/>
              <a:gd name="connsiteX37" fmla="*/ 1559718 w 2319337"/>
              <a:gd name="connsiteY37" fmla="*/ 862012 h 919514"/>
              <a:gd name="connsiteX38" fmla="*/ 1612106 w 2319337"/>
              <a:gd name="connsiteY38" fmla="*/ 831056 h 919514"/>
              <a:gd name="connsiteX39" fmla="*/ 1666874 w 2319337"/>
              <a:gd name="connsiteY39" fmla="*/ 795337 h 919514"/>
              <a:gd name="connsiteX40" fmla="*/ 1721643 w 2319337"/>
              <a:gd name="connsiteY40" fmla="*/ 754856 h 919514"/>
              <a:gd name="connsiteX41" fmla="*/ 1776412 w 2319337"/>
              <a:gd name="connsiteY41" fmla="*/ 711993 h 919514"/>
              <a:gd name="connsiteX42" fmla="*/ 1821656 w 2319337"/>
              <a:gd name="connsiteY42" fmla="*/ 671512 h 919514"/>
              <a:gd name="connsiteX43" fmla="*/ 1888331 w 2319337"/>
              <a:gd name="connsiteY43" fmla="*/ 607218 h 919514"/>
              <a:gd name="connsiteX44" fmla="*/ 1947863 w 2319337"/>
              <a:gd name="connsiteY44" fmla="*/ 540543 h 919514"/>
              <a:gd name="connsiteX45" fmla="*/ 2026443 w 2319337"/>
              <a:gd name="connsiteY45" fmla="*/ 452438 h 919514"/>
              <a:gd name="connsiteX46" fmla="*/ 2088356 w 2319337"/>
              <a:gd name="connsiteY46" fmla="*/ 366712 h 919514"/>
              <a:gd name="connsiteX47" fmla="*/ 2162175 w 2319337"/>
              <a:gd name="connsiteY47" fmla="*/ 269082 h 919514"/>
              <a:gd name="connsiteX48" fmla="*/ 2221706 w 2319337"/>
              <a:gd name="connsiteY48" fmla="*/ 176212 h 919514"/>
              <a:gd name="connsiteX49" fmla="*/ 2264568 w 2319337"/>
              <a:gd name="connsiteY49" fmla="*/ 104775 h 919514"/>
              <a:gd name="connsiteX50" fmla="*/ 2319337 w 2319337"/>
              <a:gd name="connsiteY50" fmla="*/ 0 h 919514"/>
              <a:gd name="connsiteX51" fmla="*/ 2319337 w 2319337"/>
              <a:gd name="connsiteY51" fmla="*/ 0 h 919514"/>
              <a:gd name="connsiteX52" fmla="*/ 2319337 w 2319337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47624 w 2321718"/>
              <a:gd name="connsiteY2" fmla="*/ 478631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2387 w 2321718"/>
              <a:gd name="connsiteY2" fmla="*/ 481012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9062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  <a:gd name="connsiteX0" fmla="*/ 0 w 2321718"/>
              <a:gd name="connsiteY0" fmla="*/ 611981 h 919514"/>
              <a:gd name="connsiteX1" fmla="*/ 33337 w 2321718"/>
              <a:gd name="connsiteY1" fmla="*/ 516731 h 919514"/>
              <a:gd name="connsiteX2" fmla="*/ 50006 w 2321718"/>
              <a:gd name="connsiteY2" fmla="*/ 476250 h 919514"/>
              <a:gd name="connsiteX3" fmla="*/ 71437 w 2321718"/>
              <a:gd name="connsiteY3" fmla="*/ 435769 h 919514"/>
              <a:gd name="connsiteX4" fmla="*/ 95249 w 2321718"/>
              <a:gd name="connsiteY4" fmla="*/ 395287 h 919514"/>
              <a:gd name="connsiteX5" fmla="*/ 116681 w 2321718"/>
              <a:gd name="connsiteY5" fmla="*/ 364331 h 919514"/>
              <a:gd name="connsiteX6" fmla="*/ 142874 w 2321718"/>
              <a:gd name="connsiteY6" fmla="*/ 330994 h 919514"/>
              <a:gd name="connsiteX7" fmla="*/ 166687 w 2321718"/>
              <a:gd name="connsiteY7" fmla="*/ 302418 h 919514"/>
              <a:gd name="connsiteX8" fmla="*/ 185737 w 2321718"/>
              <a:gd name="connsiteY8" fmla="*/ 278606 h 919514"/>
              <a:gd name="connsiteX9" fmla="*/ 211931 w 2321718"/>
              <a:gd name="connsiteY9" fmla="*/ 250031 h 919514"/>
              <a:gd name="connsiteX10" fmla="*/ 238124 w 2321718"/>
              <a:gd name="connsiteY10" fmla="*/ 223837 h 919514"/>
              <a:gd name="connsiteX11" fmla="*/ 261937 w 2321718"/>
              <a:gd name="connsiteY11" fmla="*/ 204787 h 919514"/>
              <a:gd name="connsiteX12" fmla="*/ 285749 w 2321718"/>
              <a:gd name="connsiteY12" fmla="*/ 185737 h 919514"/>
              <a:gd name="connsiteX13" fmla="*/ 316706 w 2321718"/>
              <a:gd name="connsiteY13" fmla="*/ 166687 h 919514"/>
              <a:gd name="connsiteX14" fmla="*/ 352425 w 2321718"/>
              <a:gd name="connsiteY14" fmla="*/ 154781 h 919514"/>
              <a:gd name="connsiteX15" fmla="*/ 385762 w 2321718"/>
              <a:gd name="connsiteY15" fmla="*/ 150018 h 919514"/>
              <a:gd name="connsiteX16" fmla="*/ 433387 w 2321718"/>
              <a:gd name="connsiteY16" fmla="*/ 161925 h 919514"/>
              <a:gd name="connsiteX17" fmla="*/ 481012 w 2321718"/>
              <a:gd name="connsiteY17" fmla="*/ 188118 h 919514"/>
              <a:gd name="connsiteX18" fmla="*/ 540543 w 2321718"/>
              <a:gd name="connsiteY18" fmla="*/ 233362 h 919514"/>
              <a:gd name="connsiteX19" fmla="*/ 592931 w 2321718"/>
              <a:gd name="connsiteY19" fmla="*/ 288131 h 919514"/>
              <a:gd name="connsiteX20" fmla="*/ 640555 w 2321718"/>
              <a:gd name="connsiteY20" fmla="*/ 345281 h 919514"/>
              <a:gd name="connsiteX21" fmla="*/ 709612 w 2321718"/>
              <a:gd name="connsiteY21" fmla="*/ 431006 h 919514"/>
              <a:gd name="connsiteX22" fmla="*/ 788193 w 2321718"/>
              <a:gd name="connsiteY22" fmla="*/ 528637 h 919514"/>
              <a:gd name="connsiteX23" fmla="*/ 873918 w 2321718"/>
              <a:gd name="connsiteY23" fmla="*/ 645318 h 919514"/>
              <a:gd name="connsiteX24" fmla="*/ 931068 w 2321718"/>
              <a:gd name="connsiteY24" fmla="*/ 723900 h 919514"/>
              <a:gd name="connsiteX25" fmla="*/ 995362 w 2321718"/>
              <a:gd name="connsiteY25" fmla="*/ 788193 h 919514"/>
              <a:gd name="connsiteX26" fmla="*/ 1038224 w 2321718"/>
              <a:gd name="connsiteY26" fmla="*/ 828675 h 919514"/>
              <a:gd name="connsiteX27" fmla="*/ 1107280 w 2321718"/>
              <a:gd name="connsiteY27" fmla="*/ 873918 h 919514"/>
              <a:gd name="connsiteX28" fmla="*/ 1152524 w 2321718"/>
              <a:gd name="connsiteY28" fmla="*/ 892968 h 919514"/>
              <a:gd name="connsiteX29" fmla="*/ 1202531 w 2321718"/>
              <a:gd name="connsiteY29" fmla="*/ 907256 h 919514"/>
              <a:gd name="connsiteX30" fmla="*/ 1235868 w 2321718"/>
              <a:gd name="connsiteY30" fmla="*/ 914400 h 919514"/>
              <a:gd name="connsiteX31" fmla="*/ 1283493 w 2321718"/>
              <a:gd name="connsiteY31" fmla="*/ 919162 h 919514"/>
              <a:gd name="connsiteX32" fmla="*/ 1319212 w 2321718"/>
              <a:gd name="connsiteY32" fmla="*/ 919162 h 919514"/>
              <a:gd name="connsiteX33" fmla="*/ 1347787 w 2321718"/>
              <a:gd name="connsiteY33" fmla="*/ 919162 h 919514"/>
              <a:gd name="connsiteX34" fmla="*/ 1388268 w 2321718"/>
              <a:gd name="connsiteY34" fmla="*/ 916781 h 919514"/>
              <a:gd name="connsiteX35" fmla="*/ 1440655 w 2321718"/>
              <a:gd name="connsiteY35" fmla="*/ 907256 h 919514"/>
              <a:gd name="connsiteX36" fmla="*/ 1509712 w 2321718"/>
              <a:gd name="connsiteY36" fmla="*/ 883443 h 919514"/>
              <a:gd name="connsiteX37" fmla="*/ 1562099 w 2321718"/>
              <a:gd name="connsiteY37" fmla="*/ 862012 h 919514"/>
              <a:gd name="connsiteX38" fmla="*/ 1614487 w 2321718"/>
              <a:gd name="connsiteY38" fmla="*/ 831056 h 919514"/>
              <a:gd name="connsiteX39" fmla="*/ 1669255 w 2321718"/>
              <a:gd name="connsiteY39" fmla="*/ 795337 h 919514"/>
              <a:gd name="connsiteX40" fmla="*/ 1724024 w 2321718"/>
              <a:gd name="connsiteY40" fmla="*/ 754856 h 919514"/>
              <a:gd name="connsiteX41" fmla="*/ 1778793 w 2321718"/>
              <a:gd name="connsiteY41" fmla="*/ 711993 h 919514"/>
              <a:gd name="connsiteX42" fmla="*/ 1824037 w 2321718"/>
              <a:gd name="connsiteY42" fmla="*/ 671512 h 919514"/>
              <a:gd name="connsiteX43" fmla="*/ 1890712 w 2321718"/>
              <a:gd name="connsiteY43" fmla="*/ 607218 h 919514"/>
              <a:gd name="connsiteX44" fmla="*/ 1950244 w 2321718"/>
              <a:gd name="connsiteY44" fmla="*/ 540543 h 919514"/>
              <a:gd name="connsiteX45" fmla="*/ 2028824 w 2321718"/>
              <a:gd name="connsiteY45" fmla="*/ 452438 h 919514"/>
              <a:gd name="connsiteX46" fmla="*/ 2090737 w 2321718"/>
              <a:gd name="connsiteY46" fmla="*/ 366712 h 919514"/>
              <a:gd name="connsiteX47" fmla="*/ 2164556 w 2321718"/>
              <a:gd name="connsiteY47" fmla="*/ 269082 h 919514"/>
              <a:gd name="connsiteX48" fmla="*/ 2224087 w 2321718"/>
              <a:gd name="connsiteY48" fmla="*/ 176212 h 919514"/>
              <a:gd name="connsiteX49" fmla="*/ 2266949 w 2321718"/>
              <a:gd name="connsiteY49" fmla="*/ 104775 h 919514"/>
              <a:gd name="connsiteX50" fmla="*/ 2321718 w 2321718"/>
              <a:gd name="connsiteY50" fmla="*/ 0 h 919514"/>
              <a:gd name="connsiteX51" fmla="*/ 2321718 w 2321718"/>
              <a:gd name="connsiteY51" fmla="*/ 0 h 919514"/>
              <a:gd name="connsiteX52" fmla="*/ 2321718 w 2321718"/>
              <a:gd name="connsiteY52" fmla="*/ 0 h 91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21718" h="919514">
                <a:moveTo>
                  <a:pt x="0" y="611981"/>
                </a:moveTo>
                <a:cubicBezTo>
                  <a:pt x="14684" y="575468"/>
                  <a:pt x="25003" y="539353"/>
                  <a:pt x="33337" y="516731"/>
                </a:cubicBezTo>
                <a:cubicBezTo>
                  <a:pt x="41671" y="494109"/>
                  <a:pt x="43656" y="489744"/>
                  <a:pt x="50006" y="476250"/>
                </a:cubicBezTo>
                <a:cubicBezTo>
                  <a:pt x="56356" y="462756"/>
                  <a:pt x="63897" y="449263"/>
                  <a:pt x="71437" y="435769"/>
                </a:cubicBezTo>
                <a:cubicBezTo>
                  <a:pt x="78977" y="422275"/>
                  <a:pt x="87708" y="407193"/>
                  <a:pt x="95249" y="395287"/>
                </a:cubicBezTo>
                <a:cubicBezTo>
                  <a:pt x="102790" y="383381"/>
                  <a:pt x="108744" y="375047"/>
                  <a:pt x="116681" y="364331"/>
                </a:cubicBezTo>
                <a:cubicBezTo>
                  <a:pt x="124619" y="353616"/>
                  <a:pt x="134540" y="341313"/>
                  <a:pt x="142874" y="330994"/>
                </a:cubicBezTo>
                <a:cubicBezTo>
                  <a:pt x="151208" y="320675"/>
                  <a:pt x="159543" y="311149"/>
                  <a:pt x="166687" y="302418"/>
                </a:cubicBezTo>
                <a:cubicBezTo>
                  <a:pt x="173831" y="293687"/>
                  <a:pt x="178196" y="287337"/>
                  <a:pt x="185737" y="278606"/>
                </a:cubicBezTo>
                <a:cubicBezTo>
                  <a:pt x="193278" y="269875"/>
                  <a:pt x="203200" y="259159"/>
                  <a:pt x="211931" y="250031"/>
                </a:cubicBezTo>
                <a:cubicBezTo>
                  <a:pt x="220662" y="240903"/>
                  <a:pt x="229790" y="231378"/>
                  <a:pt x="238124" y="223837"/>
                </a:cubicBezTo>
                <a:cubicBezTo>
                  <a:pt x="246458" y="216296"/>
                  <a:pt x="254000" y="211137"/>
                  <a:pt x="261937" y="204787"/>
                </a:cubicBezTo>
                <a:cubicBezTo>
                  <a:pt x="269874" y="198437"/>
                  <a:pt x="276621" y="192087"/>
                  <a:pt x="285749" y="185737"/>
                </a:cubicBezTo>
                <a:cubicBezTo>
                  <a:pt x="294877" y="179387"/>
                  <a:pt x="305593" y="171846"/>
                  <a:pt x="316706" y="166687"/>
                </a:cubicBezTo>
                <a:cubicBezTo>
                  <a:pt x="327819" y="161528"/>
                  <a:pt x="340916" y="157559"/>
                  <a:pt x="352425" y="154781"/>
                </a:cubicBezTo>
                <a:cubicBezTo>
                  <a:pt x="363934" y="152003"/>
                  <a:pt x="372268" y="148827"/>
                  <a:pt x="385762" y="150018"/>
                </a:cubicBezTo>
                <a:cubicBezTo>
                  <a:pt x="399256" y="151209"/>
                  <a:pt x="417512" y="155575"/>
                  <a:pt x="433387" y="161925"/>
                </a:cubicBezTo>
                <a:cubicBezTo>
                  <a:pt x="449262" y="168275"/>
                  <a:pt x="463153" y="176212"/>
                  <a:pt x="481012" y="188118"/>
                </a:cubicBezTo>
                <a:cubicBezTo>
                  <a:pt x="498871" y="200024"/>
                  <a:pt x="521890" y="216693"/>
                  <a:pt x="540543" y="233362"/>
                </a:cubicBezTo>
                <a:cubicBezTo>
                  <a:pt x="559196" y="250031"/>
                  <a:pt x="576262" y="269478"/>
                  <a:pt x="592931" y="288131"/>
                </a:cubicBezTo>
                <a:cubicBezTo>
                  <a:pt x="609600" y="306784"/>
                  <a:pt x="621108" y="321468"/>
                  <a:pt x="640555" y="345281"/>
                </a:cubicBezTo>
                <a:cubicBezTo>
                  <a:pt x="660002" y="369094"/>
                  <a:pt x="685006" y="400447"/>
                  <a:pt x="709612" y="431006"/>
                </a:cubicBezTo>
                <a:cubicBezTo>
                  <a:pt x="734218" y="461565"/>
                  <a:pt x="760809" y="492918"/>
                  <a:pt x="788193" y="528637"/>
                </a:cubicBezTo>
                <a:cubicBezTo>
                  <a:pt x="815577" y="564356"/>
                  <a:pt x="873918" y="645318"/>
                  <a:pt x="873918" y="645318"/>
                </a:cubicBezTo>
                <a:cubicBezTo>
                  <a:pt x="897730" y="677862"/>
                  <a:pt x="910827" y="700088"/>
                  <a:pt x="931068" y="723900"/>
                </a:cubicBezTo>
                <a:cubicBezTo>
                  <a:pt x="951309" y="747712"/>
                  <a:pt x="977503" y="770731"/>
                  <a:pt x="995362" y="788193"/>
                </a:cubicBezTo>
                <a:cubicBezTo>
                  <a:pt x="1013221" y="805655"/>
                  <a:pt x="1019571" y="814388"/>
                  <a:pt x="1038224" y="828675"/>
                </a:cubicBezTo>
                <a:cubicBezTo>
                  <a:pt x="1056877" y="842962"/>
                  <a:pt x="1088230" y="863203"/>
                  <a:pt x="1107280" y="873918"/>
                </a:cubicBezTo>
                <a:cubicBezTo>
                  <a:pt x="1126330" y="884634"/>
                  <a:pt x="1136649" y="887412"/>
                  <a:pt x="1152524" y="892968"/>
                </a:cubicBezTo>
                <a:cubicBezTo>
                  <a:pt x="1168399" y="898524"/>
                  <a:pt x="1188640" y="903684"/>
                  <a:pt x="1202531" y="907256"/>
                </a:cubicBezTo>
                <a:cubicBezTo>
                  <a:pt x="1216422" y="910828"/>
                  <a:pt x="1222374" y="912416"/>
                  <a:pt x="1235868" y="914400"/>
                </a:cubicBezTo>
                <a:cubicBezTo>
                  <a:pt x="1249362" y="916384"/>
                  <a:pt x="1269602" y="918368"/>
                  <a:pt x="1283493" y="919162"/>
                </a:cubicBezTo>
                <a:cubicBezTo>
                  <a:pt x="1297384" y="919956"/>
                  <a:pt x="1319212" y="919162"/>
                  <a:pt x="1319212" y="919162"/>
                </a:cubicBezTo>
                <a:cubicBezTo>
                  <a:pt x="1329928" y="919162"/>
                  <a:pt x="1336278" y="919559"/>
                  <a:pt x="1347787" y="919162"/>
                </a:cubicBezTo>
                <a:cubicBezTo>
                  <a:pt x="1359296" y="918765"/>
                  <a:pt x="1372790" y="918765"/>
                  <a:pt x="1388268" y="916781"/>
                </a:cubicBezTo>
                <a:cubicBezTo>
                  <a:pt x="1403746" y="914797"/>
                  <a:pt x="1420414" y="912812"/>
                  <a:pt x="1440655" y="907256"/>
                </a:cubicBezTo>
                <a:cubicBezTo>
                  <a:pt x="1460896" y="901700"/>
                  <a:pt x="1489471" y="890984"/>
                  <a:pt x="1509712" y="883443"/>
                </a:cubicBezTo>
                <a:cubicBezTo>
                  <a:pt x="1529953" y="875902"/>
                  <a:pt x="1544637" y="870743"/>
                  <a:pt x="1562099" y="862012"/>
                </a:cubicBezTo>
                <a:cubicBezTo>
                  <a:pt x="1579561" y="853281"/>
                  <a:pt x="1596628" y="842168"/>
                  <a:pt x="1614487" y="831056"/>
                </a:cubicBezTo>
                <a:cubicBezTo>
                  <a:pt x="1632346" y="819944"/>
                  <a:pt x="1650999" y="808037"/>
                  <a:pt x="1669255" y="795337"/>
                </a:cubicBezTo>
                <a:cubicBezTo>
                  <a:pt x="1687511" y="782637"/>
                  <a:pt x="1705768" y="768747"/>
                  <a:pt x="1724024" y="754856"/>
                </a:cubicBezTo>
                <a:cubicBezTo>
                  <a:pt x="1742280" y="740965"/>
                  <a:pt x="1762124" y="725884"/>
                  <a:pt x="1778793" y="711993"/>
                </a:cubicBezTo>
                <a:cubicBezTo>
                  <a:pt x="1795462" y="698102"/>
                  <a:pt x="1805384" y="688974"/>
                  <a:pt x="1824037" y="671512"/>
                </a:cubicBezTo>
                <a:cubicBezTo>
                  <a:pt x="1842690" y="654050"/>
                  <a:pt x="1890712" y="607218"/>
                  <a:pt x="1890712" y="607218"/>
                </a:cubicBezTo>
                <a:lnTo>
                  <a:pt x="1950244" y="540543"/>
                </a:lnTo>
                <a:cubicBezTo>
                  <a:pt x="1974453" y="514746"/>
                  <a:pt x="2005409" y="481410"/>
                  <a:pt x="2028824" y="452438"/>
                </a:cubicBezTo>
                <a:cubicBezTo>
                  <a:pt x="2052240" y="423466"/>
                  <a:pt x="2068115" y="397271"/>
                  <a:pt x="2090737" y="366712"/>
                </a:cubicBezTo>
                <a:cubicBezTo>
                  <a:pt x="2113359" y="336153"/>
                  <a:pt x="2142331" y="300832"/>
                  <a:pt x="2164556" y="269082"/>
                </a:cubicBezTo>
                <a:cubicBezTo>
                  <a:pt x="2186781" y="237332"/>
                  <a:pt x="2207022" y="203596"/>
                  <a:pt x="2224087" y="176212"/>
                </a:cubicBezTo>
                <a:cubicBezTo>
                  <a:pt x="2241152" y="148828"/>
                  <a:pt x="2250677" y="134144"/>
                  <a:pt x="2266949" y="104775"/>
                </a:cubicBezTo>
                <a:cubicBezTo>
                  <a:pt x="2283221" y="75406"/>
                  <a:pt x="2321718" y="0"/>
                  <a:pt x="2321718" y="0"/>
                </a:cubicBezTo>
                <a:lnTo>
                  <a:pt x="2321718" y="0"/>
                </a:lnTo>
                <a:lnTo>
                  <a:pt x="2321718" y="0"/>
                </a:lnTo>
              </a:path>
            </a:pathLst>
          </a:cu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22FC64-D2A1-4FED-B292-488A39E45062}"/>
              </a:ext>
            </a:extLst>
          </p:cNvPr>
          <p:cNvSpPr/>
          <p:nvPr/>
        </p:nvSpPr>
        <p:spPr>
          <a:xfrm>
            <a:off x="3276600" y="3073761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E60822-A0AE-459B-AC92-C07DE1B40307}"/>
              </a:ext>
            </a:extLst>
          </p:cNvPr>
          <p:cNvSpPr/>
          <p:nvPr/>
        </p:nvSpPr>
        <p:spPr>
          <a:xfrm>
            <a:off x="5479807" y="5052970"/>
            <a:ext cx="659130" cy="688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4FFAB8-7EB6-474F-8B66-75738FD29E2A}"/>
              </a:ext>
            </a:extLst>
          </p:cNvPr>
          <p:cNvSpPr txBox="1"/>
          <p:nvPr/>
        </p:nvSpPr>
        <p:spPr>
          <a:xfrm>
            <a:off x="2261694" y="4589283"/>
            <a:ext cx="881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CCFFFF"/>
                </a:solidFill>
              </a:rPr>
              <a:t>NOT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61B54E-D381-4575-87AB-C28E00DD3399}"/>
              </a:ext>
            </a:extLst>
          </p:cNvPr>
          <p:cNvSpPr txBox="1"/>
          <p:nvPr/>
        </p:nvSpPr>
        <p:spPr>
          <a:xfrm>
            <a:off x="7859601" y="2646881"/>
            <a:ext cx="881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CCFFFF"/>
                </a:solidFill>
              </a:rPr>
              <a:t>NOT</a:t>
            </a:r>
            <a:endParaRPr lang="en-US" sz="2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2360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C8584DE5-E4DA-45AF-9E48-43526E13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EDFF8493-BB2C-4A9F-B88E-19B1C163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638800"/>
          </a:xfrm>
        </p:spPr>
        <p:txBody>
          <a:bodyPr/>
          <a:lstStyle/>
          <a:p>
            <a:r>
              <a:rPr lang="en-US" altLang="en-US" sz="3500" dirty="0"/>
              <a:t>How to do it:</a:t>
            </a:r>
          </a:p>
          <a:p>
            <a:pPr marL="742950" indent="-742950">
              <a:buAutoNum type="arabicParenR"/>
            </a:pPr>
            <a:r>
              <a:rPr lang="en-US" altLang="en-US" sz="3500" dirty="0"/>
              <a:t>Find the equation relating the variables rates</a:t>
            </a:r>
          </a:p>
          <a:p>
            <a:pPr marL="742950" indent="-742950">
              <a:buAutoNum type="arabicParenR"/>
            </a:pPr>
            <a:r>
              <a:rPr lang="en-US" altLang="en-US" sz="3500" dirty="0"/>
              <a:t>Figure out which is “y” and which is “x”</a:t>
            </a:r>
          </a:p>
          <a:p>
            <a:pPr marL="742950" indent="-742950">
              <a:buAutoNum type="arabicParenR"/>
            </a:pPr>
            <a:r>
              <a:rPr lang="en-US" altLang="en-US" sz="3500" dirty="0"/>
              <a:t>Find </a:t>
            </a:r>
            <a:r>
              <a:rPr lang="en-US" altLang="en-US" sz="3500" dirty="0" err="1"/>
              <a:t>dy</a:t>
            </a:r>
            <a:r>
              <a:rPr lang="en-US" altLang="en-US" sz="3500" dirty="0"/>
              <a:t>/dx</a:t>
            </a:r>
          </a:p>
          <a:p>
            <a:pPr marL="742950" indent="-742950">
              <a:buAutoNum type="arabicParenR"/>
            </a:pPr>
            <a:r>
              <a:rPr lang="en-US" altLang="en-US" sz="3500" dirty="0"/>
              <a:t>Plug in any known rates and values</a:t>
            </a:r>
          </a:p>
          <a:p>
            <a:pPr marL="742950" indent="-742950">
              <a:buAutoNum type="arabicParenR"/>
            </a:pPr>
            <a:r>
              <a:rPr lang="en-US" altLang="en-US" sz="3500" dirty="0"/>
              <a:t>Solve for the desired rate of change</a:t>
            </a:r>
          </a:p>
        </p:txBody>
      </p:sp>
    </p:spTree>
    <p:extLst>
      <p:ext uri="{BB962C8B-B14F-4D97-AF65-F5344CB8AC3E}">
        <p14:creationId xmlns:p14="http://schemas.microsoft.com/office/powerpoint/2010/main" val="26014430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6666221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A7B878D-21BD-D8BE-52E5-9B4E6322F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62200"/>
            <a:ext cx="8839200" cy="4495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Today we covered:</a:t>
            </a:r>
          </a:p>
          <a:p>
            <a:r>
              <a:rPr lang="en-US" dirty="0">
                <a:solidFill>
                  <a:srgbClr val="002060"/>
                </a:solidFill>
              </a:rPr>
              <a:t>	“Extrema”</a:t>
            </a:r>
          </a:p>
          <a:p>
            <a:r>
              <a:rPr lang="en-US" dirty="0">
                <a:solidFill>
                  <a:srgbClr val="002060"/>
                </a:solidFill>
              </a:rPr>
              <a:t>	Inflection points</a:t>
            </a:r>
          </a:p>
          <a:p>
            <a:r>
              <a:rPr lang="en-US" dirty="0">
                <a:solidFill>
                  <a:srgbClr val="002060"/>
                </a:solidFill>
              </a:rPr>
              <a:t>	Monotonicity</a:t>
            </a:r>
          </a:p>
          <a:p>
            <a:r>
              <a:rPr lang="en-US" dirty="0">
                <a:solidFill>
                  <a:srgbClr val="002060"/>
                </a:solidFill>
              </a:rPr>
              <a:t>	Related rates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DDCC2CC4-BBC8-4974-BD04-32C86592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absolute maximum and minimum points for the function: ƒ(x) = x</a:t>
            </a:r>
            <a:r>
              <a:rPr lang="en-US" altLang="en-US" baseline="30000" dirty="0"/>
              <a:t>2</a:t>
            </a:r>
            <a:r>
              <a:rPr lang="en-US" altLang="en-US" dirty="0"/>
              <a:t> – x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on the interval -2 ≤ x ≤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3CAEB-7B71-4F48-816D-9FF6F0D4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DE728-DE1C-43FB-A37A-0D8C773C9AF0}"/>
              </a:ext>
            </a:extLst>
          </p:cNvPr>
          <p:cNvSpPr txBox="1"/>
          <p:nvPr/>
        </p:nvSpPr>
        <p:spPr>
          <a:xfrm>
            <a:off x="4585138" y="615011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CCFFFF"/>
                </a:solidFill>
              </a:rPr>
              <a:t>The maximums and minimums occur where the first derivative is zero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DDCC2CC4-BBC8-4974-BD04-32C86592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altLang="en-US" dirty="0"/>
              <a:t>Find the absolute maximum and minimum points for the function: ƒ(x) = x</a:t>
            </a:r>
            <a:r>
              <a:rPr lang="en-US" altLang="en-US" baseline="30000" dirty="0"/>
              <a:t>2</a:t>
            </a:r>
            <a:r>
              <a:rPr lang="en-US" altLang="en-US" dirty="0"/>
              <a:t> – x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on the interval -2 ≤ x ≤ 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ƒ'=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3CAEB-7B71-4F48-816D-9FF6F0D4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DE728-DE1C-43FB-A37A-0D8C773C9AF0}"/>
              </a:ext>
            </a:extLst>
          </p:cNvPr>
          <p:cNvSpPr txBox="1"/>
          <p:nvPr/>
        </p:nvSpPr>
        <p:spPr>
          <a:xfrm>
            <a:off x="4572000" y="615011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CCFFFF"/>
                </a:solidFill>
              </a:rPr>
              <a:t>The maximums and minimums occur where the first derivative is zero</a:t>
            </a:r>
          </a:p>
        </p:txBody>
      </p:sp>
    </p:spTree>
    <p:extLst>
      <p:ext uri="{BB962C8B-B14F-4D97-AF65-F5344CB8AC3E}">
        <p14:creationId xmlns:p14="http://schemas.microsoft.com/office/powerpoint/2010/main" val="76464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DDCC2CC4-BBC8-4974-BD04-32C86592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638800"/>
          </a:xfrm>
        </p:spPr>
        <p:txBody>
          <a:bodyPr/>
          <a:lstStyle/>
          <a:p>
            <a:r>
              <a:rPr lang="en-US" altLang="en-US" dirty="0"/>
              <a:t>Find the absolute maximum and minimum points for the function: ƒ(x) = x</a:t>
            </a:r>
            <a:r>
              <a:rPr lang="en-US" altLang="en-US" baseline="30000" dirty="0"/>
              <a:t>2</a:t>
            </a:r>
            <a:r>
              <a:rPr lang="en-US" altLang="en-US" dirty="0"/>
              <a:t> – x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on the interval -2 ≤ x ≤ 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ƒ'= </a:t>
            </a:r>
            <a:r>
              <a:rPr lang="en-US" altLang="en-US" dirty="0">
                <a:solidFill>
                  <a:srgbClr val="FFFF00"/>
                </a:solidFill>
              </a:rPr>
              <a:t>2x - 1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Where between -2≤x≤2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is 2x-1=0?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3CAEB-7B71-4F48-816D-9FF6F0D4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DE728-DE1C-43FB-A37A-0D8C773C9AF0}"/>
              </a:ext>
            </a:extLst>
          </p:cNvPr>
          <p:cNvSpPr txBox="1"/>
          <p:nvPr/>
        </p:nvSpPr>
        <p:spPr>
          <a:xfrm>
            <a:off x="4585138" y="584531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CCFFFF"/>
                </a:solidFill>
              </a:rPr>
              <a:t>The maximums and minimums occur where the first derivative is zero</a:t>
            </a:r>
          </a:p>
        </p:txBody>
      </p:sp>
    </p:spTree>
    <p:extLst>
      <p:ext uri="{BB962C8B-B14F-4D97-AF65-F5344CB8AC3E}">
        <p14:creationId xmlns:p14="http://schemas.microsoft.com/office/powerpoint/2010/main" val="20531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2850" dirty="0"/>
              <a:t>Outcome 1) Demonstrate differentiation skills for linear, polynomial, rational, trigonometric, exponential, and logarithmic functions and proper application of the Product, Quotient and Chain Rules of differentiation </a:t>
            </a:r>
          </a:p>
          <a:p>
            <a:pPr algn="l"/>
            <a:r>
              <a:rPr lang="en-US" sz="2850" dirty="0"/>
              <a:t>Outcome 2) Use algebra, limits and derivatives to examine the properties and graphs of functions, including finding their </a:t>
            </a:r>
            <a:r>
              <a:rPr lang="en-US" sz="2850" dirty="0">
                <a:solidFill>
                  <a:srgbClr val="FFC000"/>
                </a:solidFill>
              </a:rPr>
              <a:t>extrema, inflection points, and intervals of monotonicity and concavity </a:t>
            </a:r>
          </a:p>
          <a:p>
            <a:pPr algn="l"/>
            <a:r>
              <a:rPr lang="en-US" sz="2850" dirty="0"/>
              <a:t>Outcome 3) Apply derivatives to solve optimization and </a:t>
            </a:r>
            <a:r>
              <a:rPr lang="en-US" sz="2850" dirty="0">
                <a:solidFill>
                  <a:srgbClr val="FFC000"/>
                </a:solidFill>
              </a:rPr>
              <a:t>related rates </a:t>
            </a:r>
            <a:r>
              <a:rPr lang="en-US" sz="2850" dirty="0"/>
              <a:t>problems.</a:t>
            </a:r>
            <a:endParaRPr lang="en-US" sz="2850" dirty="0">
              <a:solidFill>
                <a:srgbClr val="FFC000"/>
              </a:solidFill>
            </a:endParaRPr>
          </a:p>
          <a:p>
            <a:endParaRPr lang="en-US" sz="2850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DDCC2CC4-BBC8-4974-BD04-32C86592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638800"/>
          </a:xfrm>
        </p:spPr>
        <p:txBody>
          <a:bodyPr/>
          <a:lstStyle/>
          <a:p>
            <a:r>
              <a:rPr lang="en-US" altLang="en-US" dirty="0"/>
              <a:t>Find the absolute maximum and minimum points for the function: ƒ(x) = x</a:t>
            </a:r>
            <a:r>
              <a:rPr lang="en-US" altLang="en-US" baseline="30000" dirty="0"/>
              <a:t>2</a:t>
            </a:r>
            <a:r>
              <a:rPr lang="en-US" altLang="en-US" dirty="0"/>
              <a:t> – x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on the interval -2 ≤ x ≤ 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ƒ'= 2x - 1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Where between -2≤x≤2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is 2x-1=0?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Only at </a:t>
            </a:r>
            <a:r>
              <a:rPr lang="en-US" altLang="en-US" dirty="0">
                <a:solidFill>
                  <a:srgbClr val="FFFF00"/>
                </a:solidFill>
              </a:rPr>
              <a:t>x=½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is ƒ(x) at x=½?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3CAEB-7B71-4F48-816D-9FF6F0D4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92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DDCC2CC4-BBC8-4974-BD04-32C86592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638800"/>
          </a:xfrm>
        </p:spPr>
        <p:txBody>
          <a:bodyPr/>
          <a:lstStyle/>
          <a:p>
            <a:r>
              <a:rPr lang="en-US" altLang="en-US" dirty="0"/>
              <a:t>Find the absolute maximum and minimum points for the function: ƒ(x) = x</a:t>
            </a:r>
            <a:r>
              <a:rPr lang="en-US" altLang="en-US" baseline="30000" dirty="0"/>
              <a:t>2</a:t>
            </a:r>
            <a:r>
              <a:rPr lang="en-US" altLang="en-US" dirty="0"/>
              <a:t> – x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on the interval -2 ≤ x ≤ 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ƒ'= 2x - 1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Where between -2≤x≤2 is 2x=0?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Only at x=½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is ƒ(x) at x=½?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ƒ(½) = (½)</a:t>
            </a:r>
            <a:r>
              <a:rPr lang="en-US" altLang="en-US" baseline="30000" dirty="0"/>
              <a:t>2</a:t>
            </a:r>
            <a:r>
              <a:rPr lang="en-US" altLang="en-US" dirty="0"/>
              <a:t>-½ = ¼-½ = </a:t>
            </a:r>
            <a:r>
              <a:rPr lang="en-US" altLang="en-US" dirty="0">
                <a:solidFill>
                  <a:srgbClr val="FFFF00"/>
                </a:solidFill>
              </a:rPr>
              <a:t>-¼</a:t>
            </a:r>
            <a:r>
              <a:rPr lang="en-US" alt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3CAEB-7B71-4F48-816D-9FF6F0D4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76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EC7DDC-775C-4EE5-864B-607A47F36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46" r="35007"/>
          <a:stretch/>
        </p:blipFill>
        <p:spPr>
          <a:xfrm>
            <a:off x="1053662" y="4495800"/>
            <a:ext cx="3137338" cy="2123090"/>
          </a:xfrm>
          <a:prstGeom prst="rect">
            <a:avLst/>
          </a:prstGeom>
        </p:spPr>
      </p:pic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DDCC2CC4-BBC8-4974-BD04-32C86592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638800"/>
          </a:xfrm>
        </p:spPr>
        <p:txBody>
          <a:bodyPr/>
          <a:lstStyle/>
          <a:p>
            <a:r>
              <a:rPr lang="en-US" altLang="en-US" dirty="0"/>
              <a:t>Find the absolute maximum and minimum points for the function: ƒ(x) = x</a:t>
            </a:r>
            <a:r>
              <a:rPr lang="en-US" altLang="en-US" baseline="30000" dirty="0"/>
              <a:t>2</a:t>
            </a:r>
            <a:r>
              <a:rPr lang="en-US" altLang="en-US" dirty="0"/>
              <a:t> – x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on the interval -2 ≤ x ≤ 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ƒ'= 2x - 1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x=½ y= -¼ Is it a max or a min?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3CAEB-7B71-4F48-816D-9FF6F0D4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9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CF2278C7-9845-464B-9D8C-E15D8293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Extrema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D9719B22-CDBB-44FC-9A04-70CBCEE8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OK, a graph works, but there HAS to be a more </a:t>
            </a:r>
            <a:r>
              <a:rPr lang="en-US" altLang="en-US" dirty="0" err="1"/>
              <a:t>mathy</a:t>
            </a:r>
            <a:r>
              <a:rPr lang="en-US" altLang="en-US" dirty="0"/>
              <a:t> way to do it!!</a:t>
            </a:r>
          </a:p>
          <a:p>
            <a:endParaRPr lang="en-US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2CC456E-8BDE-4DBC-807B-DA1E2AE43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0BD10A-91C5-4809-BE1F-A86CE1DAA378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http://www.testically.org/wp-content/uploads/2010/11/hmm.jpg</a:t>
            </a:r>
          </a:p>
        </p:txBody>
      </p:sp>
    </p:spTree>
    <p:extLst>
      <p:ext uri="{BB962C8B-B14F-4D97-AF65-F5344CB8AC3E}">
        <p14:creationId xmlns:p14="http://schemas.microsoft.com/office/powerpoint/2010/main" val="3187735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CF2278C7-9845-464B-9D8C-E15D8293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Extrema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D9719B22-CDBB-44FC-9A04-70CBCEE8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OK, a graph works, but there HAS to be a more </a:t>
            </a:r>
            <a:r>
              <a:rPr lang="en-US" altLang="en-US" dirty="0" err="1"/>
              <a:t>mathy</a:t>
            </a:r>
            <a:r>
              <a:rPr lang="en-US" altLang="en-US" dirty="0"/>
              <a:t> way to do it!!  (there is!)</a:t>
            </a:r>
          </a:p>
          <a:p>
            <a:endParaRPr lang="en-US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01A5378-FCED-4BD5-96DB-4CBB7FC04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/>
          <a:stretch/>
        </p:blipFill>
        <p:spPr bwMode="auto">
          <a:xfrm>
            <a:off x="4514641" y="3337034"/>
            <a:ext cx="4629359" cy="352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3B7D64-9136-4C81-A51F-8631A1AD5F07}"/>
              </a:ext>
            </a:extLst>
          </p:cNvPr>
          <p:cNvSpPr/>
          <p:nvPr/>
        </p:nvSpPr>
        <p:spPr>
          <a:xfrm>
            <a:off x="0" y="6581001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http://markvanderpool.naiwe.com/files/2013/01/bigstock-Bright-Idea-Kid.jpg</a:t>
            </a:r>
          </a:p>
        </p:txBody>
      </p:sp>
    </p:spTree>
    <p:extLst>
      <p:ext uri="{BB962C8B-B14F-4D97-AF65-F5344CB8AC3E}">
        <p14:creationId xmlns:p14="http://schemas.microsoft.com/office/powerpoint/2010/main" val="1591589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D9719B22-CDBB-44FC-9A04-70CBCEE8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altLang="en-US" dirty="0"/>
              <a:t>One way to do it:</a:t>
            </a:r>
          </a:p>
          <a:p>
            <a:r>
              <a:rPr lang="en-US" altLang="en-US" dirty="0"/>
              <a:t>At x=½  ƒ(½) = ¼ - ½ = -¼ </a:t>
            </a:r>
          </a:p>
          <a:p>
            <a:r>
              <a:rPr lang="en-US" altLang="en-US" dirty="0"/>
              <a:t>At x=1  ƒ(1) = 1 - 1 = 0 </a:t>
            </a:r>
          </a:p>
          <a:p>
            <a:r>
              <a:rPr lang="en-US" altLang="en-US" dirty="0"/>
              <a:t>At x=0  ƒ(0) = 0 – 0 = 0</a:t>
            </a:r>
          </a:p>
          <a:p>
            <a:r>
              <a:rPr lang="en-US" altLang="en-US" dirty="0"/>
              <a:t>Both are bigger than -¼</a:t>
            </a:r>
          </a:p>
          <a:p>
            <a:r>
              <a:rPr lang="en-US" altLang="en-US" dirty="0"/>
              <a:t>So x=½ is a </a:t>
            </a:r>
            <a:r>
              <a:rPr lang="en-US" altLang="en-US" dirty="0">
                <a:solidFill>
                  <a:srgbClr val="FFFF00"/>
                </a:solidFill>
              </a:rPr>
              <a:t>minimum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988C9C-EC0C-4349-8BA9-609976D8A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F9574-D5AE-4CFB-B682-309ED0826BBB}"/>
              </a:ext>
            </a:extLst>
          </p:cNvPr>
          <p:cNvSpPr txBox="1"/>
          <p:nvPr/>
        </p:nvSpPr>
        <p:spPr>
          <a:xfrm>
            <a:off x="7543800" y="6477000"/>
            <a:ext cx="16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ƒ(x) = x</a:t>
            </a:r>
            <a:r>
              <a:rPr lang="en-US" altLang="en-US" baseline="30000" dirty="0"/>
              <a:t>2</a:t>
            </a:r>
            <a:r>
              <a:rPr lang="en-US" altLang="en-US" dirty="0"/>
              <a:t> – x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143BC64B-1D5D-4BBC-8D8D-5FE786944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altLang="en-US" dirty="0"/>
              <a:t>Another Way</a:t>
            </a:r>
          </a:p>
          <a:p>
            <a:r>
              <a:rPr lang="en-US" altLang="en-US" dirty="0"/>
              <a:t>ƒ</a:t>
            </a:r>
            <a:r>
              <a:rPr lang="en-US" altLang="en-US" sz="1000" dirty="0"/>
              <a:t> </a:t>
            </a:r>
            <a:r>
              <a:rPr lang="en-US" altLang="en-US" dirty="0"/>
              <a:t>’ = 2x - 1 </a:t>
            </a:r>
          </a:p>
          <a:p>
            <a:r>
              <a:rPr lang="en-US" altLang="en-US" dirty="0"/>
              <a:t>At x=½  ƒ</a:t>
            </a:r>
            <a:r>
              <a:rPr lang="en-US" altLang="en-US" sz="1000" dirty="0"/>
              <a:t> </a:t>
            </a:r>
            <a:r>
              <a:rPr lang="en-US" altLang="en-US" dirty="0"/>
              <a:t>’(½) =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a horizontal tangent line</a:t>
            </a:r>
          </a:p>
          <a:p>
            <a:r>
              <a:rPr lang="en-US" altLang="en-US" dirty="0"/>
              <a:t>At x=1  ƒ</a:t>
            </a:r>
            <a:r>
              <a:rPr lang="en-US" altLang="en-US" sz="1000" dirty="0"/>
              <a:t> </a:t>
            </a:r>
            <a:r>
              <a:rPr lang="en-US" altLang="en-US" dirty="0"/>
              <a:t>’(1) = 2-1 = 1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a positive slope tangent line </a:t>
            </a:r>
          </a:p>
          <a:p>
            <a:r>
              <a:rPr lang="en-US" altLang="en-US" dirty="0"/>
              <a:t>At x=0  ƒ</a:t>
            </a:r>
            <a:r>
              <a:rPr lang="en-US" altLang="en-US" sz="1000" dirty="0"/>
              <a:t> </a:t>
            </a:r>
            <a:r>
              <a:rPr lang="en-US" altLang="en-US" dirty="0"/>
              <a:t>’(0) = 0-1 = -1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a negative slope tangent line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11AE59-EA07-4778-8CA8-708A7E8E5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C1ECD-2DBF-4B1B-BCDD-5F1D7869F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066800"/>
            <a:ext cx="9001125" cy="5381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578D85-3F1C-4D40-B926-4026EFCE4767}"/>
              </a:ext>
            </a:extLst>
          </p:cNvPr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2013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B99AC1-A97E-49DD-8AA4-91350385C4D9}"/>
              </a:ext>
            </a:extLst>
          </p:cNvPr>
          <p:cNvCxnSpPr>
            <a:cxnSpLocks/>
          </p:cNvCxnSpPr>
          <p:nvPr/>
        </p:nvCxnSpPr>
        <p:spPr>
          <a:xfrm>
            <a:off x="3790681" y="5456349"/>
            <a:ext cx="1681655" cy="589812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B46254-9CA5-483D-B9F7-53C2CB45B520}"/>
              </a:ext>
            </a:extLst>
          </p:cNvPr>
          <p:cNvCxnSpPr>
            <a:cxnSpLocks/>
          </p:cNvCxnSpPr>
          <p:nvPr/>
        </p:nvCxnSpPr>
        <p:spPr>
          <a:xfrm flipH="1">
            <a:off x="5334000" y="5447764"/>
            <a:ext cx="1524000" cy="53340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5A35EEB-20CB-4413-A241-2E2551C48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E445110E-99E7-4440-A12C-C4B061F09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If x = ½ is the minimum, what is the maximum?</a:t>
            </a:r>
          </a:p>
          <a:p>
            <a:endParaRPr lang="en-US" altLang="en-US" sz="2000" dirty="0"/>
          </a:p>
          <a:p>
            <a:r>
              <a:rPr lang="en-US" altLang="en-US" dirty="0"/>
              <a:t>They will occur at other ƒ</a:t>
            </a:r>
            <a:r>
              <a:rPr lang="en-US" altLang="en-US" sz="1000" dirty="0"/>
              <a:t> </a:t>
            </a:r>
            <a:r>
              <a:rPr lang="en-US" altLang="en-US" dirty="0"/>
              <a:t>’=0 points or on one or both of the extremes allowed for the interval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F5892D-58DF-4E4E-ABD8-886ADF1AB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14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365DE5E1-5760-45B0-ADED-90C33CE86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Since there are no other ƒ</a:t>
            </a:r>
            <a:r>
              <a:rPr lang="en-US" altLang="en-US" sz="1000" dirty="0"/>
              <a:t> </a:t>
            </a:r>
            <a:r>
              <a:rPr lang="en-US" altLang="en-US" dirty="0"/>
              <a:t>’=0 locations on the interval</a:t>
            </a:r>
          </a:p>
          <a:p>
            <a:pPr algn="ctr"/>
            <a:r>
              <a:rPr lang="en-US" altLang="en-US" dirty="0"/>
              <a:t>-2 ≤ x ≤ 2</a:t>
            </a:r>
          </a:p>
          <a:p>
            <a:r>
              <a:rPr lang="en-US" altLang="en-US" dirty="0"/>
              <a:t>Plug in the two interval extremes in the original equation:</a:t>
            </a:r>
          </a:p>
          <a:p>
            <a:r>
              <a:rPr lang="en-US" altLang="en-US" dirty="0"/>
              <a:t> ƒ</a:t>
            </a:r>
            <a:r>
              <a:rPr lang="en-US" altLang="en-US" sz="1000" dirty="0"/>
              <a:t> </a:t>
            </a:r>
            <a:r>
              <a:rPr lang="en-US" altLang="en-US" dirty="0"/>
              <a:t>(2) = 2</a:t>
            </a:r>
            <a:r>
              <a:rPr lang="en-US" altLang="en-US" baseline="30000" dirty="0"/>
              <a:t>2</a:t>
            </a:r>
            <a:r>
              <a:rPr lang="en-US" altLang="en-US" dirty="0"/>
              <a:t> – 2 = 4 – 2 = 2</a:t>
            </a:r>
          </a:p>
          <a:p>
            <a:r>
              <a:rPr lang="en-US" altLang="en-US" dirty="0"/>
              <a:t>ƒ</a:t>
            </a:r>
            <a:r>
              <a:rPr lang="en-US" altLang="en-US" sz="1000" dirty="0"/>
              <a:t> </a:t>
            </a:r>
            <a:r>
              <a:rPr lang="en-US" altLang="en-US" dirty="0"/>
              <a:t>(-2)</a:t>
            </a:r>
            <a:r>
              <a:rPr lang="en-US" altLang="en-US" sz="3000" dirty="0"/>
              <a:t> </a:t>
            </a:r>
            <a:r>
              <a:rPr lang="en-US" altLang="en-US" dirty="0"/>
              <a:t>= (-2)</a:t>
            </a:r>
            <a:r>
              <a:rPr lang="en-US" altLang="en-US" baseline="30000" dirty="0"/>
              <a:t>2</a:t>
            </a:r>
            <a:r>
              <a:rPr lang="en-US" altLang="en-US" dirty="0"/>
              <a:t> – (-2) = 4 + 2 = 6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B4BB15-2275-4EFC-BDC4-A678731D5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687C9-4CC6-416B-A040-A2623C9F6B1C}"/>
              </a:ext>
            </a:extLst>
          </p:cNvPr>
          <p:cNvSpPr txBox="1"/>
          <p:nvPr/>
        </p:nvSpPr>
        <p:spPr>
          <a:xfrm>
            <a:off x="7620000" y="6461589"/>
            <a:ext cx="1630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ƒ(x) = x</a:t>
            </a:r>
            <a:r>
              <a:rPr lang="en-US" altLang="en-US" baseline="30000" dirty="0"/>
              <a:t>2</a:t>
            </a:r>
            <a:r>
              <a:rPr lang="en-US" altLang="en-US" dirty="0"/>
              <a:t> – x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0B19-463E-4270-821B-D92CD121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314DA-8B6A-4998-978F-4955A7B8D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can have "hills and cups": places where they reach a minimum or maximum value</a:t>
            </a:r>
          </a:p>
        </p:txBody>
      </p:sp>
    </p:spTree>
    <p:extLst>
      <p:ext uri="{BB962C8B-B14F-4D97-AF65-F5344CB8AC3E}">
        <p14:creationId xmlns:p14="http://schemas.microsoft.com/office/powerpoint/2010/main" val="3327730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B6BC1D5D-B23B-48A2-837C-D46A396D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So, the absolute minimum is found at x=½  y=-¼ or (½,-¼)</a:t>
            </a:r>
          </a:p>
          <a:p>
            <a:endParaRPr lang="en-US" altLang="en-US" sz="2000" dirty="0"/>
          </a:p>
          <a:p>
            <a:r>
              <a:rPr lang="en-US" altLang="en-US" dirty="0"/>
              <a:t>And the absolute maximum is found at x=-2  y=6 or (-2,6)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2E888C-37CB-4A6C-BEC6-EB54C5D83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24C555-1FBD-4A1C-B8C5-9FE98A40E194}"/>
              </a:ext>
            </a:extLst>
          </p:cNvPr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2013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8FA8A0-2628-4C03-B96D-F4C19ED02FF6}"/>
              </a:ext>
            </a:extLst>
          </p:cNvPr>
          <p:cNvGrpSpPr/>
          <p:nvPr/>
        </p:nvGrpSpPr>
        <p:grpSpPr>
          <a:xfrm>
            <a:off x="71437" y="914400"/>
            <a:ext cx="9001125" cy="5381625"/>
            <a:chOff x="71437" y="1066800"/>
            <a:chExt cx="9001125" cy="53816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A5D6D1-98EC-4FC1-A972-9B98E7BA3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37" y="1066800"/>
              <a:ext cx="9001125" cy="5381625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03F855F-E487-4916-96CD-544514073277}"/>
                </a:ext>
              </a:extLst>
            </p:cNvPr>
            <p:cNvSpPr/>
            <p:nvPr/>
          </p:nvSpPr>
          <p:spPr>
            <a:xfrm>
              <a:off x="1504830" y="2286000"/>
              <a:ext cx="659130" cy="688975"/>
            </a:xfrm>
            <a:prstGeom prst="ellipse">
              <a:avLst/>
            </a:prstGeom>
            <a:noFill/>
            <a:ln w="889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2427D13-9665-4808-9AE4-0F65420F7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1759-51BE-4E0B-A6C4-57E14E50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9A2E4-0C59-49EE-AB7D-51F8A8555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This is called the </a:t>
            </a:r>
            <a:r>
              <a:rPr lang="en-US" dirty="0">
                <a:solidFill>
                  <a:srgbClr val="FFC000"/>
                </a:solidFill>
              </a:rPr>
              <a:t>Max-Min Test</a:t>
            </a:r>
          </a:p>
        </p:txBody>
      </p:sp>
    </p:spTree>
    <p:extLst>
      <p:ext uri="{BB962C8B-B14F-4D97-AF65-F5344CB8AC3E}">
        <p14:creationId xmlns:p14="http://schemas.microsoft.com/office/powerpoint/2010/main" val="1772840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8ACC7C4-3DB8-4AE5-8F85-B4B4C6BB5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121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51759-51BE-4E0B-A6C4-57E14E50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9A2E4-0C59-49EE-AB7D-51F8A8555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extrema of x^2-x</a:t>
            </a:r>
          </a:p>
          <a:p>
            <a:endParaRPr lang="en-US" dirty="0"/>
          </a:p>
          <a:p>
            <a:r>
              <a:rPr lang="en-US" dirty="0"/>
              <a:t>extrema of x^2-x for -2&lt;x&lt;2</a:t>
            </a:r>
          </a:p>
          <a:p>
            <a:r>
              <a:rPr lang="en-US" dirty="0"/>
              <a:t>(didn’t add anything)</a:t>
            </a:r>
          </a:p>
          <a:p>
            <a:endParaRPr lang="en-US" dirty="0"/>
          </a:p>
          <a:p>
            <a:r>
              <a:rPr lang="en-US" dirty="0"/>
              <a:t>extrema of x^2-x for -2≤x≤2</a:t>
            </a:r>
          </a:p>
          <a:p>
            <a:r>
              <a:rPr lang="en-US" dirty="0"/>
              <a:t>(worked for the max)</a:t>
            </a:r>
          </a:p>
          <a:p>
            <a:endParaRPr lang="en-US" dirty="0"/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38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882C-529A-4BED-B8A9-C3C15DFF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7E3A6-AF0F-42E2-BB5C-DD21EF539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9C0A3-3E98-45EC-946F-CF1731278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128"/>
            <a:ext cx="9144000" cy="68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20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CEBC09-3077-4A1A-A7A9-85AD83086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04800"/>
            <a:ext cx="7848601" cy="62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60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DF02F-FAFD-000F-661B-49BDEAB5E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87" y="0"/>
            <a:ext cx="7740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74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3E40-22AC-4C62-9841-52A9B461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9CE79-D4A1-4660-B63C-997C88C2E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Wolfram and </a:t>
            </a:r>
            <a:r>
              <a:rPr lang="en-US" dirty="0" err="1"/>
              <a:t>Symbolab</a:t>
            </a:r>
            <a:r>
              <a:rPr lang="en-US" dirty="0"/>
              <a:t> will check the endpoints if you use </a:t>
            </a:r>
          </a:p>
          <a:p>
            <a:pPr algn="ctr"/>
            <a:r>
              <a:rPr lang="en-US" dirty="0"/>
              <a:t>≤</a:t>
            </a:r>
          </a:p>
        </p:txBody>
      </p:sp>
    </p:spTree>
    <p:extLst>
      <p:ext uri="{BB962C8B-B14F-4D97-AF65-F5344CB8AC3E}">
        <p14:creationId xmlns:p14="http://schemas.microsoft.com/office/powerpoint/2010/main" val="1848015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42692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709E4831-21B0-49B8-A6C9-D5E7F10A7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power delivered to a load resistance of R ohms from a 10-volt generator with internal resistance of 8 ohms is modeled by:  P = 100R/(64+16R+R</a:t>
            </a:r>
            <a:r>
              <a:rPr lang="en-US" baseline="30000" dirty="0"/>
              <a:t>2</a:t>
            </a:r>
            <a:r>
              <a:rPr lang="en-US" dirty="0"/>
              <a:t>) watts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Find the value of R that allows maximum power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F52091-93EB-4FD2-981F-6E90A34D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FD78F-29B6-4BFC-A753-0F85788CBFF7}"/>
              </a:ext>
            </a:extLst>
          </p:cNvPr>
          <p:cNvSpPr txBox="1"/>
          <p:nvPr/>
        </p:nvSpPr>
        <p:spPr>
          <a:xfrm>
            <a:off x="4585138" y="615011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CCFFFF"/>
                </a:solidFill>
              </a:rPr>
              <a:t>The maximums and minimums occur where the first derivative is zero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8305-27A0-453F-8C13-2B438D5A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B6470-BD84-4087-84B0-6FC5EF2B3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highest point of the hill is a </a:t>
            </a:r>
            <a:r>
              <a:rPr lang="en-US" dirty="0">
                <a:solidFill>
                  <a:srgbClr val="FFC000"/>
                </a:solidFill>
              </a:rPr>
              <a:t>maximum</a:t>
            </a:r>
            <a:r>
              <a:rPr lang="en-US" dirty="0"/>
              <a:t> value</a:t>
            </a:r>
          </a:p>
          <a:p>
            <a:endParaRPr lang="en-US" sz="2000" dirty="0"/>
          </a:p>
          <a:p>
            <a:r>
              <a:rPr lang="en-US" dirty="0"/>
              <a:t>At the lowest point in the cup there is a </a:t>
            </a:r>
            <a:r>
              <a:rPr lang="en-US" dirty="0">
                <a:solidFill>
                  <a:srgbClr val="FFC000"/>
                </a:solidFill>
              </a:rPr>
              <a:t>minimum</a:t>
            </a:r>
          </a:p>
        </p:txBody>
      </p:sp>
    </p:spTree>
    <p:extLst>
      <p:ext uri="{BB962C8B-B14F-4D97-AF65-F5344CB8AC3E}">
        <p14:creationId xmlns:p14="http://schemas.microsoft.com/office/powerpoint/2010/main" val="3501282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Content Placeholder 2">
                <a:extLst>
                  <a:ext uri="{FF2B5EF4-FFF2-40B4-BE49-F238E27FC236}">
                    <a16:creationId xmlns:a16="http://schemas.microsoft.com/office/drawing/2014/main" id="{709E4831-21B0-49B8-A6C9-D5E7F10A7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P = 100R/(64+16R+R</a:t>
                </a:r>
                <a:r>
                  <a:rPr lang="en-US" baseline="30000" dirty="0"/>
                  <a:t>2</a:t>
                </a:r>
                <a:r>
                  <a:rPr lang="en-US" dirty="0"/>
                  <a:t>) watts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Find the value of R that allows maximum power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dP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R</m:t>
                        </m:r>
                      </m:den>
                    </m:f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(64+16</m:t>
                        </m:r>
                        <m:r>
                          <m:rPr>
                            <m:nor/>
                          </m:rPr>
                          <a:rPr lang="en-US" sz="3000" dirty="0"/>
                          <m:t>R</m:t>
                        </m:r>
                        <m:r>
                          <m:rPr>
                            <m:nor/>
                          </m:rPr>
                          <a:rPr lang="en-US" sz="3000" dirty="0"/>
                          <m:t>+</m:t>
                        </m:r>
                        <m:r>
                          <m:rPr>
                            <m:nor/>
                          </m:rPr>
                          <a:rPr lang="en-US" sz="3000" dirty="0"/>
                          <m:t>R</m:t>
                        </m:r>
                        <m:r>
                          <m:rPr>
                            <m:nor/>
                          </m:rPr>
                          <a:rPr lang="en-US" sz="30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3000" dirty="0"/>
                          <m:t>)(100)−100</m:t>
                        </m:r>
                        <m:r>
                          <m:rPr>
                            <m:nor/>
                          </m:rPr>
                          <a:rPr lang="en-US" sz="3000" dirty="0"/>
                          <m:t>R</m:t>
                        </m:r>
                        <m:r>
                          <m:rPr>
                            <m:nor/>
                          </m:rPr>
                          <a:rPr lang="en-US" sz="3000" dirty="0"/>
                          <m:t>(16+2</m:t>
                        </m:r>
                        <m:r>
                          <m:rPr>
                            <m:nor/>
                          </m:rPr>
                          <a:rPr lang="en-US" sz="3000" dirty="0"/>
                          <m:t>R</m:t>
                        </m:r>
                        <m:r>
                          <m:rPr>
                            <m:nor/>
                          </m:rPr>
                          <a:rPr lang="en-US" sz="30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(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64+16</m:t>
                        </m:r>
                        <m:r>
                          <m:rPr>
                            <m:nor/>
                          </m:rPr>
                          <a:rPr lang="en-US" sz="3000" dirty="0"/>
                          <m:t>R</m:t>
                        </m:r>
                        <m:r>
                          <m:rPr>
                            <m:nor/>
                          </m:rPr>
                          <a:rPr lang="en-US" sz="3000" dirty="0"/>
                          <m:t>+</m:t>
                        </m:r>
                        <m:r>
                          <m:rPr>
                            <m:nor/>
                          </m:rPr>
                          <a:rPr lang="en-US" sz="3000" dirty="0"/>
                          <m:t>R</m:t>
                        </m:r>
                        <m:r>
                          <m:rPr>
                            <m:nor/>
                          </m:rPr>
                          <a:rPr lang="en-US" sz="3000" baseline="30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3000" dirty="0"/>
                          <m:t>)</m:t>
                        </m:r>
                        <m:r>
                          <m:rPr>
                            <m:nor/>
                          </m:rPr>
                          <a:rPr lang="en-US" sz="3000" baseline="30000" dirty="0"/>
                          <m:t>2</m:t>
                        </m:r>
                      </m:den>
                    </m:f>
                  </m:oMath>
                </a14:m>
                <a:endParaRPr lang="en-US" sz="3000" dirty="0"/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dirty="0"/>
              </a:p>
              <a:p>
                <a:r>
                  <a:rPr lang="en-US" altLang="en-US" dirty="0"/>
                  <a:t>Or = </a:t>
                </a:r>
                <a:r>
                  <a:rPr lang="pt-BR" altLang="en-US" dirty="0"/>
                  <a:t>-(100 (R - 8))/(R + 8)^3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8131" name="Content Placeholder 2">
                <a:extLst>
                  <a:ext uri="{FF2B5EF4-FFF2-40B4-BE49-F238E27FC236}">
                    <a16:creationId xmlns:a16="http://schemas.microsoft.com/office/drawing/2014/main" id="{709E4831-21B0-49B8-A6C9-D5E7F10A7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EF52091-93EB-4FD2-981F-6E90A34D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FD78F-29B6-4BFC-A753-0F85788CBFF7}"/>
              </a:ext>
            </a:extLst>
          </p:cNvPr>
          <p:cNvSpPr txBox="1"/>
          <p:nvPr/>
        </p:nvSpPr>
        <p:spPr>
          <a:xfrm>
            <a:off x="4585138" y="615011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CCFFFF"/>
                </a:solidFill>
              </a:rPr>
              <a:t>The maximums and minimums occur where the first derivative is zero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1CEB52-0CC5-451F-9D32-5513C61207A2}"/>
              </a:ext>
            </a:extLst>
          </p:cNvPr>
          <p:cNvSpPr txBox="1"/>
          <p:nvPr/>
        </p:nvSpPr>
        <p:spPr>
          <a:xfrm>
            <a:off x="7204841" y="3303657"/>
            <a:ext cx="198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Trust me…</a:t>
            </a:r>
          </a:p>
          <a:p>
            <a:r>
              <a:rPr lang="en-US" altLang="en-US" sz="2000" dirty="0"/>
              <a:t>Quotient Rule</a:t>
            </a:r>
          </a:p>
        </p:txBody>
      </p:sp>
    </p:spTree>
    <p:extLst>
      <p:ext uri="{BB962C8B-B14F-4D97-AF65-F5344CB8AC3E}">
        <p14:creationId xmlns:p14="http://schemas.microsoft.com/office/powerpoint/2010/main" val="1740104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Content Placeholder 2">
                <a:extLst>
                  <a:ext uri="{FF2B5EF4-FFF2-40B4-BE49-F238E27FC236}">
                    <a16:creationId xmlns:a16="http://schemas.microsoft.com/office/drawing/2014/main" id="{709E4831-21B0-49B8-A6C9-D5E7F10A7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P = 100R/(64+16R+R</a:t>
                </a:r>
                <a:r>
                  <a:rPr lang="en-US" baseline="30000" dirty="0"/>
                  <a:t>2</a:t>
                </a:r>
                <a:r>
                  <a:rPr lang="en-US" dirty="0"/>
                  <a:t>) watts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Find the value of R that allows maximum power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dP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R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(64+16</m:t>
                        </m:r>
                        <m:r>
                          <m:rPr>
                            <m:nor/>
                          </m:rPr>
                          <a:rPr lang="en-US" sz="3000" dirty="0"/>
                          <m:t>R</m:t>
                        </m:r>
                        <m:r>
                          <m:rPr>
                            <m:nor/>
                          </m:rPr>
                          <a:rPr lang="en-US" sz="3000" dirty="0"/>
                          <m:t>+</m:t>
                        </m:r>
                        <m:r>
                          <m:rPr>
                            <m:nor/>
                          </m:rPr>
                          <a:rPr lang="en-US" sz="3000" dirty="0"/>
                          <m:t>R</m:t>
                        </m:r>
                        <m:r>
                          <m:rPr>
                            <m:nor/>
                          </m:rPr>
                          <a:rPr lang="en-US" sz="30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3000" dirty="0"/>
                          <m:t>)(100)−100</m:t>
                        </m:r>
                        <m:r>
                          <m:rPr>
                            <m:nor/>
                          </m:rPr>
                          <a:rPr lang="en-US" sz="3000" dirty="0"/>
                          <m:t>R</m:t>
                        </m:r>
                        <m:r>
                          <m:rPr>
                            <m:nor/>
                          </m:rPr>
                          <a:rPr lang="en-US" sz="3000" dirty="0"/>
                          <m:t>(16+2</m:t>
                        </m:r>
                        <m:r>
                          <m:rPr>
                            <m:nor/>
                          </m:rPr>
                          <a:rPr lang="en-US" sz="3000" dirty="0"/>
                          <m:t>R</m:t>
                        </m:r>
                        <m:r>
                          <m:rPr>
                            <m:nor/>
                          </m:rPr>
                          <a:rPr lang="en-US" sz="30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(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64+16</m:t>
                        </m:r>
                        <m:r>
                          <m:rPr>
                            <m:nor/>
                          </m:rPr>
                          <a:rPr lang="en-US" sz="3000" dirty="0"/>
                          <m:t>R</m:t>
                        </m:r>
                        <m:r>
                          <m:rPr>
                            <m:nor/>
                          </m:rPr>
                          <a:rPr lang="en-US" sz="3000" dirty="0"/>
                          <m:t>+</m:t>
                        </m:r>
                        <m:r>
                          <m:rPr>
                            <m:nor/>
                          </m:rPr>
                          <a:rPr lang="en-US" sz="3000" dirty="0"/>
                          <m:t>R</m:t>
                        </m:r>
                        <m:r>
                          <m:rPr>
                            <m:nor/>
                          </m:rPr>
                          <a:rPr lang="en-US" sz="3000" baseline="30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3000" dirty="0"/>
                          <m:t>)</m:t>
                        </m:r>
                        <m:r>
                          <m:rPr>
                            <m:nor/>
                          </m:rPr>
                          <a:rPr lang="en-US" sz="3000" baseline="30000" dirty="0"/>
                          <m:t>2</m:t>
                        </m:r>
                      </m:den>
                    </m:f>
                  </m:oMath>
                </a14:m>
                <a:endParaRPr lang="en-US" sz="3000" dirty="0"/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6000" dirty="0"/>
              </a:p>
              <a:p>
                <a:r>
                  <a:rPr lang="en-US" dirty="0"/>
                  <a:t>P’</a:t>
                </a:r>
                <a:r>
                  <a:rPr lang="en-US" sz="1000" dirty="0"/>
                  <a:t> </a:t>
                </a:r>
                <a:r>
                  <a:rPr lang="en-US" dirty="0"/>
                  <a:t>=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(64+16</m:t>
                    </m:r>
                    <m:r>
                      <m:rPr>
                        <m:nor/>
                      </m:rPr>
                      <a:rPr lang="en-US" dirty="0" smtClean="0"/>
                      <m:t>R</m:t>
                    </m:r>
                    <m:r>
                      <m:rPr>
                        <m:nor/>
                      </m:rPr>
                      <a:rPr lang="en-US" dirty="0" smtClean="0"/>
                      <m:t>+</m:t>
                    </m:r>
                    <m:r>
                      <m:rPr>
                        <m:nor/>
                      </m:rPr>
                      <a:rPr lang="en-US" dirty="0" smtClean="0"/>
                      <m:t>R</m:t>
                    </m:r>
                    <m:r>
                      <m:rPr>
                        <m:nor/>
                      </m:rPr>
                      <a:rPr lang="en-US" baseline="30000" dirty="0" smtClean="0"/>
                      <m:t>2</m:t>
                    </m:r>
                    <m:r>
                      <m:rPr>
                        <m:nor/>
                      </m:rPr>
                      <a:rPr lang="en-US" dirty="0" smtClean="0"/>
                      <m:t>)(100)−100</m:t>
                    </m:r>
                    <m:r>
                      <m:rPr>
                        <m:nor/>
                      </m:rPr>
                      <a:rPr lang="en-US" dirty="0" smtClean="0"/>
                      <m:t>R</m:t>
                    </m:r>
                    <m:r>
                      <m:rPr>
                        <m:nor/>
                      </m:rPr>
                      <a:rPr lang="en-US" dirty="0" smtClean="0"/>
                      <m:t>(16+2</m:t>
                    </m:r>
                    <m:r>
                      <m:rPr>
                        <m:nor/>
                      </m:rPr>
                      <a:rPr lang="en-US" dirty="0" smtClean="0"/>
                      <m:t>R</m:t>
                    </m:r>
                    <m:r>
                      <m:rPr>
                        <m:nor/>
                      </m:rPr>
                      <a:rPr lang="en-US" dirty="0" smtClean="0"/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altLang="en-US" sz="3800" dirty="0"/>
                  <a:t>=6400+1600R+100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 dirty="0" smtClean="0"/>
                      <m:t>R</m:t>
                    </m:r>
                    <m:r>
                      <m:rPr>
                        <m:nor/>
                      </m:rPr>
                      <a:rPr lang="en-US" sz="3800" baseline="30000" dirty="0" smtClean="0"/>
                      <m:t>2</m:t>
                    </m:r>
                    <m:r>
                      <m:rPr>
                        <m:nor/>
                      </m:rPr>
                      <a:rPr lang="en-US" sz="3800" dirty="0"/>
                      <m:t>−</m:t>
                    </m:r>
                  </m:oMath>
                </a14:m>
                <a:r>
                  <a:rPr lang="en-US" altLang="en-US" sz="3800" dirty="0"/>
                  <a:t>1600R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 dirty="0"/>
                      <m:t>−</m:t>
                    </m:r>
                  </m:oMath>
                </a14:m>
                <a:r>
                  <a:rPr lang="en-US" altLang="en-US" sz="3800" dirty="0"/>
                  <a:t>200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 dirty="0"/>
                      <m:t>R</m:t>
                    </m:r>
                    <m:r>
                      <m:rPr>
                        <m:nor/>
                      </m:rPr>
                      <a:rPr lang="en-US" sz="3800" baseline="30000" dirty="0"/>
                      <m:t>2</m:t>
                    </m:r>
                  </m:oMath>
                </a14:m>
                <a:endParaRPr lang="en-US" altLang="en-US" sz="3800" dirty="0"/>
              </a:p>
              <a:p>
                <a:r>
                  <a:rPr lang="en-US" altLang="en-US" sz="3800" dirty="0"/>
                  <a:t>=6400-100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 dirty="0" smtClean="0"/>
                      <m:t>R</m:t>
                    </m:r>
                    <m:r>
                      <m:rPr>
                        <m:nor/>
                      </m:rPr>
                      <a:rPr lang="en-US" sz="3800" baseline="30000" dirty="0" smtClean="0"/>
                      <m:t>2</m:t>
                    </m:r>
                  </m:oMath>
                </a14:m>
                <a:endParaRPr lang="en-US" altLang="en-US" sz="3800" dirty="0"/>
              </a:p>
            </p:txBody>
          </p:sp>
        </mc:Choice>
        <mc:Fallback xmlns="">
          <p:sp>
            <p:nvSpPr>
              <p:cNvPr id="48131" name="Content Placeholder 2">
                <a:extLst>
                  <a:ext uri="{FF2B5EF4-FFF2-40B4-BE49-F238E27FC236}">
                    <a16:creationId xmlns:a16="http://schemas.microsoft.com/office/drawing/2014/main" id="{709E4831-21B0-49B8-A6C9-D5E7F10A7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EF52091-93EB-4FD2-981F-6E90A34D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FD78F-29B6-4BFC-A753-0F85788CBFF7}"/>
              </a:ext>
            </a:extLst>
          </p:cNvPr>
          <p:cNvSpPr txBox="1"/>
          <p:nvPr/>
        </p:nvSpPr>
        <p:spPr>
          <a:xfrm>
            <a:off x="4585138" y="615011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CCFFFF"/>
                </a:solidFill>
              </a:rPr>
              <a:t>The maximums and minimums occur where the first derivative is zero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1CEB52-0CC5-451F-9D32-5513C61207A2}"/>
              </a:ext>
            </a:extLst>
          </p:cNvPr>
          <p:cNvSpPr txBox="1"/>
          <p:nvPr/>
        </p:nvSpPr>
        <p:spPr>
          <a:xfrm>
            <a:off x="257503" y="3810000"/>
            <a:ext cx="876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Trust me…</a:t>
            </a:r>
          </a:p>
          <a:p>
            <a:r>
              <a:rPr lang="en-US" altLang="en-US" sz="2000" dirty="0"/>
              <a:t>When a ratio is set equal to zero, you can drop the denominator</a:t>
            </a:r>
          </a:p>
        </p:txBody>
      </p:sp>
    </p:spTree>
    <p:extLst>
      <p:ext uri="{BB962C8B-B14F-4D97-AF65-F5344CB8AC3E}">
        <p14:creationId xmlns:p14="http://schemas.microsoft.com/office/powerpoint/2010/main" val="3118381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Content Placeholder 2">
                <a:extLst>
                  <a:ext uri="{FF2B5EF4-FFF2-40B4-BE49-F238E27FC236}">
                    <a16:creationId xmlns:a16="http://schemas.microsoft.com/office/drawing/2014/main" id="{709E4831-21B0-49B8-A6C9-D5E7F10A7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P = 100R/(64+16R+R</a:t>
                </a:r>
                <a:r>
                  <a:rPr lang="en-US" baseline="30000" dirty="0"/>
                  <a:t>2</a:t>
                </a:r>
                <a:r>
                  <a:rPr lang="en-US" dirty="0"/>
                  <a:t>) watts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Find the value of R that allows maximum power</a:t>
                </a:r>
              </a:p>
              <a:p>
                <a:r>
                  <a:rPr lang="en-US" dirty="0"/>
                  <a:t>P’</a:t>
                </a:r>
                <a:r>
                  <a:rPr lang="en-US" sz="1000" dirty="0"/>
                  <a:t> </a:t>
                </a:r>
                <a:r>
                  <a:rPr lang="en-US" dirty="0"/>
                  <a:t>=</a:t>
                </a:r>
                <a:r>
                  <a:rPr lang="en-US" sz="1000" dirty="0"/>
                  <a:t> </a:t>
                </a:r>
                <a:r>
                  <a:rPr lang="en-US" altLang="en-US" sz="3800" dirty="0"/>
                  <a:t>6400-100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 dirty="0" smtClean="0"/>
                      <m:t>R</m:t>
                    </m:r>
                    <m:r>
                      <m:rPr>
                        <m:nor/>
                      </m:rPr>
                      <a:rPr lang="en-US" sz="3800" baseline="30000" dirty="0" smtClean="0"/>
                      <m:t>2</m:t>
                    </m:r>
                  </m:oMath>
                </a14:m>
                <a:r>
                  <a:rPr lang="en-US" altLang="en-US" sz="3800" dirty="0"/>
                  <a:t> = 0</a:t>
                </a:r>
              </a:p>
              <a:p>
                <a:r>
                  <a:rPr lang="en-US" altLang="en-US" sz="3800" dirty="0"/>
                  <a:t>6400 = 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 dirty="0" smtClean="0"/>
                      <m:t>R</m:t>
                    </m:r>
                    <m:r>
                      <m:rPr>
                        <m:nor/>
                      </m:rPr>
                      <a:rPr lang="en-US" sz="3800" baseline="30000" dirty="0" smtClean="0"/>
                      <m:t>2</m:t>
                    </m:r>
                  </m:oMath>
                </a14:m>
                <a:r>
                  <a:rPr lang="en-US" altLang="en-US" sz="3800" dirty="0"/>
                  <a:t> </a:t>
                </a:r>
              </a:p>
              <a:p>
                <a:r>
                  <a:rPr lang="en-US" sz="3800" dirty="0"/>
                  <a:t>6400/100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 dirty="0" smtClean="0"/>
                      <m:t>R</m:t>
                    </m:r>
                    <m:r>
                      <m:rPr>
                        <m:nor/>
                      </m:rPr>
                      <a:rPr lang="en-US" sz="3800" baseline="30000" dirty="0" smtClean="0"/>
                      <m:t>2</m:t>
                    </m:r>
                  </m:oMath>
                </a14:m>
                <a:endParaRPr lang="en-US" altLang="en-US" sz="3800" dirty="0"/>
              </a:p>
              <a:p>
                <a:r>
                  <a:rPr lang="en-US" altLang="en-US" sz="3800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3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800" dirty="0"/>
                          <m:t>64</m:t>
                        </m:r>
                      </m:e>
                    </m:rad>
                  </m:oMath>
                </a14:m>
                <a:r>
                  <a:rPr lang="en-US" altLang="en-US" sz="3800" dirty="0"/>
                  <a:t> = 8 </a:t>
                </a:r>
                <a:r>
                  <a:rPr lang="en-US" altLang="en-US" sz="3000" dirty="0"/>
                  <a:t>…?</a:t>
                </a:r>
              </a:p>
            </p:txBody>
          </p:sp>
        </mc:Choice>
        <mc:Fallback xmlns="">
          <p:sp>
            <p:nvSpPr>
              <p:cNvPr id="48131" name="Content Placeholder 2">
                <a:extLst>
                  <a:ext uri="{FF2B5EF4-FFF2-40B4-BE49-F238E27FC236}">
                    <a16:creationId xmlns:a16="http://schemas.microsoft.com/office/drawing/2014/main" id="{709E4831-21B0-49B8-A6C9-D5E7F10A7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EF52091-93EB-4FD2-981F-6E90A34D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76BE1-4182-DD65-A2DF-68A5FF44C6D6}"/>
              </a:ext>
            </a:extLst>
          </p:cNvPr>
          <p:cNvSpPr txBox="1"/>
          <p:nvPr/>
        </p:nvSpPr>
        <p:spPr>
          <a:xfrm>
            <a:off x="5334000" y="2797314"/>
            <a:ext cx="381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en-US" sz="4000" b="1" dirty="0">
                <a:solidFill>
                  <a:srgbClr val="92D050"/>
                </a:solidFill>
              </a:rPr>
              <a:t>800-100R = 0</a:t>
            </a:r>
          </a:p>
          <a:p>
            <a:r>
              <a:rPr lang="pt-BR" sz="4000" b="1" dirty="0">
                <a:solidFill>
                  <a:srgbClr val="92D050"/>
                </a:solidFill>
              </a:rPr>
              <a:t>R = 800/100</a:t>
            </a:r>
          </a:p>
          <a:p>
            <a:r>
              <a:rPr lang="pt-BR" sz="4000" b="1" dirty="0">
                <a:solidFill>
                  <a:srgbClr val="92D050"/>
                </a:solidFill>
              </a:rPr>
              <a:t>   = 8 ...</a:t>
            </a:r>
            <a:endParaRPr 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52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Content Placeholder 2">
                <a:extLst>
                  <a:ext uri="{FF2B5EF4-FFF2-40B4-BE49-F238E27FC236}">
                    <a16:creationId xmlns:a16="http://schemas.microsoft.com/office/drawing/2014/main" id="{709E4831-21B0-49B8-A6C9-D5E7F10A7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P = 100R/(64+16R+R</a:t>
                </a:r>
                <a:r>
                  <a:rPr lang="en-US" baseline="30000" dirty="0"/>
                  <a:t>2</a:t>
                </a:r>
                <a:r>
                  <a:rPr lang="en-US" dirty="0"/>
                  <a:t>) watts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Find the value of R that allows maximum power</a:t>
                </a:r>
              </a:p>
              <a:p>
                <a:r>
                  <a:rPr lang="en-US" dirty="0"/>
                  <a:t>P’</a:t>
                </a:r>
                <a:r>
                  <a:rPr lang="en-US" sz="1000" dirty="0"/>
                  <a:t> </a:t>
                </a:r>
                <a:r>
                  <a:rPr lang="en-US" dirty="0"/>
                  <a:t>=</a:t>
                </a:r>
                <a:r>
                  <a:rPr lang="en-US" sz="1000" dirty="0"/>
                  <a:t> </a:t>
                </a:r>
                <a:r>
                  <a:rPr lang="en-US" altLang="en-US" sz="3800" dirty="0"/>
                  <a:t>6400-100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 dirty="0" smtClean="0"/>
                      <m:t>R</m:t>
                    </m:r>
                    <m:r>
                      <m:rPr>
                        <m:nor/>
                      </m:rPr>
                      <a:rPr lang="en-US" sz="3800" baseline="30000" dirty="0" smtClean="0"/>
                      <m:t>2</m:t>
                    </m:r>
                  </m:oMath>
                </a14:m>
                <a:r>
                  <a:rPr lang="en-US" altLang="en-US" sz="3800" dirty="0"/>
                  <a:t> = 0</a:t>
                </a:r>
              </a:p>
              <a:p>
                <a:r>
                  <a:rPr lang="en-US" altLang="en-US" sz="3800" dirty="0"/>
                  <a:t>6400 = 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 dirty="0" smtClean="0"/>
                      <m:t>R</m:t>
                    </m:r>
                    <m:r>
                      <m:rPr>
                        <m:nor/>
                      </m:rPr>
                      <a:rPr lang="en-US" sz="3800" baseline="30000" dirty="0" smtClean="0"/>
                      <m:t>2</m:t>
                    </m:r>
                  </m:oMath>
                </a14:m>
                <a:r>
                  <a:rPr lang="en-US" altLang="en-US" sz="3800" dirty="0"/>
                  <a:t> </a:t>
                </a:r>
              </a:p>
              <a:p>
                <a:r>
                  <a:rPr lang="en-US" sz="3800" dirty="0"/>
                  <a:t>6400/100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 dirty="0" smtClean="0"/>
                      <m:t>R</m:t>
                    </m:r>
                    <m:r>
                      <m:rPr>
                        <m:nor/>
                      </m:rPr>
                      <a:rPr lang="en-US" sz="3800" baseline="30000" dirty="0" smtClean="0"/>
                      <m:t>2</m:t>
                    </m:r>
                  </m:oMath>
                </a14:m>
                <a:endParaRPr lang="en-US" altLang="en-US" sz="3800" dirty="0"/>
              </a:p>
              <a:p>
                <a:r>
                  <a:rPr lang="en-US" altLang="en-US" sz="3800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3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800" dirty="0"/>
                          <m:t>64</m:t>
                        </m:r>
                      </m:e>
                    </m:rad>
                  </m:oMath>
                </a14:m>
                <a:r>
                  <a:rPr lang="en-US" altLang="en-US" sz="3800" dirty="0"/>
                  <a:t> = 8 ohms</a:t>
                </a:r>
              </a:p>
              <a:p>
                <a:r>
                  <a:rPr lang="en-US" altLang="en-US" sz="3800" dirty="0"/>
                  <a:t>But is it a max or a min?</a:t>
                </a:r>
                <a:endParaRPr lang="en-US" altLang="en-US" sz="3000" dirty="0"/>
              </a:p>
            </p:txBody>
          </p:sp>
        </mc:Choice>
        <mc:Fallback xmlns="">
          <p:sp>
            <p:nvSpPr>
              <p:cNvPr id="48131" name="Content Placeholder 2">
                <a:extLst>
                  <a:ext uri="{FF2B5EF4-FFF2-40B4-BE49-F238E27FC236}">
                    <a16:creationId xmlns:a16="http://schemas.microsoft.com/office/drawing/2014/main" id="{709E4831-21B0-49B8-A6C9-D5E7F10A7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EF52091-93EB-4FD2-981F-6E90A34D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34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709E4831-21B0-49B8-A6C9-D5E7F10A7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100R/(64+16R+R</a:t>
            </a:r>
            <a:r>
              <a:rPr lang="en-US" baseline="30000" dirty="0"/>
              <a:t>2</a:t>
            </a:r>
            <a:r>
              <a:rPr lang="en-US" dirty="0"/>
              <a:t>) watts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Find the value of R that allows maximum power</a:t>
            </a:r>
          </a:p>
          <a:p>
            <a:r>
              <a:rPr lang="en-US" dirty="0"/>
              <a:t>P’=</a:t>
            </a:r>
            <a:r>
              <a:rPr lang="en-US" altLang="en-US" sz="3800" dirty="0"/>
              <a:t>0 at R=8 ohms</a:t>
            </a:r>
          </a:p>
          <a:p>
            <a:r>
              <a:rPr lang="en-US" altLang="en-US" sz="3800" dirty="0"/>
              <a:t>But is it a max or a min?</a:t>
            </a:r>
          </a:p>
          <a:p>
            <a:r>
              <a:rPr lang="en-US" altLang="en-US" sz="3800" dirty="0"/>
              <a:t>Using </a:t>
            </a:r>
            <a:r>
              <a:rPr lang="en-US" dirty="0"/>
              <a:t>P=100R/(64+16R+R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dirty="0"/>
              <a:t>plug in R=7.9 and R=8.1 and compare the value to R=8</a:t>
            </a:r>
          </a:p>
          <a:p>
            <a:endParaRPr lang="en-US" altLang="en-US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F52091-93EB-4FD2-981F-6E90A34D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866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709E4831-21B0-49B8-A6C9-D5E7F10A7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100R/(64+16R+R</a:t>
            </a:r>
            <a:r>
              <a:rPr lang="en-US" baseline="30000" dirty="0"/>
              <a:t>2</a:t>
            </a:r>
            <a:r>
              <a:rPr lang="en-US" dirty="0"/>
              <a:t>) watts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Find the value of R that allows maximum power</a:t>
            </a:r>
          </a:p>
          <a:p>
            <a:r>
              <a:rPr lang="en-US" dirty="0"/>
              <a:t>P’=</a:t>
            </a:r>
            <a:r>
              <a:rPr lang="en-US" altLang="en-US" sz="3800" dirty="0"/>
              <a:t>0 at R=8 ohms</a:t>
            </a:r>
          </a:p>
          <a:p>
            <a:r>
              <a:rPr lang="en-US" altLang="en-US" sz="3800" dirty="0"/>
              <a:t>But is it a max or a min?</a:t>
            </a:r>
          </a:p>
          <a:p>
            <a:r>
              <a:rPr lang="en-US" dirty="0"/>
              <a:t>P(R=7.9) ≈ 3.1249</a:t>
            </a:r>
          </a:p>
          <a:p>
            <a:r>
              <a:rPr lang="en-US" dirty="0"/>
              <a:t>P(R=8) ≈ 3.1250 </a:t>
            </a:r>
          </a:p>
          <a:p>
            <a:r>
              <a:rPr lang="en-US" dirty="0"/>
              <a:t>P(R=8.1) ≈ 3.1249</a:t>
            </a:r>
          </a:p>
          <a:p>
            <a:endParaRPr lang="en-US" dirty="0"/>
          </a:p>
          <a:p>
            <a:endParaRPr lang="en-US" altLang="en-US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F52091-93EB-4FD2-981F-6E90A34D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35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709E4831-21B0-49B8-A6C9-D5E7F10A7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100R/(64+16R+R</a:t>
            </a:r>
            <a:r>
              <a:rPr lang="en-US" baseline="30000" dirty="0"/>
              <a:t>2</a:t>
            </a:r>
            <a:r>
              <a:rPr lang="en-US" dirty="0"/>
              <a:t>) watts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Find the value of R that allows maximum power</a:t>
            </a:r>
          </a:p>
          <a:p>
            <a:r>
              <a:rPr lang="en-US" dirty="0"/>
              <a:t>P’=</a:t>
            </a:r>
            <a:r>
              <a:rPr lang="en-US" altLang="en-US" sz="3800" dirty="0"/>
              <a:t>0 at R=8 ohms</a:t>
            </a:r>
          </a:p>
          <a:p>
            <a:r>
              <a:rPr lang="en-US" dirty="0"/>
              <a:t>P(R=7.9) ≈ 3.1249</a:t>
            </a:r>
          </a:p>
          <a:p>
            <a:pPr>
              <a:spcBef>
                <a:spcPts val="0"/>
              </a:spcBef>
            </a:pPr>
            <a:r>
              <a:rPr lang="en-US" dirty="0"/>
              <a:t>P(R=8) ≈ 3.1250 </a:t>
            </a:r>
          </a:p>
          <a:p>
            <a:pPr>
              <a:spcBef>
                <a:spcPts val="0"/>
              </a:spcBef>
            </a:pPr>
            <a:r>
              <a:rPr lang="en-US" dirty="0"/>
              <a:t>P(R=8.1) ≈ 3.1249</a:t>
            </a:r>
          </a:p>
          <a:p>
            <a:r>
              <a:rPr lang="en-US" dirty="0"/>
              <a:t>So </a:t>
            </a:r>
            <a:r>
              <a:rPr lang="en-US" dirty="0">
                <a:solidFill>
                  <a:srgbClr val="FFFF00"/>
                </a:solidFill>
              </a:rPr>
              <a:t>P (3.1250 watts) is a max at R=8 ohms</a:t>
            </a:r>
          </a:p>
          <a:p>
            <a:endParaRPr lang="en-US" dirty="0"/>
          </a:p>
          <a:p>
            <a:endParaRPr lang="en-US" altLang="en-US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F52091-93EB-4FD2-981F-6E90A34D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EXTREMA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55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807517-39C9-4285-8E3B-D5907E9E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14" y="0"/>
            <a:ext cx="743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13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93AB9E-A5C6-43F7-815E-B454C4B75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80962"/>
            <a:ext cx="62579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21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1425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9F7F-F5B4-45A0-A3CE-CA4D79E2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3820C-4A66-4A7D-90BF-A04C009A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The plural of maximum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	is </a:t>
            </a:r>
            <a:r>
              <a:rPr lang="en-US" dirty="0">
                <a:solidFill>
                  <a:srgbClr val="FFC000"/>
                </a:solidFill>
              </a:rPr>
              <a:t>maxima</a:t>
            </a:r>
          </a:p>
          <a:p>
            <a:pPr algn="l"/>
            <a:r>
              <a:rPr lang="en-US" dirty="0"/>
              <a:t>The plural of minimum is </a:t>
            </a:r>
            <a:r>
              <a:rPr lang="en-US" dirty="0">
                <a:solidFill>
                  <a:srgbClr val="FFC000"/>
                </a:solidFill>
              </a:rPr>
              <a:t>minima</a:t>
            </a:r>
          </a:p>
          <a:p>
            <a:pPr algn="l"/>
            <a:r>
              <a:rPr lang="en-US" dirty="0"/>
              <a:t>Maxima and minima are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	collectively called </a:t>
            </a:r>
            <a:r>
              <a:rPr lang="en-US" dirty="0">
                <a:solidFill>
                  <a:srgbClr val="FFC000"/>
                </a:solidFill>
              </a:rPr>
              <a:t>extrema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49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in the day, it was hard to graph stuff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A3E15-A6B4-4EE8-9CA7-56C31E857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2590800"/>
            <a:ext cx="5143500" cy="3857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1C3C17-1F75-4442-9F14-E6C65CE9E6AC}"/>
              </a:ext>
            </a:extLst>
          </p:cNvPr>
          <p:cNvSpPr txBox="1"/>
          <p:nvPr/>
        </p:nvSpPr>
        <p:spPr>
          <a:xfrm>
            <a:off x="21021" y="6549137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0" i="0" dirty="0">
                <a:solidFill>
                  <a:srgbClr val="00B0F0"/>
                </a:solidFill>
                <a:effectLst/>
                <a:latin typeface="-apple-system"/>
              </a:rPr>
              <a:t>Art made by Mexican artist Efrain Malo</a:t>
            </a:r>
          </a:p>
        </p:txBody>
      </p:sp>
    </p:spTree>
    <p:extLst>
      <p:ext uri="{BB962C8B-B14F-4D97-AF65-F5344CB8AC3E}">
        <p14:creationId xmlns:p14="http://schemas.microsoft.com/office/powerpoint/2010/main" val="1163167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B550AC4-B9ED-4F3C-8EE6-D6551AC5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3470"/>
            <a:ext cx="6324600" cy="356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Mathematicians were called on to come up with ways to know the shape of a graph without having to draw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76EA3-5611-4692-B89E-AFE77C204F31}"/>
              </a:ext>
            </a:extLst>
          </p:cNvPr>
          <p:cNvSpPr txBox="1"/>
          <p:nvPr/>
        </p:nvSpPr>
        <p:spPr>
          <a:xfrm>
            <a:off x="36786" y="6611035"/>
            <a:ext cx="93358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https://insights.dice.com/2019/08/16/mathematicians-hot-focus-nationwide-job-postings/</a:t>
            </a:r>
          </a:p>
        </p:txBody>
      </p:sp>
    </p:spTree>
    <p:extLst>
      <p:ext uri="{BB962C8B-B14F-4D97-AF65-F5344CB8AC3E}">
        <p14:creationId xmlns:p14="http://schemas.microsoft.com/office/powerpoint/2010/main" val="3010556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638800"/>
          </a:xfrm>
        </p:spPr>
        <p:txBody>
          <a:bodyPr/>
          <a:lstStyle/>
          <a:p>
            <a:r>
              <a:rPr lang="en-US" dirty="0"/>
              <a:t>Differential calculus can do that!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7213F-62CC-4793-ABD2-EA5AC87E0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41" y="2243470"/>
            <a:ext cx="6889559" cy="4081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844B55-C963-45A5-BAE4-54B4F6ECCEF1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https://elcorreoweb.es/extra/karen-uhlenbeck-primera-mujer-que-gana-el-nobel-de-matematicas-AI5129929</a:t>
            </a:r>
          </a:p>
        </p:txBody>
      </p:sp>
    </p:spTree>
    <p:extLst>
      <p:ext uri="{BB962C8B-B14F-4D97-AF65-F5344CB8AC3E}">
        <p14:creationId xmlns:p14="http://schemas.microsoft.com/office/powerpoint/2010/main" val="40481719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Maxima and minima occur where the first derivative is zero</a:t>
            </a:r>
          </a:p>
        </p:txBody>
      </p:sp>
    </p:spTree>
    <p:extLst>
      <p:ext uri="{BB962C8B-B14F-4D97-AF65-F5344CB8AC3E}">
        <p14:creationId xmlns:p14="http://schemas.microsoft.com/office/powerpoint/2010/main" val="11370220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Points of inflection </a:t>
            </a:r>
            <a:r>
              <a:rPr lang="en-US" dirty="0"/>
              <a:t>(where the graph changes direction) are also useful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A0B2F-BB38-49DA-93A3-3D154D4A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88764"/>
            <a:ext cx="8534400" cy="1366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DAED80-21B2-4D8E-859F-CCCD1181D4FD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https://www.mathsisfun.com/calculus/inflection-points.html</a:t>
            </a:r>
          </a:p>
        </p:txBody>
      </p:sp>
    </p:spTree>
    <p:extLst>
      <p:ext uri="{BB962C8B-B14F-4D97-AF65-F5344CB8AC3E}">
        <p14:creationId xmlns:p14="http://schemas.microsoft.com/office/powerpoint/2010/main" val="15870817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Concave upward </a:t>
            </a:r>
          </a:p>
          <a:p>
            <a:pPr>
              <a:spcBef>
                <a:spcPts val="0"/>
              </a:spcBef>
            </a:pPr>
            <a:r>
              <a:rPr lang="en-US" dirty="0"/>
              <a:t>is when the </a:t>
            </a:r>
          </a:p>
          <a:p>
            <a:pPr>
              <a:spcBef>
                <a:spcPts val="0"/>
              </a:spcBef>
            </a:pPr>
            <a:r>
              <a:rPr lang="en-US" dirty="0"/>
              <a:t>slope increases</a:t>
            </a:r>
          </a:p>
          <a:p>
            <a:pPr>
              <a:spcBef>
                <a:spcPts val="0"/>
              </a:spcBef>
            </a:pPr>
            <a:r>
              <a:rPr lang="en-US" dirty="0"/>
              <a:t>moving from </a:t>
            </a:r>
          </a:p>
          <a:p>
            <a:pPr>
              <a:spcBef>
                <a:spcPts val="0"/>
              </a:spcBef>
            </a:pPr>
            <a:r>
              <a:rPr lang="en-US" dirty="0"/>
              <a:t>left to right</a:t>
            </a:r>
          </a:p>
          <a:p>
            <a:endParaRPr lang="en-US" sz="2000" dirty="0"/>
          </a:p>
          <a:p>
            <a:r>
              <a:rPr lang="en-US" dirty="0"/>
              <a:t>Also called “</a:t>
            </a:r>
            <a:r>
              <a:rPr lang="en-US" dirty="0">
                <a:solidFill>
                  <a:srgbClr val="FFC000"/>
                </a:solidFill>
              </a:rPr>
              <a:t>convex</a:t>
            </a:r>
            <a:r>
              <a:rPr lang="en-US" dirty="0"/>
              <a:t>” or “</a:t>
            </a:r>
            <a:r>
              <a:rPr lang="en-US" dirty="0">
                <a:solidFill>
                  <a:srgbClr val="FFC000"/>
                </a:solidFill>
              </a:rPr>
              <a:t>convex downward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67D7A-05E1-44E9-90AB-AC74E5572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98178"/>
            <a:ext cx="4330614" cy="2764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D2EABE-8613-4937-AD74-09F07E07EB08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https://www.mathsisfun.com/calculus/inflection-points.html</a:t>
            </a:r>
          </a:p>
        </p:txBody>
      </p:sp>
    </p:spTree>
    <p:extLst>
      <p:ext uri="{BB962C8B-B14F-4D97-AF65-F5344CB8AC3E}">
        <p14:creationId xmlns:p14="http://schemas.microsoft.com/office/powerpoint/2010/main" val="12241661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downward </a:t>
            </a:r>
          </a:p>
          <a:p>
            <a:pPr>
              <a:spcBef>
                <a:spcPts val="0"/>
              </a:spcBef>
            </a:pPr>
            <a:r>
              <a:rPr lang="en-US" dirty="0"/>
              <a:t>is when the </a:t>
            </a:r>
          </a:p>
          <a:p>
            <a:pPr>
              <a:spcBef>
                <a:spcPts val="0"/>
              </a:spcBef>
            </a:pPr>
            <a:r>
              <a:rPr lang="en-US" dirty="0"/>
              <a:t>slope decreases</a:t>
            </a:r>
          </a:p>
          <a:p>
            <a:pPr>
              <a:spcBef>
                <a:spcPts val="0"/>
              </a:spcBef>
            </a:pPr>
            <a:r>
              <a:rPr lang="en-US" dirty="0"/>
              <a:t>moving from </a:t>
            </a:r>
          </a:p>
          <a:p>
            <a:pPr>
              <a:spcBef>
                <a:spcPts val="0"/>
              </a:spcBef>
            </a:pPr>
            <a:r>
              <a:rPr lang="en-US" dirty="0"/>
              <a:t>left to right</a:t>
            </a:r>
          </a:p>
          <a:p>
            <a:endParaRPr lang="en-US" sz="2000" dirty="0"/>
          </a:p>
          <a:p>
            <a:r>
              <a:rPr lang="en-US" dirty="0"/>
              <a:t>Also called “</a:t>
            </a:r>
            <a:r>
              <a:rPr lang="en-US" dirty="0">
                <a:solidFill>
                  <a:srgbClr val="FFC000"/>
                </a:solidFill>
              </a:rPr>
              <a:t>concave</a:t>
            </a:r>
            <a:r>
              <a:rPr lang="en-US" dirty="0"/>
              <a:t>” or “</a:t>
            </a:r>
            <a:r>
              <a:rPr lang="en-US" dirty="0">
                <a:solidFill>
                  <a:srgbClr val="FFC000"/>
                </a:solidFill>
              </a:rPr>
              <a:t>convex upward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EDFE9-929E-47E9-A0FF-96FF82DF6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95550"/>
            <a:ext cx="4330612" cy="27642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86EB28-948C-4DBE-90F6-78C1EAB36D3A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https://www.mathsisfun.com/calculus/inflection-points.html</a:t>
            </a:r>
          </a:p>
        </p:txBody>
      </p:sp>
    </p:spTree>
    <p:extLst>
      <p:ext uri="{BB962C8B-B14F-4D97-AF65-F5344CB8AC3E}">
        <p14:creationId xmlns:p14="http://schemas.microsoft.com/office/powerpoint/2010/main" val="1761585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inflection point is where a curve changes from concave upward to concave downward (or vice versa)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F3E6B-8C62-4347-997F-58508F3E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156254"/>
            <a:ext cx="8534400" cy="1366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12CD0F-42E0-47E2-8BF1-0CA97BE1A500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https://www.mathsisfun.com/calculus/inflection-points.html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BEA00-9095-4392-B119-54378F9313FB}"/>
              </a:ext>
            </a:extLst>
          </p:cNvPr>
          <p:cNvSpPr txBox="1"/>
          <p:nvPr/>
        </p:nvSpPr>
        <p:spPr>
          <a:xfrm>
            <a:off x="609600" y="4382924"/>
            <a:ext cx="131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downward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3CD70-B9B8-4555-86F6-512A420FCF95}"/>
              </a:ext>
            </a:extLst>
          </p:cNvPr>
          <p:cNvSpPr txBox="1"/>
          <p:nvPr/>
        </p:nvSpPr>
        <p:spPr>
          <a:xfrm>
            <a:off x="4561490" y="4992469"/>
            <a:ext cx="131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downward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515A1-1924-4F76-8508-2BDEB26F5C22}"/>
              </a:ext>
            </a:extLst>
          </p:cNvPr>
          <p:cNvSpPr txBox="1"/>
          <p:nvPr/>
        </p:nvSpPr>
        <p:spPr>
          <a:xfrm>
            <a:off x="7672552" y="4390807"/>
            <a:ext cx="131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downward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98025-4316-418C-A463-439A09DEDD95}"/>
              </a:ext>
            </a:extLst>
          </p:cNvPr>
          <p:cNvSpPr txBox="1"/>
          <p:nvPr/>
        </p:nvSpPr>
        <p:spPr>
          <a:xfrm>
            <a:off x="2178270" y="4221342"/>
            <a:ext cx="131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92D050"/>
                </a:solidFill>
              </a:rPr>
              <a:t>upward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9CA3-025B-47A2-9B91-44ABD539D323}"/>
              </a:ext>
            </a:extLst>
          </p:cNvPr>
          <p:cNvSpPr txBox="1"/>
          <p:nvPr/>
        </p:nvSpPr>
        <p:spPr>
          <a:xfrm>
            <a:off x="3664169" y="3924479"/>
            <a:ext cx="131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92D050"/>
                </a:solidFill>
              </a:rPr>
              <a:t>upward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018CF6-181B-4B65-A439-2BAD40ADB6FD}"/>
              </a:ext>
            </a:extLst>
          </p:cNvPr>
          <p:cNvSpPr txBox="1"/>
          <p:nvPr/>
        </p:nvSpPr>
        <p:spPr>
          <a:xfrm>
            <a:off x="6353504" y="4544507"/>
            <a:ext cx="131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Concave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92D050"/>
                </a:solidFill>
              </a:rPr>
              <a:t>upward </a:t>
            </a:r>
          </a:p>
        </p:txBody>
      </p:sp>
    </p:spTree>
    <p:extLst>
      <p:ext uri="{BB962C8B-B14F-4D97-AF65-F5344CB8AC3E}">
        <p14:creationId xmlns:p14="http://schemas.microsoft.com/office/powerpoint/2010/main" val="19898721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our task is to find where a curve goes from concave upward to concave downward (or vice versa)</a:t>
            </a:r>
          </a:p>
        </p:txBody>
      </p:sp>
    </p:spTree>
    <p:extLst>
      <p:ext uri="{BB962C8B-B14F-4D97-AF65-F5344CB8AC3E}">
        <p14:creationId xmlns:p14="http://schemas.microsoft.com/office/powerpoint/2010/main" val="42188863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Derivatives help us!</a:t>
            </a:r>
          </a:p>
          <a:p>
            <a:pPr algn="l"/>
            <a:r>
              <a:rPr lang="en-US" dirty="0"/>
              <a:t>The derivative of a function gives the slope</a:t>
            </a:r>
          </a:p>
          <a:p>
            <a:pPr algn="l"/>
            <a:r>
              <a:rPr lang="en-US" dirty="0"/>
              <a:t>The </a:t>
            </a:r>
            <a:r>
              <a:rPr lang="en-US" dirty="0">
                <a:solidFill>
                  <a:srgbClr val="FFC000"/>
                </a:solidFill>
              </a:rPr>
              <a:t>second derivative </a:t>
            </a:r>
            <a:r>
              <a:rPr lang="en-US" dirty="0"/>
              <a:t>tells us if the slope increases or decreases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8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DF48-A0E9-49CE-835A-9F67C5D1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DFE4-A22B-4D1E-A077-8CF3E5CCD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 maximum or minimum over the entire function is called an "</a:t>
            </a:r>
            <a:r>
              <a:rPr lang="en-US" dirty="0">
                <a:solidFill>
                  <a:srgbClr val="FFC000"/>
                </a:solidFill>
              </a:rPr>
              <a:t>Absolute</a:t>
            </a:r>
            <a:r>
              <a:rPr lang="en-US" dirty="0"/>
              <a:t>" or "</a:t>
            </a:r>
            <a:r>
              <a:rPr lang="en-US" dirty="0">
                <a:solidFill>
                  <a:srgbClr val="FFC000"/>
                </a:solidFill>
              </a:rPr>
              <a:t>Global</a:t>
            </a:r>
            <a:r>
              <a:rPr lang="en-US" dirty="0"/>
              <a:t>" </a:t>
            </a:r>
            <a:r>
              <a:rPr lang="en-US" dirty="0">
                <a:solidFill>
                  <a:srgbClr val="FFC000"/>
                </a:solidFill>
              </a:rPr>
              <a:t>maximum </a:t>
            </a:r>
            <a:r>
              <a:rPr lang="en-US" dirty="0"/>
              <a:t>or</a:t>
            </a:r>
            <a:r>
              <a:rPr lang="en-US" dirty="0">
                <a:solidFill>
                  <a:srgbClr val="FFC000"/>
                </a:solidFill>
              </a:rPr>
              <a:t> minimum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040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When the second derivative is </a:t>
            </a:r>
            <a:r>
              <a:rPr lang="en-US" dirty="0">
                <a:solidFill>
                  <a:srgbClr val="FFC000"/>
                </a:solidFill>
              </a:rPr>
              <a:t>positive</a:t>
            </a:r>
            <a:r>
              <a:rPr lang="en-US" dirty="0"/>
              <a:t>, the function is </a:t>
            </a:r>
            <a:r>
              <a:rPr lang="en-US" dirty="0">
                <a:solidFill>
                  <a:srgbClr val="FFC000"/>
                </a:solidFill>
              </a:rPr>
              <a:t>concave upward (cup)</a:t>
            </a:r>
          </a:p>
          <a:p>
            <a:pPr algn="l"/>
            <a:endParaRPr lang="en-US" sz="2000" dirty="0"/>
          </a:p>
          <a:p>
            <a:pPr algn="l"/>
            <a:r>
              <a:rPr lang="en-US" dirty="0"/>
              <a:t>When the second derivative is </a:t>
            </a:r>
            <a:r>
              <a:rPr lang="en-US" dirty="0">
                <a:solidFill>
                  <a:srgbClr val="FFC000"/>
                </a:solidFill>
              </a:rPr>
              <a:t>negative</a:t>
            </a:r>
            <a:r>
              <a:rPr lang="en-US" dirty="0"/>
              <a:t>, the function is </a:t>
            </a:r>
            <a:r>
              <a:rPr lang="en-US" dirty="0">
                <a:solidFill>
                  <a:srgbClr val="FFC000"/>
                </a:solidFill>
              </a:rPr>
              <a:t>concave downward (hill)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892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925-B784-400E-8FA5-F9297B0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 inflection point is where it goes from concave upward to concave downward (or vice versa)</a:t>
            </a:r>
          </a:p>
        </p:txBody>
      </p:sp>
    </p:spTree>
    <p:extLst>
      <p:ext uri="{BB962C8B-B14F-4D97-AF65-F5344CB8AC3E}">
        <p14:creationId xmlns:p14="http://schemas.microsoft.com/office/powerpoint/2010/main" val="15508502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l"/>
            <a:r>
              <a:rPr lang="en-US" dirty="0"/>
              <a:t>Describe</a:t>
            </a:r>
            <a:r>
              <a:rPr lang="en-US" i="0" dirty="0">
                <a:effectLst/>
              </a:rPr>
              <a:t> the </a:t>
            </a:r>
            <a:r>
              <a:rPr lang="en-US" dirty="0"/>
              <a:t>shape of:</a:t>
            </a:r>
          </a:p>
          <a:p>
            <a:pPr algn="ctr"/>
            <a:r>
              <a:rPr lang="en-US" i="0" dirty="0">
                <a:effectLst/>
              </a:rPr>
              <a:t>y = 5x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 + 3x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− 3x</a:t>
            </a:r>
          </a:p>
          <a:p>
            <a:pPr>
              <a:spcBef>
                <a:spcPts val="960"/>
              </a:spcBef>
            </a:pPr>
            <a:r>
              <a:rPr lang="en-US" i="0" dirty="0">
                <a:effectLst/>
              </a:rPr>
              <a:t>y' = 15x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+ 6x − 3</a:t>
            </a:r>
          </a:p>
          <a:p>
            <a:pPr algn="l">
              <a:spcBef>
                <a:spcPts val="0"/>
              </a:spcBef>
            </a:pPr>
            <a:endParaRPr lang="en-US" i="0" dirty="0">
              <a:effectLst/>
            </a:endParaRPr>
          </a:p>
          <a:p>
            <a:pPr algn="l"/>
            <a:endParaRPr lang="en-US" i="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E3704-CF25-45AB-B524-495CEB1FFCAE}"/>
              </a:ext>
            </a:extLst>
          </p:cNvPr>
          <p:cNvSpPr txBox="1"/>
          <p:nvPr/>
        </p:nvSpPr>
        <p:spPr>
          <a:xfrm>
            <a:off x="6768662" y="6150114"/>
            <a:ext cx="236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Hint: take the second derivative</a:t>
            </a:r>
          </a:p>
        </p:txBody>
      </p:sp>
    </p:spTree>
    <p:extLst>
      <p:ext uri="{BB962C8B-B14F-4D97-AF65-F5344CB8AC3E}">
        <p14:creationId xmlns:p14="http://schemas.microsoft.com/office/powerpoint/2010/main" val="32229106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l"/>
            <a:r>
              <a:rPr lang="en-US" dirty="0"/>
              <a:t>Describe</a:t>
            </a:r>
            <a:r>
              <a:rPr lang="en-US" i="0" dirty="0">
                <a:effectLst/>
              </a:rPr>
              <a:t> the </a:t>
            </a:r>
            <a:r>
              <a:rPr lang="en-US" dirty="0"/>
              <a:t>shape of:</a:t>
            </a:r>
          </a:p>
          <a:p>
            <a:pPr algn="ctr"/>
            <a:r>
              <a:rPr lang="en-US" i="0" dirty="0">
                <a:effectLst/>
              </a:rPr>
              <a:t>y = 5x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 + 3x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− 3x</a:t>
            </a:r>
          </a:p>
          <a:p>
            <a:pPr algn="l"/>
            <a:r>
              <a:rPr lang="en-US" i="0" dirty="0">
                <a:effectLst/>
              </a:rPr>
              <a:t>y' = 15x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+ 6x − 3</a:t>
            </a:r>
          </a:p>
          <a:p>
            <a:pPr algn="l">
              <a:spcBef>
                <a:spcPts val="960"/>
              </a:spcBef>
            </a:pPr>
            <a:r>
              <a:rPr lang="en-US" dirty="0"/>
              <a:t>y" = </a:t>
            </a:r>
            <a:endParaRPr lang="en-US" i="0" dirty="0">
              <a:effectLst/>
            </a:endParaRPr>
          </a:p>
          <a:p>
            <a:pPr algn="l">
              <a:spcBef>
                <a:spcPts val="0"/>
              </a:spcBef>
            </a:pPr>
            <a:r>
              <a:rPr lang="en-US" dirty="0"/>
              <a:t> </a:t>
            </a:r>
            <a:endParaRPr lang="en-US" i="0" dirty="0">
              <a:effectLst/>
            </a:endParaRPr>
          </a:p>
          <a:p>
            <a:pPr algn="l"/>
            <a:endParaRPr lang="en-US" i="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E3704-CF25-45AB-B524-495CEB1FFCAE}"/>
              </a:ext>
            </a:extLst>
          </p:cNvPr>
          <p:cNvSpPr txBox="1"/>
          <p:nvPr/>
        </p:nvSpPr>
        <p:spPr>
          <a:xfrm>
            <a:off x="6768662" y="6150114"/>
            <a:ext cx="236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Hint: take the second derivative</a:t>
            </a:r>
          </a:p>
        </p:txBody>
      </p:sp>
    </p:spTree>
    <p:extLst>
      <p:ext uri="{BB962C8B-B14F-4D97-AF65-F5344CB8AC3E}">
        <p14:creationId xmlns:p14="http://schemas.microsoft.com/office/powerpoint/2010/main" val="1587948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l"/>
            <a:r>
              <a:rPr lang="en-US" dirty="0"/>
              <a:t>Describe</a:t>
            </a:r>
            <a:r>
              <a:rPr lang="en-US" i="0" dirty="0">
                <a:effectLst/>
              </a:rPr>
              <a:t> the </a:t>
            </a:r>
            <a:r>
              <a:rPr lang="en-US" dirty="0"/>
              <a:t>shape of:</a:t>
            </a:r>
          </a:p>
          <a:p>
            <a:pPr algn="ctr"/>
            <a:r>
              <a:rPr lang="en-US" i="0" dirty="0">
                <a:effectLst/>
              </a:rPr>
              <a:t>y = 5x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 + 3x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− 3x</a:t>
            </a:r>
          </a:p>
          <a:p>
            <a:pPr algn="l"/>
            <a:r>
              <a:rPr lang="en-US" i="0" dirty="0">
                <a:effectLst/>
              </a:rPr>
              <a:t>y' = 15x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+ 6x − 3</a:t>
            </a:r>
          </a:p>
          <a:p>
            <a:pPr algn="l"/>
            <a:r>
              <a:rPr lang="en-US" dirty="0"/>
              <a:t>y"</a:t>
            </a:r>
            <a:r>
              <a:rPr lang="en-US" i="0" dirty="0">
                <a:effectLst/>
              </a:rPr>
              <a:t> = </a:t>
            </a:r>
            <a:r>
              <a:rPr lang="en-US" i="0" dirty="0">
                <a:solidFill>
                  <a:srgbClr val="FFFF00"/>
                </a:solidFill>
                <a:effectLst/>
              </a:rPr>
              <a:t>30x + 6</a:t>
            </a:r>
          </a:p>
          <a:p>
            <a:pPr algn="l"/>
            <a:r>
              <a:rPr lang="en-US" dirty="0"/>
              <a:t>Where is y</a:t>
            </a:r>
            <a:r>
              <a:rPr lang="en-US" i="0" dirty="0">
                <a:effectLst/>
              </a:rPr>
              <a:t>’’ zero? (that will be the inflection point)</a:t>
            </a:r>
            <a:endParaRPr lang="en-US" dirty="0"/>
          </a:p>
          <a:p>
            <a:pPr algn="l"/>
            <a:endParaRPr lang="en-US" i="0" dirty="0">
              <a:effectLst/>
            </a:endParaRPr>
          </a:p>
          <a:p>
            <a:pPr algn="l">
              <a:spcBef>
                <a:spcPts val="0"/>
              </a:spcBef>
            </a:pPr>
            <a:endParaRPr lang="en-US" i="0" dirty="0">
              <a:effectLst/>
            </a:endParaRPr>
          </a:p>
          <a:p>
            <a:pPr algn="l"/>
            <a:endParaRPr lang="en-US" i="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44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l"/>
            <a:r>
              <a:rPr lang="en-US" dirty="0"/>
              <a:t>Describe</a:t>
            </a:r>
            <a:r>
              <a:rPr lang="en-US" i="0" dirty="0">
                <a:effectLst/>
              </a:rPr>
              <a:t> the </a:t>
            </a:r>
            <a:r>
              <a:rPr lang="en-US" dirty="0"/>
              <a:t>shape of:</a:t>
            </a:r>
          </a:p>
          <a:p>
            <a:pPr algn="ctr"/>
            <a:r>
              <a:rPr lang="en-US" i="0" dirty="0">
                <a:effectLst/>
              </a:rPr>
              <a:t>y = 5x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 + 3x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− 3x</a:t>
            </a:r>
          </a:p>
          <a:p>
            <a:pPr algn="l"/>
            <a:r>
              <a:rPr lang="en-US" i="0" dirty="0">
                <a:effectLst/>
              </a:rPr>
              <a:t>y' = 15x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+ 6x − 3</a:t>
            </a:r>
          </a:p>
          <a:p>
            <a:pPr algn="l"/>
            <a:r>
              <a:rPr lang="en-US" i="0" dirty="0">
                <a:effectLst/>
              </a:rPr>
              <a:t>y’’ = </a:t>
            </a:r>
            <a:r>
              <a:rPr lang="en-US" i="0" dirty="0">
                <a:solidFill>
                  <a:srgbClr val="FFFF00"/>
                </a:solidFill>
                <a:effectLst/>
              </a:rPr>
              <a:t>30x + 6</a:t>
            </a:r>
          </a:p>
          <a:p>
            <a:pPr algn="l"/>
            <a:r>
              <a:rPr lang="en-US" dirty="0"/>
              <a:t>Where is y</a:t>
            </a:r>
            <a:r>
              <a:rPr lang="en-US" i="0" dirty="0">
                <a:effectLst/>
              </a:rPr>
              <a:t>’’ zero? </a:t>
            </a:r>
            <a:r>
              <a:rPr lang="en-US" i="0" dirty="0">
                <a:solidFill>
                  <a:srgbClr val="FFFF00"/>
                </a:solidFill>
                <a:effectLst/>
              </a:rPr>
              <a:t>-0.2</a:t>
            </a:r>
            <a:endParaRPr lang="en-US" dirty="0"/>
          </a:p>
          <a:p>
            <a:pPr algn="l"/>
            <a:r>
              <a:rPr lang="en-US" dirty="0"/>
              <a:t>Where is y’’ negative?</a:t>
            </a:r>
          </a:p>
          <a:p>
            <a:r>
              <a:rPr lang="en-US" dirty="0"/>
              <a:t>Where is y’’ positive?</a:t>
            </a:r>
            <a:endParaRPr lang="en-US" i="0" dirty="0">
              <a:effectLst/>
            </a:endParaRPr>
          </a:p>
          <a:p>
            <a:pPr algn="l"/>
            <a:endParaRPr lang="en-US" i="0" dirty="0">
              <a:effectLst/>
            </a:endParaRPr>
          </a:p>
          <a:p>
            <a:pPr algn="l">
              <a:spcBef>
                <a:spcPts val="0"/>
              </a:spcBef>
            </a:pPr>
            <a:endParaRPr lang="en-US" i="0" dirty="0">
              <a:effectLst/>
            </a:endParaRPr>
          </a:p>
          <a:p>
            <a:pPr algn="l"/>
            <a:endParaRPr lang="en-US" i="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78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l"/>
            <a:r>
              <a:rPr lang="en-US" dirty="0"/>
              <a:t>Describe</a:t>
            </a:r>
            <a:r>
              <a:rPr lang="en-US" i="0" dirty="0">
                <a:effectLst/>
              </a:rPr>
              <a:t> the </a:t>
            </a:r>
            <a:r>
              <a:rPr lang="en-US" dirty="0"/>
              <a:t>shape of:</a:t>
            </a:r>
          </a:p>
          <a:p>
            <a:pPr algn="ctr"/>
            <a:r>
              <a:rPr lang="en-US" i="0" dirty="0">
                <a:effectLst/>
              </a:rPr>
              <a:t>y = 5x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 + 3x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− 3x</a:t>
            </a:r>
          </a:p>
          <a:p>
            <a:pPr algn="l"/>
            <a:r>
              <a:rPr lang="en-US" i="0" dirty="0">
                <a:effectLst/>
              </a:rPr>
              <a:t>y’’ = 30x + 6</a:t>
            </a:r>
          </a:p>
          <a:p>
            <a:pPr algn="l"/>
            <a:r>
              <a:rPr lang="en-US" i="0" dirty="0">
                <a:effectLst/>
              </a:rPr>
              <a:t>30x + 4 is negative up to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x = </a:t>
            </a:r>
            <a:r>
              <a:rPr lang="en-US" i="0" dirty="0">
                <a:solidFill>
                  <a:srgbClr val="FFFF00"/>
                </a:solidFill>
                <a:effectLst/>
              </a:rPr>
              <a:t>-0.2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and</a:t>
            </a:r>
            <a:r>
              <a:rPr lang="en-US" i="0" dirty="0">
                <a:effectLst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positive from there onwards</a:t>
            </a:r>
          </a:p>
          <a:p>
            <a:pPr algn="l"/>
            <a:endParaRPr lang="en-US" i="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465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l"/>
            <a:r>
              <a:rPr lang="en-US" dirty="0"/>
              <a:t>Describe</a:t>
            </a:r>
            <a:r>
              <a:rPr lang="en-US" i="0" dirty="0">
                <a:effectLst/>
              </a:rPr>
              <a:t> the </a:t>
            </a:r>
            <a:r>
              <a:rPr lang="en-US" dirty="0"/>
              <a:t>shape of:</a:t>
            </a:r>
          </a:p>
          <a:p>
            <a:pPr algn="ctr"/>
            <a:r>
              <a:rPr lang="en-US" i="0" dirty="0">
                <a:effectLst/>
              </a:rPr>
              <a:t>y = 5x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 + 3x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− 3x</a:t>
            </a:r>
          </a:p>
          <a:p>
            <a:pPr algn="l"/>
            <a:r>
              <a:rPr lang="en-US" i="0" dirty="0">
                <a:effectLst/>
              </a:rPr>
              <a:t>y’’ = 30x + 6</a:t>
            </a:r>
          </a:p>
          <a:p>
            <a:pPr algn="l"/>
            <a:r>
              <a:rPr lang="en-US" i="0" dirty="0">
                <a:effectLst/>
              </a:rPr>
              <a:t>So</a:t>
            </a:r>
            <a:r>
              <a:rPr lang="en-US" dirty="0"/>
              <a:t> </a:t>
            </a:r>
            <a:r>
              <a:rPr lang="en-US" i="0" dirty="0">
                <a:effectLst/>
              </a:rPr>
              <a:t>the graph is </a:t>
            </a:r>
            <a:r>
              <a:rPr lang="en-US" i="0" dirty="0">
                <a:solidFill>
                  <a:srgbClr val="FFFF00"/>
                </a:solidFill>
                <a:effectLst/>
              </a:rPr>
              <a:t>concave downward (hill-shaped) </a:t>
            </a:r>
            <a:r>
              <a:rPr lang="en-US" i="0" dirty="0">
                <a:effectLst/>
              </a:rPr>
              <a:t>up to x = −0.2 (the inflection point) and </a:t>
            </a:r>
            <a:r>
              <a:rPr lang="en-US" i="0" dirty="0">
                <a:solidFill>
                  <a:srgbClr val="FFFF00"/>
                </a:solidFill>
                <a:effectLst/>
              </a:rPr>
              <a:t>concave upward (cup shaped) </a:t>
            </a:r>
            <a:r>
              <a:rPr lang="en-US" i="0" dirty="0">
                <a:effectLst/>
              </a:rPr>
              <a:t>from x = −0.2 onward</a:t>
            </a:r>
          </a:p>
          <a:p>
            <a:pPr algn="l">
              <a:spcBef>
                <a:spcPts val="0"/>
              </a:spcBef>
            </a:pPr>
            <a:endParaRPr lang="en-US" i="0" dirty="0">
              <a:effectLst/>
            </a:endParaRPr>
          </a:p>
          <a:p>
            <a:pPr algn="l"/>
            <a:endParaRPr lang="en-US" i="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721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9D7F1-BFE7-33AA-A3B2-61CB08880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90487"/>
            <a:ext cx="76295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876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8047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96CC-7E6A-462B-B320-D05A47E2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0FF42-88A1-4921-A9E6-47BE1C6B4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local maximum </a:t>
            </a:r>
            <a:r>
              <a:rPr lang="en-US" dirty="0"/>
              <a:t>is the point where the height of the function is greater than (or equal to) the height anywhere else in that interval</a:t>
            </a:r>
          </a:p>
          <a:p>
            <a:pPr algn="l"/>
            <a:endParaRPr lang="en-US" sz="2000" dirty="0"/>
          </a:p>
          <a:p>
            <a:pPr algn="l"/>
            <a:r>
              <a:rPr lang="en-US" dirty="0"/>
              <a:t>Similar for a </a:t>
            </a:r>
            <a:r>
              <a:rPr lang="en-US" dirty="0">
                <a:solidFill>
                  <a:srgbClr val="FFC000"/>
                </a:solidFill>
              </a:rPr>
              <a:t>local minimum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984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l"/>
            <a:r>
              <a:rPr lang="en-US" sz="3800" dirty="0"/>
              <a:t>A GE2P3 break back diode has its characteristic curve modeled by V=0.079I</a:t>
            </a:r>
            <a:r>
              <a:rPr lang="en-US" sz="3800" baseline="30000" dirty="0"/>
              <a:t>3</a:t>
            </a:r>
            <a:r>
              <a:rPr lang="en-US" sz="3800" dirty="0"/>
              <a:t>-2.31I</a:t>
            </a:r>
            <a:r>
              <a:rPr lang="en-US" sz="3800" baseline="30000" dirty="0"/>
              <a:t>2</a:t>
            </a:r>
            <a:r>
              <a:rPr lang="en-US" sz="3800" dirty="0"/>
              <a:t>+15.6I+22 volts</a:t>
            </a:r>
            <a:endParaRPr lang="en-US" sz="3800" i="0" dirty="0">
              <a:effectLst/>
            </a:endParaRPr>
          </a:p>
          <a:p>
            <a:pPr algn="l">
              <a:spcBef>
                <a:spcPts val="0"/>
              </a:spcBef>
            </a:pPr>
            <a:r>
              <a:rPr lang="en-US" sz="3800" i="0" dirty="0">
                <a:effectLst/>
              </a:rPr>
              <a:t>when I is measured in mA (milli amps). Find the V</a:t>
            </a:r>
            <a:r>
              <a:rPr lang="en-US" sz="3800" baseline="-25000" dirty="0"/>
              <a:t>max</a:t>
            </a:r>
            <a:r>
              <a:rPr lang="en-US" sz="3800" i="0" dirty="0">
                <a:effectLst/>
              </a:rPr>
              <a:t> (called V</a:t>
            </a:r>
            <a:r>
              <a:rPr lang="en-US" sz="3800" i="0" baseline="-25000" dirty="0">
                <a:effectLst/>
              </a:rPr>
              <a:t>BO</a:t>
            </a:r>
            <a:r>
              <a:rPr lang="en-US" sz="3800" i="0" dirty="0">
                <a:effectLst/>
              </a:rPr>
              <a:t> </a:t>
            </a:r>
            <a:r>
              <a:rPr lang="en-US" sz="3800" i="0" dirty="0">
                <a:solidFill>
                  <a:srgbClr val="FFC000"/>
                </a:solidFill>
                <a:effectLst/>
              </a:rPr>
              <a:t>break over voltage</a:t>
            </a:r>
            <a:r>
              <a:rPr lang="en-US" sz="3800" i="0" dirty="0">
                <a:effectLst/>
              </a:rPr>
              <a:t>) and </a:t>
            </a:r>
            <a:r>
              <a:rPr lang="en-US" sz="3800" i="0" dirty="0" err="1">
                <a:effectLst/>
              </a:rPr>
              <a:t>V</a:t>
            </a:r>
            <a:r>
              <a:rPr lang="en-US" sz="3800" baseline="-25000" dirty="0" err="1"/>
              <a:t>min</a:t>
            </a:r>
            <a:r>
              <a:rPr lang="en-US" sz="3800" i="0" dirty="0">
                <a:effectLst/>
              </a:rPr>
              <a:t> (called V</a:t>
            </a:r>
            <a:r>
              <a:rPr lang="en-US" sz="3800" i="0" baseline="-25000" dirty="0">
                <a:effectLst/>
              </a:rPr>
              <a:t>BB</a:t>
            </a:r>
            <a:r>
              <a:rPr lang="en-US" sz="3800" i="0" dirty="0">
                <a:effectLst/>
              </a:rPr>
              <a:t> </a:t>
            </a:r>
            <a:r>
              <a:rPr lang="en-US" sz="3800" i="0" dirty="0">
                <a:solidFill>
                  <a:srgbClr val="FFC000"/>
                </a:solidFill>
                <a:effectLst/>
              </a:rPr>
              <a:t>break back voltage</a:t>
            </a:r>
            <a:r>
              <a:rPr lang="en-US" sz="3800" i="0" dirty="0">
                <a:effectLst/>
              </a:rPr>
              <a:t>)</a:t>
            </a:r>
          </a:p>
          <a:p>
            <a:pPr algn="l">
              <a:spcBef>
                <a:spcPts val="0"/>
              </a:spcBef>
            </a:pPr>
            <a:endParaRPr lang="en-US" sz="3800" i="0" dirty="0">
              <a:effectLst/>
            </a:endParaRPr>
          </a:p>
          <a:p>
            <a:pPr algn="l"/>
            <a:endParaRPr lang="en-US" sz="3800" i="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8B8AA-178B-48F0-B759-51F411AABA81}"/>
              </a:ext>
            </a:extLst>
          </p:cNvPr>
          <p:cNvSpPr txBox="1"/>
          <p:nvPr/>
        </p:nvSpPr>
        <p:spPr>
          <a:xfrm>
            <a:off x="4800600" y="5912409"/>
            <a:ext cx="46850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For </a:t>
            </a:r>
            <a:r>
              <a:rPr lang="en-US" b="1" i="0" dirty="0">
                <a:solidFill>
                  <a:srgbClr val="BCC0C3"/>
                </a:solidFill>
                <a:effectLst/>
                <a:latin typeface="Roboto" panose="02000000000000000000" pitchFamily="2" charset="0"/>
              </a:rPr>
              <a:t>diodes</a:t>
            </a:r>
            <a:r>
              <a:rPr lang="en-US" b="0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, the breakdown voltage is the minimum reverse voltage that makes the </a:t>
            </a:r>
            <a:r>
              <a:rPr lang="en-US" b="1" i="0" dirty="0">
                <a:solidFill>
                  <a:srgbClr val="BCC0C3"/>
                </a:solidFill>
                <a:effectLst/>
                <a:latin typeface="Roboto" panose="02000000000000000000" pitchFamily="2" charset="0"/>
              </a:rPr>
              <a:t>diode</a:t>
            </a:r>
            <a:r>
              <a:rPr lang="en-US" b="0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 conduct appreciably in reverse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0BB49-DACA-4B55-A1F5-72EFFD033134}"/>
              </a:ext>
            </a:extLst>
          </p:cNvPr>
          <p:cNvSpPr txBox="1"/>
          <p:nvPr/>
        </p:nvSpPr>
        <p:spPr>
          <a:xfrm>
            <a:off x="0" y="5995827"/>
            <a:ext cx="4741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Diode - </a:t>
            </a:r>
            <a:r>
              <a:rPr lang="en-US" b="1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an electrical component that allows the flow of current in only one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658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l"/>
            <a:r>
              <a:rPr lang="en-US" sz="3800" dirty="0"/>
              <a:t>V=0.079I</a:t>
            </a:r>
            <a:r>
              <a:rPr lang="en-US" sz="3800" baseline="30000" dirty="0"/>
              <a:t>3</a:t>
            </a:r>
            <a:r>
              <a:rPr lang="en-US" sz="3800" dirty="0"/>
              <a:t>-2.31I</a:t>
            </a:r>
            <a:r>
              <a:rPr lang="en-US" sz="3800" baseline="30000" dirty="0"/>
              <a:t>2</a:t>
            </a:r>
            <a:r>
              <a:rPr lang="en-US" sz="3800" dirty="0"/>
              <a:t>+15.6I+22 volts</a:t>
            </a:r>
            <a:endParaRPr lang="en-US" sz="3800" i="0" dirty="0">
              <a:effectLst/>
            </a:endParaRPr>
          </a:p>
          <a:p>
            <a:pPr algn="l">
              <a:spcBef>
                <a:spcPts val="0"/>
              </a:spcBef>
            </a:pPr>
            <a:r>
              <a:rPr lang="en-US" sz="3800" i="0" dirty="0">
                <a:effectLst/>
              </a:rPr>
              <a:t>Find V</a:t>
            </a:r>
            <a:r>
              <a:rPr lang="en-US" sz="3800" baseline="-25000" dirty="0"/>
              <a:t>max</a:t>
            </a:r>
            <a:r>
              <a:rPr lang="en-US" sz="3800" i="0" dirty="0">
                <a:effectLst/>
              </a:rPr>
              <a:t> and </a:t>
            </a:r>
            <a:r>
              <a:rPr lang="en-US" sz="3800" i="0" dirty="0" err="1">
                <a:effectLst/>
              </a:rPr>
              <a:t>V</a:t>
            </a:r>
            <a:r>
              <a:rPr lang="en-US" sz="3800" baseline="-25000" dirty="0" err="1"/>
              <a:t>min</a:t>
            </a:r>
            <a:endParaRPr lang="en-US" sz="3800" i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What derivative do we want?</a:t>
            </a:r>
          </a:p>
          <a:p>
            <a:pPr algn="l"/>
            <a:endParaRPr lang="en-US" sz="3800" i="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920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l"/>
                <a:r>
                  <a:rPr lang="en-US" sz="3800" dirty="0"/>
                  <a:t>V=0.079I</a:t>
                </a:r>
                <a:r>
                  <a:rPr lang="en-US" sz="3800" baseline="30000" dirty="0"/>
                  <a:t>3</a:t>
                </a:r>
                <a:r>
                  <a:rPr lang="en-US" sz="3800" dirty="0"/>
                  <a:t>-2.31I</a:t>
                </a:r>
                <a:r>
                  <a:rPr lang="en-US" sz="3800" baseline="30000" dirty="0"/>
                  <a:t>2</a:t>
                </a:r>
                <a:r>
                  <a:rPr lang="en-US" sz="3800" dirty="0"/>
                  <a:t>+15.6I+22 volts</a:t>
                </a:r>
                <a:endParaRPr lang="en-US" sz="3800" i="0" dirty="0">
                  <a:effectLst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Find V</a:t>
                </a:r>
                <a:r>
                  <a:rPr lang="en-US" sz="3800" baseline="-25000" dirty="0"/>
                  <a:t>max</a:t>
                </a:r>
                <a:r>
                  <a:rPr lang="en-US" sz="3800" i="0" dirty="0">
                    <a:effectLst/>
                  </a:rPr>
                  <a:t> and </a:t>
                </a:r>
                <a:r>
                  <a:rPr lang="en-US" sz="3800" i="0" dirty="0" err="1">
                    <a:effectLst/>
                  </a:rPr>
                  <a:t>V</a:t>
                </a:r>
                <a:r>
                  <a:rPr lang="en-US" sz="3800" baseline="-25000" dirty="0" err="1"/>
                  <a:t>min</a:t>
                </a:r>
                <a:endParaRPr lang="en-US" sz="38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What derivative do we want?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solidFill>
                              <a:srgbClr val="FFFF00"/>
                            </a:solidFill>
                          </a:rPr>
                          <m:t>dV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solidFill>
                              <a:srgbClr val="FFFF00"/>
                            </a:solidFill>
                          </a:rPr>
                          <m:t>dI</m:t>
                        </m:r>
                      </m:den>
                    </m:f>
                  </m:oMath>
                </a14:m>
                <a:r>
                  <a:rPr lang="en-US" sz="3000" i="0" dirty="0">
                    <a:solidFill>
                      <a:srgbClr val="FFFF00"/>
                    </a:solidFill>
                    <a:effectLst/>
                  </a:rPr>
                  <a:t> </a:t>
                </a:r>
                <a:r>
                  <a:rPr lang="en-US" sz="4800" i="0" dirty="0">
                    <a:effectLst/>
                  </a:rPr>
                  <a:t>= ?</a:t>
                </a:r>
              </a:p>
              <a:p>
                <a:pPr>
                  <a:spcBef>
                    <a:spcPts val="0"/>
                  </a:spcBef>
                </a:pPr>
                <a:endParaRPr lang="en-US" sz="3800" i="0" dirty="0">
                  <a:effectLst/>
                </a:endParaRPr>
              </a:p>
              <a:p>
                <a:pPr algn="l"/>
                <a:endParaRPr lang="en-US" sz="3800" i="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31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864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l"/>
                <a:r>
                  <a:rPr lang="en-US" sz="3800" dirty="0"/>
                  <a:t>V=0.079I</a:t>
                </a:r>
                <a:r>
                  <a:rPr lang="en-US" sz="3800" baseline="30000" dirty="0"/>
                  <a:t>3</a:t>
                </a:r>
                <a:r>
                  <a:rPr lang="en-US" sz="3800" dirty="0"/>
                  <a:t>-2.31I</a:t>
                </a:r>
                <a:r>
                  <a:rPr lang="en-US" sz="3800" baseline="30000" dirty="0"/>
                  <a:t>2</a:t>
                </a:r>
                <a:r>
                  <a:rPr lang="en-US" sz="3800" dirty="0"/>
                  <a:t>+15.6I+22 volts</a:t>
                </a:r>
                <a:endParaRPr lang="en-US" sz="3800" i="0" dirty="0">
                  <a:effectLst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Find V</a:t>
                </a:r>
                <a:r>
                  <a:rPr lang="en-US" sz="3800" baseline="-25000" dirty="0"/>
                  <a:t>max</a:t>
                </a:r>
                <a:r>
                  <a:rPr lang="en-US" sz="3800" i="0" dirty="0">
                    <a:effectLst/>
                  </a:rPr>
                  <a:t> and </a:t>
                </a:r>
                <a:r>
                  <a:rPr lang="en-US" sz="3800" i="0" dirty="0" err="1">
                    <a:effectLst/>
                  </a:rPr>
                  <a:t>V</a:t>
                </a:r>
                <a:r>
                  <a:rPr lang="en-US" sz="3800" baseline="-25000" dirty="0" err="1"/>
                  <a:t>min</a:t>
                </a:r>
                <a:endParaRPr lang="en-US" sz="38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dV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dI</m:t>
                        </m:r>
                      </m:den>
                    </m:f>
                  </m:oMath>
                </a14:m>
                <a:r>
                  <a:rPr lang="en-US" sz="3800" i="0" dirty="0">
                    <a:effectLst/>
                  </a:rPr>
                  <a:t> = 0.237I</a:t>
                </a:r>
                <a:r>
                  <a:rPr lang="en-US" sz="3800" i="0" baseline="30000" dirty="0">
                    <a:effectLst/>
                  </a:rPr>
                  <a:t>2</a:t>
                </a:r>
                <a:r>
                  <a:rPr lang="en-US" sz="3800" i="0" dirty="0">
                    <a:effectLst/>
                  </a:rPr>
                  <a:t> - 4.62I + 15.6 </a:t>
                </a:r>
              </a:p>
              <a:p>
                <a:pPr>
                  <a:spcBef>
                    <a:spcPts val="0"/>
                  </a:spcBef>
                </a:pPr>
                <a:endParaRPr lang="en-US" sz="20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Set it = 0</a:t>
                </a:r>
              </a:p>
              <a:p>
                <a:pPr algn="l"/>
                <a:endParaRPr lang="en-US" sz="3800" i="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31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452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l"/>
                <a:r>
                  <a:rPr lang="en-US" sz="3800" dirty="0"/>
                  <a:t>V=0.079I</a:t>
                </a:r>
                <a:r>
                  <a:rPr lang="en-US" sz="3800" baseline="30000" dirty="0"/>
                  <a:t>3</a:t>
                </a:r>
                <a:r>
                  <a:rPr lang="en-US" sz="3800" dirty="0"/>
                  <a:t>-2.31I</a:t>
                </a:r>
                <a:r>
                  <a:rPr lang="en-US" sz="3800" baseline="30000" dirty="0"/>
                  <a:t>2</a:t>
                </a:r>
                <a:r>
                  <a:rPr lang="en-US" sz="3800" dirty="0"/>
                  <a:t>+15.6I+22 volts</a:t>
                </a:r>
                <a:endParaRPr lang="en-US" sz="3800" i="0" dirty="0">
                  <a:effectLst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Find V</a:t>
                </a:r>
                <a:r>
                  <a:rPr lang="en-US" sz="3800" baseline="-25000" dirty="0"/>
                  <a:t>max</a:t>
                </a:r>
                <a:r>
                  <a:rPr lang="en-US" sz="3800" i="0" dirty="0">
                    <a:effectLst/>
                  </a:rPr>
                  <a:t> and </a:t>
                </a:r>
                <a:r>
                  <a:rPr lang="en-US" sz="3800" i="0" dirty="0" err="1">
                    <a:effectLst/>
                  </a:rPr>
                  <a:t>V</a:t>
                </a:r>
                <a:r>
                  <a:rPr lang="en-US" sz="3800" baseline="-25000" dirty="0" err="1"/>
                  <a:t>min</a:t>
                </a:r>
                <a:endParaRPr lang="en-US" sz="38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dV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dI</m:t>
                        </m:r>
                      </m:den>
                    </m:f>
                  </m:oMath>
                </a14:m>
                <a:r>
                  <a:rPr lang="en-US" sz="3800" i="0" dirty="0">
                    <a:effectLst/>
                  </a:rPr>
                  <a:t> = 0.237I</a:t>
                </a:r>
                <a:r>
                  <a:rPr lang="en-US" sz="3800" i="0" baseline="30000" dirty="0">
                    <a:effectLst/>
                  </a:rPr>
                  <a:t>2</a:t>
                </a:r>
                <a:r>
                  <a:rPr lang="en-US" sz="3800" i="0" dirty="0">
                    <a:effectLst/>
                  </a:rPr>
                  <a:t> - 4.62I + 15.6 = 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(an ugly quadratic equation… remember those?)</a:t>
                </a:r>
              </a:p>
              <a:p>
                <a:pPr algn="l"/>
                <a:endParaRPr lang="en-US" sz="3800" i="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31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062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l"/>
                <a:r>
                  <a:rPr lang="en-US" sz="3800" dirty="0"/>
                  <a:t>V=0.079I</a:t>
                </a:r>
                <a:r>
                  <a:rPr lang="en-US" sz="3800" baseline="30000" dirty="0"/>
                  <a:t>3</a:t>
                </a:r>
                <a:r>
                  <a:rPr lang="en-US" sz="3800" dirty="0"/>
                  <a:t>-2.31I</a:t>
                </a:r>
                <a:r>
                  <a:rPr lang="en-US" sz="3800" baseline="30000" dirty="0"/>
                  <a:t>2</a:t>
                </a:r>
                <a:r>
                  <a:rPr lang="en-US" sz="3800" dirty="0"/>
                  <a:t>+15.6I+22 volts</a:t>
                </a:r>
                <a:endParaRPr lang="en-US" sz="3800" i="0" dirty="0">
                  <a:effectLst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Find V</a:t>
                </a:r>
                <a:r>
                  <a:rPr lang="en-US" sz="3800" baseline="-25000" dirty="0"/>
                  <a:t>max</a:t>
                </a:r>
                <a:r>
                  <a:rPr lang="en-US" sz="3800" i="0" dirty="0">
                    <a:effectLst/>
                  </a:rPr>
                  <a:t> and </a:t>
                </a:r>
                <a:r>
                  <a:rPr lang="en-US" sz="3800" i="0" dirty="0" err="1">
                    <a:effectLst/>
                  </a:rPr>
                  <a:t>V</a:t>
                </a:r>
                <a:r>
                  <a:rPr lang="en-US" sz="3800" baseline="-25000" dirty="0" err="1"/>
                  <a:t>min</a:t>
                </a:r>
                <a:endParaRPr lang="en-US" sz="38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dV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dI</m:t>
                        </m:r>
                      </m:den>
                    </m:f>
                  </m:oMath>
                </a14:m>
                <a:r>
                  <a:rPr lang="en-US" sz="3800" i="0" dirty="0">
                    <a:effectLst/>
                  </a:rPr>
                  <a:t> = 0.237I</a:t>
                </a:r>
                <a:r>
                  <a:rPr lang="en-US" sz="3800" i="0" baseline="30000" dirty="0">
                    <a:effectLst/>
                  </a:rPr>
                  <a:t>2</a:t>
                </a:r>
                <a:r>
                  <a:rPr lang="en-US" sz="3800" i="0" dirty="0">
                    <a:effectLst/>
                  </a:rPr>
                  <a:t> - 4.62I + 15.6 = 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when I ≈ 4.345 mA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dirty="0"/>
                  <a:t>or	  I </a:t>
                </a:r>
                <a:r>
                  <a:rPr lang="en-US" sz="3800" i="0" dirty="0">
                    <a:effectLst/>
                  </a:rPr>
                  <a:t>≈ 15.149 mA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dirty="0"/>
                  <a:t>(note: these can be imaginary…!)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Which is the V</a:t>
                </a:r>
                <a:r>
                  <a:rPr lang="en-US" sz="3800" baseline="-25000" dirty="0"/>
                  <a:t>max</a:t>
                </a:r>
                <a:r>
                  <a:rPr lang="en-US" sz="3800" i="0" dirty="0">
                    <a:effectLst/>
                  </a:rPr>
                  <a:t> and which is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the </a:t>
                </a:r>
                <a:r>
                  <a:rPr lang="en-US" sz="3800" i="0" dirty="0" err="1">
                    <a:effectLst/>
                  </a:rPr>
                  <a:t>V</a:t>
                </a:r>
                <a:r>
                  <a:rPr lang="en-US" sz="3800" baseline="-25000" dirty="0" err="1"/>
                  <a:t>min</a:t>
                </a:r>
                <a:r>
                  <a:rPr lang="en-US" sz="3800" i="0" dirty="0">
                    <a:effectLst/>
                  </a:rPr>
                  <a:t>?</a:t>
                </a:r>
              </a:p>
              <a:p>
                <a:pPr>
                  <a:spcBef>
                    <a:spcPts val="0"/>
                  </a:spcBef>
                </a:pPr>
                <a:endParaRPr lang="en-US" sz="38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:endParaRPr lang="en-US" sz="3800" i="0" dirty="0">
                  <a:effectLst/>
                </a:endParaRPr>
              </a:p>
              <a:p>
                <a:pPr algn="l"/>
                <a:endParaRPr lang="en-US" sz="3800" i="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31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462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l"/>
                <a:r>
                  <a:rPr lang="en-US" sz="3800" dirty="0"/>
                  <a:t>V=0.079I</a:t>
                </a:r>
                <a:r>
                  <a:rPr lang="en-US" sz="3800" baseline="30000" dirty="0"/>
                  <a:t>3</a:t>
                </a:r>
                <a:r>
                  <a:rPr lang="en-US" sz="3800" dirty="0"/>
                  <a:t>-2.31I</a:t>
                </a:r>
                <a:r>
                  <a:rPr lang="en-US" sz="3800" baseline="30000" dirty="0"/>
                  <a:t>2</a:t>
                </a:r>
                <a:r>
                  <a:rPr lang="en-US" sz="3800" dirty="0"/>
                  <a:t>+15.6I+22 volts</a:t>
                </a:r>
                <a:endParaRPr lang="en-US" sz="3800" i="0" dirty="0">
                  <a:effectLst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Find V</a:t>
                </a:r>
                <a:r>
                  <a:rPr lang="en-US" sz="3800" baseline="-25000" dirty="0"/>
                  <a:t>max</a:t>
                </a:r>
                <a:r>
                  <a:rPr lang="en-US" sz="3800" i="0" dirty="0">
                    <a:effectLst/>
                  </a:rPr>
                  <a:t> and </a:t>
                </a:r>
                <a:r>
                  <a:rPr lang="en-US" sz="3800" i="0" dirty="0" err="1">
                    <a:effectLst/>
                  </a:rPr>
                  <a:t>V</a:t>
                </a:r>
                <a:r>
                  <a:rPr lang="en-US" sz="3800" baseline="-25000" dirty="0" err="1"/>
                  <a:t>min</a:t>
                </a:r>
                <a:endParaRPr lang="en-US" sz="38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dV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dI</m:t>
                        </m:r>
                      </m:den>
                    </m:f>
                  </m:oMath>
                </a14:m>
                <a:r>
                  <a:rPr lang="en-US" sz="3800" i="0" dirty="0">
                    <a:effectLst/>
                  </a:rPr>
                  <a:t> = 0.237I</a:t>
                </a:r>
                <a:r>
                  <a:rPr lang="en-US" sz="3800" i="0" baseline="30000" dirty="0">
                    <a:effectLst/>
                  </a:rPr>
                  <a:t>2</a:t>
                </a:r>
                <a:r>
                  <a:rPr lang="en-US" sz="3800" i="0" dirty="0">
                    <a:effectLst/>
                  </a:rPr>
                  <a:t> - 4.62I + 15.6 = 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when I ≈ 4.345 mA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dirty="0"/>
                  <a:t>or	  I </a:t>
                </a:r>
                <a:r>
                  <a:rPr lang="en-US" sz="3800" i="0" dirty="0">
                    <a:effectLst/>
                  </a:rPr>
                  <a:t>≈ 15.149 mA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V(I=4.345) = 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dirty="0"/>
                  <a:t>Remember to use: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dirty="0"/>
                  <a:t>V=0.079I</a:t>
                </a:r>
                <a:r>
                  <a:rPr lang="en-US" sz="3800" baseline="30000" dirty="0"/>
                  <a:t>3</a:t>
                </a:r>
                <a:r>
                  <a:rPr lang="en-US" sz="3800" dirty="0"/>
                  <a:t>-2.31I</a:t>
                </a:r>
                <a:r>
                  <a:rPr lang="en-US" sz="3800" baseline="30000" dirty="0"/>
                  <a:t>2</a:t>
                </a:r>
                <a:r>
                  <a:rPr lang="en-US" sz="3800" dirty="0"/>
                  <a:t>+15.6I+22 </a:t>
                </a:r>
                <a:endParaRPr lang="en-US" sz="38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:endParaRPr lang="en-US" sz="38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:endParaRPr lang="en-US" sz="3800" i="0" dirty="0">
                  <a:effectLst/>
                </a:endParaRPr>
              </a:p>
              <a:p>
                <a:pPr algn="l"/>
                <a:endParaRPr lang="en-US" sz="3800" i="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31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926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l"/>
                <a:r>
                  <a:rPr lang="en-US" sz="3800" dirty="0"/>
                  <a:t>V=0.079I</a:t>
                </a:r>
                <a:r>
                  <a:rPr lang="en-US" sz="3800" baseline="30000" dirty="0"/>
                  <a:t>3</a:t>
                </a:r>
                <a:r>
                  <a:rPr lang="en-US" sz="3800" dirty="0"/>
                  <a:t>-2.31I</a:t>
                </a:r>
                <a:r>
                  <a:rPr lang="en-US" sz="3800" baseline="30000" dirty="0"/>
                  <a:t>2</a:t>
                </a:r>
                <a:r>
                  <a:rPr lang="en-US" sz="3800" dirty="0"/>
                  <a:t>+15.6I+22 volts</a:t>
                </a:r>
                <a:endParaRPr lang="en-US" sz="3800" i="0" dirty="0">
                  <a:effectLst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Find V</a:t>
                </a:r>
                <a:r>
                  <a:rPr lang="en-US" sz="3800" baseline="-25000" dirty="0"/>
                  <a:t>max</a:t>
                </a:r>
                <a:r>
                  <a:rPr lang="en-US" sz="3800" i="0" dirty="0">
                    <a:effectLst/>
                  </a:rPr>
                  <a:t> and </a:t>
                </a:r>
                <a:r>
                  <a:rPr lang="en-US" sz="3800" i="0" dirty="0" err="1">
                    <a:effectLst/>
                  </a:rPr>
                  <a:t>V</a:t>
                </a:r>
                <a:r>
                  <a:rPr lang="en-US" sz="3800" baseline="-25000" dirty="0" err="1"/>
                  <a:t>min</a:t>
                </a:r>
                <a:endParaRPr lang="en-US" sz="38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dV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dI</m:t>
                        </m:r>
                      </m:den>
                    </m:f>
                  </m:oMath>
                </a14:m>
                <a:r>
                  <a:rPr lang="en-US" sz="3800" i="0" dirty="0">
                    <a:effectLst/>
                  </a:rPr>
                  <a:t> = 0.237I</a:t>
                </a:r>
                <a:r>
                  <a:rPr lang="en-US" sz="3800" i="0" baseline="30000" dirty="0">
                    <a:effectLst/>
                  </a:rPr>
                  <a:t>2</a:t>
                </a:r>
                <a:r>
                  <a:rPr lang="en-US" sz="3800" i="0" dirty="0">
                    <a:effectLst/>
                  </a:rPr>
                  <a:t> - 4.62I + 15.6 = 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when I ≈ 4.345 mA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dirty="0"/>
                  <a:t>or	  I </a:t>
                </a:r>
                <a:r>
                  <a:rPr lang="en-US" sz="3800" i="0" dirty="0">
                    <a:effectLst/>
                  </a:rPr>
                  <a:t>≈ 15.149 mA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V(I=4.345) ≈ 52.65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V(I=15.149) = ?</a:t>
                </a:r>
              </a:p>
              <a:p>
                <a:pPr>
                  <a:spcBef>
                    <a:spcPts val="0"/>
                  </a:spcBef>
                </a:pPr>
                <a:endParaRPr lang="en-US" sz="3800" i="0" dirty="0">
                  <a:effectLst/>
                </a:endParaRPr>
              </a:p>
              <a:p>
                <a:pPr algn="l"/>
                <a:endParaRPr lang="en-US" sz="3800" i="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31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424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l"/>
                <a:r>
                  <a:rPr lang="en-US" sz="3800" dirty="0"/>
                  <a:t>V=0.079I</a:t>
                </a:r>
                <a:r>
                  <a:rPr lang="en-US" sz="3800" baseline="30000" dirty="0"/>
                  <a:t>3</a:t>
                </a:r>
                <a:r>
                  <a:rPr lang="en-US" sz="3800" dirty="0"/>
                  <a:t>-2.31I</a:t>
                </a:r>
                <a:r>
                  <a:rPr lang="en-US" sz="3800" baseline="30000" dirty="0"/>
                  <a:t>2</a:t>
                </a:r>
                <a:r>
                  <a:rPr lang="en-US" sz="3800" dirty="0"/>
                  <a:t>+15.6I+22 volts</a:t>
                </a:r>
                <a:endParaRPr lang="en-US" sz="3800" i="0" dirty="0">
                  <a:effectLst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Find V</a:t>
                </a:r>
                <a:r>
                  <a:rPr lang="en-US" sz="3800" baseline="-25000" dirty="0"/>
                  <a:t>max</a:t>
                </a:r>
                <a:r>
                  <a:rPr lang="en-US" sz="3800" i="0" dirty="0">
                    <a:effectLst/>
                  </a:rPr>
                  <a:t> and </a:t>
                </a:r>
                <a:r>
                  <a:rPr lang="en-US" sz="3800" i="0" dirty="0" err="1">
                    <a:effectLst/>
                  </a:rPr>
                  <a:t>V</a:t>
                </a:r>
                <a:r>
                  <a:rPr lang="en-US" sz="3800" baseline="-25000" dirty="0" err="1"/>
                  <a:t>min</a:t>
                </a:r>
                <a:endParaRPr lang="en-US" sz="38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dV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dI</m:t>
                        </m:r>
                      </m:den>
                    </m:f>
                  </m:oMath>
                </a14:m>
                <a:r>
                  <a:rPr lang="en-US" sz="3800" i="0" dirty="0">
                    <a:effectLst/>
                  </a:rPr>
                  <a:t> = 0.237I</a:t>
                </a:r>
                <a:r>
                  <a:rPr lang="en-US" sz="3800" i="0" baseline="30000" dirty="0">
                    <a:effectLst/>
                  </a:rPr>
                  <a:t>2</a:t>
                </a:r>
                <a:r>
                  <a:rPr lang="en-US" sz="3800" i="0" dirty="0">
                    <a:effectLst/>
                  </a:rPr>
                  <a:t> - 4.62I + 15.6 = 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when I ≈ 4.345 mA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dirty="0"/>
                  <a:t>or	  I </a:t>
                </a:r>
                <a:r>
                  <a:rPr lang="en-US" sz="3800" i="0" dirty="0">
                    <a:effectLst/>
                  </a:rPr>
                  <a:t>≈ 15.149 mA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V(I=4.345) ≈ 52.65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V(I=15.149) ≈ 2.85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dirty="0"/>
                  <a:t>What are the units on these?</a:t>
                </a:r>
                <a:endParaRPr lang="en-US" sz="38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:endParaRPr lang="en-US" sz="3800" i="0" dirty="0">
                  <a:effectLst/>
                </a:endParaRPr>
              </a:p>
              <a:p>
                <a:pPr algn="l"/>
                <a:endParaRPr lang="en-US" sz="3800" i="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31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354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l"/>
                <a:r>
                  <a:rPr lang="en-US" sz="3800" dirty="0"/>
                  <a:t>V=0.079I</a:t>
                </a:r>
                <a:r>
                  <a:rPr lang="en-US" sz="3800" baseline="30000" dirty="0"/>
                  <a:t>3</a:t>
                </a:r>
                <a:r>
                  <a:rPr lang="en-US" sz="3800" dirty="0"/>
                  <a:t>-2.31I</a:t>
                </a:r>
                <a:r>
                  <a:rPr lang="en-US" sz="3800" baseline="30000" dirty="0"/>
                  <a:t>2</a:t>
                </a:r>
                <a:r>
                  <a:rPr lang="en-US" sz="3800" dirty="0"/>
                  <a:t>+15.6I+22 volts</a:t>
                </a:r>
                <a:endParaRPr lang="en-US" sz="3800" i="0" dirty="0">
                  <a:effectLst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Find V</a:t>
                </a:r>
                <a:r>
                  <a:rPr lang="en-US" sz="3800" baseline="-25000" dirty="0"/>
                  <a:t>max</a:t>
                </a:r>
                <a:r>
                  <a:rPr lang="en-US" sz="3800" i="0" dirty="0">
                    <a:effectLst/>
                  </a:rPr>
                  <a:t> and </a:t>
                </a:r>
                <a:r>
                  <a:rPr lang="en-US" sz="3800" i="0" dirty="0" err="1">
                    <a:effectLst/>
                  </a:rPr>
                  <a:t>V</a:t>
                </a:r>
                <a:r>
                  <a:rPr lang="en-US" sz="3800" baseline="-25000" dirty="0" err="1"/>
                  <a:t>min</a:t>
                </a:r>
                <a:endParaRPr lang="en-US" sz="38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dV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dI</m:t>
                        </m:r>
                      </m:den>
                    </m:f>
                  </m:oMath>
                </a14:m>
                <a:r>
                  <a:rPr lang="en-US" sz="3800" i="0" dirty="0">
                    <a:effectLst/>
                  </a:rPr>
                  <a:t> = 0.237I</a:t>
                </a:r>
                <a:r>
                  <a:rPr lang="en-US" sz="3800" i="0" baseline="30000" dirty="0">
                    <a:effectLst/>
                  </a:rPr>
                  <a:t>2</a:t>
                </a:r>
                <a:r>
                  <a:rPr lang="en-US" sz="3800" i="0" dirty="0">
                    <a:effectLst/>
                  </a:rPr>
                  <a:t> - 4.62I + 15.6 = 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when I ≈ 4.345 ma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dirty="0"/>
                  <a:t>or	  I </a:t>
                </a:r>
                <a:r>
                  <a:rPr lang="en-US" sz="3800" i="0" dirty="0">
                    <a:effectLst/>
                  </a:rPr>
                  <a:t>≈ 15.149 ma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V(I=4.345) ≈ </a:t>
                </a:r>
                <a:r>
                  <a:rPr lang="en-US" sz="3800" i="0" dirty="0">
                    <a:solidFill>
                      <a:srgbClr val="FFFF00"/>
                    </a:solidFill>
                    <a:effectLst/>
                  </a:rPr>
                  <a:t>52.65 v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V(I=15.149) ≈ </a:t>
                </a:r>
                <a:r>
                  <a:rPr lang="en-US" sz="3800" i="0" dirty="0">
                    <a:solidFill>
                      <a:srgbClr val="FFFF00"/>
                    </a:solidFill>
                    <a:effectLst/>
                  </a:rPr>
                  <a:t>2.85 v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So which is V</a:t>
                </a:r>
                <a:r>
                  <a:rPr lang="en-US" sz="3800" baseline="-25000" dirty="0"/>
                  <a:t>max</a:t>
                </a:r>
                <a:r>
                  <a:rPr lang="en-US" sz="3800" i="0" dirty="0">
                    <a:effectLst/>
                  </a:rPr>
                  <a:t>(V</a:t>
                </a:r>
                <a:r>
                  <a:rPr lang="en-US" sz="3800" i="0" baseline="-25000" dirty="0">
                    <a:effectLst/>
                  </a:rPr>
                  <a:t>BO</a:t>
                </a:r>
                <a:r>
                  <a:rPr lang="en-US" sz="3800" i="0" dirty="0">
                    <a:effectLst/>
                  </a:rPr>
                  <a:t> the break over voltage) and which is </a:t>
                </a:r>
                <a:r>
                  <a:rPr lang="en-US" sz="3800" i="0" dirty="0" err="1">
                    <a:effectLst/>
                  </a:rPr>
                  <a:t>V</a:t>
                </a:r>
                <a:r>
                  <a:rPr lang="en-US" sz="3800" baseline="-25000" dirty="0" err="1"/>
                  <a:t>min</a:t>
                </a:r>
                <a:r>
                  <a:rPr lang="en-US" sz="3800" i="0" dirty="0">
                    <a:effectLst/>
                  </a:rPr>
                  <a:t>(V</a:t>
                </a:r>
                <a:r>
                  <a:rPr lang="en-US" sz="3800" i="0" baseline="-25000" dirty="0">
                    <a:effectLst/>
                  </a:rPr>
                  <a:t>BB</a:t>
                </a:r>
                <a:r>
                  <a:rPr lang="en-US" sz="3800" i="0" dirty="0">
                    <a:effectLst/>
                  </a:rPr>
                  <a:t> the break back voltage)</a:t>
                </a:r>
              </a:p>
              <a:p>
                <a:pPr algn="l"/>
                <a:endParaRPr lang="en-US" sz="3800" i="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316" t="-1838" r="-4421" b="-1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1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DF48-A0E9-49CE-835A-9F67C5D1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DFE4-A22B-4D1E-A077-8CF3E5CCD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There is only one global maximum (and one global minimum) but there can be more than one local maximum or </a:t>
            </a:r>
          </a:p>
          <a:p>
            <a:pPr>
              <a:spcBef>
                <a:spcPts val="0"/>
              </a:spcBef>
            </a:pPr>
            <a:r>
              <a:rPr lang="en-US" dirty="0"/>
              <a:t>minimum</a:t>
            </a:r>
          </a:p>
        </p:txBody>
      </p:sp>
    </p:spTree>
    <p:extLst>
      <p:ext uri="{BB962C8B-B14F-4D97-AF65-F5344CB8AC3E}">
        <p14:creationId xmlns:p14="http://schemas.microsoft.com/office/powerpoint/2010/main" val="1963173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l"/>
                <a:r>
                  <a:rPr lang="en-US" sz="3800" dirty="0"/>
                  <a:t>V=0.079I</a:t>
                </a:r>
                <a:r>
                  <a:rPr lang="en-US" sz="3800" baseline="30000" dirty="0"/>
                  <a:t>3</a:t>
                </a:r>
                <a:r>
                  <a:rPr lang="en-US" sz="3800" dirty="0"/>
                  <a:t>-2.31I</a:t>
                </a:r>
                <a:r>
                  <a:rPr lang="en-US" sz="3800" baseline="30000" dirty="0"/>
                  <a:t>2</a:t>
                </a:r>
                <a:r>
                  <a:rPr lang="en-US" sz="3800" dirty="0"/>
                  <a:t>+15.6I+22 volts</a:t>
                </a:r>
                <a:endParaRPr lang="en-US" sz="3800" i="0" dirty="0">
                  <a:effectLst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Find V</a:t>
                </a:r>
                <a:r>
                  <a:rPr lang="en-US" sz="3800" baseline="-25000" dirty="0"/>
                  <a:t>max</a:t>
                </a:r>
                <a:r>
                  <a:rPr lang="en-US" sz="3800" i="0" dirty="0">
                    <a:effectLst/>
                  </a:rPr>
                  <a:t> and </a:t>
                </a:r>
                <a:r>
                  <a:rPr lang="en-US" sz="3800" i="0" dirty="0" err="1">
                    <a:effectLst/>
                  </a:rPr>
                  <a:t>V</a:t>
                </a:r>
                <a:r>
                  <a:rPr lang="en-US" sz="3800" baseline="-25000" dirty="0" err="1"/>
                  <a:t>min</a:t>
                </a:r>
                <a:endParaRPr lang="en-US" sz="3800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dV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dI</m:t>
                        </m:r>
                      </m:den>
                    </m:f>
                  </m:oMath>
                </a14:m>
                <a:r>
                  <a:rPr lang="en-US" sz="3800" i="0" dirty="0">
                    <a:effectLst/>
                  </a:rPr>
                  <a:t> = 0.237I</a:t>
                </a:r>
                <a:r>
                  <a:rPr lang="en-US" sz="3800" i="0" baseline="30000" dirty="0">
                    <a:effectLst/>
                  </a:rPr>
                  <a:t>2</a:t>
                </a:r>
                <a:r>
                  <a:rPr lang="en-US" sz="3800" i="0" dirty="0">
                    <a:effectLst/>
                  </a:rPr>
                  <a:t> - 4.62I + 15.6 = 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when I ≈ 4.345 ma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dirty="0"/>
                  <a:t>or	  I </a:t>
                </a:r>
                <a:r>
                  <a:rPr lang="en-US" sz="3800" i="0" dirty="0">
                    <a:effectLst/>
                  </a:rPr>
                  <a:t>≈ 15.149 ma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V(I=4.345) ≈ </a:t>
                </a:r>
                <a:r>
                  <a:rPr lang="en-US" sz="3800" i="0" dirty="0">
                    <a:solidFill>
                      <a:srgbClr val="FFFF00"/>
                    </a:solidFill>
                    <a:effectLst/>
                  </a:rPr>
                  <a:t>52.65v </a:t>
                </a:r>
                <a:r>
                  <a:rPr lang="en-US" sz="3800" i="0" dirty="0">
                    <a:effectLst/>
                  </a:rPr>
                  <a:t>V</a:t>
                </a:r>
                <a:r>
                  <a:rPr lang="en-US" sz="3800" baseline="-25000" dirty="0"/>
                  <a:t>max</a:t>
                </a:r>
                <a:r>
                  <a:rPr lang="en-US" sz="3800" i="0" dirty="0">
                    <a:effectLst/>
                  </a:rPr>
                  <a:t>(V</a:t>
                </a:r>
                <a:r>
                  <a:rPr lang="en-US" sz="3800" i="0" baseline="-25000" dirty="0">
                    <a:effectLst/>
                  </a:rPr>
                  <a:t>BO</a:t>
                </a:r>
                <a:r>
                  <a:rPr lang="en-US" sz="3800" i="0" dirty="0">
                    <a:effectLst/>
                  </a:rPr>
                  <a:t>)</a:t>
                </a:r>
                <a:endParaRPr lang="en-US" sz="3800" i="0" dirty="0">
                  <a:solidFill>
                    <a:srgbClr val="FFFF00"/>
                  </a:solidFill>
                  <a:effectLst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3800" i="0" dirty="0">
                    <a:effectLst/>
                  </a:rPr>
                  <a:t>V(I=15.149) ≈ </a:t>
                </a:r>
                <a:r>
                  <a:rPr lang="en-US" sz="3800" i="0" dirty="0">
                    <a:solidFill>
                      <a:srgbClr val="FFFF00"/>
                    </a:solidFill>
                    <a:effectLst/>
                  </a:rPr>
                  <a:t>2.85v </a:t>
                </a:r>
                <a:r>
                  <a:rPr lang="en-US" sz="3800" i="0" dirty="0" err="1">
                    <a:effectLst/>
                  </a:rPr>
                  <a:t>V</a:t>
                </a:r>
                <a:r>
                  <a:rPr lang="en-US" sz="3800" baseline="-25000" dirty="0" err="1"/>
                  <a:t>min</a:t>
                </a:r>
                <a:r>
                  <a:rPr lang="en-US" sz="3800" i="0" dirty="0">
                    <a:effectLst/>
                  </a:rPr>
                  <a:t>(V</a:t>
                </a:r>
                <a:r>
                  <a:rPr lang="en-US" sz="3800" i="0" baseline="-25000" dirty="0">
                    <a:effectLst/>
                  </a:rPr>
                  <a:t>BB</a:t>
                </a:r>
                <a:r>
                  <a:rPr lang="en-US" sz="3800" i="0" dirty="0">
                    <a:effectLst/>
                  </a:rPr>
                  <a:t>) </a:t>
                </a:r>
                <a:endParaRPr lang="en-US" sz="3800" i="0" dirty="0">
                  <a:solidFill>
                    <a:srgbClr val="FFFF00"/>
                  </a:solidFill>
                  <a:effectLst/>
                </a:endParaRPr>
              </a:p>
              <a:p>
                <a:pPr algn="l"/>
                <a:r>
                  <a:rPr lang="en-US" sz="3800" i="0" dirty="0">
                    <a:effectLst/>
                  </a:rPr>
                  <a:t>But…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ABD6D-1AB3-4B46-BDAC-867BD2FD1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31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173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l"/>
            <a:r>
              <a:rPr lang="en-US" sz="3800" dirty="0"/>
              <a:t>V=0.079I</a:t>
            </a:r>
            <a:r>
              <a:rPr lang="en-US" sz="3800" baseline="30000" dirty="0"/>
              <a:t>3</a:t>
            </a:r>
            <a:r>
              <a:rPr lang="en-US" sz="3800" dirty="0"/>
              <a:t>-2.31I</a:t>
            </a:r>
            <a:r>
              <a:rPr lang="en-US" sz="3800" baseline="30000" dirty="0"/>
              <a:t>2</a:t>
            </a:r>
            <a:r>
              <a:rPr lang="en-US" sz="3800" dirty="0"/>
              <a:t>+15.6I+22 volts</a:t>
            </a:r>
            <a:endParaRPr lang="en-US" sz="3800" i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Where is the inflection point?</a:t>
            </a:r>
          </a:p>
          <a:p>
            <a:pPr>
              <a:spcBef>
                <a:spcPts val="0"/>
              </a:spcBef>
            </a:pPr>
            <a:endParaRPr lang="en-US" sz="3800" i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 </a:t>
            </a:r>
            <a:endParaRPr lang="en-US" sz="3800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2DFB11-73BD-44A0-9CCB-20544F2D1089}"/>
              </a:ext>
            </a:extLst>
          </p:cNvPr>
          <p:cNvGrpSpPr/>
          <p:nvPr/>
        </p:nvGrpSpPr>
        <p:grpSpPr>
          <a:xfrm>
            <a:off x="4800600" y="4053709"/>
            <a:ext cx="4124325" cy="2533650"/>
            <a:chOff x="228600" y="2743200"/>
            <a:chExt cx="4124325" cy="25336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50E1D5-3E5C-4471-BE7D-CA216E074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743200"/>
              <a:ext cx="4124325" cy="25336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419660-7C65-4024-9090-77E96B98AECE}"/>
                </a:ext>
              </a:extLst>
            </p:cNvPr>
            <p:cNvSpPr txBox="1"/>
            <p:nvPr/>
          </p:nvSpPr>
          <p:spPr>
            <a:xfrm>
              <a:off x="1219200" y="3276600"/>
              <a:ext cx="1143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FFFF00"/>
                  </a:solidFill>
                  <a:effectLst/>
                </a:rPr>
                <a:t>52.65v</a:t>
              </a:r>
              <a:endParaRPr lang="en-US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A07CD2-E940-4B88-B0EA-0CD89CB10CCA}"/>
                </a:ext>
              </a:extLst>
            </p:cNvPr>
            <p:cNvSpPr txBox="1"/>
            <p:nvPr/>
          </p:nvSpPr>
          <p:spPr>
            <a:xfrm>
              <a:off x="2667000" y="4419600"/>
              <a:ext cx="838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FFFF00"/>
                  </a:solidFill>
                  <a:effectLst/>
                </a:rPr>
                <a:t>2.85v</a:t>
              </a:r>
              <a:endParaRPr lang="en-US" sz="20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A52B3D-C83A-45A1-99F5-067690838213}"/>
              </a:ext>
            </a:extLst>
          </p:cNvPr>
          <p:cNvSpPr txBox="1"/>
          <p:nvPr/>
        </p:nvSpPr>
        <p:spPr>
          <a:xfrm>
            <a:off x="0" y="6553200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0E9F6-F69C-EBCB-513A-03F5FF26B019}"/>
              </a:ext>
            </a:extLst>
          </p:cNvPr>
          <p:cNvSpPr txBox="1"/>
          <p:nvPr/>
        </p:nvSpPr>
        <p:spPr>
          <a:xfrm>
            <a:off x="8850414" y="5410200"/>
            <a:ext cx="403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4A98EE-E4D8-6C59-AA8C-2649683C3FE0}"/>
              </a:ext>
            </a:extLst>
          </p:cNvPr>
          <p:cNvSpPr txBox="1"/>
          <p:nvPr/>
        </p:nvSpPr>
        <p:spPr>
          <a:xfrm>
            <a:off x="5565058" y="3731998"/>
            <a:ext cx="452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32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l"/>
            <a:r>
              <a:rPr lang="en-US" sz="3800" dirty="0"/>
              <a:t>V=0.079I</a:t>
            </a:r>
            <a:r>
              <a:rPr lang="en-US" sz="3800" baseline="30000" dirty="0"/>
              <a:t>3</a:t>
            </a:r>
            <a:r>
              <a:rPr lang="en-US" sz="3800" dirty="0"/>
              <a:t>-2.31I</a:t>
            </a:r>
            <a:r>
              <a:rPr lang="en-US" sz="3800" baseline="30000" dirty="0"/>
              <a:t>2</a:t>
            </a:r>
            <a:r>
              <a:rPr lang="en-US" sz="3800" dirty="0"/>
              <a:t>+15.6I+22 volts</a:t>
            </a:r>
            <a:endParaRPr lang="en-US" sz="3800" i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Where is the inflection point?</a:t>
            </a: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What do we need to calculate?</a:t>
            </a: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 </a:t>
            </a:r>
            <a:endParaRPr lang="en-US" sz="3800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2DFB11-73BD-44A0-9CCB-20544F2D1089}"/>
              </a:ext>
            </a:extLst>
          </p:cNvPr>
          <p:cNvGrpSpPr/>
          <p:nvPr/>
        </p:nvGrpSpPr>
        <p:grpSpPr>
          <a:xfrm>
            <a:off x="4800600" y="4053709"/>
            <a:ext cx="4124325" cy="2533650"/>
            <a:chOff x="228600" y="2743200"/>
            <a:chExt cx="4124325" cy="25336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50E1D5-3E5C-4471-BE7D-CA216E074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743200"/>
              <a:ext cx="4124325" cy="25336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419660-7C65-4024-9090-77E96B98AECE}"/>
                </a:ext>
              </a:extLst>
            </p:cNvPr>
            <p:cNvSpPr txBox="1"/>
            <p:nvPr/>
          </p:nvSpPr>
          <p:spPr>
            <a:xfrm>
              <a:off x="1219200" y="3276600"/>
              <a:ext cx="1143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FFFF00"/>
                  </a:solidFill>
                  <a:effectLst/>
                </a:rPr>
                <a:t>52.65v</a:t>
              </a:r>
              <a:endParaRPr lang="en-US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A07CD2-E940-4B88-B0EA-0CD89CB10CCA}"/>
                </a:ext>
              </a:extLst>
            </p:cNvPr>
            <p:cNvSpPr txBox="1"/>
            <p:nvPr/>
          </p:nvSpPr>
          <p:spPr>
            <a:xfrm>
              <a:off x="2667000" y="4419600"/>
              <a:ext cx="838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FFFF00"/>
                  </a:solidFill>
                  <a:effectLst/>
                </a:rPr>
                <a:t>2.85v</a:t>
              </a:r>
              <a:endParaRPr lang="en-US" sz="20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A52B3D-C83A-45A1-99F5-067690838213}"/>
              </a:ext>
            </a:extLst>
          </p:cNvPr>
          <p:cNvSpPr txBox="1"/>
          <p:nvPr/>
        </p:nvSpPr>
        <p:spPr>
          <a:xfrm>
            <a:off x="0" y="6553200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14A87-0ABC-34D6-82E1-1B86B7BCCF13}"/>
              </a:ext>
            </a:extLst>
          </p:cNvPr>
          <p:cNvSpPr txBox="1"/>
          <p:nvPr/>
        </p:nvSpPr>
        <p:spPr>
          <a:xfrm>
            <a:off x="8850414" y="5410200"/>
            <a:ext cx="403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B73BD-8380-3FB1-D81D-CE496C842731}"/>
              </a:ext>
            </a:extLst>
          </p:cNvPr>
          <p:cNvSpPr txBox="1"/>
          <p:nvPr/>
        </p:nvSpPr>
        <p:spPr>
          <a:xfrm>
            <a:off x="5565058" y="3731998"/>
            <a:ext cx="452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937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l"/>
            <a:r>
              <a:rPr lang="en-US" sz="3800" dirty="0"/>
              <a:t>V=0.079I</a:t>
            </a:r>
            <a:r>
              <a:rPr lang="en-US" sz="3800" baseline="30000" dirty="0"/>
              <a:t>3</a:t>
            </a:r>
            <a:r>
              <a:rPr lang="en-US" sz="3800" dirty="0"/>
              <a:t>-2.31I</a:t>
            </a:r>
            <a:r>
              <a:rPr lang="en-US" sz="3800" baseline="30000" dirty="0"/>
              <a:t>2</a:t>
            </a:r>
            <a:r>
              <a:rPr lang="en-US" sz="3800" dirty="0"/>
              <a:t>+15.6I+22 volts</a:t>
            </a:r>
            <a:endParaRPr lang="en-US" sz="3800" i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Where is the inflection point?</a:t>
            </a: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V’ = 0.237I</a:t>
            </a:r>
            <a:r>
              <a:rPr lang="en-US" sz="3800" i="0" baseline="30000" dirty="0">
                <a:effectLst/>
              </a:rPr>
              <a:t>2</a:t>
            </a:r>
            <a:r>
              <a:rPr lang="en-US" sz="3800" i="0" dirty="0">
                <a:effectLst/>
              </a:rPr>
              <a:t> - 4.62I + 15.6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V’’ = ?</a:t>
            </a:r>
            <a:endParaRPr lang="en-US" sz="3800" i="0" dirty="0">
              <a:effectLst/>
            </a:endParaRPr>
          </a:p>
          <a:p>
            <a:pPr>
              <a:spcBef>
                <a:spcPts val="0"/>
              </a:spcBef>
            </a:pPr>
            <a:endParaRPr lang="en-US" sz="3800" i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 </a:t>
            </a:r>
            <a:endParaRPr lang="en-US" sz="3800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2DFB11-73BD-44A0-9CCB-20544F2D1089}"/>
              </a:ext>
            </a:extLst>
          </p:cNvPr>
          <p:cNvGrpSpPr/>
          <p:nvPr/>
        </p:nvGrpSpPr>
        <p:grpSpPr>
          <a:xfrm>
            <a:off x="4800600" y="4053709"/>
            <a:ext cx="4124325" cy="2533650"/>
            <a:chOff x="228600" y="2743200"/>
            <a:chExt cx="4124325" cy="25336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50E1D5-3E5C-4471-BE7D-CA216E074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743200"/>
              <a:ext cx="4124325" cy="25336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419660-7C65-4024-9090-77E96B98AECE}"/>
                </a:ext>
              </a:extLst>
            </p:cNvPr>
            <p:cNvSpPr txBox="1"/>
            <p:nvPr/>
          </p:nvSpPr>
          <p:spPr>
            <a:xfrm>
              <a:off x="1219200" y="3276600"/>
              <a:ext cx="1143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FFFF00"/>
                  </a:solidFill>
                  <a:effectLst/>
                </a:rPr>
                <a:t>52.65v</a:t>
              </a:r>
              <a:endParaRPr lang="en-US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A07CD2-E940-4B88-B0EA-0CD89CB10CCA}"/>
                </a:ext>
              </a:extLst>
            </p:cNvPr>
            <p:cNvSpPr txBox="1"/>
            <p:nvPr/>
          </p:nvSpPr>
          <p:spPr>
            <a:xfrm>
              <a:off x="2667000" y="4419600"/>
              <a:ext cx="838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FFFF00"/>
                  </a:solidFill>
                  <a:effectLst/>
                </a:rPr>
                <a:t>2.85v</a:t>
              </a:r>
              <a:endParaRPr lang="en-US" sz="20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A52B3D-C83A-45A1-99F5-067690838213}"/>
              </a:ext>
            </a:extLst>
          </p:cNvPr>
          <p:cNvSpPr txBox="1"/>
          <p:nvPr/>
        </p:nvSpPr>
        <p:spPr>
          <a:xfrm>
            <a:off x="0" y="6553200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90154-9601-421A-E0C8-95DBD0A26FE5}"/>
              </a:ext>
            </a:extLst>
          </p:cNvPr>
          <p:cNvSpPr txBox="1"/>
          <p:nvPr/>
        </p:nvSpPr>
        <p:spPr>
          <a:xfrm>
            <a:off x="8850414" y="5410200"/>
            <a:ext cx="403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C6292C-2E8B-A255-E952-1F535C142492}"/>
              </a:ext>
            </a:extLst>
          </p:cNvPr>
          <p:cNvSpPr txBox="1"/>
          <p:nvPr/>
        </p:nvSpPr>
        <p:spPr>
          <a:xfrm>
            <a:off x="5565058" y="3731998"/>
            <a:ext cx="452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632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l"/>
            <a:r>
              <a:rPr lang="en-US" sz="3800" dirty="0"/>
              <a:t>V=0.079I</a:t>
            </a:r>
            <a:r>
              <a:rPr lang="en-US" sz="3800" baseline="30000" dirty="0"/>
              <a:t>3</a:t>
            </a:r>
            <a:r>
              <a:rPr lang="en-US" sz="3800" dirty="0"/>
              <a:t>-2.31I</a:t>
            </a:r>
            <a:r>
              <a:rPr lang="en-US" sz="3800" baseline="30000" dirty="0"/>
              <a:t>2</a:t>
            </a:r>
            <a:r>
              <a:rPr lang="en-US" sz="3800" dirty="0"/>
              <a:t>+15.6I+22 volts</a:t>
            </a:r>
            <a:endParaRPr lang="en-US" sz="3800" i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Where is the inflection point?</a:t>
            </a: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V’ = 0.237I</a:t>
            </a:r>
            <a:r>
              <a:rPr lang="en-US" sz="3800" i="0" baseline="30000" dirty="0">
                <a:effectLst/>
              </a:rPr>
              <a:t>2</a:t>
            </a:r>
            <a:r>
              <a:rPr lang="en-US" sz="3800" i="0" dirty="0">
                <a:effectLst/>
              </a:rPr>
              <a:t> - 4.62I + 15.6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V’’ = 0.474I – 4.62</a:t>
            </a: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Now what?</a:t>
            </a:r>
          </a:p>
          <a:p>
            <a:pPr>
              <a:spcBef>
                <a:spcPts val="0"/>
              </a:spcBef>
            </a:pPr>
            <a:endParaRPr lang="en-US" sz="3800" i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 </a:t>
            </a:r>
            <a:endParaRPr lang="en-US" sz="3800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2DFB11-73BD-44A0-9CCB-20544F2D1089}"/>
              </a:ext>
            </a:extLst>
          </p:cNvPr>
          <p:cNvGrpSpPr/>
          <p:nvPr/>
        </p:nvGrpSpPr>
        <p:grpSpPr>
          <a:xfrm>
            <a:off x="4800600" y="4053709"/>
            <a:ext cx="4124325" cy="2533650"/>
            <a:chOff x="228600" y="2743200"/>
            <a:chExt cx="4124325" cy="25336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50E1D5-3E5C-4471-BE7D-CA216E074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743200"/>
              <a:ext cx="4124325" cy="25336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419660-7C65-4024-9090-77E96B98AECE}"/>
                </a:ext>
              </a:extLst>
            </p:cNvPr>
            <p:cNvSpPr txBox="1"/>
            <p:nvPr/>
          </p:nvSpPr>
          <p:spPr>
            <a:xfrm>
              <a:off x="1219200" y="3276600"/>
              <a:ext cx="1143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FFFF00"/>
                  </a:solidFill>
                  <a:effectLst/>
                </a:rPr>
                <a:t>52.65v</a:t>
              </a:r>
              <a:endParaRPr lang="en-US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A07CD2-E940-4B88-B0EA-0CD89CB10CCA}"/>
                </a:ext>
              </a:extLst>
            </p:cNvPr>
            <p:cNvSpPr txBox="1"/>
            <p:nvPr/>
          </p:nvSpPr>
          <p:spPr>
            <a:xfrm>
              <a:off x="2667000" y="4419600"/>
              <a:ext cx="838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FFFF00"/>
                  </a:solidFill>
                  <a:effectLst/>
                </a:rPr>
                <a:t>2.85v</a:t>
              </a:r>
              <a:endParaRPr lang="en-US" sz="20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A52B3D-C83A-45A1-99F5-067690838213}"/>
              </a:ext>
            </a:extLst>
          </p:cNvPr>
          <p:cNvSpPr txBox="1"/>
          <p:nvPr/>
        </p:nvSpPr>
        <p:spPr>
          <a:xfrm>
            <a:off x="0" y="6553200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DFF1B9-2681-DB23-174A-1EB5755E04E7}"/>
              </a:ext>
            </a:extLst>
          </p:cNvPr>
          <p:cNvSpPr txBox="1"/>
          <p:nvPr/>
        </p:nvSpPr>
        <p:spPr>
          <a:xfrm>
            <a:off x="8850414" y="5410200"/>
            <a:ext cx="403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8F072-E8A9-D69A-FA2F-A969225877FD}"/>
              </a:ext>
            </a:extLst>
          </p:cNvPr>
          <p:cNvSpPr txBox="1"/>
          <p:nvPr/>
        </p:nvSpPr>
        <p:spPr>
          <a:xfrm>
            <a:off x="5565058" y="3731998"/>
            <a:ext cx="452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09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l"/>
            <a:r>
              <a:rPr lang="en-US" sz="3800" dirty="0"/>
              <a:t>V=0.079I</a:t>
            </a:r>
            <a:r>
              <a:rPr lang="en-US" sz="3800" baseline="30000" dirty="0"/>
              <a:t>3</a:t>
            </a:r>
            <a:r>
              <a:rPr lang="en-US" sz="3800" dirty="0"/>
              <a:t>-2.31I</a:t>
            </a:r>
            <a:r>
              <a:rPr lang="en-US" sz="3800" baseline="30000" dirty="0"/>
              <a:t>2</a:t>
            </a:r>
            <a:r>
              <a:rPr lang="en-US" sz="3800" dirty="0"/>
              <a:t>+15.6I+22 volts</a:t>
            </a:r>
            <a:endParaRPr lang="en-US" sz="3800" i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Where is the inflection point?</a:t>
            </a: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V’ = 0.237I</a:t>
            </a:r>
            <a:r>
              <a:rPr lang="en-US" sz="3800" i="0" baseline="30000" dirty="0">
                <a:effectLst/>
              </a:rPr>
              <a:t>2</a:t>
            </a:r>
            <a:r>
              <a:rPr lang="en-US" sz="3800" i="0" dirty="0">
                <a:effectLst/>
              </a:rPr>
              <a:t> - 4.62I + 15.6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V’’ = 0.474I – 4.62 = 0</a:t>
            </a: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when I = ?</a:t>
            </a: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 </a:t>
            </a:r>
            <a:endParaRPr lang="en-US" sz="3800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2DFB11-73BD-44A0-9CCB-20544F2D1089}"/>
              </a:ext>
            </a:extLst>
          </p:cNvPr>
          <p:cNvGrpSpPr/>
          <p:nvPr/>
        </p:nvGrpSpPr>
        <p:grpSpPr>
          <a:xfrm>
            <a:off x="4800600" y="4053709"/>
            <a:ext cx="4124325" cy="2533650"/>
            <a:chOff x="228600" y="2743200"/>
            <a:chExt cx="4124325" cy="25336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50E1D5-3E5C-4471-BE7D-CA216E074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743200"/>
              <a:ext cx="4124325" cy="25336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419660-7C65-4024-9090-77E96B98AECE}"/>
                </a:ext>
              </a:extLst>
            </p:cNvPr>
            <p:cNvSpPr txBox="1"/>
            <p:nvPr/>
          </p:nvSpPr>
          <p:spPr>
            <a:xfrm>
              <a:off x="1219200" y="3276600"/>
              <a:ext cx="1143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FFFF00"/>
                  </a:solidFill>
                  <a:effectLst/>
                </a:rPr>
                <a:t>52.65v</a:t>
              </a:r>
              <a:endParaRPr lang="en-US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A07CD2-E940-4B88-B0EA-0CD89CB10CCA}"/>
                </a:ext>
              </a:extLst>
            </p:cNvPr>
            <p:cNvSpPr txBox="1"/>
            <p:nvPr/>
          </p:nvSpPr>
          <p:spPr>
            <a:xfrm>
              <a:off x="2667000" y="4419600"/>
              <a:ext cx="838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FFFF00"/>
                  </a:solidFill>
                  <a:effectLst/>
                </a:rPr>
                <a:t>2.85v</a:t>
              </a:r>
              <a:endParaRPr lang="en-US" sz="20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A52B3D-C83A-45A1-99F5-067690838213}"/>
              </a:ext>
            </a:extLst>
          </p:cNvPr>
          <p:cNvSpPr txBox="1"/>
          <p:nvPr/>
        </p:nvSpPr>
        <p:spPr>
          <a:xfrm>
            <a:off x="0" y="6553200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5527F-3C3D-4C90-2858-75D291677D6D}"/>
              </a:ext>
            </a:extLst>
          </p:cNvPr>
          <p:cNvSpPr txBox="1"/>
          <p:nvPr/>
        </p:nvSpPr>
        <p:spPr>
          <a:xfrm>
            <a:off x="8850414" y="5410200"/>
            <a:ext cx="403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A9E41-669A-CAA8-CFFE-CC04875092A0}"/>
              </a:ext>
            </a:extLst>
          </p:cNvPr>
          <p:cNvSpPr txBox="1"/>
          <p:nvPr/>
        </p:nvSpPr>
        <p:spPr>
          <a:xfrm>
            <a:off x="5565058" y="3731998"/>
            <a:ext cx="452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045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l"/>
            <a:r>
              <a:rPr lang="en-US" sz="3800" dirty="0"/>
              <a:t>V=0.079I</a:t>
            </a:r>
            <a:r>
              <a:rPr lang="en-US" sz="3800" baseline="30000" dirty="0"/>
              <a:t>3</a:t>
            </a:r>
            <a:r>
              <a:rPr lang="en-US" sz="3800" dirty="0"/>
              <a:t>-2.31I</a:t>
            </a:r>
            <a:r>
              <a:rPr lang="en-US" sz="3800" baseline="30000" dirty="0"/>
              <a:t>2</a:t>
            </a:r>
            <a:r>
              <a:rPr lang="en-US" sz="3800" dirty="0"/>
              <a:t>+15.6I+22 volts</a:t>
            </a:r>
            <a:endParaRPr lang="en-US" sz="3800" i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Where is the inflection point?</a:t>
            </a: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V’ = 0.237I</a:t>
            </a:r>
            <a:r>
              <a:rPr lang="en-US" sz="3800" i="0" baseline="30000" dirty="0">
                <a:effectLst/>
              </a:rPr>
              <a:t>2</a:t>
            </a:r>
            <a:r>
              <a:rPr lang="en-US" sz="3800" i="0" dirty="0">
                <a:effectLst/>
              </a:rPr>
              <a:t> - 4.62I + 15.6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V’’ = 0.474I – 4.62 = 0</a:t>
            </a: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when I ≈ 9.7468 </a:t>
            </a:r>
            <a:r>
              <a:rPr lang="en-US" sz="3000" i="0" dirty="0">
                <a:effectLst/>
              </a:rPr>
              <a:t>…?</a:t>
            </a: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 </a:t>
            </a:r>
            <a:endParaRPr lang="en-US" sz="3800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2DFB11-73BD-44A0-9CCB-20544F2D1089}"/>
              </a:ext>
            </a:extLst>
          </p:cNvPr>
          <p:cNvGrpSpPr/>
          <p:nvPr/>
        </p:nvGrpSpPr>
        <p:grpSpPr>
          <a:xfrm>
            <a:off x="4800600" y="4053709"/>
            <a:ext cx="4124325" cy="2533650"/>
            <a:chOff x="228600" y="2743200"/>
            <a:chExt cx="4124325" cy="25336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50E1D5-3E5C-4471-BE7D-CA216E074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743200"/>
              <a:ext cx="4124325" cy="25336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419660-7C65-4024-9090-77E96B98AECE}"/>
                </a:ext>
              </a:extLst>
            </p:cNvPr>
            <p:cNvSpPr txBox="1"/>
            <p:nvPr/>
          </p:nvSpPr>
          <p:spPr>
            <a:xfrm>
              <a:off x="1219200" y="3276600"/>
              <a:ext cx="1143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FFFF00"/>
                  </a:solidFill>
                  <a:effectLst/>
                </a:rPr>
                <a:t>52.65v</a:t>
              </a:r>
              <a:endParaRPr lang="en-US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A07CD2-E940-4B88-B0EA-0CD89CB10CCA}"/>
                </a:ext>
              </a:extLst>
            </p:cNvPr>
            <p:cNvSpPr txBox="1"/>
            <p:nvPr/>
          </p:nvSpPr>
          <p:spPr>
            <a:xfrm>
              <a:off x="2667000" y="4419600"/>
              <a:ext cx="838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FFFF00"/>
                  </a:solidFill>
                  <a:effectLst/>
                </a:rPr>
                <a:t>2.85v</a:t>
              </a:r>
              <a:endParaRPr lang="en-US" sz="20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A52B3D-C83A-45A1-99F5-067690838213}"/>
              </a:ext>
            </a:extLst>
          </p:cNvPr>
          <p:cNvSpPr txBox="1"/>
          <p:nvPr/>
        </p:nvSpPr>
        <p:spPr>
          <a:xfrm>
            <a:off x="0" y="6553200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CCE6AC-E037-2F8E-7DEC-5EBABDFCD861}"/>
              </a:ext>
            </a:extLst>
          </p:cNvPr>
          <p:cNvSpPr txBox="1"/>
          <p:nvPr/>
        </p:nvSpPr>
        <p:spPr>
          <a:xfrm>
            <a:off x="8850414" y="5410200"/>
            <a:ext cx="403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D71702-EDB4-A3FC-1FBB-FF3769B292C1}"/>
              </a:ext>
            </a:extLst>
          </p:cNvPr>
          <p:cNvSpPr txBox="1"/>
          <p:nvPr/>
        </p:nvSpPr>
        <p:spPr>
          <a:xfrm>
            <a:off x="5565058" y="3731998"/>
            <a:ext cx="452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924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l"/>
            <a:r>
              <a:rPr lang="en-US" sz="3800" dirty="0"/>
              <a:t>V=0.079I</a:t>
            </a:r>
            <a:r>
              <a:rPr lang="en-US" sz="3800" baseline="30000" dirty="0"/>
              <a:t>3</a:t>
            </a:r>
            <a:r>
              <a:rPr lang="en-US" sz="3800" dirty="0"/>
              <a:t>-2.31I</a:t>
            </a:r>
            <a:r>
              <a:rPr lang="en-US" sz="3800" baseline="30000" dirty="0"/>
              <a:t>2</a:t>
            </a:r>
            <a:r>
              <a:rPr lang="en-US" sz="3800" dirty="0"/>
              <a:t>+15.6I+22 volts</a:t>
            </a:r>
            <a:endParaRPr lang="en-US" sz="3800" i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Where is the inflection point?</a:t>
            </a: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V’ = 0.237I</a:t>
            </a:r>
            <a:r>
              <a:rPr lang="en-US" sz="3800" i="0" baseline="30000" dirty="0">
                <a:effectLst/>
              </a:rPr>
              <a:t>2</a:t>
            </a:r>
            <a:r>
              <a:rPr lang="en-US" sz="3800" i="0" dirty="0">
                <a:effectLst/>
              </a:rPr>
              <a:t> - 4.62I + 15.6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V’’ = 0.474I – 4.62 = 0</a:t>
            </a:r>
          </a:p>
          <a:p>
            <a:pPr>
              <a:spcBef>
                <a:spcPts val="0"/>
              </a:spcBef>
            </a:pPr>
            <a:r>
              <a:rPr lang="en-US" sz="3800" i="0" dirty="0">
                <a:effectLst/>
              </a:rPr>
              <a:t>when I ≈ 9.7468 mA </a:t>
            </a:r>
            <a:endParaRPr lang="en-US" sz="3800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52B3D-C83A-45A1-99F5-067690838213}"/>
              </a:ext>
            </a:extLst>
          </p:cNvPr>
          <p:cNvSpPr txBox="1"/>
          <p:nvPr/>
        </p:nvSpPr>
        <p:spPr>
          <a:xfrm>
            <a:off x="0" y="6553200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69BC21-CCBA-4555-BC82-D609B5FEDA22}"/>
              </a:ext>
            </a:extLst>
          </p:cNvPr>
          <p:cNvGrpSpPr/>
          <p:nvPr/>
        </p:nvGrpSpPr>
        <p:grpSpPr>
          <a:xfrm>
            <a:off x="4800600" y="4053709"/>
            <a:ext cx="4124325" cy="2562553"/>
            <a:chOff x="4800600" y="4053709"/>
            <a:chExt cx="4124325" cy="256255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2DFB11-73BD-44A0-9CCB-20544F2D1089}"/>
                </a:ext>
              </a:extLst>
            </p:cNvPr>
            <p:cNvGrpSpPr/>
            <p:nvPr/>
          </p:nvGrpSpPr>
          <p:grpSpPr>
            <a:xfrm>
              <a:off x="4800600" y="4053709"/>
              <a:ext cx="4124325" cy="2533650"/>
              <a:chOff x="228600" y="2743200"/>
              <a:chExt cx="4124325" cy="25336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750E1D5-3E5C-4471-BE7D-CA216E074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600" y="2743200"/>
                <a:ext cx="4124325" cy="253365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419660-7C65-4024-9090-77E96B98AECE}"/>
                  </a:ext>
                </a:extLst>
              </p:cNvPr>
              <p:cNvSpPr txBox="1"/>
              <p:nvPr/>
            </p:nvSpPr>
            <p:spPr>
              <a:xfrm>
                <a:off x="1219200" y="32766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i="0" dirty="0">
                    <a:solidFill>
                      <a:srgbClr val="FFFF00"/>
                    </a:solidFill>
                    <a:effectLst/>
                  </a:rPr>
                  <a:t>52.65v</a:t>
                </a:r>
                <a:endParaRPr lang="en-US" sz="20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A07CD2-E940-4B88-B0EA-0CD89CB10CCA}"/>
                  </a:ext>
                </a:extLst>
              </p:cNvPr>
              <p:cNvSpPr txBox="1"/>
              <p:nvPr/>
            </p:nvSpPr>
            <p:spPr>
              <a:xfrm>
                <a:off x="2667000" y="4419600"/>
                <a:ext cx="838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i="0" dirty="0">
                    <a:solidFill>
                      <a:srgbClr val="FFFF00"/>
                    </a:solidFill>
                    <a:effectLst/>
                  </a:rPr>
                  <a:t>2.85v</a:t>
                </a:r>
                <a:endParaRPr lang="en-US" sz="2000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9446C4-5A55-418B-B75D-FFE6F07EFDFF}"/>
                </a:ext>
              </a:extLst>
            </p:cNvPr>
            <p:cNvSpPr txBox="1"/>
            <p:nvPr/>
          </p:nvSpPr>
          <p:spPr>
            <a:xfrm>
              <a:off x="6477000" y="6246930"/>
              <a:ext cx="14714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0" dirty="0">
                  <a:solidFill>
                    <a:srgbClr val="92D050"/>
                  </a:solidFill>
                  <a:effectLst/>
                </a:rPr>
                <a:t>9.7468 mA 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B9A8F3-D696-4FCC-9358-229D0654605F}"/>
                </a:ext>
              </a:extLst>
            </p:cNvPr>
            <p:cNvCxnSpPr/>
            <p:nvPr/>
          </p:nvCxnSpPr>
          <p:spPr>
            <a:xfrm flipV="1">
              <a:off x="6905297" y="4865991"/>
              <a:ext cx="0" cy="134305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B83A786-C44F-057A-593D-24B4E98BA3D5}"/>
              </a:ext>
            </a:extLst>
          </p:cNvPr>
          <p:cNvSpPr txBox="1"/>
          <p:nvPr/>
        </p:nvSpPr>
        <p:spPr>
          <a:xfrm>
            <a:off x="8850414" y="5410200"/>
            <a:ext cx="403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I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33032C-35F0-4455-D40E-5BE89B2B419B}"/>
              </a:ext>
            </a:extLst>
          </p:cNvPr>
          <p:cNvSpPr txBox="1"/>
          <p:nvPr/>
        </p:nvSpPr>
        <p:spPr>
          <a:xfrm>
            <a:off x="5565058" y="3731998"/>
            <a:ext cx="452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665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l"/>
            <a:r>
              <a:rPr lang="en-US" sz="3800" dirty="0"/>
              <a:t>Describe the curve for:</a:t>
            </a:r>
          </a:p>
          <a:p>
            <a:pPr algn="l"/>
            <a:r>
              <a:rPr lang="en-US" sz="3800" dirty="0"/>
              <a:t>V=0.079I</a:t>
            </a:r>
            <a:r>
              <a:rPr lang="en-US" sz="3800" baseline="30000" dirty="0"/>
              <a:t>3</a:t>
            </a:r>
            <a:r>
              <a:rPr lang="en-US" sz="3800" dirty="0"/>
              <a:t>-2.31I</a:t>
            </a:r>
            <a:r>
              <a:rPr lang="en-US" sz="3800" baseline="30000" dirty="0"/>
              <a:t>2</a:t>
            </a:r>
            <a:r>
              <a:rPr lang="en-US" sz="3800" dirty="0"/>
              <a:t>+15.6I+22 volts</a:t>
            </a:r>
          </a:p>
          <a:p>
            <a:pPr algn="l"/>
            <a:endParaRPr lang="en-US" sz="3800" dirty="0"/>
          </a:p>
          <a:p>
            <a:pPr algn="l"/>
            <a:endParaRPr lang="en-US" sz="3800" i="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52B3D-C83A-45A1-99F5-067690838213}"/>
              </a:ext>
            </a:extLst>
          </p:cNvPr>
          <p:cNvSpPr txBox="1"/>
          <p:nvPr/>
        </p:nvSpPr>
        <p:spPr>
          <a:xfrm>
            <a:off x="0" y="6553200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2168BF-8C6D-40EE-9C1A-64615573F835}"/>
              </a:ext>
            </a:extLst>
          </p:cNvPr>
          <p:cNvGrpSpPr/>
          <p:nvPr/>
        </p:nvGrpSpPr>
        <p:grpSpPr>
          <a:xfrm>
            <a:off x="4800600" y="4053709"/>
            <a:ext cx="4124325" cy="2562553"/>
            <a:chOff x="4800600" y="4053709"/>
            <a:chExt cx="4124325" cy="256255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21AE820-5D55-4827-8EC7-88BF60EFC343}"/>
                </a:ext>
              </a:extLst>
            </p:cNvPr>
            <p:cNvGrpSpPr/>
            <p:nvPr/>
          </p:nvGrpSpPr>
          <p:grpSpPr>
            <a:xfrm>
              <a:off x="4800600" y="4053709"/>
              <a:ext cx="4124325" cy="2533650"/>
              <a:chOff x="228600" y="2743200"/>
              <a:chExt cx="4124325" cy="253365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8791009-DA04-4172-B0E7-4FA4ADEDD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600" y="2743200"/>
                <a:ext cx="4124325" cy="253365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A9D49A-3DAA-4676-B2BF-7F326334B43B}"/>
                  </a:ext>
                </a:extLst>
              </p:cNvPr>
              <p:cNvSpPr txBox="1"/>
              <p:nvPr/>
            </p:nvSpPr>
            <p:spPr>
              <a:xfrm>
                <a:off x="1219200" y="32766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i="0" dirty="0">
                    <a:solidFill>
                      <a:srgbClr val="FFFF00"/>
                    </a:solidFill>
                    <a:effectLst/>
                  </a:rPr>
                  <a:t>52.65v</a:t>
                </a:r>
                <a:endParaRPr lang="en-US" sz="20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250F72-FBBE-4C44-B2B3-3C9F8F22EBEF}"/>
                  </a:ext>
                </a:extLst>
              </p:cNvPr>
              <p:cNvSpPr txBox="1"/>
              <p:nvPr/>
            </p:nvSpPr>
            <p:spPr>
              <a:xfrm>
                <a:off x="2667000" y="4419600"/>
                <a:ext cx="838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i="0" dirty="0">
                    <a:solidFill>
                      <a:srgbClr val="FFFF00"/>
                    </a:solidFill>
                    <a:effectLst/>
                  </a:rPr>
                  <a:t>2.85v</a:t>
                </a:r>
                <a:endParaRPr lang="en-US" sz="2000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050C17-59CC-4939-B4BA-D3E42DCDA67B}"/>
                </a:ext>
              </a:extLst>
            </p:cNvPr>
            <p:cNvSpPr txBox="1"/>
            <p:nvPr/>
          </p:nvSpPr>
          <p:spPr>
            <a:xfrm>
              <a:off x="6477000" y="6246930"/>
              <a:ext cx="14714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0" dirty="0">
                  <a:solidFill>
                    <a:srgbClr val="92D050"/>
                  </a:solidFill>
                  <a:effectLst/>
                </a:rPr>
                <a:t>9.75 mA 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0DBF42A-6454-4992-9CA5-6347752AC7DA}"/>
                </a:ext>
              </a:extLst>
            </p:cNvPr>
            <p:cNvCxnSpPr/>
            <p:nvPr/>
          </p:nvCxnSpPr>
          <p:spPr>
            <a:xfrm flipV="1">
              <a:off x="6905297" y="4865991"/>
              <a:ext cx="0" cy="134305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E0B4BBA-7AB3-7871-B419-D0A92AA0DBBA}"/>
              </a:ext>
            </a:extLst>
          </p:cNvPr>
          <p:cNvSpPr txBox="1"/>
          <p:nvPr/>
        </p:nvSpPr>
        <p:spPr>
          <a:xfrm>
            <a:off x="8850414" y="5410200"/>
            <a:ext cx="403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I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17F75B-B9AB-E23F-01C2-64F996DB8F9A}"/>
              </a:ext>
            </a:extLst>
          </p:cNvPr>
          <p:cNvSpPr txBox="1"/>
          <p:nvPr/>
        </p:nvSpPr>
        <p:spPr>
          <a:xfrm>
            <a:off x="5565058" y="3731998"/>
            <a:ext cx="452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V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E6DC26-89F9-94E2-8885-43BECD148569}"/>
              </a:ext>
            </a:extLst>
          </p:cNvPr>
          <p:cNvSpPr txBox="1"/>
          <p:nvPr/>
        </p:nvSpPr>
        <p:spPr>
          <a:xfrm>
            <a:off x="5884212" y="5760887"/>
            <a:ext cx="1233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4.345 mA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AC04E0-4218-9A5B-FA66-9FCA38BC03C5}"/>
              </a:ext>
            </a:extLst>
          </p:cNvPr>
          <p:cNvSpPr txBox="1"/>
          <p:nvPr/>
        </p:nvSpPr>
        <p:spPr>
          <a:xfrm>
            <a:off x="7226763" y="5991960"/>
            <a:ext cx="1307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15.149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420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42A8EBF-09F0-4F27-8EFA-0AEE8E947DC6}"/>
              </a:ext>
            </a:extLst>
          </p:cNvPr>
          <p:cNvGrpSpPr/>
          <p:nvPr/>
        </p:nvGrpSpPr>
        <p:grpSpPr>
          <a:xfrm>
            <a:off x="4800600" y="4053709"/>
            <a:ext cx="4124325" cy="2562553"/>
            <a:chOff x="4800600" y="4053709"/>
            <a:chExt cx="4124325" cy="256255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AA3383-C668-4266-BC30-15E91839FD16}"/>
                </a:ext>
              </a:extLst>
            </p:cNvPr>
            <p:cNvGrpSpPr/>
            <p:nvPr/>
          </p:nvGrpSpPr>
          <p:grpSpPr>
            <a:xfrm>
              <a:off x="4800600" y="4053709"/>
              <a:ext cx="4124325" cy="2533650"/>
              <a:chOff x="228600" y="2743200"/>
              <a:chExt cx="4124325" cy="253365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5C81E39-2B1C-452B-9EE8-81E055CA3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600" y="2743200"/>
                <a:ext cx="4124325" cy="253365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196AA2-AF90-4B18-AEFD-90AC4B0F105C}"/>
                  </a:ext>
                </a:extLst>
              </p:cNvPr>
              <p:cNvSpPr txBox="1"/>
              <p:nvPr/>
            </p:nvSpPr>
            <p:spPr>
              <a:xfrm>
                <a:off x="1219200" y="32766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i="0" dirty="0">
                    <a:solidFill>
                      <a:srgbClr val="FFFF00"/>
                    </a:solidFill>
                    <a:effectLst/>
                  </a:rPr>
                  <a:t>52.65v</a:t>
                </a:r>
                <a:endParaRPr lang="en-US" sz="20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2448A4-EFE5-4F1F-998B-B25FE8E443D5}"/>
                  </a:ext>
                </a:extLst>
              </p:cNvPr>
              <p:cNvSpPr txBox="1"/>
              <p:nvPr/>
            </p:nvSpPr>
            <p:spPr>
              <a:xfrm>
                <a:off x="2667000" y="4419600"/>
                <a:ext cx="838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i="0" dirty="0">
                    <a:solidFill>
                      <a:srgbClr val="FFFF00"/>
                    </a:solidFill>
                    <a:effectLst/>
                  </a:rPr>
                  <a:t>2.85v</a:t>
                </a:r>
                <a:endParaRPr lang="en-US" sz="2000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914AEE-30C4-470C-AE4B-207A5AC69397}"/>
                </a:ext>
              </a:extLst>
            </p:cNvPr>
            <p:cNvSpPr txBox="1"/>
            <p:nvPr/>
          </p:nvSpPr>
          <p:spPr>
            <a:xfrm>
              <a:off x="6477000" y="6246930"/>
              <a:ext cx="14714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0" dirty="0">
                  <a:solidFill>
                    <a:srgbClr val="92D050"/>
                  </a:solidFill>
                  <a:effectLst/>
                </a:rPr>
                <a:t>9.75 mA 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64F9B4E-D6A2-413B-A03F-101DEB602AA9}"/>
                </a:ext>
              </a:extLst>
            </p:cNvPr>
            <p:cNvCxnSpPr/>
            <p:nvPr/>
          </p:nvCxnSpPr>
          <p:spPr>
            <a:xfrm flipV="1">
              <a:off x="6905297" y="4865991"/>
              <a:ext cx="0" cy="134305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839670"/>
            <a:ext cx="8686800" cy="5408730"/>
          </a:xfrm>
        </p:spPr>
        <p:txBody>
          <a:bodyPr/>
          <a:lstStyle/>
          <a:p>
            <a:pPr algn="l"/>
            <a:r>
              <a:rPr lang="en-US" sz="3800" dirty="0"/>
              <a:t>Describe the curve for:</a:t>
            </a:r>
          </a:p>
          <a:p>
            <a:pPr algn="l"/>
            <a:r>
              <a:rPr lang="en-US" sz="3800" dirty="0"/>
              <a:t>V=0.079I</a:t>
            </a:r>
            <a:r>
              <a:rPr lang="en-US" sz="3800" baseline="30000" dirty="0"/>
              <a:t>3</a:t>
            </a:r>
            <a:r>
              <a:rPr lang="en-US" sz="3800" dirty="0"/>
              <a:t>-2.31I</a:t>
            </a:r>
            <a:r>
              <a:rPr lang="en-US" sz="3800" baseline="30000" dirty="0"/>
              <a:t>2</a:t>
            </a:r>
            <a:r>
              <a:rPr lang="en-US" sz="3800" dirty="0"/>
              <a:t>+15.6I+22 volts</a:t>
            </a:r>
          </a:p>
          <a:p>
            <a:pPr>
              <a:spcBef>
                <a:spcPts val="0"/>
              </a:spcBef>
            </a:pPr>
            <a:r>
              <a:rPr lang="en-US" sz="3600" i="0" dirty="0">
                <a:solidFill>
                  <a:srgbClr val="FFFF00"/>
                </a:solidFill>
                <a:effectLst/>
              </a:rPr>
              <a:t>The graph is concave downward (hill) (with a max of 52.65v at I=4.345mA) up to I=9.75mA and concave upward (cup) (with a min of 2.85v </a:t>
            </a:r>
            <a:r>
              <a:rPr lang="en-US" sz="3600" dirty="0">
                <a:solidFill>
                  <a:srgbClr val="FFFF00"/>
                </a:solidFill>
              </a:rPr>
              <a:t>at I=</a:t>
            </a:r>
            <a:r>
              <a:rPr lang="en-US" sz="3600" i="0" dirty="0">
                <a:solidFill>
                  <a:srgbClr val="FFFF00"/>
                </a:solidFill>
                <a:effectLst/>
              </a:rPr>
              <a:t>15.149mA</a:t>
            </a:r>
          </a:p>
          <a:p>
            <a:pPr>
              <a:spcBef>
                <a:spcPts val="0"/>
              </a:spcBef>
            </a:pPr>
            <a:r>
              <a:rPr lang="en-US" sz="3600" i="0" dirty="0">
                <a:solidFill>
                  <a:srgbClr val="FFFF00"/>
                </a:solidFill>
                <a:effectLst/>
              </a:rPr>
              <a:t>beyond that point) </a:t>
            </a:r>
          </a:p>
          <a:p>
            <a:pPr algn="l"/>
            <a:endParaRPr lang="en-US" sz="3800" dirty="0"/>
          </a:p>
          <a:p>
            <a:pPr algn="l"/>
            <a:endParaRPr lang="en-US" sz="3800" i="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SHAPE OF A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52B3D-C83A-45A1-99F5-067690838213}"/>
              </a:ext>
            </a:extLst>
          </p:cNvPr>
          <p:cNvSpPr txBox="1"/>
          <p:nvPr/>
        </p:nvSpPr>
        <p:spPr>
          <a:xfrm>
            <a:off x="0" y="6553200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195A7-D23D-30B5-B79A-9DA9FE8F675E}"/>
              </a:ext>
            </a:extLst>
          </p:cNvPr>
          <p:cNvSpPr txBox="1"/>
          <p:nvPr/>
        </p:nvSpPr>
        <p:spPr>
          <a:xfrm>
            <a:off x="5884212" y="5760887"/>
            <a:ext cx="1233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4.345 mA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474AC-F123-AE58-6A81-A8026D7F31BC}"/>
              </a:ext>
            </a:extLst>
          </p:cNvPr>
          <p:cNvSpPr txBox="1"/>
          <p:nvPr/>
        </p:nvSpPr>
        <p:spPr>
          <a:xfrm>
            <a:off x="7226763" y="5991960"/>
            <a:ext cx="1307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</a:rPr>
              <a:t>15.149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6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419F9110-DED3-4C83-A554-71C9C1D7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Extrema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3693DE-12D4-4347-9AF9-910743F5D3A6}"/>
              </a:ext>
            </a:extLst>
          </p:cNvPr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E1A8F-A84B-4870-9C82-7576766A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514475"/>
            <a:ext cx="9124950" cy="4810125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825199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8B90-B594-48C5-8C57-9933F642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192A-A87B-4EA6-8C66-150FFB61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is called “</a:t>
            </a:r>
            <a:r>
              <a:rPr lang="en-US" dirty="0">
                <a:solidFill>
                  <a:srgbClr val="FFC000"/>
                </a:solidFill>
              </a:rPr>
              <a:t>increasing</a:t>
            </a:r>
            <a:r>
              <a:rPr lang="en-US" dirty="0"/>
              <a:t>” (or </a:t>
            </a:r>
            <a:r>
              <a:rPr lang="en-US" dirty="0">
                <a:solidFill>
                  <a:srgbClr val="FFC000"/>
                </a:solidFill>
              </a:rPr>
              <a:t>non-decreasing</a:t>
            </a:r>
            <a:r>
              <a:rPr lang="en-US" dirty="0"/>
              <a:t>) if its values are only rising and never falling with increasing values of x</a:t>
            </a:r>
          </a:p>
          <a:p>
            <a:r>
              <a:rPr lang="en-US" dirty="0"/>
              <a:t>It is </a:t>
            </a:r>
            <a:r>
              <a:rPr lang="en-US" dirty="0">
                <a:solidFill>
                  <a:srgbClr val="FFC000"/>
                </a:solidFill>
              </a:rPr>
              <a:t>strictly increasing </a:t>
            </a:r>
            <a:r>
              <a:rPr lang="en-US" dirty="0"/>
              <a:t>if values always become larger and cannot be constant</a:t>
            </a:r>
          </a:p>
        </p:txBody>
      </p:sp>
    </p:spTree>
    <p:extLst>
      <p:ext uri="{BB962C8B-B14F-4D97-AF65-F5344CB8AC3E}">
        <p14:creationId xmlns:p14="http://schemas.microsoft.com/office/powerpoint/2010/main" val="13918711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8B90-B594-48C5-8C57-9933F642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192A-A87B-4EA6-8C66-150FFB61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is called “</a:t>
            </a:r>
            <a:r>
              <a:rPr lang="en-US" dirty="0">
                <a:solidFill>
                  <a:srgbClr val="FFC000"/>
                </a:solidFill>
              </a:rPr>
              <a:t>decreasing</a:t>
            </a:r>
            <a:r>
              <a:rPr lang="en-US" dirty="0"/>
              <a:t>” (or </a:t>
            </a:r>
            <a:r>
              <a:rPr lang="en-US" dirty="0">
                <a:solidFill>
                  <a:srgbClr val="FFC000"/>
                </a:solidFill>
              </a:rPr>
              <a:t>non-increasing</a:t>
            </a:r>
            <a:r>
              <a:rPr lang="en-US" dirty="0"/>
              <a:t>) if its values are only falling and never rising with increasing values of x</a:t>
            </a:r>
          </a:p>
          <a:p>
            <a:r>
              <a:rPr lang="en-US" dirty="0"/>
              <a:t>It is </a:t>
            </a:r>
            <a:r>
              <a:rPr lang="en-US" dirty="0">
                <a:solidFill>
                  <a:srgbClr val="FFC000"/>
                </a:solidFill>
              </a:rPr>
              <a:t>strictly decreasing </a:t>
            </a:r>
            <a:r>
              <a:rPr lang="en-US" dirty="0"/>
              <a:t>if values always become smaller and cannot be constant</a:t>
            </a:r>
          </a:p>
        </p:txBody>
      </p:sp>
    </p:spTree>
    <p:extLst>
      <p:ext uri="{BB962C8B-B14F-4D97-AF65-F5344CB8AC3E}">
        <p14:creationId xmlns:p14="http://schemas.microsoft.com/office/powerpoint/2010/main" val="8105162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8B90-B594-48C5-8C57-9933F642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192A-A87B-4EA6-8C66-150FFB61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If a function is either increasing, strictly increasing, decreasing, or strictly decreasing, the function is called </a:t>
            </a:r>
            <a:r>
              <a:rPr lang="en-US" i="0" dirty="0">
                <a:solidFill>
                  <a:srgbClr val="FFC000"/>
                </a:solidFill>
                <a:effectLst/>
              </a:rPr>
              <a:t>monotonic</a:t>
            </a:r>
          </a:p>
        </p:txBody>
      </p:sp>
    </p:spTree>
    <p:extLst>
      <p:ext uri="{BB962C8B-B14F-4D97-AF65-F5344CB8AC3E}">
        <p14:creationId xmlns:p14="http://schemas.microsoft.com/office/powerpoint/2010/main" val="4048475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8B90-B594-48C5-8C57-9933F642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192A-A87B-4EA6-8C66-150FFB61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If a function is either increasing, strictly increasing, decreasing, or strictly decreasing, the function is called </a:t>
            </a:r>
            <a:r>
              <a:rPr lang="en-US" i="0" dirty="0">
                <a:solidFill>
                  <a:srgbClr val="FFC000"/>
                </a:solidFill>
                <a:effectLst/>
              </a:rPr>
              <a:t>monotonic</a:t>
            </a:r>
          </a:p>
          <a:p>
            <a:r>
              <a:rPr lang="en-US" dirty="0"/>
              <a:t>Some are globally monotonic, most are over intervals</a:t>
            </a:r>
          </a:p>
        </p:txBody>
      </p:sp>
    </p:spTree>
    <p:extLst>
      <p:ext uri="{BB962C8B-B14F-4D97-AF65-F5344CB8AC3E}">
        <p14:creationId xmlns:p14="http://schemas.microsoft.com/office/powerpoint/2010/main" val="42265281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l"/>
            <a:r>
              <a:rPr lang="en-US" sz="3800" dirty="0"/>
              <a:t>Is the data trend monotonic?</a:t>
            </a:r>
          </a:p>
          <a:p>
            <a:pPr algn="l"/>
            <a:endParaRPr lang="en-US" sz="3600" i="0" dirty="0">
              <a:solidFill>
                <a:srgbClr val="FFFF00"/>
              </a:solidFill>
              <a:effectLst/>
            </a:endParaRPr>
          </a:p>
          <a:p>
            <a:pPr algn="l"/>
            <a:endParaRPr lang="en-US" sz="3800" dirty="0"/>
          </a:p>
          <a:p>
            <a:pPr algn="l"/>
            <a:endParaRPr lang="en-US" sz="3800" i="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MONOTONICITY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665BAB-FD28-4C05-8E17-1CF0C891A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"/>
          <a:stretch/>
        </p:blipFill>
        <p:spPr>
          <a:xfrm>
            <a:off x="3666961" y="1447800"/>
            <a:ext cx="5324639" cy="541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E1B310-83FF-4760-AFB2-78C940764471}"/>
              </a:ext>
            </a:extLst>
          </p:cNvPr>
          <p:cNvSpPr txBox="1"/>
          <p:nvPr/>
        </p:nvSpPr>
        <p:spPr>
          <a:xfrm>
            <a:off x="0" y="65532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https://www.tekportal.net/wp-content/uploads/2018/11/monotonically.png</a:t>
            </a:r>
          </a:p>
        </p:txBody>
      </p:sp>
    </p:spTree>
    <p:extLst>
      <p:ext uri="{BB962C8B-B14F-4D97-AF65-F5344CB8AC3E}">
        <p14:creationId xmlns:p14="http://schemas.microsoft.com/office/powerpoint/2010/main" val="36597207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BD6D-1AB3-4B46-BDAC-867BD2FD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l"/>
            <a:r>
              <a:rPr lang="en-US" sz="3800" dirty="0"/>
              <a:t>Is the data trend monotonic?</a:t>
            </a:r>
          </a:p>
          <a:p>
            <a:pPr algn="l"/>
            <a:endParaRPr lang="en-US" sz="3600" i="0" dirty="0">
              <a:solidFill>
                <a:srgbClr val="FFFF00"/>
              </a:solidFill>
              <a:effectLst/>
            </a:endParaRPr>
          </a:p>
          <a:p>
            <a:pPr algn="l"/>
            <a:endParaRPr lang="en-US" sz="3800" dirty="0"/>
          </a:p>
          <a:p>
            <a:pPr algn="l"/>
            <a:endParaRPr lang="en-US" sz="3800" i="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C9DC-975D-4D7B-BD88-1C54B26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MONOTONICITY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A3B8BE-C67D-4BFD-9A82-62E37D51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447800"/>
            <a:ext cx="5334000" cy="5374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9B9500-4EDC-4379-8074-0C74DA457224}"/>
              </a:ext>
            </a:extLst>
          </p:cNvPr>
          <p:cNvSpPr txBox="1"/>
          <p:nvPr/>
        </p:nvSpPr>
        <p:spPr>
          <a:xfrm>
            <a:off x="0" y="65532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https://www.tekportal.net/wp-content/uploads/2018/11/monotonically.png</a:t>
            </a:r>
          </a:p>
        </p:txBody>
      </p:sp>
    </p:spTree>
    <p:extLst>
      <p:ext uri="{BB962C8B-B14F-4D97-AF65-F5344CB8AC3E}">
        <p14:creationId xmlns:p14="http://schemas.microsoft.com/office/powerpoint/2010/main" val="24777193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33E7-DF4B-486D-A8E7-2A61D7879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What Is This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BFBB2-36BA-45DF-97CC-A414DC465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Monotonicity is used a lot in drug dose response studies and in genetic response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6EF3E-9900-4060-937E-3EA49681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3194301"/>
            <a:ext cx="5057775" cy="3663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9E1665-A2AF-4A57-B649-F4ECD10958A8}"/>
              </a:ext>
            </a:extLst>
          </p:cNvPr>
          <p:cNvSpPr txBox="1"/>
          <p:nvPr/>
        </p:nvSpPr>
        <p:spPr>
          <a:xfrm>
            <a:off x="76200" y="6553200"/>
            <a:ext cx="48699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https://www.merckmanuals.com/professional/clinical-pharmacology/pharmacodynamics/dose-response-relationships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4113422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83663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8E6D-0C3B-33D6-2D3E-A382EBB4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9B00"/>
          </a:solidFill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The secret word for this unit is: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9B2DA3"/>
                </a:solidFill>
              </a:rPr>
              <a:t>Monotonic</a:t>
            </a:r>
          </a:p>
        </p:txBody>
      </p:sp>
    </p:spTree>
    <p:extLst>
      <p:ext uri="{BB962C8B-B14F-4D97-AF65-F5344CB8AC3E}">
        <p14:creationId xmlns:p14="http://schemas.microsoft.com/office/powerpoint/2010/main" val="93738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7761</Words>
  <Application>Microsoft Office PowerPoint</Application>
  <PresentationFormat>On-screen Show (4:3)</PresentationFormat>
  <Paragraphs>1121</Paragraphs>
  <Slides>162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162</vt:i4>
      </vt:variant>
    </vt:vector>
  </HeadingPairs>
  <TitlesOfParts>
    <vt:vector size="171" baseType="lpstr">
      <vt:lpstr>-apple-system</vt:lpstr>
      <vt:lpstr>Arial</vt:lpstr>
      <vt:lpstr>Calibri</vt:lpstr>
      <vt:lpstr>Cambria Math</vt:lpstr>
      <vt:lpstr>Comic Sans MS</vt:lpstr>
      <vt:lpstr>Roboto</vt:lpstr>
      <vt:lpstr>Times New Roman</vt:lpstr>
      <vt:lpstr>Wingdings</vt:lpstr>
      <vt:lpstr>Office Theme</vt:lpstr>
      <vt:lpstr>PowerPoint Presentation</vt:lpstr>
      <vt:lpstr>What’s Up?</vt:lpstr>
      <vt:lpstr>Extrema</vt:lpstr>
      <vt:lpstr>Extrema</vt:lpstr>
      <vt:lpstr>Extrema</vt:lpstr>
      <vt:lpstr>Extrema</vt:lpstr>
      <vt:lpstr>Extrema</vt:lpstr>
      <vt:lpstr>Extrema</vt:lpstr>
      <vt:lpstr>Extrema</vt:lpstr>
      <vt:lpstr>PowerPoint Presentation</vt:lpstr>
      <vt:lpstr>PowerPoint Presentation</vt:lpstr>
      <vt:lpstr>PowerPoint Presentation</vt:lpstr>
      <vt:lpstr>Questions?</vt:lpstr>
      <vt:lpstr>Extrema</vt:lpstr>
      <vt:lpstr>Extrema</vt:lpstr>
      <vt:lpstr>Extrema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Extrema</vt:lpstr>
      <vt:lpstr>Extrema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Extrema</vt:lpstr>
      <vt:lpstr>Extrema</vt:lpstr>
      <vt:lpstr>PowerPoint Presentation</vt:lpstr>
      <vt:lpstr>PowerPoint Presentation</vt:lpstr>
      <vt:lpstr>PowerPoint Presentation</vt:lpstr>
      <vt:lpstr>Note: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Shape of a Curve</vt:lpstr>
      <vt:lpstr>Shape of a Curve</vt:lpstr>
      <vt:lpstr>Shape of a Curve</vt:lpstr>
      <vt:lpstr>Shape of a Curve</vt:lpstr>
      <vt:lpstr>Shape of a Curve</vt:lpstr>
      <vt:lpstr>Shape of a Curve</vt:lpstr>
      <vt:lpstr>Shape of a Curve</vt:lpstr>
      <vt:lpstr>Shape of a Curve</vt:lpstr>
      <vt:lpstr>Shape of a Curve</vt:lpstr>
      <vt:lpstr>Shape of a Curve</vt:lpstr>
      <vt:lpstr>Shape of a Curve</vt:lpstr>
      <vt:lpstr>Shape of a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Monotonicity</vt:lpstr>
      <vt:lpstr>Monotonicity</vt:lpstr>
      <vt:lpstr>Monotonicity</vt:lpstr>
      <vt:lpstr>Monotonicity</vt:lpstr>
      <vt:lpstr>PowerPoint Presentation</vt:lpstr>
      <vt:lpstr>PowerPoint Presentation</vt:lpstr>
      <vt:lpstr>What Is This Used For?</vt:lpstr>
      <vt:lpstr>Questions?</vt:lpstr>
      <vt:lpstr>PowerPoint Presentation</vt:lpstr>
      <vt:lpstr>Related Rates</vt:lpstr>
      <vt:lpstr>Related Rates</vt:lpstr>
      <vt:lpstr>Related Rates</vt:lpstr>
      <vt:lpstr>Related Rates</vt:lpstr>
      <vt:lpstr>Related Rates</vt:lpstr>
      <vt:lpstr>Related Rates</vt:lpstr>
      <vt:lpstr>Related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Rates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344</cp:revision>
  <dcterms:created xsi:type="dcterms:W3CDTF">2012-09-06T22:30:26Z</dcterms:created>
  <dcterms:modified xsi:type="dcterms:W3CDTF">2023-07-25T08:58:59Z</dcterms:modified>
</cp:coreProperties>
</file>