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7"/>
  </p:notesMasterIdLst>
  <p:handoutMasterIdLst>
    <p:handoutMasterId r:id="rId138"/>
  </p:handoutMasterIdLst>
  <p:sldIdLst>
    <p:sldId id="546" r:id="rId2"/>
    <p:sldId id="538" r:id="rId3"/>
    <p:sldId id="547" r:id="rId4"/>
    <p:sldId id="539" r:id="rId5"/>
    <p:sldId id="513" r:id="rId6"/>
    <p:sldId id="514" r:id="rId7"/>
    <p:sldId id="515" r:id="rId8"/>
    <p:sldId id="516" r:id="rId9"/>
    <p:sldId id="518" r:id="rId10"/>
    <p:sldId id="519" r:id="rId11"/>
    <p:sldId id="1278" r:id="rId12"/>
    <p:sldId id="581" r:id="rId13"/>
    <p:sldId id="582" r:id="rId14"/>
    <p:sldId id="587" r:id="rId15"/>
    <p:sldId id="1511" r:id="rId16"/>
    <p:sldId id="583" r:id="rId17"/>
    <p:sldId id="585" r:id="rId18"/>
    <p:sldId id="1301" r:id="rId19"/>
    <p:sldId id="584" r:id="rId20"/>
    <p:sldId id="586" r:id="rId21"/>
    <p:sldId id="579" r:id="rId22"/>
    <p:sldId id="575" r:id="rId23"/>
    <p:sldId id="576" r:id="rId24"/>
    <p:sldId id="1293" r:id="rId25"/>
    <p:sldId id="1302" r:id="rId26"/>
    <p:sldId id="578" r:id="rId27"/>
    <p:sldId id="1289" r:id="rId28"/>
    <p:sldId id="1297" r:id="rId29"/>
    <p:sldId id="1299" r:id="rId30"/>
    <p:sldId id="1296" r:id="rId31"/>
    <p:sldId id="1291" r:id="rId32"/>
    <p:sldId id="1298" r:id="rId33"/>
    <p:sldId id="1292" r:id="rId34"/>
    <p:sldId id="532" r:id="rId35"/>
    <p:sldId id="1294" r:id="rId36"/>
    <p:sldId id="1390" r:id="rId37"/>
    <p:sldId id="1295" r:id="rId38"/>
    <p:sldId id="1502" r:id="rId39"/>
    <p:sldId id="531" r:id="rId40"/>
    <p:sldId id="533" r:id="rId41"/>
    <p:sldId id="1303" r:id="rId42"/>
    <p:sldId id="535" r:id="rId43"/>
    <p:sldId id="1300" r:id="rId44"/>
    <p:sldId id="1304" r:id="rId45"/>
    <p:sldId id="1305" r:id="rId46"/>
    <p:sldId id="1309" r:id="rId47"/>
    <p:sldId id="1306" r:id="rId48"/>
    <p:sldId id="1307" r:id="rId49"/>
    <p:sldId id="1308" r:id="rId50"/>
    <p:sldId id="1281" r:id="rId51"/>
    <p:sldId id="540" r:id="rId52"/>
    <p:sldId id="542" r:id="rId53"/>
    <p:sldId id="1310" r:id="rId54"/>
    <p:sldId id="1282" r:id="rId55"/>
    <p:sldId id="544" r:id="rId56"/>
    <p:sldId id="545" r:id="rId57"/>
    <p:sldId id="1329" r:id="rId58"/>
    <p:sldId id="1344" r:id="rId59"/>
    <p:sldId id="1392" r:id="rId60"/>
    <p:sldId id="1501" r:id="rId61"/>
    <p:sldId id="2922" r:id="rId62"/>
    <p:sldId id="2923" r:id="rId63"/>
    <p:sldId id="1503" r:id="rId64"/>
    <p:sldId id="536" r:id="rId65"/>
    <p:sldId id="1336" r:id="rId66"/>
    <p:sldId id="1337" r:id="rId67"/>
    <p:sldId id="1338" r:id="rId68"/>
    <p:sldId id="1339" r:id="rId69"/>
    <p:sldId id="1340" r:id="rId70"/>
    <p:sldId id="1342" r:id="rId71"/>
    <p:sldId id="1343" r:id="rId72"/>
    <p:sldId id="1345" r:id="rId73"/>
    <p:sldId id="1510" r:id="rId74"/>
    <p:sldId id="1280" r:id="rId75"/>
    <p:sldId id="1311" r:id="rId76"/>
    <p:sldId id="1312" r:id="rId77"/>
    <p:sldId id="1313" r:id="rId78"/>
    <p:sldId id="1314" r:id="rId79"/>
    <p:sldId id="1315" r:id="rId80"/>
    <p:sldId id="1317" r:id="rId81"/>
    <p:sldId id="1330" r:id="rId82"/>
    <p:sldId id="1316" r:id="rId83"/>
    <p:sldId id="1331" r:id="rId84"/>
    <p:sldId id="1318" r:id="rId85"/>
    <p:sldId id="1319" r:id="rId86"/>
    <p:sldId id="1320" r:id="rId87"/>
    <p:sldId id="1321" r:id="rId88"/>
    <p:sldId id="1391" r:id="rId89"/>
    <p:sldId id="1332" r:id="rId90"/>
    <p:sldId id="1335" r:id="rId91"/>
    <p:sldId id="1333" r:id="rId92"/>
    <p:sldId id="1334" r:id="rId93"/>
    <p:sldId id="1346" r:id="rId94"/>
    <p:sldId id="1504" r:id="rId95"/>
    <p:sldId id="1347" r:id="rId96"/>
    <p:sldId id="1350" r:id="rId97"/>
    <p:sldId id="1351" r:id="rId98"/>
    <p:sldId id="1348" r:id="rId99"/>
    <p:sldId id="1352" r:id="rId100"/>
    <p:sldId id="1353" r:id="rId101"/>
    <p:sldId id="1354" r:id="rId102"/>
    <p:sldId id="1355" r:id="rId103"/>
    <p:sldId id="1356" r:id="rId104"/>
    <p:sldId id="1357" r:id="rId105"/>
    <p:sldId id="1358" r:id="rId106"/>
    <p:sldId id="1360" r:id="rId107"/>
    <p:sldId id="1362" r:id="rId108"/>
    <p:sldId id="1830" r:id="rId109"/>
    <p:sldId id="1831" r:id="rId110"/>
    <p:sldId id="1832" r:id="rId111"/>
    <p:sldId id="1833" r:id="rId112"/>
    <p:sldId id="1834" r:id="rId113"/>
    <p:sldId id="1835" r:id="rId114"/>
    <p:sldId id="1836" r:id="rId115"/>
    <p:sldId id="1368" r:id="rId116"/>
    <p:sldId id="1369" r:id="rId117"/>
    <p:sldId id="1372" r:id="rId118"/>
    <p:sldId id="1370" r:id="rId119"/>
    <p:sldId id="1371" r:id="rId120"/>
    <p:sldId id="1373" r:id="rId121"/>
    <p:sldId id="1374" r:id="rId122"/>
    <p:sldId id="1375" r:id="rId123"/>
    <p:sldId id="1376" r:id="rId124"/>
    <p:sldId id="1377" r:id="rId125"/>
    <p:sldId id="1378" r:id="rId126"/>
    <p:sldId id="1379" r:id="rId127"/>
    <p:sldId id="1380" r:id="rId128"/>
    <p:sldId id="1381" r:id="rId129"/>
    <p:sldId id="1384" r:id="rId130"/>
    <p:sldId id="1386" r:id="rId131"/>
    <p:sldId id="1385" r:id="rId132"/>
    <p:sldId id="1506" r:id="rId133"/>
    <p:sldId id="543" r:id="rId134"/>
    <p:sldId id="1499" r:id="rId135"/>
    <p:sldId id="1829" r:id="rId13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5pPr>
    <a:lvl6pPr marL="22860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6pPr>
    <a:lvl7pPr marL="27432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7pPr>
    <a:lvl8pPr marL="32004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8pPr>
    <a:lvl9pPr marL="36576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56" autoAdjust="0"/>
    <p:restoredTop sz="94660"/>
  </p:normalViewPr>
  <p:slideViewPr>
    <p:cSldViewPr>
      <p:cViewPr varScale="1">
        <p:scale>
          <a:sx n="90" d="100"/>
          <a:sy n="90" d="100"/>
        </p:scale>
        <p:origin x="96" y="246"/>
      </p:cViewPr>
      <p:guideLst>
        <p:guide orient="horz" pos="2160"/>
        <p:guide pos="2880"/>
      </p:guideLst>
    </p:cSldViewPr>
  </p:slideViewPr>
  <p:notesTextViewPr>
    <p:cViewPr>
      <p:scale>
        <a:sx n="1" d="1"/>
        <a:sy n="1" d="1"/>
      </p:scale>
      <p:origin x="0" y="0"/>
    </p:cViewPr>
  </p:notesTextViewPr>
  <p:notesViewPr>
    <p:cSldViewPr>
      <p:cViewPr varScale="1">
        <p:scale>
          <a:sx n="54" d="100"/>
          <a:sy n="54" d="100"/>
        </p:scale>
        <p:origin x="-67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handoutMaster" Target="handoutMasters/handout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83906E-7E3A-4730-A4FE-237275EB52E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E4081FCE-E989-41E6-8A97-431376A87A77}"/>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7EF8F16-217B-4BA6-94CD-5447A4DB5357}" type="datetimeFigureOut">
              <a:rPr lang="en-US"/>
              <a:pPr>
                <a:defRPr/>
              </a:pPr>
              <a:t>2/20/2023</a:t>
            </a:fld>
            <a:endParaRPr lang="en-US"/>
          </a:p>
        </p:txBody>
      </p:sp>
      <p:sp>
        <p:nvSpPr>
          <p:cNvPr id="4" name="Footer Placeholder 3">
            <a:extLst>
              <a:ext uri="{FF2B5EF4-FFF2-40B4-BE49-F238E27FC236}">
                <a16:creationId xmlns:a16="http://schemas.microsoft.com/office/drawing/2014/main" id="{D23ECA8C-6A1D-47C6-AD9A-13A0DFC53759}"/>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A6F11AF0-EA35-4629-B9F4-B7DB7C4D0F92}"/>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5B706980-1B07-41A9-B8E0-6BF8EF01F9A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76B60A-E2D1-4C5E-BC52-82DC40567632}" type="datetimeFigureOut">
              <a:rPr lang="en-US" smtClean="0"/>
              <a:t>2/20/2023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DF887-3ABC-4473-B059-8E3D410911A9}" type="slidenum">
              <a:rPr lang="en-US" smtClean="0"/>
              <a:t>‹#›</a:t>
            </a:fld>
            <a:endParaRPr lang="en-US"/>
          </a:p>
        </p:txBody>
      </p:sp>
    </p:spTree>
    <p:extLst>
      <p:ext uri="{BB962C8B-B14F-4D97-AF65-F5344CB8AC3E}">
        <p14:creationId xmlns:p14="http://schemas.microsoft.com/office/powerpoint/2010/main" val="46168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5F764B-CAA8-4E03-A961-C8C798A30211}" type="slidenum">
              <a:rPr lang="en-US" smtClean="0"/>
              <a:t>2</a:t>
            </a:fld>
            <a:endParaRPr lang="en-US" dirty="0"/>
          </a:p>
        </p:txBody>
      </p:sp>
    </p:spTree>
    <p:extLst>
      <p:ext uri="{BB962C8B-B14F-4D97-AF65-F5344CB8AC3E}">
        <p14:creationId xmlns:p14="http://schemas.microsoft.com/office/powerpoint/2010/main" val="4103093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DF887-3ABC-4473-B059-8E3D410911A9}" type="slidenum">
              <a:rPr lang="en-US" smtClean="0"/>
              <a:t>17</a:t>
            </a:fld>
            <a:endParaRPr lang="en-US"/>
          </a:p>
        </p:txBody>
      </p:sp>
    </p:spTree>
    <p:extLst>
      <p:ext uri="{BB962C8B-B14F-4D97-AF65-F5344CB8AC3E}">
        <p14:creationId xmlns:p14="http://schemas.microsoft.com/office/powerpoint/2010/main" val="4111998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DF887-3ABC-4473-B059-8E3D410911A9}" type="slidenum">
              <a:rPr lang="en-US" smtClean="0"/>
              <a:t>18</a:t>
            </a:fld>
            <a:endParaRPr lang="en-US"/>
          </a:p>
        </p:txBody>
      </p:sp>
    </p:spTree>
    <p:extLst>
      <p:ext uri="{BB962C8B-B14F-4D97-AF65-F5344CB8AC3E}">
        <p14:creationId xmlns:p14="http://schemas.microsoft.com/office/powerpoint/2010/main" val="344158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DF887-3ABC-4473-B059-8E3D410911A9}" type="slidenum">
              <a:rPr lang="en-US" smtClean="0"/>
              <a:t>25</a:t>
            </a:fld>
            <a:endParaRPr lang="en-US"/>
          </a:p>
        </p:txBody>
      </p:sp>
    </p:spTree>
    <p:extLst>
      <p:ext uri="{BB962C8B-B14F-4D97-AF65-F5344CB8AC3E}">
        <p14:creationId xmlns:p14="http://schemas.microsoft.com/office/powerpoint/2010/main" val="1637349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DF887-3ABC-4473-B059-8E3D410911A9}" type="slidenum">
              <a:rPr lang="en-US" smtClean="0"/>
              <a:t>134</a:t>
            </a:fld>
            <a:endParaRPr lang="en-US"/>
          </a:p>
        </p:txBody>
      </p:sp>
    </p:spTree>
    <p:extLst>
      <p:ext uri="{BB962C8B-B14F-4D97-AF65-F5344CB8AC3E}">
        <p14:creationId xmlns:p14="http://schemas.microsoft.com/office/powerpoint/2010/main" val="2031991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5700" b="1" i="0" baseline="0">
                <a:solidFill>
                  <a:srgbClr val="FFFF00"/>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4800" b="1" i="0" baseline="0">
                <a:solidFill>
                  <a:srgbClr val="CC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151121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143000"/>
            <a:ext cx="8229600" cy="4525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9521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027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lvl1pPr>
              <a:defRPr sz="6000"/>
            </a:lvl1pPr>
          </a:lstStyle>
          <a:p>
            <a:r>
              <a:rPr lang="en-US" dirty="0"/>
              <a:t>Click to edit Master title style</a:t>
            </a:r>
          </a:p>
        </p:txBody>
      </p:sp>
      <p:sp>
        <p:nvSpPr>
          <p:cNvPr id="3" name="Content Placeholder 2"/>
          <p:cNvSpPr>
            <a:spLocks noGrp="1"/>
          </p:cNvSpPr>
          <p:nvPr>
            <p:ph idx="1"/>
          </p:nvPr>
        </p:nvSpPr>
        <p:spPr>
          <a:xfrm>
            <a:off x="457200" y="1219200"/>
            <a:ext cx="8229600" cy="5638800"/>
          </a:xfrm>
        </p:spPr>
        <p:txBody>
          <a:bodyPr/>
          <a:lstStyle>
            <a:lvl1pPr marL="0" indent="0">
              <a:buNone/>
              <a:defRPr/>
            </a:lvl1pPr>
            <a:lvl2pPr marL="1028700" indent="-571500">
              <a:buFont typeface="Arial" pitchFamily="34" charset="0"/>
              <a:buChar char="•"/>
              <a:defRPr/>
            </a:lvl2pPr>
            <a:lvl3pPr marL="1143000" indent="-2286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8895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08269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1890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890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4775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2271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08747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505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46953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50784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8757AEA-2817-4D2D-A4BB-A2EF512866C8}"/>
              </a:ext>
            </a:extLst>
          </p:cNvPr>
          <p:cNvSpPr>
            <a:spLocks noGrp="1"/>
          </p:cNvSpPr>
          <p:nvPr>
            <p:ph type="title"/>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B4DB36D-2BBE-408C-B78D-9B3D862E41D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b="1" kern="1200">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Comic Sans MS" pitchFamily="66" charset="0"/>
        </a:defRPr>
      </a:lvl2pPr>
      <a:lvl3pPr algn="ctr" rtl="0" eaLnBrk="0" fontAlgn="base" hangingPunct="0">
        <a:spcBef>
          <a:spcPct val="0"/>
        </a:spcBef>
        <a:spcAft>
          <a:spcPct val="0"/>
        </a:spcAft>
        <a:defRPr sz="4400" b="1">
          <a:solidFill>
            <a:srgbClr val="FFFF00"/>
          </a:solidFill>
          <a:latin typeface="Comic Sans MS" pitchFamily="66" charset="0"/>
        </a:defRPr>
      </a:lvl3pPr>
      <a:lvl4pPr algn="ctr" rtl="0" eaLnBrk="0" fontAlgn="base" hangingPunct="0">
        <a:spcBef>
          <a:spcPct val="0"/>
        </a:spcBef>
        <a:spcAft>
          <a:spcPct val="0"/>
        </a:spcAft>
        <a:defRPr sz="4400" b="1">
          <a:solidFill>
            <a:srgbClr val="FFFF00"/>
          </a:solidFill>
          <a:latin typeface="Comic Sans MS" pitchFamily="66" charset="0"/>
        </a:defRPr>
      </a:lvl4pPr>
      <a:lvl5pPr algn="ctr" rtl="0" eaLnBrk="0" fontAlgn="base" hangingPunct="0">
        <a:spcBef>
          <a:spcPct val="0"/>
        </a:spcBef>
        <a:spcAft>
          <a:spcPct val="0"/>
        </a:spcAft>
        <a:defRPr sz="4400" b="1">
          <a:solidFill>
            <a:srgbClr val="FFFF00"/>
          </a:solidFill>
          <a:latin typeface="Comic Sans MS" pitchFamily="66" charset="0"/>
        </a:defRPr>
      </a:lvl5pPr>
      <a:lvl6pPr marL="457200" algn="ctr" rtl="0" fontAlgn="base">
        <a:spcBef>
          <a:spcPct val="0"/>
        </a:spcBef>
        <a:spcAft>
          <a:spcPct val="0"/>
        </a:spcAft>
        <a:defRPr sz="4400" b="1">
          <a:solidFill>
            <a:srgbClr val="FFFF00"/>
          </a:solidFill>
          <a:latin typeface="Comic Sans MS" pitchFamily="66" charset="0"/>
        </a:defRPr>
      </a:lvl6pPr>
      <a:lvl7pPr marL="914400" algn="ctr" rtl="0" fontAlgn="base">
        <a:spcBef>
          <a:spcPct val="0"/>
        </a:spcBef>
        <a:spcAft>
          <a:spcPct val="0"/>
        </a:spcAft>
        <a:defRPr sz="4400" b="1">
          <a:solidFill>
            <a:srgbClr val="FFFF00"/>
          </a:solidFill>
          <a:latin typeface="Comic Sans MS" pitchFamily="66" charset="0"/>
        </a:defRPr>
      </a:lvl7pPr>
      <a:lvl8pPr marL="1371600" algn="ctr" rtl="0" fontAlgn="base">
        <a:spcBef>
          <a:spcPct val="0"/>
        </a:spcBef>
        <a:spcAft>
          <a:spcPct val="0"/>
        </a:spcAft>
        <a:defRPr sz="4400" b="1">
          <a:solidFill>
            <a:srgbClr val="FFFF00"/>
          </a:solidFill>
          <a:latin typeface="Comic Sans MS" pitchFamily="66" charset="0"/>
        </a:defRPr>
      </a:lvl8pPr>
      <a:lvl9pPr marL="1828800" algn="ctr" rtl="0" fontAlgn="base">
        <a:spcBef>
          <a:spcPct val="0"/>
        </a:spcBef>
        <a:spcAft>
          <a:spcPct val="0"/>
        </a:spcAft>
        <a:defRPr sz="4400" b="1">
          <a:solidFill>
            <a:srgbClr val="FFFF00"/>
          </a:solidFill>
          <a:latin typeface="Comic Sans MS" pitchFamily="66"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9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1" name="Text Box 2"/>
          <p:cNvSpPr txBox="1">
            <a:spLocks noChangeArrowheads="1"/>
          </p:cNvSpPr>
          <p:nvPr/>
        </p:nvSpPr>
        <p:spPr bwMode="auto">
          <a:xfrm>
            <a:off x="0" y="2286000"/>
            <a:ext cx="9144000" cy="457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algn="r" eaLnBrk="1" hangingPunct="1"/>
            <a:r>
              <a:rPr lang="en-US" altLang="en-US" sz="7200" b="1" dirty="0">
                <a:solidFill>
                  <a:srgbClr val="FFFF00"/>
                </a:solidFill>
              </a:rPr>
              <a:t> Welcome to </a:t>
            </a:r>
          </a:p>
          <a:p>
            <a:pPr algn="r" eaLnBrk="1" hangingPunct="1"/>
            <a:r>
              <a:rPr lang="en-US" altLang="en-US" sz="6900" b="1" dirty="0">
                <a:solidFill>
                  <a:srgbClr val="CCFFFF"/>
                </a:solidFill>
              </a:rPr>
              <a:t>Unit </a:t>
            </a:r>
            <a:r>
              <a:rPr lang="en-US" altLang="en-US" sz="6900" b="1">
                <a:solidFill>
                  <a:srgbClr val="CCFFFF"/>
                </a:solidFill>
              </a:rPr>
              <a:t>6 Part </a:t>
            </a:r>
            <a:r>
              <a:rPr lang="en-US" altLang="en-US" sz="6900" b="1" dirty="0">
                <a:solidFill>
                  <a:srgbClr val="CCFFFF"/>
                </a:solidFill>
              </a:rPr>
              <a:t>11</a:t>
            </a:r>
            <a:r>
              <a:rPr lang="en-US" altLang="en-US" sz="7500" b="1" dirty="0">
                <a:solidFill>
                  <a:srgbClr val="CCFFFF"/>
                </a:solidFill>
              </a:rPr>
              <a:t>!</a:t>
            </a:r>
          </a:p>
          <a:p>
            <a:pPr algn="r" eaLnBrk="1" hangingPunct="1"/>
            <a:endParaRPr lang="en-US" altLang="en-US" sz="9000" b="1" dirty="0">
              <a:solidFill>
                <a:srgbClr val="CCFFFF"/>
              </a:solidFill>
            </a:endParaRPr>
          </a:p>
          <a:p>
            <a:pPr eaLnBrk="1" hangingPunct="1"/>
            <a:r>
              <a:rPr lang="en-US" altLang="en-US" sz="4400" b="1" dirty="0">
                <a:solidFill>
                  <a:srgbClr val="CCFFFF"/>
                </a:solidFill>
              </a:rPr>
              <a:t>MATH 205 Differential Calculus</a:t>
            </a:r>
          </a:p>
        </p:txBody>
      </p:sp>
      <p:sp>
        <p:nvSpPr>
          <p:cNvPr id="2" name="Rectangle 1"/>
          <p:cNvSpPr/>
          <p:nvPr/>
        </p:nvSpPr>
        <p:spPr>
          <a:xfrm>
            <a:off x="0" y="6611035"/>
            <a:ext cx="9144000" cy="323165"/>
          </a:xfrm>
          <a:prstGeom prst="rect">
            <a:avLst/>
          </a:prstGeom>
        </p:spPr>
        <p:txBody>
          <a:bodyPr wrap="square">
            <a:spAutoFit/>
          </a:bodyPr>
          <a:lstStyle/>
          <a:p>
            <a:r>
              <a:rPr lang="en-US" sz="1500" dirty="0">
                <a:solidFill>
                  <a:srgbClr val="00B0F0"/>
                </a:solidFill>
              </a:rPr>
              <a:t>https://www.smu.edu.sg/programmes/core-curriculum/course-structure/calculus</a:t>
            </a:r>
          </a:p>
        </p:txBody>
      </p:sp>
    </p:spTree>
    <p:extLst>
      <p:ext uri="{BB962C8B-B14F-4D97-AF65-F5344CB8AC3E}">
        <p14:creationId xmlns:p14="http://schemas.microsoft.com/office/powerpoint/2010/main" val="3724252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a:extLst>
              <a:ext uri="{FF2B5EF4-FFF2-40B4-BE49-F238E27FC236}">
                <a16:creationId xmlns:a16="http://schemas.microsoft.com/office/drawing/2014/main" id="{3EDC77E3-3628-4B41-962A-BFE286D2CE57}"/>
              </a:ext>
            </a:extLst>
          </p:cNvPr>
          <p:cNvSpPr>
            <a:spLocks noGrp="1"/>
          </p:cNvSpPr>
          <p:nvPr>
            <p:ph idx="1"/>
          </p:nvPr>
        </p:nvSpPr>
        <p:spPr/>
        <p:txBody>
          <a:bodyPr/>
          <a:lstStyle/>
          <a:p>
            <a:r>
              <a:rPr lang="en-US" altLang="en-US" dirty="0"/>
              <a:t>Just do the derivatives of everything “in place” using all the rules we’ve learned so far</a:t>
            </a:r>
          </a:p>
          <a:p>
            <a:endParaRPr lang="en-US" altLang="en-US" sz="2000" dirty="0"/>
          </a:p>
          <a:p>
            <a:endParaRPr lang="en-US" altLang="en-US" dirty="0"/>
          </a:p>
        </p:txBody>
      </p:sp>
      <p:sp>
        <p:nvSpPr>
          <p:cNvPr id="38915" name="Title 1">
            <a:extLst>
              <a:ext uri="{FF2B5EF4-FFF2-40B4-BE49-F238E27FC236}">
                <a16:creationId xmlns:a16="http://schemas.microsoft.com/office/drawing/2014/main" id="{100794AB-8AF3-4F4D-BBE7-F0490F55D4AB}"/>
              </a:ext>
            </a:extLst>
          </p:cNvPr>
          <p:cNvSpPr>
            <a:spLocks noGrp="1"/>
          </p:cNvSpPr>
          <p:nvPr>
            <p:ph type="title"/>
          </p:nvPr>
        </p:nvSpPr>
        <p:spPr/>
        <p:txBody>
          <a:bodyPr/>
          <a:lstStyle/>
          <a:p>
            <a:r>
              <a:rPr lang="en-US" altLang="en-US"/>
              <a:t>Implicit Differentiation</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0ABD6D-1AB3-4B46-BDAC-867BD2FD18A7}"/>
                  </a:ext>
                </a:extLst>
              </p:cNvPr>
              <p:cNvSpPr>
                <a:spLocks noGrp="1"/>
              </p:cNvSpPr>
              <p:nvPr>
                <p:ph idx="1"/>
              </p:nvPr>
            </p:nvSpPr>
            <p:spPr>
              <a:xfrm>
                <a:off x="457200" y="838200"/>
                <a:ext cx="8686800" cy="5638800"/>
              </a:xfrm>
            </p:spPr>
            <p:txBody>
              <a:bodyPr/>
              <a:lstStyle/>
              <a:p>
                <a:pPr algn="l"/>
                <a:r>
                  <a:rPr lang="en-US" sz="3800" dirty="0"/>
                  <a:t>V=0.079I</a:t>
                </a:r>
                <a:r>
                  <a:rPr lang="en-US" sz="3800" baseline="30000" dirty="0"/>
                  <a:t>3</a:t>
                </a:r>
                <a:r>
                  <a:rPr lang="en-US" sz="3800" dirty="0"/>
                  <a:t>-2.31I</a:t>
                </a:r>
                <a:r>
                  <a:rPr lang="en-US" sz="3800" baseline="30000" dirty="0"/>
                  <a:t>2</a:t>
                </a:r>
                <a:r>
                  <a:rPr lang="en-US" sz="3800" dirty="0"/>
                  <a:t>+15.6I+22 volts</a:t>
                </a:r>
                <a:endParaRPr lang="en-US" sz="3800" i="0" dirty="0">
                  <a:effectLst/>
                </a:endParaRPr>
              </a:p>
              <a:p>
                <a:pPr algn="l">
                  <a:spcBef>
                    <a:spcPts val="0"/>
                  </a:spcBef>
                </a:pPr>
                <a:r>
                  <a:rPr lang="en-US" sz="3800" i="0" dirty="0">
                    <a:effectLst/>
                  </a:rPr>
                  <a:t>Find V</a:t>
                </a:r>
                <a:r>
                  <a:rPr lang="en-US" sz="3800" baseline="-25000" dirty="0"/>
                  <a:t>max</a:t>
                </a:r>
                <a:r>
                  <a:rPr lang="en-US" sz="3800" i="0" dirty="0">
                    <a:effectLst/>
                  </a:rPr>
                  <a:t> and </a:t>
                </a:r>
                <a:r>
                  <a:rPr lang="en-US" sz="3800" i="0" dirty="0" err="1">
                    <a:effectLst/>
                  </a:rPr>
                  <a:t>V</a:t>
                </a:r>
                <a:r>
                  <a:rPr lang="en-US" sz="3800" baseline="-25000" dirty="0" err="1"/>
                  <a:t>min</a:t>
                </a:r>
                <a:endParaRPr lang="en-US" sz="3800" i="0" dirty="0">
                  <a:effectLst/>
                </a:endParaRPr>
              </a:p>
              <a:p>
                <a:pPr>
                  <a:spcBef>
                    <a:spcPts val="0"/>
                  </a:spcBef>
                </a:pPr>
                <a14:m>
                  <m:oMath xmlns:m="http://schemas.openxmlformats.org/officeDocument/2006/math">
                    <m:f>
                      <m:fPr>
                        <m:ctrlPr>
                          <a:rPr lang="en-US" sz="3000" i="1" smtClean="0">
                            <a:effectLst/>
                            <a:latin typeface="Cambria Math" panose="02040503050406030204" pitchFamily="18" charset="0"/>
                          </a:rPr>
                        </m:ctrlPr>
                      </m:fPr>
                      <m:num>
                        <m:r>
                          <m:rPr>
                            <m:nor/>
                          </m:rPr>
                          <a:rPr lang="en-US" sz="3000" dirty="0"/>
                          <m:t>dV</m:t>
                        </m:r>
                      </m:num>
                      <m:den>
                        <m:r>
                          <m:rPr>
                            <m:nor/>
                          </m:rPr>
                          <a:rPr lang="en-US" sz="3000" dirty="0"/>
                          <m:t>dI</m:t>
                        </m:r>
                      </m:den>
                    </m:f>
                  </m:oMath>
                </a14:m>
                <a:r>
                  <a:rPr lang="en-US" sz="3800" i="0" dirty="0">
                    <a:effectLst/>
                  </a:rPr>
                  <a:t> = 0.237I</a:t>
                </a:r>
                <a:r>
                  <a:rPr lang="en-US" sz="3800" i="0" baseline="30000" dirty="0">
                    <a:effectLst/>
                  </a:rPr>
                  <a:t>2</a:t>
                </a:r>
                <a:r>
                  <a:rPr lang="en-US" sz="3800" i="0" dirty="0">
                    <a:effectLst/>
                  </a:rPr>
                  <a:t> - 4.62I + 15.6 = 0</a:t>
                </a:r>
              </a:p>
              <a:p>
                <a:pPr>
                  <a:spcBef>
                    <a:spcPts val="0"/>
                  </a:spcBef>
                </a:pPr>
                <a:r>
                  <a:rPr lang="en-US" sz="3800" i="0" dirty="0">
                    <a:effectLst/>
                  </a:rPr>
                  <a:t>when I ≈ 4.345 mA</a:t>
                </a:r>
              </a:p>
              <a:p>
                <a:pPr>
                  <a:spcBef>
                    <a:spcPts val="0"/>
                  </a:spcBef>
                </a:pPr>
                <a:r>
                  <a:rPr lang="en-US" sz="3800" dirty="0"/>
                  <a:t>or	  I </a:t>
                </a:r>
                <a:r>
                  <a:rPr lang="en-US" sz="3800" i="0" dirty="0">
                    <a:effectLst/>
                  </a:rPr>
                  <a:t>≈ 15.149 mA</a:t>
                </a:r>
              </a:p>
              <a:p>
                <a:pPr>
                  <a:spcBef>
                    <a:spcPts val="0"/>
                  </a:spcBef>
                </a:pPr>
                <a:r>
                  <a:rPr lang="en-US" sz="3800" dirty="0"/>
                  <a:t>(note: these can be imaginary…!)</a:t>
                </a:r>
              </a:p>
              <a:p>
                <a:pPr>
                  <a:spcBef>
                    <a:spcPts val="0"/>
                  </a:spcBef>
                </a:pPr>
                <a:r>
                  <a:rPr lang="en-US" sz="3800" i="0" dirty="0">
                    <a:effectLst/>
                  </a:rPr>
                  <a:t>Which is the V</a:t>
                </a:r>
                <a:r>
                  <a:rPr lang="en-US" sz="3800" baseline="-25000" dirty="0"/>
                  <a:t>max</a:t>
                </a:r>
                <a:r>
                  <a:rPr lang="en-US" sz="3800" i="0" dirty="0">
                    <a:effectLst/>
                  </a:rPr>
                  <a:t> and which is </a:t>
                </a:r>
              </a:p>
              <a:p>
                <a:pPr>
                  <a:spcBef>
                    <a:spcPts val="0"/>
                  </a:spcBef>
                </a:pPr>
                <a:r>
                  <a:rPr lang="en-US" sz="3800" i="0" dirty="0">
                    <a:effectLst/>
                  </a:rPr>
                  <a:t>the </a:t>
                </a:r>
                <a:r>
                  <a:rPr lang="en-US" sz="3800" i="0" dirty="0" err="1">
                    <a:effectLst/>
                  </a:rPr>
                  <a:t>V</a:t>
                </a:r>
                <a:r>
                  <a:rPr lang="en-US" sz="3800" baseline="-25000" dirty="0" err="1"/>
                  <a:t>min</a:t>
                </a:r>
                <a:r>
                  <a:rPr lang="en-US" sz="3800" i="0" dirty="0">
                    <a:effectLst/>
                  </a:rPr>
                  <a:t>?</a:t>
                </a:r>
              </a:p>
              <a:p>
                <a:pPr>
                  <a:spcBef>
                    <a:spcPts val="0"/>
                  </a:spcBef>
                </a:pPr>
                <a:endParaRPr lang="en-US" sz="3800" i="0" dirty="0">
                  <a:effectLst/>
                </a:endParaRPr>
              </a:p>
              <a:p>
                <a:pPr>
                  <a:spcBef>
                    <a:spcPts val="0"/>
                  </a:spcBef>
                </a:pPr>
                <a:endParaRPr lang="en-US" sz="3800" i="0" dirty="0">
                  <a:effectLst/>
                </a:endParaRPr>
              </a:p>
              <a:p>
                <a:pPr algn="l"/>
                <a:endParaRPr lang="en-US" sz="3800" i="0" dirty="0">
                  <a:effectLst/>
                </a:endParaRPr>
              </a:p>
            </p:txBody>
          </p:sp>
        </mc:Choice>
        <mc:Fallback xmlns="">
          <p:sp>
            <p:nvSpPr>
              <p:cNvPr id="3" name="Content Placeholder 2">
                <a:extLst>
                  <a:ext uri="{FF2B5EF4-FFF2-40B4-BE49-F238E27FC236}">
                    <a16:creationId xmlns:a16="http://schemas.microsoft.com/office/drawing/2014/main" id="{720ABD6D-1AB3-4B46-BDAC-867BD2FD18A7}"/>
                  </a:ext>
                </a:extLst>
              </p:cNvPr>
              <p:cNvSpPr>
                <a:spLocks noGrp="1" noRot="1" noChangeAspect="1" noMove="1" noResize="1" noEditPoints="1" noAdjustHandles="1" noChangeArrowheads="1" noChangeShapeType="1" noTextEdit="1"/>
              </p:cNvSpPr>
              <p:nvPr>
                <p:ph idx="1"/>
              </p:nvPr>
            </p:nvSpPr>
            <p:spPr>
              <a:xfrm>
                <a:off x="457200" y="838200"/>
                <a:ext cx="8686800" cy="5638800"/>
              </a:xfrm>
              <a:blipFill>
                <a:blip r:embed="rId2"/>
                <a:stretch>
                  <a:fillRect l="-2316" t="-1838"/>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ACB1C9DC-975D-4D7B-BD88-1C54B269C278}"/>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SHAPE OF A CURVE</a:t>
            </a:r>
          </a:p>
          <a:p>
            <a:pPr algn="ctr" eaLnBrk="1" hangingPunct="1">
              <a:spcBef>
                <a:spcPct val="0"/>
              </a:spcBef>
              <a:buFontTx/>
              <a:buNone/>
            </a:pPr>
            <a:r>
              <a:rPr lang="en-US" altLang="en-US" sz="2400" dirty="0">
                <a:solidFill>
                  <a:schemeClr val="bg1"/>
                </a:solidFill>
              </a:rPr>
              <a:t>IN-CLASS PROBLEM 7</a:t>
            </a:r>
            <a:endParaRPr lang="en-US" altLang="en-US" sz="2400" i="1" dirty="0">
              <a:solidFill>
                <a:schemeClr val="folHlink"/>
              </a:solidFill>
            </a:endParaRPr>
          </a:p>
        </p:txBody>
      </p:sp>
    </p:spTree>
    <p:extLst>
      <p:ext uri="{BB962C8B-B14F-4D97-AF65-F5344CB8AC3E}">
        <p14:creationId xmlns:p14="http://schemas.microsoft.com/office/powerpoint/2010/main" val="162074628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0ABD6D-1AB3-4B46-BDAC-867BD2FD18A7}"/>
                  </a:ext>
                </a:extLst>
              </p:cNvPr>
              <p:cNvSpPr>
                <a:spLocks noGrp="1"/>
              </p:cNvSpPr>
              <p:nvPr>
                <p:ph idx="1"/>
              </p:nvPr>
            </p:nvSpPr>
            <p:spPr>
              <a:xfrm>
                <a:off x="457200" y="838200"/>
                <a:ext cx="8686800" cy="5638800"/>
              </a:xfrm>
            </p:spPr>
            <p:txBody>
              <a:bodyPr/>
              <a:lstStyle/>
              <a:p>
                <a:pPr algn="l"/>
                <a:r>
                  <a:rPr lang="en-US" sz="3800" dirty="0"/>
                  <a:t>V=0.079I</a:t>
                </a:r>
                <a:r>
                  <a:rPr lang="en-US" sz="3800" baseline="30000" dirty="0"/>
                  <a:t>3</a:t>
                </a:r>
                <a:r>
                  <a:rPr lang="en-US" sz="3800" dirty="0"/>
                  <a:t>-2.31I</a:t>
                </a:r>
                <a:r>
                  <a:rPr lang="en-US" sz="3800" baseline="30000" dirty="0"/>
                  <a:t>2</a:t>
                </a:r>
                <a:r>
                  <a:rPr lang="en-US" sz="3800" dirty="0"/>
                  <a:t>+15.6I+22 volts</a:t>
                </a:r>
                <a:endParaRPr lang="en-US" sz="3800" i="0" dirty="0">
                  <a:effectLst/>
                </a:endParaRPr>
              </a:p>
              <a:p>
                <a:pPr algn="l">
                  <a:spcBef>
                    <a:spcPts val="0"/>
                  </a:spcBef>
                </a:pPr>
                <a:r>
                  <a:rPr lang="en-US" sz="3800" i="0" dirty="0">
                    <a:effectLst/>
                  </a:rPr>
                  <a:t>Find V</a:t>
                </a:r>
                <a:r>
                  <a:rPr lang="en-US" sz="3800" baseline="-25000" dirty="0"/>
                  <a:t>max</a:t>
                </a:r>
                <a:r>
                  <a:rPr lang="en-US" sz="3800" i="0" dirty="0">
                    <a:effectLst/>
                  </a:rPr>
                  <a:t> and </a:t>
                </a:r>
                <a:r>
                  <a:rPr lang="en-US" sz="3800" i="0" dirty="0" err="1">
                    <a:effectLst/>
                  </a:rPr>
                  <a:t>V</a:t>
                </a:r>
                <a:r>
                  <a:rPr lang="en-US" sz="3800" baseline="-25000" dirty="0" err="1"/>
                  <a:t>min</a:t>
                </a:r>
                <a:endParaRPr lang="en-US" sz="3800" i="0" dirty="0">
                  <a:effectLst/>
                </a:endParaRPr>
              </a:p>
              <a:p>
                <a:pPr>
                  <a:spcBef>
                    <a:spcPts val="0"/>
                  </a:spcBef>
                </a:pPr>
                <a14:m>
                  <m:oMath xmlns:m="http://schemas.openxmlformats.org/officeDocument/2006/math">
                    <m:f>
                      <m:fPr>
                        <m:ctrlPr>
                          <a:rPr lang="en-US" sz="3000" i="1" smtClean="0">
                            <a:effectLst/>
                            <a:latin typeface="Cambria Math" panose="02040503050406030204" pitchFamily="18" charset="0"/>
                          </a:rPr>
                        </m:ctrlPr>
                      </m:fPr>
                      <m:num>
                        <m:r>
                          <m:rPr>
                            <m:nor/>
                          </m:rPr>
                          <a:rPr lang="en-US" sz="3000" dirty="0"/>
                          <m:t>dV</m:t>
                        </m:r>
                      </m:num>
                      <m:den>
                        <m:r>
                          <m:rPr>
                            <m:nor/>
                          </m:rPr>
                          <a:rPr lang="en-US" sz="3000" dirty="0"/>
                          <m:t>dI</m:t>
                        </m:r>
                      </m:den>
                    </m:f>
                  </m:oMath>
                </a14:m>
                <a:r>
                  <a:rPr lang="en-US" sz="3800" i="0" dirty="0">
                    <a:effectLst/>
                  </a:rPr>
                  <a:t> = 0.237I</a:t>
                </a:r>
                <a:r>
                  <a:rPr lang="en-US" sz="3800" i="0" baseline="30000" dirty="0">
                    <a:effectLst/>
                  </a:rPr>
                  <a:t>2</a:t>
                </a:r>
                <a:r>
                  <a:rPr lang="en-US" sz="3800" i="0" dirty="0">
                    <a:effectLst/>
                  </a:rPr>
                  <a:t> - 4.62I + 15.6 = 0</a:t>
                </a:r>
              </a:p>
              <a:p>
                <a:pPr>
                  <a:spcBef>
                    <a:spcPts val="0"/>
                  </a:spcBef>
                </a:pPr>
                <a:r>
                  <a:rPr lang="en-US" sz="3800" i="0" dirty="0">
                    <a:effectLst/>
                  </a:rPr>
                  <a:t>when I ≈ 4.345 mA</a:t>
                </a:r>
              </a:p>
              <a:p>
                <a:pPr>
                  <a:spcBef>
                    <a:spcPts val="0"/>
                  </a:spcBef>
                </a:pPr>
                <a:r>
                  <a:rPr lang="en-US" sz="3800" dirty="0"/>
                  <a:t>or	  I </a:t>
                </a:r>
                <a:r>
                  <a:rPr lang="en-US" sz="3800" i="0" dirty="0">
                    <a:effectLst/>
                  </a:rPr>
                  <a:t>≈ 15.149 mA</a:t>
                </a:r>
              </a:p>
              <a:p>
                <a:pPr>
                  <a:spcBef>
                    <a:spcPts val="0"/>
                  </a:spcBef>
                </a:pPr>
                <a:r>
                  <a:rPr lang="en-US" sz="3800" i="0" dirty="0">
                    <a:effectLst/>
                  </a:rPr>
                  <a:t>V(I=4.345) = ?</a:t>
                </a:r>
              </a:p>
              <a:p>
                <a:pPr>
                  <a:spcBef>
                    <a:spcPts val="0"/>
                  </a:spcBef>
                </a:pPr>
                <a:r>
                  <a:rPr lang="en-US" sz="3800" dirty="0"/>
                  <a:t>Remember to use:</a:t>
                </a:r>
              </a:p>
              <a:p>
                <a:pPr>
                  <a:spcBef>
                    <a:spcPts val="0"/>
                  </a:spcBef>
                </a:pPr>
                <a:r>
                  <a:rPr lang="en-US" sz="3800" dirty="0"/>
                  <a:t>V=0.079I</a:t>
                </a:r>
                <a:r>
                  <a:rPr lang="en-US" sz="3800" baseline="30000" dirty="0"/>
                  <a:t>3</a:t>
                </a:r>
                <a:r>
                  <a:rPr lang="en-US" sz="3800" dirty="0"/>
                  <a:t>-2.31I</a:t>
                </a:r>
                <a:r>
                  <a:rPr lang="en-US" sz="3800" baseline="30000" dirty="0"/>
                  <a:t>2</a:t>
                </a:r>
                <a:r>
                  <a:rPr lang="en-US" sz="3800" dirty="0"/>
                  <a:t>+15.6I+22 </a:t>
                </a:r>
                <a:endParaRPr lang="en-US" sz="3800" i="0" dirty="0">
                  <a:effectLst/>
                </a:endParaRPr>
              </a:p>
              <a:p>
                <a:pPr>
                  <a:spcBef>
                    <a:spcPts val="0"/>
                  </a:spcBef>
                </a:pPr>
                <a:endParaRPr lang="en-US" sz="3800" i="0" dirty="0">
                  <a:effectLst/>
                </a:endParaRPr>
              </a:p>
              <a:p>
                <a:pPr>
                  <a:spcBef>
                    <a:spcPts val="0"/>
                  </a:spcBef>
                </a:pPr>
                <a:endParaRPr lang="en-US" sz="3800" i="0" dirty="0">
                  <a:effectLst/>
                </a:endParaRPr>
              </a:p>
              <a:p>
                <a:pPr algn="l"/>
                <a:endParaRPr lang="en-US" sz="3800" i="0" dirty="0">
                  <a:effectLst/>
                </a:endParaRPr>
              </a:p>
            </p:txBody>
          </p:sp>
        </mc:Choice>
        <mc:Fallback xmlns="">
          <p:sp>
            <p:nvSpPr>
              <p:cNvPr id="3" name="Content Placeholder 2">
                <a:extLst>
                  <a:ext uri="{FF2B5EF4-FFF2-40B4-BE49-F238E27FC236}">
                    <a16:creationId xmlns:a16="http://schemas.microsoft.com/office/drawing/2014/main" id="{720ABD6D-1AB3-4B46-BDAC-867BD2FD18A7}"/>
                  </a:ext>
                </a:extLst>
              </p:cNvPr>
              <p:cNvSpPr>
                <a:spLocks noGrp="1" noRot="1" noChangeAspect="1" noMove="1" noResize="1" noEditPoints="1" noAdjustHandles="1" noChangeArrowheads="1" noChangeShapeType="1" noTextEdit="1"/>
              </p:cNvSpPr>
              <p:nvPr>
                <p:ph idx="1"/>
              </p:nvPr>
            </p:nvSpPr>
            <p:spPr>
              <a:xfrm>
                <a:off x="457200" y="838200"/>
                <a:ext cx="8686800" cy="5638800"/>
              </a:xfrm>
              <a:blipFill>
                <a:blip r:embed="rId2"/>
                <a:stretch>
                  <a:fillRect l="-2316" t="-1838"/>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ACB1C9DC-975D-4D7B-BD88-1C54B269C278}"/>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SHAPE OF A CURVE</a:t>
            </a:r>
          </a:p>
          <a:p>
            <a:pPr algn="ctr" eaLnBrk="1" hangingPunct="1">
              <a:spcBef>
                <a:spcPct val="0"/>
              </a:spcBef>
              <a:buFontTx/>
              <a:buNone/>
            </a:pPr>
            <a:r>
              <a:rPr lang="en-US" altLang="en-US" sz="2400" dirty="0">
                <a:solidFill>
                  <a:schemeClr val="bg1"/>
                </a:solidFill>
              </a:rPr>
              <a:t>IN-CLASS PROBLEM 7</a:t>
            </a:r>
            <a:endParaRPr lang="en-US" altLang="en-US" sz="2400" i="1" dirty="0">
              <a:solidFill>
                <a:schemeClr val="folHlink"/>
              </a:solidFill>
            </a:endParaRPr>
          </a:p>
        </p:txBody>
      </p:sp>
    </p:spTree>
    <p:extLst>
      <p:ext uri="{BB962C8B-B14F-4D97-AF65-F5344CB8AC3E}">
        <p14:creationId xmlns:p14="http://schemas.microsoft.com/office/powerpoint/2010/main" val="225239262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0ABD6D-1AB3-4B46-BDAC-867BD2FD18A7}"/>
                  </a:ext>
                </a:extLst>
              </p:cNvPr>
              <p:cNvSpPr>
                <a:spLocks noGrp="1"/>
              </p:cNvSpPr>
              <p:nvPr>
                <p:ph idx="1"/>
              </p:nvPr>
            </p:nvSpPr>
            <p:spPr>
              <a:xfrm>
                <a:off x="457200" y="838200"/>
                <a:ext cx="8686800" cy="5638800"/>
              </a:xfrm>
            </p:spPr>
            <p:txBody>
              <a:bodyPr/>
              <a:lstStyle/>
              <a:p>
                <a:pPr algn="l"/>
                <a:r>
                  <a:rPr lang="en-US" sz="3800" dirty="0"/>
                  <a:t>V=0.079I</a:t>
                </a:r>
                <a:r>
                  <a:rPr lang="en-US" sz="3800" baseline="30000" dirty="0"/>
                  <a:t>3</a:t>
                </a:r>
                <a:r>
                  <a:rPr lang="en-US" sz="3800" dirty="0"/>
                  <a:t>-2.31I</a:t>
                </a:r>
                <a:r>
                  <a:rPr lang="en-US" sz="3800" baseline="30000" dirty="0"/>
                  <a:t>2</a:t>
                </a:r>
                <a:r>
                  <a:rPr lang="en-US" sz="3800" dirty="0"/>
                  <a:t>+15.6I+22 volts</a:t>
                </a:r>
                <a:endParaRPr lang="en-US" sz="3800" i="0" dirty="0">
                  <a:effectLst/>
                </a:endParaRPr>
              </a:p>
              <a:p>
                <a:pPr algn="l">
                  <a:spcBef>
                    <a:spcPts val="0"/>
                  </a:spcBef>
                </a:pPr>
                <a:r>
                  <a:rPr lang="en-US" sz="3800" i="0" dirty="0">
                    <a:effectLst/>
                  </a:rPr>
                  <a:t>Find V</a:t>
                </a:r>
                <a:r>
                  <a:rPr lang="en-US" sz="3800" baseline="-25000" dirty="0"/>
                  <a:t>max</a:t>
                </a:r>
                <a:r>
                  <a:rPr lang="en-US" sz="3800" i="0" dirty="0">
                    <a:effectLst/>
                  </a:rPr>
                  <a:t> and </a:t>
                </a:r>
                <a:r>
                  <a:rPr lang="en-US" sz="3800" i="0" dirty="0" err="1">
                    <a:effectLst/>
                  </a:rPr>
                  <a:t>V</a:t>
                </a:r>
                <a:r>
                  <a:rPr lang="en-US" sz="3800" baseline="-25000" dirty="0" err="1"/>
                  <a:t>min</a:t>
                </a:r>
                <a:endParaRPr lang="en-US" sz="3800" i="0" dirty="0">
                  <a:effectLst/>
                </a:endParaRPr>
              </a:p>
              <a:p>
                <a:pPr>
                  <a:spcBef>
                    <a:spcPts val="0"/>
                  </a:spcBef>
                </a:pPr>
                <a14:m>
                  <m:oMath xmlns:m="http://schemas.openxmlformats.org/officeDocument/2006/math">
                    <m:f>
                      <m:fPr>
                        <m:ctrlPr>
                          <a:rPr lang="en-US" sz="3000" i="1" smtClean="0">
                            <a:effectLst/>
                            <a:latin typeface="Cambria Math" panose="02040503050406030204" pitchFamily="18" charset="0"/>
                          </a:rPr>
                        </m:ctrlPr>
                      </m:fPr>
                      <m:num>
                        <m:r>
                          <m:rPr>
                            <m:nor/>
                          </m:rPr>
                          <a:rPr lang="en-US" sz="3000" dirty="0"/>
                          <m:t>dV</m:t>
                        </m:r>
                      </m:num>
                      <m:den>
                        <m:r>
                          <m:rPr>
                            <m:nor/>
                          </m:rPr>
                          <a:rPr lang="en-US" sz="3000" dirty="0"/>
                          <m:t>dI</m:t>
                        </m:r>
                      </m:den>
                    </m:f>
                  </m:oMath>
                </a14:m>
                <a:r>
                  <a:rPr lang="en-US" sz="3800" i="0" dirty="0">
                    <a:effectLst/>
                  </a:rPr>
                  <a:t> = 0.237I</a:t>
                </a:r>
                <a:r>
                  <a:rPr lang="en-US" sz="3800" i="0" baseline="30000" dirty="0">
                    <a:effectLst/>
                  </a:rPr>
                  <a:t>2</a:t>
                </a:r>
                <a:r>
                  <a:rPr lang="en-US" sz="3800" i="0" dirty="0">
                    <a:effectLst/>
                  </a:rPr>
                  <a:t> - 4.62I + 15.6 = 0</a:t>
                </a:r>
              </a:p>
              <a:p>
                <a:pPr>
                  <a:spcBef>
                    <a:spcPts val="0"/>
                  </a:spcBef>
                </a:pPr>
                <a:r>
                  <a:rPr lang="en-US" sz="3800" i="0" dirty="0">
                    <a:effectLst/>
                  </a:rPr>
                  <a:t>when I ≈ 4.345 mA</a:t>
                </a:r>
              </a:p>
              <a:p>
                <a:pPr>
                  <a:spcBef>
                    <a:spcPts val="0"/>
                  </a:spcBef>
                </a:pPr>
                <a:r>
                  <a:rPr lang="en-US" sz="3800" dirty="0"/>
                  <a:t>or	  I </a:t>
                </a:r>
                <a:r>
                  <a:rPr lang="en-US" sz="3800" i="0" dirty="0">
                    <a:effectLst/>
                  </a:rPr>
                  <a:t>≈ 15.149 mA</a:t>
                </a:r>
              </a:p>
              <a:p>
                <a:pPr>
                  <a:spcBef>
                    <a:spcPts val="0"/>
                  </a:spcBef>
                </a:pPr>
                <a:r>
                  <a:rPr lang="en-US" sz="3800" i="0" dirty="0">
                    <a:effectLst/>
                  </a:rPr>
                  <a:t>V(I=4.345) ≈ 52.65</a:t>
                </a:r>
              </a:p>
              <a:p>
                <a:pPr>
                  <a:spcBef>
                    <a:spcPts val="0"/>
                  </a:spcBef>
                </a:pPr>
                <a:r>
                  <a:rPr lang="en-US" sz="3800" i="0" dirty="0">
                    <a:effectLst/>
                  </a:rPr>
                  <a:t>V(I=15.149) = ?</a:t>
                </a:r>
              </a:p>
              <a:p>
                <a:pPr>
                  <a:spcBef>
                    <a:spcPts val="0"/>
                  </a:spcBef>
                </a:pPr>
                <a:endParaRPr lang="en-US" sz="3800" i="0" dirty="0">
                  <a:effectLst/>
                </a:endParaRPr>
              </a:p>
              <a:p>
                <a:pPr algn="l"/>
                <a:endParaRPr lang="en-US" sz="3800" i="0" dirty="0">
                  <a:effectLst/>
                </a:endParaRPr>
              </a:p>
            </p:txBody>
          </p:sp>
        </mc:Choice>
        <mc:Fallback xmlns="">
          <p:sp>
            <p:nvSpPr>
              <p:cNvPr id="3" name="Content Placeholder 2">
                <a:extLst>
                  <a:ext uri="{FF2B5EF4-FFF2-40B4-BE49-F238E27FC236}">
                    <a16:creationId xmlns:a16="http://schemas.microsoft.com/office/drawing/2014/main" id="{720ABD6D-1AB3-4B46-BDAC-867BD2FD18A7}"/>
                  </a:ext>
                </a:extLst>
              </p:cNvPr>
              <p:cNvSpPr>
                <a:spLocks noGrp="1" noRot="1" noChangeAspect="1" noMove="1" noResize="1" noEditPoints="1" noAdjustHandles="1" noChangeArrowheads="1" noChangeShapeType="1" noTextEdit="1"/>
              </p:cNvSpPr>
              <p:nvPr>
                <p:ph idx="1"/>
              </p:nvPr>
            </p:nvSpPr>
            <p:spPr>
              <a:xfrm>
                <a:off x="457200" y="838200"/>
                <a:ext cx="8686800" cy="5638800"/>
              </a:xfrm>
              <a:blipFill>
                <a:blip r:embed="rId2"/>
                <a:stretch>
                  <a:fillRect l="-2316" t="-1838"/>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ACB1C9DC-975D-4D7B-BD88-1C54B269C278}"/>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SHAPE OF A CURVE</a:t>
            </a:r>
          </a:p>
          <a:p>
            <a:pPr algn="ctr" eaLnBrk="1" hangingPunct="1">
              <a:spcBef>
                <a:spcPct val="0"/>
              </a:spcBef>
              <a:buFontTx/>
              <a:buNone/>
            </a:pPr>
            <a:r>
              <a:rPr lang="en-US" altLang="en-US" sz="2400" dirty="0">
                <a:solidFill>
                  <a:schemeClr val="bg1"/>
                </a:solidFill>
              </a:rPr>
              <a:t>IN-CLASS PROBLEM 7</a:t>
            </a:r>
            <a:endParaRPr lang="en-US" altLang="en-US" sz="2400" i="1" dirty="0">
              <a:solidFill>
                <a:schemeClr val="folHlink"/>
              </a:solidFill>
            </a:endParaRPr>
          </a:p>
        </p:txBody>
      </p:sp>
    </p:spTree>
    <p:extLst>
      <p:ext uri="{BB962C8B-B14F-4D97-AF65-F5344CB8AC3E}">
        <p14:creationId xmlns:p14="http://schemas.microsoft.com/office/powerpoint/2010/main" val="323504244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0ABD6D-1AB3-4B46-BDAC-867BD2FD18A7}"/>
                  </a:ext>
                </a:extLst>
              </p:cNvPr>
              <p:cNvSpPr>
                <a:spLocks noGrp="1"/>
              </p:cNvSpPr>
              <p:nvPr>
                <p:ph idx="1"/>
              </p:nvPr>
            </p:nvSpPr>
            <p:spPr>
              <a:xfrm>
                <a:off x="457200" y="838200"/>
                <a:ext cx="8686800" cy="5638800"/>
              </a:xfrm>
            </p:spPr>
            <p:txBody>
              <a:bodyPr/>
              <a:lstStyle/>
              <a:p>
                <a:pPr algn="l"/>
                <a:r>
                  <a:rPr lang="en-US" sz="3800" dirty="0"/>
                  <a:t>V=0.079I</a:t>
                </a:r>
                <a:r>
                  <a:rPr lang="en-US" sz="3800" baseline="30000" dirty="0"/>
                  <a:t>3</a:t>
                </a:r>
                <a:r>
                  <a:rPr lang="en-US" sz="3800" dirty="0"/>
                  <a:t>-2.31I</a:t>
                </a:r>
                <a:r>
                  <a:rPr lang="en-US" sz="3800" baseline="30000" dirty="0"/>
                  <a:t>2</a:t>
                </a:r>
                <a:r>
                  <a:rPr lang="en-US" sz="3800" dirty="0"/>
                  <a:t>+15.6I+22 volts</a:t>
                </a:r>
                <a:endParaRPr lang="en-US" sz="3800" i="0" dirty="0">
                  <a:effectLst/>
                </a:endParaRPr>
              </a:p>
              <a:p>
                <a:pPr algn="l">
                  <a:spcBef>
                    <a:spcPts val="0"/>
                  </a:spcBef>
                </a:pPr>
                <a:r>
                  <a:rPr lang="en-US" sz="3800" i="0" dirty="0">
                    <a:effectLst/>
                  </a:rPr>
                  <a:t>Find V</a:t>
                </a:r>
                <a:r>
                  <a:rPr lang="en-US" sz="3800" baseline="-25000" dirty="0"/>
                  <a:t>max</a:t>
                </a:r>
                <a:r>
                  <a:rPr lang="en-US" sz="3800" i="0" dirty="0">
                    <a:effectLst/>
                  </a:rPr>
                  <a:t> and </a:t>
                </a:r>
                <a:r>
                  <a:rPr lang="en-US" sz="3800" i="0" dirty="0" err="1">
                    <a:effectLst/>
                  </a:rPr>
                  <a:t>V</a:t>
                </a:r>
                <a:r>
                  <a:rPr lang="en-US" sz="3800" baseline="-25000" dirty="0" err="1"/>
                  <a:t>min</a:t>
                </a:r>
                <a:endParaRPr lang="en-US" sz="3800" i="0" dirty="0">
                  <a:effectLst/>
                </a:endParaRPr>
              </a:p>
              <a:p>
                <a:pPr>
                  <a:spcBef>
                    <a:spcPts val="0"/>
                  </a:spcBef>
                </a:pPr>
                <a14:m>
                  <m:oMath xmlns:m="http://schemas.openxmlformats.org/officeDocument/2006/math">
                    <m:f>
                      <m:fPr>
                        <m:ctrlPr>
                          <a:rPr lang="en-US" sz="3000" i="1" smtClean="0">
                            <a:effectLst/>
                            <a:latin typeface="Cambria Math" panose="02040503050406030204" pitchFamily="18" charset="0"/>
                          </a:rPr>
                        </m:ctrlPr>
                      </m:fPr>
                      <m:num>
                        <m:r>
                          <m:rPr>
                            <m:nor/>
                          </m:rPr>
                          <a:rPr lang="en-US" sz="3000" dirty="0"/>
                          <m:t>dV</m:t>
                        </m:r>
                      </m:num>
                      <m:den>
                        <m:r>
                          <m:rPr>
                            <m:nor/>
                          </m:rPr>
                          <a:rPr lang="en-US" sz="3000" dirty="0"/>
                          <m:t>dI</m:t>
                        </m:r>
                      </m:den>
                    </m:f>
                  </m:oMath>
                </a14:m>
                <a:r>
                  <a:rPr lang="en-US" sz="3800" i="0" dirty="0">
                    <a:effectLst/>
                  </a:rPr>
                  <a:t> = 0.237I</a:t>
                </a:r>
                <a:r>
                  <a:rPr lang="en-US" sz="3800" i="0" baseline="30000" dirty="0">
                    <a:effectLst/>
                  </a:rPr>
                  <a:t>2</a:t>
                </a:r>
                <a:r>
                  <a:rPr lang="en-US" sz="3800" i="0" dirty="0">
                    <a:effectLst/>
                  </a:rPr>
                  <a:t> - 4.62I + 15.6 = 0</a:t>
                </a:r>
              </a:p>
              <a:p>
                <a:pPr>
                  <a:spcBef>
                    <a:spcPts val="0"/>
                  </a:spcBef>
                </a:pPr>
                <a:r>
                  <a:rPr lang="en-US" sz="3800" i="0" dirty="0">
                    <a:effectLst/>
                  </a:rPr>
                  <a:t>when I ≈ 4.345 mA</a:t>
                </a:r>
              </a:p>
              <a:p>
                <a:pPr>
                  <a:spcBef>
                    <a:spcPts val="0"/>
                  </a:spcBef>
                </a:pPr>
                <a:r>
                  <a:rPr lang="en-US" sz="3800" dirty="0"/>
                  <a:t>or	  I </a:t>
                </a:r>
                <a:r>
                  <a:rPr lang="en-US" sz="3800" i="0" dirty="0">
                    <a:effectLst/>
                  </a:rPr>
                  <a:t>≈ 15.149 mA</a:t>
                </a:r>
              </a:p>
              <a:p>
                <a:pPr>
                  <a:spcBef>
                    <a:spcPts val="0"/>
                  </a:spcBef>
                </a:pPr>
                <a:r>
                  <a:rPr lang="en-US" sz="3800" i="0" dirty="0">
                    <a:effectLst/>
                  </a:rPr>
                  <a:t>V(I=4.345) ≈ 52.65 </a:t>
                </a:r>
              </a:p>
              <a:p>
                <a:pPr>
                  <a:spcBef>
                    <a:spcPts val="0"/>
                  </a:spcBef>
                </a:pPr>
                <a:r>
                  <a:rPr lang="en-US" sz="3800" i="0" dirty="0">
                    <a:effectLst/>
                  </a:rPr>
                  <a:t>V(I=15.149) ≈ 2.85 </a:t>
                </a:r>
              </a:p>
              <a:p>
                <a:pPr>
                  <a:spcBef>
                    <a:spcPts val="0"/>
                  </a:spcBef>
                </a:pPr>
                <a:r>
                  <a:rPr lang="en-US" sz="3800" dirty="0"/>
                  <a:t>What are the units on these?</a:t>
                </a:r>
                <a:endParaRPr lang="en-US" sz="3800" i="0" dirty="0">
                  <a:effectLst/>
                </a:endParaRPr>
              </a:p>
              <a:p>
                <a:pPr>
                  <a:spcBef>
                    <a:spcPts val="0"/>
                  </a:spcBef>
                </a:pPr>
                <a:endParaRPr lang="en-US" sz="3800" i="0" dirty="0">
                  <a:effectLst/>
                </a:endParaRPr>
              </a:p>
              <a:p>
                <a:pPr algn="l"/>
                <a:endParaRPr lang="en-US" sz="3800" i="0" dirty="0">
                  <a:effectLst/>
                </a:endParaRPr>
              </a:p>
            </p:txBody>
          </p:sp>
        </mc:Choice>
        <mc:Fallback xmlns="">
          <p:sp>
            <p:nvSpPr>
              <p:cNvPr id="3" name="Content Placeholder 2">
                <a:extLst>
                  <a:ext uri="{FF2B5EF4-FFF2-40B4-BE49-F238E27FC236}">
                    <a16:creationId xmlns:a16="http://schemas.microsoft.com/office/drawing/2014/main" id="{720ABD6D-1AB3-4B46-BDAC-867BD2FD18A7}"/>
                  </a:ext>
                </a:extLst>
              </p:cNvPr>
              <p:cNvSpPr>
                <a:spLocks noGrp="1" noRot="1" noChangeAspect="1" noMove="1" noResize="1" noEditPoints="1" noAdjustHandles="1" noChangeArrowheads="1" noChangeShapeType="1" noTextEdit="1"/>
              </p:cNvSpPr>
              <p:nvPr>
                <p:ph idx="1"/>
              </p:nvPr>
            </p:nvSpPr>
            <p:spPr>
              <a:xfrm>
                <a:off x="457200" y="838200"/>
                <a:ext cx="8686800" cy="5638800"/>
              </a:xfrm>
              <a:blipFill>
                <a:blip r:embed="rId2"/>
                <a:stretch>
                  <a:fillRect l="-2316" t="-1838"/>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ACB1C9DC-975D-4D7B-BD88-1C54B269C278}"/>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SHAPE OF A CURVE</a:t>
            </a:r>
          </a:p>
          <a:p>
            <a:pPr algn="ctr" eaLnBrk="1" hangingPunct="1">
              <a:spcBef>
                <a:spcPct val="0"/>
              </a:spcBef>
              <a:buFontTx/>
              <a:buNone/>
            </a:pPr>
            <a:r>
              <a:rPr lang="en-US" altLang="en-US" sz="2400" dirty="0">
                <a:solidFill>
                  <a:schemeClr val="bg1"/>
                </a:solidFill>
              </a:rPr>
              <a:t>IN-CLASS PROBLEM 7</a:t>
            </a:r>
            <a:endParaRPr lang="en-US" altLang="en-US" sz="2400" i="1" dirty="0">
              <a:solidFill>
                <a:schemeClr val="folHlink"/>
              </a:solidFill>
            </a:endParaRPr>
          </a:p>
        </p:txBody>
      </p:sp>
    </p:spTree>
    <p:extLst>
      <p:ext uri="{BB962C8B-B14F-4D97-AF65-F5344CB8AC3E}">
        <p14:creationId xmlns:p14="http://schemas.microsoft.com/office/powerpoint/2010/main" val="150823548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0ABD6D-1AB3-4B46-BDAC-867BD2FD18A7}"/>
                  </a:ext>
                </a:extLst>
              </p:cNvPr>
              <p:cNvSpPr>
                <a:spLocks noGrp="1"/>
              </p:cNvSpPr>
              <p:nvPr>
                <p:ph idx="1"/>
              </p:nvPr>
            </p:nvSpPr>
            <p:spPr>
              <a:xfrm>
                <a:off x="457200" y="838200"/>
                <a:ext cx="8686800" cy="5638800"/>
              </a:xfrm>
            </p:spPr>
            <p:txBody>
              <a:bodyPr/>
              <a:lstStyle/>
              <a:p>
                <a:pPr algn="l"/>
                <a:r>
                  <a:rPr lang="en-US" sz="3800" dirty="0"/>
                  <a:t>V=0.079I</a:t>
                </a:r>
                <a:r>
                  <a:rPr lang="en-US" sz="3800" baseline="30000" dirty="0"/>
                  <a:t>3</a:t>
                </a:r>
                <a:r>
                  <a:rPr lang="en-US" sz="3800" dirty="0"/>
                  <a:t>-2.31I</a:t>
                </a:r>
                <a:r>
                  <a:rPr lang="en-US" sz="3800" baseline="30000" dirty="0"/>
                  <a:t>2</a:t>
                </a:r>
                <a:r>
                  <a:rPr lang="en-US" sz="3800" dirty="0"/>
                  <a:t>+15.6I+22 volts</a:t>
                </a:r>
                <a:endParaRPr lang="en-US" sz="3800" i="0" dirty="0">
                  <a:effectLst/>
                </a:endParaRPr>
              </a:p>
              <a:p>
                <a:pPr algn="l">
                  <a:spcBef>
                    <a:spcPts val="0"/>
                  </a:spcBef>
                </a:pPr>
                <a:r>
                  <a:rPr lang="en-US" sz="3800" i="0" dirty="0">
                    <a:effectLst/>
                  </a:rPr>
                  <a:t>Find V</a:t>
                </a:r>
                <a:r>
                  <a:rPr lang="en-US" sz="3800" baseline="-25000" dirty="0"/>
                  <a:t>max</a:t>
                </a:r>
                <a:r>
                  <a:rPr lang="en-US" sz="3800" i="0" dirty="0">
                    <a:effectLst/>
                  </a:rPr>
                  <a:t> and </a:t>
                </a:r>
                <a:r>
                  <a:rPr lang="en-US" sz="3800" i="0" dirty="0" err="1">
                    <a:effectLst/>
                  </a:rPr>
                  <a:t>V</a:t>
                </a:r>
                <a:r>
                  <a:rPr lang="en-US" sz="3800" baseline="-25000" dirty="0" err="1"/>
                  <a:t>min</a:t>
                </a:r>
                <a:endParaRPr lang="en-US" sz="3800" i="0" dirty="0">
                  <a:effectLst/>
                </a:endParaRPr>
              </a:p>
              <a:p>
                <a:pPr>
                  <a:spcBef>
                    <a:spcPts val="0"/>
                  </a:spcBef>
                </a:pPr>
                <a14:m>
                  <m:oMath xmlns:m="http://schemas.openxmlformats.org/officeDocument/2006/math">
                    <m:f>
                      <m:fPr>
                        <m:ctrlPr>
                          <a:rPr lang="en-US" sz="3000" i="1" smtClean="0">
                            <a:effectLst/>
                            <a:latin typeface="Cambria Math" panose="02040503050406030204" pitchFamily="18" charset="0"/>
                          </a:rPr>
                        </m:ctrlPr>
                      </m:fPr>
                      <m:num>
                        <m:r>
                          <m:rPr>
                            <m:nor/>
                          </m:rPr>
                          <a:rPr lang="en-US" sz="3000" dirty="0"/>
                          <m:t>dV</m:t>
                        </m:r>
                      </m:num>
                      <m:den>
                        <m:r>
                          <m:rPr>
                            <m:nor/>
                          </m:rPr>
                          <a:rPr lang="en-US" sz="3000" dirty="0"/>
                          <m:t>dI</m:t>
                        </m:r>
                      </m:den>
                    </m:f>
                  </m:oMath>
                </a14:m>
                <a:r>
                  <a:rPr lang="en-US" sz="3800" i="0" dirty="0">
                    <a:effectLst/>
                  </a:rPr>
                  <a:t> = 0.237I</a:t>
                </a:r>
                <a:r>
                  <a:rPr lang="en-US" sz="3800" i="0" baseline="30000" dirty="0">
                    <a:effectLst/>
                  </a:rPr>
                  <a:t>2</a:t>
                </a:r>
                <a:r>
                  <a:rPr lang="en-US" sz="3800" i="0" dirty="0">
                    <a:effectLst/>
                  </a:rPr>
                  <a:t> - 4.62I + 15.6 = 0</a:t>
                </a:r>
              </a:p>
              <a:p>
                <a:pPr>
                  <a:spcBef>
                    <a:spcPts val="0"/>
                  </a:spcBef>
                </a:pPr>
                <a:r>
                  <a:rPr lang="en-US" sz="3800" i="0" dirty="0">
                    <a:effectLst/>
                  </a:rPr>
                  <a:t>when I ≈ 4.345 ma</a:t>
                </a:r>
              </a:p>
              <a:p>
                <a:pPr>
                  <a:spcBef>
                    <a:spcPts val="0"/>
                  </a:spcBef>
                </a:pPr>
                <a:r>
                  <a:rPr lang="en-US" sz="3800" dirty="0"/>
                  <a:t>or	  I </a:t>
                </a:r>
                <a:r>
                  <a:rPr lang="en-US" sz="3800" i="0" dirty="0">
                    <a:effectLst/>
                  </a:rPr>
                  <a:t>≈ 15.149 ma</a:t>
                </a:r>
              </a:p>
              <a:p>
                <a:pPr>
                  <a:spcBef>
                    <a:spcPts val="0"/>
                  </a:spcBef>
                </a:pPr>
                <a:r>
                  <a:rPr lang="en-US" sz="3800" i="0" dirty="0">
                    <a:effectLst/>
                  </a:rPr>
                  <a:t>V(I=4.345) ≈ </a:t>
                </a:r>
                <a:r>
                  <a:rPr lang="en-US" sz="3800" i="0" dirty="0">
                    <a:solidFill>
                      <a:srgbClr val="FFFF00"/>
                    </a:solidFill>
                    <a:effectLst/>
                  </a:rPr>
                  <a:t>52.65 v</a:t>
                </a:r>
              </a:p>
              <a:p>
                <a:pPr>
                  <a:spcBef>
                    <a:spcPts val="0"/>
                  </a:spcBef>
                </a:pPr>
                <a:r>
                  <a:rPr lang="en-US" sz="3800" i="0" dirty="0">
                    <a:effectLst/>
                  </a:rPr>
                  <a:t>V(I=15.149) ≈ </a:t>
                </a:r>
                <a:r>
                  <a:rPr lang="en-US" sz="3800" i="0" dirty="0">
                    <a:solidFill>
                      <a:srgbClr val="FFFF00"/>
                    </a:solidFill>
                    <a:effectLst/>
                  </a:rPr>
                  <a:t>2.85 v</a:t>
                </a:r>
              </a:p>
              <a:p>
                <a:pPr>
                  <a:spcBef>
                    <a:spcPts val="0"/>
                  </a:spcBef>
                </a:pPr>
                <a:r>
                  <a:rPr lang="en-US" sz="3800" i="0" dirty="0">
                    <a:effectLst/>
                  </a:rPr>
                  <a:t>So which is V</a:t>
                </a:r>
                <a:r>
                  <a:rPr lang="en-US" sz="3800" baseline="-25000" dirty="0"/>
                  <a:t>max</a:t>
                </a:r>
                <a:r>
                  <a:rPr lang="en-US" sz="3800" i="0" dirty="0">
                    <a:effectLst/>
                  </a:rPr>
                  <a:t>(V</a:t>
                </a:r>
                <a:r>
                  <a:rPr lang="en-US" sz="3800" i="0" baseline="-25000" dirty="0">
                    <a:effectLst/>
                  </a:rPr>
                  <a:t>BO</a:t>
                </a:r>
                <a:r>
                  <a:rPr lang="en-US" sz="3800" i="0" dirty="0">
                    <a:effectLst/>
                  </a:rPr>
                  <a:t> the break over voltage) and which is </a:t>
                </a:r>
                <a:r>
                  <a:rPr lang="en-US" sz="3800" i="0" dirty="0" err="1">
                    <a:effectLst/>
                  </a:rPr>
                  <a:t>V</a:t>
                </a:r>
                <a:r>
                  <a:rPr lang="en-US" sz="3800" baseline="-25000" dirty="0" err="1"/>
                  <a:t>min</a:t>
                </a:r>
                <a:r>
                  <a:rPr lang="en-US" sz="3800" i="0" dirty="0">
                    <a:effectLst/>
                  </a:rPr>
                  <a:t>(V</a:t>
                </a:r>
                <a:r>
                  <a:rPr lang="en-US" sz="3800" i="0" baseline="-25000" dirty="0">
                    <a:effectLst/>
                  </a:rPr>
                  <a:t>BB</a:t>
                </a:r>
                <a:r>
                  <a:rPr lang="en-US" sz="3800" i="0" dirty="0">
                    <a:effectLst/>
                  </a:rPr>
                  <a:t> the break back voltage)</a:t>
                </a:r>
              </a:p>
              <a:p>
                <a:pPr algn="l"/>
                <a:endParaRPr lang="en-US" sz="3800" i="0" dirty="0">
                  <a:effectLst/>
                </a:endParaRPr>
              </a:p>
            </p:txBody>
          </p:sp>
        </mc:Choice>
        <mc:Fallback xmlns="">
          <p:sp>
            <p:nvSpPr>
              <p:cNvPr id="3" name="Content Placeholder 2">
                <a:extLst>
                  <a:ext uri="{FF2B5EF4-FFF2-40B4-BE49-F238E27FC236}">
                    <a16:creationId xmlns:a16="http://schemas.microsoft.com/office/drawing/2014/main" id="{720ABD6D-1AB3-4B46-BDAC-867BD2FD18A7}"/>
                  </a:ext>
                </a:extLst>
              </p:cNvPr>
              <p:cNvSpPr>
                <a:spLocks noGrp="1" noRot="1" noChangeAspect="1" noMove="1" noResize="1" noEditPoints="1" noAdjustHandles="1" noChangeArrowheads="1" noChangeShapeType="1" noTextEdit="1"/>
              </p:cNvSpPr>
              <p:nvPr>
                <p:ph idx="1"/>
              </p:nvPr>
            </p:nvSpPr>
            <p:spPr>
              <a:xfrm>
                <a:off x="457200" y="838200"/>
                <a:ext cx="8686800" cy="5638800"/>
              </a:xfrm>
              <a:blipFill>
                <a:blip r:embed="rId2"/>
                <a:stretch>
                  <a:fillRect l="-2316" t="-1838" r="-4421" b="-12757"/>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ACB1C9DC-975D-4D7B-BD88-1C54B269C278}"/>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SHAPE OF A CURVE</a:t>
            </a:r>
          </a:p>
          <a:p>
            <a:pPr algn="ctr" eaLnBrk="1" hangingPunct="1">
              <a:spcBef>
                <a:spcPct val="0"/>
              </a:spcBef>
              <a:buFontTx/>
              <a:buNone/>
            </a:pPr>
            <a:r>
              <a:rPr lang="en-US" altLang="en-US" sz="2400" dirty="0">
                <a:solidFill>
                  <a:schemeClr val="bg1"/>
                </a:solidFill>
              </a:rPr>
              <a:t>IN-CLASS PROBLEM 7</a:t>
            </a:r>
            <a:endParaRPr lang="en-US" altLang="en-US" sz="2400" i="1" dirty="0">
              <a:solidFill>
                <a:schemeClr val="folHlink"/>
              </a:solidFill>
            </a:endParaRPr>
          </a:p>
        </p:txBody>
      </p:sp>
    </p:spTree>
    <p:extLst>
      <p:ext uri="{BB962C8B-B14F-4D97-AF65-F5344CB8AC3E}">
        <p14:creationId xmlns:p14="http://schemas.microsoft.com/office/powerpoint/2010/main" val="141491451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0ABD6D-1AB3-4B46-BDAC-867BD2FD18A7}"/>
                  </a:ext>
                </a:extLst>
              </p:cNvPr>
              <p:cNvSpPr>
                <a:spLocks noGrp="1"/>
              </p:cNvSpPr>
              <p:nvPr>
                <p:ph idx="1"/>
              </p:nvPr>
            </p:nvSpPr>
            <p:spPr>
              <a:xfrm>
                <a:off x="457200" y="838200"/>
                <a:ext cx="8686800" cy="5638800"/>
              </a:xfrm>
            </p:spPr>
            <p:txBody>
              <a:bodyPr/>
              <a:lstStyle/>
              <a:p>
                <a:pPr algn="l"/>
                <a:r>
                  <a:rPr lang="en-US" sz="3800" dirty="0"/>
                  <a:t>V=0.079I</a:t>
                </a:r>
                <a:r>
                  <a:rPr lang="en-US" sz="3800" baseline="30000" dirty="0"/>
                  <a:t>3</a:t>
                </a:r>
                <a:r>
                  <a:rPr lang="en-US" sz="3800" dirty="0"/>
                  <a:t>-2.31I</a:t>
                </a:r>
                <a:r>
                  <a:rPr lang="en-US" sz="3800" baseline="30000" dirty="0"/>
                  <a:t>2</a:t>
                </a:r>
                <a:r>
                  <a:rPr lang="en-US" sz="3800" dirty="0"/>
                  <a:t>+15.6I+22 volts</a:t>
                </a:r>
                <a:endParaRPr lang="en-US" sz="3800" i="0" dirty="0">
                  <a:effectLst/>
                </a:endParaRPr>
              </a:p>
              <a:p>
                <a:pPr algn="l">
                  <a:spcBef>
                    <a:spcPts val="0"/>
                  </a:spcBef>
                </a:pPr>
                <a:r>
                  <a:rPr lang="en-US" sz="3800" i="0" dirty="0">
                    <a:effectLst/>
                  </a:rPr>
                  <a:t>Find V</a:t>
                </a:r>
                <a:r>
                  <a:rPr lang="en-US" sz="3800" baseline="-25000" dirty="0"/>
                  <a:t>max</a:t>
                </a:r>
                <a:r>
                  <a:rPr lang="en-US" sz="3800" i="0" dirty="0">
                    <a:effectLst/>
                  </a:rPr>
                  <a:t> and </a:t>
                </a:r>
                <a:r>
                  <a:rPr lang="en-US" sz="3800" i="0" dirty="0" err="1">
                    <a:effectLst/>
                  </a:rPr>
                  <a:t>V</a:t>
                </a:r>
                <a:r>
                  <a:rPr lang="en-US" sz="3800" baseline="-25000" dirty="0" err="1"/>
                  <a:t>min</a:t>
                </a:r>
                <a:endParaRPr lang="en-US" sz="3800" i="0" dirty="0">
                  <a:effectLst/>
                </a:endParaRPr>
              </a:p>
              <a:p>
                <a:pPr>
                  <a:spcBef>
                    <a:spcPts val="0"/>
                  </a:spcBef>
                </a:pPr>
                <a14:m>
                  <m:oMath xmlns:m="http://schemas.openxmlformats.org/officeDocument/2006/math">
                    <m:f>
                      <m:fPr>
                        <m:ctrlPr>
                          <a:rPr lang="en-US" sz="3000" i="1" smtClean="0">
                            <a:effectLst/>
                            <a:latin typeface="Cambria Math" panose="02040503050406030204" pitchFamily="18" charset="0"/>
                          </a:rPr>
                        </m:ctrlPr>
                      </m:fPr>
                      <m:num>
                        <m:r>
                          <m:rPr>
                            <m:nor/>
                          </m:rPr>
                          <a:rPr lang="en-US" sz="3000" dirty="0"/>
                          <m:t>dV</m:t>
                        </m:r>
                      </m:num>
                      <m:den>
                        <m:r>
                          <m:rPr>
                            <m:nor/>
                          </m:rPr>
                          <a:rPr lang="en-US" sz="3000" dirty="0"/>
                          <m:t>dI</m:t>
                        </m:r>
                      </m:den>
                    </m:f>
                  </m:oMath>
                </a14:m>
                <a:r>
                  <a:rPr lang="en-US" sz="3800" i="0" dirty="0">
                    <a:effectLst/>
                  </a:rPr>
                  <a:t> = 0.237I</a:t>
                </a:r>
                <a:r>
                  <a:rPr lang="en-US" sz="3800" i="0" baseline="30000" dirty="0">
                    <a:effectLst/>
                  </a:rPr>
                  <a:t>2</a:t>
                </a:r>
                <a:r>
                  <a:rPr lang="en-US" sz="3800" i="0" dirty="0">
                    <a:effectLst/>
                  </a:rPr>
                  <a:t> - 4.62I + 15.6 = 0</a:t>
                </a:r>
              </a:p>
              <a:p>
                <a:pPr>
                  <a:spcBef>
                    <a:spcPts val="0"/>
                  </a:spcBef>
                </a:pPr>
                <a:r>
                  <a:rPr lang="en-US" sz="3800" i="0" dirty="0">
                    <a:effectLst/>
                  </a:rPr>
                  <a:t>when I ≈ 4.345 ma</a:t>
                </a:r>
              </a:p>
              <a:p>
                <a:pPr>
                  <a:spcBef>
                    <a:spcPts val="0"/>
                  </a:spcBef>
                </a:pPr>
                <a:r>
                  <a:rPr lang="en-US" sz="3800" dirty="0"/>
                  <a:t>or	  I </a:t>
                </a:r>
                <a:r>
                  <a:rPr lang="en-US" sz="3800" i="0" dirty="0">
                    <a:effectLst/>
                  </a:rPr>
                  <a:t>≈ 15.149 ma</a:t>
                </a:r>
              </a:p>
              <a:p>
                <a:pPr>
                  <a:spcBef>
                    <a:spcPts val="0"/>
                  </a:spcBef>
                </a:pPr>
                <a:r>
                  <a:rPr lang="en-US" sz="3800" i="0" dirty="0">
                    <a:effectLst/>
                  </a:rPr>
                  <a:t>V(I=4.345) ≈ </a:t>
                </a:r>
                <a:r>
                  <a:rPr lang="en-US" sz="3800" i="0" dirty="0">
                    <a:solidFill>
                      <a:srgbClr val="FFFF00"/>
                    </a:solidFill>
                    <a:effectLst/>
                  </a:rPr>
                  <a:t>52.65v </a:t>
                </a:r>
                <a:r>
                  <a:rPr lang="en-US" sz="3800" i="0" dirty="0">
                    <a:effectLst/>
                  </a:rPr>
                  <a:t>V</a:t>
                </a:r>
                <a:r>
                  <a:rPr lang="en-US" sz="3800" baseline="-25000" dirty="0"/>
                  <a:t>max</a:t>
                </a:r>
                <a:r>
                  <a:rPr lang="en-US" sz="3800" i="0" dirty="0">
                    <a:effectLst/>
                  </a:rPr>
                  <a:t>(V</a:t>
                </a:r>
                <a:r>
                  <a:rPr lang="en-US" sz="3800" i="0" baseline="-25000" dirty="0">
                    <a:effectLst/>
                  </a:rPr>
                  <a:t>BO</a:t>
                </a:r>
                <a:r>
                  <a:rPr lang="en-US" sz="3800" i="0" dirty="0">
                    <a:effectLst/>
                  </a:rPr>
                  <a:t>)</a:t>
                </a:r>
                <a:endParaRPr lang="en-US" sz="3800" i="0" dirty="0">
                  <a:solidFill>
                    <a:srgbClr val="FFFF00"/>
                  </a:solidFill>
                  <a:effectLst/>
                </a:endParaRPr>
              </a:p>
              <a:p>
                <a:pPr>
                  <a:spcBef>
                    <a:spcPts val="0"/>
                  </a:spcBef>
                </a:pPr>
                <a:r>
                  <a:rPr lang="en-US" sz="3800" i="0" dirty="0">
                    <a:effectLst/>
                  </a:rPr>
                  <a:t>V(I=15.149) ≈ </a:t>
                </a:r>
                <a:r>
                  <a:rPr lang="en-US" sz="3800" i="0" dirty="0">
                    <a:solidFill>
                      <a:srgbClr val="FFFF00"/>
                    </a:solidFill>
                    <a:effectLst/>
                  </a:rPr>
                  <a:t>2.85v </a:t>
                </a:r>
                <a:r>
                  <a:rPr lang="en-US" sz="3800" i="0" dirty="0" err="1">
                    <a:effectLst/>
                  </a:rPr>
                  <a:t>V</a:t>
                </a:r>
                <a:r>
                  <a:rPr lang="en-US" sz="3800" baseline="-25000" dirty="0" err="1"/>
                  <a:t>min</a:t>
                </a:r>
                <a:r>
                  <a:rPr lang="en-US" sz="3800" i="0" dirty="0">
                    <a:effectLst/>
                  </a:rPr>
                  <a:t>(V</a:t>
                </a:r>
                <a:r>
                  <a:rPr lang="en-US" sz="3800" i="0" baseline="-25000" dirty="0">
                    <a:effectLst/>
                  </a:rPr>
                  <a:t>BB</a:t>
                </a:r>
                <a:r>
                  <a:rPr lang="en-US" sz="3800" i="0" dirty="0">
                    <a:effectLst/>
                  </a:rPr>
                  <a:t>) </a:t>
                </a:r>
                <a:endParaRPr lang="en-US" sz="3800" i="0" dirty="0">
                  <a:solidFill>
                    <a:srgbClr val="FFFF00"/>
                  </a:solidFill>
                  <a:effectLst/>
                </a:endParaRPr>
              </a:p>
              <a:p>
                <a:pPr algn="l"/>
                <a:r>
                  <a:rPr lang="en-US" sz="3800" i="0" dirty="0">
                    <a:effectLst/>
                  </a:rPr>
                  <a:t>But…</a:t>
                </a:r>
              </a:p>
            </p:txBody>
          </p:sp>
        </mc:Choice>
        <mc:Fallback xmlns="">
          <p:sp>
            <p:nvSpPr>
              <p:cNvPr id="3" name="Content Placeholder 2">
                <a:extLst>
                  <a:ext uri="{FF2B5EF4-FFF2-40B4-BE49-F238E27FC236}">
                    <a16:creationId xmlns:a16="http://schemas.microsoft.com/office/drawing/2014/main" id="{720ABD6D-1AB3-4B46-BDAC-867BD2FD18A7}"/>
                  </a:ext>
                </a:extLst>
              </p:cNvPr>
              <p:cNvSpPr>
                <a:spLocks noGrp="1" noRot="1" noChangeAspect="1" noMove="1" noResize="1" noEditPoints="1" noAdjustHandles="1" noChangeArrowheads="1" noChangeShapeType="1" noTextEdit="1"/>
              </p:cNvSpPr>
              <p:nvPr>
                <p:ph idx="1"/>
              </p:nvPr>
            </p:nvSpPr>
            <p:spPr>
              <a:xfrm>
                <a:off x="457200" y="838200"/>
                <a:ext cx="8686800" cy="5638800"/>
              </a:xfrm>
              <a:blipFill>
                <a:blip r:embed="rId2"/>
                <a:stretch>
                  <a:fillRect l="-2316" t="-1838"/>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ACB1C9DC-975D-4D7B-BD88-1C54B269C278}"/>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SHAPE OF A CURVE</a:t>
            </a:r>
          </a:p>
          <a:p>
            <a:pPr algn="ctr" eaLnBrk="1" hangingPunct="1">
              <a:spcBef>
                <a:spcPct val="0"/>
              </a:spcBef>
              <a:buFontTx/>
              <a:buNone/>
            </a:pPr>
            <a:r>
              <a:rPr lang="en-US" altLang="en-US" sz="2400" dirty="0">
                <a:solidFill>
                  <a:schemeClr val="bg1"/>
                </a:solidFill>
              </a:rPr>
              <a:t>IN-CLASS PROBLEM 7</a:t>
            </a:r>
            <a:endParaRPr lang="en-US" altLang="en-US" sz="2400" i="1" dirty="0">
              <a:solidFill>
                <a:schemeClr val="folHlink"/>
              </a:solidFill>
            </a:endParaRPr>
          </a:p>
        </p:txBody>
      </p:sp>
    </p:spTree>
    <p:extLst>
      <p:ext uri="{BB962C8B-B14F-4D97-AF65-F5344CB8AC3E}">
        <p14:creationId xmlns:p14="http://schemas.microsoft.com/office/powerpoint/2010/main" val="92271733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0ABD6D-1AB3-4B46-BDAC-867BD2FD18A7}"/>
              </a:ext>
            </a:extLst>
          </p:cNvPr>
          <p:cNvSpPr>
            <a:spLocks noGrp="1"/>
          </p:cNvSpPr>
          <p:nvPr>
            <p:ph idx="1"/>
          </p:nvPr>
        </p:nvSpPr>
        <p:spPr>
          <a:xfrm>
            <a:off x="457200" y="838200"/>
            <a:ext cx="8686800" cy="5638800"/>
          </a:xfrm>
        </p:spPr>
        <p:txBody>
          <a:bodyPr/>
          <a:lstStyle/>
          <a:p>
            <a:pPr algn="l"/>
            <a:r>
              <a:rPr lang="en-US" sz="3800" dirty="0"/>
              <a:t>V=0.079I</a:t>
            </a:r>
            <a:r>
              <a:rPr lang="en-US" sz="3800" baseline="30000" dirty="0"/>
              <a:t>3</a:t>
            </a:r>
            <a:r>
              <a:rPr lang="en-US" sz="3800" dirty="0"/>
              <a:t>-2.31I</a:t>
            </a:r>
            <a:r>
              <a:rPr lang="en-US" sz="3800" baseline="30000" dirty="0"/>
              <a:t>2</a:t>
            </a:r>
            <a:r>
              <a:rPr lang="en-US" sz="3800" dirty="0"/>
              <a:t>+15.6I+22 volts</a:t>
            </a:r>
            <a:endParaRPr lang="en-US" sz="3800" i="0" dirty="0">
              <a:effectLst/>
            </a:endParaRPr>
          </a:p>
          <a:p>
            <a:pPr>
              <a:spcBef>
                <a:spcPts val="0"/>
              </a:spcBef>
            </a:pPr>
            <a:r>
              <a:rPr lang="en-US" sz="3800" i="0" dirty="0">
                <a:effectLst/>
              </a:rPr>
              <a:t>Where is the inflection point?</a:t>
            </a:r>
          </a:p>
          <a:p>
            <a:pPr>
              <a:spcBef>
                <a:spcPts val="0"/>
              </a:spcBef>
            </a:pPr>
            <a:endParaRPr lang="en-US" sz="3800" i="0" dirty="0">
              <a:effectLst/>
            </a:endParaRPr>
          </a:p>
          <a:p>
            <a:pPr>
              <a:spcBef>
                <a:spcPts val="0"/>
              </a:spcBef>
            </a:pPr>
            <a:r>
              <a:rPr lang="en-US" sz="3800" i="0" dirty="0">
                <a:effectLst/>
              </a:rPr>
              <a:t> </a:t>
            </a:r>
            <a:endParaRPr lang="en-US" sz="3800" i="0" dirty="0">
              <a:solidFill>
                <a:srgbClr val="FFFF00"/>
              </a:solidFill>
              <a:effectLst/>
            </a:endParaRPr>
          </a:p>
        </p:txBody>
      </p:sp>
      <p:sp>
        <p:nvSpPr>
          <p:cNvPr id="6" name="Rectangle 5">
            <a:extLst>
              <a:ext uri="{FF2B5EF4-FFF2-40B4-BE49-F238E27FC236}">
                <a16:creationId xmlns:a16="http://schemas.microsoft.com/office/drawing/2014/main" id="{ACB1C9DC-975D-4D7B-BD88-1C54B269C278}"/>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SHAPE OF A CURVE</a:t>
            </a:r>
          </a:p>
          <a:p>
            <a:pPr algn="ctr" eaLnBrk="1" hangingPunct="1">
              <a:spcBef>
                <a:spcPct val="0"/>
              </a:spcBef>
              <a:buFontTx/>
              <a:buNone/>
            </a:pPr>
            <a:r>
              <a:rPr lang="en-US" altLang="en-US" sz="2400" dirty="0">
                <a:solidFill>
                  <a:schemeClr val="bg1"/>
                </a:solidFill>
              </a:rPr>
              <a:t>IN-CLASS PROBLEM 8</a:t>
            </a:r>
            <a:endParaRPr lang="en-US" altLang="en-US" sz="2400" i="1" dirty="0">
              <a:solidFill>
                <a:schemeClr val="folHlink"/>
              </a:solidFill>
            </a:endParaRPr>
          </a:p>
        </p:txBody>
      </p:sp>
      <p:grpSp>
        <p:nvGrpSpPr>
          <p:cNvPr id="10" name="Group 9">
            <a:extLst>
              <a:ext uri="{FF2B5EF4-FFF2-40B4-BE49-F238E27FC236}">
                <a16:creationId xmlns:a16="http://schemas.microsoft.com/office/drawing/2014/main" id="{C22DFB11-73BD-44A0-9CCB-20544F2D1089}"/>
              </a:ext>
            </a:extLst>
          </p:cNvPr>
          <p:cNvGrpSpPr/>
          <p:nvPr/>
        </p:nvGrpSpPr>
        <p:grpSpPr>
          <a:xfrm>
            <a:off x="4800600" y="4053709"/>
            <a:ext cx="4124325" cy="2533650"/>
            <a:chOff x="228600" y="2743200"/>
            <a:chExt cx="4124325" cy="2533650"/>
          </a:xfrm>
        </p:grpSpPr>
        <p:pic>
          <p:nvPicPr>
            <p:cNvPr id="4" name="Picture 3">
              <a:extLst>
                <a:ext uri="{FF2B5EF4-FFF2-40B4-BE49-F238E27FC236}">
                  <a16:creationId xmlns:a16="http://schemas.microsoft.com/office/drawing/2014/main" id="{3750E1D5-3E5C-4471-BE7D-CA216E074A34}"/>
                </a:ext>
              </a:extLst>
            </p:cNvPr>
            <p:cNvPicPr>
              <a:picLocks noChangeAspect="1"/>
            </p:cNvPicPr>
            <p:nvPr/>
          </p:nvPicPr>
          <p:blipFill>
            <a:blip r:embed="rId2"/>
            <a:stretch>
              <a:fillRect/>
            </a:stretch>
          </p:blipFill>
          <p:spPr>
            <a:xfrm>
              <a:off x="228600" y="2743200"/>
              <a:ext cx="4124325" cy="2533650"/>
            </a:xfrm>
            <a:prstGeom prst="rect">
              <a:avLst/>
            </a:prstGeom>
          </p:spPr>
        </p:pic>
        <p:sp>
          <p:nvSpPr>
            <p:cNvPr id="7" name="TextBox 6">
              <a:extLst>
                <a:ext uri="{FF2B5EF4-FFF2-40B4-BE49-F238E27FC236}">
                  <a16:creationId xmlns:a16="http://schemas.microsoft.com/office/drawing/2014/main" id="{5B419660-7C65-4024-9090-77E96B98AECE}"/>
                </a:ext>
              </a:extLst>
            </p:cNvPr>
            <p:cNvSpPr txBox="1"/>
            <p:nvPr/>
          </p:nvSpPr>
          <p:spPr>
            <a:xfrm>
              <a:off x="1219200" y="3276600"/>
              <a:ext cx="1143000" cy="400110"/>
            </a:xfrm>
            <a:prstGeom prst="rect">
              <a:avLst/>
            </a:prstGeom>
            <a:noFill/>
          </p:spPr>
          <p:txBody>
            <a:bodyPr wrap="square">
              <a:spAutoFit/>
            </a:bodyPr>
            <a:lstStyle/>
            <a:p>
              <a:r>
                <a:rPr lang="en-US" sz="2000" i="0" dirty="0">
                  <a:solidFill>
                    <a:srgbClr val="FFFF00"/>
                  </a:solidFill>
                  <a:effectLst/>
                </a:rPr>
                <a:t>52.65v</a:t>
              </a:r>
              <a:endParaRPr lang="en-US" sz="2000" dirty="0"/>
            </a:p>
          </p:txBody>
        </p:sp>
        <p:sp>
          <p:nvSpPr>
            <p:cNvPr id="9" name="TextBox 8">
              <a:extLst>
                <a:ext uri="{FF2B5EF4-FFF2-40B4-BE49-F238E27FC236}">
                  <a16:creationId xmlns:a16="http://schemas.microsoft.com/office/drawing/2014/main" id="{B5A07CD2-E940-4B88-B0EA-0CD89CB10CCA}"/>
                </a:ext>
              </a:extLst>
            </p:cNvPr>
            <p:cNvSpPr txBox="1"/>
            <p:nvPr/>
          </p:nvSpPr>
          <p:spPr>
            <a:xfrm>
              <a:off x="2667000" y="4419600"/>
              <a:ext cx="838200" cy="400110"/>
            </a:xfrm>
            <a:prstGeom prst="rect">
              <a:avLst/>
            </a:prstGeom>
            <a:noFill/>
          </p:spPr>
          <p:txBody>
            <a:bodyPr wrap="square">
              <a:spAutoFit/>
            </a:bodyPr>
            <a:lstStyle/>
            <a:p>
              <a:r>
                <a:rPr lang="en-US" sz="2000" i="0" dirty="0">
                  <a:solidFill>
                    <a:srgbClr val="FFFF00"/>
                  </a:solidFill>
                  <a:effectLst/>
                </a:rPr>
                <a:t>2.85v</a:t>
              </a:r>
              <a:endParaRPr lang="en-US" sz="2000" dirty="0"/>
            </a:p>
          </p:txBody>
        </p:sp>
      </p:grpSp>
      <p:sp>
        <p:nvSpPr>
          <p:cNvPr id="12" name="TextBox 11">
            <a:extLst>
              <a:ext uri="{FF2B5EF4-FFF2-40B4-BE49-F238E27FC236}">
                <a16:creationId xmlns:a16="http://schemas.microsoft.com/office/drawing/2014/main" id="{32A52B3D-C83A-45A1-99F5-067690838213}"/>
              </a:ext>
            </a:extLst>
          </p:cNvPr>
          <p:cNvSpPr txBox="1"/>
          <p:nvPr/>
        </p:nvSpPr>
        <p:spPr>
          <a:xfrm>
            <a:off x="0" y="6553200"/>
            <a:ext cx="1524000" cy="323165"/>
          </a:xfrm>
          <a:prstGeom prst="rect">
            <a:avLst/>
          </a:prstGeom>
          <a:noFill/>
        </p:spPr>
        <p:txBody>
          <a:bodyPr wrap="square">
            <a:spAutoFit/>
          </a:bodyPr>
          <a:lstStyle/>
          <a:p>
            <a:r>
              <a:rPr lang="en-US" sz="1500" dirty="0" err="1">
                <a:solidFill>
                  <a:srgbClr val="00B0F0"/>
                </a:solidFill>
              </a:rPr>
              <a:t>VFrench</a:t>
            </a:r>
            <a:r>
              <a:rPr lang="en-US" sz="1500" dirty="0">
                <a:solidFill>
                  <a:srgbClr val="00B0F0"/>
                </a:solidFill>
              </a:rPr>
              <a:t>, 2020</a:t>
            </a:r>
          </a:p>
        </p:txBody>
      </p:sp>
      <p:sp>
        <p:nvSpPr>
          <p:cNvPr id="11" name="TextBox 10">
            <a:extLst>
              <a:ext uri="{FF2B5EF4-FFF2-40B4-BE49-F238E27FC236}">
                <a16:creationId xmlns:a16="http://schemas.microsoft.com/office/drawing/2014/main" id="{EE60E9F6-F69C-EBCB-513A-03F5FF26B019}"/>
              </a:ext>
            </a:extLst>
          </p:cNvPr>
          <p:cNvSpPr txBox="1"/>
          <p:nvPr/>
        </p:nvSpPr>
        <p:spPr>
          <a:xfrm>
            <a:off x="8850414" y="5410200"/>
            <a:ext cx="403123" cy="369332"/>
          </a:xfrm>
          <a:prstGeom prst="rect">
            <a:avLst/>
          </a:prstGeom>
          <a:noFill/>
        </p:spPr>
        <p:txBody>
          <a:bodyPr wrap="square">
            <a:spAutoFit/>
          </a:bodyPr>
          <a:lstStyle/>
          <a:p>
            <a:r>
              <a:rPr lang="en-US" sz="1800" i="0" dirty="0">
                <a:effectLst/>
              </a:rPr>
              <a:t>I</a:t>
            </a:r>
            <a:endParaRPr lang="en-US" dirty="0"/>
          </a:p>
        </p:txBody>
      </p:sp>
      <p:sp>
        <p:nvSpPr>
          <p:cNvPr id="13" name="TextBox 12">
            <a:extLst>
              <a:ext uri="{FF2B5EF4-FFF2-40B4-BE49-F238E27FC236}">
                <a16:creationId xmlns:a16="http://schemas.microsoft.com/office/drawing/2014/main" id="{CA4A98EE-E4D8-6C59-AA8C-2649683C3FE0}"/>
              </a:ext>
            </a:extLst>
          </p:cNvPr>
          <p:cNvSpPr txBox="1"/>
          <p:nvPr/>
        </p:nvSpPr>
        <p:spPr>
          <a:xfrm>
            <a:off x="5565058" y="3731998"/>
            <a:ext cx="452284" cy="369332"/>
          </a:xfrm>
          <a:prstGeom prst="rect">
            <a:avLst/>
          </a:prstGeom>
          <a:noFill/>
        </p:spPr>
        <p:txBody>
          <a:bodyPr wrap="square">
            <a:spAutoFit/>
          </a:bodyPr>
          <a:lstStyle/>
          <a:p>
            <a:r>
              <a:rPr lang="en-US" sz="1800" i="0" dirty="0">
                <a:effectLst/>
              </a:rPr>
              <a:t>P</a:t>
            </a:r>
            <a:endParaRPr lang="en-US" dirty="0"/>
          </a:p>
        </p:txBody>
      </p:sp>
    </p:spTree>
    <p:extLst>
      <p:ext uri="{BB962C8B-B14F-4D97-AF65-F5344CB8AC3E}">
        <p14:creationId xmlns:p14="http://schemas.microsoft.com/office/powerpoint/2010/main" val="18854324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0ABD6D-1AB3-4B46-BDAC-867BD2FD18A7}"/>
              </a:ext>
            </a:extLst>
          </p:cNvPr>
          <p:cNvSpPr>
            <a:spLocks noGrp="1"/>
          </p:cNvSpPr>
          <p:nvPr>
            <p:ph idx="1"/>
          </p:nvPr>
        </p:nvSpPr>
        <p:spPr>
          <a:xfrm>
            <a:off x="457200" y="838200"/>
            <a:ext cx="8686800" cy="5638800"/>
          </a:xfrm>
        </p:spPr>
        <p:txBody>
          <a:bodyPr/>
          <a:lstStyle/>
          <a:p>
            <a:pPr algn="l"/>
            <a:r>
              <a:rPr lang="en-US" sz="3800" dirty="0"/>
              <a:t>V=0.079I</a:t>
            </a:r>
            <a:r>
              <a:rPr lang="en-US" sz="3800" baseline="30000" dirty="0"/>
              <a:t>3</a:t>
            </a:r>
            <a:r>
              <a:rPr lang="en-US" sz="3800" dirty="0"/>
              <a:t>-2.31I</a:t>
            </a:r>
            <a:r>
              <a:rPr lang="en-US" sz="3800" baseline="30000" dirty="0"/>
              <a:t>2</a:t>
            </a:r>
            <a:r>
              <a:rPr lang="en-US" sz="3800" dirty="0"/>
              <a:t>+15.6I+22 volts</a:t>
            </a:r>
            <a:endParaRPr lang="en-US" sz="3800" i="0" dirty="0">
              <a:effectLst/>
            </a:endParaRPr>
          </a:p>
          <a:p>
            <a:pPr>
              <a:spcBef>
                <a:spcPts val="0"/>
              </a:spcBef>
            </a:pPr>
            <a:r>
              <a:rPr lang="en-US" sz="3800" i="0" dirty="0">
                <a:effectLst/>
              </a:rPr>
              <a:t>Where is the inflection point?</a:t>
            </a:r>
          </a:p>
          <a:p>
            <a:pPr>
              <a:spcBef>
                <a:spcPts val="0"/>
              </a:spcBef>
            </a:pPr>
            <a:r>
              <a:rPr lang="en-US" sz="3800" i="0" dirty="0">
                <a:effectLst/>
              </a:rPr>
              <a:t>What do we need to calculate?</a:t>
            </a:r>
          </a:p>
          <a:p>
            <a:pPr>
              <a:spcBef>
                <a:spcPts val="0"/>
              </a:spcBef>
            </a:pPr>
            <a:r>
              <a:rPr lang="en-US" sz="3800" i="0" dirty="0">
                <a:effectLst/>
              </a:rPr>
              <a:t> </a:t>
            </a:r>
            <a:endParaRPr lang="en-US" sz="3800" i="0" dirty="0">
              <a:solidFill>
                <a:srgbClr val="FFFF00"/>
              </a:solidFill>
              <a:effectLst/>
            </a:endParaRPr>
          </a:p>
        </p:txBody>
      </p:sp>
      <p:sp>
        <p:nvSpPr>
          <p:cNvPr id="6" name="Rectangle 5">
            <a:extLst>
              <a:ext uri="{FF2B5EF4-FFF2-40B4-BE49-F238E27FC236}">
                <a16:creationId xmlns:a16="http://schemas.microsoft.com/office/drawing/2014/main" id="{ACB1C9DC-975D-4D7B-BD88-1C54B269C278}"/>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SHAPE OF A CURVE</a:t>
            </a:r>
          </a:p>
          <a:p>
            <a:pPr algn="ctr" eaLnBrk="1" hangingPunct="1">
              <a:spcBef>
                <a:spcPct val="0"/>
              </a:spcBef>
              <a:buFontTx/>
              <a:buNone/>
            </a:pPr>
            <a:r>
              <a:rPr lang="en-US" altLang="en-US" sz="2400" dirty="0">
                <a:solidFill>
                  <a:schemeClr val="bg1"/>
                </a:solidFill>
              </a:rPr>
              <a:t>IN-CLASS PROBLEM 8</a:t>
            </a:r>
            <a:endParaRPr lang="en-US" altLang="en-US" sz="2400" i="1" dirty="0">
              <a:solidFill>
                <a:schemeClr val="folHlink"/>
              </a:solidFill>
            </a:endParaRPr>
          </a:p>
        </p:txBody>
      </p:sp>
      <p:grpSp>
        <p:nvGrpSpPr>
          <p:cNvPr id="10" name="Group 9">
            <a:extLst>
              <a:ext uri="{FF2B5EF4-FFF2-40B4-BE49-F238E27FC236}">
                <a16:creationId xmlns:a16="http://schemas.microsoft.com/office/drawing/2014/main" id="{C22DFB11-73BD-44A0-9CCB-20544F2D1089}"/>
              </a:ext>
            </a:extLst>
          </p:cNvPr>
          <p:cNvGrpSpPr/>
          <p:nvPr/>
        </p:nvGrpSpPr>
        <p:grpSpPr>
          <a:xfrm>
            <a:off x="4800600" y="4053709"/>
            <a:ext cx="4124325" cy="2533650"/>
            <a:chOff x="228600" y="2743200"/>
            <a:chExt cx="4124325" cy="2533650"/>
          </a:xfrm>
        </p:grpSpPr>
        <p:pic>
          <p:nvPicPr>
            <p:cNvPr id="4" name="Picture 3">
              <a:extLst>
                <a:ext uri="{FF2B5EF4-FFF2-40B4-BE49-F238E27FC236}">
                  <a16:creationId xmlns:a16="http://schemas.microsoft.com/office/drawing/2014/main" id="{3750E1D5-3E5C-4471-BE7D-CA216E074A34}"/>
                </a:ext>
              </a:extLst>
            </p:cNvPr>
            <p:cNvPicPr>
              <a:picLocks noChangeAspect="1"/>
            </p:cNvPicPr>
            <p:nvPr/>
          </p:nvPicPr>
          <p:blipFill>
            <a:blip r:embed="rId2"/>
            <a:stretch>
              <a:fillRect/>
            </a:stretch>
          </p:blipFill>
          <p:spPr>
            <a:xfrm>
              <a:off x="228600" y="2743200"/>
              <a:ext cx="4124325" cy="2533650"/>
            </a:xfrm>
            <a:prstGeom prst="rect">
              <a:avLst/>
            </a:prstGeom>
          </p:spPr>
        </p:pic>
        <p:sp>
          <p:nvSpPr>
            <p:cNvPr id="7" name="TextBox 6">
              <a:extLst>
                <a:ext uri="{FF2B5EF4-FFF2-40B4-BE49-F238E27FC236}">
                  <a16:creationId xmlns:a16="http://schemas.microsoft.com/office/drawing/2014/main" id="{5B419660-7C65-4024-9090-77E96B98AECE}"/>
                </a:ext>
              </a:extLst>
            </p:cNvPr>
            <p:cNvSpPr txBox="1"/>
            <p:nvPr/>
          </p:nvSpPr>
          <p:spPr>
            <a:xfrm>
              <a:off x="1219200" y="3276600"/>
              <a:ext cx="1143000" cy="400110"/>
            </a:xfrm>
            <a:prstGeom prst="rect">
              <a:avLst/>
            </a:prstGeom>
            <a:noFill/>
          </p:spPr>
          <p:txBody>
            <a:bodyPr wrap="square">
              <a:spAutoFit/>
            </a:bodyPr>
            <a:lstStyle/>
            <a:p>
              <a:r>
                <a:rPr lang="en-US" sz="2000" i="0" dirty="0">
                  <a:solidFill>
                    <a:srgbClr val="FFFF00"/>
                  </a:solidFill>
                  <a:effectLst/>
                </a:rPr>
                <a:t>52.65v</a:t>
              </a:r>
              <a:endParaRPr lang="en-US" sz="2000" dirty="0"/>
            </a:p>
          </p:txBody>
        </p:sp>
        <p:sp>
          <p:nvSpPr>
            <p:cNvPr id="9" name="TextBox 8">
              <a:extLst>
                <a:ext uri="{FF2B5EF4-FFF2-40B4-BE49-F238E27FC236}">
                  <a16:creationId xmlns:a16="http://schemas.microsoft.com/office/drawing/2014/main" id="{B5A07CD2-E940-4B88-B0EA-0CD89CB10CCA}"/>
                </a:ext>
              </a:extLst>
            </p:cNvPr>
            <p:cNvSpPr txBox="1"/>
            <p:nvPr/>
          </p:nvSpPr>
          <p:spPr>
            <a:xfrm>
              <a:off x="2667000" y="4419600"/>
              <a:ext cx="838200" cy="400110"/>
            </a:xfrm>
            <a:prstGeom prst="rect">
              <a:avLst/>
            </a:prstGeom>
            <a:noFill/>
          </p:spPr>
          <p:txBody>
            <a:bodyPr wrap="square">
              <a:spAutoFit/>
            </a:bodyPr>
            <a:lstStyle/>
            <a:p>
              <a:r>
                <a:rPr lang="en-US" sz="2000" i="0" dirty="0">
                  <a:solidFill>
                    <a:srgbClr val="FFFF00"/>
                  </a:solidFill>
                  <a:effectLst/>
                </a:rPr>
                <a:t>2.85v</a:t>
              </a:r>
              <a:endParaRPr lang="en-US" sz="2000" dirty="0"/>
            </a:p>
          </p:txBody>
        </p:sp>
      </p:grpSp>
      <p:sp>
        <p:nvSpPr>
          <p:cNvPr id="12" name="TextBox 11">
            <a:extLst>
              <a:ext uri="{FF2B5EF4-FFF2-40B4-BE49-F238E27FC236}">
                <a16:creationId xmlns:a16="http://schemas.microsoft.com/office/drawing/2014/main" id="{32A52B3D-C83A-45A1-99F5-067690838213}"/>
              </a:ext>
            </a:extLst>
          </p:cNvPr>
          <p:cNvSpPr txBox="1"/>
          <p:nvPr/>
        </p:nvSpPr>
        <p:spPr>
          <a:xfrm>
            <a:off x="0" y="6553200"/>
            <a:ext cx="1524000" cy="323165"/>
          </a:xfrm>
          <a:prstGeom prst="rect">
            <a:avLst/>
          </a:prstGeom>
          <a:noFill/>
        </p:spPr>
        <p:txBody>
          <a:bodyPr wrap="square">
            <a:spAutoFit/>
          </a:bodyPr>
          <a:lstStyle/>
          <a:p>
            <a:r>
              <a:rPr lang="en-US" sz="1500" dirty="0" err="1">
                <a:solidFill>
                  <a:srgbClr val="00B0F0"/>
                </a:solidFill>
              </a:rPr>
              <a:t>VFrench</a:t>
            </a:r>
            <a:r>
              <a:rPr lang="en-US" sz="1500" dirty="0">
                <a:solidFill>
                  <a:srgbClr val="00B0F0"/>
                </a:solidFill>
              </a:rPr>
              <a:t>, 2020</a:t>
            </a:r>
          </a:p>
        </p:txBody>
      </p:sp>
      <p:sp>
        <p:nvSpPr>
          <p:cNvPr id="11" name="TextBox 10">
            <a:extLst>
              <a:ext uri="{FF2B5EF4-FFF2-40B4-BE49-F238E27FC236}">
                <a16:creationId xmlns:a16="http://schemas.microsoft.com/office/drawing/2014/main" id="{04D14A87-0ABC-34D6-82E1-1B86B7BCCF13}"/>
              </a:ext>
            </a:extLst>
          </p:cNvPr>
          <p:cNvSpPr txBox="1"/>
          <p:nvPr/>
        </p:nvSpPr>
        <p:spPr>
          <a:xfrm>
            <a:off x="8850414" y="5410200"/>
            <a:ext cx="403123" cy="369332"/>
          </a:xfrm>
          <a:prstGeom prst="rect">
            <a:avLst/>
          </a:prstGeom>
          <a:noFill/>
        </p:spPr>
        <p:txBody>
          <a:bodyPr wrap="square">
            <a:spAutoFit/>
          </a:bodyPr>
          <a:lstStyle/>
          <a:p>
            <a:r>
              <a:rPr lang="en-US" sz="1800" i="0" dirty="0">
                <a:effectLst/>
              </a:rPr>
              <a:t>I</a:t>
            </a:r>
            <a:endParaRPr lang="en-US" dirty="0"/>
          </a:p>
        </p:txBody>
      </p:sp>
      <p:sp>
        <p:nvSpPr>
          <p:cNvPr id="13" name="TextBox 12">
            <a:extLst>
              <a:ext uri="{FF2B5EF4-FFF2-40B4-BE49-F238E27FC236}">
                <a16:creationId xmlns:a16="http://schemas.microsoft.com/office/drawing/2014/main" id="{462B73BD-8380-3FB1-D81D-CE496C842731}"/>
              </a:ext>
            </a:extLst>
          </p:cNvPr>
          <p:cNvSpPr txBox="1"/>
          <p:nvPr/>
        </p:nvSpPr>
        <p:spPr>
          <a:xfrm>
            <a:off x="5565058" y="3731998"/>
            <a:ext cx="452284" cy="369332"/>
          </a:xfrm>
          <a:prstGeom prst="rect">
            <a:avLst/>
          </a:prstGeom>
          <a:noFill/>
        </p:spPr>
        <p:txBody>
          <a:bodyPr wrap="square">
            <a:spAutoFit/>
          </a:bodyPr>
          <a:lstStyle/>
          <a:p>
            <a:r>
              <a:rPr lang="en-US" sz="1800" i="0" dirty="0">
                <a:effectLst/>
              </a:rPr>
              <a:t>P</a:t>
            </a:r>
            <a:endParaRPr lang="en-US" dirty="0"/>
          </a:p>
        </p:txBody>
      </p:sp>
    </p:spTree>
    <p:extLst>
      <p:ext uri="{BB962C8B-B14F-4D97-AF65-F5344CB8AC3E}">
        <p14:creationId xmlns:p14="http://schemas.microsoft.com/office/powerpoint/2010/main" val="77829375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0ABD6D-1AB3-4B46-BDAC-867BD2FD18A7}"/>
              </a:ext>
            </a:extLst>
          </p:cNvPr>
          <p:cNvSpPr>
            <a:spLocks noGrp="1"/>
          </p:cNvSpPr>
          <p:nvPr>
            <p:ph idx="1"/>
          </p:nvPr>
        </p:nvSpPr>
        <p:spPr>
          <a:xfrm>
            <a:off x="457200" y="838200"/>
            <a:ext cx="8686800" cy="5638800"/>
          </a:xfrm>
        </p:spPr>
        <p:txBody>
          <a:bodyPr/>
          <a:lstStyle/>
          <a:p>
            <a:pPr algn="l"/>
            <a:r>
              <a:rPr lang="en-US" sz="3800" dirty="0"/>
              <a:t>V=0.079I</a:t>
            </a:r>
            <a:r>
              <a:rPr lang="en-US" sz="3800" baseline="30000" dirty="0"/>
              <a:t>3</a:t>
            </a:r>
            <a:r>
              <a:rPr lang="en-US" sz="3800" dirty="0"/>
              <a:t>-2.31I</a:t>
            </a:r>
            <a:r>
              <a:rPr lang="en-US" sz="3800" baseline="30000" dirty="0"/>
              <a:t>2</a:t>
            </a:r>
            <a:r>
              <a:rPr lang="en-US" sz="3800" dirty="0"/>
              <a:t>+15.6I+22 volts</a:t>
            </a:r>
            <a:endParaRPr lang="en-US" sz="3800" i="0" dirty="0">
              <a:effectLst/>
            </a:endParaRPr>
          </a:p>
          <a:p>
            <a:pPr>
              <a:spcBef>
                <a:spcPts val="0"/>
              </a:spcBef>
            </a:pPr>
            <a:r>
              <a:rPr lang="en-US" sz="3800" i="0" dirty="0">
                <a:effectLst/>
              </a:rPr>
              <a:t>Where is the inflection point?</a:t>
            </a:r>
          </a:p>
          <a:p>
            <a:pPr>
              <a:spcBef>
                <a:spcPts val="0"/>
              </a:spcBef>
            </a:pPr>
            <a:r>
              <a:rPr lang="en-US" sz="3800" i="0" dirty="0">
                <a:effectLst/>
              </a:rPr>
              <a:t>V’ = 0.237I</a:t>
            </a:r>
            <a:r>
              <a:rPr lang="en-US" sz="3800" i="0" baseline="30000" dirty="0">
                <a:effectLst/>
              </a:rPr>
              <a:t>2</a:t>
            </a:r>
            <a:r>
              <a:rPr lang="en-US" sz="3800" i="0" dirty="0">
                <a:effectLst/>
              </a:rPr>
              <a:t> - 4.62I + 15.6</a:t>
            </a:r>
          </a:p>
          <a:p>
            <a:pPr>
              <a:spcBef>
                <a:spcPts val="0"/>
              </a:spcBef>
            </a:pPr>
            <a:r>
              <a:rPr lang="en-US" sz="3800" dirty="0"/>
              <a:t>V’’ = ?</a:t>
            </a:r>
            <a:endParaRPr lang="en-US" sz="3800" i="0" dirty="0">
              <a:effectLst/>
            </a:endParaRPr>
          </a:p>
          <a:p>
            <a:pPr>
              <a:spcBef>
                <a:spcPts val="0"/>
              </a:spcBef>
            </a:pPr>
            <a:endParaRPr lang="en-US" sz="3800" i="0" dirty="0">
              <a:effectLst/>
            </a:endParaRPr>
          </a:p>
          <a:p>
            <a:pPr>
              <a:spcBef>
                <a:spcPts val="0"/>
              </a:spcBef>
            </a:pPr>
            <a:r>
              <a:rPr lang="en-US" sz="3800" i="0" dirty="0">
                <a:effectLst/>
              </a:rPr>
              <a:t> </a:t>
            </a:r>
            <a:endParaRPr lang="en-US" sz="3800" i="0" dirty="0">
              <a:solidFill>
                <a:srgbClr val="FFFF00"/>
              </a:solidFill>
              <a:effectLst/>
            </a:endParaRPr>
          </a:p>
        </p:txBody>
      </p:sp>
      <p:sp>
        <p:nvSpPr>
          <p:cNvPr id="6" name="Rectangle 5">
            <a:extLst>
              <a:ext uri="{FF2B5EF4-FFF2-40B4-BE49-F238E27FC236}">
                <a16:creationId xmlns:a16="http://schemas.microsoft.com/office/drawing/2014/main" id="{ACB1C9DC-975D-4D7B-BD88-1C54B269C278}"/>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SHAPE OF A CURVE</a:t>
            </a:r>
          </a:p>
          <a:p>
            <a:pPr algn="ctr" eaLnBrk="1" hangingPunct="1">
              <a:spcBef>
                <a:spcPct val="0"/>
              </a:spcBef>
              <a:buFontTx/>
              <a:buNone/>
            </a:pPr>
            <a:r>
              <a:rPr lang="en-US" altLang="en-US" sz="2400" dirty="0">
                <a:solidFill>
                  <a:schemeClr val="bg1"/>
                </a:solidFill>
              </a:rPr>
              <a:t>IN-CLASS PROBLEM 8</a:t>
            </a:r>
            <a:endParaRPr lang="en-US" altLang="en-US" sz="2400" i="1" dirty="0">
              <a:solidFill>
                <a:schemeClr val="folHlink"/>
              </a:solidFill>
            </a:endParaRPr>
          </a:p>
        </p:txBody>
      </p:sp>
      <p:grpSp>
        <p:nvGrpSpPr>
          <p:cNvPr id="10" name="Group 9">
            <a:extLst>
              <a:ext uri="{FF2B5EF4-FFF2-40B4-BE49-F238E27FC236}">
                <a16:creationId xmlns:a16="http://schemas.microsoft.com/office/drawing/2014/main" id="{C22DFB11-73BD-44A0-9CCB-20544F2D1089}"/>
              </a:ext>
            </a:extLst>
          </p:cNvPr>
          <p:cNvGrpSpPr/>
          <p:nvPr/>
        </p:nvGrpSpPr>
        <p:grpSpPr>
          <a:xfrm>
            <a:off x="4800600" y="4053709"/>
            <a:ext cx="4124325" cy="2533650"/>
            <a:chOff x="228600" y="2743200"/>
            <a:chExt cx="4124325" cy="2533650"/>
          </a:xfrm>
        </p:grpSpPr>
        <p:pic>
          <p:nvPicPr>
            <p:cNvPr id="4" name="Picture 3">
              <a:extLst>
                <a:ext uri="{FF2B5EF4-FFF2-40B4-BE49-F238E27FC236}">
                  <a16:creationId xmlns:a16="http://schemas.microsoft.com/office/drawing/2014/main" id="{3750E1D5-3E5C-4471-BE7D-CA216E074A34}"/>
                </a:ext>
              </a:extLst>
            </p:cNvPr>
            <p:cNvPicPr>
              <a:picLocks noChangeAspect="1"/>
            </p:cNvPicPr>
            <p:nvPr/>
          </p:nvPicPr>
          <p:blipFill>
            <a:blip r:embed="rId2"/>
            <a:stretch>
              <a:fillRect/>
            </a:stretch>
          </p:blipFill>
          <p:spPr>
            <a:xfrm>
              <a:off x="228600" y="2743200"/>
              <a:ext cx="4124325" cy="2533650"/>
            </a:xfrm>
            <a:prstGeom prst="rect">
              <a:avLst/>
            </a:prstGeom>
          </p:spPr>
        </p:pic>
        <p:sp>
          <p:nvSpPr>
            <p:cNvPr id="7" name="TextBox 6">
              <a:extLst>
                <a:ext uri="{FF2B5EF4-FFF2-40B4-BE49-F238E27FC236}">
                  <a16:creationId xmlns:a16="http://schemas.microsoft.com/office/drawing/2014/main" id="{5B419660-7C65-4024-9090-77E96B98AECE}"/>
                </a:ext>
              </a:extLst>
            </p:cNvPr>
            <p:cNvSpPr txBox="1"/>
            <p:nvPr/>
          </p:nvSpPr>
          <p:spPr>
            <a:xfrm>
              <a:off x="1219200" y="3276600"/>
              <a:ext cx="1143000" cy="400110"/>
            </a:xfrm>
            <a:prstGeom prst="rect">
              <a:avLst/>
            </a:prstGeom>
            <a:noFill/>
          </p:spPr>
          <p:txBody>
            <a:bodyPr wrap="square">
              <a:spAutoFit/>
            </a:bodyPr>
            <a:lstStyle/>
            <a:p>
              <a:r>
                <a:rPr lang="en-US" sz="2000" i="0" dirty="0">
                  <a:solidFill>
                    <a:srgbClr val="FFFF00"/>
                  </a:solidFill>
                  <a:effectLst/>
                </a:rPr>
                <a:t>52.65v</a:t>
              </a:r>
              <a:endParaRPr lang="en-US" sz="2000" dirty="0"/>
            </a:p>
          </p:txBody>
        </p:sp>
        <p:sp>
          <p:nvSpPr>
            <p:cNvPr id="9" name="TextBox 8">
              <a:extLst>
                <a:ext uri="{FF2B5EF4-FFF2-40B4-BE49-F238E27FC236}">
                  <a16:creationId xmlns:a16="http://schemas.microsoft.com/office/drawing/2014/main" id="{B5A07CD2-E940-4B88-B0EA-0CD89CB10CCA}"/>
                </a:ext>
              </a:extLst>
            </p:cNvPr>
            <p:cNvSpPr txBox="1"/>
            <p:nvPr/>
          </p:nvSpPr>
          <p:spPr>
            <a:xfrm>
              <a:off x="2667000" y="4419600"/>
              <a:ext cx="838200" cy="400110"/>
            </a:xfrm>
            <a:prstGeom prst="rect">
              <a:avLst/>
            </a:prstGeom>
            <a:noFill/>
          </p:spPr>
          <p:txBody>
            <a:bodyPr wrap="square">
              <a:spAutoFit/>
            </a:bodyPr>
            <a:lstStyle/>
            <a:p>
              <a:r>
                <a:rPr lang="en-US" sz="2000" i="0" dirty="0">
                  <a:solidFill>
                    <a:srgbClr val="FFFF00"/>
                  </a:solidFill>
                  <a:effectLst/>
                </a:rPr>
                <a:t>2.85v</a:t>
              </a:r>
              <a:endParaRPr lang="en-US" sz="2000" dirty="0"/>
            </a:p>
          </p:txBody>
        </p:sp>
      </p:grpSp>
      <p:sp>
        <p:nvSpPr>
          <p:cNvPr id="12" name="TextBox 11">
            <a:extLst>
              <a:ext uri="{FF2B5EF4-FFF2-40B4-BE49-F238E27FC236}">
                <a16:creationId xmlns:a16="http://schemas.microsoft.com/office/drawing/2014/main" id="{32A52B3D-C83A-45A1-99F5-067690838213}"/>
              </a:ext>
            </a:extLst>
          </p:cNvPr>
          <p:cNvSpPr txBox="1"/>
          <p:nvPr/>
        </p:nvSpPr>
        <p:spPr>
          <a:xfrm>
            <a:off x="0" y="6553200"/>
            <a:ext cx="1524000" cy="323165"/>
          </a:xfrm>
          <a:prstGeom prst="rect">
            <a:avLst/>
          </a:prstGeom>
          <a:noFill/>
        </p:spPr>
        <p:txBody>
          <a:bodyPr wrap="square">
            <a:spAutoFit/>
          </a:bodyPr>
          <a:lstStyle/>
          <a:p>
            <a:r>
              <a:rPr lang="en-US" sz="1500" dirty="0" err="1">
                <a:solidFill>
                  <a:srgbClr val="00B0F0"/>
                </a:solidFill>
              </a:rPr>
              <a:t>VFrench</a:t>
            </a:r>
            <a:r>
              <a:rPr lang="en-US" sz="1500" dirty="0">
                <a:solidFill>
                  <a:srgbClr val="00B0F0"/>
                </a:solidFill>
              </a:rPr>
              <a:t>, 2020</a:t>
            </a:r>
          </a:p>
        </p:txBody>
      </p:sp>
      <p:sp>
        <p:nvSpPr>
          <p:cNvPr id="11" name="TextBox 10">
            <a:extLst>
              <a:ext uri="{FF2B5EF4-FFF2-40B4-BE49-F238E27FC236}">
                <a16:creationId xmlns:a16="http://schemas.microsoft.com/office/drawing/2014/main" id="{5BB90154-9601-421A-E0C8-95DBD0A26FE5}"/>
              </a:ext>
            </a:extLst>
          </p:cNvPr>
          <p:cNvSpPr txBox="1"/>
          <p:nvPr/>
        </p:nvSpPr>
        <p:spPr>
          <a:xfrm>
            <a:off x="8850414" y="5410200"/>
            <a:ext cx="403123" cy="369332"/>
          </a:xfrm>
          <a:prstGeom prst="rect">
            <a:avLst/>
          </a:prstGeom>
          <a:noFill/>
        </p:spPr>
        <p:txBody>
          <a:bodyPr wrap="square">
            <a:spAutoFit/>
          </a:bodyPr>
          <a:lstStyle/>
          <a:p>
            <a:r>
              <a:rPr lang="en-US" sz="1800" i="0" dirty="0">
                <a:effectLst/>
              </a:rPr>
              <a:t>I</a:t>
            </a:r>
            <a:endParaRPr lang="en-US" dirty="0"/>
          </a:p>
        </p:txBody>
      </p:sp>
      <p:sp>
        <p:nvSpPr>
          <p:cNvPr id="13" name="TextBox 12">
            <a:extLst>
              <a:ext uri="{FF2B5EF4-FFF2-40B4-BE49-F238E27FC236}">
                <a16:creationId xmlns:a16="http://schemas.microsoft.com/office/drawing/2014/main" id="{7DC6292C-2E8B-A255-E952-1F535C142492}"/>
              </a:ext>
            </a:extLst>
          </p:cNvPr>
          <p:cNvSpPr txBox="1"/>
          <p:nvPr/>
        </p:nvSpPr>
        <p:spPr>
          <a:xfrm>
            <a:off x="5565058" y="3731998"/>
            <a:ext cx="452284" cy="369332"/>
          </a:xfrm>
          <a:prstGeom prst="rect">
            <a:avLst/>
          </a:prstGeom>
          <a:noFill/>
        </p:spPr>
        <p:txBody>
          <a:bodyPr wrap="square">
            <a:spAutoFit/>
          </a:bodyPr>
          <a:lstStyle/>
          <a:p>
            <a:r>
              <a:rPr lang="en-US" sz="1800" i="0" dirty="0">
                <a:effectLst/>
              </a:rPr>
              <a:t>V</a:t>
            </a:r>
            <a:endParaRPr lang="en-US" dirty="0"/>
          </a:p>
        </p:txBody>
      </p:sp>
    </p:spTree>
    <p:extLst>
      <p:ext uri="{BB962C8B-B14F-4D97-AF65-F5344CB8AC3E}">
        <p14:creationId xmlns:p14="http://schemas.microsoft.com/office/powerpoint/2010/main" val="220766325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0ABD6D-1AB3-4B46-BDAC-867BD2FD18A7}"/>
              </a:ext>
            </a:extLst>
          </p:cNvPr>
          <p:cNvSpPr>
            <a:spLocks noGrp="1"/>
          </p:cNvSpPr>
          <p:nvPr>
            <p:ph idx="1"/>
          </p:nvPr>
        </p:nvSpPr>
        <p:spPr>
          <a:xfrm>
            <a:off x="457200" y="838200"/>
            <a:ext cx="8686800" cy="5638800"/>
          </a:xfrm>
        </p:spPr>
        <p:txBody>
          <a:bodyPr/>
          <a:lstStyle/>
          <a:p>
            <a:pPr algn="l"/>
            <a:r>
              <a:rPr lang="en-US" sz="3800" dirty="0"/>
              <a:t>V=0.079I</a:t>
            </a:r>
            <a:r>
              <a:rPr lang="en-US" sz="3800" baseline="30000" dirty="0"/>
              <a:t>3</a:t>
            </a:r>
            <a:r>
              <a:rPr lang="en-US" sz="3800" dirty="0"/>
              <a:t>-2.31I</a:t>
            </a:r>
            <a:r>
              <a:rPr lang="en-US" sz="3800" baseline="30000" dirty="0"/>
              <a:t>2</a:t>
            </a:r>
            <a:r>
              <a:rPr lang="en-US" sz="3800" dirty="0"/>
              <a:t>+15.6I+22 volts</a:t>
            </a:r>
            <a:endParaRPr lang="en-US" sz="3800" i="0" dirty="0">
              <a:effectLst/>
            </a:endParaRPr>
          </a:p>
          <a:p>
            <a:pPr>
              <a:spcBef>
                <a:spcPts val="0"/>
              </a:spcBef>
            </a:pPr>
            <a:r>
              <a:rPr lang="en-US" sz="3800" i="0" dirty="0">
                <a:effectLst/>
              </a:rPr>
              <a:t>Where is the inflection point?</a:t>
            </a:r>
          </a:p>
          <a:p>
            <a:pPr>
              <a:spcBef>
                <a:spcPts val="0"/>
              </a:spcBef>
            </a:pPr>
            <a:r>
              <a:rPr lang="en-US" sz="3800" i="0" dirty="0">
                <a:effectLst/>
              </a:rPr>
              <a:t>V’ = 0.237I</a:t>
            </a:r>
            <a:r>
              <a:rPr lang="en-US" sz="3800" i="0" baseline="30000" dirty="0">
                <a:effectLst/>
              </a:rPr>
              <a:t>2</a:t>
            </a:r>
            <a:r>
              <a:rPr lang="en-US" sz="3800" i="0" dirty="0">
                <a:effectLst/>
              </a:rPr>
              <a:t> - 4.62I + 15.6</a:t>
            </a:r>
          </a:p>
          <a:p>
            <a:pPr>
              <a:spcBef>
                <a:spcPts val="0"/>
              </a:spcBef>
            </a:pPr>
            <a:r>
              <a:rPr lang="en-US" sz="3800" dirty="0"/>
              <a:t>V’’ = 0.474I – 4.62</a:t>
            </a:r>
          </a:p>
          <a:p>
            <a:pPr>
              <a:spcBef>
                <a:spcPts val="0"/>
              </a:spcBef>
            </a:pPr>
            <a:r>
              <a:rPr lang="en-US" sz="3800" i="0" dirty="0">
                <a:effectLst/>
              </a:rPr>
              <a:t>Now what?</a:t>
            </a:r>
          </a:p>
          <a:p>
            <a:pPr>
              <a:spcBef>
                <a:spcPts val="0"/>
              </a:spcBef>
            </a:pPr>
            <a:endParaRPr lang="en-US" sz="3800" i="0" dirty="0">
              <a:effectLst/>
            </a:endParaRPr>
          </a:p>
          <a:p>
            <a:pPr>
              <a:spcBef>
                <a:spcPts val="0"/>
              </a:spcBef>
            </a:pPr>
            <a:r>
              <a:rPr lang="en-US" sz="3800" i="0" dirty="0">
                <a:effectLst/>
              </a:rPr>
              <a:t> </a:t>
            </a:r>
            <a:endParaRPr lang="en-US" sz="3800" i="0" dirty="0">
              <a:solidFill>
                <a:srgbClr val="FFFF00"/>
              </a:solidFill>
              <a:effectLst/>
            </a:endParaRPr>
          </a:p>
        </p:txBody>
      </p:sp>
      <p:sp>
        <p:nvSpPr>
          <p:cNvPr id="6" name="Rectangle 5">
            <a:extLst>
              <a:ext uri="{FF2B5EF4-FFF2-40B4-BE49-F238E27FC236}">
                <a16:creationId xmlns:a16="http://schemas.microsoft.com/office/drawing/2014/main" id="{ACB1C9DC-975D-4D7B-BD88-1C54B269C278}"/>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SHAPE OF A CURVE</a:t>
            </a:r>
          </a:p>
          <a:p>
            <a:pPr algn="ctr" eaLnBrk="1" hangingPunct="1">
              <a:spcBef>
                <a:spcPct val="0"/>
              </a:spcBef>
              <a:buFontTx/>
              <a:buNone/>
            </a:pPr>
            <a:r>
              <a:rPr lang="en-US" altLang="en-US" sz="2400" dirty="0">
                <a:solidFill>
                  <a:schemeClr val="bg1"/>
                </a:solidFill>
              </a:rPr>
              <a:t>IN-CLASS PROBLEM 8</a:t>
            </a:r>
            <a:endParaRPr lang="en-US" altLang="en-US" sz="2400" i="1" dirty="0">
              <a:solidFill>
                <a:schemeClr val="folHlink"/>
              </a:solidFill>
            </a:endParaRPr>
          </a:p>
        </p:txBody>
      </p:sp>
      <p:grpSp>
        <p:nvGrpSpPr>
          <p:cNvPr id="10" name="Group 9">
            <a:extLst>
              <a:ext uri="{FF2B5EF4-FFF2-40B4-BE49-F238E27FC236}">
                <a16:creationId xmlns:a16="http://schemas.microsoft.com/office/drawing/2014/main" id="{C22DFB11-73BD-44A0-9CCB-20544F2D1089}"/>
              </a:ext>
            </a:extLst>
          </p:cNvPr>
          <p:cNvGrpSpPr/>
          <p:nvPr/>
        </p:nvGrpSpPr>
        <p:grpSpPr>
          <a:xfrm>
            <a:off x="4800600" y="4053709"/>
            <a:ext cx="4124325" cy="2533650"/>
            <a:chOff x="228600" y="2743200"/>
            <a:chExt cx="4124325" cy="2533650"/>
          </a:xfrm>
        </p:grpSpPr>
        <p:pic>
          <p:nvPicPr>
            <p:cNvPr id="4" name="Picture 3">
              <a:extLst>
                <a:ext uri="{FF2B5EF4-FFF2-40B4-BE49-F238E27FC236}">
                  <a16:creationId xmlns:a16="http://schemas.microsoft.com/office/drawing/2014/main" id="{3750E1D5-3E5C-4471-BE7D-CA216E074A34}"/>
                </a:ext>
              </a:extLst>
            </p:cNvPr>
            <p:cNvPicPr>
              <a:picLocks noChangeAspect="1"/>
            </p:cNvPicPr>
            <p:nvPr/>
          </p:nvPicPr>
          <p:blipFill>
            <a:blip r:embed="rId2"/>
            <a:stretch>
              <a:fillRect/>
            </a:stretch>
          </p:blipFill>
          <p:spPr>
            <a:xfrm>
              <a:off x="228600" y="2743200"/>
              <a:ext cx="4124325" cy="2533650"/>
            </a:xfrm>
            <a:prstGeom prst="rect">
              <a:avLst/>
            </a:prstGeom>
          </p:spPr>
        </p:pic>
        <p:sp>
          <p:nvSpPr>
            <p:cNvPr id="7" name="TextBox 6">
              <a:extLst>
                <a:ext uri="{FF2B5EF4-FFF2-40B4-BE49-F238E27FC236}">
                  <a16:creationId xmlns:a16="http://schemas.microsoft.com/office/drawing/2014/main" id="{5B419660-7C65-4024-9090-77E96B98AECE}"/>
                </a:ext>
              </a:extLst>
            </p:cNvPr>
            <p:cNvSpPr txBox="1"/>
            <p:nvPr/>
          </p:nvSpPr>
          <p:spPr>
            <a:xfrm>
              <a:off x="1219200" y="3276600"/>
              <a:ext cx="1143000" cy="400110"/>
            </a:xfrm>
            <a:prstGeom prst="rect">
              <a:avLst/>
            </a:prstGeom>
            <a:noFill/>
          </p:spPr>
          <p:txBody>
            <a:bodyPr wrap="square">
              <a:spAutoFit/>
            </a:bodyPr>
            <a:lstStyle/>
            <a:p>
              <a:r>
                <a:rPr lang="en-US" sz="2000" i="0" dirty="0">
                  <a:solidFill>
                    <a:srgbClr val="FFFF00"/>
                  </a:solidFill>
                  <a:effectLst/>
                </a:rPr>
                <a:t>52.65v</a:t>
              </a:r>
              <a:endParaRPr lang="en-US" sz="2000" dirty="0"/>
            </a:p>
          </p:txBody>
        </p:sp>
        <p:sp>
          <p:nvSpPr>
            <p:cNvPr id="9" name="TextBox 8">
              <a:extLst>
                <a:ext uri="{FF2B5EF4-FFF2-40B4-BE49-F238E27FC236}">
                  <a16:creationId xmlns:a16="http://schemas.microsoft.com/office/drawing/2014/main" id="{B5A07CD2-E940-4B88-B0EA-0CD89CB10CCA}"/>
                </a:ext>
              </a:extLst>
            </p:cNvPr>
            <p:cNvSpPr txBox="1"/>
            <p:nvPr/>
          </p:nvSpPr>
          <p:spPr>
            <a:xfrm>
              <a:off x="2667000" y="4419600"/>
              <a:ext cx="838200" cy="400110"/>
            </a:xfrm>
            <a:prstGeom prst="rect">
              <a:avLst/>
            </a:prstGeom>
            <a:noFill/>
          </p:spPr>
          <p:txBody>
            <a:bodyPr wrap="square">
              <a:spAutoFit/>
            </a:bodyPr>
            <a:lstStyle/>
            <a:p>
              <a:r>
                <a:rPr lang="en-US" sz="2000" i="0" dirty="0">
                  <a:solidFill>
                    <a:srgbClr val="FFFF00"/>
                  </a:solidFill>
                  <a:effectLst/>
                </a:rPr>
                <a:t>2.85v</a:t>
              </a:r>
              <a:endParaRPr lang="en-US" sz="2000" dirty="0"/>
            </a:p>
          </p:txBody>
        </p:sp>
      </p:grpSp>
      <p:sp>
        <p:nvSpPr>
          <p:cNvPr id="12" name="TextBox 11">
            <a:extLst>
              <a:ext uri="{FF2B5EF4-FFF2-40B4-BE49-F238E27FC236}">
                <a16:creationId xmlns:a16="http://schemas.microsoft.com/office/drawing/2014/main" id="{32A52B3D-C83A-45A1-99F5-067690838213}"/>
              </a:ext>
            </a:extLst>
          </p:cNvPr>
          <p:cNvSpPr txBox="1"/>
          <p:nvPr/>
        </p:nvSpPr>
        <p:spPr>
          <a:xfrm>
            <a:off x="0" y="6553200"/>
            <a:ext cx="1524000" cy="323165"/>
          </a:xfrm>
          <a:prstGeom prst="rect">
            <a:avLst/>
          </a:prstGeom>
          <a:noFill/>
        </p:spPr>
        <p:txBody>
          <a:bodyPr wrap="square">
            <a:spAutoFit/>
          </a:bodyPr>
          <a:lstStyle/>
          <a:p>
            <a:r>
              <a:rPr lang="en-US" sz="1500" dirty="0" err="1">
                <a:solidFill>
                  <a:srgbClr val="00B0F0"/>
                </a:solidFill>
              </a:rPr>
              <a:t>VFrench</a:t>
            </a:r>
            <a:r>
              <a:rPr lang="en-US" sz="1500" dirty="0">
                <a:solidFill>
                  <a:srgbClr val="00B0F0"/>
                </a:solidFill>
              </a:rPr>
              <a:t>, 2020</a:t>
            </a:r>
          </a:p>
        </p:txBody>
      </p:sp>
      <p:sp>
        <p:nvSpPr>
          <p:cNvPr id="11" name="TextBox 10">
            <a:extLst>
              <a:ext uri="{FF2B5EF4-FFF2-40B4-BE49-F238E27FC236}">
                <a16:creationId xmlns:a16="http://schemas.microsoft.com/office/drawing/2014/main" id="{74DFF1B9-2681-DB23-174A-1EB5755E04E7}"/>
              </a:ext>
            </a:extLst>
          </p:cNvPr>
          <p:cNvSpPr txBox="1"/>
          <p:nvPr/>
        </p:nvSpPr>
        <p:spPr>
          <a:xfrm>
            <a:off x="8850414" y="5410200"/>
            <a:ext cx="403123" cy="369332"/>
          </a:xfrm>
          <a:prstGeom prst="rect">
            <a:avLst/>
          </a:prstGeom>
          <a:noFill/>
        </p:spPr>
        <p:txBody>
          <a:bodyPr wrap="square">
            <a:spAutoFit/>
          </a:bodyPr>
          <a:lstStyle/>
          <a:p>
            <a:r>
              <a:rPr lang="en-US" sz="1800" i="0" dirty="0">
                <a:effectLst/>
              </a:rPr>
              <a:t>I</a:t>
            </a:r>
            <a:endParaRPr lang="en-US" dirty="0"/>
          </a:p>
        </p:txBody>
      </p:sp>
      <p:sp>
        <p:nvSpPr>
          <p:cNvPr id="13" name="TextBox 12">
            <a:extLst>
              <a:ext uri="{FF2B5EF4-FFF2-40B4-BE49-F238E27FC236}">
                <a16:creationId xmlns:a16="http://schemas.microsoft.com/office/drawing/2014/main" id="{F178F072-E8A9-D69A-FA2F-A969225877FD}"/>
              </a:ext>
            </a:extLst>
          </p:cNvPr>
          <p:cNvSpPr txBox="1"/>
          <p:nvPr/>
        </p:nvSpPr>
        <p:spPr>
          <a:xfrm>
            <a:off x="5565058" y="3731998"/>
            <a:ext cx="452284" cy="369332"/>
          </a:xfrm>
          <a:prstGeom prst="rect">
            <a:avLst/>
          </a:prstGeom>
          <a:noFill/>
        </p:spPr>
        <p:txBody>
          <a:bodyPr wrap="square">
            <a:spAutoFit/>
          </a:bodyPr>
          <a:lstStyle/>
          <a:p>
            <a:r>
              <a:rPr lang="en-US" sz="1800" i="0" dirty="0">
                <a:effectLst/>
              </a:rPr>
              <a:t>V</a:t>
            </a:r>
            <a:endParaRPr lang="en-US" dirty="0"/>
          </a:p>
        </p:txBody>
      </p:sp>
    </p:spTree>
    <p:extLst>
      <p:ext uri="{BB962C8B-B14F-4D97-AF65-F5344CB8AC3E}">
        <p14:creationId xmlns:p14="http://schemas.microsoft.com/office/powerpoint/2010/main" val="57680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53200"/>
            <a:ext cx="3042821" cy="323165"/>
          </a:xfrm>
          <a:prstGeom prst="rect">
            <a:avLst/>
          </a:prstGeom>
        </p:spPr>
        <p:txBody>
          <a:bodyPr wrap="none">
            <a:spAutoFit/>
          </a:bodyPr>
          <a:lstStyle/>
          <a:p>
            <a:r>
              <a:rPr lang="en-US" sz="1500" b="1" dirty="0">
                <a:solidFill>
                  <a:srgbClr val="00B0F0"/>
                </a:solidFill>
              </a:rPr>
              <a:t>http://i.imgur.com/aliTlT3.jpg</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dirty="0"/>
              <a:t>Questions?</a:t>
            </a:r>
          </a:p>
        </p:txBody>
      </p:sp>
    </p:spTree>
    <p:extLst>
      <p:ext uri="{BB962C8B-B14F-4D97-AF65-F5344CB8AC3E}">
        <p14:creationId xmlns:p14="http://schemas.microsoft.com/office/powerpoint/2010/main" val="115247185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0ABD6D-1AB3-4B46-BDAC-867BD2FD18A7}"/>
              </a:ext>
            </a:extLst>
          </p:cNvPr>
          <p:cNvSpPr>
            <a:spLocks noGrp="1"/>
          </p:cNvSpPr>
          <p:nvPr>
            <p:ph idx="1"/>
          </p:nvPr>
        </p:nvSpPr>
        <p:spPr>
          <a:xfrm>
            <a:off x="457200" y="838200"/>
            <a:ext cx="8686800" cy="5638800"/>
          </a:xfrm>
        </p:spPr>
        <p:txBody>
          <a:bodyPr/>
          <a:lstStyle/>
          <a:p>
            <a:pPr algn="l"/>
            <a:r>
              <a:rPr lang="en-US" sz="3800" dirty="0"/>
              <a:t>V=0.079I</a:t>
            </a:r>
            <a:r>
              <a:rPr lang="en-US" sz="3800" baseline="30000" dirty="0"/>
              <a:t>3</a:t>
            </a:r>
            <a:r>
              <a:rPr lang="en-US" sz="3800" dirty="0"/>
              <a:t>-2.31I</a:t>
            </a:r>
            <a:r>
              <a:rPr lang="en-US" sz="3800" baseline="30000" dirty="0"/>
              <a:t>2</a:t>
            </a:r>
            <a:r>
              <a:rPr lang="en-US" sz="3800" dirty="0"/>
              <a:t>+15.6I+22 volts</a:t>
            </a:r>
            <a:endParaRPr lang="en-US" sz="3800" i="0" dirty="0">
              <a:effectLst/>
            </a:endParaRPr>
          </a:p>
          <a:p>
            <a:pPr>
              <a:spcBef>
                <a:spcPts val="0"/>
              </a:spcBef>
            </a:pPr>
            <a:r>
              <a:rPr lang="en-US" sz="3800" i="0" dirty="0">
                <a:effectLst/>
              </a:rPr>
              <a:t>Where is the inflection point?</a:t>
            </a:r>
          </a:p>
          <a:p>
            <a:pPr>
              <a:spcBef>
                <a:spcPts val="0"/>
              </a:spcBef>
            </a:pPr>
            <a:r>
              <a:rPr lang="en-US" sz="3800" i="0" dirty="0">
                <a:effectLst/>
              </a:rPr>
              <a:t>V’ = 0.237I</a:t>
            </a:r>
            <a:r>
              <a:rPr lang="en-US" sz="3800" i="0" baseline="30000" dirty="0">
                <a:effectLst/>
              </a:rPr>
              <a:t>2</a:t>
            </a:r>
            <a:r>
              <a:rPr lang="en-US" sz="3800" i="0" dirty="0">
                <a:effectLst/>
              </a:rPr>
              <a:t> - 4.62I + 15.6</a:t>
            </a:r>
          </a:p>
          <a:p>
            <a:pPr>
              <a:spcBef>
                <a:spcPts val="0"/>
              </a:spcBef>
            </a:pPr>
            <a:r>
              <a:rPr lang="en-US" sz="3800" dirty="0"/>
              <a:t>V’’ = 0.474I – 4.62 = 0</a:t>
            </a:r>
          </a:p>
          <a:p>
            <a:pPr>
              <a:spcBef>
                <a:spcPts val="0"/>
              </a:spcBef>
            </a:pPr>
            <a:r>
              <a:rPr lang="en-US" sz="3800" i="0" dirty="0">
                <a:effectLst/>
              </a:rPr>
              <a:t>when I = ?</a:t>
            </a:r>
          </a:p>
          <a:p>
            <a:pPr>
              <a:spcBef>
                <a:spcPts val="0"/>
              </a:spcBef>
            </a:pPr>
            <a:r>
              <a:rPr lang="en-US" sz="3800" i="0" dirty="0">
                <a:effectLst/>
              </a:rPr>
              <a:t> </a:t>
            </a:r>
            <a:endParaRPr lang="en-US" sz="3800" i="0" dirty="0">
              <a:solidFill>
                <a:srgbClr val="FFFF00"/>
              </a:solidFill>
              <a:effectLst/>
            </a:endParaRPr>
          </a:p>
        </p:txBody>
      </p:sp>
      <p:sp>
        <p:nvSpPr>
          <p:cNvPr id="6" name="Rectangle 5">
            <a:extLst>
              <a:ext uri="{FF2B5EF4-FFF2-40B4-BE49-F238E27FC236}">
                <a16:creationId xmlns:a16="http://schemas.microsoft.com/office/drawing/2014/main" id="{ACB1C9DC-975D-4D7B-BD88-1C54B269C278}"/>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SHAPE OF A CURVE</a:t>
            </a:r>
          </a:p>
          <a:p>
            <a:pPr algn="ctr" eaLnBrk="1" hangingPunct="1">
              <a:spcBef>
                <a:spcPct val="0"/>
              </a:spcBef>
              <a:buFontTx/>
              <a:buNone/>
            </a:pPr>
            <a:r>
              <a:rPr lang="en-US" altLang="en-US" sz="2400" dirty="0">
                <a:solidFill>
                  <a:schemeClr val="bg1"/>
                </a:solidFill>
              </a:rPr>
              <a:t>IN-CLASS PROBLEM 8</a:t>
            </a:r>
            <a:endParaRPr lang="en-US" altLang="en-US" sz="2400" i="1" dirty="0">
              <a:solidFill>
                <a:schemeClr val="folHlink"/>
              </a:solidFill>
            </a:endParaRPr>
          </a:p>
        </p:txBody>
      </p:sp>
      <p:grpSp>
        <p:nvGrpSpPr>
          <p:cNvPr id="10" name="Group 9">
            <a:extLst>
              <a:ext uri="{FF2B5EF4-FFF2-40B4-BE49-F238E27FC236}">
                <a16:creationId xmlns:a16="http://schemas.microsoft.com/office/drawing/2014/main" id="{C22DFB11-73BD-44A0-9CCB-20544F2D1089}"/>
              </a:ext>
            </a:extLst>
          </p:cNvPr>
          <p:cNvGrpSpPr/>
          <p:nvPr/>
        </p:nvGrpSpPr>
        <p:grpSpPr>
          <a:xfrm>
            <a:off x="4800600" y="4053709"/>
            <a:ext cx="4124325" cy="2533650"/>
            <a:chOff x="228600" y="2743200"/>
            <a:chExt cx="4124325" cy="2533650"/>
          </a:xfrm>
        </p:grpSpPr>
        <p:pic>
          <p:nvPicPr>
            <p:cNvPr id="4" name="Picture 3">
              <a:extLst>
                <a:ext uri="{FF2B5EF4-FFF2-40B4-BE49-F238E27FC236}">
                  <a16:creationId xmlns:a16="http://schemas.microsoft.com/office/drawing/2014/main" id="{3750E1D5-3E5C-4471-BE7D-CA216E074A34}"/>
                </a:ext>
              </a:extLst>
            </p:cNvPr>
            <p:cNvPicPr>
              <a:picLocks noChangeAspect="1"/>
            </p:cNvPicPr>
            <p:nvPr/>
          </p:nvPicPr>
          <p:blipFill>
            <a:blip r:embed="rId2"/>
            <a:stretch>
              <a:fillRect/>
            </a:stretch>
          </p:blipFill>
          <p:spPr>
            <a:xfrm>
              <a:off x="228600" y="2743200"/>
              <a:ext cx="4124325" cy="2533650"/>
            </a:xfrm>
            <a:prstGeom prst="rect">
              <a:avLst/>
            </a:prstGeom>
          </p:spPr>
        </p:pic>
        <p:sp>
          <p:nvSpPr>
            <p:cNvPr id="7" name="TextBox 6">
              <a:extLst>
                <a:ext uri="{FF2B5EF4-FFF2-40B4-BE49-F238E27FC236}">
                  <a16:creationId xmlns:a16="http://schemas.microsoft.com/office/drawing/2014/main" id="{5B419660-7C65-4024-9090-77E96B98AECE}"/>
                </a:ext>
              </a:extLst>
            </p:cNvPr>
            <p:cNvSpPr txBox="1"/>
            <p:nvPr/>
          </p:nvSpPr>
          <p:spPr>
            <a:xfrm>
              <a:off x="1219200" y="3276600"/>
              <a:ext cx="1143000" cy="400110"/>
            </a:xfrm>
            <a:prstGeom prst="rect">
              <a:avLst/>
            </a:prstGeom>
            <a:noFill/>
          </p:spPr>
          <p:txBody>
            <a:bodyPr wrap="square">
              <a:spAutoFit/>
            </a:bodyPr>
            <a:lstStyle/>
            <a:p>
              <a:r>
                <a:rPr lang="en-US" sz="2000" i="0" dirty="0">
                  <a:solidFill>
                    <a:srgbClr val="FFFF00"/>
                  </a:solidFill>
                  <a:effectLst/>
                </a:rPr>
                <a:t>52.65v</a:t>
              </a:r>
              <a:endParaRPr lang="en-US" sz="2000" dirty="0"/>
            </a:p>
          </p:txBody>
        </p:sp>
        <p:sp>
          <p:nvSpPr>
            <p:cNvPr id="9" name="TextBox 8">
              <a:extLst>
                <a:ext uri="{FF2B5EF4-FFF2-40B4-BE49-F238E27FC236}">
                  <a16:creationId xmlns:a16="http://schemas.microsoft.com/office/drawing/2014/main" id="{B5A07CD2-E940-4B88-B0EA-0CD89CB10CCA}"/>
                </a:ext>
              </a:extLst>
            </p:cNvPr>
            <p:cNvSpPr txBox="1"/>
            <p:nvPr/>
          </p:nvSpPr>
          <p:spPr>
            <a:xfrm>
              <a:off x="2667000" y="4419600"/>
              <a:ext cx="838200" cy="400110"/>
            </a:xfrm>
            <a:prstGeom prst="rect">
              <a:avLst/>
            </a:prstGeom>
            <a:noFill/>
          </p:spPr>
          <p:txBody>
            <a:bodyPr wrap="square">
              <a:spAutoFit/>
            </a:bodyPr>
            <a:lstStyle/>
            <a:p>
              <a:r>
                <a:rPr lang="en-US" sz="2000" i="0" dirty="0">
                  <a:solidFill>
                    <a:srgbClr val="FFFF00"/>
                  </a:solidFill>
                  <a:effectLst/>
                </a:rPr>
                <a:t>2.85v</a:t>
              </a:r>
              <a:endParaRPr lang="en-US" sz="2000" dirty="0"/>
            </a:p>
          </p:txBody>
        </p:sp>
      </p:grpSp>
      <p:sp>
        <p:nvSpPr>
          <p:cNvPr id="12" name="TextBox 11">
            <a:extLst>
              <a:ext uri="{FF2B5EF4-FFF2-40B4-BE49-F238E27FC236}">
                <a16:creationId xmlns:a16="http://schemas.microsoft.com/office/drawing/2014/main" id="{32A52B3D-C83A-45A1-99F5-067690838213}"/>
              </a:ext>
            </a:extLst>
          </p:cNvPr>
          <p:cNvSpPr txBox="1"/>
          <p:nvPr/>
        </p:nvSpPr>
        <p:spPr>
          <a:xfrm>
            <a:off x="0" y="6553200"/>
            <a:ext cx="1524000" cy="323165"/>
          </a:xfrm>
          <a:prstGeom prst="rect">
            <a:avLst/>
          </a:prstGeom>
          <a:noFill/>
        </p:spPr>
        <p:txBody>
          <a:bodyPr wrap="square">
            <a:spAutoFit/>
          </a:bodyPr>
          <a:lstStyle/>
          <a:p>
            <a:r>
              <a:rPr lang="en-US" sz="1500" dirty="0" err="1">
                <a:solidFill>
                  <a:srgbClr val="00B0F0"/>
                </a:solidFill>
              </a:rPr>
              <a:t>VFrench</a:t>
            </a:r>
            <a:r>
              <a:rPr lang="en-US" sz="1500" dirty="0">
                <a:solidFill>
                  <a:srgbClr val="00B0F0"/>
                </a:solidFill>
              </a:rPr>
              <a:t>, 2020</a:t>
            </a:r>
          </a:p>
        </p:txBody>
      </p:sp>
      <p:sp>
        <p:nvSpPr>
          <p:cNvPr id="11" name="TextBox 10">
            <a:extLst>
              <a:ext uri="{FF2B5EF4-FFF2-40B4-BE49-F238E27FC236}">
                <a16:creationId xmlns:a16="http://schemas.microsoft.com/office/drawing/2014/main" id="{A445527F-3C3D-4C90-2858-75D291677D6D}"/>
              </a:ext>
            </a:extLst>
          </p:cNvPr>
          <p:cNvSpPr txBox="1"/>
          <p:nvPr/>
        </p:nvSpPr>
        <p:spPr>
          <a:xfrm>
            <a:off x="8850414" y="5410200"/>
            <a:ext cx="403123" cy="369332"/>
          </a:xfrm>
          <a:prstGeom prst="rect">
            <a:avLst/>
          </a:prstGeom>
          <a:noFill/>
        </p:spPr>
        <p:txBody>
          <a:bodyPr wrap="square">
            <a:spAutoFit/>
          </a:bodyPr>
          <a:lstStyle/>
          <a:p>
            <a:r>
              <a:rPr lang="en-US" sz="1800" i="0" dirty="0">
                <a:effectLst/>
              </a:rPr>
              <a:t>I</a:t>
            </a:r>
            <a:endParaRPr lang="en-US" dirty="0"/>
          </a:p>
        </p:txBody>
      </p:sp>
      <p:sp>
        <p:nvSpPr>
          <p:cNvPr id="13" name="TextBox 12">
            <a:extLst>
              <a:ext uri="{FF2B5EF4-FFF2-40B4-BE49-F238E27FC236}">
                <a16:creationId xmlns:a16="http://schemas.microsoft.com/office/drawing/2014/main" id="{1EBA9E41-669A-CAA8-CFFE-CC04875092A0}"/>
              </a:ext>
            </a:extLst>
          </p:cNvPr>
          <p:cNvSpPr txBox="1"/>
          <p:nvPr/>
        </p:nvSpPr>
        <p:spPr>
          <a:xfrm>
            <a:off x="5565058" y="3731998"/>
            <a:ext cx="452284" cy="369332"/>
          </a:xfrm>
          <a:prstGeom prst="rect">
            <a:avLst/>
          </a:prstGeom>
          <a:noFill/>
        </p:spPr>
        <p:txBody>
          <a:bodyPr wrap="square">
            <a:spAutoFit/>
          </a:bodyPr>
          <a:lstStyle/>
          <a:p>
            <a:r>
              <a:rPr lang="en-US" sz="1800" i="0" dirty="0">
                <a:effectLst/>
              </a:rPr>
              <a:t>V</a:t>
            </a:r>
            <a:endParaRPr lang="en-US" dirty="0"/>
          </a:p>
        </p:txBody>
      </p:sp>
    </p:spTree>
    <p:extLst>
      <p:ext uri="{BB962C8B-B14F-4D97-AF65-F5344CB8AC3E}">
        <p14:creationId xmlns:p14="http://schemas.microsoft.com/office/powerpoint/2010/main" val="379370455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0ABD6D-1AB3-4B46-BDAC-867BD2FD18A7}"/>
              </a:ext>
            </a:extLst>
          </p:cNvPr>
          <p:cNvSpPr>
            <a:spLocks noGrp="1"/>
          </p:cNvSpPr>
          <p:nvPr>
            <p:ph idx="1"/>
          </p:nvPr>
        </p:nvSpPr>
        <p:spPr>
          <a:xfrm>
            <a:off x="457200" y="838200"/>
            <a:ext cx="8686800" cy="5638800"/>
          </a:xfrm>
        </p:spPr>
        <p:txBody>
          <a:bodyPr/>
          <a:lstStyle/>
          <a:p>
            <a:pPr algn="l"/>
            <a:r>
              <a:rPr lang="en-US" sz="3800" dirty="0"/>
              <a:t>V=0.079I</a:t>
            </a:r>
            <a:r>
              <a:rPr lang="en-US" sz="3800" baseline="30000" dirty="0"/>
              <a:t>3</a:t>
            </a:r>
            <a:r>
              <a:rPr lang="en-US" sz="3800" dirty="0"/>
              <a:t>-2.31I</a:t>
            </a:r>
            <a:r>
              <a:rPr lang="en-US" sz="3800" baseline="30000" dirty="0"/>
              <a:t>2</a:t>
            </a:r>
            <a:r>
              <a:rPr lang="en-US" sz="3800" dirty="0"/>
              <a:t>+15.6I+22 volts</a:t>
            </a:r>
            <a:endParaRPr lang="en-US" sz="3800" i="0" dirty="0">
              <a:effectLst/>
            </a:endParaRPr>
          </a:p>
          <a:p>
            <a:pPr>
              <a:spcBef>
                <a:spcPts val="0"/>
              </a:spcBef>
            </a:pPr>
            <a:r>
              <a:rPr lang="en-US" sz="3800" i="0" dirty="0">
                <a:effectLst/>
              </a:rPr>
              <a:t>Where is the inflection point?</a:t>
            </a:r>
          </a:p>
          <a:p>
            <a:pPr>
              <a:spcBef>
                <a:spcPts val="0"/>
              </a:spcBef>
            </a:pPr>
            <a:r>
              <a:rPr lang="en-US" sz="3800" i="0" dirty="0">
                <a:effectLst/>
              </a:rPr>
              <a:t>V’ = 0.237I</a:t>
            </a:r>
            <a:r>
              <a:rPr lang="en-US" sz="3800" i="0" baseline="30000" dirty="0">
                <a:effectLst/>
              </a:rPr>
              <a:t>2</a:t>
            </a:r>
            <a:r>
              <a:rPr lang="en-US" sz="3800" i="0" dirty="0">
                <a:effectLst/>
              </a:rPr>
              <a:t> - 4.62I + 15.6</a:t>
            </a:r>
          </a:p>
          <a:p>
            <a:pPr>
              <a:spcBef>
                <a:spcPts val="0"/>
              </a:spcBef>
            </a:pPr>
            <a:r>
              <a:rPr lang="en-US" sz="3800" dirty="0"/>
              <a:t>V’’ = 0.474I – 4.62 = 0</a:t>
            </a:r>
          </a:p>
          <a:p>
            <a:pPr>
              <a:spcBef>
                <a:spcPts val="0"/>
              </a:spcBef>
            </a:pPr>
            <a:r>
              <a:rPr lang="en-US" sz="3800" i="0" dirty="0">
                <a:effectLst/>
              </a:rPr>
              <a:t>when I ≈ 9.7468 </a:t>
            </a:r>
            <a:r>
              <a:rPr lang="en-US" sz="3000" i="0" dirty="0">
                <a:effectLst/>
              </a:rPr>
              <a:t>…?</a:t>
            </a:r>
          </a:p>
          <a:p>
            <a:pPr>
              <a:spcBef>
                <a:spcPts val="0"/>
              </a:spcBef>
            </a:pPr>
            <a:r>
              <a:rPr lang="en-US" sz="3800" i="0" dirty="0">
                <a:effectLst/>
              </a:rPr>
              <a:t> </a:t>
            </a:r>
            <a:endParaRPr lang="en-US" sz="3800" i="0" dirty="0">
              <a:solidFill>
                <a:srgbClr val="FFFF00"/>
              </a:solidFill>
              <a:effectLst/>
            </a:endParaRPr>
          </a:p>
        </p:txBody>
      </p:sp>
      <p:sp>
        <p:nvSpPr>
          <p:cNvPr id="6" name="Rectangle 5">
            <a:extLst>
              <a:ext uri="{FF2B5EF4-FFF2-40B4-BE49-F238E27FC236}">
                <a16:creationId xmlns:a16="http://schemas.microsoft.com/office/drawing/2014/main" id="{ACB1C9DC-975D-4D7B-BD88-1C54B269C278}"/>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SHAPE OF A CURVE</a:t>
            </a:r>
          </a:p>
          <a:p>
            <a:pPr algn="ctr" eaLnBrk="1" hangingPunct="1">
              <a:spcBef>
                <a:spcPct val="0"/>
              </a:spcBef>
              <a:buFontTx/>
              <a:buNone/>
            </a:pPr>
            <a:r>
              <a:rPr lang="en-US" altLang="en-US" sz="2400" dirty="0">
                <a:solidFill>
                  <a:schemeClr val="bg1"/>
                </a:solidFill>
              </a:rPr>
              <a:t>IN-CLASS PROBLEM 8</a:t>
            </a:r>
            <a:endParaRPr lang="en-US" altLang="en-US" sz="2400" i="1" dirty="0">
              <a:solidFill>
                <a:schemeClr val="folHlink"/>
              </a:solidFill>
            </a:endParaRPr>
          </a:p>
        </p:txBody>
      </p:sp>
      <p:grpSp>
        <p:nvGrpSpPr>
          <p:cNvPr id="10" name="Group 9">
            <a:extLst>
              <a:ext uri="{FF2B5EF4-FFF2-40B4-BE49-F238E27FC236}">
                <a16:creationId xmlns:a16="http://schemas.microsoft.com/office/drawing/2014/main" id="{C22DFB11-73BD-44A0-9CCB-20544F2D1089}"/>
              </a:ext>
            </a:extLst>
          </p:cNvPr>
          <p:cNvGrpSpPr/>
          <p:nvPr/>
        </p:nvGrpSpPr>
        <p:grpSpPr>
          <a:xfrm>
            <a:off x="4800600" y="4053709"/>
            <a:ext cx="4124325" cy="2533650"/>
            <a:chOff x="228600" y="2743200"/>
            <a:chExt cx="4124325" cy="2533650"/>
          </a:xfrm>
        </p:grpSpPr>
        <p:pic>
          <p:nvPicPr>
            <p:cNvPr id="4" name="Picture 3">
              <a:extLst>
                <a:ext uri="{FF2B5EF4-FFF2-40B4-BE49-F238E27FC236}">
                  <a16:creationId xmlns:a16="http://schemas.microsoft.com/office/drawing/2014/main" id="{3750E1D5-3E5C-4471-BE7D-CA216E074A34}"/>
                </a:ext>
              </a:extLst>
            </p:cNvPr>
            <p:cNvPicPr>
              <a:picLocks noChangeAspect="1"/>
            </p:cNvPicPr>
            <p:nvPr/>
          </p:nvPicPr>
          <p:blipFill>
            <a:blip r:embed="rId2"/>
            <a:stretch>
              <a:fillRect/>
            </a:stretch>
          </p:blipFill>
          <p:spPr>
            <a:xfrm>
              <a:off x="228600" y="2743200"/>
              <a:ext cx="4124325" cy="2533650"/>
            </a:xfrm>
            <a:prstGeom prst="rect">
              <a:avLst/>
            </a:prstGeom>
          </p:spPr>
        </p:pic>
        <p:sp>
          <p:nvSpPr>
            <p:cNvPr id="7" name="TextBox 6">
              <a:extLst>
                <a:ext uri="{FF2B5EF4-FFF2-40B4-BE49-F238E27FC236}">
                  <a16:creationId xmlns:a16="http://schemas.microsoft.com/office/drawing/2014/main" id="{5B419660-7C65-4024-9090-77E96B98AECE}"/>
                </a:ext>
              </a:extLst>
            </p:cNvPr>
            <p:cNvSpPr txBox="1"/>
            <p:nvPr/>
          </p:nvSpPr>
          <p:spPr>
            <a:xfrm>
              <a:off x="1219200" y="3276600"/>
              <a:ext cx="1143000" cy="400110"/>
            </a:xfrm>
            <a:prstGeom prst="rect">
              <a:avLst/>
            </a:prstGeom>
            <a:noFill/>
          </p:spPr>
          <p:txBody>
            <a:bodyPr wrap="square">
              <a:spAutoFit/>
            </a:bodyPr>
            <a:lstStyle/>
            <a:p>
              <a:r>
                <a:rPr lang="en-US" sz="2000" i="0" dirty="0">
                  <a:solidFill>
                    <a:srgbClr val="FFFF00"/>
                  </a:solidFill>
                  <a:effectLst/>
                </a:rPr>
                <a:t>52.65v</a:t>
              </a:r>
              <a:endParaRPr lang="en-US" sz="2000" dirty="0"/>
            </a:p>
          </p:txBody>
        </p:sp>
        <p:sp>
          <p:nvSpPr>
            <p:cNvPr id="9" name="TextBox 8">
              <a:extLst>
                <a:ext uri="{FF2B5EF4-FFF2-40B4-BE49-F238E27FC236}">
                  <a16:creationId xmlns:a16="http://schemas.microsoft.com/office/drawing/2014/main" id="{B5A07CD2-E940-4B88-B0EA-0CD89CB10CCA}"/>
                </a:ext>
              </a:extLst>
            </p:cNvPr>
            <p:cNvSpPr txBox="1"/>
            <p:nvPr/>
          </p:nvSpPr>
          <p:spPr>
            <a:xfrm>
              <a:off x="2667000" y="4419600"/>
              <a:ext cx="838200" cy="400110"/>
            </a:xfrm>
            <a:prstGeom prst="rect">
              <a:avLst/>
            </a:prstGeom>
            <a:noFill/>
          </p:spPr>
          <p:txBody>
            <a:bodyPr wrap="square">
              <a:spAutoFit/>
            </a:bodyPr>
            <a:lstStyle/>
            <a:p>
              <a:r>
                <a:rPr lang="en-US" sz="2000" i="0" dirty="0">
                  <a:solidFill>
                    <a:srgbClr val="FFFF00"/>
                  </a:solidFill>
                  <a:effectLst/>
                </a:rPr>
                <a:t>2.85v</a:t>
              </a:r>
              <a:endParaRPr lang="en-US" sz="2000" dirty="0"/>
            </a:p>
          </p:txBody>
        </p:sp>
      </p:grpSp>
      <p:sp>
        <p:nvSpPr>
          <p:cNvPr id="12" name="TextBox 11">
            <a:extLst>
              <a:ext uri="{FF2B5EF4-FFF2-40B4-BE49-F238E27FC236}">
                <a16:creationId xmlns:a16="http://schemas.microsoft.com/office/drawing/2014/main" id="{32A52B3D-C83A-45A1-99F5-067690838213}"/>
              </a:ext>
            </a:extLst>
          </p:cNvPr>
          <p:cNvSpPr txBox="1"/>
          <p:nvPr/>
        </p:nvSpPr>
        <p:spPr>
          <a:xfrm>
            <a:off x="0" y="6553200"/>
            <a:ext cx="1524000" cy="323165"/>
          </a:xfrm>
          <a:prstGeom prst="rect">
            <a:avLst/>
          </a:prstGeom>
          <a:noFill/>
        </p:spPr>
        <p:txBody>
          <a:bodyPr wrap="square">
            <a:spAutoFit/>
          </a:bodyPr>
          <a:lstStyle/>
          <a:p>
            <a:r>
              <a:rPr lang="en-US" sz="1500" dirty="0" err="1">
                <a:solidFill>
                  <a:srgbClr val="00B0F0"/>
                </a:solidFill>
              </a:rPr>
              <a:t>VFrench</a:t>
            </a:r>
            <a:r>
              <a:rPr lang="en-US" sz="1500" dirty="0">
                <a:solidFill>
                  <a:srgbClr val="00B0F0"/>
                </a:solidFill>
              </a:rPr>
              <a:t>, 2020</a:t>
            </a:r>
          </a:p>
        </p:txBody>
      </p:sp>
      <p:sp>
        <p:nvSpPr>
          <p:cNvPr id="11" name="TextBox 10">
            <a:extLst>
              <a:ext uri="{FF2B5EF4-FFF2-40B4-BE49-F238E27FC236}">
                <a16:creationId xmlns:a16="http://schemas.microsoft.com/office/drawing/2014/main" id="{14CCE6AC-E037-2F8E-7DEC-5EBABDFCD861}"/>
              </a:ext>
            </a:extLst>
          </p:cNvPr>
          <p:cNvSpPr txBox="1"/>
          <p:nvPr/>
        </p:nvSpPr>
        <p:spPr>
          <a:xfrm>
            <a:off x="8850414" y="5410200"/>
            <a:ext cx="403123" cy="369332"/>
          </a:xfrm>
          <a:prstGeom prst="rect">
            <a:avLst/>
          </a:prstGeom>
          <a:noFill/>
        </p:spPr>
        <p:txBody>
          <a:bodyPr wrap="square">
            <a:spAutoFit/>
          </a:bodyPr>
          <a:lstStyle/>
          <a:p>
            <a:r>
              <a:rPr lang="en-US" sz="1800" i="0" dirty="0">
                <a:effectLst/>
              </a:rPr>
              <a:t>I</a:t>
            </a:r>
            <a:endParaRPr lang="en-US" dirty="0"/>
          </a:p>
        </p:txBody>
      </p:sp>
      <p:sp>
        <p:nvSpPr>
          <p:cNvPr id="13" name="TextBox 12">
            <a:extLst>
              <a:ext uri="{FF2B5EF4-FFF2-40B4-BE49-F238E27FC236}">
                <a16:creationId xmlns:a16="http://schemas.microsoft.com/office/drawing/2014/main" id="{A0D71702-EDB4-A3FC-1FBB-FF3769B292C1}"/>
              </a:ext>
            </a:extLst>
          </p:cNvPr>
          <p:cNvSpPr txBox="1"/>
          <p:nvPr/>
        </p:nvSpPr>
        <p:spPr>
          <a:xfrm>
            <a:off x="5565058" y="3731998"/>
            <a:ext cx="452284" cy="369332"/>
          </a:xfrm>
          <a:prstGeom prst="rect">
            <a:avLst/>
          </a:prstGeom>
          <a:noFill/>
        </p:spPr>
        <p:txBody>
          <a:bodyPr wrap="square">
            <a:spAutoFit/>
          </a:bodyPr>
          <a:lstStyle/>
          <a:p>
            <a:r>
              <a:rPr lang="en-US" sz="1800" i="0" dirty="0">
                <a:effectLst/>
              </a:rPr>
              <a:t>V</a:t>
            </a:r>
            <a:endParaRPr lang="en-US" dirty="0"/>
          </a:p>
        </p:txBody>
      </p:sp>
    </p:spTree>
    <p:extLst>
      <p:ext uri="{BB962C8B-B14F-4D97-AF65-F5344CB8AC3E}">
        <p14:creationId xmlns:p14="http://schemas.microsoft.com/office/powerpoint/2010/main" val="369269247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0ABD6D-1AB3-4B46-BDAC-867BD2FD18A7}"/>
              </a:ext>
            </a:extLst>
          </p:cNvPr>
          <p:cNvSpPr>
            <a:spLocks noGrp="1"/>
          </p:cNvSpPr>
          <p:nvPr>
            <p:ph idx="1"/>
          </p:nvPr>
        </p:nvSpPr>
        <p:spPr>
          <a:xfrm>
            <a:off x="457200" y="838200"/>
            <a:ext cx="8686800" cy="5638800"/>
          </a:xfrm>
        </p:spPr>
        <p:txBody>
          <a:bodyPr/>
          <a:lstStyle/>
          <a:p>
            <a:pPr algn="l"/>
            <a:r>
              <a:rPr lang="en-US" sz="3800" dirty="0"/>
              <a:t>V=0.079I</a:t>
            </a:r>
            <a:r>
              <a:rPr lang="en-US" sz="3800" baseline="30000" dirty="0"/>
              <a:t>3</a:t>
            </a:r>
            <a:r>
              <a:rPr lang="en-US" sz="3800" dirty="0"/>
              <a:t>-2.31I</a:t>
            </a:r>
            <a:r>
              <a:rPr lang="en-US" sz="3800" baseline="30000" dirty="0"/>
              <a:t>2</a:t>
            </a:r>
            <a:r>
              <a:rPr lang="en-US" sz="3800" dirty="0"/>
              <a:t>+15.6I+22 volts</a:t>
            </a:r>
            <a:endParaRPr lang="en-US" sz="3800" i="0" dirty="0">
              <a:effectLst/>
            </a:endParaRPr>
          </a:p>
          <a:p>
            <a:pPr>
              <a:spcBef>
                <a:spcPts val="0"/>
              </a:spcBef>
            </a:pPr>
            <a:r>
              <a:rPr lang="en-US" sz="3800" i="0" dirty="0">
                <a:effectLst/>
              </a:rPr>
              <a:t>Where is the inflection point?</a:t>
            </a:r>
          </a:p>
          <a:p>
            <a:pPr>
              <a:spcBef>
                <a:spcPts val="0"/>
              </a:spcBef>
            </a:pPr>
            <a:r>
              <a:rPr lang="en-US" sz="3800" i="0" dirty="0">
                <a:effectLst/>
              </a:rPr>
              <a:t>V’ = 0.237I</a:t>
            </a:r>
            <a:r>
              <a:rPr lang="en-US" sz="3800" i="0" baseline="30000" dirty="0">
                <a:effectLst/>
              </a:rPr>
              <a:t>2</a:t>
            </a:r>
            <a:r>
              <a:rPr lang="en-US" sz="3800" i="0" dirty="0">
                <a:effectLst/>
              </a:rPr>
              <a:t> - 4.62I + 15.6</a:t>
            </a:r>
          </a:p>
          <a:p>
            <a:pPr>
              <a:spcBef>
                <a:spcPts val="0"/>
              </a:spcBef>
            </a:pPr>
            <a:r>
              <a:rPr lang="en-US" sz="3800" dirty="0"/>
              <a:t>V’’ = 0.474I – 4.62 = 0</a:t>
            </a:r>
          </a:p>
          <a:p>
            <a:pPr>
              <a:spcBef>
                <a:spcPts val="0"/>
              </a:spcBef>
            </a:pPr>
            <a:r>
              <a:rPr lang="en-US" sz="3800" i="0" dirty="0">
                <a:effectLst/>
              </a:rPr>
              <a:t>when I ≈ 9.7468 mA </a:t>
            </a:r>
            <a:endParaRPr lang="en-US" sz="3800" i="0" dirty="0">
              <a:solidFill>
                <a:srgbClr val="FFFF00"/>
              </a:solidFill>
              <a:effectLst/>
            </a:endParaRPr>
          </a:p>
        </p:txBody>
      </p:sp>
      <p:sp>
        <p:nvSpPr>
          <p:cNvPr id="6" name="Rectangle 5">
            <a:extLst>
              <a:ext uri="{FF2B5EF4-FFF2-40B4-BE49-F238E27FC236}">
                <a16:creationId xmlns:a16="http://schemas.microsoft.com/office/drawing/2014/main" id="{ACB1C9DC-975D-4D7B-BD88-1C54B269C278}"/>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SHAPE OF A CURVE</a:t>
            </a:r>
          </a:p>
          <a:p>
            <a:pPr algn="ctr" eaLnBrk="1" hangingPunct="1">
              <a:spcBef>
                <a:spcPct val="0"/>
              </a:spcBef>
              <a:buFontTx/>
              <a:buNone/>
            </a:pPr>
            <a:r>
              <a:rPr lang="en-US" altLang="en-US" sz="2400" dirty="0">
                <a:solidFill>
                  <a:schemeClr val="bg1"/>
                </a:solidFill>
              </a:rPr>
              <a:t>IN-CLASS PROBLEM 8</a:t>
            </a:r>
            <a:endParaRPr lang="en-US" altLang="en-US" sz="2400" i="1" dirty="0">
              <a:solidFill>
                <a:schemeClr val="folHlink"/>
              </a:solidFill>
            </a:endParaRPr>
          </a:p>
        </p:txBody>
      </p:sp>
      <p:sp>
        <p:nvSpPr>
          <p:cNvPr id="12" name="TextBox 11">
            <a:extLst>
              <a:ext uri="{FF2B5EF4-FFF2-40B4-BE49-F238E27FC236}">
                <a16:creationId xmlns:a16="http://schemas.microsoft.com/office/drawing/2014/main" id="{32A52B3D-C83A-45A1-99F5-067690838213}"/>
              </a:ext>
            </a:extLst>
          </p:cNvPr>
          <p:cNvSpPr txBox="1"/>
          <p:nvPr/>
        </p:nvSpPr>
        <p:spPr>
          <a:xfrm>
            <a:off x="0" y="6553200"/>
            <a:ext cx="1524000" cy="323165"/>
          </a:xfrm>
          <a:prstGeom prst="rect">
            <a:avLst/>
          </a:prstGeom>
          <a:noFill/>
        </p:spPr>
        <p:txBody>
          <a:bodyPr wrap="square">
            <a:spAutoFit/>
          </a:bodyPr>
          <a:lstStyle/>
          <a:p>
            <a:r>
              <a:rPr lang="en-US" sz="1500" dirty="0" err="1">
                <a:solidFill>
                  <a:srgbClr val="00B0F0"/>
                </a:solidFill>
              </a:rPr>
              <a:t>VFrench</a:t>
            </a:r>
            <a:r>
              <a:rPr lang="en-US" sz="1500" dirty="0">
                <a:solidFill>
                  <a:srgbClr val="00B0F0"/>
                </a:solidFill>
              </a:rPr>
              <a:t>, 2020</a:t>
            </a:r>
          </a:p>
        </p:txBody>
      </p:sp>
      <p:grpSp>
        <p:nvGrpSpPr>
          <p:cNvPr id="13" name="Group 12">
            <a:extLst>
              <a:ext uri="{FF2B5EF4-FFF2-40B4-BE49-F238E27FC236}">
                <a16:creationId xmlns:a16="http://schemas.microsoft.com/office/drawing/2014/main" id="{0D69BC21-CCBA-4555-BC82-D609B5FEDA22}"/>
              </a:ext>
            </a:extLst>
          </p:cNvPr>
          <p:cNvGrpSpPr/>
          <p:nvPr/>
        </p:nvGrpSpPr>
        <p:grpSpPr>
          <a:xfrm>
            <a:off x="4800600" y="4053709"/>
            <a:ext cx="4124325" cy="2562553"/>
            <a:chOff x="4800600" y="4053709"/>
            <a:chExt cx="4124325" cy="2562553"/>
          </a:xfrm>
        </p:grpSpPr>
        <p:grpSp>
          <p:nvGrpSpPr>
            <p:cNvPr id="10" name="Group 9">
              <a:extLst>
                <a:ext uri="{FF2B5EF4-FFF2-40B4-BE49-F238E27FC236}">
                  <a16:creationId xmlns:a16="http://schemas.microsoft.com/office/drawing/2014/main" id="{C22DFB11-73BD-44A0-9CCB-20544F2D1089}"/>
                </a:ext>
              </a:extLst>
            </p:cNvPr>
            <p:cNvGrpSpPr/>
            <p:nvPr/>
          </p:nvGrpSpPr>
          <p:grpSpPr>
            <a:xfrm>
              <a:off x="4800600" y="4053709"/>
              <a:ext cx="4124325" cy="2533650"/>
              <a:chOff x="228600" y="2743200"/>
              <a:chExt cx="4124325" cy="2533650"/>
            </a:xfrm>
          </p:grpSpPr>
          <p:pic>
            <p:nvPicPr>
              <p:cNvPr id="4" name="Picture 3">
                <a:extLst>
                  <a:ext uri="{FF2B5EF4-FFF2-40B4-BE49-F238E27FC236}">
                    <a16:creationId xmlns:a16="http://schemas.microsoft.com/office/drawing/2014/main" id="{3750E1D5-3E5C-4471-BE7D-CA216E074A34}"/>
                  </a:ext>
                </a:extLst>
              </p:cNvPr>
              <p:cNvPicPr>
                <a:picLocks noChangeAspect="1"/>
              </p:cNvPicPr>
              <p:nvPr/>
            </p:nvPicPr>
            <p:blipFill>
              <a:blip r:embed="rId2"/>
              <a:stretch>
                <a:fillRect/>
              </a:stretch>
            </p:blipFill>
            <p:spPr>
              <a:xfrm>
                <a:off x="228600" y="2743200"/>
                <a:ext cx="4124325" cy="2533650"/>
              </a:xfrm>
              <a:prstGeom prst="rect">
                <a:avLst/>
              </a:prstGeom>
            </p:spPr>
          </p:pic>
          <p:sp>
            <p:nvSpPr>
              <p:cNvPr id="7" name="TextBox 6">
                <a:extLst>
                  <a:ext uri="{FF2B5EF4-FFF2-40B4-BE49-F238E27FC236}">
                    <a16:creationId xmlns:a16="http://schemas.microsoft.com/office/drawing/2014/main" id="{5B419660-7C65-4024-9090-77E96B98AECE}"/>
                  </a:ext>
                </a:extLst>
              </p:cNvPr>
              <p:cNvSpPr txBox="1"/>
              <p:nvPr/>
            </p:nvSpPr>
            <p:spPr>
              <a:xfrm>
                <a:off x="1219200" y="3276600"/>
                <a:ext cx="1143000" cy="400110"/>
              </a:xfrm>
              <a:prstGeom prst="rect">
                <a:avLst/>
              </a:prstGeom>
              <a:noFill/>
            </p:spPr>
            <p:txBody>
              <a:bodyPr wrap="square">
                <a:spAutoFit/>
              </a:bodyPr>
              <a:lstStyle/>
              <a:p>
                <a:r>
                  <a:rPr lang="en-US" sz="2000" i="0" dirty="0">
                    <a:solidFill>
                      <a:srgbClr val="FFFF00"/>
                    </a:solidFill>
                    <a:effectLst/>
                  </a:rPr>
                  <a:t>52.65v</a:t>
                </a:r>
                <a:endParaRPr lang="en-US" sz="2000" dirty="0"/>
              </a:p>
            </p:txBody>
          </p:sp>
          <p:sp>
            <p:nvSpPr>
              <p:cNvPr id="9" name="TextBox 8">
                <a:extLst>
                  <a:ext uri="{FF2B5EF4-FFF2-40B4-BE49-F238E27FC236}">
                    <a16:creationId xmlns:a16="http://schemas.microsoft.com/office/drawing/2014/main" id="{B5A07CD2-E940-4B88-B0EA-0CD89CB10CCA}"/>
                  </a:ext>
                </a:extLst>
              </p:cNvPr>
              <p:cNvSpPr txBox="1"/>
              <p:nvPr/>
            </p:nvSpPr>
            <p:spPr>
              <a:xfrm>
                <a:off x="2667000" y="4419600"/>
                <a:ext cx="838200" cy="400110"/>
              </a:xfrm>
              <a:prstGeom prst="rect">
                <a:avLst/>
              </a:prstGeom>
              <a:noFill/>
            </p:spPr>
            <p:txBody>
              <a:bodyPr wrap="square">
                <a:spAutoFit/>
              </a:bodyPr>
              <a:lstStyle/>
              <a:p>
                <a:r>
                  <a:rPr lang="en-US" sz="2000" i="0" dirty="0">
                    <a:solidFill>
                      <a:srgbClr val="FFFF00"/>
                    </a:solidFill>
                    <a:effectLst/>
                  </a:rPr>
                  <a:t>2.85v</a:t>
                </a:r>
                <a:endParaRPr lang="en-US" sz="2000" dirty="0"/>
              </a:p>
            </p:txBody>
          </p:sp>
        </p:grpSp>
        <p:sp>
          <p:nvSpPr>
            <p:cNvPr id="11" name="TextBox 10">
              <a:extLst>
                <a:ext uri="{FF2B5EF4-FFF2-40B4-BE49-F238E27FC236}">
                  <a16:creationId xmlns:a16="http://schemas.microsoft.com/office/drawing/2014/main" id="{649446C4-5A55-418B-B75D-FFE6F07EFDFF}"/>
                </a:ext>
              </a:extLst>
            </p:cNvPr>
            <p:cNvSpPr txBox="1"/>
            <p:nvPr/>
          </p:nvSpPr>
          <p:spPr>
            <a:xfrm>
              <a:off x="6477000" y="6246930"/>
              <a:ext cx="1471448" cy="369332"/>
            </a:xfrm>
            <a:prstGeom prst="rect">
              <a:avLst/>
            </a:prstGeom>
            <a:noFill/>
          </p:spPr>
          <p:txBody>
            <a:bodyPr wrap="square">
              <a:spAutoFit/>
            </a:bodyPr>
            <a:lstStyle/>
            <a:p>
              <a:r>
                <a:rPr lang="en-US" sz="1800" i="0" dirty="0">
                  <a:solidFill>
                    <a:srgbClr val="92D050"/>
                  </a:solidFill>
                  <a:effectLst/>
                </a:rPr>
                <a:t>9.7468 mA </a:t>
              </a:r>
              <a:endParaRPr lang="en-US" dirty="0">
                <a:solidFill>
                  <a:srgbClr val="92D050"/>
                </a:solidFill>
              </a:endParaRPr>
            </a:p>
          </p:txBody>
        </p:sp>
        <p:cxnSp>
          <p:nvCxnSpPr>
            <p:cNvPr id="8" name="Straight Connector 7">
              <a:extLst>
                <a:ext uri="{FF2B5EF4-FFF2-40B4-BE49-F238E27FC236}">
                  <a16:creationId xmlns:a16="http://schemas.microsoft.com/office/drawing/2014/main" id="{6CB9A8F3-D696-4FCC-9358-229D0654605F}"/>
                </a:ext>
              </a:extLst>
            </p:cNvPr>
            <p:cNvCxnSpPr/>
            <p:nvPr/>
          </p:nvCxnSpPr>
          <p:spPr>
            <a:xfrm flipV="1">
              <a:off x="6905297" y="4865991"/>
              <a:ext cx="0" cy="1343055"/>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2B83A786-C44F-057A-593D-24B4E98BA3D5}"/>
              </a:ext>
            </a:extLst>
          </p:cNvPr>
          <p:cNvSpPr txBox="1"/>
          <p:nvPr/>
        </p:nvSpPr>
        <p:spPr>
          <a:xfrm>
            <a:off x="8850414" y="5410200"/>
            <a:ext cx="403123" cy="369332"/>
          </a:xfrm>
          <a:prstGeom prst="rect">
            <a:avLst/>
          </a:prstGeom>
          <a:noFill/>
        </p:spPr>
        <p:txBody>
          <a:bodyPr wrap="square">
            <a:spAutoFit/>
          </a:bodyPr>
          <a:lstStyle/>
          <a:p>
            <a:r>
              <a:rPr lang="en-US" sz="1800" i="0" dirty="0">
                <a:effectLst/>
              </a:rPr>
              <a:t>I</a:t>
            </a:r>
            <a:endParaRPr lang="en-US" dirty="0"/>
          </a:p>
        </p:txBody>
      </p:sp>
      <p:sp>
        <p:nvSpPr>
          <p:cNvPr id="15" name="TextBox 14">
            <a:extLst>
              <a:ext uri="{FF2B5EF4-FFF2-40B4-BE49-F238E27FC236}">
                <a16:creationId xmlns:a16="http://schemas.microsoft.com/office/drawing/2014/main" id="{6433032C-35F0-4455-D40E-5BE89B2B419B}"/>
              </a:ext>
            </a:extLst>
          </p:cNvPr>
          <p:cNvSpPr txBox="1"/>
          <p:nvPr/>
        </p:nvSpPr>
        <p:spPr>
          <a:xfrm>
            <a:off x="5565058" y="3731998"/>
            <a:ext cx="452284" cy="369332"/>
          </a:xfrm>
          <a:prstGeom prst="rect">
            <a:avLst/>
          </a:prstGeom>
          <a:noFill/>
        </p:spPr>
        <p:txBody>
          <a:bodyPr wrap="square">
            <a:spAutoFit/>
          </a:bodyPr>
          <a:lstStyle/>
          <a:p>
            <a:r>
              <a:rPr lang="en-US" sz="1800" i="0" dirty="0">
                <a:effectLst/>
              </a:rPr>
              <a:t>V</a:t>
            </a:r>
            <a:endParaRPr lang="en-US" dirty="0"/>
          </a:p>
        </p:txBody>
      </p:sp>
    </p:spTree>
    <p:extLst>
      <p:ext uri="{BB962C8B-B14F-4D97-AF65-F5344CB8AC3E}">
        <p14:creationId xmlns:p14="http://schemas.microsoft.com/office/powerpoint/2010/main" val="136076654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0ABD6D-1AB3-4B46-BDAC-867BD2FD18A7}"/>
              </a:ext>
            </a:extLst>
          </p:cNvPr>
          <p:cNvSpPr>
            <a:spLocks noGrp="1"/>
          </p:cNvSpPr>
          <p:nvPr>
            <p:ph idx="1"/>
          </p:nvPr>
        </p:nvSpPr>
        <p:spPr>
          <a:xfrm>
            <a:off x="457200" y="838200"/>
            <a:ext cx="8686800" cy="5638800"/>
          </a:xfrm>
        </p:spPr>
        <p:txBody>
          <a:bodyPr/>
          <a:lstStyle/>
          <a:p>
            <a:pPr algn="l"/>
            <a:r>
              <a:rPr lang="en-US" sz="3800" dirty="0"/>
              <a:t>Describe the curve for:</a:t>
            </a:r>
          </a:p>
          <a:p>
            <a:pPr algn="l"/>
            <a:r>
              <a:rPr lang="en-US" sz="3800" dirty="0"/>
              <a:t>V=0.079I</a:t>
            </a:r>
            <a:r>
              <a:rPr lang="en-US" sz="3800" baseline="30000" dirty="0"/>
              <a:t>3</a:t>
            </a:r>
            <a:r>
              <a:rPr lang="en-US" sz="3800" dirty="0"/>
              <a:t>-2.31I</a:t>
            </a:r>
            <a:r>
              <a:rPr lang="en-US" sz="3800" baseline="30000" dirty="0"/>
              <a:t>2</a:t>
            </a:r>
            <a:r>
              <a:rPr lang="en-US" sz="3800" dirty="0"/>
              <a:t>+15.6I+22 volts</a:t>
            </a:r>
          </a:p>
          <a:p>
            <a:pPr algn="l"/>
            <a:endParaRPr lang="en-US" sz="3800" dirty="0"/>
          </a:p>
          <a:p>
            <a:pPr algn="l"/>
            <a:endParaRPr lang="en-US" sz="3800" i="0" dirty="0">
              <a:effectLst/>
            </a:endParaRPr>
          </a:p>
        </p:txBody>
      </p:sp>
      <p:sp>
        <p:nvSpPr>
          <p:cNvPr id="6" name="Rectangle 5">
            <a:extLst>
              <a:ext uri="{FF2B5EF4-FFF2-40B4-BE49-F238E27FC236}">
                <a16:creationId xmlns:a16="http://schemas.microsoft.com/office/drawing/2014/main" id="{ACB1C9DC-975D-4D7B-BD88-1C54B269C278}"/>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SHAPE OF A CURVE</a:t>
            </a:r>
          </a:p>
          <a:p>
            <a:pPr algn="ctr" eaLnBrk="1" hangingPunct="1">
              <a:spcBef>
                <a:spcPct val="0"/>
              </a:spcBef>
              <a:buFontTx/>
              <a:buNone/>
            </a:pPr>
            <a:r>
              <a:rPr lang="en-US" altLang="en-US" sz="2400" dirty="0">
                <a:solidFill>
                  <a:schemeClr val="bg1"/>
                </a:solidFill>
              </a:rPr>
              <a:t>IN-CLASS PROBLEM 8</a:t>
            </a:r>
            <a:endParaRPr lang="en-US" altLang="en-US" sz="2400" i="1" dirty="0">
              <a:solidFill>
                <a:schemeClr val="folHlink"/>
              </a:solidFill>
            </a:endParaRPr>
          </a:p>
        </p:txBody>
      </p:sp>
      <p:sp>
        <p:nvSpPr>
          <p:cNvPr id="12" name="TextBox 11">
            <a:extLst>
              <a:ext uri="{FF2B5EF4-FFF2-40B4-BE49-F238E27FC236}">
                <a16:creationId xmlns:a16="http://schemas.microsoft.com/office/drawing/2014/main" id="{32A52B3D-C83A-45A1-99F5-067690838213}"/>
              </a:ext>
            </a:extLst>
          </p:cNvPr>
          <p:cNvSpPr txBox="1"/>
          <p:nvPr/>
        </p:nvSpPr>
        <p:spPr>
          <a:xfrm>
            <a:off x="0" y="6553200"/>
            <a:ext cx="1524000" cy="323165"/>
          </a:xfrm>
          <a:prstGeom prst="rect">
            <a:avLst/>
          </a:prstGeom>
          <a:noFill/>
        </p:spPr>
        <p:txBody>
          <a:bodyPr wrap="square">
            <a:spAutoFit/>
          </a:bodyPr>
          <a:lstStyle/>
          <a:p>
            <a:r>
              <a:rPr lang="en-US" sz="1500" dirty="0" err="1">
                <a:solidFill>
                  <a:srgbClr val="00B0F0"/>
                </a:solidFill>
              </a:rPr>
              <a:t>VFrench</a:t>
            </a:r>
            <a:r>
              <a:rPr lang="en-US" sz="1500" dirty="0">
                <a:solidFill>
                  <a:srgbClr val="00B0F0"/>
                </a:solidFill>
              </a:rPr>
              <a:t>, 2020</a:t>
            </a:r>
          </a:p>
        </p:txBody>
      </p:sp>
      <p:grpSp>
        <p:nvGrpSpPr>
          <p:cNvPr id="9" name="Group 8">
            <a:extLst>
              <a:ext uri="{FF2B5EF4-FFF2-40B4-BE49-F238E27FC236}">
                <a16:creationId xmlns:a16="http://schemas.microsoft.com/office/drawing/2014/main" id="{392168BF-8C6D-40EE-9C1A-64615573F835}"/>
              </a:ext>
            </a:extLst>
          </p:cNvPr>
          <p:cNvGrpSpPr/>
          <p:nvPr/>
        </p:nvGrpSpPr>
        <p:grpSpPr>
          <a:xfrm>
            <a:off x="4800600" y="4053709"/>
            <a:ext cx="4124325" cy="2562553"/>
            <a:chOff x="4800600" y="4053709"/>
            <a:chExt cx="4124325" cy="2562553"/>
          </a:xfrm>
        </p:grpSpPr>
        <p:grpSp>
          <p:nvGrpSpPr>
            <p:cNvPr id="10" name="Group 9">
              <a:extLst>
                <a:ext uri="{FF2B5EF4-FFF2-40B4-BE49-F238E27FC236}">
                  <a16:creationId xmlns:a16="http://schemas.microsoft.com/office/drawing/2014/main" id="{B21AE820-5D55-4827-8EC7-88BF60EFC343}"/>
                </a:ext>
              </a:extLst>
            </p:cNvPr>
            <p:cNvGrpSpPr/>
            <p:nvPr/>
          </p:nvGrpSpPr>
          <p:grpSpPr>
            <a:xfrm>
              <a:off x="4800600" y="4053709"/>
              <a:ext cx="4124325" cy="2533650"/>
              <a:chOff x="228600" y="2743200"/>
              <a:chExt cx="4124325" cy="2533650"/>
            </a:xfrm>
          </p:grpSpPr>
          <p:pic>
            <p:nvPicPr>
              <p:cNvPr id="18" name="Picture 17">
                <a:extLst>
                  <a:ext uri="{FF2B5EF4-FFF2-40B4-BE49-F238E27FC236}">
                    <a16:creationId xmlns:a16="http://schemas.microsoft.com/office/drawing/2014/main" id="{68791009-DA04-4172-B0E7-4FA4ADEDD80D}"/>
                  </a:ext>
                </a:extLst>
              </p:cNvPr>
              <p:cNvPicPr>
                <a:picLocks noChangeAspect="1"/>
              </p:cNvPicPr>
              <p:nvPr/>
            </p:nvPicPr>
            <p:blipFill>
              <a:blip r:embed="rId2"/>
              <a:stretch>
                <a:fillRect/>
              </a:stretch>
            </p:blipFill>
            <p:spPr>
              <a:xfrm>
                <a:off x="228600" y="2743200"/>
                <a:ext cx="4124325" cy="2533650"/>
              </a:xfrm>
              <a:prstGeom prst="rect">
                <a:avLst/>
              </a:prstGeom>
            </p:spPr>
          </p:pic>
          <p:sp>
            <p:nvSpPr>
              <p:cNvPr id="19" name="TextBox 18">
                <a:extLst>
                  <a:ext uri="{FF2B5EF4-FFF2-40B4-BE49-F238E27FC236}">
                    <a16:creationId xmlns:a16="http://schemas.microsoft.com/office/drawing/2014/main" id="{C4A9D49A-3DAA-4676-B2BF-7F326334B43B}"/>
                  </a:ext>
                </a:extLst>
              </p:cNvPr>
              <p:cNvSpPr txBox="1"/>
              <p:nvPr/>
            </p:nvSpPr>
            <p:spPr>
              <a:xfrm>
                <a:off x="1219200" y="3276600"/>
                <a:ext cx="1143000" cy="400110"/>
              </a:xfrm>
              <a:prstGeom prst="rect">
                <a:avLst/>
              </a:prstGeom>
              <a:noFill/>
            </p:spPr>
            <p:txBody>
              <a:bodyPr wrap="square">
                <a:spAutoFit/>
              </a:bodyPr>
              <a:lstStyle/>
              <a:p>
                <a:r>
                  <a:rPr lang="en-US" sz="2000" i="0" dirty="0">
                    <a:solidFill>
                      <a:srgbClr val="FFFF00"/>
                    </a:solidFill>
                    <a:effectLst/>
                  </a:rPr>
                  <a:t>52.65v</a:t>
                </a:r>
                <a:endParaRPr lang="en-US" sz="2000" dirty="0"/>
              </a:p>
            </p:txBody>
          </p:sp>
          <p:sp>
            <p:nvSpPr>
              <p:cNvPr id="20" name="TextBox 19">
                <a:extLst>
                  <a:ext uri="{FF2B5EF4-FFF2-40B4-BE49-F238E27FC236}">
                    <a16:creationId xmlns:a16="http://schemas.microsoft.com/office/drawing/2014/main" id="{02250F72-FBBE-4C44-B2B3-3C9F8F22EBEF}"/>
                  </a:ext>
                </a:extLst>
              </p:cNvPr>
              <p:cNvSpPr txBox="1"/>
              <p:nvPr/>
            </p:nvSpPr>
            <p:spPr>
              <a:xfrm>
                <a:off x="2667000" y="4419600"/>
                <a:ext cx="838200" cy="400110"/>
              </a:xfrm>
              <a:prstGeom prst="rect">
                <a:avLst/>
              </a:prstGeom>
              <a:noFill/>
            </p:spPr>
            <p:txBody>
              <a:bodyPr wrap="square">
                <a:spAutoFit/>
              </a:bodyPr>
              <a:lstStyle/>
              <a:p>
                <a:r>
                  <a:rPr lang="en-US" sz="2000" i="0" dirty="0">
                    <a:solidFill>
                      <a:srgbClr val="FFFF00"/>
                    </a:solidFill>
                    <a:effectLst/>
                  </a:rPr>
                  <a:t>2.85v</a:t>
                </a:r>
                <a:endParaRPr lang="en-US" sz="2000" dirty="0"/>
              </a:p>
            </p:txBody>
          </p:sp>
        </p:grpSp>
        <p:sp>
          <p:nvSpPr>
            <p:cNvPr id="11" name="TextBox 10">
              <a:extLst>
                <a:ext uri="{FF2B5EF4-FFF2-40B4-BE49-F238E27FC236}">
                  <a16:creationId xmlns:a16="http://schemas.microsoft.com/office/drawing/2014/main" id="{46050C17-59CC-4939-B4BA-D3E42DCDA67B}"/>
                </a:ext>
              </a:extLst>
            </p:cNvPr>
            <p:cNvSpPr txBox="1"/>
            <p:nvPr/>
          </p:nvSpPr>
          <p:spPr>
            <a:xfrm>
              <a:off x="6477000" y="6246930"/>
              <a:ext cx="1471448" cy="369332"/>
            </a:xfrm>
            <a:prstGeom prst="rect">
              <a:avLst/>
            </a:prstGeom>
            <a:noFill/>
          </p:spPr>
          <p:txBody>
            <a:bodyPr wrap="square">
              <a:spAutoFit/>
            </a:bodyPr>
            <a:lstStyle/>
            <a:p>
              <a:r>
                <a:rPr lang="en-US" sz="1800" i="0" dirty="0">
                  <a:solidFill>
                    <a:srgbClr val="92D050"/>
                  </a:solidFill>
                  <a:effectLst/>
                </a:rPr>
                <a:t>9.75 mA </a:t>
              </a:r>
              <a:endParaRPr lang="en-US" dirty="0">
                <a:solidFill>
                  <a:srgbClr val="92D050"/>
                </a:solidFill>
              </a:endParaRPr>
            </a:p>
          </p:txBody>
        </p:sp>
        <p:cxnSp>
          <p:nvCxnSpPr>
            <p:cNvPr id="17" name="Straight Connector 16">
              <a:extLst>
                <a:ext uri="{FF2B5EF4-FFF2-40B4-BE49-F238E27FC236}">
                  <a16:creationId xmlns:a16="http://schemas.microsoft.com/office/drawing/2014/main" id="{F0DBF42A-6454-4992-9CA5-6347752AC7DA}"/>
                </a:ext>
              </a:extLst>
            </p:cNvPr>
            <p:cNvCxnSpPr/>
            <p:nvPr/>
          </p:nvCxnSpPr>
          <p:spPr>
            <a:xfrm flipV="1">
              <a:off x="6905297" y="4865991"/>
              <a:ext cx="0" cy="1343055"/>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5E0B4BBA-7AB3-7871-B419-D0A92AA0DBBA}"/>
              </a:ext>
            </a:extLst>
          </p:cNvPr>
          <p:cNvSpPr txBox="1"/>
          <p:nvPr/>
        </p:nvSpPr>
        <p:spPr>
          <a:xfrm>
            <a:off x="8850414" y="5410200"/>
            <a:ext cx="403123" cy="369332"/>
          </a:xfrm>
          <a:prstGeom prst="rect">
            <a:avLst/>
          </a:prstGeom>
          <a:noFill/>
        </p:spPr>
        <p:txBody>
          <a:bodyPr wrap="square">
            <a:spAutoFit/>
          </a:bodyPr>
          <a:lstStyle/>
          <a:p>
            <a:r>
              <a:rPr lang="en-US" sz="1800" i="0" dirty="0">
                <a:effectLst/>
              </a:rPr>
              <a:t>I</a:t>
            </a:r>
            <a:endParaRPr lang="en-US" dirty="0"/>
          </a:p>
        </p:txBody>
      </p:sp>
      <p:sp>
        <p:nvSpPr>
          <p:cNvPr id="14" name="TextBox 13">
            <a:extLst>
              <a:ext uri="{FF2B5EF4-FFF2-40B4-BE49-F238E27FC236}">
                <a16:creationId xmlns:a16="http://schemas.microsoft.com/office/drawing/2014/main" id="{6B17F75B-B9AB-E23F-01C2-64F996DB8F9A}"/>
              </a:ext>
            </a:extLst>
          </p:cNvPr>
          <p:cNvSpPr txBox="1"/>
          <p:nvPr/>
        </p:nvSpPr>
        <p:spPr>
          <a:xfrm>
            <a:off x="5565058" y="3731998"/>
            <a:ext cx="452284" cy="369332"/>
          </a:xfrm>
          <a:prstGeom prst="rect">
            <a:avLst/>
          </a:prstGeom>
          <a:noFill/>
        </p:spPr>
        <p:txBody>
          <a:bodyPr wrap="square">
            <a:spAutoFit/>
          </a:bodyPr>
          <a:lstStyle/>
          <a:p>
            <a:r>
              <a:rPr lang="en-US" sz="1800" i="0" dirty="0">
                <a:effectLst/>
              </a:rPr>
              <a:t>V</a:t>
            </a:r>
            <a:endParaRPr lang="en-US" dirty="0"/>
          </a:p>
        </p:txBody>
      </p:sp>
      <p:sp>
        <p:nvSpPr>
          <p:cNvPr id="15" name="TextBox 14">
            <a:extLst>
              <a:ext uri="{FF2B5EF4-FFF2-40B4-BE49-F238E27FC236}">
                <a16:creationId xmlns:a16="http://schemas.microsoft.com/office/drawing/2014/main" id="{78E6DC26-89F9-94E2-8885-43BECD148569}"/>
              </a:ext>
            </a:extLst>
          </p:cNvPr>
          <p:cNvSpPr txBox="1"/>
          <p:nvPr/>
        </p:nvSpPr>
        <p:spPr>
          <a:xfrm>
            <a:off x="5884212" y="5760887"/>
            <a:ext cx="1233014" cy="369332"/>
          </a:xfrm>
          <a:prstGeom prst="rect">
            <a:avLst/>
          </a:prstGeom>
          <a:noFill/>
        </p:spPr>
        <p:txBody>
          <a:bodyPr wrap="square">
            <a:spAutoFit/>
          </a:bodyPr>
          <a:lstStyle/>
          <a:p>
            <a:r>
              <a:rPr lang="en-US" sz="1800" i="0" dirty="0">
                <a:effectLst/>
              </a:rPr>
              <a:t>4.345 mA</a:t>
            </a:r>
            <a:endParaRPr lang="en-US" dirty="0"/>
          </a:p>
        </p:txBody>
      </p:sp>
      <p:sp>
        <p:nvSpPr>
          <p:cNvPr id="21" name="TextBox 20">
            <a:extLst>
              <a:ext uri="{FF2B5EF4-FFF2-40B4-BE49-F238E27FC236}">
                <a16:creationId xmlns:a16="http://schemas.microsoft.com/office/drawing/2014/main" id="{3EAC04E0-4218-9A5B-FA66-9FCA38BC03C5}"/>
              </a:ext>
            </a:extLst>
          </p:cNvPr>
          <p:cNvSpPr txBox="1"/>
          <p:nvPr/>
        </p:nvSpPr>
        <p:spPr>
          <a:xfrm>
            <a:off x="7226763" y="5991960"/>
            <a:ext cx="1307631" cy="369332"/>
          </a:xfrm>
          <a:prstGeom prst="rect">
            <a:avLst/>
          </a:prstGeom>
          <a:noFill/>
        </p:spPr>
        <p:txBody>
          <a:bodyPr wrap="square">
            <a:spAutoFit/>
          </a:bodyPr>
          <a:lstStyle/>
          <a:p>
            <a:r>
              <a:rPr lang="en-US" sz="1800" i="0" dirty="0">
                <a:effectLst/>
              </a:rPr>
              <a:t>15.149 mA</a:t>
            </a:r>
            <a:endParaRPr lang="en-US" dirty="0"/>
          </a:p>
        </p:txBody>
      </p:sp>
    </p:spTree>
    <p:extLst>
      <p:ext uri="{BB962C8B-B14F-4D97-AF65-F5344CB8AC3E}">
        <p14:creationId xmlns:p14="http://schemas.microsoft.com/office/powerpoint/2010/main" val="186284204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942A8EBF-09F0-4F27-8EFA-0AEE8E947DC6}"/>
              </a:ext>
            </a:extLst>
          </p:cNvPr>
          <p:cNvGrpSpPr/>
          <p:nvPr/>
        </p:nvGrpSpPr>
        <p:grpSpPr>
          <a:xfrm>
            <a:off x="4800600" y="4053709"/>
            <a:ext cx="4124325" cy="2562553"/>
            <a:chOff x="4800600" y="4053709"/>
            <a:chExt cx="4124325" cy="2562553"/>
          </a:xfrm>
        </p:grpSpPr>
        <p:grpSp>
          <p:nvGrpSpPr>
            <p:cNvPr id="28" name="Group 27">
              <a:extLst>
                <a:ext uri="{FF2B5EF4-FFF2-40B4-BE49-F238E27FC236}">
                  <a16:creationId xmlns:a16="http://schemas.microsoft.com/office/drawing/2014/main" id="{0FAA3383-C668-4266-BC30-15E91839FD16}"/>
                </a:ext>
              </a:extLst>
            </p:cNvPr>
            <p:cNvGrpSpPr/>
            <p:nvPr/>
          </p:nvGrpSpPr>
          <p:grpSpPr>
            <a:xfrm>
              <a:off x="4800600" y="4053709"/>
              <a:ext cx="4124325" cy="2533650"/>
              <a:chOff x="228600" y="2743200"/>
              <a:chExt cx="4124325" cy="2533650"/>
            </a:xfrm>
          </p:grpSpPr>
          <p:pic>
            <p:nvPicPr>
              <p:cNvPr id="31" name="Picture 30">
                <a:extLst>
                  <a:ext uri="{FF2B5EF4-FFF2-40B4-BE49-F238E27FC236}">
                    <a16:creationId xmlns:a16="http://schemas.microsoft.com/office/drawing/2014/main" id="{75C81E39-2B1C-452B-9EE8-81E055CA30CB}"/>
                  </a:ext>
                </a:extLst>
              </p:cNvPr>
              <p:cNvPicPr>
                <a:picLocks noChangeAspect="1"/>
              </p:cNvPicPr>
              <p:nvPr/>
            </p:nvPicPr>
            <p:blipFill>
              <a:blip r:embed="rId2"/>
              <a:stretch>
                <a:fillRect/>
              </a:stretch>
            </p:blipFill>
            <p:spPr>
              <a:xfrm>
                <a:off x="228600" y="2743200"/>
                <a:ext cx="4124325" cy="2533650"/>
              </a:xfrm>
              <a:prstGeom prst="rect">
                <a:avLst/>
              </a:prstGeom>
            </p:spPr>
          </p:pic>
          <p:sp>
            <p:nvSpPr>
              <p:cNvPr id="32" name="TextBox 31">
                <a:extLst>
                  <a:ext uri="{FF2B5EF4-FFF2-40B4-BE49-F238E27FC236}">
                    <a16:creationId xmlns:a16="http://schemas.microsoft.com/office/drawing/2014/main" id="{90196AA2-AF90-4B18-AEFD-90AC4B0F105C}"/>
                  </a:ext>
                </a:extLst>
              </p:cNvPr>
              <p:cNvSpPr txBox="1"/>
              <p:nvPr/>
            </p:nvSpPr>
            <p:spPr>
              <a:xfrm>
                <a:off x="1219200" y="3276600"/>
                <a:ext cx="1143000" cy="400110"/>
              </a:xfrm>
              <a:prstGeom prst="rect">
                <a:avLst/>
              </a:prstGeom>
              <a:noFill/>
            </p:spPr>
            <p:txBody>
              <a:bodyPr wrap="square">
                <a:spAutoFit/>
              </a:bodyPr>
              <a:lstStyle/>
              <a:p>
                <a:r>
                  <a:rPr lang="en-US" sz="2000" i="0" dirty="0">
                    <a:solidFill>
                      <a:srgbClr val="FFFF00"/>
                    </a:solidFill>
                    <a:effectLst/>
                  </a:rPr>
                  <a:t>52.65v</a:t>
                </a:r>
                <a:endParaRPr lang="en-US" sz="2000" dirty="0"/>
              </a:p>
            </p:txBody>
          </p:sp>
          <p:sp>
            <p:nvSpPr>
              <p:cNvPr id="33" name="TextBox 32">
                <a:extLst>
                  <a:ext uri="{FF2B5EF4-FFF2-40B4-BE49-F238E27FC236}">
                    <a16:creationId xmlns:a16="http://schemas.microsoft.com/office/drawing/2014/main" id="{A22448A4-EFE5-4F1F-998B-B25FE8E443D5}"/>
                  </a:ext>
                </a:extLst>
              </p:cNvPr>
              <p:cNvSpPr txBox="1"/>
              <p:nvPr/>
            </p:nvSpPr>
            <p:spPr>
              <a:xfrm>
                <a:off x="2667000" y="4419600"/>
                <a:ext cx="838200" cy="400110"/>
              </a:xfrm>
              <a:prstGeom prst="rect">
                <a:avLst/>
              </a:prstGeom>
              <a:noFill/>
            </p:spPr>
            <p:txBody>
              <a:bodyPr wrap="square">
                <a:spAutoFit/>
              </a:bodyPr>
              <a:lstStyle/>
              <a:p>
                <a:r>
                  <a:rPr lang="en-US" sz="2000" i="0" dirty="0">
                    <a:solidFill>
                      <a:srgbClr val="FFFF00"/>
                    </a:solidFill>
                    <a:effectLst/>
                  </a:rPr>
                  <a:t>2.85v</a:t>
                </a:r>
                <a:endParaRPr lang="en-US" sz="2000" dirty="0"/>
              </a:p>
            </p:txBody>
          </p:sp>
        </p:grpSp>
        <p:sp>
          <p:nvSpPr>
            <p:cNvPr id="29" name="TextBox 28">
              <a:extLst>
                <a:ext uri="{FF2B5EF4-FFF2-40B4-BE49-F238E27FC236}">
                  <a16:creationId xmlns:a16="http://schemas.microsoft.com/office/drawing/2014/main" id="{04914AEE-30C4-470C-AE4B-207A5AC69397}"/>
                </a:ext>
              </a:extLst>
            </p:cNvPr>
            <p:cNvSpPr txBox="1"/>
            <p:nvPr/>
          </p:nvSpPr>
          <p:spPr>
            <a:xfrm>
              <a:off x="6477000" y="6246930"/>
              <a:ext cx="1471448" cy="369332"/>
            </a:xfrm>
            <a:prstGeom prst="rect">
              <a:avLst/>
            </a:prstGeom>
            <a:noFill/>
          </p:spPr>
          <p:txBody>
            <a:bodyPr wrap="square">
              <a:spAutoFit/>
            </a:bodyPr>
            <a:lstStyle/>
            <a:p>
              <a:r>
                <a:rPr lang="en-US" sz="1800" i="0" dirty="0">
                  <a:solidFill>
                    <a:srgbClr val="92D050"/>
                  </a:solidFill>
                  <a:effectLst/>
                </a:rPr>
                <a:t>9.75 mA </a:t>
              </a:r>
              <a:endParaRPr lang="en-US" dirty="0">
                <a:solidFill>
                  <a:srgbClr val="92D050"/>
                </a:solidFill>
              </a:endParaRPr>
            </a:p>
          </p:txBody>
        </p:sp>
        <p:cxnSp>
          <p:nvCxnSpPr>
            <p:cNvPr id="30" name="Straight Connector 29">
              <a:extLst>
                <a:ext uri="{FF2B5EF4-FFF2-40B4-BE49-F238E27FC236}">
                  <a16:creationId xmlns:a16="http://schemas.microsoft.com/office/drawing/2014/main" id="{F64F9B4E-D6A2-413B-A03F-101DEB602AA9}"/>
                </a:ext>
              </a:extLst>
            </p:cNvPr>
            <p:cNvCxnSpPr/>
            <p:nvPr/>
          </p:nvCxnSpPr>
          <p:spPr>
            <a:xfrm flipV="1">
              <a:off x="6905297" y="4865991"/>
              <a:ext cx="0" cy="1343055"/>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3" name="Content Placeholder 2">
            <a:extLst>
              <a:ext uri="{FF2B5EF4-FFF2-40B4-BE49-F238E27FC236}">
                <a16:creationId xmlns:a16="http://schemas.microsoft.com/office/drawing/2014/main" id="{720ABD6D-1AB3-4B46-BDAC-867BD2FD18A7}"/>
              </a:ext>
            </a:extLst>
          </p:cNvPr>
          <p:cNvSpPr>
            <a:spLocks noGrp="1"/>
          </p:cNvSpPr>
          <p:nvPr>
            <p:ph idx="1"/>
          </p:nvPr>
        </p:nvSpPr>
        <p:spPr>
          <a:xfrm>
            <a:off x="238125" y="839670"/>
            <a:ext cx="8686800" cy="5408730"/>
          </a:xfrm>
        </p:spPr>
        <p:txBody>
          <a:bodyPr/>
          <a:lstStyle/>
          <a:p>
            <a:pPr algn="l"/>
            <a:r>
              <a:rPr lang="en-US" sz="3800" dirty="0"/>
              <a:t>Describe the curve for:</a:t>
            </a:r>
          </a:p>
          <a:p>
            <a:pPr algn="l"/>
            <a:r>
              <a:rPr lang="en-US" sz="3800" dirty="0"/>
              <a:t>V=0.079I</a:t>
            </a:r>
            <a:r>
              <a:rPr lang="en-US" sz="3800" baseline="30000" dirty="0"/>
              <a:t>3</a:t>
            </a:r>
            <a:r>
              <a:rPr lang="en-US" sz="3800" dirty="0"/>
              <a:t>-2.31I</a:t>
            </a:r>
            <a:r>
              <a:rPr lang="en-US" sz="3800" baseline="30000" dirty="0"/>
              <a:t>2</a:t>
            </a:r>
            <a:r>
              <a:rPr lang="en-US" sz="3800" dirty="0"/>
              <a:t>+15.6I+22 volts</a:t>
            </a:r>
          </a:p>
          <a:p>
            <a:pPr>
              <a:spcBef>
                <a:spcPts val="0"/>
              </a:spcBef>
            </a:pPr>
            <a:r>
              <a:rPr lang="en-US" sz="3600" i="0" dirty="0">
                <a:solidFill>
                  <a:srgbClr val="FFFF00"/>
                </a:solidFill>
                <a:effectLst/>
              </a:rPr>
              <a:t>The graph is concave downward (hill) (with a max of 52.65v at I=4.345mA) up to I=9.75mA and concave upward (cup) (with a min of 2.85v </a:t>
            </a:r>
            <a:r>
              <a:rPr lang="en-US" sz="3600" dirty="0">
                <a:solidFill>
                  <a:srgbClr val="FFFF00"/>
                </a:solidFill>
              </a:rPr>
              <a:t>at I=</a:t>
            </a:r>
            <a:r>
              <a:rPr lang="en-US" sz="3600" i="0" dirty="0">
                <a:solidFill>
                  <a:srgbClr val="FFFF00"/>
                </a:solidFill>
                <a:effectLst/>
              </a:rPr>
              <a:t>15.149mA</a:t>
            </a:r>
          </a:p>
          <a:p>
            <a:pPr>
              <a:spcBef>
                <a:spcPts val="0"/>
              </a:spcBef>
            </a:pPr>
            <a:r>
              <a:rPr lang="en-US" sz="3600" i="0" dirty="0">
                <a:solidFill>
                  <a:srgbClr val="FFFF00"/>
                </a:solidFill>
                <a:effectLst/>
              </a:rPr>
              <a:t>beyond that point) </a:t>
            </a:r>
          </a:p>
          <a:p>
            <a:pPr algn="l"/>
            <a:endParaRPr lang="en-US" sz="3800" dirty="0"/>
          </a:p>
          <a:p>
            <a:pPr algn="l"/>
            <a:endParaRPr lang="en-US" sz="3800" i="0" dirty="0">
              <a:effectLst/>
            </a:endParaRPr>
          </a:p>
        </p:txBody>
      </p:sp>
      <p:sp>
        <p:nvSpPr>
          <p:cNvPr id="6" name="Rectangle 5">
            <a:extLst>
              <a:ext uri="{FF2B5EF4-FFF2-40B4-BE49-F238E27FC236}">
                <a16:creationId xmlns:a16="http://schemas.microsoft.com/office/drawing/2014/main" id="{ACB1C9DC-975D-4D7B-BD88-1C54B269C278}"/>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SHAPE OF A CURVE</a:t>
            </a:r>
          </a:p>
          <a:p>
            <a:pPr algn="ctr" eaLnBrk="1" hangingPunct="1">
              <a:spcBef>
                <a:spcPct val="0"/>
              </a:spcBef>
              <a:buFontTx/>
              <a:buNone/>
            </a:pPr>
            <a:r>
              <a:rPr lang="en-US" altLang="en-US" sz="2400" dirty="0">
                <a:solidFill>
                  <a:schemeClr val="bg1"/>
                </a:solidFill>
              </a:rPr>
              <a:t>IN-CLASS PROBLEM 8</a:t>
            </a:r>
            <a:endParaRPr lang="en-US" altLang="en-US" sz="2400" i="1" dirty="0">
              <a:solidFill>
                <a:schemeClr val="folHlink"/>
              </a:solidFill>
            </a:endParaRPr>
          </a:p>
        </p:txBody>
      </p:sp>
      <p:sp>
        <p:nvSpPr>
          <p:cNvPr id="12" name="TextBox 11">
            <a:extLst>
              <a:ext uri="{FF2B5EF4-FFF2-40B4-BE49-F238E27FC236}">
                <a16:creationId xmlns:a16="http://schemas.microsoft.com/office/drawing/2014/main" id="{32A52B3D-C83A-45A1-99F5-067690838213}"/>
              </a:ext>
            </a:extLst>
          </p:cNvPr>
          <p:cNvSpPr txBox="1"/>
          <p:nvPr/>
        </p:nvSpPr>
        <p:spPr>
          <a:xfrm>
            <a:off x="0" y="6553200"/>
            <a:ext cx="1524000" cy="323165"/>
          </a:xfrm>
          <a:prstGeom prst="rect">
            <a:avLst/>
          </a:prstGeom>
          <a:noFill/>
        </p:spPr>
        <p:txBody>
          <a:bodyPr wrap="square">
            <a:spAutoFit/>
          </a:bodyPr>
          <a:lstStyle/>
          <a:p>
            <a:r>
              <a:rPr lang="en-US" sz="1500" dirty="0" err="1">
                <a:solidFill>
                  <a:srgbClr val="00B0F0"/>
                </a:solidFill>
              </a:rPr>
              <a:t>VFrench</a:t>
            </a:r>
            <a:r>
              <a:rPr lang="en-US" sz="1500" dirty="0">
                <a:solidFill>
                  <a:srgbClr val="00B0F0"/>
                </a:solidFill>
              </a:rPr>
              <a:t>, 2020</a:t>
            </a:r>
          </a:p>
        </p:txBody>
      </p:sp>
      <p:sp>
        <p:nvSpPr>
          <p:cNvPr id="2" name="TextBox 1">
            <a:extLst>
              <a:ext uri="{FF2B5EF4-FFF2-40B4-BE49-F238E27FC236}">
                <a16:creationId xmlns:a16="http://schemas.microsoft.com/office/drawing/2014/main" id="{32FB3E3E-8342-1C00-8A6C-19BD6621FCEC}"/>
              </a:ext>
            </a:extLst>
          </p:cNvPr>
          <p:cNvSpPr txBox="1"/>
          <p:nvPr/>
        </p:nvSpPr>
        <p:spPr>
          <a:xfrm>
            <a:off x="5884212" y="5760887"/>
            <a:ext cx="1233014" cy="369332"/>
          </a:xfrm>
          <a:prstGeom prst="rect">
            <a:avLst/>
          </a:prstGeom>
          <a:noFill/>
        </p:spPr>
        <p:txBody>
          <a:bodyPr wrap="square">
            <a:spAutoFit/>
          </a:bodyPr>
          <a:lstStyle/>
          <a:p>
            <a:r>
              <a:rPr lang="en-US" sz="1800" i="0" dirty="0">
                <a:effectLst/>
              </a:rPr>
              <a:t>4.345 mA</a:t>
            </a:r>
            <a:endParaRPr lang="en-US" dirty="0"/>
          </a:p>
        </p:txBody>
      </p:sp>
      <p:sp>
        <p:nvSpPr>
          <p:cNvPr id="4" name="TextBox 3">
            <a:extLst>
              <a:ext uri="{FF2B5EF4-FFF2-40B4-BE49-F238E27FC236}">
                <a16:creationId xmlns:a16="http://schemas.microsoft.com/office/drawing/2014/main" id="{17352513-4F1C-F78B-896C-BA59D83ACA93}"/>
              </a:ext>
            </a:extLst>
          </p:cNvPr>
          <p:cNvSpPr txBox="1"/>
          <p:nvPr/>
        </p:nvSpPr>
        <p:spPr>
          <a:xfrm>
            <a:off x="7226763" y="5991960"/>
            <a:ext cx="1307631" cy="369332"/>
          </a:xfrm>
          <a:prstGeom prst="rect">
            <a:avLst/>
          </a:prstGeom>
          <a:noFill/>
        </p:spPr>
        <p:txBody>
          <a:bodyPr wrap="square">
            <a:spAutoFit/>
          </a:bodyPr>
          <a:lstStyle/>
          <a:p>
            <a:r>
              <a:rPr lang="en-US" sz="1800" i="0" dirty="0">
                <a:effectLst/>
              </a:rPr>
              <a:t>15.149 mA</a:t>
            </a:r>
            <a:endParaRPr lang="en-US" dirty="0"/>
          </a:p>
        </p:txBody>
      </p:sp>
    </p:spTree>
    <p:extLst>
      <p:ext uri="{BB962C8B-B14F-4D97-AF65-F5344CB8AC3E}">
        <p14:creationId xmlns:p14="http://schemas.microsoft.com/office/powerpoint/2010/main" val="97826607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53200"/>
            <a:ext cx="3042821" cy="323165"/>
          </a:xfrm>
          <a:prstGeom prst="rect">
            <a:avLst/>
          </a:prstGeom>
        </p:spPr>
        <p:txBody>
          <a:bodyPr wrap="none">
            <a:spAutoFit/>
          </a:bodyPr>
          <a:lstStyle/>
          <a:p>
            <a:r>
              <a:rPr lang="en-US" sz="1500" b="1" dirty="0">
                <a:solidFill>
                  <a:srgbClr val="00B0F0"/>
                </a:solidFill>
              </a:rPr>
              <a:t>http://i.imgur.com/aliTlT3.jpg</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dirty="0"/>
              <a:t>Questions?</a:t>
            </a:r>
          </a:p>
        </p:txBody>
      </p:sp>
    </p:spTree>
    <p:extLst>
      <p:ext uri="{BB962C8B-B14F-4D97-AF65-F5344CB8AC3E}">
        <p14:creationId xmlns:p14="http://schemas.microsoft.com/office/powerpoint/2010/main" val="188251995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98B90-B594-48C5-8C57-9933F6426358}"/>
              </a:ext>
            </a:extLst>
          </p:cNvPr>
          <p:cNvSpPr>
            <a:spLocks noGrp="1"/>
          </p:cNvSpPr>
          <p:nvPr>
            <p:ph type="title"/>
          </p:nvPr>
        </p:nvSpPr>
        <p:spPr/>
        <p:txBody>
          <a:bodyPr/>
          <a:lstStyle/>
          <a:p>
            <a:r>
              <a:rPr lang="en-US" dirty="0"/>
              <a:t>Monotonicity</a:t>
            </a:r>
          </a:p>
        </p:txBody>
      </p:sp>
      <p:sp>
        <p:nvSpPr>
          <p:cNvPr id="3" name="Content Placeholder 2">
            <a:extLst>
              <a:ext uri="{FF2B5EF4-FFF2-40B4-BE49-F238E27FC236}">
                <a16:creationId xmlns:a16="http://schemas.microsoft.com/office/drawing/2014/main" id="{87CA192A-A87B-4EA6-8C66-150FFB613B0A}"/>
              </a:ext>
            </a:extLst>
          </p:cNvPr>
          <p:cNvSpPr>
            <a:spLocks noGrp="1"/>
          </p:cNvSpPr>
          <p:nvPr>
            <p:ph idx="1"/>
          </p:nvPr>
        </p:nvSpPr>
        <p:spPr/>
        <p:txBody>
          <a:bodyPr/>
          <a:lstStyle/>
          <a:p>
            <a:r>
              <a:rPr lang="en-US" dirty="0"/>
              <a:t>A function is called “</a:t>
            </a:r>
            <a:r>
              <a:rPr lang="en-US" dirty="0">
                <a:solidFill>
                  <a:srgbClr val="FFC000"/>
                </a:solidFill>
              </a:rPr>
              <a:t>increasing</a:t>
            </a:r>
            <a:r>
              <a:rPr lang="en-US" dirty="0"/>
              <a:t>” (or </a:t>
            </a:r>
            <a:r>
              <a:rPr lang="en-US" dirty="0">
                <a:solidFill>
                  <a:srgbClr val="FFC000"/>
                </a:solidFill>
              </a:rPr>
              <a:t>non-decreasing</a:t>
            </a:r>
            <a:r>
              <a:rPr lang="en-US" dirty="0"/>
              <a:t>) if its values are only rising and never falling with increasing values of x</a:t>
            </a:r>
          </a:p>
          <a:p>
            <a:r>
              <a:rPr lang="en-US" dirty="0"/>
              <a:t>It is </a:t>
            </a:r>
            <a:r>
              <a:rPr lang="en-US" dirty="0">
                <a:solidFill>
                  <a:srgbClr val="FFC000"/>
                </a:solidFill>
              </a:rPr>
              <a:t>strictly increasing </a:t>
            </a:r>
            <a:r>
              <a:rPr lang="en-US" dirty="0"/>
              <a:t>if values always become larger and cannot be constant</a:t>
            </a:r>
          </a:p>
        </p:txBody>
      </p:sp>
    </p:spTree>
    <p:extLst>
      <p:ext uri="{BB962C8B-B14F-4D97-AF65-F5344CB8AC3E}">
        <p14:creationId xmlns:p14="http://schemas.microsoft.com/office/powerpoint/2010/main" val="139187114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98B90-B594-48C5-8C57-9933F6426358}"/>
              </a:ext>
            </a:extLst>
          </p:cNvPr>
          <p:cNvSpPr>
            <a:spLocks noGrp="1"/>
          </p:cNvSpPr>
          <p:nvPr>
            <p:ph type="title"/>
          </p:nvPr>
        </p:nvSpPr>
        <p:spPr/>
        <p:txBody>
          <a:bodyPr/>
          <a:lstStyle/>
          <a:p>
            <a:r>
              <a:rPr lang="en-US" dirty="0"/>
              <a:t>Monotonicity</a:t>
            </a:r>
          </a:p>
        </p:txBody>
      </p:sp>
      <p:sp>
        <p:nvSpPr>
          <p:cNvPr id="3" name="Content Placeholder 2">
            <a:extLst>
              <a:ext uri="{FF2B5EF4-FFF2-40B4-BE49-F238E27FC236}">
                <a16:creationId xmlns:a16="http://schemas.microsoft.com/office/drawing/2014/main" id="{87CA192A-A87B-4EA6-8C66-150FFB613B0A}"/>
              </a:ext>
            </a:extLst>
          </p:cNvPr>
          <p:cNvSpPr>
            <a:spLocks noGrp="1"/>
          </p:cNvSpPr>
          <p:nvPr>
            <p:ph idx="1"/>
          </p:nvPr>
        </p:nvSpPr>
        <p:spPr/>
        <p:txBody>
          <a:bodyPr/>
          <a:lstStyle/>
          <a:p>
            <a:r>
              <a:rPr lang="en-US" dirty="0"/>
              <a:t>A function is called “</a:t>
            </a:r>
            <a:r>
              <a:rPr lang="en-US" dirty="0">
                <a:solidFill>
                  <a:srgbClr val="FFC000"/>
                </a:solidFill>
              </a:rPr>
              <a:t>decreasing</a:t>
            </a:r>
            <a:r>
              <a:rPr lang="en-US" dirty="0"/>
              <a:t>” (or </a:t>
            </a:r>
            <a:r>
              <a:rPr lang="en-US" dirty="0">
                <a:solidFill>
                  <a:srgbClr val="FFC000"/>
                </a:solidFill>
              </a:rPr>
              <a:t>non-increasing</a:t>
            </a:r>
            <a:r>
              <a:rPr lang="en-US" dirty="0"/>
              <a:t>) if its values are only falling and never rising with increasing values of x</a:t>
            </a:r>
          </a:p>
          <a:p>
            <a:r>
              <a:rPr lang="en-US" dirty="0"/>
              <a:t>It is </a:t>
            </a:r>
            <a:r>
              <a:rPr lang="en-US" dirty="0">
                <a:solidFill>
                  <a:srgbClr val="FFC000"/>
                </a:solidFill>
              </a:rPr>
              <a:t>strictly decreasing </a:t>
            </a:r>
            <a:r>
              <a:rPr lang="en-US" dirty="0"/>
              <a:t>if values always become smaller and cannot be constant</a:t>
            </a:r>
          </a:p>
        </p:txBody>
      </p:sp>
    </p:spTree>
    <p:extLst>
      <p:ext uri="{BB962C8B-B14F-4D97-AF65-F5344CB8AC3E}">
        <p14:creationId xmlns:p14="http://schemas.microsoft.com/office/powerpoint/2010/main" val="81051620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98B90-B594-48C5-8C57-9933F6426358}"/>
              </a:ext>
            </a:extLst>
          </p:cNvPr>
          <p:cNvSpPr>
            <a:spLocks noGrp="1"/>
          </p:cNvSpPr>
          <p:nvPr>
            <p:ph type="title"/>
          </p:nvPr>
        </p:nvSpPr>
        <p:spPr/>
        <p:txBody>
          <a:bodyPr/>
          <a:lstStyle/>
          <a:p>
            <a:r>
              <a:rPr lang="en-US" dirty="0"/>
              <a:t>Monotonicity</a:t>
            </a:r>
          </a:p>
        </p:txBody>
      </p:sp>
      <p:sp>
        <p:nvSpPr>
          <p:cNvPr id="3" name="Content Placeholder 2">
            <a:extLst>
              <a:ext uri="{FF2B5EF4-FFF2-40B4-BE49-F238E27FC236}">
                <a16:creationId xmlns:a16="http://schemas.microsoft.com/office/drawing/2014/main" id="{87CA192A-A87B-4EA6-8C66-150FFB613B0A}"/>
              </a:ext>
            </a:extLst>
          </p:cNvPr>
          <p:cNvSpPr>
            <a:spLocks noGrp="1"/>
          </p:cNvSpPr>
          <p:nvPr>
            <p:ph idx="1"/>
          </p:nvPr>
        </p:nvSpPr>
        <p:spPr/>
        <p:txBody>
          <a:bodyPr/>
          <a:lstStyle/>
          <a:p>
            <a:r>
              <a:rPr lang="en-US" i="0" dirty="0">
                <a:effectLst/>
              </a:rPr>
              <a:t>If a function is either increasing, strictly increasing, decreasing, or strictly decreasing, the function is called </a:t>
            </a:r>
            <a:r>
              <a:rPr lang="en-US" i="0" dirty="0">
                <a:solidFill>
                  <a:srgbClr val="FFC000"/>
                </a:solidFill>
                <a:effectLst/>
              </a:rPr>
              <a:t>monotonic</a:t>
            </a:r>
          </a:p>
        </p:txBody>
      </p:sp>
    </p:spTree>
    <p:extLst>
      <p:ext uri="{BB962C8B-B14F-4D97-AF65-F5344CB8AC3E}">
        <p14:creationId xmlns:p14="http://schemas.microsoft.com/office/powerpoint/2010/main" val="40484758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98B90-B594-48C5-8C57-9933F6426358}"/>
              </a:ext>
            </a:extLst>
          </p:cNvPr>
          <p:cNvSpPr>
            <a:spLocks noGrp="1"/>
          </p:cNvSpPr>
          <p:nvPr>
            <p:ph type="title"/>
          </p:nvPr>
        </p:nvSpPr>
        <p:spPr/>
        <p:txBody>
          <a:bodyPr/>
          <a:lstStyle/>
          <a:p>
            <a:r>
              <a:rPr lang="en-US" dirty="0"/>
              <a:t>Monotonicity</a:t>
            </a:r>
          </a:p>
        </p:txBody>
      </p:sp>
      <p:sp>
        <p:nvSpPr>
          <p:cNvPr id="3" name="Content Placeholder 2">
            <a:extLst>
              <a:ext uri="{FF2B5EF4-FFF2-40B4-BE49-F238E27FC236}">
                <a16:creationId xmlns:a16="http://schemas.microsoft.com/office/drawing/2014/main" id="{87CA192A-A87B-4EA6-8C66-150FFB613B0A}"/>
              </a:ext>
            </a:extLst>
          </p:cNvPr>
          <p:cNvSpPr>
            <a:spLocks noGrp="1"/>
          </p:cNvSpPr>
          <p:nvPr>
            <p:ph idx="1"/>
          </p:nvPr>
        </p:nvSpPr>
        <p:spPr/>
        <p:txBody>
          <a:bodyPr/>
          <a:lstStyle/>
          <a:p>
            <a:r>
              <a:rPr lang="en-US" i="0" dirty="0">
                <a:effectLst/>
              </a:rPr>
              <a:t>If a function either increasing, strictly increasing, decreasing, or strictly decreasing, the function is called </a:t>
            </a:r>
            <a:r>
              <a:rPr lang="en-US" i="0" dirty="0">
                <a:solidFill>
                  <a:srgbClr val="FFC000"/>
                </a:solidFill>
                <a:effectLst/>
              </a:rPr>
              <a:t>monotonic</a:t>
            </a:r>
          </a:p>
          <a:p>
            <a:r>
              <a:rPr lang="en-US" dirty="0"/>
              <a:t>Some are globally monotonic, most are over intervals</a:t>
            </a:r>
          </a:p>
        </p:txBody>
      </p:sp>
    </p:spTree>
    <p:extLst>
      <p:ext uri="{BB962C8B-B14F-4D97-AF65-F5344CB8AC3E}">
        <p14:creationId xmlns:p14="http://schemas.microsoft.com/office/powerpoint/2010/main" val="4226528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407AA2-93D2-499A-8239-F42EB7DD242C}"/>
              </a:ext>
            </a:extLst>
          </p:cNvPr>
          <p:cNvPicPr>
            <a:picLocks noChangeAspect="1"/>
          </p:cNvPicPr>
          <p:nvPr/>
        </p:nvPicPr>
        <p:blipFill>
          <a:blip r:embed="rId2"/>
          <a:stretch>
            <a:fillRect/>
          </a:stretch>
        </p:blipFill>
        <p:spPr>
          <a:xfrm>
            <a:off x="561975" y="1981200"/>
            <a:ext cx="7591425" cy="4876800"/>
          </a:xfrm>
          <a:prstGeom prst="rect">
            <a:avLst/>
          </a:prstGeom>
        </p:spPr>
      </p:pic>
      <p:sp>
        <p:nvSpPr>
          <p:cNvPr id="15363" name="Title 1">
            <a:extLst>
              <a:ext uri="{FF2B5EF4-FFF2-40B4-BE49-F238E27FC236}">
                <a16:creationId xmlns:a16="http://schemas.microsoft.com/office/drawing/2014/main" id="{5D72A5A0-A6AD-4CF7-ABD8-361B53E8B954}"/>
              </a:ext>
            </a:extLst>
          </p:cNvPr>
          <p:cNvSpPr txBox="1">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a:r>
              <a:rPr lang="en-US" altLang="en-US" sz="6000" b="1" dirty="0">
                <a:solidFill>
                  <a:srgbClr val="FFFF00"/>
                </a:solidFill>
              </a:rPr>
              <a:t>Continuity</a:t>
            </a:r>
          </a:p>
        </p:txBody>
      </p:sp>
      <p:sp>
        <p:nvSpPr>
          <p:cNvPr id="6" name="Content Placeholder 2">
            <a:extLst>
              <a:ext uri="{FF2B5EF4-FFF2-40B4-BE49-F238E27FC236}">
                <a16:creationId xmlns:a16="http://schemas.microsoft.com/office/drawing/2014/main" id="{0E33DE1A-6659-4F0C-A81D-A986844F78C9}"/>
              </a:ext>
            </a:extLst>
          </p:cNvPr>
          <p:cNvSpPr txBox="1">
            <a:spLocks/>
          </p:cNvSpPr>
          <p:nvPr/>
        </p:nvSpPr>
        <p:spPr>
          <a:xfrm>
            <a:off x="457200" y="1066800"/>
            <a:ext cx="8229600" cy="5657165"/>
          </a:xfrm>
          <a:prstGeom prst="rect">
            <a:avLst/>
          </a:prstGeom>
        </p:spPr>
        <p:txBody>
          <a:bodyPr/>
          <a:lstStyle>
            <a:lvl1pPr marL="342900" indent="-3429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1pPr>
            <a:lvl2pPr marL="742950" indent="-28575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n-US" dirty="0"/>
              <a:t>Right and Left-Sided Limits</a:t>
            </a:r>
          </a:p>
          <a:p>
            <a:pPr marL="0" indent="0">
              <a:buFont typeface="Arial" charset="0"/>
              <a:buNone/>
              <a:defRPr/>
            </a:pPr>
            <a:r>
              <a:rPr lang="en-US" dirty="0">
                <a:solidFill>
                  <a:srgbClr val="FF0000"/>
                </a:solidFill>
              </a:rPr>
              <a:t>						</a:t>
            </a:r>
            <a:endParaRPr lang="en-US" dirty="0"/>
          </a:p>
        </p:txBody>
      </p:sp>
      <p:sp>
        <p:nvSpPr>
          <p:cNvPr id="3" name="Rectangle 2">
            <a:extLst>
              <a:ext uri="{FF2B5EF4-FFF2-40B4-BE49-F238E27FC236}">
                <a16:creationId xmlns:a16="http://schemas.microsoft.com/office/drawing/2014/main" id="{EBD59E3A-E442-4144-BAE9-C835C93BC828}"/>
              </a:ext>
            </a:extLst>
          </p:cNvPr>
          <p:cNvSpPr/>
          <p:nvPr/>
        </p:nvSpPr>
        <p:spPr>
          <a:xfrm>
            <a:off x="0" y="6553200"/>
            <a:ext cx="1494320" cy="323165"/>
          </a:xfrm>
          <a:prstGeom prst="rect">
            <a:avLst/>
          </a:prstGeom>
        </p:spPr>
        <p:txBody>
          <a:bodyPr wrap="none">
            <a:spAutoFit/>
          </a:bodyPr>
          <a:lstStyle/>
          <a:p>
            <a:r>
              <a:rPr lang="en-US" sz="1500" b="1" dirty="0" err="1">
                <a:solidFill>
                  <a:srgbClr val="00B0F0"/>
                </a:solidFill>
              </a:rPr>
              <a:t>VFrench</a:t>
            </a:r>
            <a:r>
              <a:rPr lang="en-US" sz="1500" b="1" dirty="0">
                <a:solidFill>
                  <a:srgbClr val="00B0F0"/>
                </a:solidFill>
              </a:rPr>
              <a:t> 2013</a:t>
            </a:r>
          </a:p>
        </p:txBody>
      </p:sp>
      <p:sp>
        <p:nvSpPr>
          <p:cNvPr id="4" name="Content Placeholder 2">
            <a:extLst>
              <a:ext uri="{FF2B5EF4-FFF2-40B4-BE49-F238E27FC236}">
                <a16:creationId xmlns:a16="http://schemas.microsoft.com/office/drawing/2014/main" id="{11CD137E-B38C-47AD-8404-49C98974EB99}"/>
              </a:ext>
            </a:extLst>
          </p:cNvPr>
          <p:cNvSpPr txBox="1">
            <a:spLocks/>
          </p:cNvSpPr>
          <p:nvPr/>
        </p:nvSpPr>
        <p:spPr>
          <a:xfrm>
            <a:off x="5791200" y="5029200"/>
            <a:ext cx="2119313" cy="1143000"/>
          </a:xfrm>
          <a:prstGeom prst="rect">
            <a:avLst/>
          </a:prstGeom>
        </p:spPr>
        <p:txBody>
          <a:bodyPr/>
          <a:lstStyle>
            <a:lvl1pPr marL="342900" indent="-3429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1pPr>
            <a:lvl2pPr marL="742950" indent="-28575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n-US" dirty="0" err="1">
                <a:solidFill>
                  <a:srgbClr val="FF0000"/>
                </a:solidFill>
              </a:rPr>
              <a:t>lim</a:t>
            </a:r>
            <a:r>
              <a:rPr lang="en-US" dirty="0">
                <a:solidFill>
                  <a:srgbClr val="FF0000"/>
                </a:solidFill>
              </a:rPr>
              <a:t> = 1 </a:t>
            </a:r>
          </a:p>
          <a:p>
            <a:pPr marL="0" indent="0">
              <a:buFont typeface="Arial" charset="0"/>
              <a:buNone/>
              <a:defRPr/>
            </a:pPr>
            <a:r>
              <a:rPr lang="en-US" sz="2000" dirty="0">
                <a:solidFill>
                  <a:srgbClr val="FF0000"/>
                </a:solidFill>
              </a:rPr>
              <a:t>x </a:t>
            </a:r>
            <a:r>
              <a:rPr lang="en-US" sz="2000" dirty="0">
                <a:solidFill>
                  <a:srgbClr val="FF0000"/>
                </a:solidFill>
                <a:sym typeface="Symbol" pitchFamily="18" charset="2"/>
              </a:rPr>
              <a:t> 2</a:t>
            </a:r>
            <a:r>
              <a:rPr lang="en-US" sz="2000" baseline="30000" dirty="0">
                <a:solidFill>
                  <a:srgbClr val="FF0000"/>
                </a:solidFill>
                <a:sym typeface="Symbol" pitchFamily="18" charset="2"/>
              </a:rPr>
              <a:t>+</a:t>
            </a:r>
            <a:endParaRPr lang="en-US" sz="2000" baseline="30000" dirty="0">
              <a:solidFill>
                <a:srgbClr val="FF0000"/>
              </a:solidFill>
            </a:endParaRPr>
          </a:p>
          <a:p>
            <a:pPr>
              <a:defRPr/>
            </a:pPr>
            <a:endParaRPr lang="en-US" dirty="0"/>
          </a:p>
          <a:p>
            <a:pPr marL="0" indent="0">
              <a:buFont typeface="Arial" charset="0"/>
              <a:buNone/>
              <a:defRPr/>
            </a:pPr>
            <a:r>
              <a:rPr lang="en-US" dirty="0">
                <a:solidFill>
                  <a:srgbClr val="FF0000"/>
                </a:solidFill>
              </a:rPr>
              <a:t>	</a:t>
            </a:r>
            <a:endParaRPr lang="en-US" dirty="0"/>
          </a:p>
        </p:txBody>
      </p:sp>
      <p:sp>
        <p:nvSpPr>
          <p:cNvPr id="5" name="Content Placeholder 2">
            <a:extLst>
              <a:ext uri="{FF2B5EF4-FFF2-40B4-BE49-F238E27FC236}">
                <a16:creationId xmlns:a16="http://schemas.microsoft.com/office/drawing/2014/main" id="{F7DE19EB-C03D-4D01-B6DD-890895FAF750}"/>
              </a:ext>
            </a:extLst>
          </p:cNvPr>
          <p:cNvSpPr txBox="1">
            <a:spLocks/>
          </p:cNvSpPr>
          <p:nvPr/>
        </p:nvSpPr>
        <p:spPr>
          <a:xfrm>
            <a:off x="1981200" y="4419600"/>
            <a:ext cx="2119313" cy="1104900"/>
          </a:xfrm>
          <a:prstGeom prst="rect">
            <a:avLst/>
          </a:prstGeom>
        </p:spPr>
        <p:txBody>
          <a:bodyPr/>
          <a:lstStyle>
            <a:lvl1pPr marL="342900" indent="-3429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1pPr>
            <a:lvl2pPr marL="742950" indent="-28575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n-US" dirty="0" err="1">
                <a:solidFill>
                  <a:srgbClr val="FF0000"/>
                </a:solidFill>
              </a:rPr>
              <a:t>lim</a:t>
            </a:r>
            <a:r>
              <a:rPr lang="en-US" dirty="0">
                <a:solidFill>
                  <a:srgbClr val="FF0000"/>
                </a:solidFill>
              </a:rPr>
              <a:t> = 2 </a:t>
            </a:r>
          </a:p>
          <a:p>
            <a:pPr marL="0" indent="0">
              <a:buFont typeface="Arial" charset="0"/>
              <a:buNone/>
              <a:defRPr/>
            </a:pPr>
            <a:r>
              <a:rPr lang="en-US" sz="2000" dirty="0">
                <a:solidFill>
                  <a:srgbClr val="FF0000"/>
                </a:solidFill>
              </a:rPr>
              <a:t>x </a:t>
            </a:r>
            <a:r>
              <a:rPr lang="en-US" sz="2000" dirty="0">
                <a:solidFill>
                  <a:srgbClr val="FF0000"/>
                </a:solidFill>
                <a:sym typeface="Symbol" pitchFamily="18" charset="2"/>
              </a:rPr>
              <a:t> 2</a:t>
            </a:r>
            <a:r>
              <a:rPr lang="en-US" sz="2000" baseline="30000" dirty="0">
                <a:solidFill>
                  <a:srgbClr val="FF0000"/>
                </a:solidFill>
                <a:sym typeface="Symbol" pitchFamily="18" charset="2"/>
              </a:rPr>
              <a:t>-</a:t>
            </a:r>
            <a:endParaRPr lang="en-US" sz="2000" baseline="30000" dirty="0">
              <a:solidFill>
                <a:srgbClr val="FF0000"/>
              </a:solidFill>
            </a:endParaRPr>
          </a:p>
          <a:p>
            <a:pPr>
              <a:defRPr/>
            </a:pPr>
            <a:endParaRPr lang="en-US"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98B90-B594-48C5-8C57-9933F6426358}"/>
              </a:ext>
            </a:extLst>
          </p:cNvPr>
          <p:cNvSpPr>
            <a:spLocks noGrp="1"/>
          </p:cNvSpPr>
          <p:nvPr>
            <p:ph type="title"/>
          </p:nvPr>
        </p:nvSpPr>
        <p:spPr/>
        <p:txBody>
          <a:bodyPr/>
          <a:lstStyle/>
          <a:p>
            <a:r>
              <a:rPr lang="en-US" dirty="0"/>
              <a:t>Monotonicity</a:t>
            </a:r>
          </a:p>
        </p:txBody>
      </p:sp>
      <p:sp>
        <p:nvSpPr>
          <p:cNvPr id="3" name="Content Placeholder 2">
            <a:extLst>
              <a:ext uri="{FF2B5EF4-FFF2-40B4-BE49-F238E27FC236}">
                <a16:creationId xmlns:a16="http://schemas.microsoft.com/office/drawing/2014/main" id="{87CA192A-A87B-4EA6-8C66-150FFB613B0A}"/>
              </a:ext>
            </a:extLst>
          </p:cNvPr>
          <p:cNvSpPr>
            <a:spLocks noGrp="1"/>
          </p:cNvSpPr>
          <p:nvPr>
            <p:ph idx="1"/>
          </p:nvPr>
        </p:nvSpPr>
        <p:spPr/>
        <p:txBody>
          <a:bodyPr/>
          <a:lstStyle/>
          <a:p>
            <a:r>
              <a:rPr lang="en-US" i="0" dirty="0">
                <a:effectLst/>
              </a:rPr>
              <a:t>To find the monotonicity of a function, we use the first derivative </a:t>
            </a:r>
          </a:p>
          <a:p>
            <a:r>
              <a:rPr lang="en-US" i="0" dirty="0">
                <a:effectLst/>
              </a:rPr>
              <a:t>The derivative is positive at a point if the function is rising and negative if it is falling</a:t>
            </a:r>
          </a:p>
        </p:txBody>
      </p:sp>
    </p:spTree>
    <p:extLst>
      <p:ext uri="{BB962C8B-B14F-4D97-AF65-F5344CB8AC3E}">
        <p14:creationId xmlns:p14="http://schemas.microsoft.com/office/powerpoint/2010/main" val="143115295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98B90-B594-48C5-8C57-9933F6426358}"/>
              </a:ext>
            </a:extLst>
          </p:cNvPr>
          <p:cNvSpPr>
            <a:spLocks noGrp="1"/>
          </p:cNvSpPr>
          <p:nvPr>
            <p:ph type="title"/>
          </p:nvPr>
        </p:nvSpPr>
        <p:spPr/>
        <p:txBody>
          <a:bodyPr/>
          <a:lstStyle/>
          <a:p>
            <a:r>
              <a:rPr lang="en-US" dirty="0"/>
              <a:t>Monotonicity</a:t>
            </a:r>
          </a:p>
        </p:txBody>
      </p:sp>
      <p:sp>
        <p:nvSpPr>
          <p:cNvPr id="3" name="Content Placeholder 2">
            <a:extLst>
              <a:ext uri="{FF2B5EF4-FFF2-40B4-BE49-F238E27FC236}">
                <a16:creationId xmlns:a16="http://schemas.microsoft.com/office/drawing/2014/main" id="{87CA192A-A87B-4EA6-8C66-150FFB613B0A}"/>
              </a:ext>
            </a:extLst>
          </p:cNvPr>
          <p:cNvSpPr>
            <a:spLocks noGrp="1"/>
          </p:cNvSpPr>
          <p:nvPr>
            <p:ph idx="1"/>
          </p:nvPr>
        </p:nvSpPr>
        <p:spPr/>
        <p:txBody>
          <a:bodyPr/>
          <a:lstStyle/>
          <a:p>
            <a:r>
              <a:rPr lang="en-US" i="0" dirty="0">
                <a:effectLst/>
              </a:rPr>
              <a:t>The root of the derivative (where </a:t>
            </a:r>
            <a:r>
              <a:rPr lang="en-US" i="0" dirty="0" err="1">
                <a:effectLst/>
              </a:rPr>
              <a:t>dy</a:t>
            </a:r>
            <a:r>
              <a:rPr lang="en-US" i="0" dirty="0">
                <a:effectLst/>
              </a:rPr>
              <a:t>/dx=0) is a point at which the function is neither increasing nor decreasing</a:t>
            </a:r>
          </a:p>
          <a:p>
            <a:r>
              <a:rPr lang="en-US" i="0" dirty="0">
                <a:effectLst/>
              </a:rPr>
              <a:t>If the derivative has at least one root, the entire function cannot be strictly increasing or strictly decreasing</a:t>
            </a:r>
          </a:p>
        </p:txBody>
      </p:sp>
    </p:spTree>
    <p:extLst>
      <p:ext uri="{BB962C8B-B14F-4D97-AF65-F5344CB8AC3E}">
        <p14:creationId xmlns:p14="http://schemas.microsoft.com/office/powerpoint/2010/main" val="103886585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98B90-B594-48C5-8C57-9933F6426358}"/>
              </a:ext>
            </a:extLst>
          </p:cNvPr>
          <p:cNvSpPr>
            <a:spLocks noGrp="1"/>
          </p:cNvSpPr>
          <p:nvPr>
            <p:ph type="title"/>
          </p:nvPr>
        </p:nvSpPr>
        <p:spPr/>
        <p:txBody>
          <a:bodyPr/>
          <a:lstStyle/>
          <a:p>
            <a:r>
              <a:rPr lang="en-US" dirty="0"/>
              <a:t>Monotonicity</a:t>
            </a:r>
          </a:p>
        </p:txBody>
      </p:sp>
      <p:sp>
        <p:nvSpPr>
          <p:cNvPr id="3" name="Content Placeholder 2">
            <a:extLst>
              <a:ext uri="{FF2B5EF4-FFF2-40B4-BE49-F238E27FC236}">
                <a16:creationId xmlns:a16="http://schemas.microsoft.com/office/drawing/2014/main" id="{87CA192A-A87B-4EA6-8C66-150FFB613B0A}"/>
              </a:ext>
            </a:extLst>
          </p:cNvPr>
          <p:cNvSpPr>
            <a:spLocks noGrp="1"/>
          </p:cNvSpPr>
          <p:nvPr>
            <p:ph idx="1"/>
          </p:nvPr>
        </p:nvSpPr>
        <p:spPr/>
        <p:txBody>
          <a:bodyPr/>
          <a:lstStyle/>
          <a:p>
            <a:r>
              <a:rPr lang="en-US" i="0" dirty="0">
                <a:effectLst/>
              </a:rPr>
              <a:t>If no root can be found, we can evaluate the derivative equation at any point to determine that the function is strictly increasing if it is positive, or strictly decreasing if it is negative</a:t>
            </a:r>
          </a:p>
        </p:txBody>
      </p:sp>
    </p:spTree>
    <p:extLst>
      <p:ext uri="{BB962C8B-B14F-4D97-AF65-F5344CB8AC3E}">
        <p14:creationId xmlns:p14="http://schemas.microsoft.com/office/powerpoint/2010/main" val="100835964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98B90-B594-48C5-8C57-9933F6426358}"/>
              </a:ext>
            </a:extLst>
          </p:cNvPr>
          <p:cNvSpPr>
            <a:spLocks noGrp="1"/>
          </p:cNvSpPr>
          <p:nvPr>
            <p:ph type="title"/>
          </p:nvPr>
        </p:nvSpPr>
        <p:spPr/>
        <p:txBody>
          <a:bodyPr/>
          <a:lstStyle/>
          <a:p>
            <a:r>
              <a:rPr lang="en-US" dirty="0"/>
              <a:t>Monotonicity</a:t>
            </a:r>
          </a:p>
        </p:txBody>
      </p:sp>
      <p:sp>
        <p:nvSpPr>
          <p:cNvPr id="3" name="Content Placeholder 2">
            <a:extLst>
              <a:ext uri="{FF2B5EF4-FFF2-40B4-BE49-F238E27FC236}">
                <a16:creationId xmlns:a16="http://schemas.microsoft.com/office/drawing/2014/main" id="{87CA192A-A87B-4EA6-8C66-150FFB613B0A}"/>
              </a:ext>
            </a:extLst>
          </p:cNvPr>
          <p:cNvSpPr>
            <a:spLocks noGrp="1"/>
          </p:cNvSpPr>
          <p:nvPr>
            <p:ph idx="1"/>
          </p:nvPr>
        </p:nvSpPr>
        <p:spPr/>
        <p:txBody>
          <a:bodyPr/>
          <a:lstStyle/>
          <a:p>
            <a:r>
              <a:rPr lang="en-US" i="0" dirty="0">
                <a:effectLst/>
              </a:rPr>
              <a:t>If it has one or more roots, we can still determine its monotonicity in the intervals between the roots</a:t>
            </a:r>
            <a:endParaRPr lang="en-US" dirty="0"/>
          </a:p>
        </p:txBody>
      </p:sp>
    </p:spTree>
    <p:extLst>
      <p:ext uri="{BB962C8B-B14F-4D97-AF65-F5344CB8AC3E}">
        <p14:creationId xmlns:p14="http://schemas.microsoft.com/office/powerpoint/2010/main" val="244796340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98B90-B594-48C5-8C57-9933F6426358}"/>
              </a:ext>
            </a:extLst>
          </p:cNvPr>
          <p:cNvSpPr>
            <a:spLocks noGrp="1"/>
          </p:cNvSpPr>
          <p:nvPr>
            <p:ph type="title"/>
          </p:nvPr>
        </p:nvSpPr>
        <p:spPr/>
        <p:txBody>
          <a:bodyPr/>
          <a:lstStyle/>
          <a:p>
            <a:r>
              <a:rPr lang="en-US" dirty="0"/>
              <a:t>Monotonicity</a:t>
            </a:r>
          </a:p>
        </p:txBody>
      </p:sp>
      <p:sp>
        <p:nvSpPr>
          <p:cNvPr id="3" name="Content Placeholder 2">
            <a:extLst>
              <a:ext uri="{FF2B5EF4-FFF2-40B4-BE49-F238E27FC236}">
                <a16:creationId xmlns:a16="http://schemas.microsoft.com/office/drawing/2014/main" id="{87CA192A-A87B-4EA6-8C66-150FFB613B0A}"/>
              </a:ext>
            </a:extLst>
          </p:cNvPr>
          <p:cNvSpPr>
            <a:spLocks noGrp="1"/>
          </p:cNvSpPr>
          <p:nvPr>
            <p:ph idx="1"/>
          </p:nvPr>
        </p:nvSpPr>
        <p:spPr/>
        <p:txBody>
          <a:bodyPr/>
          <a:lstStyle/>
          <a:p>
            <a:r>
              <a:rPr lang="en-US" i="0" dirty="0">
                <a:effectLst/>
              </a:rPr>
              <a:t>Alternatively, we can determine the monotonicity using the second derivative equation and evaluate it at the roots of the first derivative that we found already </a:t>
            </a:r>
          </a:p>
        </p:txBody>
      </p:sp>
    </p:spTree>
    <p:extLst>
      <p:ext uri="{BB962C8B-B14F-4D97-AF65-F5344CB8AC3E}">
        <p14:creationId xmlns:p14="http://schemas.microsoft.com/office/powerpoint/2010/main" val="202069274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98B90-B594-48C5-8C57-9933F6426358}"/>
              </a:ext>
            </a:extLst>
          </p:cNvPr>
          <p:cNvSpPr>
            <a:spLocks noGrp="1"/>
          </p:cNvSpPr>
          <p:nvPr>
            <p:ph type="title"/>
          </p:nvPr>
        </p:nvSpPr>
        <p:spPr/>
        <p:txBody>
          <a:bodyPr/>
          <a:lstStyle/>
          <a:p>
            <a:r>
              <a:rPr lang="en-US" dirty="0"/>
              <a:t>Monotonicity</a:t>
            </a:r>
          </a:p>
        </p:txBody>
      </p:sp>
      <p:sp>
        <p:nvSpPr>
          <p:cNvPr id="3" name="Content Placeholder 2">
            <a:extLst>
              <a:ext uri="{FF2B5EF4-FFF2-40B4-BE49-F238E27FC236}">
                <a16:creationId xmlns:a16="http://schemas.microsoft.com/office/drawing/2014/main" id="{87CA192A-A87B-4EA6-8C66-150FFB613B0A}"/>
              </a:ext>
            </a:extLst>
          </p:cNvPr>
          <p:cNvSpPr>
            <a:spLocks noGrp="1"/>
          </p:cNvSpPr>
          <p:nvPr>
            <p:ph idx="1"/>
          </p:nvPr>
        </p:nvSpPr>
        <p:spPr/>
        <p:txBody>
          <a:bodyPr/>
          <a:lstStyle/>
          <a:p>
            <a:r>
              <a:rPr lang="en-US" i="0" dirty="0">
                <a:effectLst/>
              </a:rPr>
              <a:t>If the second derivative is positive, the monotonicity changed from falling to rising, and if it is negative it changes from rising to falling</a:t>
            </a:r>
            <a:endParaRPr lang="en-US" dirty="0"/>
          </a:p>
        </p:txBody>
      </p:sp>
    </p:spTree>
    <p:extLst>
      <p:ext uri="{BB962C8B-B14F-4D97-AF65-F5344CB8AC3E}">
        <p14:creationId xmlns:p14="http://schemas.microsoft.com/office/powerpoint/2010/main" val="297558680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0ABD6D-1AB3-4B46-BDAC-867BD2FD18A7}"/>
              </a:ext>
            </a:extLst>
          </p:cNvPr>
          <p:cNvSpPr>
            <a:spLocks noGrp="1"/>
          </p:cNvSpPr>
          <p:nvPr>
            <p:ph idx="1"/>
          </p:nvPr>
        </p:nvSpPr>
        <p:spPr>
          <a:xfrm>
            <a:off x="457200" y="838200"/>
            <a:ext cx="8686800" cy="5638800"/>
          </a:xfrm>
        </p:spPr>
        <p:txBody>
          <a:bodyPr/>
          <a:lstStyle/>
          <a:p>
            <a:pPr algn="l"/>
            <a:r>
              <a:rPr lang="en-US" sz="3800" dirty="0"/>
              <a:t>Is the data trend monotonic?</a:t>
            </a:r>
          </a:p>
          <a:p>
            <a:pPr algn="l"/>
            <a:endParaRPr lang="en-US" sz="3600" i="0" dirty="0">
              <a:solidFill>
                <a:srgbClr val="FFFF00"/>
              </a:solidFill>
              <a:effectLst/>
            </a:endParaRPr>
          </a:p>
          <a:p>
            <a:pPr algn="l"/>
            <a:endParaRPr lang="en-US" sz="3800" dirty="0"/>
          </a:p>
          <a:p>
            <a:pPr algn="l"/>
            <a:endParaRPr lang="en-US" sz="3800" i="0" dirty="0">
              <a:effectLst/>
            </a:endParaRPr>
          </a:p>
        </p:txBody>
      </p:sp>
      <p:sp>
        <p:nvSpPr>
          <p:cNvPr id="6" name="Rectangle 5">
            <a:extLst>
              <a:ext uri="{FF2B5EF4-FFF2-40B4-BE49-F238E27FC236}">
                <a16:creationId xmlns:a16="http://schemas.microsoft.com/office/drawing/2014/main" id="{ACB1C9DC-975D-4D7B-BD88-1C54B269C278}"/>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MONOTONICITY</a:t>
            </a:r>
          </a:p>
          <a:p>
            <a:pPr algn="ctr" eaLnBrk="1" hangingPunct="1">
              <a:spcBef>
                <a:spcPct val="0"/>
              </a:spcBef>
              <a:buFontTx/>
              <a:buNone/>
            </a:pPr>
            <a:r>
              <a:rPr lang="en-US" altLang="en-US" sz="2400" dirty="0">
                <a:solidFill>
                  <a:schemeClr val="bg1"/>
                </a:solidFill>
              </a:rPr>
              <a:t>IN-CLASS PROBLEM 9</a:t>
            </a:r>
            <a:endParaRPr lang="en-US" altLang="en-US" sz="2400" i="1" dirty="0">
              <a:solidFill>
                <a:schemeClr val="folHlink"/>
              </a:solidFill>
            </a:endParaRPr>
          </a:p>
        </p:txBody>
      </p:sp>
      <p:pic>
        <p:nvPicPr>
          <p:cNvPr id="7" name="Picture 6">
            <a:extLst>
              <a:ext uri="{FF2B5EF4-FFF2-40B4-BE49-F238E27FC236}">
                <a16:creationId xmlns:a16="http://schemas.microsoft.com/office/drawing/2014/main" id="{94665BAB-FD28-4C05-8E17-1CF0C891A0E7}"/>
              </a:ext>
            </a:extLst>
          </p:cNvPr>
          <p:cNvPicPr>
            <a:picLocks noChangeAspect="1"/>
          </p:cNvPicPr>
          <p:nvPr/>
        </p:nvPicPr>
        <p:blipFill rotWithShape="1">
          <a:blip r:embed="rId2"/>
          <a:srcRect b="1388"/>
          <a:stretch/>
        </p:blipFill>
        <p:spPr>
          <a:xfrm>
            <a:off x="3666961" y="1447800"/>
            <a:ext cx="5324639" cy="5410200"/>
          </a:xfrm>
          <a:prstGeom prst="rect">
            <a:avLst/>
          </a:prstGeom>
        </p:spPr>
      </p:pic>
      <p:sp>
        <p:nvSpPr>
          <p:cNvPr id="9" name="TextBox 8">
            <a:extLst>
              <a:ext uri="{FF2B5EF4-FFF2-40B4-BE49-F238E27FC236}">
                <a16:creationId xmlns:a16="http://schemas.microsoft.com/office/drawing/2014/main" id="{6EE1B310-83FF-4760-AFB2-78C940764471}"/>
              </a:ext>
            </a:extLst>
          </p:cNvPr>
          <p:cNvSpPr txBox="1"/>
          <p:nvPr/>
        </p:nvSpPr>
        <p:spPr>
          <a:xfrm>
            <a:off x="0" y="6553200"/>
            <a:ext cx="9144000" cy="323165"/>
          </a:xfrm>
          <a:prstGeom prst="rect">
            <a:avLst/>
          </a:prstGeom>
          <a:noFill/>
        </p:spPr>
        <p:txBody>
          <a:bodyPr wrap="square">
            <a:spAutoFit/>
          </a:bodyPr>
          <a:lstStyle/>
          <a:p>
            <a:r>
              <a:rPr lang="en-US" sz="1500" dirty="0">
                <a:solidFill>
                  <a:srgbClr val="00B0F0"/>
                </a:solidFill>
              </a:rPr>
              <a:t>https://www.tekportal.net/wp-content/uploads/2018/11/monotonically.png</a:t>
            </a:r>
          </a:p>
        </p:txBody>
      </p:sp>
    </p:spTree>
    <p:extLst>
      <p:ext uri="{BB962C8B-B14F-4D97-AF65-F5344CB8AC3E}">
        <p14:creationId xmlns:p14="http://schemas.microsoft.com/office/powerpoint/2010/main" val="365972070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0ABD6D-1AB3-4B46-BDAC-867BD2FD18A7}"/>
              </a:ext>
            </a:extLst>
          </p:cNvPr>
          <p:cNvSpPr>
            <a:spLocks noGrp="1"/>
          </p:cNvSpPr>
          <p:nvPr>
            <p:ph idx="1"/>
          </p:nvPr>
        </p:nvSpPr>
        <p:spPr>
          <a:xfrm>
            <a:off x="457200" y="838200"/>
            <a:ext cx="8686800" cy="5638800"/>
          </a:xfrm>
        </p:spPr>
        <p:txBody>
          <a:bodyPr/>
          <a:lstStyle/>
          <a:p>
            <a:pPr algn="l"/>
            <a:r>
              <a:rPr lang="en-US" sz="3800" dirty="0"/>
              <a:t>Is the data trend monotonic?</a:t>
            </a:r>
          </a:p>
          <a:p>
            <a:pPr algn="l"/>
            <a:endParaRPr lang="en-US" sz="3600" i="0" dirty="0">
              <a:solidFill>
                <a:srgbClr val="FFFF00"/>
              </a:solidFill>
              <a:effectLst/>
            </a:endParaRPr>
          </a:p>
          <a:p>
            <a:pPr algn="l"/>
            <a:endParaRPr lang="en-US" sz="3800" dirty="0"/>
          </a:p>
          <a:p>
            <a:pPr algn="l"/>
            <a:endParaRPr lang="en-US" sz="3800" i="0" dirty="0">
              <a:effectLst/>
            </a:endParaRPr>
          </a:p>
        </p:txBody>
      </p:sp>
      <p:sp>
        <p:nvSpPr>
          <p:cNvPr id="6" name="Rectangle 5">
            <a:extLst>
              <a:ext uri="{FF2B5EF4-FFF2-40B4-BE49-F238E27FC236}">
                <a16:creationId xmlns:a16="http://schemas.microsoft.com/office/drawing/2014/main" id="{ACB1C9DC-975D-4D7B-BD88-1C54B269C278}"/>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MONOTONICITY</a:t>
            </a:r>
          </a:p>
          <a:p>
            <a:pPr algn="ctr" eaLnBrk="1" hangingPunct="1">
              <a:spcBef>
                <a:spcPct val="0"/>
              </a:spcBef>
              <a:buFontTx/>
              <a:buNone/>
            </a:pPr>
            <a:r>
              <a:rPr lang="en-US" altLang="en-US" sz="2400" dirty="0">
                <a:solidFill>
                  <a:schemeClr val="bg1"/>
                </a:solidFill>
              </a:rPr>
              <a:t>IN-CLASS PROBLEM 9</a:t>
            </a:r>
            <a:endParaRPr lang="en-US" altLang="en-US" sz="2400" i="1" dirty="0">
              <a:solidFill>
                <a:schemeClr val="folHlink"/>
              </a:solidFill>
            </a:endParaRPr>
          </a:p>
        </p:txBody>
      </p:sp>
      <p:pic>
        <p:nvPicPr>
          <p:cNvPr id="2" name="Picture 1">
            <a:extLst>
              <a:ext uri="{FF2B5EF4-FFF2-40B4-BE49-F238E27FC236}">
                <a16:creationId xmlns:a16="http://schemas.microsoft.com/office/drawing/2014/main" id="{C5A3B8BE-C67D-4BFD-9A82-62E37D518650}"/>
              </a:ext>
            </a:extLst>
          </p:cNvPr>
          <p:cNvPicPr>
            <a:picLocks noChangeAspect="1"/>
          </p:cNvPicPr>
          <p:nvPr/>
        </p:nvPicPr>
        <p:blipFill>
          <a:blip r:embed="rId2"/>
          <a:stretch>
            <a:fillRect/>
          </a:stretch>
        </p:blipFill>
        <p:spPr>
          <a:xfrm>
            <a:off x="3657600" y="1447800"/>
            <a:ext cx="5334000" cy="5374614"/>
          </a:xfrm>
          <a:prstGeom prst="rect">
            <a:avLst/>
          </a:prstGeom>
        </p:spPr>
      </p:pic>
      <p:sp>
        <p:nvSpPr>
          <p:cNvPr id="5" name="TextBox 4">
            <a:extLst>
              <a:ext uri="{FF2B5EF4-FFF2-40B4-BE49-F238E27FC236}">
                <a16:creationId xmlns:a16="http://schemas.microsoft.com/office/drawing/2014/main" id="{549B9500-4EDC-4379-8074-0C74DA457224}"/>
              </a:ext>
            </a:extLst>
          </p:cNvPr>
          <p:cNvSpPr txBox="1"/>
          <p:nvPr/>
        </p:nvSpPr>
        <p:spPr>
          <a:xfrm>
            <a:off x="0" y="6553200"/>
            <a:ext cx="9144000" cy="323165"/>
          </a:xfrm>
          <a:prstGeom prst="rect">
            <a:avLst/>
          </a:prstGeom>
          <a:noFill/>
        </p:spPr>
        <p:txBody>
          <a:bodyPr wrap="square">
            <a:spAutoFit/>
          </a:bodyPr>
          <a:lstStyle/>
          <a:p>
            <a:r>
              <a:rPr lang="en-US" sz="1500" dirty="0">
                <a:solidFill>
                  <a:srgbClr val="00B0F0"/>
                </a:solidFill>
              </a:rPr>
              <a:t>https://www.tekportal.net/wp-content/uploads/2018/11/monotonically.png</a:t>
            </a:r>
          </a:p>
        </p:txBody>
      </p:sp>
    </p:spTree>
    <p:extLst>
      <p:ext uri="{BB962C8B-B14F-4D97-AF65-F5344CB8AC3E}">
        <p14:creationId xmlns:p14="http://schemas.microsoft.com/office/powerpoint/2010/main" val="247771933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0ABD6D-1AB3-4B46-BDAC-867BD2FD18A7}"/>
              </a:ext>
            </a:extLst>
          </p:cNvPr>
          <p:cNvSpPr>
            <a:spLocks noGrp="1"/>
          </p:cNvSpPr>
          <p:nvPr>
            <p:ph idx="1"/>
          </p:nvPr>
        </p:nvSpPr>
        <p:spPr>
          <a:xfrm>
            <a:off x="457200" y="838200"/>
            <a:ext cx="8686800" cy="5638800"/>
          </a:xfrm>
        </p:spPr>
        <p:txBody>
          <a:bodyPr/>
          <a:lstStyle/>
          <a:p>
            <a:pPr algn="l"/>
            <a:r>
              <a:rPr lang="en-US" sz="3800" dirty="0"/>
              <a:t>Is the graph monotonic?</a:t>
            </a:r>
          </a:p>
          <a:p>
            <a:pPr algn="l"/>
            <a:endParaRPr lang="en-US" sz="3600" i="0" dirty="0">
              <a:solidFill>
                <a:srgbClr val="FFFF00"/>
              </a:solidFill>
              <a:effectLst/>
            </a:endParaRPr>
          </a:p>
          <a:p>
            <a:pPr algn="l"/>
            <a:endParaRPr lang="en-US" sz="3800" dirty="0"/>
          </a:p>
          <a:p>
            <a:pPr algn="l"/>
            <a:endParaRPr lang="en-US" sz="3800" i="0" dirty="0">
              <a:effectLst/>
            </a:endParaRPr>
          </a:p>
        </p:txBody>
      </p:sp>
      <p:sp>
        <p:nvSpPr>
          <p:cNvPr id="6" name="Rectangle 5">
            <a:extLst>
              <a:ext uri="{FF2B5EF4-FFF2-40B4-BE49-F238E27FC236}">
                <a16:creationId xmlns:a16="http://schemas.microsoft.com/office/drawing/2014/main" id="{ACB1C9DC-975D-4D7B-BD88-1C54B269C278}"/>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MONOTONICITY</a:t>
            </a:r>
          </a:p>
          <a:p>
            <a:pPr algn="ctr" eaLnBrk="1" hangingPunct="1">
              <a:spcBef>
                <a:spcPct val="0"/>
              </a:spcBef>
              <a:buFontTx/>
              <a:buNone/>
            </a:pPr>
            <a:r>
              <a:rPr lang="en-US" altLang="en-US" sz="2400" dirty="0">
                <a:solidFill>
                  <a:schemeClr val="bg1"/>
                </a:solidFill>
              </a:rPr>
              <a:t>IN-CLASS PROBLEM 10</a:t>
            </a:r>
            <a:endParaRPr lang="en-US" altLang="en-US" sz="2400" i="1" dirty="0">
              <a:solidFill>
                <a:schemeClr val="folHlink"/>
              </a:solidFill>
            </a:endParaRPr>
          </a:p>
        </p:txBody>
      </p:sp>
      <p:pic>
        <p:nvPicPr>
          <p:cNvPr id="2" name="Picture 1">
            <a:extLst>
              <a:ext uri="{FF2B5EF4-FFF2-40B4-BE49-F238E27FC236}">
                <a16:creationId xmlns:a16="http://schemas.microsoft.com/office/drawing/2014/main" id="{9CD823D3-C5C5-4B43-BD38-256B0745D0CC}"/>
              </a:ext>
            </a:extLst>
          </p:cNvPr>
          <p:cNvPicPr>
            <a:picLocks noChangeAspect="1"/>
          </p:cNvPicPr>
          <p:nvPr/>
        </p:nvPicPr>
        <p:blipFill>
          <a:blip r:embed="rId2"/>
          <a:stretch>
            <a:fillRect/>
          </a:stretch>
        </p:blipFill>
        <p:spPr>
          <a:xfrm>
            <a:off x="0" y="2815890"/>
            <a:ext cx="9144000" cy="1226219"/>
          </a:xfrm>
          <a:prstGeom prst="rect">
            <a:avLst/>
          </a:prstGeom>
        </p:spPr>
      </p:pic>
      <p:sp>
        <p:nvSpPr>
          <p:cNvPr id="5" name="TextBox 4">
            <a:extLst>
              <a:ext uri="{FF2B5EF4-FFF2-40B4-BE49-F238E27FC236}">
                <a16:creationId xmlns:a16="http://schemas.microsoft.com/office/drawing/2014/main" id="{78C443D5-D7F3-4B05-8549-9617C85CA182}"/>
              </a:ext>
            </a:extLst>
          </p:cNvPr>
          <p:cNvSpPr txBox="1"/>
          <p:nvPr/>
        </p:nvSpPr>
        <p:spPr>
          <a:xfrm>
            <a:off x="-11130" y="6572574"/>
            <a:ext cx="9144000" cy="323165"/>
          </a:xfrm>
          <a:prstGeom prst="rect">
            <a:avLst/>
          </a:prstGeom>
          <a:noFill/>
        </p:spPr>
        <p:txBody>
          <a:bodyPr wrap="square">
            <a:spAutoFit/>
          </a:bodyPr>
          <a:lstStyle/>
          <a:p>
            <a:r>
              <a:rPr lang="en-US" sz="1500" dirty="0">
                <a:solidFill>
                  <a:srgbClr val="00B0F0"/>
                </a:solidFill>
              </a:rPr>
              <a:t>https://pdfs.semanticscholar.org/b1e4/67bfb6886b327f76a5bb2e91c3a634042bc9.pdf</a:t>
            </a:r>
          </a:p>
        </p:txBody>
      </p:sp>
    </p:spTree>
    <p:extLst>
      <p:ext uri="{BB962C8B-B14F-4D97-AF65-F5344CB8AC3E}">
        <p14:creationId xmlns:p14="http://schemas.microsoft.com/office/powerpoint/2010/main" val="393559564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0ABD6D-1AB3-4B46-BDAC-867BD2FD18A7}"/>
              </a:ext>
            </a:extLst>
          </p:cNvPr>
          <p:cNvSpPr>
            <a:spLocks noGrp="1"/>
          </p:cNvSpPr>
          <p:nvPr>
            <p:ph idx="1"/>
          </p:nvPr>
        </p:nvSpPr>
        <p:spPr>
          <a:xfrm>
            <a:off x="457200" y="838200"/>
            <a:ext cx="8686800" cy="5638800"/>
          </a:xfrm>
        </p:spPr>
        <p:txBody>
          <a:bodyPr/>
          <a:lstStyle/>
          <a:p>
            <a:pPr algn="l"/>
            <a:r>
              <a:rPr lang="en-US" sz="3800" dirty="0"/>
              <a:t>Is the graph monotonic?</a:t>
            </a:r>
          </a:p>
          <a:p>
            <a:pPr algn="l"/>
            <a:endParaRPr lang="en-US" sz="3600" i="0" dirty="0">
              <a:solidFill>
                <a:srgbClr val="FFFF00"/>
              </a:solidFill>
              <a:effectLst/>
            </a:endParaRPr>
          </a:p>
          <a:p>
            <a:pPr algn="l"/>
            <a:endParaRPr lang="en-US" sz="3800" dirty="0"/>
          </a:p>
          <a:p>
            <a:pPr algn="l"/>
            <a:endParaRPr lang="en-US" sz="3800" i="0" dirty="0">
              <a:effectLst/>
            </a:endParaRPr>
          </a:p>
        </p:txBody>
      </p:sp>
      <p:sp>
        <p:nvSpPr>
          <p:cNvPr id="6" name="Rectangle 5">
            <a:extLst>
              <a:ext uri="{FF2B5EF4-FFF2-40B4-BE49-F238E27FC236}">
                <a16:creationId xmlns:a16="http://schemas.microsoft.com/office/drawing/2014/main" id="{ACB1C9DC-975D-4D7B-BD88-1C54B269C278}"/>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MONOTONICITY</a:t>
            </a:r>
          </a:p>
          <a:p>
            <a:pPr algn="ctr" eaLnBrk="1" hangingPunct="1">
              <a:spcBef>
                <a:spcPct val="0"/>
              </a:spcBef>
              <a:buFontTx/>
              <a:buNone/>
            </a:pPr>
            <a:r>
              <a:rPr lang="en-US" altLang="en-US" sz="2400" dirty="0">
                <a:solidFill>
                  <a:schemeClr val="bg1"/>
                </a:solidFill>
              </a:rPr>
              <a:t>IN-CLASS PROBLEM 10</a:t>
            </a:r>
            <a:endParaRPr lang="en-US" altLang="en-US" sz="2400" i="1" dirty="0">
              <a:solidFill>
                <a:schemeClr val="folHlink"/>
              </a:solidFill>
            </a:endParaRPr>
          </a:p>
        </p:txBody>
      </p:sp>
      <p:pic>
        <p:nvPicPr>
          <p:cNvPr id="2" name="Picture 1">
            <a:extLst>
              <a:ext uri="{FF2B5EF4-FFF2-40B4-BE49-F238E27FC236}">
                <a16:creationId xmlns:a16="http://schemas.microsoft.com/office/drawing/2014/main" id="{EC78A118-421E-47AF-8438-0B51E0AC5A44}"/>
              </a:ext>
            </a:extLst>
          </p:cNvPr>
          <p:cNvPicPr>
            <a:picLocks noChangeAspect="1"/>
          </p:cNvPicPr>
          <p:nvPr/>
        </p:nvPicPr>
        <p:blipFill>
          <a:blip r:embed="rId2"/>
          <a:stretch>
            <a:fillRect/>
          </a:stretch>
        </p:blipFill>
        <p:spPr>
          <a:xfrm>
            <a:off x="0" y="2326641"/>
            <a:ext cx="9144000" cy="2204717"/>
          </a:xfrm>
          <a:prstGeom prst="rect">
            <a:avLst/>
          </a:prstGeom>
        </p:spPr>
      </p:pic>
      <p:sp>
        <p:nvSpPr>
          <p:cNvPr id="7" name="TextBox 6">
            <a:extLst>
              <a:ext uri="{FF2B5EF4-FFF2-40B4-BE49-F238E27FC236}">
                <a16:creationId xmlns:a16="http://schemas.microsoft.com/office/drawing/2014/main" id="{9F3D016F-F7F7-4B22-A327-85DEE08B54DC}"/>
              </a:ext>
            </a:extLst>
          </p:cNvPr>
          <p:cNvSpPr txBox="1"/>
          <p:nvPr/>
        </p:nvSpPr>
        <p:spPr>
          <a:xfrm>
            <a:off x="-11130" y="6572574"/>
            <a:ext cx="9144000" cy="323165"/>
          </a:xfrm>
          <a:prstGeom prst="rect">
            <a:avLst/>
          </a:prstGeom>
          <a:noFill/>
        </p:spPr>
        <p:txBody>
          <a:bodyPr wrap="square">
            <a:spAutoFit/>
          </a:bodyPr>
          <a:lstStyle/>
          <a:p>
            <a:r>
              <a:rPr lang="en-US" sz="1500" dirty="0">
                <a:solidFill>
                  <a:srgbClr val="00B0F0"/>
                </a:solidFill>
              </a:rPr>
              <a:t>https://pdfs.semanticscholar.org/b1e4/67bfb6886b327f76a5bb2e91c3a634042bc9.pdf</a:t>
            </a:r>
          </a:p>
        </p:txBody>
      </p:sp>
    </p:spTree>
    <p:extLst>
      <p:ext uri="{BB962C8B-B14F-4D97-AF65-F5344CB8AC3E}">
        <p14:creationId xmlns:p14="http://schemas.microsoft.com/office/powerpoint/2010/main" val="1417638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18E433-3A5C-4835-BA16-70CE92A8242C}"/>
              </a:ext>
            </a:extLst>
          </p:cNvPr>
          <p:cNvPicPr>
            <a:picLocks noChangeAspect="1"/>
          </p:cNvPicPr>
          <p:nvPr/>
        </p:nvPicPr>
        <p:blipFill>
          <a:blip r:embed="rId2"/>
          <a:stretch>
            <a:fillRect/>
          </a:stretch>
        </p:blipFill>
        <p:spPr>
          <a:xfrm>
            <a:off x="561975" y="1981200"/>
            <a:ext cx="7591425" cy="4876800"/>
          </a:xfrm>
          <a:prstGeom prst="rect">
            <a:avLst/>
          </a:prstGeom>
        </p:spPr>
      </p:pic>
      <p:sp>
        <p:nvSpPr>
          <p:cNvPr id="16387" name="Title 1">
            <a:extLst>
              <a:ext uri="{FF2B5EF4-FFF2-40B4-BE49-F238E27FC236}">
                <a16:creationId xmlns:a16="http://schemas.microsoft.com/office/drawing/2014/main" id="{6E40E7D5-3D17-4100-AF5D-17B1F95DCB04}"/>
              </a:ext>
            </a:extLst>
          </p:cNvPr>
          <p:cNvSpPr txBox="1">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a:r>
              <a:rPr lang="en-US" altLang="en-US" sz="6000" b="1" dirty="0">
                <a:solidFill>
                  <a:srgbClr val="FFFF00"/>
                </a:solidFill>
              </a:rPr>
              <a:t>Continuity</a:t>
            </a:r>
          </a:p>
        </p:txBody>
      </p:sp>
      <p:sp>
        <p:nvSpPr>
          <p:cNvPr id="6" name="Content Placeholder 2">
            <a:extLst>
              <a:ext uri="{FF2B5EF4-FFF2-40B4-BE49-F238E27FC236}">
                <a16:creationId xmlns:a16="http://schemas.microsoft.com/office/drawing/2014/main" id="{DB27C34D-B828-47A7-A4AC-C02E62C04CCA}"/>
              </a:ext>
            </a:extLst>
          </p:cNvPr>
          <p:cNvSpPr txBox="1">
            <a:spLocks/>
          </p:cNvSpPr>
          <p:nvPr/>
        </p:nvSpPr>
        <p:spPr>
          <a:xfrm>
            <a:off x="457200" y="1066800"/>
            <a:ext cx="8229600" cy="5791200"/>
          </a:xfrm>
          <a:prstGeom prst="rect">
            <a:avLst/>
          </a:prstGeom>
        </p:spPr>
        <p:txBody>
          <a:bodyPr/>
          <a:lstStyle>
            <a:lvl1pPr marL="342900" indent="-3429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1pPr>
            <a:lvl2pPr marL="742950" indent="-28575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n-US" dirty="0"/>
              <a:t>But </a:t>
            </a:r>
            <a:r>
              <a:rPr lang="en-US" dirty="0" err="1"/>
              <a:t>lim</a:t>
            </a:r>
            <a:r>
              <a:rPr lang="en-US" dirty="0"/>
              <a:t> does not exist!</a:t>
            </a:r>
          </a:p>
          <a:p>
            <a:pPr marL="0" indent="0">
              <a:buFont typeface="Arial" charset="0"/>
              <a:buNone/>
              <a:defRPr/>
            </a:pPr>
            <a:r>
              <a:rPr lang="en-US" sz="2000" dirty="0">
                <a:solidFill>
                  <a:srgbClr val="FF0000"/>
                </a:solidFill>
              </a:rPr>
              <a:t>         </a:t>
            </a:r>
            <a:r>
              <a:rPr lang="en-US" sz="2000" dirty="0"/>
              <a:t>x </a:t>
            </a:r>
            <a:r>
              <a:rPr lang="en-US" sz="2000" dirty="0">
                <a:sym typeface="Symbol" pitchFamily="18" charset="2"/>
              </a:rPr>
              <a:t> 2</a:t>
            </a:r>
            <a:endParaRPr lang="en-US" dirty="0"/>
          </a:p>
        </p:txBody>
      </p:sp>
      <p:sp>
        <p:nvSpPr>
          <p:cNvPr id="3" name="Rectangle 2">
            <a:extLst>
              <a:ext uri="{FF2B5EF4-FFF2-40B4-BE49-F238E27FC236}">
                <a16:creationId xmlns:a16="http://schemas.microsoft.com/office/drawing/2014/main" id="{43F341E8-DC7C-4302-BAA7-E213BC91C890}"/>
              </a:ext>
            </a:extLst>
          </p:cNvPr>
          <p:cNvSpPr/>
          <p:nvPr/>
        </p:nvSpPr>
        <p:spPr>
          <a:xfrm>
            <a:off x="0" y="6553200"/>
            <a:ext cx="1494320" cy="323165"/>
          </a:xfrm>
          <a:prstGeom prst="rect">
            <a:avLst/>
          </a:prstGeom>
        </p:spPr>
        <p:txBody>
          <a:bodyPr wrap="none">
            <a:spAutoFit/>
          </a:bodyPr>
          <a:lstStyle/>
          <a:p>
            <a:r>
              <a:rPr lang="en-US" sz="1500" b="1" dirty="0" err="1">
                <a:solidFill>
                  <a:srgbClr val="00B0F0"/>
                </a:solidFill>
              </a:rPr>
              <a:t>VFrench</a:t>
            </a:r>
            <a:r>
              <a:rPr lang="en-US" sz="1500" b="1" dirty="0">
                <a:solidFill>
                  <a:srgbClr val="00B0F0"/>
                </a:solidFill>
              </a:rPr>
              <a:t> 2013</a:t>
            </a:r>
          </a:p>
        </p:txBody>
      </p:sp>
      <p:sp>
        <p:nvSpPr>
          <p:cNvPr id="8" name="Content Placeholder 2">
            <a:extLst>
              <a:ext uri="{FF2B5EF4-FFF2-40B4-BE49-F238E27FC236}">
                <a16:creationId xmlns:a16="http://schemas.microsoft.com/office/drawing/2014/main" id="{850CC9F1-4FA1-451A-845C-15D1DDA815D7}"/>
              </a:ext>
            </a:extLst>
          </p:cNvPr>
          <p:cNvSpPr txBox="1">
            <a:spLocks/>
          </p:cNvSpPr>
          <p:nvPr/>
        </p:nvSpPr>
        <p:spPr>
          <a:xfrm>
            <a:off x="1981200" y="4419600"/>
            <a:ext cx="2119313" cy="1104900"/>
          </a:xfrm>
          <a:prstGeom prst="rect">
            <a:avLst/>
          </a:prstGeom>
        </p:spPr>
        <p:txBody>
          <a:bodyPr/>
          <a:lstStyle>
            <a:lvl1pPr marL="342900" indent="-3429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1pPr>
            <a:lvl2pPr marL="742950" indent="-28575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n-US" dirty="0" err="1">
                <a:solidFill>
                  <a:srgbClr val="FF0000"/>
                </a:solidFill>
              </a:rPr>
              <a:t>lim</a:t>
            </a:r>
            <a:r>
              <a:rPr lang="en-US" dirty="0">
                <a:solidFill>
                  <a:srgbClr val="FF0000"/>
                </a:solidFill>
              </a:rPr>
              <a:t> = 2 </a:t>
            </a:r>
          </a:p>
          <a:p>
            <a:pPr marL="0" indent="0">
              <a:buFont typeface="Arial" charset="0"/>
              <a:buNone/>
              <a:defRPr/>
            </a:pPr>
            <a:r>
              <a:rPr lang="en-US" sz="2000" dirty="0">
                <a:solidFill>
                  <a:srgbClr val="FF0000"/>
                </a:solidFill>
              </a:rPr>
              <a:t>x </a:t>
            </a:r>
            <a:r>
              <a:rPr lang="en-US" sz="2000" dirty="0">
                <a:solidFill>
                  <a:srgbClr val="FF0000"/>
                </a:solidFill>
                <a:sym typeface="Symbol" pitchFamily="18" charset="2"/>
              </a:rPr>
              <a:t> 2</a:t>
            </a:r>
            <a:r>
              <a:rPr lang="en-US" sz="2000" baseline="30000" dirty="0">
                <a:solidFill>
                  <a:srgbClr val="FF0000"/>
                </a:solidFill>
                <a:sym typeface="Symbol" pitchFamily="18" charset="2"/>
              </a:rPr>
              <a:t>-</a:t>
            </a:r>
            <a:endParaRPr lang="en-US" sz="2000" baseline="30000" dirty="0">
              <a:solidFill>
                <a:srgbClr val="FF0000"/>
              </a:solidFill>
            </a:endParaRPr>
          </a:p>
          <a:p>
            <a:pPr>
              <a:defRPr/>
            </a:pPr>
            <a:endParaRPr lang="en-US" dirty="0"/>
          </a:p>
        </p:txBody>
      </p:sp>
      <p:sp>
        <p:nvSpPr>
          <p:cNvPr id="9" name="Content Placeholder 2">
            <a:extLst>
              <a:ext uri="{FF2B5EF4-FFF2-40B4-BE49-F238E27FC236}">
                <a16:creationId xmlns:a16="http://schemas.microsoft.com/office/drawing/2014/main" id="{AA1A7C6A-4C3C-46D3-AC9D-40D83698F154}"/>
              </a:ext>
            </a:extLst>
          </p:cNvPr>
          <p:cNvSpPr txBox="1">
            <a:spLocks/>
          </p:cNvSpPr>
          <p:nvPr/>
        </p:nvSpPr>
        <p:spPr>
          <a:xfrm>
            <a:off x="5791200" y="5029200"/>
            <a:ext cx="2119313" cy="1143000"/>
          </a:xfrm>
          <a:prstGeom prst="rect">
            <a:avLst/>
          </a:prstGeom>
        </p:spPr>
        <p:txBody>
          <a:bodyPr/>
          <a:lstStyle>
            <a:lvl1pPr marL="342900" indent="-3429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1pPr>
            <a:lvl2pPr marL="742950" indent="-28575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n-US" dirty="0" err="1">
                <a:solidFill>
                  <a:srgbClr val="FF0000"/>
                </a:solidFill>
              </a:rPr>
              <a:t>lim</a:t>
            </a:r>
            <a:r>
              <a:rPr lang="en-US" dirty="0">
                <a:solidFill>
                  <a:srgbClr val="FF0000"/>
                </a:solidFill>
              </a:rPr>
              <a:t> = 1 </a:t>
            </a:r>
          </a:p>
          <a:p>
            <a:pPr marL="0" indent="0">
              <a:buFont typeface="Arial" charset="0"/>
              <a:buNone/>
              <a:defRPr/>
            </a:pPr>
            <a:r>
              <a:rPr lang="en-US" sz="2000" dirty="0">
                <a:solidFill>
                  <a:srgbClr val="FF0000"/>
                </a:solidFill>
              </a:rPr>
              <a:t>x </a:t>
            </a:r>
            <a:r>
              <a:rPr lang="en-US" sz="2000" dirty="0">
                <a:solidFill>
                  <a:srgbClr val="FF0000"/>
                </a:solidFill>
                <a:sym typeface="Symbol" pitchFamily="18" charset="2"/>
              </a:rPr>
              <a:t> 2</a:t>
            </a:r>
            <a:r>
              <a:rPr lang="en-US" sz="2000" baseline="30000" dirty="0">
                <a:solidFill>
                  <a:srgbClr val="FF0000"/>
                </a:solidFill>
                <a:sym typeface="Symbol" pitchFamily="18" charset="2"/>
              </a:rPr>
              <a:t>+</a:t>
            </a:r>
            <a:endParaRPr lang="en-US" sz="2000" baseline="30000" dirty="0">
              <a:solidFill>
                <a:srgbClr val="FF0000"/>
              </a:solidFill>
            </a:endParaRPr>
          </a:p>
          <a:p>
            <a:pPr>
              <a:defRPr/>
            </a:pPr>
            <a:endParaRPr lang="en-US" dirty="0"/>
          </a:p>
          <a:p>
            <a:pPr marL="0" indent="0">
              <a:buFont typeface="Arial" charset="0"/>
              <a:buNone/>
              <a:defRPr/>
            </a:pPr>
            <a:r>
              <a:rPr lang="en-US" dirty="0">
                <a:solidFill>
                  <a:srgbClr val="FF0000"/>
                </a:solidFill>
              </a:rPr>
              <a:t>	</a:t>
            </a:r>
            <a:endParaRPr lang="en-US"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0ABD6D-1AB3-4B46-BDAC-867BD2FD18A7}"/>
              </a:ext>
            </a:extLst>
          </p:cNvPr>
          <p:cNvSpPr>
            <a:spLocks noGrp="1"/>
          </p:cNvSpPr>
          <p:nvPr>
            <p:ph idx="1"/>
          </p:nvPr>
        </p:nvSpPr>
        <p:spPr>
          <a:xfrm>
            <a:off x="457200" y="838200"/>
            <a:ext cx="8686800" cy="5638800"/>
          </a:xfrm>
        </p:spPr>
        <p:txBody>
          <a:bodyPr/>
          <a:lstStyle/>
          <a:p>
            <a:pPr algn="l"/>
            <a:r>
              <a:rPr lang="en-US" sz="3800" dirty="0"/>
              <a:t>Is the graph monotonic?</a:t>
            </a:r>
          </a:p>
          <a:p>
            <a:pPr algn="l"/>
            <a:endParaRPr lang="en-US" sz="3600" i="0" dirty="0">
              <a:solidFill>
                <a:srgbClr val="FFFF00"/>
              </a:solidFill>
              <a:effectLst/>
            </a:endParaRPr>
          </a:p>
          <a:p>
            <a:pPr algn="l"/>
            <a:endParaRPr lang="en-US" sz="3800" dirty="0"/>
          </a:p>
          <a:p>
            <a:pPr algn="l"/>
            <a:endParaRPr lang="en-US" sz="3800" i="0" dirty="0">
              <a:effectLst/>
            </a:endParaRPr>
          </a:p>
        </p:txBody>
      </p:sp>
      <p:sp>
        <p:nvSpPr>
          <p:cNvPr id="6" name="Rectangle 5">
            <a:extLst>
              <a:ext uri="{FF2B5EF4-FFF2-40B4-BE49-F238E27FC236}">
                <a16:creationId xmlns:a16="http://schemas.microsoft.com/office/drawing/2014/main" id="{ACB1C9DC-975D-4D7B-BD88-1C54B269C278}"/>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MONOTONICITY</a:t>
            </a:r>
          </a:p>
          <a:p>
            <a:pPr algn="ctr" eaLnBrk="1" hangingPunct="1">
              <a:spcBef>
                <a:spcPct val="0"/>
              </a:spcBef>
              <a:buFontTx/>
              <a:buNone/>
            </a:pPr>
            <a:r>
              <a:rPr lang="en-US" altLang="en-US" sz="2400" dirty="0">
                <a:solidFill>
                  <a:schemeClr val="bg1"/>
                </a:solidFill>
              </a:rPr>
              <a:t>IN-CLASS PROBLEM 11</a:t>
            </a:r>
            <a:endParaRPr lang="en-US" altLang="en-US" sz="2400" i="1" dirty="0">
              <a:solidFill>
                <a:schemeClr val="folHlink"/>
              </a:solidFill>
            </a:endParaRPr>
          </a:p>
        </p:txBody>
      </p:sp>
      <p:pic>
        <p:nvPicPr>
          <p:cNvPr id="2" name="Picture 1">
            <a:extLst>
              <a:ext uri="{FF2B5EF4-FFF2-40B4-BE49-F238E27FC236}">
                <a16:creationId xmlns:a16="http://schemas.microsoft.com/office/drawing/2014/main" id="{DF110BBC-377F-42C2-B946-38099E6DCD09}"/>
              </a:ext>
            </a:extLst>
          </p:cNvPr>
          <p:cNvPicPr>
            <a:picLocks noChangeAspect="1"/>
          </p:cNvPicPr>
          <p:nvPr/>
        </p:nvPicPr>
        <p:blipFill>
          <a:blip r:embed="rId2"/>
          <a:stretch>
            <a:fillRect/>
          </a:stretch>
        </p:blipFill>
        <p:spPr>
          <a:xfrm>
            <a:off x="42422" y="2971800"/>
            <a:ext cx="9059155" cy="1985154"/>
          </a:xfrm>
          <a:prstGeom prst="rect">
            <a:avLst/>
          </a:prstGeom>
        </p:spPr>
      </p:pic>
      <p:sp>
        <p:nvSpPr>
          <p:cNvPr id="7" name="TextBox 6">
            <a:extLst>
              <a:ext uri="{FF2B5EF4-FFF2-40B4-BE49-F238E27FC236}">
                <a16:creationId xmlns:a16="http://schemas.microsoft.com/office/drawing/2014/main" id="{848380FE-A543-4396-9A49-1D5B87790A35}"/>
              </a:ext>
            </a:extLst>
          </p:cNvPr>
          <p:cNvSpPr txBox="1"/>
          <p:nvPr/>
        </p:nvSpPr>
        <p:spPr>
          <a:xfrm>
            <a:off x="0" y="6555019"/>
            <a:ext cx="9131822" cy="553998"/>
          </a:xfrm>
          <a:prstGeom prst="rect">
            <a:avLst/>
          </a:prstGeom>
          <a:noFill/>
        </p:spPr>
        <p:txBody>
          <a:bodyPr wrap="square">
            <a:spAutoFit/>
          </a:bodyPr>
          <a:lstStyle/>
          <a:p>
            <a:r>
              <a:rPr lang="en-US" sz="1500" dirty="0">
                <a:solidFill>
                  <a:srgbClr val="00B0F0"/>
                </a:solidFill>
              </a:rPr>
              <a:t>https://www.researchgate.net/figure/Examples-of-monotonic-and-non-monotonic-dose-response-curve_fig1_317419279</a:t>
            </a:r>
          </a:p>
        </p:txBody>
      </p:sp>
    </p:spTree>
    <p:extLst>
      <p:ext uri="{BB962C8B-B14F-4D97-AF65-F5344CB8AC3E}">
        <p14:creationId xmlns:p14="http://schemas.microsoft.com/office/powerpoint/2010/main" val="96004464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0ABD6D-1AB3-4B46-BDAC-867BD2FD18A7}"/>
              </a:ext>
            </a:extLst>
          </p:cNvPr>
          <p:cNvSpPr>
            <a:spLocks noGrp="1"/>
          </p:cNvSpPr>
          <p:nvPr>
            <p:ph idx="1"/>
          </p:nvPr>
        </p:nvSpPr>
        <p:spPr>
          <a:xfrm>
            <a:off x="457200" y="838200"/>
            <a:ext cx="8686800" cy="5638800"/>
          </a:xfrm>
        </p:spPr>
        <p:txBody>
          <a:bodyPr/>
          <a:lstStyle/>
          <a:p>
            <a:pPr algn="l"/>
            <a:r>
              <a:rPr lang="en-US" sz="3800" dirty="0"/>
              <a:t>Is the graph monotonic?</a:t>
            </a:r>
          </a:p>
          <a:p>
            <a:pPr algn="l"/>
            <a:endParaRPr lang="en-US" sz="3600" i="0" dirty="0">
              <a:solidFill>
                <a:srgbClr val="FFFF00"/>
              </a:solidFill>
              <a:effectLst/>
            </a:endParaRPr>
          </a:p>
          <a:p>
            <a:pPr algn="l"/>
            <a:endParaRPr lang="en-US" sz="3800" dirty="0"/>
          </a:p>
          <a:p>
            <a:pPr algn="l"/>
            <a:endParaRPr lang="en-US" sz="3800" i="0" dirty="0">
              <a:effectLst/>
            </a:endParaRPr>
          </a:p>
        </p:txBody>
      </p:sp>
      <p:sp>
        <p:nvSpPr>
          <p:cNvPr id="6" name="Rectangle 5">
            <a:extLst>
              <a:ext uri="{FF2B5EF4-FFF2-40B4-BE49-F238E27FC236}">
                <a16:creationId xmlns:a16="http://schemas.microsoft.com/office/drawing/2014/main" id="{ACB1C9DC-975D-4D7B-BD88-1C54B269C278}"/>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MONOTONICITY</a:t>
            </a:r>
          </a:p>
          <a:p>
            <a:pPr algn="ctr" eaLnBrk="1" hangingPunct="1">
              <a:spcBef>
                <a:spcPct val="0"/>
              </a:spcBef>
              <a:buFontTx/>
              <a:buNone/>
            </a:pPr>
            <a:r>
              <a:rPr lang="en-US" altLang="en-US" sz="2400" dirty="0">
                <a:solidFill>
                  <a:schemeClr val="bg1"/>
                </a:solidFill>
              </a:rPr>
              <a:t>IN-CLASS PROBLEM 11</a:t>
            </a:r>
            <a:endParaRPr lang="en-US" altLang="en-US" sz="2400" i="1" dirty="0">
              <a:solidFill>
                <a:schemeClr val="folHlink"/>
              </a:solidFill>
            </a:endParaRPr>
          </a:p>
        </p:txBody>
      </p:sp>
      <p:pic>
        <p:nvPicPr>
          <p:cNvPr id="5" name="Picture 4">
            <a:extLst>
              <a:ext uri="{FF2B5EF4-FFF2-40B4-BE49-F238E27FC236}">
                <a16:creationId xmlns:a16="http://schemas.microsoft.com/office/drawing/2014/main" id="{B3E1EA60-9D0D-48C8-85DF-747BB10EB86D}"/>
              </a:ext>
            </a:extLst>
          </p:cNvPr>
          <p:cNvPicPr>
            <a:picLocks noChangeAspect="1"/>
          </p:cNvPicPr>
          <p:nvPr/>
        </p:nvPicPr>
        <p:blipFill>
          <a:blip r:embed="rId2"/>
          <a:stretch>
            <a:fillRect/>
          </a:stretch>
        </p:blipFill>
        <p:spPr>
          <a:xfrm>
            <a:off x="12178" y="2066925"/>
            <a:ext cx="9131822" cy="2901890"/>
          </a:xfrm>
          <a:prstGeom prst="rect">
            <a:avLst/>
          </a:prstGeom>
        </p:spPr>
      </p:pic>
      <p:sp>
        <p:nvSpPr>
          <p:cNvPr id="7" name="TextBox 6">
            <a:extLst>
              <a:ext uri="{FF2B5EF4-FFF2-40B4-BE49-F238E27FC236}">
                <a16:creationId xmlns:a16="http://schemas.microsoft.com/office/drawing/2014/main" id="{C3FE1276-47EF-4A15-A4E8-987A32D79D72}"/>
              </a:ext>
            </a:extLst>
          </p:cNvPr>
          <p:cNvSpPr txBox="1"/>
          <p:nvPr/>
        </p:nvSpPr>
        <p:spPr>
          <a:xfrm>
            <a:off x="0" y="6555019"/>
            <a:ext cx="9131822" cy="553998"/>
          </a:xfrm>
          <a:prstGeom prst="rect">
            <a:avLst/>
          </a:prstGeom>
          <a:noFill/>
        </p:spPr>
        <p:txBody>
          <a:bodyPr wrap="square">
            <a:spAutoFit/>
          </a:bodyPr>
          <a:lstStyle/>
          <a:p>
            <a:r>
              <a:rPr lang="en-US" sz="1500" dirty="0">
                <a:solidFill>
                  <a:srgbClr val="00B0F0"/>
                </a:solidFill>
              </a:rPr>
              <a:t>https://www.researchgate.net/figure/Examples-of-monotonic-and-non-monotonic-dose-response-curve_fig1_317419279</a:t>
            </a:r>
          </a:p>
        </p:txBody>
      </p:sp>
    </p:spTree>
    <p:extLst>
      <p:ext uri="{BB962C8B-B14F-4D97-AF65-F5344CB8AC3E}">
        <p14:creationId xmlns:p14="http://schemas.microsoft.com/office/powerpoint/2010/main" val="412537360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133E7-DF4B-486D-A8E7-2A61D78799A9}"/>
              </a:ext>
            </a:extLst>
          </p:cNvPr>
          <p:cNvSpPr>
            <a:spLocks noGrp="1"/>
          </p:cNvSpPr>
          <p:nvPr>
            <p:ph type="title"/>
          </p:nvPr>
        </p:nvSpPr>
        <p:spPr/>
        <p:txBody>
          <a:bodyPr/>
          <a:lstStyle/>
          <a:p>
            <a:r>
              <a:rPr lang="en-US" sz="5800" dirty="0"/>
              <a:t>What Is This Used For?</a:t>
            </a:r>
          </a:p>
        </p:txBody>
      </p:sp>
      <p:sp>
        <p:nvSpPr>
          <p:cNvPr id="3" name="Content Placeholder 2">
            <a:extLst>
              <a:ext uri="{FF2B5EF4-FFF2-40B4-BE49-F238E27FC236}">
                <a16:creationId xmlns:a16="http://schemas.microsoft.com/office/drawing/2014/main" id="{59BBFBB2-36BA-45DF-97CC-A414DC465DEE}"/>
              </a:ext>
            </a:extLst>
          </p:cNvPr>
          <p:cNvSpPr>
            <a:spLocks noGrp="1"/>
          </p:cNvSpPr>
          <p:nvPr>
            <p:ph idx="1"/>
          </p:nvPr>
        </p:nvSpPr>
        <p:spPr/>
        <p:txBody>
          <a:bodyPr/>
          <a:lstStyle/>
          <a:p>
            <a:r>
              <a:rPr lang="en-US" dirty="0"/>
              <a:t>Monotonicity is used a lot in drug dose response studies and in genetic response studies</a:t>
            </a:r>
          </a:p>
        </p:txBody>
      </p:sp>
      <p:pic>
        <p:nvPicPr>
          <p:cNvPr id="5" name="Picture 4">
            <a:extLst>
              <a:ext uri="{FF2B5EF4-FFF2-40B4-BE49-F238E27FC236}">
                <a16:creationId xmlns:a16="http://schemas.microsoft.com/office/drawing/2014/main" id="{96A6EF3E-9900-4060-937E-3EA49681E3DA}"/>
              </a:ext>
            </a:extLst>
          </p:cNvPr>
          <p:cNvPicPr>
            <a:picLocks noChangeAspect="1"/>
          </p:cNvPicPr>
          <p:nvPr/>
        </p:nvPicPr>
        <p:blipFill>
          <a:blip r:embed="rId2"/>
          <a:stretch>
            <a:fillRect/>
          </a:stretch>
        </p:blipFill>
        <p:spPr>
          <a:xfrm>
            <a:off x="4086225" y="3194301"/>
            <a:ext cx="5057775" cy="3663699"/>
          </a:xfrm>
          <a:prstGeom prst="rect">
            <a:avLst/>
          </a:prstGeom>
        </p:spPr>
      </p:pic>
      <p:sp>
        <p:nvSpPr>
          <p:cNvPr id="7" name="TextBox 6">
            <a:extLst>
              <a:ext uri="{FF2B5EF4-FFF2-40B4-BE49-F238E27FC236}">
                <a16:creationId xmlns:a16="http://schemas.microsoft.com/office/drawing/2014/main" id="{2B9E1665-A2AF-4A57-B649-F4ECD10958A8}"/>
              </a:ext>
            </a:extLst>
          </p:cNvPr>
          <p:cNvSpPr txBox="1"/>
          <p:nvPr/>
        </p:nvSpPr>
        <p:spPr>
          <a:xfrm>
            <a:off x="76200" y="6553200"/>
            <a:ext cx="4869950" cy="784830"/>
          </a:xfrm>
          <a:prstGeom prst="rect">
            <a:avLst/>
          </a:prstGeom>
          <a:noFill/>
        </p:spPr>
        <p:txBody>
          <a:bodyPr wrap="square">
            <a:spAutoFit/>
          </a:bodyPr>
          <a:lstStyle/>
          <a:p>
            <a:r>
              <a:rPr lang="en-US" sz="1500" dirty="0">
                <a:solidFill>
                  <a:srgbClr val="00B0F0"/>
                </a:solidFill>
              </a:rPr>
              <a:t>https://www.merckmanuals.com/professional/clinical-pharmacology/pharmacodynamics/dose-response-relationships</a:t>
            </a:r>
          </a:p>
        </p:txBody>
      </p:sp>
    </p:spTree>
    <p:extLst>
      <p:ext uri="{BB962C8B-B14F-4D97-AF65-F5344CB8AC3E}">
        <p14:creationId xmlns:p14="http://schemas.microsoft.com/office/powerpoint/2010/main" val="144113422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3048000" cy="3207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a:spLocks noChangeArrowheads="1"/>
          </p:cNvSpPr>
          <p:nvPr/>
        </p:nvSpPr>
        <p:spPr bwMode="auto">
          <a:xfrm>
            <a:off x="1600200" y="914400"/>
            <a:ext cx="72390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r>
              <a:rPr lang="en-US" sz="6000" b="1" dirty="0">
                <a:solidFill>
                  <a:srgbClr val="FFFF00"/>
                </a:solidFill>
              </a:rPr>
              <a:t>     Questions?</a:t>
            </a:r>
          </a:p>
          <a:p>
            <a:pPr algn="ctr" eaLnBrk="1" hangingPunct="1"/>
            <a:endParaRPr lang="en-US" sz="6000" b="1" dirty="0">
              <a:solidFill>
                <a:srgbClr val="FFFF00"/>
              </a:solidFill>
            </a:endParaRPr>
          </a:p>
        </p:txBody>
      </p:sp>
      <p:sp>
        <p:nvSpPr>
          <p:cNvPr id="6" name="Rectangle 5"/>
          <p:cNvSpPr/>
          <p:nvPr/>
        </p:nvSpPr>
        <p:spPr>
          <a:xfrm>
            <a:off x="0" y="6553200"/>
            <a:ext cx="2924198" cy="323165"/>
          </a:xfrm>
          <a:prstGeom prst="rect">
            <a:avLst/>
          </a:prstGeom>
        </p:spPr>
        <p:txBody>
          <a:bodyPr wrap="none">
            <a:spAutoFit/>
          </a:bodyPr>
          <a:lstStyle/>
          <a:p>
            <a:r>
              <a:rPr lang="en-US" sz="1500" b="1" dirty="0">
                <a:solidFill>
                  <a:srgbClr val="00B0F0"/>
                </a:solidFill>
              </a:rPr>
              <a:t>http://</a:t>
            </a:r>
            <a:r>
              <a:rPr lang="en-US" sz="1500" dirty="0">
                <a:solidFill>
                  <a:srgbClr val="00B0F0"/>
                </a:solidFill>
              </a:rPr>
              <a:t>i.imgur.com/aliTlT3.jpg</a:t>
            </a:r>
          </a:p>
        </p:txBody>
      </p:sp>
    </p:spTree>
    <p:extLst>
      <p:ext uri="{BB962C8B-B14F-4D97-AF65-F5344CB8AC3E}">
        <p14:creationId xmlns:p14="http://schemas.microsoft.com/office/powerpoint/2010/main" val="206689872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7B34-9427-4A92-BE4B-1FDAF27A4ACB}"/>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a:xfrm>
            <a:off x="304800" y="1219200"/>
            <a:ext cx="8839200" cy="5638800"/>
          </a:xfrm>
        </p:spPr>
        <p:txBody>
          <a:bodyPr/>
          <a:lstStyle/>
          <a:p>
            <a:r>
              <a:rPr lang="en-US" dirty="0"/>
              <a:t>Today we covered:</a:t>
            </a:r>
          </a:p>
          <a:p>
            <a:r>
              <a:rPr lang="en-US" dirty="0"/>
              <a:t>	Review of implicit </a:t>
            </a:r>
          </a:p>
          <a:p>
            <a:r>
              <a:rPr lang="en-US" dirty="0"/>
              <a:t>		differentiation</a:t>
            </a:r>
          </a:p>
          <a:p>
            <a:r>
              <a:rPr lang="en-US" dirty="0"/>
              <a:t>	“Extrema”</a:t>
            </a:r>
          </a:p>
          <a:p>
            <a:endParaRPr lang="en-US" dirty="0"/>
          </a:p>
        </p:txBody>
      </p:sp>
    </p:spTree>
    <p:extLst>
      <p:ext uri="{BB962C8B-B14F-4D97-AF65-F5344CB8AC3E}">
        <p14:creationId xmlns:p14="http://schemas.microsoft.com/office/powerpoint/2010/main" val="10438831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US" altLang="en-US"/>
              <a:t>You Survived!</a:t>
            </a:r>
          </a:p>
        </p:txBody>
      </p:sp>
      <p:pic>
        <p:nvPicPr>
          <p:cNvPr id="819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716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25" name="Content Placeholder 2"/>
          <p:cNvSpPr txBox="1">
            <a:spLocks/>
          </p:cNvSpPr>
          <p:nvPr/>
        </p:nvSpPr>
        <p:spPr bwMode="auto">
          <a:xfrm>
            <a:off x="914400" y="62357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4000" b="1">
                <a:solidFill>
                  <a:srgbClr val="CCFFFF"/>
                </a:solidFill>
                <a:latin typeface="Comic Sans MS" pitchFamily="66" charset="0"/>
              </a:defRPr>
            </a:lvl1pPr>
            <a:lvl2pPr marL="1028700" indent="-571500">
              <a:spcBef>
                <a:spcPct val="20000"/>
              </a:spcBef>
              <a:buFont typeface="Arial" charset="0"/>
              <a:buChar char="–"/>
              <a:defRPr sz="4000" b="1">
                <a:solidFill>
                  <a:srgbClr val="CCFFFF"/>
                </a:solidFill>
                <a:latin typeface="Comic Sans MS" pitchFamily="66" charset="0"/>
              </a:defRPr>
            </a:lvl2pPr>
            <a:lvl3pPr marL="1143000" indent="-228600">
              <a:spcBef>
                <a:spcPct val="20000"/>
              </a:spcBef>
              <a:buFont typeface="Arial" charset="0"/>
              <a:buChar char="•"/>
              <a:defRPr sz="4000" b="1">
                <a:solidFill>
                  <a:srgbClr val="CCFFFF"/>
                </a:solidFill>
                <a:latin typeface="Comic Sans MS" pitchFamily="66" charset="0"/>
              </a:defRPr>
            </a:lvl3pPr>
            <a:lvl4pPr marL="1600200" indent="-228600">
              <a:spcBef>
                <a:spcPct val="20000"/>
              </a:spcBef>
              <a:buFont typeface="Arial" charset="0"/>
              <a:buChar char="–"/>
              <a:defRPr sz="4000" b="1">
                <a:solidFill>
                  <a:srgbClr val="CCFFFF"/>
                </a:solidFill>
                <a:latin typeface="Comic Sans MS" pitchFamily="66" charset="0"/>
              </a:defRPr>
            </a:lvl4pPr>
            <a:lvl5pPr marL="2057400" indent="-22860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buFont typeface="Arial" charset="0"/>
              <a:buNone/>
            </a:pPr>
            <a:endParaRPr lang="en-US" altLang="en-US" sz="2000">
              <a:solidFill>
                <a:schemeClr val="bg1"/>
              </a:solidFill>
            </a:endParaRPr>
          </a:p>
          <a:p>
            <a:pPr algn="r">
              <a:spcBef>
                <a:spcPct val="0"/>
              </a:spcBef>
              <a:buFont typeface="Arial" charset="0"/>
              <a:buNone/>
            </a:pPr>
            <a:r>
              <a:rPr lang="en-US" altLang="en-US" sz="1200">
                <a:solidFill>
                  <a:srgbClr val="00B0F0"/>
                </a:solidFill>
              </a:rPr>
              <a:t>www.playbuzz.com</a:t>
            </a:r>
          </a:p>
        </p:txBody>
      </p:sp>
    </p:spTree>
    <p:extLst>
      <p:ext uri="{BB962C8B-B14F-4D97-AF65-F5344CB8AC3E}">
        <p14:creationId xmlns:p14="http://schemas.microsoft.com/office/powerpoint/2010/main" val="432072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DDBCAA-CBA5-4348-B439-019D8E14949B}"/>
              </a:ext>
            </a:extLst>
          </p:cNvPr>
          <p:cNvPicPr>
            <a:picLocks noChangeAspect="1"/>
          </p:cNvPicPr>
          <p:nvPr/>
        </p:nvPicPr>
        <p:blipFill rotWithShape="1">
          <a:blip r:embed="rId2"/>
          <a:srcRect t="17187"/>
          <a:stretch/>
        </p:blipFill>
        <p:spPr>
          <a:xfrm>
            <a:off x="561975" y="2819400"/>
            <a:ext cx="7591425" cy="4038600"/>
          </a:xfrm>
          <a:prstGeom prst="rect">
            <a:avLst/>
          </a:prstGeom>
        </p:spPr>
      </p:pic>
      <p:cxnSp>
        <p:nvCxnSpPr>
          <p:cNvPr id="8" name="Straight Connector 7">
            <a:extLst>
              <a:ext uri="{FF2B5EF4-FFF2-40B4-BE49-F238E27FC236}">
                <a16:creationId xmlns:a16="http://schemas.microsoft.com/office/drawing/2014/main" id="{08B728FA-BA76-4416-87D8-3DF7DA2572C3}"/>
              </a:ext>
            </a:extLst>
          </p:cNvPr>
          <p:cNvCxnSpPr/>
          <p:nvPr/>
        </p:nvCxnSpPr>
        <p:spPr bwMode="auto">
          <a:xfrm>
            <a:off x="4053348" y="4599039"/>
            <a:ext cx="395288" cy="762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598DB50-5A9D-4F54-9682-7EDD9484B0A3}"/>
              </a:ext>
            </a:extLst>
          </p:cNvPr>
          <p:cNvCxnSpPr/>
          <p:nvPr/>
        </p:nvCxnSpPr>
        <p:spPr bwMode="auto">
          <a:xfrm flipV="1">
            <a:off x="3962400" y="5486400"/>
            <a:ext cx="547688" cy="2286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7411" name="Title 1">
            <a:extLst>
              <a:ext uri="{FF2B5EF4-FFF2-40B4-BE49-F238E27FC236}">
                <a16:creationId xmlns:a16="http://schemas.microsoft.com/office/drawing/2014/main" id="{FC097048-FE24-4656-96F6-4103ECDC4095}"/>
              </a:ext>
            </a:extLst>
          </p:cNvPr>
          <p:cNvSpPr>
            <a:spLocks noGrp="1"/>
          </p:cNvSpPr>
          <p:nvPr>
            <p:ph type="title"/>
          </p:nvPr>
        </p:nvSpPr>
        <p:spPr/>
        <p:txBody>
          <a:bodyPr/>
          <a:lstStyle/>
          <a:p>
            <a:r>
              <a:rPr lang="en-US" altLang="en-US" dirty="0"/>
              <a:t>Continuity</a:t>
            </a:r>
          </a:p>
        </p:txBody>
      </p:sp>
      <p:sp>
        <p:nvSpPr>
          <p:cNvPr id="17412" name="Content Placeholder 2">
            <a:extLst>
              <a:ext uri="{FF2B5EF4-FFF2-40B4-BE49-F238E27FC236}">
                <a16:creationId xmlns:a16="http://schemas.microsoft.com/office/drawing/2014/main" id="{03875D4F-8120-4FEC-BEDC-86DA1AF9EE6A}"/>
              </a:ext>
            </a:extLst>
          </p:cNvPr>
          <p:cNvSpPr>
            <a:spLocks noGrp="1"/>
          </p:cNvSpPr>
          <p:nvPr>
            <p:ph idx="1"/>
          </p:nvPr>
        </p:nvSpPr>
        <p:spPr>
          <a:xfrm>
            <a:off x="381000" y="914400"/>
            <a:ext cx="8686800" cy="5638800"/>
          </a:xfrm>
        </p:spPr>
        <p:txBody>
          <a:bodyPr/>
          <a:lstStyle/>
          <a:p>
            <a:r>
              <a:rPr lang="en-US" altLang="en-US" dirty="0"/>
              <a:t>Because there is no unique tangent to the point on the graph at those discontinuous points</a:t>
            </a:r>
          </a:p>
        </p:txBody>
      </p:sp>
      <p:sp>
        <p:nvSpPr>
          <p:cNvPr id="3" name="Rectangle 2">
            <a:extLst>
              <a:ext uri="{FF2B5EF4-FFF2-40B4-BE49-F238E27FC236}">
                <a16:creationId xmlns:a16="http://schemas.microsoft.com/office/drawing/2014/main" id="{1BC6D2C2-08AF-4F71-BCF3-C59DF9DE6EC3}"/>
              </a:ext>
            </a:extLst>
          </p:cNvPr>
          <p:cNvSpPr/>
          <p:nvPr/>
        </p:nvSpPr>
        <p:spPr>
          <a:xfrm>
            <a:off x="0" y="6553200"/>
            <a:ext cx="1494320" cy="323165"/>
          </a:xfrm>
          <a:prstGeom prst="rect">
            <a:avLst/>
          </a:prstGeom>
        </p:spPr>
        <p:txBody>
          <a:bodyPr wrap="none">
            <a:spAutoFit/>
          </a:bodyPr>
          <a:lstStyle/>
          <a:p>
            <a:r>
              <a:rPr lang="en-US" sz="1500" b="1" dirty="0" err="1">
                <a:solidFill>
                  <a:srgbClr val="00B0F0"/>
                </a:solidFill>
              </a:rPr>
              <a:t>VFrench</a:t>
            </a:r>
            <a:r>
              <a:rPr lang="en-US" sz="1500" b="1" dirty="0">
                <a:solidFill>
                  <a:srgbClr val="00B0F0"/>
                </a:solidFill>
              </a:rPr>
              <a:t> 2013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DDBCAA-CBA5-4348-B439-019D8E14949B}"/>
              </a:ext>
            </a:extLst>
          </p:cNvPr>
          <p:cNvPicPr>
            <a:picLocks noChangeAspect="1"/>
          </p:cNvPicPr>
          <p:nvPr/>
        </p:nvPicPr>
        <p:blipFill rotWithShape="1">
          <a:blip r:embed="rId2"/>
          <a:srcRect t="17187"/>
          <a:stretch/>
        </p:blipFill>
        <p:spPr>
          <a:xfrm>
            <a:off x="561975" y="2819400"/>
            <a:ext cx="7591425" cy="4038600"/>
          </a:xfrm>
          <a:prstGeom prst="rect">
            <a:avLst/>
          </a:prstGeom>
        </p:spPr>
      </p:pic>
      <p:cxnSp>
        <p:nvCxnSpPr>
          <p:cNvPr id="8" name="Straight Connector 7">
            <a:extLst>
              <a:ext uri="{FF2B5EF4-FFF2-40B4-BE49-F238E27FC236}">
                <a16:creationId xmlns:a16="http://schemas.microsoft.com/office/drawing/2014/main" id="{08B728FA-BA76-4416-87D8-3DF7DA2572C3}"/>
              </a:ext>
            </a:extLst>
          </p:cNvPr>
          <p:cNvCxnSpPr/>
          <p:nvPr/>
        </p:nvCxnSpPr>
        <p:spPr bwMode="auto">
          <a:xfrm>
            <a:off x="4053348" y="4599039"/>
            <a:ext cx="395288" cy="762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598DB50-5A9D-4F54-9682-7EDD9484B0A3}"/>
              </a:ext>
            </a:extLst>
          </p:cNvPr>
          <p:cNvCxnSpPr/>
          <p:nvPr/>
        </p:nvCxnSpPr>
        <p:spPr bwMode="auto">
          <a:xfrm flipV="1">
            <a:off x="3962400" y="5486400"/>
            <a:ext cx="547688" cy="2286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7411" name="Title 1">
            <a:extLst>
              <a:ext uri="{FF2B5EF4-FFF2-40B4-BE49-F238E27FC236}">
                <a16:creationId xmlns:a16="http://schemas.microsoft.com/office/drawing/2014/main" id="{FC097048-FE24-4656-96F6-4103ECDC4095}"/>
              </a:ext>
            </a:extLst>
          </p:cNvPr>
          <p:cNvSpPr>
            <a:spLocks noGrp="1"/>
          </p:cNvSpPr>
          <p:nvPr>
            <p:ph type="title"/>
          </p:nvPr>
        </p:nvSpPr>
        <p:spPr/>
        <p:txBody>
          <a:bodyPr/>
          <a:lstStyle/>
          <a:p>
            <a:r>
              <a:rPr lang="en-US" altLang="en-US" dirty="0"/>
              <a:t>Continuity</a:t>
            </a:r>
          </a:p>
        </p:txBody>
      </p:sp>
      <p:sp>
        <p:nvSpPr>
          <p:cNvPr id="17412" name="Content Placeholder 2">
            <a:extLst>
              <a:ext uri="{FF2B5EF4-FFF2-40B4-BE49-F238E27FC236}">
                <a16:creationId xmlns:a16="http://schemas.microsoft.com/office/drawing/2014/main" id="{03875D4F-8120-4FEC-BEDC-86DA1AF9EE6A}"/>
              </a:ext>
            </a:extLst>
          </p:cNvPr>
          <p:cNvSpPr>
            <a:spLocks noGrp="1"/>
          </p:cNvSpPr>
          <p:nvPr>
            <p:ph idx="1"/>
          </p:nvPr>
        </p:nvSpPr>
        <p:spPr>
          <a:xfrm>
            <a:off x="381000" y="914400"/>
            <a:ext cx="8686800" cy="5638800"/>
          </a:xfrm>
        </p:spPr>
        <p:txBody>
          <a:bodyPr/>
          <a:lstStyle/>
          <a:p>
            <a:r>
              <a:rPr lang="en-US" altLang="en-US" dirty="0"/>
              <a:t>Because there is no unique tangent at those discontinuous points there is no derivative at that point</a:t>
            </a:r>
          </a:p>
        </p:txBody>
      </p:sp>
      <p:sp>
        <p:nvSpPr>
          <p:cNvPr id="3" name="Rectangle 2">
            <a:extLst>
              <a:ext uri="{FF2B5EF4-FFF2-40B4-BE49-F238E27FC236}">
                <a16:creationId xmlns:a16="http://schemas.microsoft.com/office/drawing/2014/main" id="{1BC6D2C2-08AF-4F71-BCF3-C59DF9DE6EC3}"/>
              </a:ext>
            </a:extLst>
          </p:cNvPr>
          <p:cNvSpPr/>
          <p:nvPr/>
        </p:nvSpPr>
        <p:spPr>
          <a:xfrm>
            <a:off x="0" y="6553200"/>
            <a:ext cx="1494320" cy="323165"/>
          </a:xfrm>
          <a:prstGeom prst="rect">
            <a:avLst/>
          </a:prstGeom>
        </p:spPr>
        <p:txBody>
          <a:bodyPr wrap="none">
            <a:spAutoFit/>
          </a:bodyPr>
          <a:lstStyle/>
          <a:p>
            <a:r>
              <a:rPr lang="en-US" sz="1500" b="1" dirty="0" err="1">
                <a:solidFill>
                  <a:srgbClr val="00B0F0"/>
                </a:solidFill>
              </a:rPr>
              <a:t>VFrench</a:t>
            </a:r>
            <a:r>
              <a:rPr lang="en-US" sz="1500" b="1" dirty="0">
                <a:solidFill>
                  <a:srgbClr val="00B0F0"/>
                </a:solidFill>
              </a:rPr>
              <a:t> 2013</a:t>
            </a:r>
          </a:p>
        </p:txBody>
      </p:sp>
    </p:spTree>
    <p:extLst>
      <p:ext uri="{BB962C8B-B14F-4D97-AF65-F5344CB8AC3E}">
        <p14:creationId xmlns:p14="http://schemas.microsoft.com/office/powerpoint/2010/main" val="2906214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BBDEDA4F-02BE-4641-A2DD-016AC96226FA}"/>
              </a:ext>
            </a:extLst>
          </p:cNvPr>
          <p:cNvSpPr txBox="1">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a:r>
              <a:rPr lang="en-US" altLang="en-US" sz="6000" b="1" dirty="0">
                <a:solidFill>
                  <a:srgbClr val="FFFF00"/>
                </a:solidFill>
              </a:rPr>
              <a:t>Continuity</a:t>
            </a:r>
          </a:p>
        </p:txBody>
      </p:sp>
      <p:sp>
        <p:nvSpPr>
          <p:cNvPr id="18435" name="Content Placeholder 2">
            <a:extLst>
              <a:ext uri="{FF2B5EF4-FFF2-40B4-BE49-F238E27FC236}">
                <a16:creationId xmlns:a16="http://schemas.microsoft.com/office/drawing/2014/main" id="{026C4576-3A34-4997-965E-E73FC515EF3A}"/>
              </a:ext>
            </a:extLst>
          </p:cNvPr>
          <p:cNvSpPr txBox="1">
            <a:spLocks/>
          </p:cNvSpPr>
          <p:nvPr/>
        </p:nvSpPr>
        <p:spPr bwMode="auto">
          <a:xfrm>
            <a:off x="457200" y="11430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spcBef>
                <a:spcPct val="20000"/>
              </a:spcBef>
              <a:buFont typeface="Arial" panose="020B0604020202020204" pitchFamily="34" charset="0"/>
              <a:buNone/>
            </a:pPr>
            <a:r>
              <a:rPr lang="en-US" altLang="en-US" sz="4000" b="1" dirty="0">
                <a:solidFill>
                  <a:srgbClr val="CCFFFF"/>
                </a:solidFill>
              </a:rPr>
              <a:t>Limits/derivatives occur only when graphs are continuous</a:t>
            </a:r>
          </a:p>
        </p:txBody>
      </p:sp>
      <p:sp>
        <p:nvSpPr>
          <p:cNvPr id="2" name="Rectangle 1">
            <a:extLst>
              <a:ext uri="{FF2B5EF4-FFF2-40B4-BE49-F238E27FC236}">
                <a16:creationId xmlns:a16="http://schemas.microsoft.com/office/drawing/2014/main" id="{2D908E1F-883E-4974-A868-057F6E2796EE}"/>
              </a:ext>
            </a:extLst>
          </p:cNvPr>
          <p:cNvSpPr/>
          <p:nvPr/>
        </p:nvSpPr>
        <p:spPr>
          <a:xfrm>
            <a:off x="0" y="6534835"/>
            <a:ext cx="1494320" cy="323165"/>
          </a:xfrm>
          <a:prstGeom prst="rect">
            <a:avLst/>
          </a:prstGeom>
        </p:spPr>
        <p:txBody>
          <a:bodyPr wrap="none">
            <a:spAutoFit/>
          </a:bodyPr>
          <a:lstStyle/>
          <a:p>
            <a:r>
              <a:rPr lang="en-US" sz="1500" b="1" dirty="0" err="1">
                <a:solidFill>
                  <a:srgbClr val="00B0F0"/>
                </a:solidFill>
              </a:rPr>
              <a:t>VFrench</a:t>
            </a:r>
            <a:r>
              <a:rPr lang="en-US" sz="1500" b="1" dirty="0">
                <a:solidFill>
                  <a:srgbClr val="00B0F0"/>
                </a:solidFill>
              </a:rPr>
              <a:t> 2013</a:t>
            </a:r>
          </a:p>
        </p:txBody>
      </p:sp>
      <p:pic>
        <p:nvPicPr>
          <p:cNvPr id="4" name="Picture 3">
            <a:extLst>
              <a:ext uri="{FF2B5EF4-FFF2-40B4-BE49-F238E27FC236}">
                <a16:creationId xmlns:a16="http://schemas.microsoft.com/office/drawing/2014/main" id="{74FBB129-70A4-418B-B33A-842D8C370D5D}"/>
              </a:ext>
            </a:extLst>
          </p:cNvPr>
          <p:cNvPicPr>
            <a:picLocks noChangeAspect="1"/>
          </p:cNvPicPr>
          <p:nvPr/>
        </p:nvPicPr>
        <p:blipFill>
          <a:blip r:embed="rId2"/>
          <a:stretch>
            <a:fillRect/>
          </a:stretch>
        </p:blipFill>
        <p:spPr>
          <a:xfrm>
            <a:off x="1952625" y="2562225"/>
            <a:ext cx="5238750" cy="406717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01CC38-1F1A-44DF-BF7F-16CF6C4C0A66}"/>
              </a:ext>
            </a:extLst>
          </p:cNvPr>
          <p:cNvPicPr>
            <a:picLocks noChangeAspect="1"/>
          </p:cNvPicPr>
          <p:nvPr/>
        </p:nvPicPr>
        <p:blipFill>
          <a:blip r:embed="rId3"/>
          <a:stretch>
            <a:fillRect/>
          </a:stretch>
        </p:blipFill>
        <p:spPr>
          <a:xfrm>
            <a:off x="1722920" y="1475248"/>
            <a:ext cx="5668480" cy="5382752"/>
          </a:xfrm>
          <a:prstGeom prst="rect">
            <a:avLst/>
          </a:prstGeom>
        </p:spPr>
      </p:pic>
      <p:sp>
        <p:nvSpPr>
          <p:cNvPr id="19459" name="Content Placeholder 2">
            <a:extLst>
              <a:ext uri="{FF2B5EF4-FFF2-40B4-BE49-F238E27FC236}">
                <a16:creationId xmlns:a16="http://schemas.microsoft.com/office/drawing/2014/main" id="{E5610DDC-068D-4CF7-9E42-5134FEED7E4D}"/>
              </a:ext>
            </a:extLst>
          </p:cNvPr>
          <p:cNvSpPr>
            <a:spLocks noGrp="1"/>
          </p:cNvSpPr>
          <p:nvPr>
            <p:ph idx="1"/>
          </p:nvPr>
        </p:nvSpPr>
        <p:spPr>
          <a:xfrm>
            <a:off x="457200" y="838200"/>
            <a:ext cx="8229600" cy="5638800"/>
          </a:xfrm>
        </p:spPr>
        <p:txBody>
          <a:bodyPr/>
          <a:lstStyle/>
          <a:p>
            <a:r>
              <a:rPr lang="en-US" altLang="en-US" dirty="0"/>
              <a:t>Which graphs are continuous?</a:t>
            </a:r>
          </a:p>
        </p:txBody>
      </p:sp>
      <p:sp>
        <p:nvSpPr>
          <p:cNvPr id="3" name="Rectangle 2">
            <a:extLst>
              <a:ext uri="{FF2B5EF4-FFF2-40B4-BE49-F238E27FC236}">
                <a16:creationId xmlns:a16="http://schemas.microsoft.com/office/drawing/2014/main" id="{F2A98E5C-F252-4265-864A-1EEB12027256}"/>
              </a:ext>
            </a:extLst>
          </p:cNvPr>
          <p:cNvSpPr/>
          <p:nvPr/>
        </p:nvSpPr>
        <p:spPr>
          <a:xfrm>
            <a:off x="0" y="6534835"/>
            <a:ext cx="1494320" cy="323165"/>
          </a:xfrm>
          <a:prstGeom prst="rect">
            <a:avLst/>
          </a:prstGeom>
        </p:spPr>
        <p:txBody>
          <a:bodyPr wrap="none">
            <a:spAutoFit/>
          </a:bodyPr>
          <a:lstStyle/>
          <a:p>
            <a:r>
              <a:rPr lang="en-US" sz="1500" b="1" dirty="0" err="1">
                <a:solidFill>
                  <a:srgbClr val="00B0F0"/>
                </a:solidFill>
              </a:rPr>
              <a:t>VFrench</a:t>
            </a:r>
            <a:r>
              <a:rPr lang="en-US" sz="1500" b="1" dirty="0">
                <a:solidFill>
                  <a:srgbClr val="00B0F0"/>
                </a:solidFill>
              </a:rPr>
              <a:t> 2013</a:t>
            </a:r>
          </a:p>
        </p:txBody>
      </p:sp>
      <p:sp>
        <p:nvSpPr>
          <p:cNvPr id="5" name="Rectangle 4">
            <a:extLst>
              <a:ext uri="{FF2B5EF4-FFF2-40B4-BE49-F238E27FC236}">
                <a16:creationId xmlns:a16="http://schemas.microsoft.com/office/drawing/2014/main" id="{08211384-B553-4512-9712-B32B7F1B39F7}"/>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CONTINUITY</a:t>
            </a:r>
          </a:p>
          <a:p>
            <a:pPr algn="ctr" eaLnBrk="1" hangingPunct="1">
              <a:spcBef>
                <a:spcPct val="0"/>
              </a:spcBef>
              <a:buFontTx/>
              <a:buNone/>
            </a:pPr>
            <a:r>
              <a:rPr lang="en-US" altLang="en-US" sz="2400" dirty="0">
                <a:solidFill>
                  <a:schemeClr val="bg1"/>
                </a:solidFill>
              </a:rPr>
              <a:t>IN-CLASS PROBLEM 1</a:t>
            </a:r>
            <a:endParaRPr lang="en-US" altLang="en-US" sz="2400" i="1" dirty="0">
              <a:solidFill>
                <a:schemeClr val="folHlink"/>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01CC38-1F1A-44DF-BF7F-16CF6C4C0A66}"/>
              </a:ext>
            </a:extLst>
          </p:cNvPr>
          <p:cNvPicPr>
            <a:picLocks noChangeAspect="1"/>
          </p:cNvPicPr>
          <p:nvPr/>
        </p:nvPicPr>
        <p:blipFill>
          <a:blip r:embed="rId3"/>
          <a:stretch>
            <a:fillRect/>
          </a:stretch>
        </p:blipFill>
        <p:spPr>
          <a:xfrm>
            <a:off x="1722920" y="1475248"/>
            <a:ext cx="5668480" cy="5382752"/>
          </a:xfrm>
          <a:prstGeom prst="rect">
            <a:avLst/>
          </a:prstGeom>
        </p:spPr>
      </p:pic>
      <p:sp>
        <p:nvSpPr>
          <p:cNvPr id="19459" name="Content Placeholder 2">
            <a:extLst>
              <a:ext uri="{FF2B5EF4-FFF2-40B4-BE49-F238E27FC236}">
                <a16:creationId xmlns:a16="http://schemas.microsoft.com/office/drawing/2014/main" id="{E5610DDC-068D-4CF7-9E42-5134FEED7E4D}"/>
              </a:ext>
            </a:extLst>
          </p:cNvPr>
          <p:cNvSpPr>
            <a:spLocks noGrp="1"/>
          </p:cNvSpPr>
          <p:nvPr>
            <p:ph idx="1"/>
          </p:nvPr>
        </p:nvSpPr>
        <p:spPr>
          <a:xfrm>
            <a:off x="457200" y="838200"/>
            <a:ext cx="8229600" cy="5638800"/>
          </a:xfrm>
        </p:spPr>
        <p:txBody>
          <a:bodyPr/>
          <a:lstStyle/>
          <a:p>
            <a:r>
              <a:rPr lang="en-US" altLang="en-US" dirty="0"/>
              <a:t>Which graphs are continuous?</a:t>
            </a:r>
          </a:p>
        </p:txBody>
      </p:sp>
      <p:sp>
        <p:nvSpPr>
          <p:cNvPr id="3" name="Rectangle 2">
            <a:extLst>
              <a:ext uri="{FF2B5EF4-FFF2-40B4-BE49-F238E27FC236}">
                <a16:creationId xmlns:a16="http://schemas.microsoft.com/office/drawing/2014/main" id="{F2A98E5C-F252-4265-864A-1EEB12027256}"/>
              </a:ext>
            </a:extLst>
          </p:cNvPr>
          <p:cNvSpPr/>
          <p:nvPr/>
        </p:nvSpPr>
        <p:spPr>
          <a:xfrm>
            <a:off x="0" y="6534835"/>
            <a:ext cx="1494320" cy="323165"/>
          </a:xfrm>
          <a:prstGeom prst="rect">
            <a:avLst/>
          </a:prstGeom>
        </p:spPr>
        <p:txBody>
          <a:bodyPr wrap="none">
            <a:spAutoFit/>
          </a:bodyPr>
          <a:lstStyle/>
          <a:p>
            <a:r>
              <a:rPr lang="en-US" sz="1500" b="1" dirty="0" err="1">
                <a:solidFill>
                  <a:srgbClr val="00B0F0"/>
                </a:solidFill>
              </a:rPr>
              <a:t>VFrench</a:t>
            </a:r>
            <a:r>
              <a:rPr lang="en-US" sz="1500" b="1" dirty="0">
                <a:solidFill>
                  <a:srgbClr val="00B0F0"/>
                </a:solidFill>
              </a:rPr>
              <a:t> 2013</a:t>
            </a:r>
          </a:p>
        </p:txBody>
      </p:sp>
      <p:sp>
        <p:nvSpPr>
          <p:cNvPr id="5" name="Rectangle 4">
            <a:extLst>
              <a:ext uri="{FF2B5EF4-FFF2-40B4-BE49-F238E27FC236}">
                <a16:creationId xmlns:a16="http://schemas.microsoft.com/office/drawing/2014/main" id="{08211384-B553-4512-9712-B32B7F1B39F7}"/>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CONTINUITY</a:t>
            </a:r>
          </a:p>
          <a:p>
            <a:pPr algn="ctr" eaLnBrk="1" hangingPunct="1">
              <a:spcBef>
                <a:spcPct val="0"/>
              </a:spcBef>
              <a:buFontTx/>
              <a:buNone/>
            </a:pPr>
            <a:r>
              <a:rPr lang="en-US" altLang="en-US" sz="2400" dirty="0">
                <a:solidFill>
                  <a:schemeClr val="bg1"/>
                </a:solidFill>
              </a:rPr>
              <a:t>IN-CLASS PROBLEM 1</a:t>
            </a:r>
            <a:endParaRPr lang="en-US" altLang="en-US" sz="2400" i="1" dirty="0">
              <a:solidFill>
                <a:schemeClr val="folHlink"/>
              </a:solidFill>
            </a:endParaRPr>
          </a:p>
        </p:txBody>
      </p:sp>
      <p:sp>
        <p:nvSpPr>
          <p:cNvPr id="2" name="Oval 1">
            <a:extLst>
              <a:ext uri="{FF2B5EF4-FFF2-40B4-BE49-F238E27FC236}">
                <a16:creationId xmlns:a16="http://schemas.microsoft.com/office/drawing/2014/main" id="{4B9259BF-A3A5-4F20-9A3F-DE9891EDC6FF}"/>
              </a:ext>
            </a:extLst>
          </p:cNvPr>
          <p:cNvSpPr/>
          <p:nvPr/>
        </p:nvSpPr>
        <p:spPr>
          <a:xfrm>
            <a:off x="1722920" y="2286000"/>
            <a:ext cx="269668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Oval 3">
            <a:extLst>
              <a:ext uri="{FF2B5EF4-FFF2-40B4-BE49-F238E27FC236}">
                <a16:creationId xmlns:a16="http://schemas.microsoft.com/office/drawing/2014/main" id="{C20DE06F-C056-404B-BE9A-A0E1D19C8698}"/>
              </a:ext>
            </a:extLst>
          </p:cNvPr>
          <p:cNvSpPr/>
          <p:nvPr/>
        </p:nvSpPr>
        <p:spPr>
          <a:xfrm>
            <a:off x="4419600" y="1583262"/>
            <a:ext cx="2696680" cy="18457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191217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FF970294-6F48-43CD-9123-4B5AB1A86884}"/>
              </a:ext>
            </a:extLst>
          </p:cNvPr>
          <p:cNvSpPr>
            <a:spLocks noGrp="1"/>
          </p:cNvSpPr>
          <p:nvPr>
            <p:ph type="title"/>
          </p:nvPr>
        </p:nvSpPr>
        <p:spPr/>
        <p:txBody>
          <a:bodyPr/>
          <a:lstStyle/>
          <a:p>
            <a:r>
              <a:rPr lang="en-US" altLang="en-US" dirty="0"/>
              <a:t>Continuity</a:t>
            </a:r>
          </a:p>
        </p:txBody>
      </p:sp>
      <p:sp>
        <p:nvSpPr>
          <p:cNvPr id="20483" name="Content Placeholder 2">
            <a:extLst>
              <a:ext uri="{FF2B5EF4-FFF2-40B4-BE49-F238E27FC236}">
                <a16:creationId xmlns:a16="http://schemas.microsoft.com/office/drawing/2014/main" id="{547CF4B8-1A82-4F64-B2E3-FF3B226420E4}"/>
              </a:ext>
            </a:extLst>
          </p:cNvPr>
          <p:cNvSpPr>
            <a:spLocks noGrp="1"/>
          </p:cNvSpPr>
          <p:nvPr>
            <p:ph idx="1"/>
          </p:nvPr>
        </p:nvSpPr>
        <p:spPr/>
        <p:txBody>
          <a:bodyPr/>
          <a:lstStyle/>
          <a:p>
            <a:r>
              <a:rPr lang="en-US" altLang="en-US"/>
              <a:t>If graphs are discontinuous, they are not differentiable at the discontinuous points</a:t>
            </a:r>
          </a:p>
        </p:txBody>
      </p:sp>
      <p:pic>
        <p:nvPicPr>
          <p:cNvPr id="3" name="Picture 2">
            <a:extLst>
              <a:ext uri="{FF2B5EF4-FFF2-40B4-BE49-F238E27FC236}">
                <a16:creationId xmlns:a16="http://schemas.microsoft.com/office/drawing/2014/main" id="{1009E5E0-3744-4ED0-B0E6-F48C131353AA}"/>
              </a:ext>
            </a:extLst>
          </p:cNvPr>
          <p:cNvPicPr>
            <a:picLocks noChangeAspect="1"/>
          </p:cNvPicPr>
          <p:nvPr/>
        </p:nvPicPr>
        <p:blipFill>
          <a:blip r:embed="rId2"/>
          <a:stretch>
            <a:fillRect/>
          </a:stretch>
        </p:blipFill>
        <p:spPr>
          <a:xfrm>
            <a:off x="1633537" y="3209925"/>
            <a:ext cx="5876925" cy="3114675"/>
          </a:xfrm>
          <a:prstGeom prst="rect">
            <a:avLst/>
          </a:prstGeom>
        </p:spPr>
      </p:pic>
      <p:sp>
        <p:nvSpPr>
          <p:cNvPr id="4" name="Rectangle 3">
            <a:extLst>
              <a:ext uri="{FF2B5EF4-FFF2-40B4-BE49-F238E27FC236}">
                <a16:creationId xmlns:a16="http://schemas.microsoft.com/office/drawing/2014/main" id="{483749F2-9FE8-4A77-A394-D842CE395194}"/>
              </a:ext>
            </a:extLst>
          </p:cNvPr>
          <p:cNvSpPr/>
          <p:nvPr/>
        </p:nvSpPr>
        <p:spPr>
          <a:xfrm>
            <a:off x="0" y="6534835"/>
            <a:ext cx="1494320" cy="323165"/>
          </a:xfrm>
          <a:prstGeom prst="rect">
            <a:avLst/>
          </a:prstGeom>
        </p:spPr>
        <p:txBody>
          <a:bodyPr wrap="none">
            <a:spAutoFit/>
          </a:bodyPr>
          <a:lstStyle/>
          <a:p>
            <a:r>
              <a:rPr lang="en-US" sz="1500" b="1" dirty="0" err="1">
                <a:solidFill>
                  <a:srgbClr val="00B0F0"/>
                </a:solidFill>
              </a:rPr>
              <a:t>VFrench</a:t>
            </a:r>
            <a:r>
              <a:rPr lang="en-US" sz="1500" b="1" dirty="0">
                <a:solidFill>
                  <a:srgbClr val="00B0F0"/>
                </a:solidFill>
              </a:rPr>
              <a:t> 2013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Up?</a:t>
            </a:r>
          </a:p>
        </p:txBody>
      </p:sp>
      <p:sp>
        <p:nvSpPr>
          <p:cNvPr id="3" name="Content Placeholder 2"/>
          <p:cNvSpPr>
            <a:spLocks noGrp="1"/>
          </p:cNvSpPr>
          <p:nvPr>
            <p:ph idx="1"/>
          </p:nvPr>
        </p:nvSpPr>
        <p:spPr>
          <a:xfrm>
            <a:off x="457200" y="1219200"/>
            <a:ext cx="8686800" cy="5638800"/>
          </a:xfrm>
        </p:spPr>
        <p:txBody>
          <a:bodyPr/>
          <a:lstStyle/>
          <a:p>
            <a:r>
              <a:rPr lang="en-US" dirty="0"/>
              <a:t>Review: </a:t>
            </a:r>
          </a:p>
          <a:p>
            <a:r>
              <a:rPr lang="en-US" dirty="0"/>
              <a:t>	Implicit differentiation</a:t>
            </a:r>
          </a:p>
          <a:p>
            <a:r>
              <a:rPr lang="en-US" dirty="0"/>
              <a:t>New stuff: </a:t>
            </a:r>
          </a:p>
          <a:p>
            <a:r>
              <a:rPr lang="en-US" dirty="0"/>
              <a:t>	“Extrema”</a:t>
            </a:r>
          </a:p>
          <a:p>
            <a:endParaRPr lang="en-US" dirty="0"/>
          </a:p>
        </p:txBody>
      </p:sp>
    </p:spTree>
    <p:extLst>
      <p:ext uri="{BB962C8B-B14F-4D97-AF65-F5344CB8AC3E}">
        <p14:creationId xmlns:p14="http://schemas.microsoft.com/office/powerpoint/2010/main" val="4035352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a:extLst>
              <a:ext uri="{FF2B5EF4-FFF2-40B4-BE49-F238E27FC236}">
                <a16:creationId xmlns:a16="http://schemas.microsoft.com/office/drawing/2014/main" id="{00F83874-FB4C-4B12-AB5B-AA3DE28E5BD7}"/>
              </a:ext>
            </a:extLst>
          </p:cNvPr>
          <p:cNvSpPr>
            <a:spLocks noGrp="1"/>
          </p:cNvSpPr>
          <p:nvPr>
            <p:ph idx="1"/>
          </p:nvPr>
        </p:nvSpPr>
        <p:spPr>
          <a:xfrm>
            <a:off x="457200" y="762000"/>
            <a:ext cx="8229600" cy="5638800"/>
          </a:xfrm>
        </p:spPr>
        <p:txBody>
          <a:bodyPr/>
          <a:lstStyle/>
          <a:p>
            <a:r>
              <a:rPr lang="en-US" altLang="en-US" dirty="0"/>
              <a:t>Where is the graph not differentiable?</a:t>
            </a:r>
          </a:p>
        </p:txBody>
      </p:sp>
      <p:pic>
        <p:nvPicPr>
          <p:cNvPr id="2" name="Picture 1">
            <a:extLst>
              <a:ext uri="{FF2B5EF4-FFF2-40B4-BE49-F238E27FC236}">
                <a16:creationId xmlns:a16="http://schemas.microsoft.com/office/drawing/2014/main" id="{BC49F621-AA07-4BA8-B445-C40E9F5AC27B}"/>
              </a:ext>
            </a:extLst>
          </p:cNvPr>
          <p:cNvPicPr>
            <a:picLocks noChangeAspect="1"/>
          </p:cNvPicPr>
          <p:nvPr/>
        </p:nvPicPr>
        <p:blipFill>
          <a:blip r:embed="rId2"/>
          <a:stretch>
            <a:fillRect/>
          </a:stretch>
        </p:blipFill>
        <p:spPr>
          <a:xfrm>
            <a:off x="330185" y="2057400"/>
            <a:ext cx="8509015" cy="4509640"/>
          </a:xfrm>
          <a:prstGeom prst="rect">
            <a:avLst/>
          </a:prstGeom>
        </p:spPr>
      </p:pic>
      <p:sp>
        <p:nvSpPr>
          <p:cNvPr id="3" name="Rectangle 2">
            <a:extLst>
              <a:ext uri="{FF2B5EF4-FFF2-40B4-BE49-F238E27FC236}">
                <a16:creationId xmlns:a16="http://schemas.microsoft.com/office/drawing/2014/main" id="{ABADD354-0EC0-48F8-A14E-B6B28587C7DE}"/>
              </a:ext>
            </a:extLst>
          </p:cNvPr>
          <p:cNvSpPr/>
          <p:nvPr/>
        </p:nvSpPr>
        <p:spPr>
          <a:xfrm>
            <a:off x="0" y="6553200"/>
            <a:ext cx="1494320" cy="323165"/>
          </a:xfrm>
          <a:prstGeom prst="rect">
            <a:avLst/>
          </a:prstGeom>
        </p:spPr>
        <p:txBody>
          <a:bodyPr wrap="none">
            <a:spAutoFit/>
          </a:bodyPr>
          <a:lstStyle/>
          <a:p>
            <a:r>
              <a:rPr lang="en-US" sz="1500" b="1" dirty="0" err="1">
                <a:solidFill>
                  <a:srgbClr val="00B0F0"/>
                </a:solidFill>
              </a:rPr>
              <a:t>VFrench</a:t>
            </a:r>
            <a:r>
              <a:rPr lang="en-US" sz="1500" b="1" dirty="0">
                <a:solidFill>
                  <a:srgbClr val="00B0F0"/>
                </a:solidFill>
              </a:rPr>
              <a:t> 2013</a:t>
            </a:r>
          </a:p>
        </p:txBody>
      </p:sp>
      <p:sp>
        <p:nvSpPr>
          <p:cNvPr id="5" name="Rectangle 4">
            <a:extLst>
              <a:ext uri="{FF2B5EF4-FFF2-40B4-BE49-F238E27FC236}">
                <a16:creationId xmlns:a16="http://schemas.microsoft.com/office/drawing/2014/main" id="{08EF1F1E-8322-4F26-A229-64484EAEAB8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CONTINUITY</a:t>
            </a:r>
          </a:p>
          <a:p>
            <a:pPr algn="ctr" eaLnBrk="1" hangingPunct="1">
              <a:spcBef>
                <a:spcPct val="0"/>
              </a:spcBef>
              <a:buFontTx/>
              <a:buNone/>
            </a:pPr>
            <a:r>
              <a:rPr lang="en-US" altLang="en-US" sz="2400" dirty="0">
                <a:solidFill>
                  <a:schemeClr val="bg1"/>
                </a:solidFill>
              </a:rPr>
              <a:t>IN-CLASS PROBLEM 2</a:t>
            </a:r>
            <a:endParaRPr lang="en-US" altLang="en-US" sz="2400" i="1" dirty="0">
              <a:solidFill>
                <a:schemeClr val="folHlink"/>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D7959D-8EA8-4C67-8EDE-DA528C17D702}"/>
              </a:ext>
            </a:extLst>
          </p:cNvPr>
          <p:cNvPicPr>
            <a:picLocks noChangeAspect="1"/>
          </p:cNvPicPr>
          <p:nvPr/>
        </p:nvPicPr>
        <p:blipFill>
          <a:blip r:embed="rId2"/>
          <a:stretch>
            <a:fillRect/>
          </a:stretch>
        </p:blipFill>
        <p:spPr>
          <a:xfrm>
            <a:off x="346841" y="1576386"/>
            <a:ext cx="8477170" cy="4595814"/>
          </a:xfrm>
          <a:prstGeom prst="rect">
            <a:avLst/>
          </a:prstGeom>
        </p:spPr>
      </p:pic>
      <p:grpSp>
        <p:nvGrpSpPr>
          <p:cNvPr id="22533" name="Group 8">
            <a:extLst>
              <a:ext uri="{FF2B5EF4-FFF2-40B4-BE49-F238E27FC236}">
                <a16:creationId xmlns:a16="http://schemas.microsoft.com/office/drawing/2014/main" id="{FF1F2A13-DCD1-4BEB-99CC-E5ABBE90E299}"/>
              </a:ext>
            </a:extLst>
          </p:cNvPr>
          <p:cNvGrpSpPr>
            <a:grpSpLocks/>
          </p:cNvGrpSpPr>
          <p:nvPr/>
        </p:nvGrpSpPr>
        <p:grpSpPr bwMode="auto">
          <a:xfrm>
            <a:off x="820739" y="1912937"/>
            <a:ext cx="8012111" cy="3911600"/>
            <a:chOff x="2057901" y="3810174"/>
            <a:chExt cx="5562629" cy="2285587"/>
          </a:xfrm>
        </p:grpSpPr>
        <p:sp>
          <p:nvSpPr>
            <p:cNvPr id="6" name="Oval 5">
              <a:extLst>
                <a:ext uri="{FF2B5EF4-FFF2-40B4-BE49-F238E27FC236}">
                  <a16:creationId xmlns:a16="http://schemas.microsoft.com/office/drawing/2014/main" id="{D2FC67C3-6992-434D-B9D5-CFB8AACC7240}"/>
                </a:ext>
              </a:extLst>
            </p:cNvPr>
            <p:cNvSpPr/>
            <p:nvPr/>
          </p:nvSpPr>
          <p:spPr>
            <a:xfrm>
              <a:off x="5258590" y="3810174"/>
              <a:ext cx="685547" cy="17522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a:extLst>
                <a:ext uri="{FF2B5EF4-FFF2-40B4-BE49-F238E27FC236}">
                  <a16:creationId xmlns:a16="http://schemas.microsoft.com/office/drawing/2014/main" id="{1C10E276-5FF9-4B3E-82A2-A3FB36243B6F}"/>
                </a:ext>
              </a:extLst>
            </p:cNvPr>
            <p:cNvSpPr/>
            <p:nvPr/>
          </p:nvSpPr>
          <p:spPr>
            <a:xfrm>
              <a:off x="2057901" y="5029030"/>
              <a:ext cx="685547" cy="10667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a:extLst>
                <a:ext uri="{FF2B5EF4-FFF2-40B4-BE49-F238E27FC236}">
                  <a16:creationId xmlns:a16="http://schemas.microsoft.com/office/drawing/2014/main" id="{2CD9255D-BB80-45E7-97BF-33757DBF09E6}"/>
                </a:ext>
              </a:extLst>
            </p:cNvPr>
            <p:cNvSpPr/>
            <p:nvPr/>
          </p:nvSpPr>
          <p:spPr>
            <a:xfrm>
              <a:off x="6934983" y="4191413"/>
              <a:ext cx="685547" cy="10667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 name="Rectangle 3">
            <a:extLst>
              <a:ext uri="{FF2B5EF4-FFF2-40B4-BE49-F238E27FC236}">
                <a16:creationId xmlns:a16="http://schemas.microsoft.com/office/drawing/2014/main" id="{F2D49B16-8D7F-436C-9489-9BA60A5DB992}"/>
              </a:ext>
            </a:extLst>
          </p:cNvPr>
          <p:cNvSpPr/>
          <p:nvPr/>
        </p:nvSpPr>
        <p:spPr>
          <a:xfrm>
            <a:off x="0" y="6553200"/>
            <a:ext cx="1494320" cy="323165"/>
          </a:xfrm>
          <a:prstGeom prst="rect">
            <a:avLst/>
          </a:prstGeom>
        </p:spPr>
        <p:txBody>
          <a:bodyPr wrap="none">
            <a:spAutoFit/>
          </a:bodyPr>
          <a:lstStyle/>
          <a:p>
            <a:r>
              <a:rPr lang="en-US" sz="1500" b="1" dirty="0" err="1">
                <a:solidFill>
                  <a:srgbClr val="00B0F0"/>
                </a:solidFill>
              </a:rPr>
              <a:t>VFrench</a:t>
            </a:r>
            <a:r>
              <a:rPr lang="en-US" sz="1500" b="1" dirty="0">
                <a:solidFill>
                  <a:srgbClr val="00B0F0"/>
                </a:solidFill>
              </a:rPr>
              <a:t> 2013</a:t>
            </a:r>
          </a:p>
        </p:txBody>
      </p:sp>
      <p:sp>
        <p:nvSpPr>
          <p:cNvPr id="9" name="Rectangle 8">
            <a:extLst>
              <a:ext uri="{FF2B5EF4-FFF2-40B4-BE49-F238E27FC236}">
                <a16:creationId xmlns:a16="http://schemas.microsoft.com/office/drawing/2014/main" id="{AFCD511F-759D-4154-967A-8E40B49E79B8}"/>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CONTINUITY</a:t>
            </a:r>
          </a:p>
          <a:p>
            <a:pPr algn="ctr" eaLnBrk="1" hangingPunct="1">
              <a:spcBef>
                <a:spcPct val="0"/>
              </a:spcBef>
              <a:buFontTx/>
              <a:buNone/>
            </a:pPr>
            <a:r>
              <a:rPr lang="en-US" altLang="en-US" sz="2400" dirty="0">
                <a:solidFill>
                  <a:schemeClr val="bg1"/>
                </a:solidFill>
              </a:rPr>
              <a:t>IN-CLASS PROBLEM 2</a:t>
            </a:r>
            <a:endParaRPr lang="en-US" altLang="en-US" sz="2400" i="1" dirty="0">
              <a:solidFill>
                <a:schemeClr val="folHlink"/>
              </a:solidFill>
            </a:endParaRPr>
          </a:p>
        </p:txBody>
      </p:sp>
      <p:sp>
        <p:nvSpPr>
          <p:cNvPr id="14" name="Oval 13">
            <a:extLst>
              <a:ext uri="{FF2B5EF4-FFF2-40B4-BE49-F238E27FC236}">
                <a16:creationId xmlns:a16="http://schemas.microsoft.com/office/drawing/2014/main" id="{BA7AB0A1-4AAE-4BC0-B759-F68BA617CF70}"/>
              </a:ext>
            </a:extLst>
          </p:cNvPr>
          <p:cNvSpPr/>
          <p:nvPr/>
        </p:nvSpPr>
        <p:spPr bwMode="auto">
          <a:xfrm>
            <a:off x="2263669" y="2971800"/>
            <a:ext cx="987425" cy="29987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6D1439-96FD-42EC-BCFD-36FDB3876486}"/>
              </a:ext>
            </a:extLst>
          </p:cNvPr>
          <p:cNvPicPr>
            <a:picLocks noChangeAspect="1"/>
          </p:cNvPicPr>
          <p:nvPr/>
        </p:nvPicPr>
        <p:blipFill>
          <a:blip r:embed="rId2"/>
          <a:stretch>
            <a:fillRect/>
          </a:stretch>
        </p:blipFill>
        <p:spPr>
          <a:xfrm>
            <a:off x="346841" y="1576386"/>
            <a:ext cx="8477170" cy="4595814"/>
          </a:xfrm>
          <a:prstGeom prst="rect">
            <a:avLst/>
          </a:prstGeom>
        </p:spPr>
      </p:pic>
      <p:sp>
        <p:nvSpPr>
          <p:cNvPr id="23555" name="Content Placeholder 2">
            <a:extLst>
              <a:ext uri="{FF2B5EF4-FFF2-40B4-BE49-F238E27FC236}">
                <a16:creationId xmlns:a16="http://schemas.microsoft.com/office/drawing/2014/main" id="{44CFE0DB-EAD3-4951-8B0E-C82D86644736}"/>
              </a:ext>
            </a:extLst>
          </p:cNvPr>
          <p:cNvSpPr>
            <a:spLocks noGrp="1"/>
          </p:cNvSpPr>
          <p:nvPr>
            <p:ph idx="1"/>
          </p:nvPr>
        </p:nvSpPr>
        <p:spPr>
          <a:xfrm>
            <a:off x="457200" y="838200"/>
            <a:ext cx="8229600" cy="5638800"/>
          </a:xfrm>
        </p:spPr>
        <p:txBody>
          <a:bodyPr/>
          <a:lstStyle/>
          <a:p>
            <a:r>
              <a:rPr lang="en-US" altLang="en-US" dirty="0"/>
              <a:t>What about pointy-points?</a:t>
            </a:r>
          </a:p>
        </p:txBody>
      </p:sp>
      <p:sp>
        <p:nvSpPr>
          <p:cNvPr id="5" name="Oval 4">
            <a:extLst>
              <a:ext uri="{FF2B5EF4-FFF2-40B4-BE49-F238E27FC236}">
                <a16:creationId xmlns:a16="http://schemas.microsoft.com/office/drawing/2014/main" id="{EA77832B-8CD5-4405-B89A-B4FCDD71F50F}"/>
              </a:ext>
            </a:extLst>
          </p:cNvPr>
          <p:cNvSpPr/>
          <p:nvPr/>
        </p:nvSpPr>
        <p:spPr>
          <a:xfrm>
            <a:off x="3733800" y="2933700"/>
            <a:ext cx="685800" cy="1447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ectangle 1">
            <a:extLst>
              <a:ext uri="{FF2B5EF4-FFF2-40B4-BE49-F238E27FC236}">
                <a16:creationId xmlns:a16="http://schemas.microsoft.com/office/drawing/2014/main" id="{ED2DFE6A-75C5-4F26-A0A4-1333A516B5BB}"/>
              </a:ext>
            </a:extLst>
          </p:cNvPr>
          <p:cNvSpPr/>
          <p:nvPr/>
        </p:nvSpPr>
        <p:spPr>
          <a:xfrm>
            <a:off x="0" y="6553200"/>
            <a:ext cx="1494320" cy="323165"/>
          </a:xfrm>
          <a:prstGeom prst="rect">
            <a:avLst/>
          </a:prstGeom>
        </p:spPr>
        <p:txBody>
          <a:bodyPr wrap="none">
            <a:spAutoFit/>
          </a:bodyPr>
          <a:lstStyle/>
          <a:p>
            <a:r>
              <a:rPr lang="en-US" sz="1500" b="1" dirty="0" err="1">
                <a:solidFill>
                  <a:srgbClr val="00B0F0"/>
                </a:solidFill>
              </a:rPr>
              <a:t>VFrench</a:t>
            </a:r>
            <a:r>
              <a:rPr lang="en-US" sz="1500" b="1" dirty="0">
                <a:solidFill>
                  <a:srgbClr val="00B0F0"/>
                </a:solidFill>
              </a:rPr>
              <a:t> 2013</a:t>
            </a:r>
          </a:p>
        </p:txBody>
      </p:sp>
      <p:sp>
        <p:nvSpPr>
          <p:cNvPr id="6" name="Rectangle 5">
            <a:extLst>
              <a:ext uri="{FF2B5EF4-FFF2-40B4-BE49-F238E27FC236}">
                <a16:creationId xmlns:a16="http://schemas.microsoft.com/office/drawing/2014/main" id="{790C1DDC-B11B-4685-A377-535B1892102F}"/>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CONTINUITY</a:t>
            </a:r>
          </a:p>
          <a:p>
            <a:pPr algn="ctr" eaLnBrk="1" hangingPunct="1">
              <a:spcBef>
                <a:spcPct val="0"/>
              </a:spcBef>
              <a:buFontTx/>
              <a:buNone/>
            </a:pPr>
            <a:r>
              <a:rPr lang="en-US" altLang="en-US" sz="2400" dirty="0">
                <a:solidFill>
                  <a:schemeClr val="bg1"/>
                </a:solidFill>
              </a:rPr>
              <a:t>IN-CLASS PROBLEM 2</a:t>
            </a:r>
            <a:endParaRPr lang="en-US" altLang="en-US" sz="2400" i="1" dirty="0">
              <a:solidFill>
                <a:schemeClr val="folHlink"/>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a:extLst>
              <a:ext uri="{FF2B5EF4-FFF2-40B4-BE49-F238E27FC236}">
                <a16:creationId xmlns:a16="http://schemas.microsoft.com/office/drawing/2014/main" id="{3C04CF5F-3A9B-408D-AE04-E6CB54FB435B}"/>
              </a:ext>
            </a:extLst>
          </p:cNvPr>
          <p:cNvSpPr>
            <a:spLocks noGrp="1"/>
          </p:cNvSpPr>
          <p:nvPr>
            <p:ph idx="1"/>
          </p:nvPr>
        </p:nvSpPr>
        <p:spPr>
          <a:xfrm>
            <a:off x="457200" y="762000"/>
            <a:ext cx="8229600" cy="5638800"/>
          </a:xfrm>
        </p:spPr>
        <p:txBody>
          <a:bodyPr/>
          <a:lstStyle/>
          <a:p>
            <a:r>
              <a:rPr lang="en-US" altLang="en-US" dirty="0"/>
              <a:t>Not there either!</a:t>
            </a:r>
          </a:p>
          <a:p>
            <a:pPr>
              <a:spcBef>
                <a:spcPts val="0"/>
              </a:spcBef>
            </a:pPr>
            <a:r>
              <a:rPr lang="en-US" altLang="en-US" dirty="0"/>
              <a:t>Remember a limit is a tangent line – there is no unique line tangent </a:t>
            </a:r>
          </a:p>
          <a:p>
            <a:pPr>
              <a:spcBef>
                <a:spcPts val="0"/>
              </a:spcBef>
            </a:pPr>
            <a:r>
              <a:rPr lang="en-US" altLang="en-US" dirty="0"/>
              <a:t>to a </a:t>
            </a:r>
          </a:p>
          <a:p>
            <a:pPr>
              <a:spcBef>
                <a:spcPts val="0"/>
              </a:spcBef>
            </a:pPr>
            <a:r>
              <a:rPr lang="en-US" altLang="en-US" dirty="0"/>
              <a:t>pointy-</a:t>
            </a:r>
          </a:p>
          <a:p>
            <a:pPr>
              <a:spcBef>
                <a:spcPts val="0"/>
              </a:spcBef>
            </a:pPr>
            <a:r>
              <a:rPr lang="en-US" altLang="en-US" dirty="0"/>
              <a:t>point!</a:t>
            </a:r>
          </a:p>
        </p:txBody>
      </p:sp>
      <p:sp>
        <p:nvSpPr>
          <p:cNvPr id="3" name="Rectangle 2">
            <a:extLst>
              <a:ext uri="{FF2B5EF4-FFF2-40B4-BE49-F238E27FC236}">
                <a16:creationId xmlns:a16="http://schemas.microsoft.com/office/drawing/2014/main" id="{D6A780F1-4CB6-4A5B-A23E-B3774A841423}"/>
              </a:ext>
            </a:extLst>
          </p:cNvPr>
          <p:cNvSpPr/>
          <p:nvPr/>
        </p:nvSpPr>
        <p:spPr>
          <a:xfrm>
            <a:off x="0" y="6553200"/>
            <a:ext cx="1494320" cy="323165"/>
          </a:xfrm>
          <a:prstGeom prst="rect">
            <a:avLst/>
          </a:prstGeom>
        </p:spPr>
        <p:txBody>
          <a:bodyPr wrap="none">
            <a:spAutoFit/>
          </a:bodyPr>
          <a:lstStyle/>
          <a:p>
            <a:r>
              <a:rPr lang="en-US" sz="1500" b="1" dirty="0" err="1">
                <a:solidFill>
                  <a:srgbClr val="00B0F0"/>
                </a:solidFill>
              </a:rPr>
              <a:t>VFrench</a:t>
            </a:r>
            <a:r>
              <a:rPr lang="en-US" sz="1500" b="1" dirty="0">
                <a:solidFill>
                  <a:srgbClr val="00B0F0"/>
                </a:solidFill>
              </a:rPr>
              <a:t> 2013</a:t>
            </a:r>
          </a:p>
        </p:txBody>
      </p:sp>
      <p:pic>
        <p:nvPicPr>
          <p:cNvPr id="4" name="Picture 3">
            <a:extLst>
              <a:ext uri="{FF2B5EF4-FFF2-40B4-BE49-F238E27FC236}">
                <a16:creationId xmlns:a16="http://schemas.microsoft.com/office/drawing/2014/main" id="{0FA092F4-C552-4CD5-BE1C-E14134021B5E}"/>
              </a:ext>
            </a:extLst>
          </p:cNvPr>
          <p:cNvPicPr>
            <a:picLocks noChangeAspect="1"/>
          </p:cNvPicPr>
          <p:nvPr/>
        </p:nvPicPr>
        <p:blipFill>
          <a:blip r:embed="rId2"/>
          <a:stretch>
            <a:fillRect/>
          </a:stretch>
        </p:blipFill>
        <p:spPr>
          <a:xfrm>
            <a:off x="2438400" y="3407979"/>
            <a:ext cx="5876925" cy="3114675"/>
          </a:xfrm>
          <a:prstGeom prst="rect">
            <a:avLst/>
          </a:prstGeom>
        </p:spPr>
      </p:pic>
      <p:cxnSp>
        <p:nvCxnSpPr>
          <p:cNvPr id="12" name="Straight Connector 11">
            <a:extLst>
              <a:ext uri="{FF2B5EF4-FFF2-40B4-BE49-F238E27FC236}">
                <a16:creationId xmlns:a16="http://schemas.microsoft.com/office/drawing/2014/main" id="{FAF646E9-3A85-45C5-AFED-3F2027FA04A6}"/>
              </a:ext>
            </a:extLst>
          </p:cNvPr>
          <p:cNvCxnSpPr/>
          <p:nvPr/>
        </p:nvCxnSpPr>
        <p:spPr>
          <a:xfrm>
            <a:off x="4114800" y="4724400"/>
            <a:ext cx="1921631"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166DD7C-B9BA-4396-A243-5DEB85355150}"/>
              </a:ext>
            </a:extLst>
          </p:cNvPr>
          <p:cNvCxnSpPr>
            <a:cxnSpLocks/>
          </p:cNvCxnSpPr>
          <p:nvPr/>
        </p:nvCxnSpPr>
        <p:spPr>
          <a:xfrm>
            <a:off x="4190999" y="4508116"/>
            <a:ext cx="1769231" cy="45720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3D4A9B-0D29-4EE8-AA25-279120F61551}"/>
              </a:ext>
            </a:extLst>
          </p:cNvPr>
          <p:cNvCxnSpPr>
            <a:cxnSpLocks/>
          </p:cNvCxnSpPr>
          <p:nvPr/>
        </p:nvCxnSpPr>
        <p:spPr>
          <a:xfrm flipV="1">
            <a:off x="4427914" y="4540058"/>
            <a:ext cx="1295400" cy="368684"/>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55A8D9EF-ADED-4008-972A-2423DD16C1BD}"/>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CONTINUITY</a:t>
            </a:r>
          </a:p>
          <a:p>
            <a:pPr algn="ctr" eaLnBrk="1" hangingPunct="1">
              <a:spcBef>
                <a:spcPct val="0"/>
              </a:spcBef>
              <a:buFontTx/>
              <a:buNone/>
            </a:pPr>
            <a:r>
              <a:rPr lang="en-US" altLang="en-US" sz="2400" dirty="0">
                <a:solidFill>
                  <a:schemeClr val="bg1"/>
                </a:solidFill>
              </a:rPr>
              <a:t>IN-CLASS PROBLEM 2</a:t>
            </a:r>
            <a:endParaRPr lang="en-US" altLang="en-US" sz="2400" i="1" dirty="0">
              <a:solidFill>
                <a:schemeClr val="folHlink"/>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D7959D-8EA8-4C67-8EDE-DA528C17D702}"/>
              </a:ext>
            </a:extLst>
          </p:cNvPr>
          <p:cNvPicPr>
            <a:picLocks noChangeAspect="1"/>
          </p:cNvPicPr>
          <p:nvPr/>
        </p:nvPicPr>
        <p:blipFill>
          <a:blip r:embed="rId2"/>
          <a:stretch>
            <a:fillRect/>
          </a:stretch>
        </p:blipFill>
        <p:spPr>
          <a:xfrm>
            <a:off x="346841" y="1576386"/>
            <a:ext cx="8477170" cy="4595814"/>
          </a:xfrm>
          <a:prstGeom prst="rect">
            <a:avLst/>
          </a:prstGeom>
        </p:spPr>
      </p:pic>
      <p:grpSp>
        <p:nvGrpSpPr>
          <p:cNvPr id="22533" name="Group 8">
            <a:extLst>
              <a:ext uri="{FF2B5EF4-FFF2-40B4-BE49-F238E27FC236}">
                <a16:creationId xmlns:a16="http://schemas.microsoft.com/office/drawing/2014/main" id="{FF1F2A13-DCD1-4BEB-99CC-E5ABBE90E299}"/>
              </a:ext>
            </a:extLst>
          </p:cNvPr>
          <p:cNvGrpSpPr>
            <a:grpSpLocks/>
          </p:cNvGrpSpPr>
          <p:nvPr/>
        </p:nvGrpSpPr>
        <p:grpSpPr bwMode="auto">
          <a:xfrm>
            <a:off x="820739" y="1912938"/>
            <a:ext cx="8012111" cy="3911599"/>
            <a:chOff x="2057901" y="3810174"/>
            <a:chExt cx="5562629" cy="2285586"/>
          </a:xfrm>
        </p:grpSpPr>
        <p:sp>
          <p:nvSpPr>
            <p:cNvPr id="5" name="Oval 4">
              <a:extLst>
                <a:ext uri="{FF2B5EF4-FFF2-40B4-BE49-F238E27FC236}">
                  <a16:creationId xmlns:a16="http://schemas.microsoft.com/office/drawing/2014/main" id="{A0C9462B-C41C-4458-9258-2041B80DD2EA}"/>
                </a:ext>
              </a:extLst>
            </p:cNvPr>
            <p:cNvSpPr/>
            <p:nvPr/>
          </p:nvSpPr>
          <p:spPr>
            <a:xfrm>
              <a:off x="3048747" y="4571726"/>
              <a:ext cx="685547" cy="14479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a:extLst>
                <a:ext uri="{FF2B5EF4-FFF2-40B4-BE49-F238E27FC236}">
                  <a16:creationId xmlns:a16="http://schemas.microsoft.com/office/drawing/2014/main" id="{D2FC67C3-6992-434D-B9D5-CFB8AACC7240}"/>
                </a:ext>
              </a:extLst>
            </p:cNvPr>
            <p:cNvSpPr/>
            <p:nvPr/>
          </p:nvSpPr>
          <p:spPr>
            <a:xfrm>
              <a:off x="5258590" y="3810174"/>
              <a:ext cx="685547" cy="17522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a:extLst>
                <a:ext uri="{FF2B5EF4-FFF2-40B4-BE49-F238E27FC236}">
                  <a16:creationId xmlns:a16="http://schemas.microsoft.com/office/drawing/2014/main" id="{1C10E276-5FF9-4B3E-82A2-A3FB36243B6F}"/>
                </a:ext>
              </a:extLst>
            </p:cNvPr>
            <p:cNvSpPr/>
            <p:nvPr/>
          </p:nvSpPr>
          <p:spPr>
            <a:xfrm>
              <a:off x="2057901" y="5029029"/>
              <a:ext cx="685547" cy="10667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a:extLst>
                <a:ext uri="{FF2B5EF4-FFF2-40B4-BE49-F238E27FC236}">
                  <a16:creationId xmlns:a16="http://schemas.microsoft.com/office/drawing/2014/main" id="{2CD9255D-BB80-45E7-97BF-33757DBF09E6}"/>
                </a:ext>
              </a:extLst>
            </p:cNvPr>
            <p:cNvSpPr/>
            <p:nvPr/>
          </p:nvSpPr>
          <p:spPr>
            <a:xfrm>
              <a:off x="6934983" y="4191413"/>
              <a:ext cx="685547" cy="10667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 name="Rectangle 3">
            <a:extLst>
              <a:ext uri="{FF2B5EF4-FFF2-40B4-BE49-F238E27FC236}">
                <a16:creationId xmlns:a16="http://schemas.microsoft.com/office/drawing/2014/main" id="{F2D49B16-8D7F-436C-9489-9BA60A5DB992}"/>
              </a:ext>
            </a:extLst>
          </p:cNvPr>
          <p:cNvSpPr/>
          <p:nvPr/>
        </p:nvSpPr>
        <p:spPr>
          <a:xfrm>
            <a:off x="0" y="6553200"/>
            <a:ext cx="1494320" cy="323165"/>
          </a:xfrm>
          <a:prstGeom prst="rect">
            <a:avLst/>
          </a:prstGeom>
        </p:spPr>
        <p:txBody>
          <a:bodyPr wrap="none">
            <a:spAutoFit/>
          </a:bodyPr>
          <a:lstStyle/>
          <a:p>
            <a:r>
              <a:rPr lang="en-US" sz="1500" b="1" dirty="0" err="1">
                <a:solidFill>
                  <a:srgbClr val="00B0F0"/>
                </a:solidFill>
              </a:rPr>
              <a:t>VFrench</a:t>
            </a:r>
            <a:r>
              <a:rPr lang="en-US" sz="1500" b="1" dirty="0">
                <a:solidFill>
                  <a:srgbClr val="00B0F0"/>
                </a:solidFill>
              </a:rPr>
              <a:t> 2013</a:t>
            </a:r>
          </a:p>
        </p:txBody>
      </p:sp>
      <p:sp>
        <p:nvSpPr>
          <p:cNvPr id="9" name="Rectangle 8">
            <a:extLst>
              <a:ext uri="{FF2B5EF4-FFF2-40B4-BE49-F238E27FC236}">
                <a16:creationId xmlns:a16="http://schemas.microsoft.com/office/drawing/2014/main" id="{AFCD511F-759D-4154-967A-8E40B49E79B8}"/>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CONTINUITY</a:t>
            </a:r>
          </a:p>
          <a:p>
            <a:pPr algn="ctr" eaLnBrk="1" hangingPunct="1">
              <a:spcBef>
                <a:spcPct val="0"/>
              </a:spcBef>
              <a:buFontTx/>
              <a:buNone/>
            </a:pPr>
            <a:r>
              <a:rPr lang="en-US" altLang="en-US" sz="2400" dirty="0">
                <a:solidFill>
                  <a:schemeClr val="bg1"/>
                </a:solidFill>
              </a:rPr>
              <a:t>IN-CLASS PROBLEM 2</a:t>
            </a:r>
            <a:endParaRPr lang="en-US" altLang="en-US" sz="2400" i="1" dirty="0">
              <a:solidFill>
                <a:schemeClr val="folHlink"/>
              </a:solidFill>
            </a:endParaRPr>
          </a:p>
        </p:txBody>
      </p:sp>
      <p:sp>
        <p:nvSpPr>
          <p:cNvPr id="2" name="Oval 1">
            <a:extLst>
              <a:ext uri="{FF2B5EF4-FFF2-40B4-BE49-F238E27FC236}">
                <a16:creationId xmlns:a16="http://schemas.microsoft.com/office/drawing/2014/main" id="{108A27D9-981B-4014-B215-EED66F45D135}"/>
              </a:ext>
            </a:extLst>
          </p:cNvPr>
          <p:cNvSpPr/>
          <p:nvPr/>
        </p:nvSpPr>
        <p:spPr>
          <a:xfrm>
            <a:off x="3733800" y="2933700"/>
            <a:ext cx="685800" cy="1447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014622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01CC38-1F1A-44DF-BF7F-16CF6C4C0A66}"/>
              </a:ext>
            </a:extLst>
          </p:cNvPr>
          <p:cNvPicPr>
            <a:picLocks noChangeAspect="1"/>
          </p:cNvPicPr>
          <p:nvPr/>
        </p:nvPicPr>
        <p:blipFill>
          <a:blip r:embed="rId3"/>
          <a:stretch>
            <a:fillRect/>
          </a:stretch>
        </p:blipFill>
        <p:spPr>
          <a:xfrm>
            <a:off x="2441079" y="2084848"/>
            <a:ext cx="5026521" cy="4773152"/>
          </a:xfrm>
          <a:prstGeom prst="rect">
            <a:avLst/>
          </a:prstGeom>
        </p:spPr>
      </p:pic>
      <p:sp>
        <p:nvSpPr>
          <p:cNvPr id="19459" name="Content Placeholder 2">
            <a:extLst>
              <a:ext uri="{FF2B5EF4-FFF2-40B4-BE49-F238E27FC236}">
                <a16:creationId xmlns:a16="http://schemas.microsoft.com/office/drawing/2014/main" id="{E5610DDC-068D-4CF7-9E42-5134FEED7E4D}"/>
              </a:ext>
            </a:extLst>
          </p:cNvPr>
          <p:cNvSpPr>
            <a:spLocks noGrp="1"/>
          </p:cNvSpPr>
          <p:nvPr>
            <p:ph idx="1"/>
          </p:nvPr>
        </p:nvSpPr>
        <p:spPr>
          <a:xfrm>
            <a:off x="457200" y="838200"/>
            <a:ext cx="8229600" cy="5638800"/>
          </a:xfrm>
        </p:spPr>
        <p:txBody>
          <a:bodyPr/>
          <a:lstStyle/>
          <a:p>
            <a:r>
              <a:rPr lang="en-US" altLang="en-US" dirty="0"/>
              <a:t>So “g” is continuous, but not universally differentiable</a:t>
            </a:r>
          </a:p>
        </p:txBody>
      </p:sp>
      <p:sp>
        <p:nvSpPr>
          <p:cNvPr id="3" name="Rectangle 2">
            <a:extLst>
              <a:ext uri="{FF2B5EF4-FFF2-40B4-BE49-F238E27FC236}">
                <a16:creationId xmlns:a16="http://schemas.microsoft.com/office/drawing/2014/main" id="{F2A98E5C-F252-4265-864A-1EEB12027256}"/>
              </a:ext>
            </a:extLst>
          </p:cNvPr>
          <p:cNvSpPr/>
          <p:nvPr/>
        </p:nvSpPr>
        <p:spPr>
          <a:xfrm>
            <a:off x="0" y="6534835"/>
            <a:ext cx="1494320" cy="323165"/>
          </a:xfrm>
          <a:prstGeom prst="rect">
            <a:avLst/>
          </a:prstGeom>
        </p:spPr>
        <p:txBody>
          <a:bodyPr wrap="none">
            <a:spAutoFit/>
          </a:bodyPr>
          <a:lstStyle/>
          <a:p>
            <a:r>
              <a:rPr lang="en-US" sz="1500" b="1" dirty="0" err="1">
                <a:solidFill>
                  <a:srgbClr val="00B0F0"/>
                </a:solidFill>
              </a:rPr>
              <a:t>VFrench</a:t>
            </a:r>
            <a:r>
              <a:rPr lang="en-US" sz="1500" b="1" dirty="0">
                <a:solidFill>
                  <a:srgbClr val="00B0F0"/>
                </a:solidFill>
              </a:rPr>
              <a:t> 2013</a:t>
            </a:r>
          </a:p>
        </p:txBody>
      </p:sp>
      <p:sp>
        <p:nvSpPr>
          <p:cNvPr id="5" name="Rectangle 4">
            <a:extLst>
              <a:ext uri="{FF2B5EF4-FFF2-40B4-BE49-F238E27FC236}">
                <a16:creationId xmlns:a16="http://schemas.microsoft.com/office/drawing/2014/main" id="{08211384-B553-4512-9712-B32B7F1B39F7}"/>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CONTINUITY</a:t>
            </a:r>
          </a:p>
          <a:p>
            <a:pPr algn="ctr" eaLnBrk="1" hangingPunct="1">
              <a:spcBef>
                <a:spcPct val="0"/>
              </a:spcBef>
              <a:buFontTx/>
              <a:buNone/>
            </a:pPr>
            <a:r>
              <a:rPr lang="en-US" altLang="en-US" sz="2400" dirty="0">
                <a:solidFill>
                  <a:schemeClr val="bg1"/>
                </a:solidFill>
              </a:rPr>
              <a:t>IN-CLASS PROBLEM 1</a:t>
            </a:r>
            <a:endParaRPr lang="en-US" altLang="en-US" sz="2400" i="1" dirty="0">
              <a:solidFill>
                <a:schemeClr val="folHlink"/>
              </a:solidFill>
            </a:endParaRPr>
          </a:p>
        </p:txBody>
      </p:sp>
      <p:sp>
        <p:nvSpPr>
          <p:cNvPr id="4" name="Oval 3">
            <a:extLst>
              <a:ext uri="{FF2B5EF4-FFF2-40B4-BE49-F238E27FC236}">
                <a16:creationId xmlns:a16="http://schemas.microsoft.com/office/drawing/2014/main" id="{C20DE06F-C056-404B-BE9A-A0E1D19C8698}"/>
              </a:ext>
            </a:extLst>
          </p:cNvPr>
          <p:cNvSpPr/>
          <p:nvPr/>
        </p:nvSpPr>
        <p:spPr>
          <a:xfrm>
            <a:off x="4593021" y="2116662"/>
            <a:ext cx="2696680" cy="18457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955303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58B0ED-9399-49FE-9F5F-37B8BD954591}"/>
              </a:ext>
            </a:extLst>
          </p:cNvPr>
          <p:cNvPicPr>
            <a:picLocks noChangeAspect="1"/>
          </p:cNvPicPr>
          <p:nvPr/>
        </p:nvPicPr>
        <p:blipFill>
          <a:blip r:embed="rId2"/>
          <a:stretch>
            <a:fillRect/>
          </a:stretch>
        </p:blipFill>
        <p:spPr>
          <a:xfrm>
            <a:off x="266700" y="223837"/>
            <a:ext cx="8610600" cy="641032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53200"/>
            <a:ext cx="3042821" cy="323165"/>
          </a:xfrm>
          <a:prstGeom prst="rect">
            <a:avLst/>
          </a:prstGeom>
        </p:spPr>
        <p:txBody>
          <a:bodyPr wrap="none">
            <a:spAutoFit/>
          </a:bodyPr>
          <a:lstStyle/>
          <a:p>
            <a:r>
              <a:rPr lang="en-US" sz="1500" b="1" dirty="0">
                <a:solidFill>
                  <a:srgbClr val="00B0F0"/>
                </a:solidFill>
              </a:rPr>
              <a:t>http://i.imgur.com/aliTlT3.jpg</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dirty="0"/>
              <a:t>Questions?</a:t>
            </a:r>
          </a:p>
        </p:txBody>
      </p:sp>
    </p:spTree>
    <p:extLst>
      <p:ext uri="{BB962C8B-B14F-4D97-AF65-F5344CB8AC3E}">
        <p14:creationId xmlns:p14="http://schemas.microsoft.com/office/powerpoint/2010/main" val="3712194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70B19-463E-4270-821B-D92CD12174A2}"/>
              </a:ext>
            </a:extLst>
          </p:cNvPr>
          <p:cNvSpPr>
            <a:spLocks noGrp="1"/>
          </p:cNvSpPr>
          <p:nvPr>
            <p:ph type="title"/>
          </p:nvPr>
        </p:nvSpPr>
        <p:spPr/>
        <p:txBody>
          <a:bodyPr/>
          <a:lstStyle/>
          <a:p>
            <a:r>
              <a:rPr lang="en-US" dirty="0"/>
              <a:t>Extrema</a:t>
            </a:r>
          </a:p>
        </p:txBody>
      </p:sp>
      <p:sp>
        <p:nvSpPr>
          <p:cNvPr id="3" name="Content Placeholder 2">
            <a:extLst>
              <a:ext uri="{FF2B5EF4-FFF2-40B4-BE49-F238E27FC236}">
                <a16:creationId xmlns:a16="http://schemas.microsoft.com/office/drawing/2014/main" id="{B86314DA-8B6A-4998-978F-4955A7B8D19D}"/>
              </a:ext>
            </a:extLst>
          </p:cNvPr>
          <p:cNvSpPr>
            <a:spLocks noGrp="1"/>
          </p:cNvSpPr>
          <p:nvPr>
            <p:ph idx="1"/>
          </p:nvPr>
        </p:nvSpPr>
        <p:spPr/>
        <p:txBody>
          <a:bodyPr/>
          <a:lstStyle/>
          <a:p>
            <a:r>
              <a:rPr lang="en-US" dirty="0"/>
              <a:t>Functions can have "hills and cups": places where they reach a minimum or maximum value</a:t>
            </a:r>
          </a:p>
        </p:txBody>
      </p:sp>
    </p:spTree>
    <p:extLst>
      <p:ext uri="{BB962C8B-B14F-4D97-AF65-F5344CB8AC3E}">
        <p14:creationId xmlns:p14="http://schemas.microsoft.com/office/powerpoint/2010/main" val="3327730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08305-27A0-453F-8C13-2B438D5A6269}"/>
              </a:ext>
            </a:extLst>
          </p:cNvPr>
          <p:cNvSpPr>
            <a:spLocks noGrp="1"/>
          </p:cNvSpPr>
          <p:nvPr>
            <p:ph type="title"/>
          </p:nvPr>
        </p:nvSpPr>
        <p:spPr/>
        <p:txBody>
          <a:bodyPr/>
          <a:lstStyle/>
          <a:p>
            <a:r>
              <a:rPr lang="en-US" dirty="0"/>
              <a:t>Extrema</a:t>
            </a:r>
          </a:p>
        </p:txBody>
      </p:sp>
      <p:sp>
        <p:nvSpPr>
          <p:cNvPr id="3" name="Content Placeholder 2">
            <a:extLst>
              <a:ext uri="{FF2B5EF4-FFF2-40B4-BE49-F238E27FC236}">
                <a16:creationId xmlns:a16="http://schemas.microsoft.com/office/drawing/2014/main" id="{68BB6470-BD84-4087-84B0-6FC5EF2B331C}"/>
              </a:ext>
            </a:extLst>
          </p:cNvPr>
          <p:cNvSpPr>
            <a:spLocks noGrp="1"/>
          </p:cNvSpPr>
          <p:nvPr>
            <p:ph idx="1"/>
          </p:nvPr>
        </p:nvSpPr>
        <p:spPr/>
        <p:txBody>
          <a:bodyPr/>
          <a:lstStyle/>
          <a:p>
            <a:r>
              <a:rPr lang="en-US" dirty="0"/>
              <a:t>At the highest point of the hill is a </a:t>
            </a:r>
            <a:r>
              <a:rPr lang="en-US" dirty="0">
                <a:solidFill>
                  <a:srgbClr val="FFC000"/>
                </a:solidFill>
              </a:rPr>
              <a:t>maximum</a:t>
            </a:r>
            <a:r>
              <a:rPr lang="en-US" dirty="0"/>
              <a:t> value</a:t>
            </a:r>
          </a:p>
          <a:p>
            <a:endParaRPr lang="en-US" sz="2000" dirty="0"/>
          </a:p>
          <a:p>
            <a:r>
              <a:rPr lang="en-US" dirty="0"/>
              <a:t>At the lowest point in the cup there is a </a:t>
            </a:r>
            <a:r>
              <a:rPr lang="en-US" dirty="0">
                <a:solidFill>
                  <a:srgbClr val="FFC000"/>
                </a:solidFill>
              </a:rPr>
              <a:t>minimum</a:t>
            </a:r>
          </a:p>
        </p:txBody>
      </p:sp>
    </p:spTree>
    <p:extLst>
      <p:ext uri="{BB962C8B-B14F-4D97-AF65-F5344CB8AC3E}">
        <p14:creationId xmlns:p14="http://schemas.microsoft.com/office/powerpoint/2010/main" val="3501282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Up?</a:t>
            </a:r>
          </a:p>
        </p:txBody>
      </p:sp>
      <p:sp>
        <p:nvSpPr>
          <p:cNvPr id="3" name="Content Placeholder 2"/>
          <p:cNvSpPr>
            <a:spLocks noGrp="1"/>
          </p:cNvSpPr>
          <p:nvPr>
            <p:ph idx="1"/>
          </p:nvPr>
        </p:nvSpPr>
        <p:spPr>
          <a:xfrm>
            <a:off x="457200" y="1066800"/>
            <a:ext cx="8458200" cy="5638800"/>
          </a:xfrm>
        </p:spPr>
        <p:txBody>
          <a:bodyPr/>
          <a:lstStyle/>
          <a:p>
            <a:pPr algn="l"/>
            <a:r>
              <a:rPr lang="en-US" sz="3200" dirty="0"/>
              <a:t>Outcome 1) Demonstrate differentiation skills for linear, polynomial, rational, trigonometric, exponential, and logarithmic functions and proper application of the Product, Quotient and Chain Rules of differentiation </a:t>
            </a:r>
          </a:p>
          <a:p>
            <a:pPr algn="l"/>
            <a:r>
              <a:rPr lang="en-US" sz="3200" dirty="0"/>
              <a:t>Outcome 2) Use algebra, limits and derivatives to examine the properties and graphs of functions, including finding their </a:t>
            </a:r>
            <a:r>
              <a:rPr lang="en-US" sz="3200" dirty="0">
                <a:solidFill>
                  <a:srgbClr val="FFC000"/>
                </a:solidFill>
              </a:rPr>
              <a:t>extrema, inflection points, and intervals of monotonicity and concavity </a:t>
            </a:r>
          </a:p>
          <a:p>
            <a:endParaRPr lang="en-US" dirty="0"/>
          </a:p>
        </p:txBody>
      </p:sp>
    </p:spTree>
    <p:extLst>
      <p:ext uri="{BB962C8B-B14F-4D97-AF65-F5344CB8AC3E}">
        <p14:creationId xmlns:p14="http://schemas.microsoft.com/office/powerpoint/2010/main" val="245333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39F7F-F5B4-45A0-A3CE-CA4D79E22977}"/>
              </a:ext>
            </a:extLst>
          </p:cNvPr>
          <p:cNvSpPr>
            <a:spLocks noGrp="1"/>
          </p:cNvSpPr>
          <p:nvPr>
            <p:ph type="title"/>
          </p:nvPr>
        </p:nvSpPr>
        <p:spPr/>
        <p:txBody>
          <a:bodyPr/>
          <a:lstStyle/>
          <a:p>
            <a:r>
              <a:rPr lang="en-US" dirty="0"/>
              <a:t>Extrema</a:t>
            </a:r>
          </a:p>
        </p:txBody>
      </p:sp>
      <p:sp>
        <p:nvSpPr>
          <p:cNvPr id="3" name="Content Placeholder 2">
            <a:extLst>
              <a:ext uri="{FF2B5EF4-FFF2-40B4-BE49-F238E27FC236}">
                <a16:creationId xmlns:a16="http://schemas.microsoft.com/office/drawing/2014/main" id="{9783820C-4A66-4A7D-90BF-A04C009A29D8}"/>
              </a:ext>
            </a:extLst>
          </p:cNvPr>
          <p:cNvSpPr>
            <a:spLocks noGrp="1"/>
          </p:cNvSpPr>
          <p:nvPr>
            <p:ph idx="1"/>
          </p:nvPr>
        </p:nvSpPr>
        <p:spPr/>
        <p:txBody>
          <a:bodyPr/>
          <a:lstStyle/>
          <a:p>
            <a:pPr algn="l"/>
            <a:r>
              <a:rPr lang="en-US" dirty="0"/>
              <a:t>The plural of maximum </a:t>
            </a:r>
          </a:p>
          <a:p>
            <a:pPr algn="l">
              <a:spcBef>
                <a:spcPts val="0"/>
              </a:spcBef>
            </a:pPr>
            <a:r>
              <a:rPr lang="en-US" dirty="0"/>
              <a:t>	is </a:t>
            </a:r>
            <a:r>
              <a:rPr lang="en-US" dirty="0">
                <a:solidFill>
                  <a:srgbClr val="FFC000"/>
                </a:solidFill>
              </a:rPr>
              <a:t>maxima</a:t>
            </a:r>
          </a:p>
          <a:p>
            <a:pPr algn="l"/>
            <a:r>
              <a:rPr lang="en-US" dirty="0"/>
              <a:t>The plural of minimum is </a:t>
            </a:r>
            <a:r>
              <a:rPr lang="en-US" dirty="0">
                <a:solidFill>
                  <a:srgbClr val="FFC000"/>
                </a:solidFill>
              </a:rPr>
              <a:t>minima</a:t>
            </a:r>
          </a:p>
          <a:p>
            <a:pPr algn="l"/>
            <a:r>
              <a:rPr lang="en-US" dirty="0"/>
              <a:t>Maxima and minima are </a:t>
            </a:r>
          </a:p>
          <a:p>
            <a:pPr algn="l">
              <a:spcBef>
                <a:spcPts val="0"/>
              </a:spcBef>
            </a:pPr>
            <a:r>
              <a:rPr lang="en-US" dirty="0"/>
              <a:t>	collectively called </a:t>
            </a:r>
            <a:r>
              <a:rPr lang="en-US" dirty="0">
                <a:solidFill>
                  <a:srgbClr val="FFC000"/>
                </a:solidFill>
              </a:rPr>
              <a:t>extrema</a:t>
            </a:r>
          </a:p>
          <a:p>
            <a:endParaRPr lang="en-US" dirty="0"/>
          </a:p>
        </p:txBody>
      </p:sp>
    </p:spTree>
    <p:extLst>
      <p:ext uri="{BB962C8B-B14F-4D97-AF65-F5344CB8AC3E}">
        <p14:creationId xmlns:p14="http://schemas.microsoft.com/office/powerpoint/2010/main" val="4591495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5DF48-A0E9-49CE-835A-9F67C5D13242}"/>
              </a:ext>
            </a:extLst>
          </p:cNvPr>
          <p:cNvSpPr>
            <a:spLocks noGrp="1"/>
          </p:cNvSpPr>
          <p:nvPr>
            <p:ph type="title"/>
          </p:nvPr>
        </p:nvSpPr>
        <p:spPr/>
        <p:txBody>
          <a:bodyPr/>
          <a:lstStyle/>
          <a:p>
            <a:r>
              <a:rPr lang="en-US" dirty="0"/>
              <a:t>Extrema</a:t>
            </a:r>
          </a:p>
        </p:txBody>
      </p:sp>
      <p:sp>
        <p:nvSpPr>
          <p:cNvPr id="3" name="Content Placeholder 2">
            <a:extLst>
              <a:ext uri="{FF2B5EF4-FFF2-40B4-BE49-F238E27FC236}">
                <a16:creationId xmlns:a16="http://schemas.microsoft.com/office/drawing/2014/main" id="{1381DFE4-A22B-4D1E-A077-8CF3E5CCDB39}"/>
              </a:ext>
            </a:extLst>
          </p:cNvPr>
          <p:cNvSpPr>
            <a:spLocks noGrp="1"/>
          </p:cNvSpPr>
          <p:nvPr>
            <p:ph idx="1"/>
          </p:nvPr>
        </p:nvSpPr>
        <p:spPr/>
        <p:txBody>
          <a:bodyPr/>
          <a:lstStyle/>
          <a:p>
            <a:pPr>
              <a:spcBef>
                <a:spcPts val="0"/>
              </a:spcBef>
            </a:pPr>
            <a:r>
              <a:rPr lang="en-US" dirty="0"/>
              <a:t>The maximum or minimum over the entire function is called an "</a:t>
            </a:r>
            <a:r>
              <a:rPr lang="en-US" dirty="0">
                <a:solidFill>
                  <a:srgbClr val="FFC000"/>
                </a:solidFill>
              </a:rPr>
              <a:t>Absolute</a:t>
            </a:r>
            <a:r>
              <a:rPr lang="en-US" dirty="0"/>
              <a:t>" or "</a:t>
            </a:r>
            <a:r>
              <a:rPr lang="en-US" dirty="0">
                <a:solidFill>
                  <a:srgbClr val="FFC000"/>
                </a:solidFill>
              </a:rPr>
              <a:t>Global</a:t>
            </a:r>
            <a:r>
              <a:rPr lang="en-US" dirty="0"/>
              <a:t>" </a:t>
            </a:r>
            <a:r>
              <a:rPr lang="en-US" dirty="0">
                <a:solidFill>
                  <a:srgbClr val="FFC000"/>
                </a:solidFill>
              </a:rPr>
              <a:t>maximum </a:t>
            </a:r>
            <a:r>
              <a:rPr lang="en-US" dirty="0"/>
              <a:t>or</a:t>
            </a:r>
            <a:r>
              <a:rPr lang="en-US" dirty="0">
                <a:solidFill>
                  <a:srgbClr val="FFC000"/>
                </a:solidFill>
              </a:rPr>
              <a:t> minimum</a:t>
            </a:r>
            <a:endParaRPr lang="en-US" dirty="0"/>
          </a:p>
        </p:txBody>
      </p:sp>
    </p:spTree>
    <p:extLst>
      <p:ext uri="{BB962C8B-B14F-4D97-AF65-F5344CB8AC3E}">
        <p14:creationId xmlns:p14="http://schemas.microsoft.com/office/powerpoint/2010/main" val="30588040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D96CC-7E6A-462B-B320-D05A47E23F2E}"/>
              </a:ext>
            </a:extLst>
          </p:cNvPr>
          <p:cNvSpPr>
            <a:spLocks noGrp="1"/>
          </p:cNvSpPr>
          <p:nvPr>
            <p:ph type="title"/>
          </p:nvPr>
        </p:nvSpPr>
        <p:spPr/>
        <p:txBody>
          <a:bodyPr/>
          <a:lstStyle/>
          <a:p>
            <a:r>
              <a:rPr lang="en-US" dirty="0"/>
              <a:t>Extrema</a:t>
            </a:r>
          </a:p>
        </p:txBody>
      </p:sp>
      <p:sp>
        <p:nvSpPr>
          <p:cNvPr id="3" name="Content Placeholder 2">
            <a:extLst>
              <a:ext uri="{FF2B5EF4-FFF2-40B4-BE49-F238E27FC236}">
                <a16:creationId xmlns:a16="http://schemas.microsoft.com/office/drawing/2014/main" id="{14C0FF42-88A1-4921-A9E6-47BE1C6B4BE1}"/>
              </a:ext>
            </a:extLst>
          </p:cNvPr>
          <p:cNvSpPr>
            <a:spLocks noGrp="1"/>
          </p:cNvSpPr>
          <p:nvPr>
            <p:ph idx="1"/>
          </p:nvPr>
        </p:nvSpPr>
        <p:spPr/>
        <p:txBody>
          <a:bodyPr/>
          <a:lstStyle/>
          <a:p>
            <a:pPr algn="l"/>
            <a:r>
              <a:rPr lang="en-US" dirty="0"/>
              <a:t>A </a:t>
            </a:r>
            <a:r>
              <a:rPr lang="en-US" dirty="0">
                <a:solidFill>
                  <a:srgbClr val="FFC000"/>
                </a:solidFill>
              </a:rPr>
              <a:t>local maximum </a:t>
            </a:r>
            <a:r>
              <a:rPr lang="en-US" dirty="0"/>
              <a:t>is the point where the height of the function is greater than (or equal to) the height anywhere else in that interval</a:t>
            </a:r>
          </a:p>
          <a:p>
            <a:pPr algn="l"/>
            <a:endParaRPr lang="en-US" sz="2000" dirty="0"/>
          </a:p>
          <a:p>
            <a:pPr algn="l"/>
            <a:r>
              <a:rPr lang="en-US" dirty="0"/>
              <a:t>Similar for a </a:t>
            </a:r>
            <a:r>
              <a:rPr lang="en-US" dirty="0">
                <a:solidFill>
                  <a:srgbClr val="FFC000"/>
                </a:solidFill>
              </a:rPr>
              <a:t>local minimum </a:t>
            </a:r>
          </a:p>
          <a:p>
            <a:endParaRPr lang="en-US" dirty="0"/>
          </a:p>
        </p:txBody>
      </p:sp>
    </p:spTree>
    <p:extLst>
      <p:ext uri="{BB962C8B-B14F-4D97-AF65-F5344CB8AC3E}">
        <p14:creationId xmlns:p14="http://schemas.microsoft.com/office/powerpoint/2010/main" val="2086398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5DF48-A0E9-49CE-835A-9F67C5D13242}"/>
              </a:ext>
            </a:extLst>
          </p:cNvPr>
          <p:cNvSpPr>
            <a:spLocks noGrp="1"/>
          </p:cNvSpPr>
          <p:nvPr>
            <p:ph type="title"/>
          </p:nvPr>
        </p:nvSpPr>
        <p:spPr/>
        <p:txBody>
          <a:bodyPr/>
          <a:lstStyle/>
          <a:p>
            <a:r>
              <a:rPr lang="en-US" dirty="0"/>
              <a:t>Extrema</a:t>
            </a:r>
          </a:p>
        </p:txBody>
      </p:sp>
      <p:sp>
        <p:nvSpPr>
          <p:cNvPr id="3" name="Content Placeholder 2">
            <a:extLst>
              <a:ext uri="{FF2B5EF4-FFF2-40B4-BE49-F238E27FC236}">
                <a16:creationId xmlns:a16="http://schemas.microsoft.com/office/drawing/2014/main" id="{1381DFE4-A22B-4D1E-A077-8CF3E5CCDB39}"/>
              </a:ext>
            </a:extLst>
          </p:cNvPr>
          <p:cNvSpPr>
            <a:spLocks noGrp="1"/>
          </p:cNvSpPr>
          <p:nvPr>
            <p:ph idx="1"/>
          </p:nvPr>
        </p:nvSpPr>
        <p:spPr/>
        <p:txBody>
          <a:bodyPr/>
          <a:lstStyle/>
          <a:p>
            <a:pPr>
              <a:spcBef>
                <a:spcPts val="0"/>
              </a:spcBef>
            </a:pPr>
            <a:r>
              <a:rPr lang="en-US" dirty="0"/>
              <a:t>There is only one global maximum (and one global minimum) but there can be more than one local maximum or </a:t>
            </a:r>
          </a:p>
          <a:p>
            <a:pPr>
              <a:spcBef>
                <a:spcPts val="0"/>
              </a:spcBef>
            </a:pPr>
            <a:r>
              <a:rPr lang="en-US" dirty="0"/>
              <a:t>minimum</a:t>
            </a:r>
          </a:p>
        </p:txBody>
      </p:sp>
    </p:spTree>
    <p:extLst>
      <p:ext uri="{BB962C8B-B14F-4D97-AF65-F5344CB8AC3E}">
        <p14:creationId xmlns:p14="http://schemas.microsoft.com/office/powerpoint/2010/main" val="1963173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419F9110-DED3-4C83-A554-71C9C1D74C25}"/>
              </a:ext>
            </a:extLst>
          </p:cNvPr>
          <p:cNvSpPr>
            <a:spLocks noGrp="1"/>
          </p:cNvSpPr>
          <p:nvPr>
            <p:ph type="title"/>
          </p:nvPr>
        </p:nvSpPr>
        <p:spPr/>
        <p:txBody>
          <a:bodyPr/>
          <a:lstStyle/>
          <a:p>
            <a:r>
              <a:rPr lang="en-US" altLang="en-US" dirty="0"/>
              <a:t>Extrema</a:t>
            </a:r>
          </a:p>
        </p:txBody>
      </p:sp>
      <p:sp>
        <p:nvSpPr>
          <p:cNvPr id="2" name="Rectangle 1">
            <a:extLst>
              <a:ext uri="{FF2B5EF4-FFF2-40B4-BE49-F238E27FC236}">
                <a16:creationId xmlns:a16="http://schemas.microsoft.com/office/drawing/2014/main" id="{693693DE-12D4-4347-9AF9-910743F5D3A6}"/>
              </a:ext>
            </a:extLst>
          </p:cNvPr>
          <p:cNvSpPr/>
          <p:nvPr/>
        </p:nvSpPr>
        <p:spPr>
          <a:xfrm>
            <a:off x="0" y="6553200"/>
            <a:ext cx="1494320" cy="323165"/>
          </a:xfrm>
          <a:prstGeom prst="rect">
            <a:avLst/>
          </a:prstGeom>
        </p:spPr>
        <p:txBody>
          <a:bodyPr wrap="none">
            <a:spAutoFit/>
          </a:bodyPr>
          <a:lstStyle/>
          <a:p>
            <a:r>
              <a:rPr lang="en-US" sz="1500" b="1" dirty="0" err="1">
                <a:solidFill>
                  <a:srgbClr val="00B0F0"/>
                </a:solidFill>
              </a:rPr>
              <a:t>VFrench</a:t>
            </a:r>
            <a:r>
              <a:rPr lang="en-US" sz="1500" b="1" dirty="0">
                <a:solidFill>
                  <a:srgbClr val="00B0F0"/>
                </a:solidFill>
              </a:rPr>
              <a:t> 2013</a:t>
            </a:r>
          </a:p>
        </p:txBody>
      </p:sp>
      <p:pic>
        <p:nvPicPr>
          <p:cNvPr id="3" name="Picture 2">
            <a:extLst>
              <a:ext uri="{FF2B5EF4-FFF2-40B4-BE49-F238E27FC236}">
                <a16:creationId xmlns:a16="http://schemas.microsoft.com/office/drawing/2014/main" id="{5D6E1A8F-A84B-4870-9C82-7576766A9962}"/>
              </a:ext>
            </a:extLst>
          </p:cNvPr>
          <p:cNvPicPr>
            <a:picLocks noChangeAspect="1"/>
          </p:cNvPicPr>
          <p:nvPr/>
        </p:nvPicPr>
        <p:blipFill>
          <a:blip r:embed="rId2"/>
          <a:stretch>
            <a:fillRect/>
          </a:stretch>
        </p:blipFill>
        <p:spPr>
          <a:xfrm>
            <a:off x="9525" y="1514475"/>
            <a:ext cx="9124950" cy="481012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98244B-DA2C-4437-91CF-FF5327DDEAE3}"/>
              </a:ext>
            </a:extLst>
          </p:cNvPr>
          <p:cNvPicPr>
            <a:picLocks noChangeAspect="1"/>
          </p:cNvPicPr>
          <p:nvPr/>
        </p:nvPicPr>
        <p:blipFill>
          <a:blip r:embed="rId2"/>
          <a:stretch>
            <a:fillRect/>
          </a:stretch>
        </p:blipFill>
        <p:spPr>
          <a:xfrm>
            <a:off x="3581399" y="2734223"/>
            <a:ext cx="5126421" cy="4058417"/>
          </a:xfrm>
          <a:prstGeom prst="rect">
            <a:avLst/>
          </a:prstGeom>
        </p:spPr>
      </p:pic>
      <p:sp>
        <p:nvSpPr>
          <p:cNvPr id="3" name="Rectangle 2">
            <a:extLst>
              <a:ext uri="{FF2B5EF4-FFF2-40B4-BE49-F238E27FC236}">
                <a16:creationId xmlns:a16="http://schemas.microsoft.com/office/drawing/2014/main" id="{8DCB2076-1238-4A70-BD63-37D37EC63E7E}"/>
              </a:ext>
            </a:extLst>
          </p:cNvPr>
          <p:cNvSpPr/>
          <p:nvPr/>
        </p:nvSpPr>
        <p:spPr>
          <a:xfrm>
            <a:off x="0" y="6553200"/>
            <a:ext cx="1494320" cy="323165"/>
          </a:xfrm>
          <a:prstGeom prst="rect">
            <a:avLst/>
          </a:prstGeom>
        </p:spPr>
        <p:txBody>
          <a:bodyPr wrap="none">
            <a:spAutoFit/>
          </a:bodyPr>
          <a:lstStyle/>
          <a:p>
            <a:r>
              <a:rPr lang="en-US" sz="1500" b="1" dirty="0" err="1">
                <a:solidFill>
                  <a:srgbClr val="00B0F0"/>
                </a:solidFill>
              </a:rPr>
              <a:t>VFrench</a:t>
            </a:r>
            <a:r>
              <a:rPr lang="en-US" sz="1500" b="1" dirty="0">
                <a:solidFill>
                  <a:srgbClr val="00B0F0"/>
                </a:solidFill>
              </a:rPr>
              <a:t> 2013</a:t>
            </a:r>
          </a:p>
        </p:txBody>
      </p:sp>
      <p:sp>
        <p:nvSpPr>
          <p:cNvPr id="7" name="Rectangle 6">
            <a:extLst>
              <a:ext uri="{FF2B5EF4-FFF2-40B4-BE49-F238E27FC236}">
                <a16:creationId xmlns:a16="http://schemas.microsoft.com/office/drawing/2014/main" id="{2408CAA2-6DCF-4753-83B5-C170912DAA89}"/>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EXTREMA</a:t>
            </a:r>
          </a:p>
          <a:p>
            <a:pPr algn="ctr" eaLnBrk="1" hangingPunct="1">
              <a:spcBef>
                <a:spcPct val="0"/>
              </a:spcBef>
              <a:buFontTx/>
              <a:buNone/>
            </a:pPr>
            <a:r>
              <a:rPr lang="en-US" altLang="en-US" sz="2400" dirty="0">
                <a:solidFill>
                  <a:schemeClr val="bg1"/>
                </a:solidFill>
              </a:rPr>
              <a:t>IN-CLASS PROBLEM 3</a:t>
            </a:r>
            <a:endParaRPr lang="en-US" altLang="en-US" sz="2400" i="1" dirty="0">
              <a:solidFill>
                <a:schemeClr val="folHlink"/>
              </a:solidFill>
            </a:endParaRPr>
          </a:p>
        </p:txBody>
      </p:sp>
      <p:sp>
        <p:nvSpPr>
          <p:cNvPr id="10" name="Content Placeholder 2">
            <a:extLst>
              <a:ext uri="{FF2B5EF4-FFF2-40B4-BE49-F238E27FC236}">
                <a16:creationId xmlns:a16="http://schemas.microsoft.com/office/drawing/2014/main" id="{6A9E257E-C7F8-4556-9530-EDDF0898B69D}"/>
              </a:ext>
            </a:extLst>
          </p:cNvPr>
          <p:cNvSpPr>
            <a:spLocks noGrp="1"/>
          </p:cNvSpPr>
          <p:nvPr>
            <p:ph idx="1"/>
          </p:nvPr>
        </p:nvSpPr>
        <p:spPr>
          <a:xfrm>
            <a:off x="457200" y="838200"/>
            <a:ext cx="8229600" cy="5638800"/>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t>Circle the local maxima and minima and mark the global maximum  and minimum with </a:t>
            </a:r>
            <a:r>
              <a:rPr lang="en-US" altLang="en-US" dirty="0" err="1"/>
              <a:t>Xs</a:t>
            </a:r>
            <a:r>
              <a:rPr lang="en-US" altLang="en-US" dirty="0"/>
              <a:t>: </a:t>
            </a:r>
          </a:p>
        </p:txBody>
      </p:sp>
      <p:sp>
        <p:nvSpPr>
          <p:cNvPr id="11" name="Rectangle 4">
            <a:extLst>
              <a:ext uri="{FF2B5EF4-FFF2-40B4-BE49-F238E27FC236}">
                <a16:creationId xmlns:a16="http://schemas.microsoft.com/office/drawing/2014/main" id="{3A1BAE9C-BE0F-4E77-99AB-0690CEAD07BE}"/>
              </a:ext>
            </a:extLst>
          </p:cNvPr>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177026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98244B-DA2C-4437-91CF-FF5327DDEAE3}"/>
              </a:ext>
            </a:extLst>
          </p:cNvPr>
          <p:cNvPicPr>
            <a:picLocks noChangeAspect="1"/>
          </p:cNvPicPr>
          <p:nvPr/>
        </p:nvPicPr>
        <p:blipFill>
          <a:blip r:embed="rId2"/>
          <a:stretch>
            <a:fillRect/>
          </a:stretch>
        </p:blipFill>
        <p:spPr>
          <a:xfrm>
            <a:off x="3581399" y="2734223"/>
            <a:ext cx="5126421" cy="4058417"/>
          </a:xfrm>
          <a:prstGeom prst="rect">
            <a:avLst/>
          </a:prstGeom>
        </p:spPr>
      </p:pic>
      <p:sp>
        <p:nvSpPr>
          <p:cNvPr id="3" name="Rectangle 2">
            <a:extLst>
              <a:ext uri="{FF2B5EF4-FFF2-40B4-BE49-F238E27FC236}">
                <a16:creationId xmlns:a16="http://schemas.microsoft.com/office/drawing/2014/main" id="{8DCB2076-1238-4A70-BD63-37D37EC63E7E}"/>
              </a:ext>
            </a:extLst>
          </p:cNvPr>
          <p:cNvSpPr/>
          <p:nvPr/>
        </p:nvSpPr>
        <p:spPr>
          <a:xfrm>
            <a:off x="0" y="6553200"/>
            <a:ext cx="1494320" cy="323165"/>
          </a:xfrm>
          <a:prstGeom prst="rect">
            <a:avLst/>
          </a:prstGeom>
        </p:spPr>
        <p:txBody>
          <a:bodyPr wrap="none">
            <a:spAutoFit/>
          </a:bodyPr>
          <a:lstStyle/>
          <a:p>
            <a:r>
              <a:rPr lang="en-US" sz="1500" b="1" dirty="0" err="1">
                <a:solidFill>
                  <a:srgbClr val="00B0F0"/>
                </a:solidFill>
              </a:rPr>
              <a:t>VFrench</a:t>
            </a:r>
            <a:r>
              <a:rPr lang="en-US" sz="1500" b="1" dirty="0">
                <a:solidFill>
                  <a:srgbClr val="00B0F0"/>
                </a:solidFill>
              </a:rPr>
              <a:t> 2013</a:t>
            </a:r>
          </a:p>
        </p:txBody>
      </p:sp>
      <p:sp>
        <p:nvSpPr>
          <p:cNvPr id="7" name="Rectangle 6">
            <a:extLst>
              <a:ext uri="{FF2B5EF4-FFF2-40B4-BE49-F238E27FC236}">
                <a16:creationId xmlns:a16="http://schemas.microsoft.com/office/drawing/2014/main" id="{2408CAA2-6DCF-4753-83B5-C170912DAA89}"/>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EXTREMA</a:t>
            </a:r>
          </a:p>
          <a:p>
            <a:pPr algn="ctr" eaLnBrk="1" hangingPunct="1">
              <a:spcBef>
                <a:spcPct val="0"/>
              </a:spcBef>
              <a:buFontTx/>
              <a:buNone/>
            </a:pPr>
            <a:r>
              <a:rPr lang="en-US" altLang="en-US" sz="2400" dirty="0">
                <a:solidFill>
                  <a:schemeClr val="bg1"/>
                </a:solidFill>
              </a:rPr>
              <a:t>IN-CLASS PROBLEM 3</a:t>
            </a:r>
            <a:endParaRPr lang="en-US" altLang="en-US" sz="2400" i="1" dirty="0">
              <a:solidFill>
                <a:schemeClr val="folHlink"/>
              </a:solidFill>
            </a:endParaRPr>
          </a:p>
        </p:txBody>
      </p:sp>
      <p:sp>
        <p:nvSpPr>
          <p:cNvPr id="10" name="Content Placeholder 2">
            <a:extLst>
              <a:ext uri="{FF2B5EF4-FFF2-40B4-BE49-F238E27FC236}">
                <a16:creationId xmlns:a16="http://schemas.microsoft.com/office/drawing/2014/main" id="{6A9E257E-C7F8-4556-9530-EDDF0898B69D}"/>
              </a:ext>
            </a:extLst>
          </p:cNvPr>
          <p:cNvSpPr>
            <a:spLocks noGrp="1"/>
          </p:cNvSpPr>
          <p:nvPr>
            <p:ph idx="1"/>
          </p:nvPr>
        </p:nvSpPr>
        <p:spPr>
          <a:xfrm>
            <a:off x="457200" y="838200"/>
            <a:ext cx="8229600" cy="5638800"/>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t>Circle the local maxima and minima and mark the global maximum  and minimum with </a:t>
            </a:r>
            <a:r>
              <a:rPr lang="en-US" altLang="en-US" dirty="0" err="1"/>
              <a:t>Xs</a:t>
            </a:r>
            <a:r>
              <a:rPr lang="en-US" altLang="en-US" dirty="0"/>
              <a:t>: </a:t>
            </a:r>
          </a:p>
        </p:txBody>
      </p:sp>
      <p:sp>
        <p:nvSpPr>
          <p:cNvPr id="11" name="Rectangle 4">
            <a:extLst>
              <a:ext uri="{FF2B5EF4-FFF2-40B4-BE49-F238E27FC236}">
                <a16:creationId xmlns:a16="http://schemas.microsoft.com/office/drawing/2014/main" id="{3A1BAE9C-BE0F-4E77-99AB-0690CEAD07BE}"/>
              </a:ext>
            </a:extLst>
          </p:cNvPr>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Multiplication Sign 3">
            <a:extLst>
              <a:ext uri="{FF2B5EF4-FFF2-40B4-BE49-F238E27FC236}">
                <a16:creationId xmlns:a16="http://schemas.microsoft.com/office/drawing/2014/main" id="{455682D5-E31B-4B46-ADE2-34A21942C7F7}"/>
              </a:ext>
            </a:extLst>
          </p:cNvPr>
          <p:cNvSpPr/>
          <p:nvPr/>
        </p:nvSpPr>
        <p:spPr>
          <a:xfrm>
            <a:off x="4379091" y="2438400"/>
            <a:ext cx="539750" cy="644525"/>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Multiplication Sign 4">
            <a:extLst>
              <a:ext uri="{FF2B5EF4-FFF2-40B4-BE49-F238E27FC236}">
                <a16:creationId xmlns:a16="http://schemas.microsoft.com/office/drawing/2014/main" id="{DF6357FB-4348-4639-B256-8F2B41A221EF}"/>
              </a:ext>
            </a:extLst>
          </p:cNvPr>
          <p:cNvSpPr/>
          <p:nvPr/>
        </p:nvSpPr>
        <p:spPr>
          <a:xfrm>
            <a:off x="5257800" y="6019800"/>
            <a:ext cx="539750" cy="644525"/>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Oval 11">
            <a:extLst>
              <a:ext uri="{FF2B5EF4-FFF2-40B4-BE49-F238E27FC236}">
                <a16:creationId xmlns:a16="http://schemas.microsoft.com/office/drawing/2014/main" id="{4458CF4E-231F-4B4F-8904-D8983279EB1D}"/>
              </a:ext>
            </a:extLst>
          </p:cNvPr>
          <p:cNvSpPr/>
          <p:nvPr/>
        </p:nvSpPr>
        <p:spPr>
          <a:xfrm>
            <a:off x="3832532" y="2974155"/>
            <a:ext cx="659130" cy="688975"/>
          </a:xfrm>
          <a:prstGeom prst="ellipse">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Oval 5">
            <a:extLst>
              <a:ext uri="{FF2B5EF4-FFF2-40B4-BE49-F238E27FC236}">
                <a16:creationId xmlns:a16="http://schemas.microsoft.com/office/drawing/2014/main" id="{2EE058BA-DE70-4727-B31D-92F70131F20A}"/>
              </a:ext>
            </a:extLst>
          </p:cNvPr>
          <p:cNvSpPr/>
          <p:nvPr/>
        </p:nvSpPr>
        <p:spPr>
          <a:xfrm>
            <a:off x="4065270" y="3903062"/>
            <a:ext cx="659130" cy="688975"/>
          </a:xfrm>
          <a:prstGeom prst="ellipse">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Oval 14">
            <a:extLst>
              <a:ext uri="{FF2B5EF4-FFF2-40B4-BE49-F238E27FC236}">
                <a16:creationId xmlns:a16="http://schemas.microsoft.com/office/drawing/2014/main" id="{3C63E2A4-B11A-4D7B-A108-76D904C86A6E}"/>
              </a:ext>
            </a:extLst>
          </p:cNvPr>
          <p:cNvSpPr/>
          <p:nvPr/>
        </p:nvSpPr>
        <p:spPr>
          <a:xfrm>
            <a:off x="4648966" y="5015185"/>
            <a:ext cx="659130" cy="688975"/>
          </a:xfrm>
          <a:prstGeom prst="ellipse">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Oval 16">
            <a:extLst>
              <a:ext uri="{FF2B5EF4-FFF2-40B4-BE49-F238E27FC236}">
                <a16:creationId xmlns:a16="http://schemas.microsoft.com/office/drawing/2014/main" id="{1C678E06-72FF-41C6-9931-3F1D5A54A3CF}"/>
              </a:ext>
            </a:extLst>
          </p:cNvPr>
          <p:cNvSpPr/>
          <p:nvPr/>
        </p:nvSpPr>
        <p:spPr>
          <a:xfrm>
            <a:off x="4901565" y="4253295"/>
            <a:ext cx="659130" cy="688975"/>
          </a:xfrm>
          <a:prstGeom prst="ellipse">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Oval 18">
            <a:extLst>
              <a:ext uri="{FF2B5EF4-FFF2-40B4-BE49-F238E27FC236}">
                <a16:creationId xmlns:a16="http://schemas.microsoft.com/office/drawing/2014/main" id="{99333A14-C630-4642-96C5-0E0F52959351}"/>
              </a:ext>
            </a:extLst>
          </p:cNvPr>
          <p:cNvSpPr/>
          <p:nvPr/>
        </p:nvSpPr>
        <p:spPr>
          <a:xfrm>
            <a:off x="5498422" y="3657600"/>
            <a:ext cx="659130" cy="688975"/>
          </a:xfrm>
          <a:prstGeom prst="ellipse">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Oval 20">
            <a:extLst>
              <a:ext uri="{FF2B5EF4-FFF2-40B4-BE49-F238E27FC236}">
                <a16:creationId xmlns:a16="http://schemas.microsoft.com/office/drawing/2014/main" id="{1F466EEB-7276-4EF4-B21B-4D5B421C2240}"/>
              </a:ext>
            </a:extLst>
          </p:cNvPr>
          <p:cNvSpPr/>
          <p:nvPr/>
        </p:nvSpPr>
        <p:spPr>
          <a:xfrm>
            <a:off x="5752553" y="4326210"/>
            <a:ext cx="659130" cy="688975"/>
          </a:xfrm>
          <a:prstGeom prst="ellipse">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Oval 22">
            <a:extLst>
              <a:ext uri="{FF2B5EF4-FFF2-40B4-BE49-F238E27FC236}">
                <a16:creationId xmlns:a16="http://schemas.microsoft.com/office/drawing/2014/main" id="{667D3EE9-B270-4611-82FB-6A926A383F63}"/>
              </a:ext>
            </a:extLst>
          </p:cNvPr>
          <p:cNvSpPr/>
          <p:nvPr/>
        </p:nvSpPr>
        <p:spPr>
          <a:xfrm>
            <a:off x="6046076" y="2789948"/>
            <a:ext cx="659130" cy="688975"/>
          </a:xfrm>
          <a:prstGeom prst="ellipse">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Oval 24">
            <a:extLst>
              <a:ext uri="{FF2B5EF4-FFF2-40B4-BE49-F238E27FC236}">
                <a16:creationId xmlns:a16="http://schemas.microsoft.com/office/drawing/2014/main" id="{75175F4F-4335-4F02-BC2D-A25EC85A7069}"/>
              </a:ext>
            </a:extLst>
          </p:cNvPr>
          <p:cNvSpPr/>
          <p:nvPr/>
        </p:nvSpPr>
        <p:spPr>
          <a:xfrm>
            <a:off x="6338318" y="4592037"/>
            <a:ext cx="659130" cy="688975"/>
          </a:xfrm>
          <a:prstGeom prst="ellipse">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Oval 26">
            <a:extLst>
              <a:ext uri="{FF2B5EF4-FFF2-40B4-BE49-F238E27FC236}">
                <a16:creationId xmlns:a16="http://schemas.microsoft.com/office/drawing/2014/main" id="{8B42B4CE-55E4-4BA4-8CC3-10927F2DA3D0}"/>
              </a:ext>
            </a:extLst>
          </p:cNvPr>
          <p:cNvSpPr/>
          <p:nvPr/>
        </p:nvSpPr>
        <p:spPr>
          <a:xfrm>
            <a:off x="6587361" y="3776990"/>
            <a:ext cx="659130" cy="688975"/>
          </a:xfrm>
          <a:prstGeom prst="ellipse">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Oval 28">
            <a:extLst>
              <a:ext uri="{FF2B5EF4-FFF2-40B4-BE49-F238E27FC236}">
                <a16:creationId xmlns:a16="http://schemas.microsoft.com/office/drawing/2014/main" id="{A5B66B19-0150-4304-8D6C-986EB93B0570}"/>
              </a:ext>
            </a:extLst>
          </p:cNvPr>
          <p:cNvSpPr/>
          <p:nvPr/>
        </p:nvSpPr>
        <p:spPr>
          <a:xfrm>
            <a:off x="6912610" y="5508732"/>
            <a:ext cx="659130" cy="688975"/>
          </a:xfrm>
          <a:prstGeom prst="ellipse">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1" name="Oval 30">
            <a:extLst>
              <a:ext uri="{FF2B5EF4-FFF2-40B4-BE49-F238E27FC236}">
                <a16:creationId xmlns:a16="http://schemas.microsoft.com/office/drawing/2014/main" id="{5DAE15A7-8FE1-4D5D-80C7-AEB559BBD027}"/>
              </a:ext>
            </a:extLst>
          </p:cNvPr>
          <p:cNvSpPr/>
          <p:nvPr/>
        </p:nvSpPr>
        <p:spPr>
          <a:xfrm>
            <a:off x="7189469" y="3700790"/>
            <a:ext cx="659130" cy="688975"/>
          </a:xfrm>
          <a:prstGeom prst="ellipse">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8971540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98244B-DA2C-4437-91CF-FF5327DDEAE3}"/>
              </a:ext>
            </a:extLst>
          </p:cNvPr>
          <p:cNvPicPr>
            <a:picLocks noChangeAspect="1"/>
          </p:cNvPicPr>
          <p:nvPr/>
        </p:nvPicPr>
        <p:blipFill>
          <a:blip r:embed="rId2"/>
          <a:stretch>
            <a:fillRect/>
          </a:stretch>
        </p:blipFill>
        <p:spPr>
          <a:xfrm>
            <a:off x="3581399" y="2734223"/>
            <a:ext cx="5126421" cy="4058417"/>
          </a:xfrm>
          <a:prstGeom prst="rect">
            <a:avLst/>
          </a:prstGeom>
        </p:spPr>
      </p:pic>
      <p:sp>
        <p:nvSpPr>
          <p:cNvPr id="3" name="Rectangle 2">
            <a:extLst>
              <a:ext uri="{FF2B5EF4-FFF2-40B4-BE49-F238E27FC236}">
                <a16:creationId xmlns:a16="http://schemas.microsoft.com/office/drawing/2014/main" id="{8DCB2076-1238-4A70-BD63-37D37EC63E7E}"/>
              </a:ext>
            </a:extLst>
          </p:cNvPr>
          <p:cNvSpPr/>
          <p:nvPr/>
        </p:nvSpPr>
        <p:spPr>
          <a:xfrm>
            <a:off x="0" y="6553200"/>
            <a:ext cx="1494320" cy="323165"/>
          </a:xfrm>
          <a:prstGeom prst="rect">
            <a:avLst/>
          </a:prstGeom>
        </p:spPr>
        <p:txBody>
          <a:bodyPr wrap="none">
            <a:spAutoFit/>
          </a:bodyPr>
          <a:lstStyle/>
          <a:p>
            <a:r>
              <a:rPr lang="en-US" sz="1500" b="1" dirty="0" err="1">
                <a:solidFill>
                  <a:srgbClr val="00B0F0"/>
                </a:solidFill>
              </a:rPr>
              <a:t>VFrench</a:t>
            </a:r>
            <a:r>
              <a:rPr lang="en-US" sz="1500" b="1" dirty="0">
                <a:solidFill>
                  <a:srgbClr val="00B0F0"/>
                </a:solidFill>
              </a:rPr>
              <a:t> 2013</a:t>
            </a:r>
          </a:p>
        </p:txBody>
      </p:sp>
      <p:sp>
        <p:nvSpPr>
          <p:cNvPr id="7" name="Rectangle 6">
            <a:extLst>
              <a:ext uri="{FF2B5EF4-FFF2-40B4-BE49-F238E27FC236}">
                <a16:creationId xmlns:a16="http://schemas.microsoft.com/office/drawing/2014/main" id="{2408CAA2-6DCF-4753-83B5-C170912DAA89}"/>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EXTREMA</a:t>
            </a:r>
          </a:p>
          <a:p>
            <a:pPr algn="ctr" eaLnBrk="1" hangingPunct="1">
              <a:spcBef>
                <a:spcPct val="0"/>
              </a:spcBef>
              <a:buFontTx/>
              <a:buNone/>
            </a:pPr>
            <a:r>
              <a:rPr lang="en-US" altLang="en-US" sz="2400" dirty="0">
                <a:solidFill>
                  <a:schemeClr val="bg1"/>
                </a:solidFill>
              </a:rPr>
              <a:t>IN-CLASS PROBLEM 3</a:t>
            </a:r>
            <a:endParaRPr lang="en-US" altLang="en-US" sz="2400" i="1" dirty="0">
              <a:solidFill>
                <a:schemeClr val="folHlink"/>
              </a:solidFill>
            </a:endParaRPr>
          </a:p>
        </p:txBody>
      </p:sp>
      <p:sp>
        <p:nvSpPr>
          <p:cNvPr id="10" name="Content Placeholder 2">
            <a:extLst>
              <a:ext uri="{FF2B5EF4-FFF2-40B4-BE49-F238E27FC236}">
                <a16:creationId xmlns:a16="http://schemas.microsoft.com/office/drawing/2014/main" id="{6A9E257E-C7F8-4556-9530-EDDF0898B69D}"/>
              </a:ext>
            </a:extLst>
          </p:cNvPr>
          <p:cNvSpPr>
            <a:spLocks noGrp="1"/>
          </p:cNvSpPr>
          <p:nvPr>
            <p:ph idx="1"/>
          </p:nvPr>
        </p:nvSpPr>
        <p:spPr>
          <a:xfrm>
            <a:off x="457200" y="838200"/>
            <a:ext cx="8229600" cy="5638800"/>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t>Circle the local maxima and minima and mark the global maximum  and minimum with </a:t>
            </a:r>
            <a:r>
              <a:rPr lang="en-US" altLang="en-US" dirty="0" err="1"/>
              <a:t>Xs</a:t>
            </a:r>
            <a:r>
              <a:rPr lang="en-US" altLang="en-US" dirty="0"/>
              <a:t>: </a:t>
            </a:r>
          </a:p>
        </p:txBody>
      </p:sp>
      <p:sp>
        <p:nvSpPr>
          <p:cNvPr id="11" name="Rectangle 4">
            <a:extLst>
              <a:ext uri="{FF2B5EF4-FFF2-40B4-BE49-F238E27FC236}">
                <a16:creationId xmlns:a16="http://schemas.microsoft.com/office/drawing/2014/main" id="{3A1BAE9C-BE0F-4E77-99AB-0690CEAD07BE}"/>
              </a:ext>
            </a:extLst>
          </p:cNvPr>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Multiplication Sign 3">
            <a:extLst>
              <a:ext uri="{FF2B5EF4-FFF2-40B4-BE49-F238E27FC236}">
                <a16:creationId xmlns:a16="http://schemas.microsoft.com/office/drawing/2014/main" id="{455682D5-E31B-4B46-ADE2-34A21942C7F7}"/>
              </a:ext>
            </a:extLst>
          </p:cNvPr>
          <p:cNvSpPr/>
          <p:nvPr/>
        </p:nvSpPr>
        <p:spPr>
          <a:xfrm>
            <a:off x="4379091" y="2438400"/>
            <a:ext cx="539750" cy="644525"/>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Multiplication Sign 4">
            <a:extLst>
              <a:ext uri="{FF2B5EF4-FFF2-40B4-BE49-F238E27FC236}">
                <a16:creationId xmlns:a16="http://schemas.microsoft.com/office/drawing/2014/main" id="{DF6357FB-4348-4639-B256-8F2B41A221EF}"/>
              </a:ext>
            </a:extLst>
          </p:cNvPr>
          <p:cNvSpPr/>
          <p:nvPr/>
        </p:nvSpPr>
        <p:spPr>
          <a:xfrm>
            <a:off x="5257800" y="6019800"/>
            <a:ext cx="539750" cy="644525"/>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Oval 11">
            <a:extLst>
              <a:ext uri="{FF2B5EF4-FFF2-40B4-BE49-F238E27FC236}">
                <a16:creationId xmlns:a16="http://schemas.microsoft.com/office/drawing/2014/main" id="{4458CF4E-231F-4B4F-8904-D8983279EB1D}"/>
              </a:ext>
            </a:extLst>
          </p:cNvPr>
          <p:cNvSpPr/>
          <p:nvPr/>
        </p:nvSpPr>
        <p:spPr>
          <a:xfrm>
            <a:off x="3832532" y="2974155"/>
            <a:ext cx="659130" cy="688975"/>
          </a:xfrm>
          <a:prstGeom prst="ellipse">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Oval 5">
            <a:extLst>
              <a:ext uri="{FF2B5EF4-FFF2-40B4-BE49-F238E27FC236}">
                <a16:creationId xmlns:a16="http://schemas.microsoft.com/office/drawing/2014/main" id="{2EE058BA-DE70-4727-B31D-92F70131F20A}"/>
              </a:ext>
            </a:extLst>
          </p:cNvPr>
          <p:cNvSpPr/>
          <p:nvPr/>
        </p:nvSpPr>
        <p:spPr>
          <a:xfrm>
            <a:off x="4065270" y="3903062"/>
            <a:ext cx="659130" cy="688975"/>
          </a:xfrm>
          <a:prstGeom prst="ellipse">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Oval 14">
            <a:extLst>
              <a:ext uri="{FF2B5EF4-FFF2-40B4-BE49-F238E27FC236}">
                <a16:creationId xmlns:a16="http://schemas.microsoft.com/office/drawing/2014/main" id="{3C63E2A4-B11A-4D7B-A108-76D904C86A6E}"/>
              </a:ext>
            </a:extLst>
          </p:cNvPr>
          <p:cNvSpPr/>
          <p:nvPr/>
        </p:nvSpPr>
        <p:spPr>
          <a:xfrm>
            <a:off x="4648966" y="5015185"/>
            <a:ext cx="659130" cy="688975"/>
          </a:xfrm>
          <a:prstGeom prst="ellipse">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Oval 16">
            <a:extLst>
              <a:ext uri="{FF2B5EF4-FFF2-40B4-BE49-F238E27FC236}">
                <a16:creationId xmlns:a16="http://schemas.microsoft.com/office/drawing/2014/main" id="{1C678E06-72FF-41C6-9931-3F1D5A54A3CF}"/>
              </a:ext>
            </a:extLst>
          </p:cNvPr>
          <p:cNvSpPr/>
          <p:nvPr/>
        </p:nvSpPr>
        <p:spPr>
          <a:xfrm>
            <a:off x="4901565" y="4253295"/>
            <a:ext cx="659130" cy="688975"/>
          </a:xfrm>
          <a:prstGeom prst="ellipse">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Oval 18">
            <a:extLst>
              <a:ext uri="{FF2B5EF4-FFF2-40B4-BE49-F238E27FC236}">
                <a16:creationId xmlns:a16="http://schemas.microsoft.com/office/drawing/2014/main" id="{99333A14-C630-4642-96C5-0E0F52959351}"/>
              </a:ext>
            </a:extLst>
          </p:cNvPr>
          <p:cNvSpPr/>
          <p:nvPr/>
        </p:nvSpPr>
        <p:spPr>
          <a:xfrm>
            <a:off x="5498422" y="3657600"/>
            <a:ext cx="659130" cy="688975"/>
          </a:xfrm>
          <a:prstGeom prst="ellipse">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Oval 20">
            <a:extLst>
              <a:ext uri="{FF2B5EF4-FFF2-40B4-BE49-F238E27FC236}">
                <a16:creationId xmlns:a16="http://schemas.microsoft.com/office/drawing/2014/main" id="{1F466EEB-7276-4EF4-B21B-4D5B421C2240}"/>
              </a:ext>
            </a:extLst>
          </p:cNvPr>
          <p:cNvSpPr/>
          <p:nvPr/>
        </p:nvSpPr>
        <p:spPr>
          <a:xfrm>
            <a:off x="5752553" y="4326210"/>
            <a:ext cx="659130" cy="688975"/>
          </a:xfrm>
          <a:prstGeom prst="ellipse">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Oval 22">
            <a:extLst>
              <a:ext uri="{FF2B5EF4-FFF2-40B4-BE49-F238E27FC236}">
                <a16:creationId xmlns:a16="http://schemas.microsoft.com/office/drawing/2014/main" id="{667D3EE9-B270-4611-82FB-6A926A383F63}"/>
              </a:ext>
            </a:extLst>
          </p:cNvPr>
          <p:cNvSpPr/>
          <p:nvPr/>
        </p:nvSpPr>
        <p:spPr>
          <a:xfrm>
            <a:off x="6046076" y="2789948"/>
            <a:ext cx="659130" cy="688975"/>
          </a:xfrm>
          <a:prstGeom prst="ellipse">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Oval 24">
            <a:extLst>
              <a:ext uri="{FF2B5EF4-FFF2-40B4-BE49-F238E27FC236}">
                <a16:creationId xmlns:a16="http://schemas.microsoft.com/office/drawing/2014/main" id="{75175F4F-4335-4F02-BC2D-A25EC85A7069}"/>
              </a:ext>
            </a:extLst>
          </p:cNvPr>
          <p:cNvSpPr/>
          <p:nvPr/>
        </p:nvSpPr>
        <p:spPr>
          <a:xfrm>
            <a:off x="6338318" y="4592037"/>
            <a:ext cx="659130" cy="688975"/>
          </a:xfrm>
          <a:prstGeom prst="ellipse">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Oval 26">
            <a:extLst>
              <a:ext uri="{FF2B5EF4-FFF2-40B4-BE49-F238E27FC236}">
                <a16:creationId xmlns:a16="http://schemas.microsoft.com/office/drawing/2014/main" id="{8B42B4CE-55E4-4BA4-8CC3-10927F2DA3D0}"/>
              </a:ext>
            </a:extLst>
          </p:cNvPr>
          <p:cNvSpPr/>
          <p:nvPr/>
        </p:nvSpPr>
        <p:spPr>
          <a:xfrm>
            <a:off x="6587361" y="3776990"/>
            <a:ext cx="659130" cy="688975"/>
          </a:xfrm>
          <a:prstGeom prst="ellipse">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Oval 28">
            <a:extLst>
              <a:ext uri="{FF2B5EF4-FFF2-40B4-BE49-F238E27FC236}">
                <a16:creationId xmlns:a16="http://schemas.microsoft.com/office/drawing/2014/main" id="{A5B66B19-0150-4304-8D6C-986EB93B0570}"/>
              </a:ext>
            </a:extLst>
          </p:cNvPr>
          <p:cNvSpPr/>
          <p:nvPr/>
        </p:nvSpPr>
        <p:spPr>
          <a:xfrm>
            <a:off x="6912610" y="5508732"/>
            <a:ext cx="659130" cy="688975"/>
          </a:xfrm>
          <a:prstGeom prst="ellipse">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1" name="Oval 30">
            <a:extLst>
              <a:ext uri="{FF2B5EF4-FFF2-40B4-BE49-F238E27FC236}">
                <a16:creationId xmlns:a16="http://schemas.microsoft.com/office/drawing/2014/main" id="{5DAE15A7-8FE1-4D5D-80C7-AEB559BBD027}"/>
              </a:ext>
            </a:extLst>
          </p:cNvPr>
          <p:cNvSpPr/>
          <p:nvPr/>
        </p:nvSpPr>
        <p:spPr>
          <a:xfrm>
            <a:off x="7189469" y="3700790"/>
            <a:ext cx="659130" cy="688975"/>
          </a:xfrm>
          <a:prstGeom prst="ellipse">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Oval 19">
            <a:extLst>
              <a:ext uri="{FF2B5EF4-FFF2-40B4-BE49-F238E27FC236}">
                <a16:creationId xmlns:a16="http://schemas.microsoft.com/office/drawing/2014/main" id="{0B462B2F-2D3A-4763-A909-3651FD2DF87B}"/>
              </a:ext>
            </a:extLst>
          </p:cNvPr>
          <p:cNvSpPr/>
          <p:nvPr/>
        </p:nvSpPr>
        <p:spPr>
          <a:xfrm>
            <a:off x="3657600" y="4114800"/>
            <a:ext cx="659130" cy="688975"/>
          </a:xfrm>
          <a:prstGeom prst="ellipse">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Oval 21">
            <a:extLst>
              <a:ext uri="{FF2B5EF4-FFF2-40B4-BE49-F238E27FC236}">
                <a16:creationId xmlns:a16="http://schemas.microsoft.com/office/drawing/2014/main" id="{31F78BA4-0C2F-479B-AA9D-9C3C94B415BD}"/>
              </a:ext>
            </a:extLst>
          </p:cNvPr>
          <p:cNvSpPr/>
          <p:nvPr/>
        </p:nvSpPr>
        <p:spPr>
          <a:xfrm>
            <a:off x="7402284" y="4604761"/>
            <a:ext cx="659130" cy="688975"/>
          </a:xfrm>
          <a:prstGeom prst="ellipse">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509084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53200"/>
            <a:ext cx="3042821" cy="323165"/>
          </a:xfrm>
          <a:prstGeom prst="rect">
            <a:avLst/>
          </a:prstGeom>
        </p:spPr>
        <p:txBody>
          <a:bodyPr wrap="none">
            <a:spAutoFit/>
          </a:bodyPr>
          <a:lstStyle/>
          <a:p>
            <a:r>
              <a:rPr lang="en-US" sz="1500" b="1" dirty="0">
                <a:solidFill>
                  <a:srgbClr val="00B0F0"/>
                </a:solidFill>
              </a:rPr>
              <a:t>http://i.imgur.com/aliTlT3.jpg</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dirty="0"/>
              <a:t>Questions?</a:t>
            </a:r>
          </a:p>
        </p:txBody>
      </p:sp>
    </p:spTree>
    <p:extLst>
      <p:ext uri="{BB962C8B-B14F-4D97-AF65-F5344CB8AC3E}">
        <p14:creationId xmlns:p14="http://schemas.microsoft.com/office/powerpoint/2010/main" val="759846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32C1AC1F-3F00-4A92-A880-FBBC167989E5}"/>
              </a:ext>
            </a:extLst>
          </p:cNvPr>
          <p:cNvSpPr>
            <a:spLocks noGrp="1"/>
          </p:cNvSpPr>
          <p:nvPr>
            <p:ph type="title"/>
          </p:nvPr>
        </p:nvSpPr>
        <p:spPr/>
        <p:txBody>
          <a:bodyPr/>
          <a:lstStyle/>
          <a:p>
            <a:r>
              <a:rPr lang="en-US" altLang="en-US" dirty="0"/>
              <a:t>Extrema</a:t>
            </a:r>
          </a:p>
        </p:txBody>
      </p:sp>
      <p:sp>
        <p:nvSpPr>
          <p:cNvPr id="43011" name="Content Placeholder 2">
            <a:extLst>
              <a:ext uri="{FF2B5EF4-FFF2-40B4-BE49-F238E27FC236}">
                <a16:creationId xmlns:a16="http://schemas.microsoft.com/office/drawing/2014/main" id="{5B5A4469-F5BD-4EA4-AF02-EA4CEE4574A4}"/>
              </a:ext>
            </a:extLst>
          </p:cNvPr>
          <p:cNvSpPr>
            <a:spLocks noGrp="1"/>
          </p:cNvSpPr>
          <p:nvPr>
            <p:ph idx="1"/>
          </p:nvPr>
        </p:nvSpPr>
        <p:spPr/>
        <p:txBody>
          <a:bodyPr/>
          <a:lstStyle/>
          <a:p>
            <a:r>
              <a:rPr lang="en-US" altLang="en-US" dirty="0"/>
              <a:t>The maximums and minimums of a graph occur where the slope of the tangent line (first derivative) is zero!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Title 1"/>
          <p:cNvSpPr>
            <a:spLocks noGrp="1"/>
          </p:cNvSpPr>
          <p:nvPr>
            <p:ph type="title"/>
          </p:nvPr>
        </p:nvSpPr>
        <p:spPr/>
        <p:txBody>
          <a:bodyPr/>
          <a:lstStyle/>
          <a:p>
            <a:r>
              <a:rPr lang="en-US" altLang="en-US"/>
              <a:t>Review</a:t>
            </a:r>
          </a:p>
        </p:txBody>
      </p:sp>
      <p:sp>
        <p:nvSpPr>
          <p:cNvPr id="4" name="Rectangle 3"/>
          <p:cNvSpPr/>
          <p:nvPr/>
        </p:nvSpPr>
        <p:spPr>
          <a:xfrm>
            <a:off x="0" y="6608802"/>
            <a:ext cx="9144000" cy="553998"/>
          </a:xfrm>
          <a:prstGeom prst="rect">
            <a:avLst/>
          </a:prstGeom>
        </p:spPr>
        <p:txBody>
          <a:bodyPr wrap="square">
            <a:spAutoFit/>
          </a:bodyPr>
          <a:lstStyle/>
          <a:p>
            <a:r>
              <a:rPr lang="en-US" sz="1500" dirty="0">
                <a:solidFill>
                  <a:srgbClr val="00B0F0"/>
                </a:solidFill>
              </a:rPr>
              <a:t>http://995642590.r.lightningbase-cdn.com/wp-content/uploads/2010/12/looking-back-hrexaminer-v144-cover425px.jpg</a:t>
            </a:r>
          </a:p>
        </p:txBody>
      </p:sp>
    </p:spTree>
    <p:extLst>
      <p:ext uri="{BB962C8B-B14F-4D97-AF65-F5344CB8AC3E}">
        <p14:creationId xmlns:p14="http://schemas.microsoft.com/office/powerpoint/2010/main" val="36201572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9EE485-E2C1-46D6-8B56-CFD5C0A3C7FB}"/>
              </a:ext>
            </a:extLst>
          </p:cNvPr>
          <p:cNvPicPr>
            <a:picLocks noChangeAspect="1"/>
          </p:cNvPicPr>
          <p:nvPr/>
        </p:nvPicPr>
        <p:blipFill>
          <a:blip r:embed="rId2"/>
          <a:stretch>
            <a:fillRect/>
          </a:stretch>
        </p:blipFill>
        <p:spPr>
          <a:xfrm>
            <a:off x="304800" y="968587"/>
            <a:ext cx="8045856" cy="5554472"/>
          </a:xfrm>
          <a:prstGeom prst="rect">
            <a:avLst/>
          </a:prstGeom>
        </p:spPr>
      </p:pic>
      <p:grpSp>
        <p:nvGrpSpPr>
          <p:cNvPr id="33" name="Group 32">
            <a:extLst>
              <a:ext uri="{FF2B5EF4-FFF2-40B4-BE49-F238E27FC236}">
                <a16:creationId xmlns:a16="http://schemas.microsoft.com/office/drawing/2014/main" id="{F4C70C64-1972-458A-8C4C-F7462220348D}"/>
              </a:ext>
            </a:extLst>
          </p:cNvPr>
          <p:cNvGrpSpPr/>
          <p:nvPr/>
        </p:nvGrpSpPr>
        <p:grpSpPr>
          <a:xfrm>
            <a:off x="3816300" y="964324"/>
            <a:ext cx="1271637" cy="5867400"/>
            <a:chOff x="3757563" y="964324"/>
            <a:chExt cx="1271637" cy="5867400"/>
          </a:xfrm>
        </p:grpSpPr>
        <p:grpSp>
          <p:nvGrpSpPr>
            <p:cNvPr id="23" name="Group 22">
              <a:extLst>
                <a:ext uri="{FF2B5EF4-FFF2-40B4-BE49-F238E27FC236}">
                  <a16:creationId xmlns:a16="http://schemas.microsoft.com/office/drawing/2014/main" id="{5BE833BF-3E7B-49BF-9302-1199AC87CF71}"/>
                </a:ext>
              </a:extLst>
            </p:cNvPr>
            <p:cNvGrpSpPr/>
            <p:nvPr/>
          </p:nvGrpSpPr>
          <p:grpSpPr>
            <a:xfrm>
              <a:off x="3821131" y="964324"/>
              <a:ext cx="690890" cy="3201256"/>
              <a:chOff x="0" y="0"/>
              <a:chExt cx="348792" cy="1101104"/>
            </a:xfrm>
          </p:grpSpPr>
          <p:sp>
            <p:nvSpPr>
              <p:cNvPr id="29" name="Rectangle 28">
                <a:extLst>
                  <a:ext uri="{FF2B5EF4-FFF2-40B4-BE49-F238E27FC236}">
                    <a16:creationId xmlns:a16="http://schemas.microsoft.com/office/drawing/2014/main" id="{2C1E3DB6-A110-40CD-9305-BD4B61B6B9A1}"/>
                  </a:ext>
                </a:extLst>
              </p:cNvPr>
              <p:cNvSpPr/>
              <p:nvPr/>
            </p:nvSpPr>
            <p:spPr>
              <a:xfrm>
                <a:off x="13349" y="700818"/>
                <a:ext cx="300396" cy="400286"/>
              </a:xfrm>
              <a:prstGeom prst="rect">
                <a:avLst/>
              </a:prstGeom>
            </p:spPr>
            <p:txBody>
              <a:bodyPr wrap="non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1</a:t>
                </a:r>
                <a:endParaRPr lang="en-US" sz="2000" dirty="0">
                  <a:effectLst/>
                  <a:latin typeface="Times New Roman" panose="02020603050405020304" pitchFamily="18" charset="0"/>
                  <a:ea typeface="Times New Roman" panose="02020603050405020304" pitchFamily="18" charset="0"/>
                </a:endParaRPr>
              </a:p>
            </p:txBody>
          </p:sp>
          <p:sp>
            <p:nvSpPr>
              <p:cNvPr id="30" name="Rectangle 29">
                <a:extLst>
                  <a:ext uri="{FF2B5EF4-FFF2-40B4-BE49-F238E27FC236}">
                    <a16:creationId xmlns:a16="http://schemas.microsoft.com/office/drawing/2014/main" id="{5AE4D5DA-FB9A-4C36-86AE-F91DAC5F833C}"/>
                  </a:ext>
                </a:extLst>
              </p:cNvPr>
              <p:cNvSpPr/>
              <p:nvPr/>
            </p:nvSpPr>
            <p:spPr>
              <a:xfrm>
                <a:off x="0" y="453863"/>
                <a:ext cx="342118"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2</a:t>
                </a:r>
                <a:endParaRPr lang="en-US" sz="2000">
                  <a:effectLst/>
                  <a:latin typeface="Times New Roman" panose="02020603050405020304" pitchFamily="18" charset="0"/>
                  <a:ea typeface="Times New Roman" panose="02020603050405020304" pitchFamily="18" charset="0"/>
                </a:endParaRPr>
              </a:p>
            </p:txBody>
          </p:sp>
          <p:sp>
            <p:nvSpPr>
              <p:cNvPr id="31" name="Rectangle 30">
                <a:extLst>
                  <a:ext uri="{FF2B5EF4-FFF2-40B4-BE49-F238E27FC236}">
                    <a16:creationId xmlns:a16="http://schemas.microsoft.com/office/drawing/2014/main" id="{F27D50DC-5BC8-46F0-92AE-7085D96A9693}"/>
                  </a:ext>
                </a:extLst>
              </p:cNvPr>
              <p:cNvSpPr/>
              <p:nvPr/>
            </p:nvSpPr>
            <p:spPr>
              <a:xfrm>
                <a:off x="0" y="0"/>
                <a:ext cx="342118" cy="400286"/>
              </a:xfrm>
              <a:prstGeom prst="rect">
                <a:avLst/>
              </a:prstGeom>
            </p:spPr>
            <p:txBody>
              <a:bodyPr wrap="non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4</a:t>
                </a:r>
                <a:endParaRPr lang="en-US" sz="2000" dirty="0">
                  <a:effectLst/>
                  <a:latin typeface="Times New Roman" panose="02020603050405020304" pitchFamily="18" charset="0"/>
                  <a:ea typeface="Times New Roman" panose="02020603050405020304" pitchFamily="18" charset="0"/>
                </a:endParaRPr>
              </a:p>
            </p:txBody>
          </p:sp>
          <p:sp>
            <p:nvSpPr>
              <p:cNvPr id="32" name="Rectangle 31">
                <a:extLst>
                  <a:ext uri="{FF2B5EF4-FFF2-40B4-BE49-F238E27FC236}">
                    <a16:creationId xmlns:a16="http://schemas.microsoft.com/office/drawing/2014/main" id="{9A6ECF5E-4E0F-4359-97C5-0D115F052566}"/>
                  </a:ext>
                </a:extLst>
              </p:cNvPr>
              <p:cNvSpPr/>
              <p:nvPr/>
            </p:nvSpPr>
            <p:spPr>
              <a:xfrm>
                <a:off x="6674" y="233606"/>
                <a:ext cx="342118"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3</a:t>
                </a:r>
                <a:endParaRPr lang="en-US" sz="2000">
                  <a:effectLst/>
                  <a:latin typeface="Times New Roman" panose="02020603050405020304" pitchFamily="18" charset="0"/>
                  <a:ea typeface="Times New Roman" panose="02020603050405020304" pitchFamily="18" charset="0"/>
                </a:endParaRPr>
              </a:p>
            </p:txBody>
          </p:sp>
        </p:grpSp>
        <p:grpSp>
          <p:nvGrpSpPr>
            <p:cNvPr id="24" name="Group 23">
              <a:extLst>
                <a:ext uri="{FF2B5EF4-FFF2-40B4-BE49-F238E27FC236}">
                  <a16:creationId xmlns:a16="http://schemas.microsoft.com/office/drawing/2014/main" id="{0A6927B0-5DDE-49A6-96F1-23A8ECE02BA8}"/>
                </a:ext>
              </a:extLst>
            </p:cNvPr>
            <p:cNvGrpSpPr/>
            <p:nvPr/>
          </p:nvGrpSpPr>
          <p:grpSpPr>
            <a:xfrm>
              <a:off x="3757563" y="4282532"/>
              <a:ext cx="1271637" cy="2549192"/>
              <a:chOff x="7955" y="0"/>
              <a:chExt cx="641979" cy="876820"/>
            </a:xfrm>
          </p:grpSpPr>
          <p:sp>
            <p:nvSpPr>
              <p:cNvPr id="25" name="Rectangle 24">
                <a:extLst>
                  <a:ext uri="{FF2B5EF4-FFF2-40B4-BE49-F238E27FC236}">
                    <a16:creationId xmlns:a16="http://schemas.microsoft.com/office/drawing/2014/main" id="{8B239C82-0944-43FE-980D-0535308708F1}"/>
                  </a:ext>
                </a:extLst>
              </p:cNvPr>
              <p:cNvSpPr/>
              <p:nvPr/>
            </p:nvSpPr>
            <p:spPr>
              <a:xfrm>
                <a:off x="32105" y="0"/>
                <a:ext cx="463952" cy="203054"/>
              </a:xfrm>
              <a:prstGeom prst="rect">
                <a:avLst/>
              </a:prstGeom>
            </p:spPr>
            <p:txBody>
              <a:bodyPr wrap="squar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-1</a:t>
                </a:r>
                <a:endParaRPr lang="en-US" sz="2000" dirty="0">
                  <a:effectLst/>
                  <a:latin typeface="Times New Roman" panose="02020603050405020304" pitchFamily="18" charset="0"/>
                  <a:ea typeface="Times New Roman" panose="02020603050405020304" pitchFamily="18" charset="0"/>
                </a:endParaRPr>
              </a:p>
            </p:txBody>
          </p:sp>
          <p:sp>
            <p:nvSpPr>
              <p:cNvPr id="26" name="Rectangle 25">
                <a:extLst>
                  <a:ext uri="{FF2B5EF4-FFF2-40B4-BE49-F238E27FC236}">
                    <a16:creationId xmlns:a16="http://schemas.microsoft.com/office/drawing/2014/main" id="{B5151D54-568F-4380-B408-B62355BFEF65}"/>
                  </a:ext>
                </a:extLst>
              </p:cNvPr>
              <p:cNvSpPr/>
              <p:nvPr/>
            </p:nvSpPr>
            <p:spPr>
              <a:xfrm>
                <a:off x="7956" y="460357"/>
                <a:ext cx="449632" cy="400286"/>
              </a:xfrm>
              <a:prstGeom prst="rect">
                <a:avLst/>
              </a:prstGeom>
            </p:spPr>
            <p:txBody>
              <a:bodyPr wrap="non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-3</a:t>
                </a:r>
                <a:endParaRPr lang="en-US" sz="2000" dirty="0">
                  <a:effectLst/>
                  <a:latin typeface="Times New Roman" panose="02020603050405020304" pitchFamily="18" charset="0"/>
                  <a:ea typeface="Times New Roman" panose="02020603050405020304" pitchFamily="18" charset="0"/>
                </a:endParaRPr>
              </a:p>
            </p:txBody>
          </p:sp>
          <p:sp>
            <p:nvSpPr>
              <p:cNvPr id="27" name="Rectangle 26">
                <a:extLst>
                  <a:ext uri="{FF2B5EF4-FFF2-40B4-BE49-F238E27FC236}">
                    <a16:creationId xmlns:a16="http://schemas.microsoft.com/office/drawing/2014/main" id="{4A4892B0-C098-4C65-8053-0019800C52B2}"/>
                  </a:ext>
                </a:extLst>
              </p:cNvPr>
              <p:cNvSpPr/>
              <p:nvPr/>
            </p:nvSpPr>
            <p:spPr>
              <a:xfrm>
                <a:off x="25386" y="673766"/>
                <a:ext cx="624548" cy="203054"/>
              </a:xfrm>
              <a:prstGeom prst="rect">
                <a:avLst/>
              </a:prstGeom>
            </p:spPr>
            <p:txBody>
              <a:bodyPr wrap="squar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-4</a:t>
                </a:r>
                <a:endParaRPr lang="en-US" sz="2000" dirty="0">
                  <a:effectLst/>
                  <a:latin typeface="Times New Roman" panose="02020603050405020304" pitchFamily="18" charset="0"/>
                  <a:ea typeface="Times New Roman" panose="02020603050405020304" pitchFamily="18" charset="0"/>
                </a:endParaRPr>
              </a:p>
            </p:txBody>
          </p:sp>
          <p:sp>
            <p:nvSpPr>
              <p:cNvPr id="28" name="Rectangle 27">
                <a:extLst>
                  <a:ext uri="{FF2B5EF4-FFF2-40B4-BE49-F238E27FC236}">
                    <a16:creationId xmlns:a16="http://schemas.microsoft.com/office/drawing/2014/main" id="{F2FE1D72-BBA1-47F3-98EB-6ACD4B8C50BC}"/>
                  </a:ext>
                </a:extLst>
              </p:cNvPr>
              <p:cNvSpPr/>
              <p:nvPr/>
            </p:nvSpPr>
            <p:spPr>
              <a:xfrm>
                <a:off x="7955" y="226902"/>
                <a:ext cx="449633" cy="400286"/>
              </a:xfrm>
              <a:prstGeom prst="rect">
                <a:avLst/>
              </a:prstGeom>
            </p:spPr>
            <p:txBody>
              <a:bodyPr wrap="non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-2</a:t>
                </a:r>
                <a:endParaRPr lang="en-US" sz="2000" dirty="0">
                  <a:effectLst/>
                  <a:latin typeface="Times New Roman" panose="02020603050405020304" pitchFamily="18" charset="0"/>
                  <a:ea typeface="Times New Roman" panose="02020603050405020304" pitchFamily="18" charset="0"/>
                </a:endParaRPr>
              </a:p>
            </p:txBody>
          </p:sp>
        </p:grpSp>
        <p:sp>
          <p:nvSpPr>
            <p:cNvPr id="22" name="Rectangle 21">
              <a:extLst>
                <a:ext uri="{FF2B5EF4-FFF2-40B4-BE49-F238E27FC236}">
                  <a16:creationId xmlns:a16="http://schemas.microsoft.com/office/drawing/2014/main" id="{7B75770D-F220-4F67-9F3B-1F66368B74A4}"/>
                </a:ext>
              </a:extLst>
            </p:cNvPr>
            <p:cNvSpPr/>
            <p:nvPr/>
          </p:nvSpPr>
          <p:spPr>
            <a:xfrm>
              <a:off x="3810000" y="3535106"/>
              <a:ext cx="677670" cy="1163757"/>
            </a:xfrm>
            <a:prstGeom prst="rect">
              <a:avLst/>
            </a:prstGeom>
          </p:spPr>
          <p:txBody>
            <a:bodyPr wrap="non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0</a:t>
              </a:r>
              <a:endParaRPr lang="en-US" sz="2000" dirty="0">
                <a:effectLst/>
                <a:latin typeface="Times New Roman" panose="02020603050405020304" pitchFamily="18" charset="0"/>
                <a:ea typeface="Times New Roman" panose="02020603050405020304" pitchFamily="18" charset="0"/>
              </a:endParaRPr>
            </a:p>
          </p:txBody>
        </p:sp>
      </p:grpSp>
      <p:grpSp>
        <p:nvGrpSpPr>
          <p:cNvPr id="9" name="Group 8">
            <a:extLst>
              <a:ext uri="{FF2B5EF4-FFF2-40B4-BE49-F238E27FC236}">
                <a16:creationId xmlns:a16="http://schemas.microsoft.com/office/drawing/2014/main" id="{282E390F-D5B2-4DB3-A6CD-78686E1C5C41}"/>
              </a:ext>
            </a:extLst>
          </p:cNvPr>
          <p:cNvGrpSpPr/>
          <p:nvPr/>
        </p:nvGrpSpPr>
        <p:grpSpPr>
          <a:xfrm>
            <a:off x="152400" y="3846462"/>
            <a:ext cx="9355137" cy="1163757"/>
            <a:chOff x="0" y="0"/>
            <a:chExt cx="2177064" cy="401204"/>
          </a:xfrm>
        </p:grpSpPr>
        <p:grpSp>
          <p:nvGrpSpPr>
            <p:cNvPr id="11" name="Group 10">
              <a:extLst>
                <a:ext uri="{FF2B5EF4-FFF2-40B4-BE49-F238E27FC236}">
                  <a16:creationId xmlns:a16="http://schemas.microsoft.com/office/drawing/2014/main" id="{8C5D0D06-9D0E-4056-B8F4-06FA3A6A8332}"/>
                </a:ext>
              </a:extLst>
            </p:cNvPr>
            <p:cNvGrpSpPr/>
            <p:nvPr/>
          </p:nvGrpSpPr>
          <p:grpSpPr>
            <a:xfrm>
              <a:off x="0" y="0"/>
              <a:ext cx="2177064" cy="401204"/>
              <a:chOff x="0" y="0"/>
              <a:chExt cx="2177064" cy="401204"/>
            </a:xfrm>
          </p:grpSpPr>
          <p:sp>
            <p:nvSpPr>
              <p:cNvPr id="13" name="Rectangle 12">
                <a:extLst>
                  <a:ext uri="{FF2B5EF4-FFF2-40B4-BE49-F238E27FC236}">
                    <a16:creationId xmlns:a16="http://schemas.microsoft.com/office/drawing/2014/main" id="{84FF47DE-E248-4DE3-8D98-65C1EA6F159C}"/>
                  </a:ext>
                </a:extLst>
              </p:cNvPr>
              <p:cNvSpPr/>
              <p:nvPr/>
            </p:nvSpPr>
            <p:spPr>
              <a:xfrm>
                <a:off x="1168029" y="0"/>
                <a:ext cx="300180"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1</a:t>
                </a:r>
                <a:endParaRPr lang="en-US" sz="2000">
                  <a:effectLst/>
                  <a:latin typeface="Times New Roman" panose="02020603050405020304" pitchFamily="18" charset="0"/>
                  <a:ea typeface="Times New Roman" panose="02020603050405020304" pitchFamily="18" charset="0"/>
                </a:endParaRPr>
              </a:p>
            </p:txBody>
          </p:sp>
          <p:sp>
            <p:nvSpPr>
              <p:cNvPr id="14" name="Rectangle 13">
                <a:extLst>
                  <a:ext uri="{FF2B5EF4-FFF2-40B4-BE49-F238E27FC236}">
                    <a16:creationId xmlns:a16="http://schemas.microsoft.com/office/drawing/2014/main" id="{961E8D6B-724A-4804-9062-FBF75E0E850F}"/>
                  </a:ext>
                </a:extLst>
              </p:cNvPr>
              <p:cNvSpPr/>
              <p:nvPr/>
            </p:nvSpPr>
            <p:spPr>
              <a:xfrm>
                <a:off x="1381611" y="0"/>
                <a:ext cx="341872"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2</a:t>
                </a:r>
                <a:endParaRPr lang="en-US" sz="2000">
                  <a:effectLst/>
                  <a:latin typeface="Times New Roman" panose="02020603050405020304" pitchFamily="18" charset="0"/>
                  <a:ea typeface="Times New Roman" panose="02020603050405020304" pitchFamily="18" charset="0"/>
                </a:endParaRPr>
              </a:p>
            </p:txBody>
          </p:sp>
          <p:sp>
            <p:nvSpPr>
              <p:cNvPr id="15" name="Rectangle 14">
                <a:extLst>
                  <a:ext uri="{FF2B5EF4-FFF2-40B4-BE49-F238E27FC236}">
                    <a16:creationId xmlns:a16="http://schemas.microsoft.com/office/drawing/2014/main" id="{64FD4490-BBB9-46FB-B75B-1AA7669A3F18}"/>
                  </a:ext>
                </a:extLst>
              </p:cNvPr>
              <p:cNvSpPr/>
              <p:nvPr/>
            </p:nvSpPr>
            <p:spPr>
              <a:xfrm>
                <a:off x="1628566" y="0"/>
                <a:ext cx="341872"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3</a:t>
                </a:r>
                <a:endParaRPr lang="en-US" sz="2000">
                  <a:effectLst/>
                  <a:latin typeface="Times New Roman" panose="02020603050405020304" pitchFamily="18" charset="0"/>
                  <a:ea typeface="Times New Roman" panose="02020603050405020304" pitchFamily="18" charset="0"/>
                </a:endParaRPr>
              </a:p>
            </p:txBody>
          </p:sp>
          <p:sp>
            <p:nvSpPr>
              <p:cNvPr id="16" name="Rectangle 15">
                <a:extLst>
                  <a:ext uri="{FF2B5EF4-FFF2-40B4-BE49-F238E27FC236}">
                    <a16:creationId xmlns:a16="http://schemas.microsoft.com/office/drawing/2014/main" id="{6B491B78-6AE0-4B08-9008-D078C408FABD}"/>
                  </a:ext>
                </a:extLst>
              </p:cNvPr>
              <p:cNvSpPr/>
              <p:nvPr/>
            </p:nvSpPr>
            <p:spPr>
              <a:xfrm>
                <a:off x="680794" y="0"/>
                <a:ext cx="407617"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-1</a:t>
                </a:r>
                <a:endParaRPr lang="en-US" sz="2000">
                  <a:effectLst/>
                  <a:latin typeface="Times New Roman" panose="02020603050405020304" pitchFamily="18" charset="0"/>
                  <a:ea typeface="Times New Roman" panose="02020603050405020304" pitchFamily="18" charset="0"/>
                </a:endParaRPr>
              </a:p>
            </p:txBody>
          </p:sp>
          <p:sp>
            <p:nvSpPr>
              <p:cNvPr id="17" name="Rectangle 16">
                <a:extLst>
                  <a:ext uri="{FF2B5EF4-FFF2-40B4-BE49-F238E27FC236}">
                    <a16:creationId xmlns:a16="http://schemas.microsoft.com/office/drawing/2014/main" id="{ED29BDFF-19A7-4B86-9129-A7F2A3726D11}"/>
                  </a:ext>
                </a:extLst>
              </p:cNvPr>
              <p:cNvSpPr/>
              <p:nvPr/>
            </p:nvSpPr>
            <p:spPr>
              <a:xfrm>
                <a:off x="447188" y="0"/>
                <a:ext cx="449309"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-2</a:t>
                </a:r>
                <a:endParaRPr lang="en-US" sz="2000">
                  <a:effectLst/>
                  <a:latin typeface="Times New Roman" panose="02020603050405020304" pitchFamily="18" charset="0"/>
                  <a:ea typeface="Times New Roman" panose="02020603050405020304" pitchFamily="18" charset="0"/>
                </a:endParaRPr>
              </a:p>
            </p:txBody>
          </p:sp>
          <p:sp>
            <p:nvSpPr>
              <p:cNvPr id="18" name="Rectangle 17">
                <a:extLst>
                  <a:ext uri="{FF2B5EF4-FFF2-40B4-BE49-F238E27FC236}">
                    <a16:creationId xmlns:a16="http://schemas.microsoft.com/office/drawing/2014/main" id="{DCF48CBE-2734-4E43-878F-E4BA17480258}"/>
                  </a:ext>
                </a:extLst>
              </p:cNvPr>
              <p:cNvSpPr/>
              <p:nvPr/>
            </p:nvSpPr>
            <p:spPr>
              <a:xfrm>
                <a:off x="233605" y="0"/>
                <a:ext cx="449309"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-3</a:t>
                </a:r>
                <a:endParaRPr lang="en-US" sz="2000">
                  <a:effectLst/>
                  <a:latin typeface="Times New Roman" panose="02020603050405020304" pitchFamily="18" charset="0"/>
                  <a:ea typeface="Times New Roman" panose="02020603050405020304" pitchFamily="18" charset="0"/>
                </a:endParaRPr>
              </a:p>
            </p:txBody>
          </p:sp>
          <p:sp>
            <p:nvSpPr>
              <p:cNvPr id="19" name="Rectangle 18">
                <a:extLst>
                  <a:ext uri="{FF2B5EF4-FFF2-40B4-BE49-F238E27FC236}">
                    <a16:creationId xmlns:a16="http://schemas.microsoft.com/office/drawing/2014/main" id="{FEC00E78-6242-4CC1-B9DC-A618D022C589}"/>
                  </a:ext>
                </a:extLst>
              </p:cNvPr>
              <p:cNvSpPr/>
              <p:nvPr/>
            </p:nvSpPr>
            <p:spPr>
              <a:xfrm>
                <a:off x="0" y="0"/>
                <a:ext cx="449309" cy="401204"/>
              </a:xfrm>
              <a:prstGeom prst="rect">
                <a:avLst/>
              </a:prstGeom>
            </p:spPr>
            <p:txBody>
              <a:bodyPr wrap="non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-4</a:t>
                </a:r>
                <a:endParaRPr lang="en-US" sz="2000" dirty="0">
                  <a:effectLst/>
                  <a:latin typeface="Times New Roman" panose="02020603050405020304" pitchFamily="18" charset="0"/>
                  <a:ea typeface="Times New Roman" panose="02020603050405020304" pitchFamily="18" charset="0"/>
                </a:endParaRPr>
              </a:p>
            </p:txBody>
          </p:sp>
          <p:sp>
            <p:nvSpPr>
              <p:cNvPr id="20" name="Rectangle 19">
                <a:extLst>
                  <a:ext uri="{FF2B5EF4-FFF2-40B4-BE49-F238E27FC236}">
                    <a16:creationId xmlns:a16="http://schemas.microsoft.com/office/drawing/2014/main" id="{416629EE-A466-480B-9BDD-EC353D93140B}"/>
                  </a:ext>
                </a:extLst>
              </p:cNvPr>
              <p:cNvSpPr/>
              <p:nvPr/>
            </p:nvSpPr>
            <p:spPr>
              <a:xfrm>
                <a:off x="1835192" y="0"/>
                <a:ext cx="341872"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4</a:t>
                </a:r>
                <a:endParaRPr lang="en-US" sz="2000">
                  <a:effectLst/>
                  <a:latin typeface="Times New Roman" panose="02020603050405020304" pitchFamily="18" charset="0"/>
                  <a:ea typeface="Times New Roman" panose="02020603050405020304" pitchFamily="18" charset="0"/>
                </a:endParaRPr>
              </a:p>
            </p:txBody>
          </p:sp>
        </p:grpSp>
        <p:sp>
          <p:nvSpPr>
            <p:cNvPr id="12" name="Rectangle 11">
              <a:extLst>
                <a:ext uri="{FF2B5EF4-FFF2-40B4-BE49-F238E27FC236}">
                  <a16:creationId xmlns:a16="http://schemas.microsoft.com/office/drawing/2014/main" id="{8AE46E40-9443-40CE-90AA-9B4B51E32FFD}"/>
                </a:ext>
              </a:extLst>
            </p:cNvPr>
            <p:cNvSpPr/>
            <p:nvPr/>
          </p:nvSpPr>
          <p:spPr>
            <a:xfrm>
              <a:off x="927749" y="0"/>
              <a:ext cx="341872"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0</a:t>
              </a:r>
              <a:endParaRPr lang="en-US" sz="2000">
                <a:effectLst/>
                <a:latin typeface="Times New Roman" panose="02020603050405020304" pitchFamily="18" charset="0"/>
                <a:ea typeface="Times New Roman" panose="02020603050405020304" pitchFamily="18" charset="0"/>
              </a:endParaRPr>
            </a:p>
          </p:txBody>
        </p:sp>
      </p:grpSp>
      <p:sp>
        <p:nvSpPr>
          <p:cNvPr id="44034" name="Title 1">
            <a:extLst>
              <a:ext uri="{FF2B5EF4-FFF2-40B4-BE49-F238E27FC236}">
                <a16:creationId xmlns:a16="http://schemas.microsoft.com/office/drawing/2014/main" id="{05A132F9-612B-4C72-969E-5DF6721FD460}"/>
              </a:ext>
            </a:extLst>
          </p:cNvPr>
          <p:cNvSpPr>
            <a:spLocks noGrp="1"/>
          </p:cNvSpPr>
          <p:nvPr>
            <p:ph type="title"/>
          </p:nvPr>
        </p:nvSpPr>
        <p:spPr/>
        <p:txBody>
          <a:bodyPr/>
          <a:lstStyle/>
          <a:p>
            <a:r>
              <a:rPr lang="en-US" altLang="en-US" dirty="0"/>
              <a:t>Extrema</a:t>
            </a:r>
          </a:p>
        </p:txBody>
      </p:sp>
      <p:sp>
        <p:nvSpPr>
          <p:cNvPr id="2" name="Freeform: Shape 1">
            <a:extLst>
              <a:ext uri="{FF2B5EF4-FFF2-40B4-BE49-F238E27FC236}">
                <a16:creationId xmlns:a16="http://schemas.microsoft.com/office/drawing/2014/main" id="{DDA45D0C-CF77-4373-967A-01A2283B40DF}"/>
              </a:ext>
            </a:extLst>
          </p:cNvPr>
          <p:cNvSpPr/>
          <p:nvPr/>
        </p:nvSpPr>
        <p:spPr>
          <a:xfrm>
            <a:off x="381000" y="2064293"/>
            <a:ext cx="7860721" cy="3333166"/>
          </a:xfrm>
          <a:custGeom>
            <a:avLst/>
            <a:gdLst>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3037 w 2326481"/>
              <a:gd name="connsiteY35" fmla="*/ 897731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1206 w 2326481"/>
              <a:gd name="connsiteY45" fmla="*/ 457200 h 919867"/>
              <a:gd name="connsiteX46" fmla="*/ 2095500 w 2326481"/>
              <a:gd name="connsiteY46" fmla="*/ 361950 h 919867"/>
              <a:gd name="connsiteX47" fmla="*/ 2171700 w 2326481"/>
              <a:gd name="connsiteY47" fmla="*/ 276225 h 919867"/>
              <a:gd name="connsiteX48" fmla="*/ 2219325 w 2326481"/>
              <a:gd name="connsiteY48" fmla="*/ 169068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3037 w 2326481"/>
              <a:gd name="connsiteY35" fmla="*/ 897731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1206 w 2326481"/>
              <a:gd name="connsiteY45" fmla="*/ 457200 h 919867"/>
              <a:gd name="connsiteX46" fmla="*/ 2095500 w 2326481"/>
              <a:gd name="connsiteY46" fmla="*/ 361950 h 919867"/>
              <a:gd name="connsiteX47" fmla="*/ 2169319 w 2326481"/>
              <a:gd name="connsiteY47" fmla="*/ 269082 h 919867"/>
              <a:gd name="connsiteX48" fmla="*/ 2219325 w 2326481"/>
              <a:gd name="connsiteY48" fmla="*/ 169068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3037 w 2326481"/>
              <a:gd name="connsiteY35" fmla="*/ 897731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1206 w 2326481"/>
              <a:gd name="connsiteY45" fmla="*/ 457200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3037 w 2326481"/>
              <a:gd name="connsiteY35" fmla="*/ 897731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73831 w 2326481"/>
              <a:gd name="connsiteY7" fmla="*/ 309562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73831 w 2326481"/>
              <a:gd name="connsiteY7" fmla="*/ 309562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1950 w 2326481"/>
              <a:gd name="connsiteY14" fmla="*/ 154781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76200 w 2326481"/>
              <a:gd name="connsiteY3" fmla="*/ 435769 h 919867"/>
              <a:gd name="connsiteX4" fmla="*/ 100012 w 2326481"/>
              <a:gd name="connsiteY4" fmla="*/ 395287 h 919867"/>
              <a:gd name="connsiteX5" fmla="*/ 123825 w 2326481"/>
              <a:gd name="connsiteY5" fmla="*/ 369093 h 919867"/>
              <a:gd name="connsiteX6" fmla="*/ 152400 w 2326481"/>
              <a:gd name="connsiteY6" fmla="*/ 335756 h 919867"/>
              <a:gd name="connsiteX7" fmla="*/ 173831 w 2326481"/>
              <a:gd name="connsiteY7" fmla="*/ 309562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1950 w 2326481"/>
              <a:gd name="connsiteY14" fmla="*/ 154781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76200 w 2326481"/>
              <a:gd name="connsiteY3" fmla="*/ 435769 h 919867"/>
              <a:gd name="connsiteX4" fmla="*/ 100012 w 2326481"/>
              <a:gd name="connsiteY4" fmla="*/ 395287 h 919867"/>
              <a:gd name="connsiteX5" fmla="*/ 123825 w 2326481"/>
              <a:gd name="connsiteY5" fmla="*/ 369093 h 919867"/>
              <a:gd name="connsiteX6" fmla="*/ 152400 w 2326481"/>
              <a:gd name="connsiteY6" fmla="*/ 335756 h 919867"/>
              <a:gd name="connsiteX7" fmla="*/ 173831 w 2326481"/>
              <a:gd name="connsiteY7" fmla="*/ 309562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1950 w 2326481"/>
              <a:gd name="connsiteY14" fmla="*/ 154781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6712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2493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4481 w 2326481"/>
              <a:gd name="connsiteY37" fmla="*/ 857250 h 919514"/>
              <a:gd name="connsiteX38" fmla="*/ 1619250 w 2326481"/>
              <a:gd name="connsiteY38" fmla="*/ 831056 h 919514"/>
              <a:gd name="connsiteX39" fmla="*/ 1671637 w 2326481"/>
              <a:gd name="connsiteY39" fmla="*/ 792956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88331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4481 w 2326481"/>
              <a:gd name="connsiteY37" fmla="*/ 857250 h 919514"/>
              <a:gd name="connsiteX38" fmla="*/ 1619250 w 2326481"/>
              <a:gd name="connsiteY38" fmla="*/ 831056 h 919514"/>
              <a:gd name="connsiteX39" fmla="*/ 1671637 w 2326481"/>
              <a:gd name="connsiteY39" fmla="*/ 792956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88331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1637 w 2326481"/>
              <a:gd name="connsiteY39" fmla="*/ 792956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88331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88331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0994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0994 h 919514"/>
              <a:gd name="connsiteX7" fmla="*/ 169069 w 2326481"/>
              <a:gd name="connsiteY7" fmla="*/ 307181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0994 h 919514"/>
              <a:gd name="connsiteX7" fmla="*/ 173831 w 2326481"/>
              <a:gd name="connsiteY7" fmla="*/ 304799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0994 h 919514"/>
              <a:gd name="connsiteX7" fmla="*/ 173831 w 2326481"/>
              <a:gd name="connsiteY7" fmla="*/ 304799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3831 w 2326481"/>
              <a:gd name="connsiteY7" fmla="*/ 304799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9075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9075 w 2326481"/>
              <a:gd name="connsiteY9" fmla="*/ 250031 h 919514"/>
              <a:gd name="connsiteX10" fmla="*/ 247650 w 2326481"/>
              <a:gd name="connsiteY10" fmla="*/ 223837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9075 w 2326481"/>
              <a:gd name="connsiteY9" fmla="*/ 250031 h 919514"/>
              <a:gd name="connsiteX10" fmla="*/ 242887 w 2326481"/>
              <a:gd name="connsiteY10" fmla="*/ 223837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6694 w 2326481"/>
              <a:gd name="connsiteY9" fmla="*/ 250031 h 919514"/>
              <a:gd name="connsiteX10" fmla="*/ 242887 w 2326481"/>
              <a:gd name="connsiteY10" fmla="*/ 223837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6694 w 2326481"/>
              <a:gd name="connsiteY9" fmla="*/ 250031 h 919514"/>
              <a:gd name="connsiteX10" fmla="*/ 242887 w 2326481"/>
              <a:gd name="connsiteY10" fmla="*/ 223837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19337"/>
              <a:gd name="connsiteY0" fmla="*/ 611981 h 919514"/>
              <a:gd name="connsiteX1" fmla="*/ 30956 w 2319337"/>
              <a:gd name="connsiteY1" fmla="*/ 516731 h 919514"/>
              <a:gd name="connsiteX2" fmla="*/ 45243 w 2319337"/>
              <a:gd name="connsiteY2" fmla="*/ 478631 h 919514"/>
              <a:gd name="connsiteX3" fmla="*/ 69056 w 2319337"/>
              <a:gd name="connsiteY3" fmla="*/ 435769 h 919514"/>
              <a:gd name="connsiteX4" fmla="*/ 92868 w 2319337"/>
              <a:gd name="connsiteY4" fmla="*/ 395287 h 919514"/>
              <a:gd name="connsiteX5" fmla="*/ 116681 w 2319337"/>
              <a:gd name="connsiteY5" fmla="*/ 364331 h 919514"/>
              <a:gd name="connsiteX6" fmla="*/ 140493 w 2319337"/>
              <a:gd name="connsiteY6" fmla="*/ 330994 h 919514"/>
              <a:gd name="connsiteX7" fmla="*/ 164306 w 2319337"/>
              <a:gd name="connsiteY7" fmla="*/ 302418 h 919514"/>
              <a:gd name="connsiteX8" fmla="*/ 183356 w 2319337"/>
              <a:gd name="connsiteY8" fmla="*/ 278606 h 919514"/>
              <a:gd name="connsiteX9" fmla="*/ 209550 w 2319337"/>
              <a:gd name="connsiteY9" fmla="*/ 250031 h 919514"/>
              <a:gd name="connsiteX10" fmla="*/ 235743 w 2319337"/>
              <a:gd name="connsiteY10" fmla="*/ 223837 h 919514"/>
              <a:gd name="connsiteX11" fmla="*/ 259556 w 2319337"/>
              <a:gd name="connsiteY11" fmla="*/ 204787 h 919514"/>
              <a:gd name="connsiteX12" fmla="*/ 283368 w 2319337"/>
              <a:gd name="connsiteY12" fmla="*/ 185737 h 919514"/>
              <a:gd name="connsiteX13" fmla="*/ 314325 w 2319337"/>
              <a:gd name="connsiteY13" fmla="*/ 166687 h 919514"/>
              <a:gd name="connsiteX14" fmla="*/ 350044 w 2319337"/>
              <a:gd name="connsiteY14" fmla="*/ 154781 h 919514"/>
              <a:gd name="connsiteX15" fmla="*/ 383381 w 2319337"/>
              <a:gd name="connsiteY15" fmla="*/ 150018 h 919514"/>
              <a:gd name="connsiteX16" fmla="*/ 431006 w 2319337"/>
              <a:gd name="connsiteY16" fmla="*/ 161925 h 919514"/>
              <a:gd name="connsiteX17" fmla="*/ 478631 w 2319337"/>
              <a:gd name="connsiteY17" fmla="*/ 188118 h 919514"/>
              <a:gd name="connsiteX18" fmla="*/ 538162 w 2319337"/>
              <a:gd name="connsiteY18" fmla="*/ 233362 h 919514"/>
              <a:gd name="connsiteX19" fmla="*/ 590550 w 2319337"/>
              <a:gd name="connsiteY19" fmla="*/ 288131 h 919514"/>
              <a:gd name="connsiteX20" fmla="*/ 638174 w 2319337"/>
              <a:gd name="connsiteY20" fmla="*/ 345281 h 919514"/>
              <a:gd name="connsiteX21" fmla="*/ 707231 w 2319337"/>
              <a:gd name="connsiteY21" fmla="*/ 431006 h 919514"/>
              <a:gd name="connsiteX22" fmla="*/ 785812 w 2319337"/>
              <a:gd name="connsiteY22" fmla="*/ 528637 h 919514"/>
              <a:gd name="connsiteX23" fmla="*/ 871537 w 2319337"/>
              <a:gd name="connsiteY23" fmla="*/ 645318 h 919514"/>
              <a:gd name="connsiteX24" fmla="*/ 928687 w 2319337"/>
              <a:gd name="connsiteY24" fmla="*/ 723900 h 919514"/>
              <a:gd name="connsiteX25" fmla="*/ 992981 w 2319337"/>
              <a:gd name="connsiteY25" fmla="*/ 788193 h 919514"/>
              <a:gd name="connsiteX26" fmla="*/ 1035843 w 2319337"/>
              <a:gd name="connsiteY26" fmla="*/ 828675 h 919514"/>
              <a:gd name="connsiteX27" fmla="*/ 1104899 w 2319337"/>
              <a:gd name="connsiteY27" fmla="*/ 873918 h 919514"/>
              <a:gd name="connsiteX28" fmla="*/ 1150143 w 2319337"/>
              <a:gd name="connsiteY28" fmla="*/ 892968 h 919514"/>
              <a:gd name="connsiteX29" fmla="*/ 1200150 w 2319337"/>
              <a:gd name="connsiteY29" fmla="*/ 907256 h 919514"/>
              <a:gd name="connsiteX30" fmla="*/ 1233487 w 2319337"/>
              <a:gd name="connsiteY30" fmla="*/ 914400 h 919514"/>
              <a:gd name="connsiteX31" fmla="*/ 1281112 w 2319337"/>
              <a:gd name="connsiteY31" fmla="*/ 919162 h 919514"/>
              <a:gd name="connsiteX32" fmla="*/ 1316831 w 2319337"/>
              <a:gd name="connsiteY32" fmla="*/ 919162 h 919514"/>
              <a:gd name="connsiteX33" fmla="*/ 1345406 w 2319337"/>
              <a:gd name="connsiteY33" fmla="*/ 919162 h 919514"/>
              <a:gd name="connsiteX34" fmla="*/ 1385887 w 2319337"/>
              <a:gd name="connsiteY34" fmla="*/ 916781 h 919514"/>
              <a:gd name="connsiteX35" fmla="*/ 1438274 w 2319337"/>
              <a:gd name="connsiteY35" fmla="*/ 907256 h 919514"/>
              <a:gd name="connsiteX36" fmla="*/ 1507331 w 2319337"/>
              <a:gd name="connsiteY36" fmla="*/ 883443 h 919514"/>
              <a:gd name="connsiteX37" fmla="*/ 1559718 w 2319337"/>
              <a:gd name="connsiteY37" fmla="*/ 862012 h 919514"/>
              <a:gd name="connsiteX38" fmla="*/ 1612106 w 2319337"/>
              <a:gd name="connsiteY38" fmla="*/ 831056 h 919514"/>
              <a:gd name="connsiteX39" fmla="*/ 1666874 w 2319337"/>
              <a:gd name="connsiteY39" fmla="*/ 795337 h 919514"/>
              <a:gd name="connsiteX40" fmla="*/ 1721643 w 2319337"/>
              <a:gd name="connsiteY40" fmla="*/ 754856 h 919514"/>
              <a:gd name="connsiteX41" fmla="*/ 1776412 w 2319337"/>
              <a:gd name="connsiteY41" fmla="*/ 711993 h 919514"/>
              <a:gd name="connsiteX42" fmla="*/ 1821656 w 2319337"/>
              <a:gd name="connsiteY42" fmla="*/ 671512 h 919514"/>
              <a:gd name="connsiteX43" fmla="*/ 1888331 w 2319337"/>
              <a:gd name="connsiteY43" fmla="*/ 607218 h 919514"/>
              <a:gd name="connsiteX44" fmla="*/ 1947863 w 2319337"/>
              <a:gd name="connsiteY44" fmla="*/ 540543 h 919514"/>
              <a:gd name="connsiteX45" fmla="*/ 2026443 w 2319337"/>
              <a:gd name="connsiteY45" fmla="*/ 452438 h 919514"/>
              <a:gd name="connsiteX46" fmla="*/ 2088356 w 2319337"/>
              <a:gd name="connsiteY46" fmla="*/ 366712 h 919514"/>
              <a:gd name="connsiteX47" fmla="*/ 2162175 w 2319337"/>
              <a:gd name="connsiteY47" fmla="*/ 269082 h 919514"/>
              <a:gd name="connsiteX48" fmla="*/ 2221706 w 2319337"/>
              <a:gd name="connsiteY48" fmla="*/ 176212 h 919514"/>
              <a:gd name="connsiteX49" fmla="*/ 2264568 w 2319337"/>
              <a:gd name="connsiteY49" fmla="*/ 104775 h 919514"/>
              <a:gd name="connsiteX50" fmla="*/ 2319337 w 2319337"/>
              <a:gd name="connsiteY50" fmla="*/ 0 h 919514"/>
              <a:gd name="connsiteX51" fmla="*/ 2319337 w 2319337"/>
              <a:gd name="connsiteY51" fmla="*/ 0 h 919514"/>
              <a:gd name="connsiteX52" fmla="*/ 2319337 w 2319337"/>
              <a:gd name="connsiteY52" fmla="*/ 0 h 919514"/>
              <a:gd name="connsiteX0" fmla="*/ 0 w 2321718"/>
              <a:gd name="connsiteY0" fmla="*/ 611981 h 919514"/>
              <a:gd name="connsiteX1" fmla="*/ 33337 w 2321718"/>
              <a:gd name="connsiteY1" fmla="*/ 516731 h 919514"/>
              <a:gd name="connsiteX2" fmla="*/ 47624 w 2321718"/>
              <a:gd name="connsiteY2" fmla="*/ 478631 h 919514"/>
              <a:gd name="connsiteX3" fmla="*/ 71437 w 2321718"/>
              <a:gd name="connsiteY3" fmla="*/ 435769 h 919514"/>
              <a:gd name="connsiteX4" fmla="*/ 95249 w 2321718"/>
              <a:gd name="connsiteY4" fmla="*/ 395287 h 919514"/>
              <a:gd name="connsiteX5" fmla="*/ 119062 w 2321718"/>
              <a:gd name="connsiteY5" fmla="*/ 364331 h 919514"/>
              <a:gd name="connsiteX6" fmla="*/ 142874 w 2321718"/>
              <a:gd name="connsiteY6" fmla="*/ 330994 h 919514"/>
              <a:gd name="connsiteX7" fmla="*/ 166687 w 2321718"/>
              <a:gd name="connsiteY7" fmla="*/ 302418 h 919514"/>
              <a:gd name="connsiteX8" fmla="*/ 185737 w 2321718"/>
              <a:gd name="connsiteY8" fmla="*/ 278606 h 919514"/>
              <a:gd name="connsiteX9" fmla="*/ 211931 w 2321718"/>
              <a:gd name="connsiteY9" fmla="*/ 250031 h 919514"/>
              <a:gd name="connsiteX10" fmla="*/ 238124 w 2321718"/>
              <a:gd name="connsiteY10" fmla="*/ 223837 h 919514"/>
              <a:gd name="connsiteX11" fmla="*/ 261937 w 2321718"/>
              <a:gd name="connsiteY11" fmla="*/ 204787 h 919514"/>
              <a:gd name="connsiteX12" fmla="*/ 285749 w 2321718"/>
              <a:gd name="connsiteY12" fmla="*/ 185737 h 919514"/>
              <a:gd name="connsiteX13" fmla="*/ 316706 w 2321718"/>
              <a:gd name="connsiteY13" fmla="*/ 166687 h 919514"/>
              <a:gd name="connsiteX14" fmla="*/ 352425 w 2321718"/>
              <a:gd name="connsiteY14" fmla="*/ 154781 h 919514"/>
              <a:gd name="connsiteX15" fmla="*/ 385762 w 2321718"/>
              <a:gd name="connsiteY15" fmla="*/ 150018 h 919514"/>
              <a:gd name="connsiteX16" fmla="*/ 433387 w 2321718"/>
              <a:gd name="connsiteY16" fmla="*/ 161925 h 919514"/>
              <a:gd name="connsiteX17" fmla="*/ 481012 w 2321718"/>
              <a:gd name="connsiteY17" fmla="*/ 188118 h 919514"/>
              <a:gd name="connsiteX18" fmla="*/ 540543 w 2321718"/>
              <a:gd name="connsiteY18" fmla="*/ 233362 h 919514"/>
              <a:gd name="connsiteX19" fmla="*/ 592931 w 2321718"/>
              <a:gd name="connsiteY19" fmla="*/ 288131 h 919514"/>
              <a:gd name="connsiteX20" fmla="*/ 640555 w 2321718"/>
              <a:gd name="connsiteY20" fmla="*/ 345281 h 919514"/>
              <a:gd name="connsiteX21" fmla="*/ 709612 w 2321718"/>
              <a:gd name="connsiteY21" fmla="*/ 431006 h 919514"/>
              <a:gd name="connsiteX22" fmla="*/ 788193 w 2321718"/>
              <a:gd name="connsiteY22" fmla="*/ 528637 h 919514"/>
              <a:gd name="connsiteX23" fmla="*/ 873918 w 2321718"/>
              <a:gd name="connsiteY23" fmla="*/ 645318 h 919514"/>
              <a:gd name="connsiteX24" fmla="*/ 931068 w 2321718"/>
              <a:gd name="connsiteY24" fmla="*/ 723900 h 919514"/>
              <a:gd name="connsiteX25" fmla="*/ 995362 w 2321718"/>
              <a:gd name="connsiteY25" fmla="*/ 788193 h 919514"/>
              <a:gd name="connsiteX26" fmla="*/ 1038224 w 2321718"/>
              <a:gd name="connsiteY26" fmla="*/ 828675 h 919514"/>
              <a:gd name="connsiteX27" fmla="*/ 1107280 w 2321718"/>
              <a:gd name="connsiteY27" fmla="*/ 873918 h 919514"/>
              <a:gd name="connsiteX28" fmla="*/ 1152524 w 2321718"/>
              <a:gd name="connsiteY28" fmla="*/ 892968 h 919514"/>
              <a:gd name="connsiteX29" fmla="*/ 1202531 w 2321718"/>
              <a:gd name="connsiteY29" fmla="*/ 907256 h 919514"/>
              <a:gd name="connsiteX30" fmla="*/ 1235868 w 2321718"/>
              <a:gd name="connsiteY30" fmla="*/ 914400 h 919514"/>
              <a:gd name="connsiteX31" fmla="*/ 1283493 w 2321718"/>
              <a:gd name="connsiteY31" fmla="*/ 919162 h 919514"/>
              <a:gd name="connsiteX32" fmla="*/ 1319212 w 2321718"/>
              <a:gd name="connsiteY32" fmla="*/ 919162 h 919514"/>
              <a:gd name="connsiteX33" fmla="*/ 1347787 w 2321718"/>
              <a:gd name="connsiteY33" fmla="*/ 919162 h 919514"/>
              <a:gd name="connsiteX34" fmla="*/ 1388268 w 2321718"/>
              <a:gd name="connsiteY34" fmla="*/ 916781 h 919514"/>
              <a:gd name="connsiteX35" fmla="*/ 1440655 w 2321718"/>
              <a:gd name="connsiteY35" fmla="*/ 907256 h 919514"/>
              <a:gd name="connsiteX36" fmla="*/ 1509712 w 2321718"/>
              <a:gd name="connsiteY36" fmla="*/ 883443 h 919514"/>
              <a:gd name="connsiteX37" fmla="*/ 1562099 w 2321718"/>
              <a:gd name="connsiteY37" fmla="*/ 862012 h 919514"/>
              <a:gd name="connsiteX38" fmla="*/ 1614487 w 2321718"/>
              <a:gd name="connsiteY38" fmla="*/ 831056 h 919514"/>
              <a:gd name="connsiteX39" fmla="*/ 1669255 w 2321718"/>
              <a:gd name="connsiteY39" fmla="*/ 795337 h 919514"/>
              <a:gd name="connsiteX40" fmla="*/ 1724024 w 2321718"/>
              <a:gd name="connsiteY40" fmla="*/ 754856 h 919514"/>
              <a:gd name="connsiteX41" fmla="*/ 1778793 w 2321718"/>
              <a:gd name="connsiteY41" fmla="*/ 711993 h 919514"/>
              <a:gd name="connsiteX42" fmla="*/ 1824037 w 2321718"/>
              <a:gd name="connsiteY42" fmla="*/ 671512 h 919514"/>
              <a:gd name="connsiteX43" fmla="*/ 1890712 w 2321718"/>
              <a:gd name="connsiteY43" fmla="*/ 607218 h 919514"/>
              <a:gd name="connsiteX44" fmla="*/ 1950244 w 2321718"/>
              <a:gd name="connsiteY44" fmla="*/ 540543 h 919514"/>
              <a:gd name="connsiteX45" fmla="*/ 2028824 w 2321718"/>
              <a:gd name="connsiteY45" fmla="*/ 452438 h 919514"/>
              <a:gd name="connsiteX46" fmla="*/ 2090737 w 2321718"/>
              <a:gd name="connsiteY46" fmla="*/ 366712 h 919514"/>
              <a:gd name="connsiteX47" fmla="*/ 2164556 w 2321718"/>
              <a:gd name="connsiteY47" fmla="*/ 269082 h 919514"/>
              <a:gd name="connsiteX48" fmla="*/ 2224087 w 2321718"/>
              <a:gd name="connsiteY48" fmla="*/ 176212 h 919514"/>
              <a:gd name="connsiteX49" fmla="*/ 2266949 w 2321718"/>
              <a:gd name="connsiteY49" fmla="*/ 104775 h 919514"/>
              <a:gd name="connsiteX50" fmla="*/ 2321718 w 2321718"/>
              <a:gd name="connsiteY50" fmla="*/ 0 h 919514"/>
              <a:gd name="connsiteX51" fmla="*/ 2321718 w 2321718"/>
              <a:gd name="connsiteY51" fmla="*/ 0 h 919514"/>
              <a:gd name="connsiteX52" fmla="*/ 2321718 w 2321718"/>
              <a:gd name="connsiteY52" fmla="*/ 0 h 919514"/>
              <a:gd name="connsiteX0" fmla="*/ 0 w 2321718"/>
              <a:gd name="connsiteY0" fmla="*/ 611981 h 919514"/>
              <a:gd name="connsiteX1" fmla="*/ 33337 w 2321718"/>
              <a:gd name="connsiteY1" fmla="*/ 516731 h 919514"/>
              <a:gd name="connsiteX2" fmla="*/ 52387 w 2321718"/>
              <a:gd name="connsiteY2" fmla="*/ 481012 h 919514"/>
              <a:gd name="connsiteX3" fmla="*/ 71437 w 2321718"/>
              <a:gd name="connsiteY3" fmla="*/ 435769 h 919514"/>
              <a:gd name="connsiteX4" fmla="*/ 95249 w 2321718"/>
              <a:gd name="connsiteY4" fmla="*/ 395287 h 919514"/>
              <a:gd name="connsiteX5" fmla="*/ 119062 w 2321718"/>
              <a:gd name="connsiteY5" fmla="*/ 364331 h 919514"/>
              <a:gd name="connsiteX6" fmla="*/ 142874 w 2321718"/>
              <a:gd name="connsiteY6" fmla="*/ 330994 h 919514"/>
              <a:gd name="connsiteX7" fmla="*/ 166687 w 2321718"/>
              <a:gd name="connsiteY7" fmla="*/ 302418 h 919514"/>
              <a:gd name="connsiteX8" fmla="*/ 185737 w 2321718"/>
              <a:gd name="connsiteY8" fmla="*/ 278606 h 919514"/>
              <a:gd name="connsiteX9" fmla="*/ 211931 w 2321718"/>
              <a:gd name="connsiteY9" fmla="*/ 250031 h 919514"/>
              <a:gd name="connsiteX10" fmla="*/ 238124 w 2321718"/>
              <a:gd name="connsiteY10" fmla="*/ 223837 h 919514"/>
              <a:gd name="connsiteX11" fmla="*/ 261937 w 2321718"/>
              <a:gd name="connsiteY11" fmla="*/ 204787 h 919514"/>
              <a:gd name="connsiteX12" fmla="*/ 285749 w 2321718"/>
              <a:gd name="connsiteY12" fmla="*/ 185737 h 919514"/>
              <a:gd name="connsiteX13" fmla="*/ 316706 w 2321718"/>
              <a:gd name="connsiteY13" fmla="*/ 166687 h 919514"/>
              <a:gd name="connsiteX14" fmla="*/ 352425 w 2321718"/>
              <a:gd name="connsiteY14" fmla="*/ 154781 h 919514"/>
              <a:gd name="connsiteX15" fmla="*/ 385762 w 2321718"/>
              <a:gd name="connsiteY15" fmla="*/ 150018 h 919514"/>
              <a:gd name="connsiteX16" fmla="*/ 433387 w 2321718"/>
              <a:gd name="connsiteY16" fmla="*/ 161925 h 919514"/>
              <a:gd name="connsiteX17" fmla="*/ 481012 w 2321718"/>
              <a:gd name="connsiteY17" fmla="*/ 188118 h 919514"/>
              <a:gd name="connsiteX18" fmla="*/ 540543 w 2321718"/>
              <a:gd name="connsiteY18" fmla="*/ 233362 h 919514"/>
              <a:gd name="connsiteX19" fmla="*/ 592931 w 2321718"/>
              <a:gd name="connsiteY19" fmla="*/ 288131 h 919514"/>
              <a:gd name="connsiteX20" fmla="*/ 640555 w 2321718"/>
              <a:gd name="connsiteY20" fmla="*/ 345281 h 919514"/>
              <a:gd name="connsiteX21" fmla="*/ 709612 w 2321718"/>
              <a:gd name="connsiteY21" fmla="*/ 431006 h 919514"/>
              <a:gd name="connsiteX22" fmla="*/ 788193 w 2321718"/>
              <a:gd name="connsiteY22" fmla="*/ 528637 h 919514"/>
              <a:gd name="connsiteX23" fmla="*/ 873918 w 2321718"/>
              <a:gd name="connsiteY23" fmla="*/ 645318 h 919514"/>
              <a:gd name="connsiteX24" fmla="*/ 931068 w 2321718"/>
              <a:gd name="connsiteY24" fmla="*/ 723900 h 919514"/>
              <a:gd name="connsiteX25" fmla="*/ 995362 w 2321718"/>
              <a:gd name="connsiteY25" fmla="*/ 788193 h 919514"/>
              <a:gd name="connsiteX26" fmla="*/ 1038224 w 2321718"/>
              <a:gd name="connsiteY26" fmla="*/ 828675 h 919514"/>
              <a:gd name="connsiteX27" fmla="*/ 1107280 w 2321718"/>
              <a:gd name="connsiteY27" fmla="*/ 873918 h 919514"/>
              <a:gd name="connsiteX28" fmla="*/ 1152524 w 2321718"/>
              <a:gd name="connsiteY28" fmla="*/ 892968 h 919514"/>
              <a:gd name="connsiteX29" fmla="*/ 1202531 w 2321718"/>
              <a:gd name="connsiteY29" fmla="*/ 907256 h 919514"/>
              <a:gd name="connsiteX30" fmla="*/ 1235868 w 2321718"/>
              <a:gd name="connsiteY30" fmla="*/ 914400 h 919514"/>
              <a:gd name="connsiteX31" fmla="*/ 1283493 w 2321718"/>
              <a:gd name="connsiteY31" fmla="*/ 919162 h 919514"/>
              <a:gd name="connsiteX32" fmla="*/ 1319212 w 2321718"/>
              <a:gd name="connsiteY32" fmla="*/ 919162 h 919514"/>
              <a:gd name="connsiteX33" fmla="*/ 1347787 w 2321718"/>
              <a:gd name="connsiteY33" fmla="*/ 919162 h 919514"/>
              <a:gd name="connsiteX34" fmla="*/ 1388268 w 2321718"/>
              <a:gd name="connsiteY34" fmla="*/ 916781 h 919514"/>
              <a:gd name="connsiteX35" fmla="*/ 1440655 w 2321718"/>
              <a:gd name="connsiteY35" fmla="*/ 907256 h 919514"/>
              <a:gd name="connsiteX36" fmla="*/ 1509712 w 2321718"/>
              <a:gd name="connsiteY36" fmla="*/ 883443 h 919514"/>
              <a:gd name="connsiteX37" fmla="*/ 1562099 w 2321718"/>
              <a:gd name="connsiteY37" fmla="*/ 862012 h 919514"/>
              <a:gd name="connsiteX38" fmla="*/ 1614487 w 2321718"/>
              <a:gd name="connsiteY38" fmla="*/ 831056 h 919514"/>
              <a:gd name="connsiteX39" fmla="*/ 1669255 w 2321718"/>
              <a:gd name="connsiteY39" fmla="*/ 795337 h 919514"/>
              <a:gd name="connsiteX40" fmla="*/ 1724024 w 2321718"/>
              <a:gd name="connsiteY40" fmla="*/ 754856 h 919514"/>
              <a:gd name="connsiteX41" fmla="*/ 1778793 w 2321718"/>
              <a:gd name="connsiteY41" fmla="*/ 711993 h 919514"/>
              <a:gd name="connsiteX42" fmla="*/ 1824037 w 2321718"/>
              <a:gd name="connsiteY42" fmla="*/ 671512 h 919514"/>
              <a:gd name="connsiteX43" fmla="*/ 1890712 w 2321718"/>
              <a:gd name="connsiteY43" fmla="*/ 607218 h 919514"/>
              <a:gd name="connsiteX44" fmla="*/ 1950244 w 2321718"/>
              <a:gd name="connsiteY44" fmla="*/ 540543 h 919514"/>
              <a:gd name="connsiteX45" fmla="*/ 2028824 w 2321718"/>
              <a:gd name="connsiteY45" fmla="*/ 452438 h 919514"/>
              <a:gd name="connsiteX46" fmla="*/ 2090737 w 2321718"/>
              <a:gd name="connsiteY46" fmla="*/ 366712 h 919514"/>
              <a:gd name="connsiteX47" fmla="*/ 2164556 w 2321718"/>
              <a:gd name="connsiteY47" fmla="*/ 269082 h 919514"/>
              <a:gd name="connsiteX48" fmla="*/ 2224087 w 2321718"/>
              <a:gd name="connsiteY48" fmla="*/ 176212 h 919514"/>
              <a:gd name="connsiteX49" fmla="*/ 2266949 w 2321718"/>
              <a:gd name="connsiteY49" fmla="*/ 104775 h 919514"/>
              <a:gd name="connsiteX50" fmla="*/ 2321718 w 2321718"/>
              <a:gd name="connsiteY50" fmla="*/ 0 h 919514"/>
              <a:gd name="connsiteX51" fmla="*/ 2321718 w 2321718"/>
              <a:gd name="connsiteY51" fmla="*/ 0 h 919514"/>
              <a:gd name="connsiteX52" fmla="*/ 2321718 w 2321718"/>
              <a:gd name="connsiteY52" fmla="*/ 0 h 919514"/>
              <a:gd name="connsiteX0" fmla="*/ 0 w 2321718"/>
              <a:gd name="connsiteY0" fmla="*/ 611981 h 919514"/>
              <a:gd name="connsiteX1" fmla="*/ 33337 w 2321718"/>
              <a:gd name="connsiteY1" fmla="*/ 516731 h 919514"/>
              <a:gd name="connsiteX2" fmla="*/ 50006 w 2321718"/>
              <a:gd name="connsiteY2" fmla="*/ 476250 h 919514"/>
              <a:gd name="connsiteX3" fmla="*/ 71437 w 2321718"/>
              <a:gd name="connsiteY3" fmla="*/ 435769 h 919514"/>
              <a:gd name="connsiteX4" fmla="*/ 95249 w 2321718"/>
              <a:gd name="connsiteY4" fmla="*/ 395287 h 919514"/>
              <a:gd name="connsiteX5" fmla="*/ 119062 w 2321718"/>
              <a:gd name="connsiteY5" fmla="*/ 364331 h 919514"/>
              <a:gd name="connsiteX6" fmla="*/ 142874 w 2321718"/>
              <a:gd name="connsiteY6" fmla="*/ 330994 h 919514"/>
              <a:gd name="connsiteX7" fmla="*/ 166687 w 2321718"/>
              <a:gd name="connsiteY7" fmla="*/ 302418 h 919514"/>
              <a:gd name="connsiteX8" fmla="*/ 185737 w 2321718"/>
              <a:gd name="connsiteY8" fmla="*/ 278606 h 919514"/>
              <a:gd name="connsiteX9" fmla="*/ 211931 w 2321718"/>
              <a:gd name="connsiteY9" fmla="*/ 250031 h 919514"/>
              <a:gd name="connsiteX10" fmla="*/ 238124 w 2321718"/>
              <a:gd name="connsiteY10" fmla="*/ 223837 h 919514"/>
              <a:gd name="connsiteX11" fmla="*/ 261937 w 2321718"/>
              <a:gd name="connsiteY11" fmla="*/ 204787 h 919514"/>
              <a:gd name="connsiteX12" fmla="*/ 285749 w 2321718"/>
              <a:gd name="connsiteY12" fmla="*/ 185737 h 919514"/>
              <a:gd name="connsiteX13" fmla="*/ 316706 w 2321718"/>
              <a:gd name="connsiteY13" fmla="*/ 166687 h 919514"/>
              <a:gd name="connsiteX14" fmla="*/ 352425 w 2321718"/>
              <a:gd name="connsiteY14" fmla="*/ 154781 h 919514"/>
              <a:gd name="connsiteX15" fmla="*/ 385762 w 2321718"/>
              <a:gd name="connsiteY15" fmla="*/ 150018 h 919514"/>
              <a:gd name="connsiteX16" fmla="*/ 433387 w 2321718"/>
              <a:gd name="connsiteY16" fmla="*/ 161925 h 919514"/>
              <a:gd name="connsiteX17" fmla="*/ 481012 w 2321718"/>
              <a:gd name="connsiteY17" fmla="*/ 188118 h 919514"/>
              <a:gd name="connsiteX18" fmla="*/ 540543 w 2321718"/>
              <a:gd name="connsiteY18" fmla="*/ 233362 h 919514"/>
              <a:gd name="connsiteX19" fmla="*/ 592931 w 2321718"/>
              <a:gd name="connsiteY19" fmla="*/ 288131 h 919514"/>
              <a:gd name="connsiteX20" fmla="*/ 640555 w 2321718"/>
              <a:gd name="connsiteY20" fmla="*/ 345281 h 919514"/>
              <a:gd name="connsiteX21" fmla="*/ 709612 w 2321718"/>
              <a:gd name="connsiteY21" fmla="*/ 431006 h 919514"/>
              <a:gd name="connsiteX22" fmla="*/ 788193 w 2321718"/>
              <a:gd name="connsiteY22" fmla="*/ 528637 h 919514"/>
              <a:gd name="connsiteX23" fmla="*/ 873918 w 2321718"/>
              <a:gd name="connsiteY23" fmla="*/ 645318 h 919514"/>
              <a:gd name="connsiteX24" fmla="*/ 931068 w 2321718"/>
              <a:gd name="connsiteY24" fmla="*/ 723900 h 919514"/>
              <a:gd name="connsiteX25" fmla="*/ 995362 w 2321718"/>
              <a:gd name="connsiteY25" fmla="*/ 788193 h 919514"/>
              <a:gd name="connsiteX26" fmla="*/ 1038224 w 2321718"/>
              <a:gd name="connsiteY26" fmla="*/ 828675 h 919514"/>
              <a:gd name="connsiteX27" fmla="*/ 1107280 w 2321718"/>
              <a:gd name="connsiteY27" fmla="*/ 873918 h 919514"/>
              <a:gd name="connsiteX28" fmla="*/ 1152524 w 2321718"/>
              <a:gd name="connsiteY28" fmla="*/ 892968 h 919514"/>
              <a:gd name="connsiteX29" fmla="*/ 1202531 w 2321718"/>
              <a:gd name="connsiteY29" fmla="*/ 907256 h 919514"/>
              <a:gd name="connsiteX30" fmla="*/ 1235868 w 2321718"/>
              <a:gd name="connsiteY30" fmla="*/ 914400 h 919514"/>
              <a:gd name="connsiteX31" fmla="*/ 1283493 w 2321718"/>
              <a:gd name="connsiteY31" fmla="*/ 919162 h 919514"/>
              <a:gd name="connsiteX32" fmla="*/ 1319212 w 2321718"/>
              <a:gd name="connsiteY32" fmla="*/ 919162 h 919514"/>
              <a:gd name="connsiteX33" fmla="*/ 1347787 w 2321718"/>
              <a:gd name="connsiteY33" fmla="*/ 919162 h 919514"/>
              <a:gd name="connsiteX34" fmla="*/ 1388268 w 2321718"/>
              <a:gd name="connsiteY34" fmla="*/ 916781 h 919514"/>
              <a:gd name="connsiteX35" fmla="*/ 1440655 w 2321718"/>
              <a:gd name="connsiteY35" fmla="*/ 907256 h 919514"/>
              <a:gd name="connsiteX36" fmla="*/ 1509712 w 2321718"/>
              <a:gd name="connsiteY36" fmla="*/ 883443 h 919514"/>
              <a:gd name="connsiteX37" fmla="*/ 1562099 w 2321718"/>
              <a:gd name="connsiteY37" fmla="*/ 862012 h 919514"/>
              <a:gd name="connsiteX38" fmla="*/ 1614487 w 2321718"/>
              <a:gd name="connsiteY38" fmla="*/ 831056 h 919514"/>
              <a:gd name="connsiteX39" fmla="*/ 1669255 w 2321718"/>
              <a:gd name="connsiteY39" fmla="*/ 795337 h 919514"/>
              <a:gd name="connsiteX40" fmla="*/ 1724024 w 2321718"/>
              <a:gd name="connsiteY40" fmla="*/ 754856 h 919514"/>
              <a:gd name="connsiteX41" fmla="*/ 1778793 w 2321718"/>
              <a:gd name="connsiteY41" fmla="*/ 711993 h 919514"/>
              <a:gd name="connsiteX42" fmla="*/ 1824037 w 2321718"/>
              <a:gd name="connsiteY42" fmla="*/ 671512 h 919514"/>
              <a:gd name="connsiteX43" fmla="*/ 1890712 w 2321718"/>
              <a:gd name="connsiteY43" fmla="*/ 607218 h 919514"/>
              <a:gd name="connsiteX44" fmla="*/ 1950244 w 2321718"/>
              <a:gd name="connsiteY44" fmla="*/ 540543 h 919514"/>
              <a:gd name="connsiteX45" fmla="*/ 2028824 w 2321718"/>
              <a:gd name="connsiteY45" fmla="*/ 452438 h 919514"/>
              <a:gd name="connsiteX46" fmla="*/ 2090737 w 2321718"/>
              <a:gd name="connsiteY46" fmla="*/ 366712 h 919514"/>
              <a:gd name="connsiteX47" fmla="*/ 2164556 w 2321718"/>
              <a:gd name="connsiteY47" fmla="*/ 269082 h 919514"/>
              <a:gd name="connsiteX48" fmla="*/ 2224087 w 2321718"/>
              <a:gd name="connsiteY48" fmla="*/ 176212 h 919514"/>
              <a:gd name="connsiteX49" fmla="*/ 2266949 w 2321718"/>
              <a:gd name="connsiteY49" fmla="*/ 104775 h 919514"/>
              <a:gd name="connsiteX50" fmla="*/ 2321718 w 2321718"/>
              <a:gd name="connsiteY50" fmla="*/ 0 h 919514"/>
              <a:gd name="connsiteX51" fmla="*/ 2321718 w 2321718"/>
              <a:gd name="connsiteY51" fmla="*/ 0 h 919514"/>
              <a:gd name="connsiteX52" fmla="*/ 2321718 w 2321718"/>
              <a:gd name="connsiteY52" fmla="*/ 0 h 919514"/>
              <a:gd name="connsiteX0" fmla="*/ 0 w 2321718"/>
              <a:gd name="connsiteY0" fmla="*/ 611981 h 919514"/>
              <a:gd name="connsiteX1" fmla="*/ 33337 w 2321718"/>
              <a:gd name="connsiteY1" fmla="*/ 516731 h 919514"/>
              <a:gd name="connsiteX2" fmla="*/ 50006 w 2321718"/>
              <a:gd name="connsiteY2" fmla="*/ 476250 h 919514"/>
              <a:gd name="connsiteX3" fmla="*/ 71437 w 2321718"/>
              <a:gd name="connsiteY3" fmla="*/ 435769 h 919514"/>
              <a:gd name="connsiteX4" fmla="*/ 95249 w 2321718"/>
              <a:gd name="connsiteY4" fmla="*/ 395287 h 919514"/>
              <a:gd name="connsiteX5" fmla="*/ 116681 w 2321718"/>
              <a:gd name="connsiteY5" fmla="*/ 364331 h 919514"/>
              <a:gd name="connsiteX6" fmla="*/ 142874 w 2321718"/>
              <a:gd name="connsiteY6" fmla="*/ 330994 h 919514"/>
              <a:gd name="connsiteX7" fmla="*/ 166687 w 2321718"/>
              <a:gd name="connsiteY7" fmla="*/ 302418 h 919514"/>
              <a:gd name="connsiteX8" fmla="*/ 185737 w 2321718"/>
              <a:gd name="connsiteY8" fmla="*/ 278606 h 919514"/>
              <a:gd name="connsiteX9" fmla="*/ 211931 w 2321718"/>
              <a:gd name="connsiteY9" fmla="*/ 250031 h 919514"/>
              <a:gd name="connsiteX10" fmla="*/ 238124 w 2321718"/>
              <a:gd name="connsiteY10" fmla="*/ 223837 h 919514"/>
              <a:gd name="connsiteX11" fmla="*/ 261937 w 2321718"/>
              <a:gd name="connsiteY11" fmla="*/ 204787 h 919514"/>
              <a:gd name="connsiteX12" fmla="*/ 285749 w 2321718"/>
              <a:gd name="connsiteY12" fmla="*/ 185737 h 919514"/>
              <a:gd name="connsiteX13" fmla="*/ 316706 w 2321718"/>
              <a:gd name="connsiteY13" fmla="*/ 166687 h 919514"/>
              <a:gd name="connsiteX14" fmla="*/ 352425 w 2321718"/>
              <a:gd name="connsiteY14" fmla="*/ 154781 h 919514"/>
              <a:gd name="connsiteX15" fmla="*/ 385762 w 2321718"/>
              <a:gd name="connsiteY15" fmla="*/ 150018 h 919514"/>
              <a:gd name="connsiteX16" fmla="*/ 433387 w 2321718"/>
              <a:gd name="connsiteY16" fmla="*/ 161925 h 919514"/>
              <a:gd name="connsiteX17" fmla="*/ 481012 w 2321718"/>
              <a:gd name="connsiteY17" fmla="*/ 188118 h 919514"/>
              <a:gd name="connsiteX18" fmla="*/ 540543 w 2321718"/>
              <a:gd name="connsiteY18" fmla="*/ 233362 h 919514"/>
              <a:gd name="connsiteX19" fmla="*/ 592931 w 2321718"/>
              <a:gd name="connsiteY19" fmla="*/ 288131 h 919514"/>
              <a:gd name="connsiteX20" fmla="*/ 640555 w 2321718"/>
              <a:gd name="connsiteY20" fmla="*/ 345281 h 919514"/>
              <a:gd name="connsiteX21" fmla="*/ 709612 w 2321718"/>
              <a:gd name="connsiteY21" fmla="*/ 431006 h 919514"/>
              <a:gd name="connsiteX22" fmla="*/ 788193 w 2321718"/>
              <a:gd name="connsiteY22" fmla="*/ 528637 h 919514"/>
              <a:gd name="connsiteX23" fmla="*/ 873918 w 2321718"/>
              <a:gd name="connsiteY23" fmla="*/ 645318 h 919514"/>
              <a:gd name="connsiteX24" fmla="*/ 931068 w 2321718"/>
              <a:gd name="connsiteY24" fmla="*/ 723900 h 919514"/>
              <a:gd name="connsiteX25" fmla="*/ 995362 w 2321718"/>
              <a:gd name="connsiteY25" fmla="*/ 788193 h 919514"/>
              <a:gd name="connsiteX26" fmla="*/ 1038224 w 2321718"/>
              <a:gd name="connsiteY26" fmla="*/ 828675 h 919514"/>
              <a:gd name="connsiteX27" fmla="*/ 1107280 w 2321718"/>
              <a:gd name="connsiteY27" fmla="*/ 873918 h 919514"/>
              <a:gd name="connsiteX28" fmla="*/ 1152524 w 2321718"/>
              <a:gd name="connsiteY28" fmla="*/ 892968 h 919514"/>
              <a:gd name="connsiteX29" fmla="*/ 1202531 w 2321718"/>
              <a:gd name="connsiteY29" fmla="*/ 907256 h 919514"/>
              <a:gd name="connsiteX30" fmla="*/ 1235868 w 2321718"/>
              <a:gd name="connsiteY30" fmla="*/ 914400 h 919514"/>
              <a:gd name="connsiteX31" fmla="*/ 1283493 w 2321718"/>
              <a:gd name="connsiteY31" fmla="*/ 919162 h 919514"/>
              <a:gd name="connsiteX32" fmla="*/ 1319212 w 2321718"/>
              <a:gd name="connsiteY32" fmla="*/ 919162 h 919514"/>
              <a:gd name="connsiteX33" fmla="*/ 1347787 w 2321718"/>
              <a:gd name="connsiteY33" fmla="*/ 919162 h 919514"/>
              <a:gd name="connsiteX34" fmla="*/ 1388268 w 2321718"/>
              <a:gd name="connsiteY34" fmla="*/ 916781 h 919514"/>
              <a:gd name="connsiteX35" fmla="*/ 1440655 w 2321718"/>
              <a:gd name="connsiteY35" fmla="*/ 907256 h 919514"/>
              <a:gd name="connsiteX36" fmla="*/ 1509712 w 2321718"/>
              <a:gd name="connsiteY36" fmla="*/ 883443 h 919514"/>
              <a:gd name="connsiteX37" fmla="*/ 1562099 w 2321718"/>
              <a:gd name="connsiteY37" fmla="*/ 862012 h 919514"/>
              <a:gd name="connsiteX38" fmla="*/ 1614487 w 2321718"/>
              <a:gd name="connsiteY38" fmla="*/ 831056 h 919514"/>
              <a:gd name="connsiteX39" fmla="*/ 1669255 w 2321718"/>
              <a:gd name="connsiteY39" fmla="*/ 795337 h 919514"/>
              <a:gd name="connsiteX40" fmla="*/ 1724024 w 2321718"/>
              <a:gd name="connsiteY40" fmla="*/ 754856 h 919514"/>
              <a:gd name="connsiteX41" fmla="*/ 1778793 w 2321718"/>
              <a:gd name="connsiteY41" fmla="*/ 711993 h 919514"/>
              <a:gd name="connsiteX42" fmla="*/ 1824037 w 2321718"/>
              <a:gd name="connsiteY42" fmla="*/ 671512 h 919514"/>
              <a:gd name="connsiteX43" fmla="*/ 1890712 w 2321718"/>
              <a:gd name="connsiteY43" fmla="*/ 607218 h 919514"/>
              <a:gd name="connsiteX44" fmla="*/ 1950244 w 2321718"/>
              <a:gd name="connsiteY44" fmla="*/ 540543 h 919514"/>
              <a:gd name="connsiteX45" fmla="*/ 2028824 w 2321718"/>
              <a:gd name="connsiteY45" fmla="*/ 452438 h 919514"/>
              <a:gd name="connsiteX46" fmla="*/ 2090737 w 2321718"/>
              <a:gd name="connsiteY46" fmla="*/ 366712 h 919514"/>
              <a:gd name="connsiteX47" fmla="*/ 2164556 w 2321718"/>
              <a:gd name="connsiteY47" fmla="*/ 269082 h 919514"/>
              <a:gd name="connsiteX48" fmla="*/ 2224087 w 2321718"/>
              <a:gd name="connsiteY48" fmla="*/ 176212 h 919514"/>
              <a:gd name="connsiteX49" fmla="*/ 2266949 w 2321718"/>
              <a:gd name="connsiteY49" fmla="*/ 104775 h 919514"/>
              <a:gd name="connsiteX50" fmla="*/ 2321718 w 2321718"/>
              <a:gd name="connsiteY50" fmla="*/ 0 h 919514"/>
              <a:gd name="connsiteX51" fmla="*/ 2321718 w 2321718"/>
              <a:gd name="connsiteY51" fmla="*/ 0 h 919514"/>
              <a:gd name="connsiteX52" fmla="*/ 2321718 w 2321718"/>
              <a:gd name="connsiteY52" fmla="*/ 0 h 91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321718" h="919514">
                <a:moveTo>
                  <a:pt x="0" y="611981"/>
                </a:moveTo>
                <a:cubicBezTo>
                  <a:pt x="14684" y="575468"/>
                  <a:pt x="25003" y="539353"/>
                  <a:pt x="33337" y="516731"/>
                </a:cubicBezTo>
                <a:cubicBezTo>
                  <a:pt x="41671" y="494109"/>
                  <a:pt x="43656" y="489744"/>
                  <a:pt x="50006" y="476250"/>
                </a:cubicBezTo>
                <a:cubicBezTo>
                  <a:pt x="56356" y="462756"/>
                  <a:pt x="63897" y="449263"/>
                  <a:pt x="71437" y="435769"/>
                </a:cubicBezTo>
                <a:cubicBezTo>
                  <a:pt x="78977" y="422275"/>
                  <a:pt x="87708" y="407193"/>
                  <a:pt x="95249" y="395287"/>
                </a:cubicBezTo>
                <a:cubicBezTo>
                  <a:pt x="102790" y="383381"/>
                  <a:pt x="108744" y="375047"/>
                  <a:pt x="116681" y="364331"/>
                </a:cubicBezTo>
                <a:cubicBezTo>
                  <a:pt x="124619" y="353616"/>
                  <a:pt x="134540" y="341313"/>
                  <a:pt x="142874" y="330994"/>
                </a:cubicBezTo>
                <a:cubicBezTo>
                  <a:pt x="151208" y="320675"/>
                  <a:pt x="159543" y="311149"/>
                  <a:pt x="166687" y="302418"/>
                </a:cubicBezTo>
                <a:cubicBezTo>
                  <a:pt x="173831" y="293687"/>
                  <a:pt x="178196" y="287337"/>
                  <a:pt x="185737" y="278606"/>
                </a:cubicBezTo>
                <a:cubicBezTo>
                  <a:pt x="193278" y="269875"/>
                  <a:pt x="203200" y="259159"/>
                  <a:pt x="211931" y="250031"/>
                </a:cubicBezTo>
                <a:cubicBezTo>
                  <a:pt x="220662" y="240903"/>
                  <a:pt x="229790" y="231378"/>
                  <a:pt x="238124" y="223837"/>
                </a:cubicBezTo>
                <a:cubicBezTo>
                  <a:pt x="246458" y="216296"/>
                  <a:pt x="254000" y="211137"/>
                  <a:pt x="261937" y="204787"/>
                </a:cubicBezTo>
                <a:cubicBezTo>
                  <a:pt x="269874" y="198437"/>
                  <a:pt x="276621" y="192087"/>
                  <a:pt x="285749" y="185737"/>
                </a:cubicBezTo>
                <a:cubicBezTo>
                  <a:pt x="294877" y="179387"/>
                  <a:pt x="305593" y="171846"/>
                  <a:pt x="316706" y="166687"/>
                </a:cubicBezTo>
                <a:cubicBezTo>
                  <a:pt x="327819" y="161528"/>
                  <a:pt x="340916" y="157559"/>
                  <a:pt x="352425" y="154781"/>
                </a:cubicBezTo>
                <a:cubicBezTo>
                  <a:pt x="363934" y="152003"/>
                  <a:pt x="372268" y="148827"/>
                  <a:pt x="385762" y="150018"/>
                </a:cubicBezTo>
                <a:cubicBezTo>
                  <a:pt x="399256" y="151209"/>
                  <a:pt x="417512" y="155575"/>
                  <a:pt x="433387" y="161925"/>
                </a:cubicBezTo>
                <a:cubicBezTo>
                  <a:pt x="449262" y="168275"/>
                  <a:pt x="463153" y="176212"/>
                  <a:pt x="481012" y="188118"/>
                </a:cubicBezTo>
                <a:cubicBezTo>
                  <a:pt x="498871" y="200024"/>
                  <a:pt x="521890" y="216693"/>
                  <a:pt x="540543" y="233362"/>
                </a:cubicBezTo>
                <a:cubicBezTo>
                  <a:pt x="559196" y="250031"/>
                  <a:pt x="576262" y="269478"/>
                  <a:pt x="592931" y="288131"/>
                </a:cubicBezTo>
                <a:cubicBezTo>
                  <a:pt x="609600" y="306784"/>
                  <a:pt x="621108" y="321468"/>
                  <a:pt x="640555" y="345281"/>
                </a:cubicBezTo>
                <a:cubicBezTo>
                  <a:pt x="660002" y="369094"/>
                  <a:pt x="685006" y="400447"/>
                  <a:pt x="709612" y="431006"/>
                </a:cubicBezTo>
                <a:cubicBezTo>
                  <a:pt x="734218" y="461565"/>
                  <a:pt x="760809" y="492918"/>
                  <a:pt x="788193" y="528637"/>
                </a:cubicBezTo>
                <a:cubicBezTo>
                  <a:pt x="815577" y="564356"/>
                  <a:pt x="873918" y="645318"/>
                  <a:pt x="873918" y="645318"/>
                </a:cubicBezTo>
                <a:cubicBezTo>
                  <a:pt x="897730" y="677862"/>
                  <a:pt x="910827" y="700088"/>
                  <a:pt x="931068" y="723900"/>
                </a:cubicBezTo>
                <a:cubicBezTo>
                  <a:pt x="951309" y="747712"/>
                  <a:pt x="977503" y="770731"/>
                  <a:pt x="995362" y="788193"/>
                </a:cubicBezTo>
                <a:cubicBezTo>
                  <a:pt x="1013221" y="805655"/>
                  <a:pt x="1019571" y="814388"/>
                  <a:pt x="1038224" y="828675"/>
                </a:cubicBezTo>
                <a:cubicBezTo>
                  <a:pt x="1056877" y="842962"/>
                  <a:pt x="1088230" y="863203"/>
                  <a:pt x="1107280" y="873918"/>
                </a:cubicBezTo>
                <a:cubicBezTo>
                  <a:pt x="1126330" y="884634"/>
                  <a:pt x="1136649" y="887412"/>
                  <a:pt x="1152524" y="892968"/>
                </a:cubicBezTo>
                <a:cubicBezTo>
                  <a:pt x="1168399" y="898524"/>
                  <a:pt x="1188640" y="903684"/>
                  <a:pt x="1202531" y="907256"/>
                </a:cubicBezTo>
                <a:cubicBezTo>
                  <a:pt x="1216422" y="910828"/>
                  <a:pt x="1222374" y="912416"/>
                  <a:pt x="1235868" y="914400"/>
                </a:cubicBezTo>
                <a:cubicBezTo>
                  <a:pt x="1249362" y="916384"/>
                  <a:pt x="1269602" y="918368"/>
                  <a:pt x="1283493" y="919162"/>
                </a:cubicBezTo>
                <a:cubicBezTo>
                  <a:pt x="1297384" y="919956"/>
                  <a:pt x="1319212" y="919162"/>
                  <a:pt x="1319212" y="919162"/>
                </a:cubicBezTo>
                <a:cubicBezTo>
                  <a:pt x="1329928" y="919162"/>
                  <a:pt x="1336278" y="919559"/>
                  <a:pt x="1347787" y="919162"/>
                </a:cubicBezTo>
                <a:cubicBezTo>
                  <a:pt x="1359296" y="918765"/>
                  <a:pt x="1372790" y="918765"/>
                  <a:pt x="1388268" y="916781"/>
                </a:cubicBezTo>
                <a:cubicBezTo>
                  <a:pt x="1403746" y="914797"/>
                  <a:pt x="1420414" y="912812"/>
                  <a:pt x="1440655" y="907256"/>
                </a:cubicBezTo>
                <a:cubicBezTo>
                  <a:pt x="1460896" y="901700"/>
                  <a:pt x="1489471" y="890984"/>
                  <a:pt x="1509712" y="883443"/>
                </a:cubicBezTo>
                <a:cubicBezTo>
                  <a:pt x="1529953" y="875902"/>
                  <a:pt x="1544637" y="870743"/>
                  <a:pt x="1562099" y="862012"/>
                </a:cubicBezTo>
                <a:cubicBezTo>
                  <a:pt x="1579561" y="853281"/>
                  <a:pt x="1596628" y="842168"/>
                  <a:pt x="1614487" y="831056"/>
                </a:cubicBezTo>
                <a:cubicBezTo>
                  <a:pt x="1632346" y="819944"/>
                  <a:pt x="1650999" y="808037"/>
                  <a:pt x="1669255" y="795337"/>
                </a:cubicBezTo>
                <a:cubicBezTo>
                  <a:pt x="1687511" y="782637"/>
                  <a:pt x="1705768" y="768747"/>
                  <a:pt x="1724024" y="754856"/>
                </a:cubicBezTo>
                <a:cubicBezTo>
                  <a:pt x="1742280" y="740965"/>
                  <a:pt x="1762124" y="725884"/>
                  <a:pt x="1778793" y="711993"/>
                </a:cubicBezTo>
                <a:cubicBezTo>
                  <a:pt x="1795462" y="698102"/>
                  <a:pt x="1805384" y="688974"/>
                  <a:pt x="1824037" y="671512"/>
                </a:cubicBezTo>
                <a:cubicBezTo>
                  <a:pt x="1842690" y="654050"/>
                  <a:pt x="1890712" y="607218"/>
                  <a:pt x="1890712" y="607218"/>
                </a:cubicBezTo>
                <a:lnTo>
                  <a:pt x="1950244" y="540543"/>
                </a:lnTo>
                <a:cubicBezTo>
                  <a:pt x="1974453" y="514746"/>
                  <a:pt x="2005409" y="481410"/>
                  <a:pt x="2028824" y="452438"/>
                </a:cubicBezTo>
                <a:cubicBezTo>
                  <a:pt x="2052240" y="423466"/>
                  <a:pt x="2068115" y="397271"/>
                  <a:pt x="2090737" y="366712"/>
                </a:cubicBezTo>
                <a:cubicBezTo>
                  <a:pt x="2113359" y="336153"/>
                  <a:pt x="2142331" y="300832"/>
                  <a:pt x="2164556" y="269082"/>
                </a:cubicBezTo>
                <a:cubicBezTo>
                  <a:pt x="2186781" y="237332"/>
                  <a:pt x="2207022" y="203596"/>
                  <a:pt x="2224087" y="176212"/>
                </a:cubicBezTo>
                <a:cubicBezTo>
                  <a:pt x="2241152" y="148828"/>
                  <a:pt x="2250677" y="134144"/>
                  <a:pt x="2266949" y="104775"/>
                </a:cubicBezTo>
                <a:cubicBezTo>
                  <a:pt x="2283221" y="75406"/>
                  <a:pt x="2321718" y="0"/>
                  <a:pt x="2321718" y="0"/>
                </a:cubicBezTo>
                <a:lnTo>
                  <a:pt x="2321718" y="0"/>
                </a:lnTo>
                <a:lnTo>
                  <a:pt x="2321718" y="0"/>
                </a:lnTo>
              </a:path>
            </a:pathLst>
          </a:custGeom>
          <a:no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2114C66-1A03-4635-A5A2-7E003E7DE324}"/>
              </a:ext>
            </a:extLst>
          </p:cNvPr>
          <p:cNvSpPr/>
          <p:nvPr/>
        </p:nvSpPr>
        <p:spPr>
          <a:xfrm>
            <a:off x="0" y="6553200"/>
            <a:ext cx="1494320" cy="323165"/>
          </a:xfrm>
          <a:prstGeom prst="rect">
            <a:avLst/>
          </a:prstGeom>
        </p:spPr>
        <p:txBody>
          <a:bodyPr wrap="none">
            <a:spAutoFit/>
          </a:bodyPr>
          <a:lstStyle/>
          <a:p>
            <a:r>
              <a:rPr lang="en-US" sz="1500" b="1" dirty="0" err="1">
                <a:solidFill>
                  <a:srgbClr val="00B0F0"/>
                </a:solidFill>
              </a:rPr>
              <a:t>VFrench</a:t>
            </a:r>
            <a:r>
              <a:rPr lang="en-US" sz="1500" b="1" dirty="0">
                <a:solidFill>
                  <a:srgbClr val="00B0F0"/>
                </a:solidFill>
              </a:rPr>
              <a:t> 2020</a:t>
            </a:r>
          </a:p>
        </p:txBody>
      </p:sp>
      <p:cxnSp>
        <p:nvCxnSpPr>
          <p:cNvPr id="36" name="Straight Connector 35">
            <a:extLst>
              <a:ext uri="{FF2B5EF4-FFF2-40B4-BE49-F238E27FC236}">
                <a16:creationId xmlns:a16="http://schemas.microsoft.com/office/drawing/2014/main" id="{90D1C126-E2AE-4E7D-B869-8F55A24F3F3A}"/>
              </a:ext>
            </a:extLst>
          </p:cNvPr>
          <p:cNvCxnSpPr/>
          <p:nvPr/>
        </p:nvCxnSpPr>
        <p:spPr>
          <a:xfrm>
            <a:off x="759372" y="2559269"/>
            <a:ext cx="1921631"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6C32AD7-AF0D-4E3E-978D-CDD80062F4F9}"/>
              </a:ext>
            </a:extLst>
          </p:cNvPr>
          <p:cNvCxnSpPr/>
          <p:nvPr/>
        </p:nvCxnSpPr>
        <p:spPr>
          <a:xfrm>
            <a:off x="3886200" y="5454869"/>
            <a:ext cx="1921631"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32C1AC1F-3F00-4A92-A880-FBBC167989E5}"/>
              </a:ext>
            </a:extLst>
          </p:cNvPr>
          <p:cNvSpPr>
            <a:spLocks noGrp="1"/>
          </p:cNvSpPr>
          <p:nvPr>
            <p:ph type="title"/>
          </p:nvPr>
        </p:nvSpPr>
        <p:spPr/>
        <p:txBody>
          <a:bodyPr/>
          <a:lstStyle/>
          <a:p>
            <a:r>
              <a:rPr lang="en-US" altLang="en-US" dirty="0"/>
              <a:t>Extrema</a:t>
            </a:r>
          </a:p>
        </p:txBody>
      </p:sp>
      <p:sp>
        <p:nvSpPr>
          <p:cNvPr id="43011" name="Content Placeholder 2">
            <a:extLst>
              <a:ext uri="{FF2B5EF4-FFF2-40B4-BE49-F238E27FC236}">
                <a16:creationId xmlns:a16="http://schemas.microsoft.com/office/drawing/2014/main" id="{5B5A4469-F5BD-4EA4-AF02-EA4CEE4574A4}"/>
              </a:ext>
            </a:extLst>
          </p:cNvPr>
          <p:cNvSpPr>
            <a:spLocks noGrp="1"/>
          </p:cNvSpPr>
          <p:nvPr>
            <p:ph idx="1"/>
          </p:nvPr>
        </p:nvSpPr>
        <p:spPr/>
        <p:txBody>
          <a:bodyPr/>
          <a:lstStyle/>
          <a:p>
            <a:r>
              <a:rPr lang="en-US" altLang="en-US" dirty="0"/>
              <a:t>That is why the endpoints don’t count!</a:t>
            </a:r>
          </a:p>
        </p:txBody>
      </p:sp>
      <p:pic>
        <p:nvPicPr>
          <p:cNvPr id="4" name="Picture 3">
            <a:extLst>
              <a:ext uri="{FF2B5EF4-FFF2-40B4-BE49-F238E27FC236}">
                <a16:creationId xmlns:a16="http://schemas.microsoft.com/office/drawing/2014/main" id="{CB14DEC3-B60D-46C7-9499-69C65A6EEEC7}"/>
              </a:ext>
            </a:extLst>
          </p:cNvPr>
          <p:cNvPicPr>
            <a:picLocks noChangeAspect="1"/>
          </p:cNvPicPr>
          <p:nvPr/>
        </p:nvPicPr>
        <p:blipFill>
          <a:blip r:embed="rId2"/>
          <a:stretch>
            <a:fillRect/>
          </a:stretch>
        </p:blipFill>
        <p:spPr>
          <a:xfrm>
            <a:off x="2608960" y="2559269"/>
            <a:ext cx="5741695" cy="3963790"/>
          </a:xfrm>
          <a:prstGeom prst="rect">
            <a:avLst/>
          </a:prstGeom>
        </p:spPr>
      </p:pic>
      <p:sp>
        <p:nvSpPr>
          <p:cNvPr id="5" name="Freeform: Shape 4">
            <a:extLst>
              <a:ext uri="{FF2B5EF4-FFF2-40B4-BE49-F238E27FC236}">
                <a16:creationId xmlns:a16="http://schemas.microsoft.com/office/drawing/2014/main" id="{ECB67C97-8EEF-4A18-9662-A0305FDA288A}"/>
              </a:ext>
            </a:extLst>
          </p:cNvPr>
          <p:cNvSpPr/>
          <p:nvPr/>
        </p:nvSpPr>
        <p:spPr>
          <a:xfrm>
            <a:off x="2702527" y="3018839"/>
            <a:ext cx="5539194" cy="2378619"/>
          </a:xfrm>
          <a:custGeom>
            <a:avLst/>
            <a:gdLst>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3037 w 2326481"/>
              <a:gd name="connsiteY35" fmla="*/ 897731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1206 w 2326481"/>
              <a:gd name="connsiteY45" fmla="*/ 457200 h 919867"/>
              <a:gd name="connsiteX46" fmla="*/ 2095500 w 2326481"/>
              <a:gd name="connsiteY46" fmla="*/ 361950 h 919867"/>
              <a:gd name="connsiteX47" fmla="*/ 2171700 w 2326481"/>
              <a:gd name="connsiteY47" fmla="*/ 276225 h 919867"/>
              <a:gd name="connsiteX48" fmla="*/ 2219325 w 2326481"/>
              <a:gd name="connsiteY48" fmla="*/ 169068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3037 w 2326481"/>
              <a:gd name="connsiteY35" fmla="*/ 897731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1206 w 2326481"/>
              <a:gd name="connsiteY45" fmla="*/ 457200 h 919867"/>
              <a:gd name="connsiteX46" fmla="*/ 2095500 w 2326481"/>
              <a:gd name="connsiteY46" fmla="*/ 361950 h 919867"/>
              <a:gd name="connsiteX47" fmla="*/ 2169319 w 2326481"/>
              <a:gd name="connsiteY47" fmla="*/ 269082 h 919867"/>
              <a:gd name="connsiteX48" fmla="*/ 2219325 w 2326481"/>
              <a:gd name="connsiteY48" fmla="*/ 169068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3037 w 2326481"/>
              <a:gd name="connsiteY35" fmla="*/ 897731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1206 w 2326481"/>
              <a:gd name="connsiteY45" fmla="*/ 457200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3037 w 2326481"/>
              <a:gd name="connsiteY35" fmla="*/ 897731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73831 w 2326481"/>
              <a:gd name="connsiteY7" fmla="*/ 309562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73831 w 2326481"/>
              <a:gd name="connsiteY7" fmla="*/ 309562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1950 w 2326481"/>
              <a:gd name="connsiteY14" fmla="*/ 154781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76200 w 2326481"/>
              <a:gd name="connsiteY3" fmla="*/ 435769 h 919867"/>
              <a:gd name="connsiteX4" fmla="*/ 100012 w 2326481"/>
              <a:gd name="connsiteY4" fmla="*/ 395287 h 919867"/>
              <a:gd name="connsiteX5" fmla="*/ 123825 w 2326481"/>
              <a:gd name="connsiteY5" fmla="*/ 369093 h 919867"/>
              <a:gd name="connsiteX6" fmla="*/ 152400 w 2326481"/>
              <a:gd name="connsiteY6" fmla="*/ 335756 h 919867"/>
              <a:gd name="connsiteX7" fmla="*/ 173831 w 2326481"/>
              <a:gd name="connsiteY7" fmla="*/ 309562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1950 w 2326481"/>
              <a:gd name="connsiteY14" fmla="*/ 154781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76200 w 2326481"/>
              <a:gd name="connsiteY3" fmla="*/ 435769 h 919867"/>
              <a:gd name="connsiteX4" fmla="*/ 100012 w 2326481"/>
              <a:gd name="connsiteY4" fmla="*/ 395287 h 919867"/>
              <a:gd name="connsiteX5" fmla="*/ 123825 w 2326481"/>
              <a:gd name="connsiteY5" fmla="*/ 369093 h 919867"/>
              <a:gd name="connsiteX6" fmla="*/ 152400 w 2326481"/>
              <a:gd name="connsiteY6" fmla="*/ 335756 h 919867"/>
              <a:gd name="connsiteX7" fmla="*/ 173831 w 2326481"/>
              <a:gd name="connsiteY7" fmla="*/ 309562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1950 w 2326481"/>
              <a:gd name="connsiteY14" fmla="*/ 154781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6712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2493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4481 w 2326481"/>
              <a:gd name="connsiteY37" fmla="*/ 857250 h 919514"/>
              <a:gd name="connsiteX38" fmla="*/ 1619250 w 2326481"/>
              <a:gd name="connsiteY38" fmla="*/ 831056 h 919514"/>
              <a:gd name="connsiteX39" fmla="*/ 1671637 w 2326481"/>
              <a:gd name="connsiteY39" fmla="*/ 792956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88331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4481 w 2326481"/>
              <a:gd name="connsiteY37" fmla="*/ 857250 h 919514"/>
              <a:gd name="connsiteX38" fmla="*/ 1619250 w 2326481"/>
              <a:gd name="connsiteY38" fmla="*/ 831056 h 919514"/>
              <a:gd name="connsiteX39" fmla="*/ 1671637 w 2326481"/>
              <a:gd name="connsiteY39" fmla="*/ 792956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88331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1637 w 2326481"/>
              <a:gd name="connsiteY39" fmla="*/ 792956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88331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88331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0994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0994 h 919514"/>
              <a:gd name="connsiteX7" fmla="*/ 169069 w 2326481"/>
              <a:gd name="connsiteY7" fmla="*/ 307181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0994 h 919514"/>
              <a:gd name="connsiteX7" fmla="*/ 173831 w 2326481"/>
              <a:gd name="connsiteY7" fmla="*/ 304799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0994 h 919514"/>
              <a:gd name="connsiteX7" fmla="*/ 173831 w 2326481"/>
              <a:gd name="connsiteY7" fmla="*/ 304799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3831 w 2326481"/>
              <a:gd name="connsiteY7" fmla="*/ 304799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9075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9075 w 2326481"/>
              <a:gd name="connsiteY9" fmla="*/ 250031 h 919514"/>
              <a:gd name="connsiteX10" fmla="*/ 247650 w 2326481"/>
              <a:gd name="connsiteY10" fmla="*/ 223837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9075 w 2326481"/>
              <a:gd name="connsiteY9" fmla="*/ 250031 h 919514"/>
              <a:gd name="connsiteX10" fmla="*/ 242887 w 2326481"/>
              <a:gd name="connsiteY10" fmla="*/ 223837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6694 w 2326481"/>
              <a:gd name="connsiteY9" fmla="*/ 250031 h 919514"/>
              <a:gd name="connsiteX10" fmla="*/ 242887 w 2326481"/>
              <a:gd name="connsiteY10" fmla="*/ 223837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6694 w 2326481"/>
              <a:gd name="connsiteY9" fmla="*/ 250031 h 919514"/>
              <a:gd name="connsiteX10" fmla="*/ 242887 w 2326481"/>
              <a:gd name="connsiteY10" fmla="*/ 223837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19337"/>
              <a:gd name="connsiteY0" fmla="*/ 611981 h 919514"/>
              <a:gd name="connsiteX1" fmla="*/ 30956 w 2319337"/>
              <a:gd name="connsiteY1" fmla="*/ 516731 h 919514"/>
              <a:gd name="connsiteX2" fmla="*/ 45243 w 2319337"/>
              <a:gd name="connsiteY2" fmla="*/ 478631 h 919514"/>
              <a:gd name="connsiteX3" fmla="*/ 69056 w 2319337"/>
              <a:gd name="connsiteY3" fmla="*/ 435769 h 919514"/>
              <a:gd name="connsiteX4" fmla="*/ 92868 w 2319337"/>
              <a:gd name="connsiteY4" fmla="*/ 395287 h 919514"/>
              <a:gd name="connsiteX5" fmla="*/ 116681 w 2319337"/>
              <a:gd name="connsiteY5" fmla="*/ 364331 h 919514"/>
              <a:gd name="connsiteX6" fmla="*/ 140493 w 2319337"/>
              <a:gd name="connsiteY6" fmla="*/ 330994 h 919514"/>
              <a:gd name="connsiteX7" fmla="*/ 164306 w 2319337"/>
              <a:gd name="connsiteY7" fmla="*/ 302418 h 919514"/>
              <a:gd name="connsiteX8" fmla="*/ 183356 w 2319337"/>
              <a:gd name="connsiteY8" fmla="*/ 278606 h 919514"/>
              <a:gd name="connsiteX9" fmla="*/ 209550 w 2319337"/>
              <a:gd name="connsiteY9" fmla="*/ 250031 h 919514"/>
              <a:gd name="connsiteX10" fmla="*/ 235743 w 2319337"/>
              <a:gd name="connsiteY10" fmla="*/ 223837 h 919514"/>
              <a:gd name="connsiteX11" fmla="*/ 259556 w 2319337"/>
              <a:gd name="connsiteY11" fmla="*/ 204787 h 919514"/>
              <a:gd name="connsiteX12" fmla="*/ 283368 w 2319337"/>
              <a:gd name="connsiteY12" fmla="*/ 185737 h 919514"/>
              <a:gd name="connsiteX13" fmla="*/ 314325 w 2319337"/>
              <a:gd name="connsiteY13" fmla="*/ 166687 h 919514"/>
              <a:gd name="connsiteX14" fmla="*/ 350044 w 2319337"/>
              <a:gd name="connsiteY14" fmla="*/ 154781 h 919514"/>
              <a:gd name="connsiteX15" fmla="*/ 383381 w 2319337"/>
              <a:gd name="connsiteY15" fmla="*/ 150018 h 919514"/>
              <a:gd name="connsiteX16" fmla="*/ 431006 w 2319337"/>
              <a:gd name="connsiteY16" fmla="*/ 161925 h 919514"/>
              <a:gd name="connsiteX17" fmla="*/ 478631 w 2319337"/>
              <a:gd name="connsiteY17" fmla="*/ 188118 h 919514"/>
              <a:gd name="connsiteX18" fmla="*/ 538162 w 2319337"/>
              <a:gd name="connsiteY18" fmla="*/ 233362 h 919514"/>
              <a:gd name="connsiteX19" fmla="*/ 590550 w 2319337"/>
              <a:gd name="connsiteY19" fmla="*/ 288131 h 919514"/>
              <a:gd name="connsiteX20" fmla="*/ 638174 w 2319337"/>
              <a:gd name="connsiteY20" fmla="*/ 345281 h 919514"/>
              <a:gd name="connsiteX21" fmla="*/ 707231 w 2319337"/>
              <a:gd name="connsiteY21" fmla="*/ 431006 h 919514"/>
              <a:gd name="connsiteX22" fmla="*/ 785812 w 2319337"/>
              <a:gd name="connsiteY22" fmla="*/ 528637 h 919514"/>
              <a:gd name="connsiteX23" fmla="*/ 871537 w 2319337"/>
              <a:gd name="connsiteY23" fmla="*/ 645318 h 919514"/>
              <a:gd name="connsiteX24" fmla="*/ 928687 w 2319337"/>
              <a:gd name="connsiteY24" fmla="*/ 723900 h 919514"/>
              <a:gd name="connsiteX25" fmla="*/ 992981 w 2319337"/>
              <a:gd name="connsiteY25" fmla="*/ 788193 h 919514"/>
              <a:gd name="connsiteX26" fmla="*/ 1035843 w 2319337"/>
              <a:gd name="connsiteY26" fmla="*/ 828675 h 919514"/>
              <a:gd name="connsiteX27" fmla="*/ 1104899 w 2319337"/>
              <a:gd name="connsiteY27" fmla="*/ 873918 h 919514"/>
              <a:gd name="connsiteX28" fmla="*/ 1150143 w 2319337"/>
              <a:gd name="connsiteY28" fmla="*/ 892968 h 919514"/>
              <a:gd name="connsiteX29" fmla="*/ 1200150 w 2319337"/>
              <a:gd name="connsiteY29" fmla="*/ 907256 h 919514"/>
              <a:gd name="connsiteX30" fmla="*/ 1233487 w 2319337"/>
              <a:gd name="connsiteY30" fmla="*/ 914400 h 919514"/>
              <a:gd name="connsiteX31" fmla="*/ 1281112 w 2319337"/>
              <a:gd name="connsiteY31" fmla="*/ 919162 h 919514"/>
              <a:gd name="connsiteX32" fmla="*/ 1316831 w 2319337"/>
              <a:gd name="connsiteY32" fmla="*/ 919162 h 919514"/>
              <a:gd name="connsiteX33" fmla="*/ 1345406 w 2319337"/>
              <a:gd name="connsiteY33" fmla="*/ 919162 h 919514"/>
              <a:gd name="connsiteX34" fmla="*/ 1385887 w 2319337"/>
              <a:gd name="connsiteY34" fmla="*/ 916781 h 919514"/>
              <a:gd name="connsiteX35" fmla="*/ 1438274 w 2319337"/>
              <a:gd name="connsiteY35" fmla="*/ 907256 h 919514"/>
              <a:gd name="connsiteX36" fmla="*/ 1507331 w 2319337"/>
              <a:gd name="connsiteY36" fmla="*/ 883443 h 919514"/>
              <a:gd name="connsiteX37" fmla="*/ 1559718 w 2319337"/>
              <a:gd name="connsiteY37" fmla="*/ 862012 h 919514"/>
              <a:gd name="connsiteX38" fmla="*/ 1612106 w 2319337"/>
              <a:gd name="connsiteY38" fmla="*/ 831056 h 919514"/>
              <a:gd name="connsiteX39" fmla="*/ 1666874 w 2319337"/>
              <a:gd name="connsiteY39" fmla="*/ 795337 h 919514"/>
              <a:gd name="connsiteX40" fmla="*/ 1721643 w 2319337"/>
              <a:gd name="connsiteY40" fmla="*/ 754856 h 919514"/>
              <a:gd name="connsiteX41" fmla="*/ 1776412 w 2319337"/>
              <a:gd name="connsiteY41" fmla="*/ 711993 h 919514"/>
              <a:gd name="connsiteX42" fmla="*/ 1821656 w 2319337"/>
              <a:gd name="connsiteY42" fmla="*/ 671512 h 919514"/>
              <a:gd name="connsiteX43" fmla="*/ 1888331 w 2319337"/>
              <a:gd name="connsiteY43" fmla="*/ 607218 h 919514"/>
              <a:gd name="connsiteX44" fmla="*/ 1947863 w 2319337"/>
              <a:gd name="connsiteY44" fmla="*/ 540543 h 919514"/>
              <a:gd name="connsiteX45" fmla="*/ 2026443 w 2319337"/>
              <a:gd name="connsiteY45" fmla="*/ 452438 h 919514"/>
              <a:gd name="connsiteX46" fmla="*/ 2088356 w 2319337"/>
              <a:gd name="connsiteY46" fmla="*/ 366712 h 919514"/>
              <a:gd name="connsiteX47" fmla="*/ 2162175 w 2319337"/>
              <a:gd name="connsiteY47" fmla="*/ 269082 h 919514"/>
              <a:gd name="connsiteX48" fmla="*/ 2221706 w 2319337"/>
              <a:gd name="connsiteY48" fmla="*/ 176212 h 919514"/>
              <a:gd name="connsiteX49" fmla="*/ 2264568 w 2319337"/>
              <a:gd name="connsiteY49" fmla="*/ 104775 h 919514"/>
              <a:gd name="connsiteX50" fmla="*/ 2319337 w 2319337"/>
              <a:gd name="connsiteY50" fmla="*/ 0 h 919514"/>
              <a:gd name="connsiteX51" fmla="*/ 2319337 w 2319337"/>
              <a:gd name="connsiteY51" fmla="*/ 0 h 919514"/>
              <a:gd name="connsiteX52" fmla="*/ 2319337 w 2319337"/>
              <a:gd name="connsiteY52" fmla="*/ 0 h 919514"/>
              <a:gd name="connsiteX0" fmla="*/ 0 w 2321718"/>
              <a:gd name="connsiteY0" fmla="*/ 611981 h 919514"/>
              <a:gd name="connsiteX1" fmla="*/ 33337 w 2321718"/>
              <a:gd name="connsiteY1" fmla="*/ 516731 h 919514"/>
              <a:gd name="connsiteX2" fmla="*/ 47624 w 2321718"/>
              <a:gd name="connsiteY2" fmla="*/ 478631 h 919514"/>
              <a:gd name="connsiteX3" fmla="*/ 71437 w 2321718"/>
              <a:gd name="connsiteY3" fmla="*/ 435769 h 919514"/>
              <a:gd name="connsiteX4" fmla="*/ 95249 w 2321718"/>
              <a:gd name="connsiteY4" fmla="*/ 395287 h 919514"/>
              <a:gd name="connsiteX5" fmla="*/ 119062 w 2321718"/>
              <a:gd name="connsiteY5" fmla="*/ 364331 h 919514"/>
              <a:gd name="connsiteX6" fmla="*/ 142874 w 2321718"/>
              <a:gd name="connsiteY6" fmla="*/ 330994 h 919514"/>
              <a:gd name="connsiteX7" fmla="*/ 166687 w 2321718"/>
              <a:gd name="connsiteY7" fmla="*/ 302418 h 919514"/>
              <a:gd name="connsiteX8" fmla="*/ 185737 w 2321718"/>
              <a:gd name="connsiteY8" fmla="*/ 278606 h 919514"/>
              <a:gd name="connsiteX9" fmla="*/ 211931 w 2321718"/>
              <a:gd name="connsiteY9" fmla="*/ 250031 h 919514"/>
              <a:gd name="connsiteX10" fmla="*/ 238124 w 2321718"/>
              <a:gd name="connsiteY10" fmla="*/ 223837 h 919514"/>
              <a:gd name="connsiteX11" fmla="*/ 261937 w 2321718"/>
              <a:gd name="connsiteY11" fmla="*/ 204787 h 919514"/>
              <a:gd name="connsiteX12" fmla="*/ 285749 w 2321718"/>
              <a:gd name="connsiteY12" fmla="*/ 185737 h 919514"/>
              <a:gd name="connsiteX13" fmla="*/ 316706 w 2321718"/>
              <a:gd name="connsiteY13" fmla="*/ 166687 h 919514"/>
              <a:gd name="connsiteX14" fmla="*/ 352425 w 2321718"/>
              <a:gd name="connsiteY14" fmla="*/ 154781 h 919514"/>
              <a:gd name="connsiteX15" fmla="*/ 385762 w 2321718"/>
              <a:gd name="connsiteY15" fmla="*/ 150018 h 919514"/>
              <a:gd name="connsiteX16" fmla="*/ 433387 w 2321718"/>
              <a:gd name="connsiteY16" fmla="*/ 161925 h 919514"/>
              <a:gd name="connsiteX17" fmla="*/ 481012 w 2321718"/>
              <a:gd name="connsiteY17" fmla="*/ 188118 h 919514"/>
              <a:gd name="connsiteX18" fmla="*/ 540543 w 2321718"/>
              <a:gd name="connsiteY18" fmla="*/ 233362 h 919514"/>
              <a:gd name="connsiteX19" fmla="*/ 592931 w 2321718"/>
              <a:gd name="connsiteY19" fmla="*/ 288131 h 919514"/>
              <a:gd name="connsiteX20" fmla="*/ 640555 w 2321718"/>
              <a:gd name="connsiteY20" fmla="*/ 345281 h 919514"/>
              <a:gd name="connsiteX21" fmla="*/ 709612 w 2321718"/>
              <a:gd name="connsiteY21" fmla="*/ 431006 h 919514"/>
              <a:gd name="connsiteX22" fmla="*/ 788193 w 2321718"/>
              <a:gd name="connsiteY22" fmla="*/ 528637 h 919514"/>
              <a:gd name="connsiteX23" fmla="*/ 873918 w 2321718"/>
              <a:gd name="connsiteY23" fmla="*/ 645318 h 919514"/>
              <a:gd name="connsiteX24" fmla="*/ 931068 w 2321718"/>
              <a:gd name="connsiteY24" fmla="*/ 723900 h 919514"/>
              <a:gd name="connsiteX25" fmla="*/ 995362 w 2321718"/>
              <a:gd name="connsiteY25" fmla="*/ 788193 h 919514"/>
              <a:gd name="connsiteX26" fmla="*/ 1038224 w 2321718"/>
              <a:gd name="connsiteY26" fmla="*/ 828675 h 919514"/>
              <a:gd name="connsiteX27" fmla="*/ 1107280 w 2321718"/>
              <a:gd name="connsiteY27" fmla="*/ 873918 h 919514"/>
              <a:gd name="connsiteX28" fmla="*/ 1152524 w 2321718"/>
              <a:gd name="connsiteY28" fmla="*/ 892968 h 919514"/>
              <a:gd name="connsiteX29" fmla="*/ 1202531 w 2321718"/>
              <a:gd name="connsiteY29" fmla="*/ 907256 h 919514"/>
              <a:gd name="connsiteX30" fmla="*/ 1235868 w 2321718"/>
              <a:gd name="connsiteY30" fmla="*/ 914400 h 919514"/>
              <a:gd name="connsiteX31" fmla="*/ 1283493 w 2321718"/>
              <a:gd name="connsiteY31" fmla="*/ 919162 h 919514"/>
              <a:gd name="connsiteX32" fmla="*/ 1319212 w 2321718"/>
              <a:gd name="connsiteY32" fmla="*/ 919162 h 919514"/>
              <a:gd name="connsiteX33" fmla="*/ 1347787 w 2321718"/>
              <a:gd name="connsiteY33" fmla="*/ 919162 h 919514"/>
              <a:gd name="connsiteX34" fmla="*/ 1388268 w 2321718"/>
              <a:gd name="connsiteY34" fmla="*/ 916781 h 919514"/>
              <a:gd name="connsiteX35" fmla="*/ 1440655 w 2321718"/>
              <a:gd name="connsiteY35" fmla="*/ 907256 h 919514"/>
              <a:gd name="connsiteX36" fmla="*/ 1509712 w 2321718"/>
              <a:gd name="connsiteY36" fmla="*/ 883443 h 919514"/>
              <a:gd name="connsiteX37" fmla="*/ 1562099 w 2321718"/>
              <a:gd name="connsiteY37" fmla="*/ 862012 h 919514"/>
              <a:gd name="connsiteX38" fmla="*/ 1614487 w 2321718"/>
              <a:gd name="connsiteY38" fmla="*/ 831056 h 919514"/>
              <a:gd name="connsiteX39" fmla="*/ 1669255 w 2321718"/>
              <a:gd name="connsiteY39" fmla="*/ 795337 h 919514"/>
              <a:gd name="connsiteX40" fmla="*/ 1724024 w 2321718"/>
              <a:gd name="connsiteY40" fmla="*/ 754856 h 919514"/>
              <a:gd name="connsiteX41" fmla="*/ 1778793 w 2321718"/>
              <a:gd name="connsiteY41" fmla="*/ 711993 h 919514"/>
              <a:gd name="connsiteX42" fmla="*/ 1824037 w 2321718"/>
              <a:gd name="connsiteY42" fmla="*/ 671512 h 919514"/>
              <a:gd name="connsiteX43" fmla="*/ 1890712 w 2321718"/>
              <a:gd name="connsiteY43" fmla="*/ 607218 h 919514"/>
              <a:gd name="connsiteX44" fmla="*/ 1950244 w 2321718"/>
              <a:gd name="connsiteY44" fmla="*/ 540543 h 919514"/>
              <a:gd name="connsiteX45" fmla="*/ 2028824 w 2321718"/>
              <a:gd name="connsiteY45" fmla="*/ 452438 h 919514"/>
              <a:gd name="connsiteX46" fmla="*/ 2090737 w 2321718"/>
              <a:gd name="connsiteY46" fmla="*/ 366712 h 919514"/>
              <a:gd name="connsiteX47" fmla="*/ 2164556 w 2321718"/>
              <a:gd name="connsiteY47" fmla="*/ 269082 h 919514"/>
              <a:gd name="connsiteX48" fmla="*/ 2224087 w 2321718"/>
              <a:gd name="connsiteY48" fmla="*/ 176212 h 919514"/>
              <a:gd name="connsiteX49" fmla="*/ 2266949 w 2321718"/>
              <a:gd name="connsiteY49" fmla="*/ 104775 h 919514"/>
              <a:gd name="connsiteX50" fmla="*/ 2321718 w 2321718"/>
              <a:gd name="connsiteY50" fmla="*/ 0 h 919514"/>
              <a:gd name="connsiteX51" fmla="*/ 2321718 w 2321718"/>
              <a:gd name="connsiteY51" fmla="*/ 0 h 919514"/>
              <a:gd name="connsiteX52" fmla="*/ 2321718 w 2321718"/>
              <a:gd name="connsiteY52" fmla="*/ 0 h 919514"/>
              <a:gd name="connsiteX0" fmla="*/ 0 w 2321718"/>
              <a:gd name="connsiteY0" fmla="*/ 611981 h 919514"/>
              <a:gd name="connsiteX1" fmla="*/ 33337 w 2321718"/>
              <a:gd name="connsiteY1" fmla="*/ 516731 h 919514"/>
              <a:gd name="connsiteX2" fmla="*/ 52387 w 2321718"/>
              <a:gd name="connsiteY2" fmla="*/ 481012 h 919514"/>
              <a:gd name="connsiteX3" fmla="*/ 71437 w 2321718"/>
              <a:gd name="connsiteY3" fmla="*/ 435769 h 919514"/>
              <a:gd name="connsiteX4" fmla="*/ 95249 w 2321718"/>
              <a:gd name="connsiteY4" fmla="*/ 395287 h 919514"/>
              <a:gd name="connsiteX5" fmla="*/ 119062 w 2321718"/>
              <a:gd name="connsiteY5" fmla="*/ 364331 h 919514"/>
              <a:gd name="connsiteX6" fmla="*/ 142874 w 2321718"/>
              <a:gd name="connsiteY6" fmla="*/ 330994 h 919514"/>
              <a:gd name="connsiteX7" fmla="*/ 166687 w 2321718"/>
              <a:gd name="connsiteY7" fmla="*/ 302418 h 919514"/>
              <a:gd name="connsiteX8" fmla="*/ 185737 w 2321718"/>
              <a:gd name="connsiteY8" fmla="*/ 278606 h 919514"/>
              <a:gd name="connsiteX9" fmla="*/ 211931 w 2321718"/>
              <a:gd name="connsiteY9" fmla="*/ 250031 h 919514"/>
              <a:gd name="connsiteX10" fmla="*/ 238124 w 2321718"/>
              <a:gd name="connsiteY10" fmla="*/ 223837 h 919514"/>
              <a:gd name="connsiteX11" fmla="*/ 261937 w 2321718"/>
              <a:gd name="connsiteY11" fmla="*/ 204787 h 919514"/>
              <a:gd name="connsiteX12" fmla="*/ 285749 w 2321718"/>
              <a:gd name="connsiteY12" fmla="*/ 185737 h 919514"/>
              <a:gd name="connsiteX13" fmla="*/ 316706 w 2321718"/>
              <a:gd name="connsiteY13" fmla="*/ 166687 h 919514"/>
              <a:gd name="connsiteX14" fmla="*/ 352425 w 2321718"/>
              <a:gd name="connsiteY14" fmla="*/ 154781 h 919514"/>
              <a:gd name="connsiteX15" fmla="*/ 385762 w 2321718"/>
              <a:gd name="connsiteY15" fmla="*/ 150018 h 919514"/>
              <a:gd name="connsiteX16" fmla="*/ 433387 w 2321718"/>
              <a:gd name="connsiteY16" fmla="*/ 161925 h 919514"/>
              <a:gd name="connsiteX17" fmla="*/ 481012 w 2321718"/>
              <a:gd name="connsiteY17" fmla="*/ 188118 h 919514"/>
              <a:gd name="connsiteX18" fmla="*/ 540543 w 2321718"/>
              <a:gd name="connsiteY18" fmla="*/ 233362 h 919514"/>
              <a:gd name="connsiteX19" fmla="*/ 592931 w 2321718"/>
              <a:gd name="connsiteY19" fmla="*/ 288131 h 919514"/>
              <a:gd name="connsiteX20" fmla="*/ 640555 w 2321718"/>
              <a:gd name="connsiteY20" fmla="*/ 345281 h 919514"/>
              <a:gd name="connsiteX21" fmla="*/ 709612 w 2321718"/>
              <a:gd name="connsiteY21" fmla="*/ 431006 h 919514"/>
              <a:gd name="connsiteX22" fmla="*/ 788193 w 2321718"/>
              <a:gd name="connsiteY22" fmla="*/ 528637 h 919514"/>
              <a:gd name="connsiteX23" fmla="*/ 873918 w 2321718"/>
              <a:gd name="connsiteY23" fmla="*/ 645318 h 919514"/>
              <a:gd name="connsiteX24" fmla="*/ 931068 w 2321718"/>
              <a:gd name="connsiteY24" fmla="*/ 723900 h 919514"/>
              <a:gd name="connsiteX25" fmla="*/ 995362 w 2321718"/>
              <a:gd name="connsiteY25" fmla="*/ 788193 h 919514"/>
              <a:gd name="connsiteX26" fmla="*/ 1038224 w 2321718"/>
              <a:gd name="connsiteY26" fmla="*/ 828675 h 919514"/>
              <a:gd name="connsiteX27" fmla="*/ 1107280 w 2321718"/>
              <a:gd name="connsiteY27" fmla="*/ 873918 h 919514"/>
              <a:gd name="connsiteX28" fmla="*/ 1152524 w 2321718"/>
              <a:gd name="connsiteY28" fmla="*/ 892968 h 919514"/>
              <a:gd name="connsiteX29" fmla="*/ 1202531 w 2321718"/>
              <a:gd name="connsiteY29" fmla="*/ 907256 h 919514"/>
              <a:gd name="connsiteX30" fmla="*/ 1235868 w 2321718"/>
              <a:gd name="connsiteY30" fmla="*/ 914400 h 919514"/>
              <a:gd name="connsiteX31" fmla="*/ 1283493 w 2321718"/>
              <a:gd name="connsiteY31" fmla="*/ 919162 h 919514"/>
              <a:gd name="connsiteX32" fmla="*/ 1319212 w 2321718"/>
              <a:gd name="connsiteY32" fmla="*/ 919162 h 919514"/>
              <a:gd name="connsiteX33" fmla="*/ 1347787 w 2321718"/>
              <a:gd name="connsiteY33" fmla="*/ 919162 h 919514"/>
              <a:gd name="connsiteX34" fmla="*/ 1388268 w 2321718"/>
              <a:gd name="connsiteY34" fmla="*/ 916781 h 919514"/>
              <a:gd name="connsiteX35" fmla="*/ 1440655 w 2321718"/>
              <a:gd name="connsiteY35" fmla="*/ 907256 h 919514"/>
              <a:gd name="connsiteX36" fmla="*/ 1509712 w 2321718"/>
              <a:gd name="connsiteY36" fmla="*/ 883443 h 919514"/>
              <a:gd name="connsiteX37" fmla="*/ 1562099 w 2321718"/>
              <a:gd name="connsiteY37" fmla="*/ 862012 h 919514"/>
              <a:gd name="connsiteX38" fmla="*/ 1614487 w 2321718"/>
              <a:gd name="connsiteY38" fmla="*/ 831056 h 919514"/>
              <a:gd name="connsiteX39" fmla="*/ 1669255 w 2321718"/>
              <a:gd name="connsiteY39" fmla="*/ 795337 h 919514"/>
              <a:gd name="connsiteX40" fmla="*/ 1724024 w 2321718"/>
              <a:gd name="connsiteY40" fmla="*/ 754856 h 919514"/>
              <a:gd name="connsiteX41" fmla="*/ 1778793 w 2321718"/>
              <a:gd name="connsiteY41" fmla="*/ 711993 h 919514"/>
              <a:gd name="connsiteX42" fmla="*/ 1824037 w 2321718"/>
              <a:gd name="connsiteY42" fmla="*/ 671512 h 919514"/>
              <a:gd name="connsiteX43" fmla="*/ 1890712 w 2321718"/>
              <a:gd name="connsiteY43" fmla="*/ 607218 h 919514"/>
              <a:gd name="connsiteX44" fmla="*/ 1950244 w 2321718"/>
              <a:gd name="connsiteY44" fmla="*/ 540543 h 919514"/>
              <a:gd name="connsiteX45" fmla="*/ 2028824 w 2321718"/>
              <a:gd name="connsiteY45" fmla="*/ 452438 h 919514"/>
              <a:gd name="connsiteX46" fmla="*/ 2090737 w 2321718"/>
              <a:gd name="connsiteY46" fmla="*/ 366712 h 919514"/>
              <a:gd name="connsiteX47" fmla="*/ 2164556 w 2321718"/>
              <a:gd name="connsiteY47" fmla="*/ 269082 h 919514"/>
              <a:gd name="connsiteX48" fmla="*/ 2224087 w 2321718"/>
              <a:gd name="connsiteY48" fmla="*/ 176212 h 919514"/>
              <a:gd name="connsiteX49" fmla="*/ 2266949 w 2321718"/>
              <a:gd name="connsiteY49" fmla="*/ 104775 h 919514"/>
              <a:gd name="connsiteX50" fmla="*/ 2321718 w 2321718"/>
              <a:gd name="connsiteY50" fmla="*/ 0 h 919514"/>
              <a:gd name="connsiteX51" fmla="*/ 2321718 w 2321718"/>
              <a:gd name="connsiteY51" fmla="*/ 0 h 919514"/>
              <a:gd name="connsiteX52" fmla="*/ 2321718 w 2321718"/>
              <a:gd name="connsiteY52" fmla="*/ 0 h 919514"/>
              <a:gd name="connsiteX0" fmla="*/ 0 w 2321718"/>
              <a:gd name="connsiteY0" fmla="*/ 611981 h 919514"/>
              <a:gd name="connsiteX1" fmla="*/ 33337 w 2321718"/>
              <a:gd name="connsiteY1" fmla="*/ 516731 h 919514"/>
              <a:gd name="connsiteX2" fmla="*/ 50006 w 2321718"/>
              <a:gd name="connsiteY2" fmla="*/ 476250 h 919514"/>
              <a:gd name="connsiteX3" fmla="*/ 71437 w 2321718"/>
              <a:gd name="connsiteY3" fmla="*/ 435769 h 919514"/>
              <a:gd name="connsiteX4" fmla="*/ 95249 w 2321718"/>
              <a:gd name="connsiteY4" fmla="*/ 395287 h 919514"/>
              <a:gd name="connsiteX5" fmla="*/ 119062 w 2321718"/>
              <a:gd name="connsiteY5" fmla="*/ 364331 h 919514"/>
              <a:gd name="connsiteX6" fmla="*/ 142874 w 2321718"/>
              <a:gd name="connsiteY6" fmla="*/ 330994 h 919514"/>
              <a:gd name="connsiteX7" fmla="*/ 166687 w 2321718"/>
              <a:gd name="connsiteY7" fmla="*/ 302418 h 919514"/>
              <a:gd name="connsiteX8" fmla="*/ 185737 w 2321718"/>
              <a:gd name="connsiteY8" fmla="*/ 278606 h 919514"/>
              <a:gd name="connsiteX9" fmla="*/ 211931 w 2321718"/>
              <a:gd name="connsiteY9" fmla="*/ 250031 h 919514"/>
              <a:gd name="connsiteX10" fmla="*/ 238124 w 2321718"/>
              <a:gd name="connsiteY10" fmla="*/ 223837 h 919514"/>
              <a:gd name="connsiteX11" fmla="*/ 261937 w 2321718"/>
              <a:gd name="connsiteY11" fmla="*/ 204787 h 919514"/>
              <a:gd name="connsiteX12" fmla="*/ 285749 w 2321718"/>
              <a:gd name="connsiteY12" fmla="*/ 185737 h 919514"/>
              <a:gd name="connsiteX13" fmla="*/ 316706 w 2321718"/>
              <a:gd name="connsiteY13" fmla="*/ 166687 h 919514"/>
              <a:gd name="connsiteX14" fmla="*/ 352425 w 2321718"/>
              <a:gd name="connsiteY14" fmla="*/ 154781 h 919514"/>
              <a:gd name="connsiteX15" fmla="*/ 385762 w 2321718"/>
              <a:gd name="connsiteY15" fmla="*/ 150018 h 919514"/>
              <a:gd name="connsiteX16" fmla="*/ 433387 w 2321718"/>
              <a:gd name="connsiteY16" fmla="*/ 161925 h 919514"/>
              <a:gd name="connsiteX17" fmla="*/ 481012 w 2321718"/>
              <a:gd name="connsiteY17" fmla="*/ 188118 h 919514"/>
              <a:gd name="connsiteX18" fmla="*/ 540543 w 2321718"/>
              <a:gd name="connsiteY18" fmla="*/ 233362 h 919514"/>
              <a:gd name="connsiteX19" fmla="*/ 592931 w 2321718"/>
              <a:gd name="connsiteY19" fmla="*/ 288131 h 919514"/>
              <a:gd name="connsiteX20" fmla="*/ 640555 w 2321718"/>
              <a:gd name="connsiteY20" fmla="*/ 345281 h 919514"/>
              <a:gd name="connsiteX21" fmla="*/ 709612 w 2321718"/>
              <a:gd name="connsiteY21" fmla="*/ 431006 h 919514"/>
              <a:gd name="connsiteX22" fmla="*/ 788193 w 2321718"/>
              <a:gd name="connsiteY22" fmla="*/ 528637 h 919514"/>
              <a:gd name="connsiteX23" fmla="*/ 873918 w 2321718"/>
              <a:gd name="connsiteY23" fmla="*/ 645318 h 919514"/>
              <a:gd name="connsiteX24" fmla="*/ 931068 w 2321718"/>
              <a:gd name="connsiteY24" fmla="*/ 723900 h 919514"/>
              <a:gd name="connsiteX25" fmla="*/ 995362 w 2321718"/>
              <a:gd name="connsiteY25" fmla="*/ 788193 h 919514"/>
              <a:gd name="connsiteX26" fmla="*/ 1038224 w 2321718"/>
              <a:gd name="connsiteY26" fmla="*/ 828675 h 919514"/>
              <a:gd name="connsiteX27" fmla="*/ 1107280 w 2321718"/>
              <a:gd name="connsiteY27" fmla="*/ 873918 h 919514"/>
              <a:gd name="connsiteX28" fmla="*/ 1152524 w 2321718"/>
              <a:gd name="connsiteY28" fmla="*/ 892968 h 919514"/>
              <a:gd name="connsiteX29" fmla="*/ 1202531 w 2321718"/>
              <a:gd name="connsiteY29" fmla="*/ 907256 h 919514"/>
              <a:gd name="connsiteX30" fmla="*/ 1235868 w 2321718"/>
              <a:gd name="connsiteY30" fmla="*/ 914400 h 919514"/>
              <a:gd name="connsiteX31" fmla="*/ 1283493 w 2321718"/>
              <a:gd name="connsiteY31" fmla="*/ 919162 h 919514"/>
              <a:gd name="connsiteX32" fmla="*/ 1319212 w 2321718"/>
              <a:gd name="connsiteY32" fmla="*/ 919162 h 919514"/>
              <a:gd name="connsiteX33" fmla="*/ 1347787 w 2321718"/>
              <a:gd name="connsiteY33" fmla="*/ 919162 h 919514"/>
              <a:gd name="connsiteX34" fmla="*/ 1388268 w 2321718"/>
              <a:gd name="connsiteY34" fmla="*/ 916781 h 919514"/>
              <a:gd name="connsiteX35" fmla="*/ 1440655 w 2321718"/>
              <a:gd name="connsiteY35" fmla="*/ 907256 h 919514"/>
              <a:gd name="connsiteX36" fmla="*/ 1509712 w 2321718"/>
              <a:gd name="connsiteY36" fmla="*/ 883443 h 919514"/>
              <a:gd name="connsiteX37" fmla="*/ 1562099 w 2321718"/>
              <a:gd name="connsiteY37" fmla="*/ 862012 h 919514"/>
              <a:gd name="connsiteX38" fmla="*/ 1614487 w 2321718"/>
              <a:gd name="connsiteY38" fmla="*/ 831056 h 919514"/>
              <a:gd name="connsiteX39" fmla="*/ 1669255 w 2321718"/>
              <a:gd name="connsiteY39" fmla="*/ 795337 h 919514"/>
              <a:gd name="connsiteX40" fmla="*/ 1724024 w 2321718"/>
              <a:gd name="connsiteY40" fmla="*/ 754856 h 919514"/>
              <a:gd name="connsiteX41" fmla="*/ 1778793 w 2321718"/>
              <a:gd name="connsiteY41" fmla="*/ 711993 h 919514"/>
              <a:gd name="connsiteX42" fmla="*/ 1824037 w 2321718"/>
              <a:gd name="connsiteY42" fmla="*/ 671512 h 919514"/>
              <a:gd name="connsiteX43" fmla="*/ 1890712 w 2321718"/>
              <a:gd name="connsiteY43" fmla="*/ 607218 h 919514"/>
              <a:gd name="connsiteX44" fmla="*/ 1950244 w 2321718"/>
              <a:gd name="connsiteY44" fmla="*/ 540543 h 919514"/>
              <a:gd name="connsiteX45" fmla="*/ 2028824 w 2321718"/>
              <a:gd name="connsiteY45" fmla="*/ 452438 h 919514"/>
              <a:gd name="connsiteX46" fmla="*/ 2090737 w 2321718"/>
              <a:gd name="connsiteY46" fmla="*/ 366712 h 919514"/>
              <a:gd name="connsiteX47" fmla="*/ 2164556 w 2321718"/>
              <a:gd name="connsiteY47" fmla="*/ 269082 h 919514"/>
              <a:gd name="connsiteX48" fmla="*/ 2224087 w 2321718"/>
              <a:gd name="connsiteY48" fmla="*/ 176212 h 919514"/>
              <a:gd name="connsiteX49" fmla="*/ 2266949 w 2321718"/>
              <a:gd name="connsiteY49" fmla="*/ 104775 h 919514"/>
              <a:gd name="connsiteX50" fmla="*/ 2321718 w 2321718"/>
              <a:gd name="connsiteY50" fmla="*/ 0 h 919514"/>
              <a:gd name="connsiteX51" fmla="*/ 2321718 w 2321718"/>
              <a:gd name="connsiteY51" fmla="*/ 0 h 919514"/>
              <a:gd name="connsiteX52" fmla="*/ 2321718 w 2321718"/>
              <a:gd name="connsiteY52" fmla="*/ 0 h 919514"/>
              <a:gd name="connsiteX0" fmla="*/ 0 w 2321718"/>
              <a:gd name="connsiteY0" fmla="*/ 611981 h 919514"/>
              <a:gd name="connsiteX1" fmla="*/ 33337 w 2321718"/>
              <a:gd name="connsiteY1" fmla="*/ 516731 h 919514"/>
              <a:gd name="connsiteX2" fmla="*/ 50006 w 2321718"/>
              <a:gd name="connsiteY2" fmla="*/ 476250 h 919514"/>
              <a:gd name="connsiteX3" fmla="*/ 71437 w 2321718"/>
              <a:gd name="connsiteY3" fmla="*/ 435769 h 919514"/>
              <a:gd name="connsiteX4" fmla="*/ 95249 w 2321718"/>
              <a:gd name="connsiteY4" fmla="*/ 395287 h 919514"/>
              <a:gd name="connsiteX5" fmla="*/ 116681 w 2321718"/>
              <a:gd name="connsiteY5" fmla="*/ 364331 h 919514"/>
              <a:gd name="connsiteX6" fmla="*/ 142874 w 2321718"/>
              <a:gd name="connsiteY6" fmla="*/ 330994 h 919514"/>
              <a:gd name="connsiteX7" fmla="*/ 166687 w 2321718"/>
              <a:gd name="connsiteY7" fmla="*/ 302418 h 919514"/>
              <a:gd name="connsiteX8" fmla="*/ 185737 w 2321718"/>
              <a:gd name="connsiteY8" fmla="*/ 278606 h 919514"/>
              <a:gd name="connsiteX9" fmla="*/ 211931 w 2321718"/>
              <a:gd name="connsiteY9" fmla="*/ 250031 h 919514"/>
              <a:gd name="connsiteX10" fmla="*/ 238124 w 2321718"/>
              <a:gd name="connsiteY10" fmla="*/ 223837 h 919514"/>
              <a:gd name="connsiteX11" fmla="*/ 261937 w 2321718"/>
              <a:gd name="connsiteY11" fmla="*/ 204787 h 919514"/>
              <a:gd name="connsiteX12" fmla="*/ 285749 w 2321718"/>
              <a:gd name="connsiteY12" fmla="*/ 185737 h 919514"/>
              <a:gd name="connsiteX13" fmla="*/ 316706 w 2321718"/>
              <a:gd name="connsiteY13" fmla="*/ 166687 h 919514"/>
              <a:gd name="connsiteX14" fmla="*/ 352425 w 2321718"/>
              <a:gd name="connsiteY14" fmla="*/ 154781 h 919514"/>
              <a:gd name="connsiteX15" fmla="*/ 385762 w 2321718"/>
              <a:gd name="connsiteY15" fmla="*/ 150018 h 919514"/>
              <a:gd name="connsiteX16" fmla="*/ 433387 w 2321718"/>
              <a:gd name="connsiteY16" fmla="*/ 161925 h 919514"/>
              <a:gd name="connsiteX17" fmla="*/ 481012 w 2321718"/>
              <a:gd name="connsiteY17" fmla="*/ 188118 h 919514"/>
              <a:gd name="connsiteX18" fmla="*/ 540543 w 2321718"/>
              <a:gd name="connsiteY18" fmla="*/ 233362 h 919514"/>
              <a:gd name="connsiteX19" fmla="*/ 592931 w 2321718"/>
              <a:gd name="connsiteY19" fmla="*/ 288131 h 919514"/>
              <a:gd name="connsiteX20" fmla="*/ 640555 w 2321718"/>
              <a:gd name="connsiteY20" fmla="*/ 345281 h 919514"/>
              <a:gd name="connsiteX21" fmla="*/ 709612 w 2321718"/>
              <a:gd name="connsiteY21" fmla="*/ 431006 h 919514"/>
              <a:gd name="connsiteX22" fmla="*/ 788193 w 2321718"/>
              <a:gd name="connsiteY22" fmla="*/ 528637 h 919514"/>
              <a:gd name="connsiteX23" fmla="*/ 873918 w 2321718"/>
              <a:gd name="connsiteY23" fmla="*/ 645318 h 919514"/>
              <a:gd name="connsiteX24" fmla="*/ 931068 w 2321718"/>
              <a:gd name="connsiteY24" fmla="*/ 723900 h 919514"/>
              <a:gd name="connsiteX25" fmla="*/ 995362 w 2321718"/>
              <a:gd name="connsiteY25" fmla="*/ 788193 h 919514"/>
              <a:gd name="connsiteX26" fmla="*/ 1038224 w 2321718"/>
              <a:gd name="connsiteY26" fmla="*/ 828675 h 919514"/>
              <a:gd name="connsiteX27" fmla="*/ 1107280 w 2321718"/>
              <a:gd name="connsiteY27" fmla="*/ 873918 h 919514"/>
              <a:gd name="connsiteX28" fmla="*/ 1152524 w 2321718"/>
              <a:gd name="connsiteY28" fmla="*/ 892968 h 919514"/>
              <a:gd name="connsiteX29" fmla="*/ 1202531 w 2321718"/>
              <a:gd name="connsiteY29" fmla="*/ 907256 h 919514"/>
              <a:gd name="connsiteX30" fmla="*/ 1235868 w 2321718"/>
              <a:gd name="connsiteY30" fmla="*/ 914400 h 919514"/>
              <a:gd name="connsiteX31" fmla="*/ 1283493 w 2321718"/>
              <a:gd name="connsiteY31" fmla="*/ 919162 h 919514"/>
              <a:gd name="connsiteX32" fmla="*/ 1319212 w 2321718"/>
              <a:gd name="connsiteY32" fmla="*/ 919162 h 919514"/>
              <a:gd name="connsiteX33" fmla="*/ 1347787 w 2321718"/>
              <a:gd name="connsiteY33" fmla="*/ 919162 h 919514"/>
              <a:gd name="connsiteX34" fmla="*/ 1388268 w 2321718"/>
              <a:gd name="connsiteY34" fmla="*/ 916781 h 919514"/>
              <a:gd name="connsiteX35" fmla="*/ 1440655 w 2321718"/>
              <a:gd name="connsiteY35" fmla="*/ 907256 h 919514"/>
              <a:gd name="connsiteX36" fmla="*/ 1509712 w 2321718"/>
              <a:gd name="connsiteY36" fmla="*/ 883443 h 919514"/>
              <a:gd name="connsiteX37" fmla="*/ 1562099 w 2321718"/>
              <a:gd name="connsiteY37" fmla="*/ 862012 h 919514"/>
              <a:gd name="connsiteX38" fmla="*/ 1614487 w 2321718"/>
              <a:gd name="connsiteY38" fmla="*/ 831056 h 919514"/>
              <a:gd name="connsiteX39" fmla="*/ 1669255 w 2321718"/>
              <a:gd name="connsiteY39" fmla="*/ 795337 h 919514"/>
              <a:gd name="connsiteX40" fmla="*/ 1724024 w 2321718"/>
              <a:gd name="connsiteY40" fmla="*/ 754856 h 919514"/>
              <a:gd name="connsiteX41" fmla="*/ 1778793 w 2321718"/>
              <a:gd name="connsiteY41" fmla="*/ 711993 h 919514"/>
              <a:gd name="connsiteX42" fmla="*/ 1824037 w 2321718"/>
              <a:gd name="connsiteY42" fmla="*/ 671512 h 919514"/>
              <a:gd name="connsiteX43" fmla="*/ 1890712 w 2321718"/>
              <a:gd name="connsiteY43" fmla="*/ 607218 h 919514"/>
              <a:gd name="connsiteX44" fmla="*/ 1950244 w 2321718"/>
              <a:gd name="connsiteY44" fmla="*/ 540543 h 919514"/>
              <a:gd name="connsiteX45" fmla="*/ 2028824 w 2321718"/>
              <a:gd name="connsiteY45" fmla="*/ 452438 h 919514"/>
              <a:gd name="connsiteX46" fmla="*/ 2090737 w 2321718"/>
              <a:gd name="connsiteY46" fmla="*/ 366712 h 919514"/>
              <a:gd name="connsiteX47" fmla="*/ 2164556 w 2321718"/>
              <a:gd name="connsiteY47" fmla="*/ 269082 h 919514"/>
              <a:gd name="connsiteX48" fmla="*/ 2224087 w 2321718"/>
              <a:gd name="connsiteY48" fmla="*/ 176212 h 919514"/>
              <a:gd name="connsiteX49" fmla="*/ 2266949 w 2321718"/>
              <a:gd name="connsiteY49" fmla="*/ 104775 h 919514"/>
              <a:gd name="connsiteX50" fmla="*/ 2321718 w 2321718"/>
              <a:gd name="connsiteY50" fmla="*/ 0 h 919514"/>
              <a:gd name="connsiteX51" fmla="*/ 2321718 w 2321718"/>
              <a:gd name="connsiteY51" fmla="*/ 0 h 919514"/>
              <a:gd name="connsiteX52" fmla="*/ 2321718 w 2321718"/>
              <a:gd name="connsiteY52" fmla="*/ 0 h 91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321718" h="919514">
                <a:moveTo>
                  <a:pt x="0" y="611981"/>
                </a:moveTo>
                <a:cubicBezTo>
                  <a:pt x="14684" y="575468"/>
                  <a:pt x="25003" y="539353"/>
                  <a:pt x="33337" y="516731"/>
                </a:cubicBezTo>
                <a:cubicBezTo>
                  <a:pt x="41671" y="494109"/>
                  <a:pt x="43656" y="489744"/>
                  <a:pt x="50006" y="476250"/>
                </a:cubicBezTo>
                <a:cubicBezTo>
                  <a:pt x="56356" y="462756"/>
                  <a:pt x="63897" y="449263"/>
                  <a:pt x="71437" y="435769"/>
                </a:cubicBezTo>
                <a:cubicBezTo>
                  <a:pt x="78977" y="422275"/>
                  <a:pt x="87708" y="407193"/>
                  <a:pt x="95249" y="395287"/>
                </a:cubicBezTo>
                <a:cubicBezTo>
                  <a:pt x="102790" y="383381"/>
                  <a:pt x="108744" y="375047"/>
                  <a:pt x="116681" y="364331"/>
                </a:cubicBezTo>
                <a:cubicBezTo>
                  <a:pt x="124619" y="353616"/>
                  <a:pt x="134540" y="341313"/>
                  <a:pt x="142874" y="330994"/>
                </a:cubicBezTo>
                <a:cubicBezTo>
                  <a:pt x="151208" y="320675"/>
                  <a:pt x="159543" y="311149"/>
                  <a:pt x="166687" y="302418"/>
                </a:cubicBezTo>
                <a:cubicBezTo>
                  <a:pt x="173831" y="293687"/>
                  <a:pt x="178196" y="287337"/>
                  <a:pt x="185737" y="278606"/>
                </a:cubicBezTo>
                <a:cubicBezTo>
                  <a:pt x="193278" y="269875"/>
                  <a:pt x="203200" y="259159"/>
                  <a:pt x="211931" y="250031"/>
                </a:cubicBezTo>
                <a:cubicBezTo>
                  <a:pt x="220662" y="240903"/>
                  <a:pt x="229790" y="231378"/>
                  <a:pt x="238124" y="223837"/>
                </a:cubicBezTo>
                <a:cubicBezTo>
                  <a:pt x="246458" y="216296"/>
                  <a:pt x="254000" y="211137"/>
                  <a:pt x="261937" y="204787"/>
                </a:cubicBezTo>
                <a:cubicBezTo>
                  <a:pt x="269874" y="198437"/>
                  <a:pt x="276621" y="192087"/>
                  <a:pt x="285749" y="185737"/>
                </a:cubicBezTo>
                <a:cubicBezTo>
                  <a:pt x="294877" y="179387"/>
                  <a:pt x="305593" y="171846"/>
                  <a:pt x="316706" y="166687"/>
                </a:cubicBezTo>
                <a:cubicBezTo>
                  <a:pt x="327819" y="161528"/>
                  <a:pt x="340916" y="157559"/>
                  <a:pt x="352425" y="154781"/>
                </a:cubicBezTo>
                <a:cubicBezTo>
                  <a:pt x="363934" y="152003"/>
                  <a:pt x="372268" y="148827"/>
                  <a:pt x="385762" y="150018"/>
                </a:cubicBezTo>
                <a:cubicBezTo>
                  <a:pt x="399256" y="151209"/>
                  <a:pt x="417512" y="155575"/>
                  <a:pt x="433387" y="161925"/>
                </a:cubicBezTo>
                <a:cubicBezTo>
                  <a:pt x="449262" y="168275"/>
                  <a:pt x="463153" y="176212"/>
                  <a:pt x="481012" y="188118"/>
                </a:cubicBezTo>
                <a:cubicBezTo>
                  <a:pt x="498871" y="200024"/>
                  <a:pt x="521890" y="216693"/>
                  <a:pt x="540543" y="233362"/>
                </a:cubicBezTo>
                <a:cubicBezTo>
                  <a:pt x="559196" y="250031"/>
                  <a:pt x="576262" y="269478"/>
                  <a:pt x="592931" y="288131"/>
                </a:cubicBezTo>
                <a:cubicBezTo>
                  <a:pt x="609600" y="306784"/>
                  <a:pt x="621108" y="321468"/>
                  <a:pt x="640555" y="345281"/>
                </a:cubicBezTo>
                <a:cubicBezTo>
                  <a:pt x="660002" y="369094"/>
                  <a:pt x="685006" y="400447"/>
                  <a:pt x="709612" y="431006"/>
                </a:cubicBezTo>
                <a:cubicBezTo>
                  <a:pt x="734218" y="461565"/>
                  <a:pt x="760809" y="492918"/>
                  <a:pt x="788193" y="528637"/>
                </a:cubicBezTo>
                <a:cubicBezTo>
                  <a:pt x="815577" y="564356"/>
                  <a:pt x="873918" y="645318"/>
                  <a:pt x="873918" y="645318"/>
                </a:cubicBezTo>
                <a:cubicBezTo>
                  <a:pt x="897730" y="677862"/>
                  <a:pt x="910827" y="700088"/>
                  <a:pt x="931068" y="723900"/>
                </a:cubicBezTo>
                <a:cubicBezTo>
                  <a:pt x="951309" y="747712"/>
                  <a:pt x="977503" y="770731"/>
                  <a:pt x="995362" y="788193"/>
                </a:cubicBezTo>
                <a:cubicBezTo>
                  <a:pt x="1013221" y="805655"/>
                  <a:pt x="1019571" y="814388"/>
                  <a:pt x="1038224" y="828675"/>
                </a:cubicBezTo>
                <a:cubicBezTo>
                  <a:pt x="1056877" y="842962"/>
                  <a:pt x="1088230" y="863203"/>
                  <a:pt x="1107280" y="873918"/>
                </a:cubicBezTo>
                <a:cubicBezTo>
                  <a:pt x="1126330" y="884634"/>
                  <a:pt x="1136649" y="887412"/>
                  <a:pt x="1152524" y="892968"/>
                </a:cubicBezTo>
                <a:cubicBezTo>
                  <a:pt x="1168399" y="898524"/>
                  <a:pt x="1188640" y="903684"/>
                  <a:pt x="1202531" y="907256"/>
                </a:cubicBezTo>
                <a:cubicBezTo>
                  <a:pt x="1216422" y="910828"/>
                  <a:pt x="1222374" y="912416"/>
                  <a:pt x="1235868" y="914400"/>
                </a:cubicBezTo>
                <a:cubicBezTo>
                  <a:pt x="1249362" y="916384"/>
                  <a:pt x="1269602" y="918368"/>
                  <a:pt x="1283493" y="919162"/>
                </a:cubicBezTo>
                <a:cubicBezTo>
                  <a:pt x="1297384" y="919956"/>
                  <a:pt x="1319212" y="919162"/>
                  <a:pt x="1319212" y="919162"/>
                </a:cubicBezTo>
                <a:cubicBezTo>
                  <a:pt x="1329928" y="919162"/>
                  <a:pt x="1336278" y="919559"/>
                  <a:pt x="1347787" y="919162"/>
                </a:cubicBezTo>
                <a:cubicBezTo>
                  <a:pt x="1359296" y="918765"/>
                  <a:pt x="1372790" y="918765"/>
                  <a:pt x="1388268" y="916781"/>
                </a:cubicBezTo>
                <a:cubicBezTo>
                  <a:pt x="1403746" y="914797"/>
                  <a:pt x="1420414" y="912812"/>
                  <a:pt x="1440655" y="907256"/>
                </a:cubicBezTo>
                <a:cubicBezTo>
                  <a:pt x="1460896" y="901700"/>
                  <a:pt x="1489471" y="890984"/>
                  <a:pt x="1509712" y="883443"/>
                </a:cubicBezTo>
                <a:cubicBezTo>
                  <a:pt x="1529953" y="875902"/>
                  <a:pt x="1544637" y="870743"/>
                  <a:pt x="1562099" y="862012"/>
                </a:cubicBezTo>
                <a:cubicBezTo>
                  <a:pt x="1579561" y="853281"/>
                  <a:pt x="1596628" y="842168"/>
                  <a:pt x="1614487" y="831056"/>
                </a:cubicBezTo>
                <a:cubicBezTo>
                  <a:pt x="1632346" y="819944"/>
                  <a:pt x="1650999" y="808037"/>
                  <a:pt x="1669255" y="795337"/>
                </a:cubicBezTo>
                <a:cubicBezTo>
                  <a:pt x="1687511" y="782637"/>
                  <a:pt x="1705768" y="768747"/>
                  <a:pt x="1724024" y="754856"/>
                </a:cubicBezTo>
                <a:cubicBezTo>
                  <a:pt x="1742280" y="740965"/>
                  <a:pt x="1762124" y="725884"/>
                  <a:pt x="1778793" y="711993"/>
                </a:cubicBezTo>
                <a:cubicBezTo>
                  <a:pt x="1795462" y="698102"/>
                  <a:pt x="1805384" y="688974"/>
                  <a:pt x="1824037" y="671512"/>
                </a:cubicBezTo>
                <a:cubicBezTo>
                  <a:pt x="1842690" y="654050"/>
                  <a:pt x="1890712" y="607218"/>
                  <a:pt x="1890712" y="607218"/>
                </a:cubicBezTo>
                <a:lnTo>
                  <a:pt x="1950244" y="540543"/>
                </a:lnTo>
                <a:cubicBezTo>
                  <a:pt x="1974453" y="514746"/>
                  <a:pt x="2005409" y="481410"/>
                  <a:pt x="2028824" y="452438"/>
                </a:cubicBezTo>
                <a:cubicBezTo>
                  <a:pt x="2052240" y="423466"/>
                  <a:pt x="2068115" y="397271"/>
                  <a:pt x="2090737" y="366712"/>
                </a:cubicBezTo>
                <a:cubicBezTo>
                  <a:pt x="2113359" y="336153"/>
                  <a:pt x="2142331" y="300832"/>
                  <a:pt x="2164556" y="269082"/>
                </a:cubicBezTo>
                <a:cubicBezTo>
                  <a:pt x="2186781" y="237332"/>
                  <a:pt x="2207022" y="203596"/>
                  <a:pt x="2224087" y="176212"/>
                </a:cubicBezTo>
                <a:cubicBezTo>
                  <a:pt x="2241152" y="148828"/>
                  <a:pt x="2250677" y="134144"/>
                  <a:pt x="2266949" y="104775"/>
                </a:cubicBezTo>
                <a:cubicBezTo>
                  <a:pt x="2283221" y="75406"/>
                  <a:pt x="2321718" y="0"/>
                  <a:pt x="2321718" y="0"/>
                </a:cubicBezTo>
                <a:lnTo>
                  <a:pt x="2321718" y="0"/>
                </a:lnTo>
                <a:lnTo>
                  <a:pt x="2321718" y="0"/>
                </a:lnTo>
              </a:path>
            </a:pathLst>
          </a:custGeom>
          <a:no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C22FC64-D2A1-4FED-B292-488A39E45062}"/>
              </a:ext>
            </a:extLst>
          </p:cNvPr>
          <p:cNvSpPr/>
          <p:nvPr/>
        </p:nvSpPr>
        <p:spPr>
          <a:xfrm>
            <a:off x="3276600" y="3073761"/>
            <a:ext cx="659130" cy="688975"/>
          </a:xfrm>
          <a:prstGeom prst="ellipse">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Oval 8">
            <a:extLst>
              <a:ext uri="{FF2B5EF4-FFF2-40B4-BE49-F238E27FC236}">
                <a16:creationId xmlns:a16="http://schemas.microsoft.com/office/drawing/2014/main" id="{F1E60822-A0AE-459B-AC92-C07DE1B40307}"/>
              </a:ext>
            </a:extLst>
          </p:cNvPr>
          <p:cNvSpPr/>
          <p:nvPr/>
        </p:nvSpPr>
        <p:spPr>
          <a:xfrm>
            <a:off x="5479807" y="5052970"/>
            <a:ext cx="659130" cy="688975"/>
          </a:xfrm>
          <a:prstGeom prst="ellipse">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TextBox 14">
            <a:extLst>
              <a:ext uri="{FF2B5EF4-FFF2-40B4-BE49-F238E27FC236}">
                <a16:creationId xmlns:a16="http://schemas.microsoft.com/office/drawing/2014/main" id="{334FFAB8-7EB6-474F-8B66-75738FD29E2A}"/>
              </a:ext>
            </a:extLst>
          </p:cNvPr>
          <p:cNvSpPr txBox="1"/>
          <p:nvPr/>
        </p:nvSpPr>
        <p:spPr>
          <a:xfrm>
            <a:off x="2261694" y="4589283"/>
            <a:ext cx="881666" cy="400110"/>
          </a:xfrm>
          <a:prstGeom prst="rect">
            <a:avLst/>
          </a:prstGeom>
          <a:noFill/>
        </p:spPr>
        <p:txBody>
          <a:bodyPr wrap="square">
            <a:spAutoFit/>
          </a:bodyPr>
          <a:lstStyle/>
          <a:p>
            <a:r>
              <a:rPr lang="en-US" altLang="en-US" sz="2000" dirty="0">
                <a:solidFill>
                  <a:srgbClr val="CCFFFF"/>
                </a:solidFill>
              </a:rPr>
              <a:t>NOT</a:t>
            </a:r>
            <a:endParaRPr lang="en-US" sz="2000" dirty="0">
              <a:solidFill>
                <a:srgbClr val="CCFFFF"/>
              </a:solidFill>
            </a:endParaRPr>
          </a:p>
        </p:txBody>
      </p:sp>
      <p:sp>
        <p:nvSpPr>
          <p:cNvPr id="13" name="TextBox 12">
            <a:extLst>
              <a:ext uri="{FF2B5EF4-FFF2-40B4-BE49-F238E27FC236}">
                <a16:creationId xmlns:a16="http://schemas.microsoft.com/office/drawing/2014/main" id="{2A61B54E-D381-4575-87AB-C28E00DD3399}"/>
              </a:ext>
            </a:extLst>
          </p:cNvPr>
          <p:cNvSpPr txBox="1"/>
          <p:nvPr/>
        </p:nvSpPr>
        <p:spPr>
          <a:xfrm>
            <a:off x="7859601" y="2646881"/>
            <a:ext cx="881666" cy="400110"/>
          </a:xfrm>
          <a:prstGeom prst="rect">
            <a:avLst/>
          </a:prstGeom>
          <a:noFill/>
        </p:spPr>
        <p:txBody>
          <a:bodyPr wrap="square">
            <a:spAutoFit/>
          </a:bodyPr>
          <a:lstStyle/>
          <a:p>
            <a:r>
              <a:rPr lang="en-US" altLang="en-US" sz="2000" dirty="0">
                <a:solidFill>
                  <a:srgbClr val="CCFFFF"/>
                </a:solidFill>
              </a:rPr>
              <a:t>NOT</a:t>
            </a:r>
            <a:endParaRPr lang="en-US" sz="2000" dirty="0">
              <a:solidFill>
                <a:srgbClr val="CCFFFF"/>
              </a:solidFill>
            </a:endParaRPr>
          </a:p>
        </p:txBody>
      </p:sp>
    </p:spTree>
    <p:extLst>
      <p:ext uri="{BB962C8B-B14F-4D97-AF65-F5344CB8AC3E}">
        <p14:creationId xmlns:p14="http://schemas.microsoft.com/office/powerpoint/2010/main" val="24711236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a:extLst>
              <a:ext uri="{FF2B5EF4-FFF2-40B4-BE49-F238E27FC236}">
                <a16:creationId xmlns:a16="http://schemas.microsoft.com/office/drawing/2014/main" id="{DDCC2CC4-BBC8-4974-BD04-32C86592E213}"/>
              </a:ext>
            </a:extLst>
          </p:cNvPr>
          <p:cNvSpPr>
            <a:spLocks noGrp="1"/>
          </p:cNvSpPr>
          <p:nvPr>
            <p:ph idx="1"/>
          </p:nvPr>
        </p:nvSpPr>
        <p:spPr>
          <a:xfrm>
            <a:off x="457200" y="838200"/>
            <a:ext cx="8229600" cy="5638800"/>
          </a:xfrm>
        </p:spPr>
        <p:txBody>
          <a:bodyPr/>
          <a:lstStyle/>
          <a:p>
            <a:r>
              <a:rPr lang="en-US" altLang="en-US" dirty="0"/>
              <a:t>Find the absolute maximum and minimum points for the function: ƒ(x) = x</a:t>
            </a:r>
            <a:r>
              <a:rPr lang="en-US" altLang="en-US" baseline="30000" dirty="0"/>
              <a:t>2</a:t>
            </a:r>
            <a:r>
              <a:rPr lang="en-US" altLang="en-US" dirty="0"/>
              <a:t> – x </a:t>
            </a:r>
          </a:p>
          <a:p>
            <a:pPr>
              <a:spcBef>
                <a:spcPts val="0"/>
              </a:spcBef>
            </a:pPr>
            <a:r>
              <a:rPr lang="en-US" altLang="en-US" dirty="0"/>
              <a:t>on the interval -2 ≤ x ≤ 2</a:t>
            </a:r>
          </a:p>
        </p:txBody>
      </p:sp>
      <p:sp>
        <p:nvSpPr>
          <p:cNvPr id="3" name="Rectangle 2">
            <a:extLst>
              <a:ext uri="{FF2B5EF4-FFF2-40B4-BE49-F238E27FC236}">
                <a16:creationId xmlns:a16="http://schemas.microsoft.com/office/drawing/2014/main" id="{1663CAEB-7B71-4F48-816D-9FF6F0D47C27}"/>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EXTREMA</a:t>
            </a:r>
          </a:p>
          <a:p>
            <a:pPr algn="ctr" eaLnBrk="1" hangingPunct="1">
              <a:spcBef>
                <a:spcPct val="0"/>
              </a:spcBef>
              <a:buFontTx/>
              <a:buNone/>
            </a:pPr>
            <a:r>
              <a:rPr lang="en-US" altLang="en-US" sz="2400" dirty="0">
                <a:solidFill>
                  <a:schemeClr val="bg1"/>
                </a:solidFill>
              </a:rPr>
              <a:t>IN-CLASS PROBLEM 4</a:t>
            </a:r>
            <a:endParaRPr lang="en-US" altLang="en-US" sz="2400" i="1" dirty="0">
              <a:solidFill>
                <a:schemeClr val="folHlink"/>
              </a:solidFill>
            </a:endParaRPr>
          </a:p>
        </p:txBody>
      </p:sp>
      <p:sp>
        <p:nvSpPr>
          <p:cNvPr id="8" name="TextBox 7">
            <a:extLst>
              <a:ext uri="{FF2B5EF4-FFF2-40B4-BE49-F238E27FC236}">
                <a16:creationId xmlns:a16="http://schemas.microsoft.com/office/drawing/2014/main" id="{31FDE728-DE1C-43FB-A37A-0D8C773C9AF0}"/>
              </a:ext>
            </a:extLst>
          </p:cNvPr>
          <p:cNvSpPr txBox="1"/>
          <p:nvPr/>
        </p:nvSpPr>
        <p:spPr>
          <a:xfrm>
            <a:off x="4585138" y="6150114"/>
            <a:ext cx="4572000" cy="707886"/>
          </a:xfrm>
          <a:prstGeom prst="rect">
            <a:avLst/>
          </a:prstGeom>
          <a:noFill/>
        </p:spPr>
        <p:txBody>
          <a:bodyPr wrap="square">
            <a:spAutoFit/>
          </a:bodyPr>
          <a:lstStyle/>
          <a:p>
            <a:r>
              <a:rPr lang="en-US" altLang="en-US" sz="2000" dirty="0">
                <a:solidFill>
                  <a:srgbClr val="CCFFFF"/>
                </a:solidFill>
              </a:rPr>
              <a:t>The maximums and minimums occur where the first derivative is zero</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a:extLst>
              <a:ext uri="{FF2B5EF4-FFF2-40B4-BE49-F238E27FC236}">
                <a16:creationId xmlns:a16="http://schemas.microsoft.com/office/drawing/2014/main" id="{DDCC2CC4-BBC8-4974-BD04-32C86592E213}"/>
              </a:ext>
            </a:extLst>
          </p:cNvPr>
          <p:cNvSpPr>
            <a:spLocks noGrp="1"/>
          </p:cNvSpPr>
          <p:nvPr>
            <p:ph idx="1"/>
          </p:nvPr>
        </p:nvSpPr>
        <p:spPr>
          <a:xfrm>
            <a:off x="457200" y="838200"/>
            <a:ext cx="8458200" cy="5638800"/>
          </a:xfrm>
        </p:spPr>
        <p:txBody>
          <a:bodyPr/>
          <a:lstStyle/>
          <a:p>
            <a:r>
              <a:rPr lang="en-US" altLang="en-US" dirty="0"/>
              <a:t>Find the absolute maximum and minimum points for the function: ƒ(x) = x</a:t>
            </a:r>
            <a:r>
              <a:rPr lang="en-US" altLang="en-US" baseline="30000" dirty="0"/>
              <a:t>2</a:t>
            </a:r>
            <a:r>
              <a:rPr lang="en-US" altLang="en-US" dirty="0"/>
              <a:t> – x </a:t>
            </a:r>
          </a:p>
          <a:p>
            <a:pPr>
              <a:spcBef>
                <a:spcPts val="0"/>
              </a:spcBef>
            </a:pPr>
            <a:r>
              <a:rPr lang="en-US" altLang="en-US" dirty="0"/>
              <a:t>on the interval -2 ≤ x ≤ 2</a:t>
            </a:r>
          </a:p>
          <a:p>
            <a:pPr>
              <a:spcBef>
                <a:spcPts val="0"/>
              </a:spcBef>
            </a:pPr>
            <a:r>
              <a:rPr lang="en-US" altLang="en-US" dirty="0"/>
              <a:t>ƒ'= ?</a:t>
            </a:r>
          </a:p>
        </p:txBody>
      </p:sp>
      <p:sp>
        <p:nvSpPr>
          <p:cNvPr id="3" name="Rectangle 2">
            <a:extLst>
              <a:ext uri="{FF2B5EF4-FFF2-40B4-BE49-F238E27FC236}">
                <a16:creationId xmlns:a16="http://schemas.microsoft.com/office/drawing/2014/main" id="{1663CAEB-7B71-4F48-816D-9FF6F0D47C27}"/>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EXTREMA</a:t>
            </a:r>
          </a:p>
          <a:p>
            <a:pPr algn="ctr" eaLnBrk="1" hangingPunct="1">
              <a:spcBef>
                <a:spcPct val="0"/>
              </a:spcBef>
              <a:buFontTx/>
              <a:buNone/>
            </a:pPr>
            <a:r>
              <a:rPr lang="en-US" altLang="en-US" sz="2400" dirty="0">
                <a:solidFill>
                  <a:schemeClr val="bg1"/>
                </a:solidFill>
              </a:rPr>
              <a:t>IN-CLASS PROBLEM 4</a:t>
            </a:r>
            <a:endParaRPr lang="en-US" altLang="en-US" sz="2400" i="1" dirty="0">
              <a:solidFill>
                <a:schemeClr val="folHlink"/>
              </a:solidFill>
            </a:endParaRPr>
          </a:p>
        </p:txBody>
      </p:sp>
      <p:sp>
        <p:nvSpPr>
          <p:cNvPr id="8" name="TextBox 7">
            <a:extLst>
              <a:ext uri="{FF2B5EF4-FFF2-40B4-BE49-F238E27FC236}">
                <a16:creationId xmlns:a16="http://schemas.microsoft.com/office/drawing/2014/main" id="{31FDE728-DE1C-43FB-A37A-0D8C773C9AF0}"/>
              </a:ext>
            </a:extLst>
          </p:cNvPr>
          <p:cNvSpPr txBox="1"/>
          <p:nvPr/>
        </p:nvSpPr>
        <p:spPr>
          <a:xfrm>
            <a:off x="4572000" y="6150114"/>
            <a:ext cx="4572000" cy="707886"/>
          </a:xfrm>
          <a:prstGeom prst="rect">
            <a:avLst/>
          </a:prstGeom>
          <a:noFill/>
        </p:spPr>
        <p:txBody>
          <a:bodyPr wrap="square">
            <a:spAutoFit/>
          </a:bodyPr>
          <a:lstStyle/>
          <a:p>
            <a:r>
              <a:rPr lang="en-US" altLang="en-US" sz="2000" dirty="0">
                <a:solidFill>
                  <a:srgbClr val="CCFFFF"/>
                </a:solidFill>
              </a:rPr>
              <a:t>The maximums and minimums occur where the first derivative is zero</a:t>
            </a:r>
          </a:p>
        </p:txBody>
      </p:sp>
    </p:spTree>
    <p:extLst>
      <p:ext uri="{BB962C8B-B14F-4D97-AF65-F5344CB8AC3E}">
        <p14:creationId xmlns:p14="http://schemas.microsoft.com/office/powerpoint/2010/main" val="7646497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a:extLst>
              <a:ext uri="{FF2B5EF4-FFF2-40B4-BE49-F238E27FC236}">
                <a16:creationId xmlns:a16="http://schemas.microsoft.com/office/drawing/2014/main" id="{DDCC2CC4-BBC8-4974-BD04-32C86592E213}"/>
              </a:ext>
            </a:extLst>
          </p:cNvPr>
          <p:cNvSpPr>
            <a:spLocks noGrp="1"/>
          </p:cNvSpPr>
          <p:nvPr>
            <p:ph idx="1"/>
          </p:nvPr>
        </p:nvSpPr>
        <p:spPr>
          <a:xfrm>
            <a:off x="457200" y="838200"/>
            <a:ext cx="8610600" cy="5638800"/>
          </a:xfrm>
        </p:spPr>
        <p:txBody>
          <a:bodyPr/>
          <a:lstStyle/>
          <a:p>
            <a:r>
              <a:rPr lang="en-US" altLang="en-US" dirty="0"/>
              <a:t>Find the absolute maximum and minimum points for the function: ƒ(x) = x</a:t>
            </a:r>
            <a:r>
              <a:rPr lang="en-US" altLang="en-US" baseline="30000" dirty="0"/>
              <a:t>2</a:t>
            </a:r>
            <a:r>
              <a:rPr lang="en-US" altLang="en-US" dirty="0"/>
              <a:t> – x </a:t>
            </a:r>
          </a:p>
          <a:p>
            <a:pPr>
              <a:spcBef>
                <a:spcPts val="0"/>
              </a:spcBef>
            </a:pPr>
            <a:r>
              <a:rPr lang="en-US" altLang="en-US" dirty="0"/>
              <a:t>on the interval -2 ≤ x ≤ 2</a:t>
            </a:r>
          </a:p>
          <a:p>
            <a:pPr>
              <a:spcBef>
                <a:spcPts val="0"/>
              </a:spcBef>
            </a:pPr>
            <a:r>
              <a:rPr lang="en-US" altLang="en-US" dirty="0"/>
              <a:t>ƒ'= </a:t>
            </a:r>
            <a:r>
              <a:rPr lang="en-US" altLang="en-US" dirty="0">
                <a:solidFill>
                  <a:srgbClr val="FFFF00"/>
                </a:solidFill>
              </a:rPr>
              <a:t>2x - 1</a:t>
            </a:r>
          </a:p>
          <a:p>
            <a:pPr>
              <a:spcBef>
                <a:spcPts val="0"/>
              </a:spcBef>
            </a:pPr>
            <a:r>
              <a:rPr lang="en-US" altLang="en-US" dirty="0"/>
              <a:t>Where between -2≤x≤2 </a:t>
            </a:r>
          </a:p>
          <a:p>
            <a:pPr>
              <a:spcBef>
                <a:spcPts val="0"/>
              </a:spcBef>
            </a:pPr>
            <a:r>
              <a:rPr lang="en-US" altLang="en-US" dirty="0"/>
              <a:t>is 2x-1=0?</a:t>
            </a:r>
          </a:p>
        </p:txBody>
      </p:sp>
      <p:sp>
        <p:nvSpPr>
          <p:cNvPr id="3" name="Rectangle 2">
            <a:extLst>
              <a:ext uri="{FF2B5EF4-FFF2-40B4-BE49-F238E27FC236}">
                <a16:creationId xmlns:a16="http://schemas.microsoft.com/office/drawing/2014/main" id="{1663CAEB-7B71-4F48-816D-9FF6F0D47C27}"/>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EXTREMA</a:t>
            </a:r>
          </a:p>
          <a:p>
            <a:pPr algn="ctr" eaLnBrk="1" hangingPunct="1">
              <a:spcBef>
                <a:spcPct val="0"/>
              </a:spcBef>
              <a:buFontTx/>
              <a:buNone/>
            </a:pPr>
            <a:r>
              <a:rPr lang="en-US" altLang="en-US" sz="2400" dirty="0">
                <a:solidFill>
                  <a:schemeClr val="bg1"/>
                </a:solidFill>
              </a:rPr>
              <a:t>IN-CLASS PROBLEM 4</a:t>
            </a:r>
            <a:endParaRPr lang="en-US" altLang="en-US" sz="2400" i="1" dirty="0">
              <a:solidFill>
                <a:schemeClr val="folHlink"/>
              </a:solidFill>
            </a:endParaRPr>
          </a:p>
        </p:txBody>
      </p:sp>
      <p:sp>
        <p:nvSpPr>
          <p:cNvPr id="8" name="TextBox 7">
            <a:extLst>
              <a:ext uri="{FF2B5EF4-FFF2-40B4-BE49-F238E27FC236}">
                <a16:creationId xmlns:a16="http://schemas.microsoft.com/office/drawing/2014/main" id="{31FDE728-DE1C-43FB-A37A-0D8C773C9AF0}"/>
              </a:ext>
            </a:extLst>
          </p:cNvPr>
          <p:cNvSpPr txBox="1"/>
          <p:nvPr/>
        </p:nvSpPr>
        <p:spPr>
          <a:xfrm>
            <a:off x="4585138" y="5845314"/>
            <a:ext cx="4572000" cy="707886"/>
          </a:xfrm>
          <a:prstGeom prst="rect">
            <a:avLst/>
          </a:prstGeom>
          <a:noFill/>
        </p:spPr>
        <p:txBody>
          <a:bodyPr wrap="square">
            <a:spAutoFit/>
          </a:bodyPr>
          <a:lstStyle/>
          <a:p>
            <a:r>
              <a:rPr lang="en-US" altLang="en-US" sz="2000" dirty="0">
                <a:solidFill>
                  <a:srgbClr val="CCFFFF"/>
                </a:solidFill>
              </a:rPr>
              <a:t>The maximums and minimums occur where the first derivative is zero</a:t>
            </a:r>
          </a:p>
        </p:txBody>
      </p:sp>
    </p:spTree>
    <p:extLst>
      <p:ext uri="{BB962C8B-B14F-4D97-AF65-F5344CB8AC3E}">
        <p14:creationId xmlns:p14="http://schemas.microsoft.com/office/powerpoint/2010/main" val="2053190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a:extLst>
              <a:ext uri="{FF2B5EF4-FFF2-40B4-BE49-F238E27FC236}">
                <a16:creationId xmlns:a16="http://schemas.microsoft.com/office/drawing/2014/main" id="{DDCC2CC4-BBC8-4974-BD04-32C86592E213}"/>
              </a:ext>
            </a:extLst>
          </p:cNvPr>
          <p:cNvSpPr>
            <a:spLocks noGrp="1"/>
          </p:cNvSpPr>
          <p:nvPr>
            <p:ph idx="1"/>
          </p:nvPr>
        </p:nvSpPr>
        <p:spPr>
          <a:xfrm>
            <a:off x="457200" y="838200"/>
            <a:ext cx="8610600" cy="5638800"/>
          </a:xfrm>
        </p:spPr>
        <p:txBody>
          <a:bodyPr/>
          <a:lstStyle/>
          <a:p>
            <a:r>
              <a:rPr lang="en-US" altLang="en-US" dirty="0"/>
              <a:t>Find the absolute maximum and minimum points for the function: ƒ(x) = x</a:t>
            </a:r>
            <a:r>
              <a:rPr lang="en-US" altLang="en-US" baseline="30000" dirty="0"/>
              <a:t>2</a:t>
            </a:r>
            <a:r>
              <a:rPr lang="en-US" altLang="en-US" dirty="0"/>
              <a:t> – x </a:t>
            </a:r>
          </a:p>
          <a:p>
            <a:pPr>
              <a:spcBef>
                <a:spcPts val="0"/>
              </a:spcBef>
            </a:pPr>
            <a:r>
              <a:rPr lang="en-US" altLang="en-US" dirty="0"/>
              <a:t>on the interval -2 ≤ x ≤ 2</a:t>
            </a:r>
          </a:p>
          <a:p>
            <a:pPr>
              <a:spcBef>
                <a:spcPts val="0"/>
              </a:spcBef>
            </a:pPr>
            <a:r>
              <a:rPr lang="en-US" altLang="en-US" dirty="0"/>
              <a:t>ƒ'= 2x - 1</a:t>
            </a:r>
          </a:p>
          <a:p>
            <a:pPr>
              <a:spcBef>
                <a:spcPts val="0"/>
              </a:spcBef>
            </a:pPr>
            <a:r>
              <a:rPr lang="en-US" altLang="en-US" dirty="0"/>
              <a:t>Where between -2≤x≤2 </a:t>
            </a:r>
          </a:p>
          <a:p>
            <a:pPr>
              <a:spcBef>
                <a:spcPts val="0"/>
              </a:spcBef>
            </a:pPr>
            <a:r>
              <a:rPr lang="en-US" altLang="en-US" dirty="0"/>
              <a:t>is 2x-1=0?</a:t>
            </a:r>
          </a:p>
          <a:p>
            <a:pPr>
              <a:spcBef>
                <a:spcPts val="0"/>
              </a:spcBef>
            </a:pPr>
            <a:r>
              <a:rPr lang="en-US" altLang="en-US" dirty="0"/>
              <a:t>Only at </a:t>
            </a:r>
            <a:r>
              <a:rPr lang="en-US" altLang="en-US" dirty="0">
                <a:solidFill>
                  <a:srgbClr val="FFFF00"/>
                </a:solidFill>
              </a:rPr>
              <a:t>x=½ </a:t>
            </a:r>
          </a:p>
          <a:p>
            <a:pPr>
              <a:spcBef>
                <a:spcPts val="0"/>
              </a:spcBef>
            </a:pPr>
            <a:r>
              <a:rPr lang="en-US" altLang="en-US" dirty="0"/>
              <a:t>What is ƒ(x) at x=½? </a:t>
            </a:r>
          </a:p>
        </p:txBody>
      </p:sp>
      <p:sp>
        <p:nvSpPr>
          <p:cNvPr id="3" name="Rectangle 2">
            <a:extLst>
              <a:ext uri="{FF2B5EF4-FFF2-40B4-BE49-F238E27FC236}">
                <a16:creationId xmlns:a16="http://schemas.microsoft.com/office/drawing/2014/main" id="{1663CAEB-7B71-4F48-816D-9FF6F0D47C27}"/>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EXTREMA</a:t>
            </a:r>
          </a:p>
          <a:p>
            <a:pPr algn="ctr" eaLnBrk="1" hangingPunct="1">
              <a:spcBef>
                <a:spcPct val="0"/>
              </a:spcBef>
              <a:buFontTx/>
              <a:buNone/>
            </a:pPr>
            <a:r>
              <a:rPr lang="en-US" altLang="en-US" sz="2400" dirty="0">
                <a:solidFill>
                  <a:schemeClr val="bg1"/>
                </a:solidFill>
              </a:rPr>
              <a:t>IN-CLASS PROBLEM 4</a:t>
            </a:r>
            <a:endParaRPr lang="en-US" altLang="en-US" sz="2400" i="1" dirty="0">
              <a:solidFill>
                <a:schemeClr val="folHlink"/>
              </a:solidFill>
            </a:endParaRPr>
          </a:p>
        </p:txBody>
      </p:sp>
    </p:spTree>
    <p:extLst>
      <p:ext uri="{BB962C8B-B14F-4D97-AF65-F5344CB8AC3E}">
        <p14:creationId xmlns:p14="http://schemas.microsoft.com/office/powerpoint/2010/main" val="4964925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a:extLst>
              <a:ext uri="{FF2B5EF4-FFF2-40B4-BE49-F238E27FC236}">
                <a16:creationId xmlns:a16="http://schemas.microsoft.com/office/drawing/2014/main" id="{DDCC2CC4-BBC8-4974-BD04-32C86592E213}"/>
              </a:ext>
            </a:extLst>
          </p:cNvPr>
          <p:cNvSpPr>
            <a:spLocks noGrp="1"/>
          </p:cNvSpPr>
          <p:nvPr>
            <p:ph idx="1"/>
          </p:nvPr>
        </p:nvSpPr>
        <p:spPr>
          <a:xfrm>
            <a:off x="457200" y="838200"/>
            <a:ext cx="8610600" cy="5638800"/>
          </a:xfrm>
        </p:spPr>
        <p:txBody>
          <a:bodyPr/>
          <a:lstStyle/>
          <a:p>
            <a:r>
              <a:rPr lang="en-US" altLang="en-US" dirty="0"/>
              <a:t>Find the absolute maximum and minimum points for the function: ƒ(x) = x</a:t>
            </a:r>
            <a:r>
              <a:rPr lang="en-US" altLang="en-US" baseline="30000" dirty="0"/>
              <a:t>2</a:t>
            </a:r>
            <a:r>
              <a:rPr lang="en-US" altLang="en-US" dirty="0"/>
              <a:t> – x </a:t>
            </a:r>
          </a:p>
          <a:p>
            <a:pPr>
              <a:spcBef>
                <a:spcPts val="0"/>
              </a:spcBef>
            </a:pPr>
            <a:r>
              <a:rPr lang="en-US" altLang="en-US" dirty="0"/>
              <a:t>on the interval -2 ≤ x ≤ 2</a:t>
            </a:r>
          </a:p>
          <a:p>
            <a:pPr>
              <a:spcBef>
                <a:spcPts val="0"/>
              </a:spcBef>
            </a:pPr>
            <a:r>
              <a:rPr lang="en-US" altLang="en-US" dirty="0"/>
              <a:t>ƒ'= 2x - 1</a:t>
            </a:r>
          </a:p>
          <a:p>
            <a:pPr>
              <a:spcBef>
                <a:spcPts val="0"/>
              </a:spcBef>
            </a:pPr>
            <a:r>
              <a:rPr lang="en-US" altLang="en-US" dirty="0"/>
              <a:t>Where between -2≤x≤2 is 2x=0?</a:t>
            </a:r>
          </a:p>
          <a:p>
            <a:pPr>
              <a:spcBef>
                <a:spcPts val="0"/>
              </a:spcBef>
            </a:pPr>
            <a:r>
              <a:rPr lang="en-US" altLang="en-US" dirty="0"/>
              <a:t>Only at x=½ </a:t>
            </a:r>
          </a:p>
          <a:p>
            <a:pPr>
              <a:spcBef>
                <a:spcPts val="0"/>
              </a:spcBef>
            </a:pPr>
            <a:r>
              <a:rPr lang="en-US" altLang="en-US" dirty="0"/>
              <a:t>What is ƒ(x) at x=½? </a:t>
            </a:r>
          </a:p>
          <a:p>
            <a:pPr>
              <a:spcBef>
                <a:spcPts val="0"/>
              </a:spcBef>
            </a:pPr>
            <a:r>
              <a:rPr lang="en-US" altLang="en-US" dirty="0"/>
              <a:t>ƒ(½) = (½)</a:t>
            </a:r>
            <a:r>
              <a:rPr lang="en-US" altLang="en-US" baseline="30000" dirty="0"/>
              <a:t>2</a:t>
            </a:r>
            <a:r>
              <a:rPr lang="en-US" altLang="en-US" dirty="0"/>
              <a:t>-½ = ¼-½ = </a:t>
            </a:r>
            <a:r>
              <a:rPr lang="en-US" altLang="en-US" dirty="0">
                <a:solidFill>
                  <a:srgbClr val="FFFF00"/>
                </a:solidFill>
              </a:rPr>
              <a:t>-¼</a:t>
            </a:r>
            <a:r>
              <a:rPr lang="en-US" altLang="en-US" dirty="0"/>
              <a:t> </a:t>
            </a:r>
          </a:p>
        </p:txBody>
      </p:sp>
      <p:sp>
        <p:nvSpPr>
          <p:cNvPr id="3" name="Rectangle 2">
            <a:extLst>
              <a:ext uri="{FF2B5EF4-FFF2-40B4-BE49-F238E27FC236}">
                <a16:creationId xmlns:a16="http://schemas.microsoft.com/office/drawing/2014/main" id="{1663CAEB-7B71-4F48-816D-9FF6F0D47C27}"/>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EXTREMA</a:t>
            </a:r>
          </a:p>
          <a:p>
            <a:pPr algn="ctr" eaLnBrk="1" hangingPunct="1">
              <a:spcBef>
                <a:spcPct val="0"/>
              </a:spcBef>
              <a:buFontTx/>
              <a:buNone/>
            </a:pPr>
            <a:r>
              <a:rPr lang="en-US" altLang="en-US" sz="2400" dirty="0">
                <a:solidFill>
                  <a:schemeClr val="bg1"/>
                </a:solidFill>
              </a:rPr>
              <a:t>IN-CLASS PROBLEM 4</a:t>
            </a:r>
            <a:endParaRPr lang="en-US" altLang="en-US" sz="2400" i="1" dirty="0">
              <a:solidFill>
                <a:schemeClr val="folHlink"/>
              </a:solidFill>
            </a:endParaRPr>
          </a:p>
        </p:txBody>
      </p:sp>
    </p:spTree>
    <p:extLst>
      <p:ext uri="{BB962C8B-B14F-4D97-AF65-F5344CB8AC3E}">
        <p14:creationId xmlns:p14="http://schemas.microsoft.com/office/powerpoint/2010/main" val="19841767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EC7DDC-775C-4EE5-864B-607A47F36CEE}"/>
              </a:ext>
            </a:extLst>
          </p:cNvPr>
          <p:cNvPicPr>
            <a:picLocks noChangeAspect="1"/>
          </p:cNvPicPr>
          <p:nvPr/>
        </p:nvPicPr>
        <p:blipFill rotWithShape="1">
          <a:blip r:embed="rId2"/>
          <a:srcRect t="34746" r="35007"/>
          <a:stretch/>
        </p:blipFill>
        <p:spPr>
          <a:xfrm>
            <a:off x="1053662" y="4495800"/>
            <a:ext cx="3137338" cy="2123090"/>
          </a:xfrm>
          <a:prstGeom prst="rect">
            <a:avLst/>
          </a:prstGeom>
        </p:spPr>
      </p:pic>
      <p:sp>
        <p:nvSpPr>
          <p:cNvPr id="47107" name="Content Placeholder 2">
            <a:extLst>
              <a:ext uri="{FF2B5EF4-FFF2-40B4-BE49-F238E27FC236}">
                <a16:creationId xmlns:a16="http://schemas.microsoft.com/office/drawing/2014/main" id="{DDCC2CC4-BBC8-4974-BD04-32C86592E213}"/>
              </a:ext>
            </a:extLst>
          </p:cNvPr>
          <p:cNvSpPr>
            <a:spLocks noGrp="1"/>
          </p:cNvSpPr>
          <p:nvPr>
            <p:ph idx="1"/>
          </p:nvPr>
        </p:nvSpPr>
        <p:spPr>
          <a:xfrm>
            <a:off x="457200" y="838200"/>
            <a:ext cx="8610600" cy="5638800"/>
          </a:xfrm>
        </p:spPr>
        <p:txBody>
          <a:bodyPr/>
          <a:lstStyle/>
          <a:p>
            <a:r>
              <a:rPr lang="en-US" altLang="en-US" dirty="0"/>
              <a:t>Find the absolute maximum and minimum points for the function: ƒ(x) = x</a:t>
            </a:r>
            <a:r>
              <a:rPr lang="en-US" altLang="en-US" baseline="30000" dirty="0"/>
              <a:t>2</a:t>
            </a:r>
            <a:r>
              <a:rPr lang="en-US" altLang="en-US" dirty="0"/>
              <a:t> – x </a:t>
            </a:r>
          </a:p>
          <a:p>
            <a:pPr>
              <a:spcBef>
                <a:spcPts val="0"/>
              </a:spcBef>
            </a:pPr>
            <a:r>
              <a:rPr lang="en-US" altLang="en-US" dirty="0"/>
              <a:t>on the interval -2 ≤ x ≤ 2</a:t>
            </a:r>
          </a:p>
          <a:p>
            <a:pPr>
              <a:spcBef>
                <a:spcPts val="0"/>
              </a:spcBef>
            </a:pPr>
            <a:r>
              <a:rPr lang="en-US" altLang="en-US" dirty="0"/>
              <a:t>ƒ'= 2x - 1</a:t>
            </a:r>
          </a:p>
          <a:p>
            <a:pPr>
              <a:spcBef>
                <a:spcPts val="0"/>
              </a:spcBef>
            </a:pPr>
            <a:r>
              <a:rPr lang="en-US" altLang="en-US" dirty="0"/>
              <a:t>x=½ y= -¼ Is it a max or a min?</a:t>
            </a:r>
          </a:p>
        </p:txBody>
      </p:sp>
      <p:sp>
        <p:nvSpPr>
          <p:cNvPr id="3" name="Rectangle 2">
            <a:extLst>
              <a:ext uri="{FF2B5EF4-FFF2-40B4-BE49-F238E27FC236}">
                <a16:creationId xmlns:a16="http://schemas.microsoft.com/office/drawing/2014/main" id="{1663CAEB-7B71-4F48-816D-9FF6F0D47C27}"/>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EXTREMA</a:t>
            </a:r>
          </a:p>
          <a:p>
            <a:pPr algn="ctr" eaLnBrk="1" hangingPunct="1">
              <a:spcBef>
                <a:spcPct val="0"/>
              </a:spcBef>
              <a:buFontTx/>
              <a:buNone/>
            </a:pPr>
            <a:r>
              <a:rPr lang="en-US" altLang="en-US" sz="2400" dirty="0">
                <a:solidFill>
                  <a:schemeClr val="bg1"/>
                </a:solidFill>
              </a:rPr>
              <a:t>IN-CLASS PROBLEM 4</a:t>
            </a:r>
            <a:endParaRPr lang="en-US" altLang="en-US" sz="2400" i="1" dirty="0">
              <a:solidFill>
                <a:schemeClr val="folHlink"/>
              </a:solidFill>
            </a:endParaRPr>
          </a:p>
        </p:txBody>
      </p:sp>
    </p:spTree>
    <p:extLst>
      <p:ext uri="{BB962C8B-B14F-4D97-AF65-F5344CB8AC3E}">
        <p14:creationId xmlns:p14="http://schemas.microsoft.com/office/powerpoint/2010/main" val="18435979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CF2278C7-9845-464B-9D8C-E15D8293D514}"/>
              </a:ext>
            </a:extLst>
          </p:cNvPr>
          <p:cNvSpPr>
            <a:spLocks noGrp="1"/>
          </p:cNvSpPr>
          <p:nvPr>
            <p:ph type="title"/>
          </p:nvPr>
        </p:nvSpPr>
        <p:spPr/>
        <p:txBody>
          <a:bodyPr/>
          <a:lstStyle/>
          <a:p>
            <a:r>
              <a:rPr lang="en-US" altLang="en-US" dirty="0"/>
              <a:t>Extrema</a:t>
            </a:r>
          </a:p>
        </p:txBody>
      </p:sp>
      <p:sp>
        <p:nvSpPr>
          <p:cNvPr id="50179" name="Content Placeholder 2">
            <a:extLst>
              <a:ext uri="{FF2B5EF4-FFF2-40B4-BE49-F238E27FC236}">
                <a16:creationId xmlns:a16="http://schemas.microsoft.com/office/drawing/2014/main" id="{D9719B22-CDBB-44FC-9A04-70CBCEE88FD0}"/>
              </a:ext>
            </a:extLst>
          </p:cNvPr>
          <p:cNvSpPr>
            <a:spLocks noGrp="1"/>
          </p:cNvSpPr>
          <p:nvPr>
            <p:ph idx="1"/>
          </p:nvPr>
        </p:nvSpPr>
        <p:spPr>
          <a:xfrm>
            <a:off x="457200" y="1219200"/>
            <a:ext cx="8229600" cy="5638800"/>
          </a:xfrm>
        </p:spPr>
        <p:txBody>
          <a:bodyPr/>
          <a:lstStyle/>
          <a:p>
            <a:r>
              <a:rPr lang="en-US" altLang="en-US" dirty="0"/>
              <a:t>OK, a graph works, but there HAS to be a more </a:t>
            </a:r>
            <a:r>
              <a:rPr lang="en-US" altLang="en-US" dirty="0" err="1"/>
              <a:t>mathy</a:t>
            </a:r>
            <a:r>
              <a:rPr lang="en-US" altLang="en-US" dirty="0"/>
              <a:t> way to do it!!</a:t>
            </a:r>
          </a:p>
          <a:p>
            <a:endParaRPr lang="en-US" altLang="en-US" dirty="0"/>
          </a:p>
        </p:txBody>
      </p:sp>
      <p:pic>
        <p:nvPicPr>
          <p:cNvPr id="2" name="Picture 2">
            <a:extLst>
              <a:ext uri="{FF2B5EF4-FFF2-40B4-BE49-F238E27FC236}">
                <a16:creationId xmlns:a16="http://schemas.microsoft.com/office/drawing/2014/main" id="{02CC456E-8BDE-4DBC-807B-DA1E2AE433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743200"/>
            <a:ext cx="41148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0F0BD10A-91C5-4809-BE1F-A86CE1DAA378}"/>
              </a:ext>
            </a:extLst>
          </p:cNvPr>
          <p:cNvSpPr/>
          <p:nvPr/>
        </p:nvSpPr>
        <p:spPr>
          <a:xfrm>
            <a:off x="0" y="6611035"/>
            <a:ext cx="9144000" cy="323165"/>
          </a:xfrm>
          <a:prstGeom prst="rect">
            <a:avLst/>
          </a:prstGeom>
        </p:spPr>
        <p:txBody>
          <a:bodyPr wrap="square">
            <a:spAutoFit/>
          </a:bodyPr>
          <a:lstStyle/>
          <a:p>
            <a:r>
              <a:rPr lang="en-US" sz="1500" dirty="0">
                <a:solidFill>
                  <a:srgbClr val="00B0F0"/>
                </a:solidFill>
              </a:rPr>
              <a:t>http://www.testically.org/wp-content/uploads/2010/11/hmm.jpg</a:t>
            </a:r>
          </a:p>
        </p:txBody>
      </p:sp>
    </p:spTree>
    <p:extLst>
      <p:ext uri="{BB962C8B-B14F-4D97-AF65-F5344CB8AC3E}">
        <p14:creationId xmlns:p14="http://schemas.microsoft.com/office/powerpoint/2010/main" val="31877351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CF2278C7-9845-464B-9D8C-E15D8293D514}"/>
              </a:ext>
            </a:extLst>
          </p:cNvPr>
          <p:cNvSpPr>
            <a:spLocks noGrp="1"/>
          </p:cNvSpPr>
          <p:nvPr>
            <p:ph type="title"/>
          </p:nvPr>
        </p:nvSpPr>
        <p:spPr/>
        <p:txBody>
          <a:bodyPr/>
          <a:lstStyle/>
          <a:p>
            <a:r>
              <a:rPr lang="en-US" altLang="en-US" dirty="0"/>
              <a:t>Extrema</a:t>
            </a:r>
          </a:p>
        </p:txBody>
      </p:sp>
      <p:sp>
        <p:nvSpPr>
          <p:cNvPr id="50179" name="Content Placeholder 2">
            <a:extLst>
              <a:ext uri="{FF2B5EF4-FFF2-40B4-BE49-F238E27FC236}">
                <a16:creationId xmlns:a16="http://schemas.microsoft.com/office/drawing/2014/main" id="{D9719B22-CDBB-44FC-9A04-70CBCEE88FD0}"/>
              </a:ext>
            </a:extLst>
          </p:cNvPr>
          <p:cNvSpPr>
            <a:spLocks noGrp="1"/>
          </p:cNvSpPr>
          <p:nvPr>
            <p:ph idx="1"/>
          </p:nvPr>
        </p:nvSpPr>
        <p:spPr>
          <a:xfrm>
            <a:off x="457200" y="1219200"/>
            <a:ext cx="8229600" cy="5638800"/>
          </a:xfrm>
        </p:spPr>
        <p:txBody>
          <a:bodyPr/>
          <a:lstStyle/>
          <a:p>
            <a:r>
              <a:rPr lang="en-US" altLang="en-US" dirty="0"/>
              <a:t>OK, a graph works, but there HAS to be a more </a:t>
            </a:r>
            <a:r>
              <a:rPr lang="en-US" altLang="en-US" dirty="0" err="1"/>
              <a:t>mathy</a:t>
            </a:r>
            <a:r>
              <a:rPr lang="en-US" altLang="en-US" dirty="0"/>
              <a:t> way to do it!!  (there is!)</a:t>
            </a:r>
          </a:p>
          <a:p>
            <a:endParaRPr lang="en-US" altLang="en-US" dirty="0"/>
          </a:p>
        </p:txBody>
      </p:sp>
      <p:pic>
        <p:nvPicPr>
          <p:cNvPr id="2" name="Picture 2">
            <a:extLst>
              <a:ext uri="{FF2B5EF4-FFF2-40B4-BE49-F238E27FC236}">
                <a16:creationId xmlns:a16="http://schemas.microsoft.com/office/drawing/2014/main" id="{D01A5378-FCED-4BD5-96DB-4CBB7FC040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398"/>
          <a:stretch/>
        </p:blipFill>
        <p:spPr bwMode="auto">
          <a:xfrm>
            <a:off x="4514641" y="3337034"/>
            <a:ext cx="4629359" cy="3520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113B7D64-9136-4C81-A51F-8631A1AD5F07}"/>
              </a:ext>
            </a:extLst>
          </p:cNvPr>
          <p:cNvSpPr/>
          <p:nvPr/>
        </p:nvSpPr>
        <p:spPr>
          <a:xfrm>
            <a:off x="0" y="6581001"/>
            <a:ext cx="9144000" cy="323165"/>
          </a:xfrm>
          <a:prstGeom prst="rect">
            <a:avLst/>
          </a:prstGeom>
        </p:spPr>
        <p:txBody>
          <a:bodyPr wrap="square">
            <a:spAutoFit/>
          </a:bodyPr>
          <a:lstStyle/>
          <a:p>
            <a:r>
              <a:rPr lang="en-US" sz="1500" dirty="0">
                <a:solidFill>
                  <a:srgbClr val="00B0F0"/>
                </a:solidFill>
              </a:rPr>
              <a:t>http://markvanderpool.naiwe.com/files/2013/01/bigstock-Bright-Idea-Kid.jpg</a:t>
            </a:r>
          </a:p>
        </p:txBody>
      </p:sp>
    </p:spTree>
    <p:extLst>
      <p:ext uri="{BB962C8B-B14F-4D97-AF65-F5344CB8AC3E}">
        <p14:creationId xmlns:p14="http://schemas.microsoft.com/office/powerpoint/2010/main" val="1591589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D12F1BF3-ADCB-48C5-8267-F9FCDF472B1D}"/>
              </a:ext>
            </a:extLst>
          </p:cNvPr>
          <p:cNvSpPr>
            <a:spLocks noGrp="1"/>
          </p:cNvSpPr>
          <p:nvPr>
            <p:ph type="title"/>
          </p:nvPr>
        </p:nvSpPr>
        <p:spPr/>
        <p:txBody>
          <a:bodyPr/>
          <a:lstStyle/>
          <a:p>
            <a:r>
              <a:rPr lang="en-US" altLang="en-US"/>
              <a:t>Implicit Differentiation</a:t>
            </a:r>
          </a:p>
        </p:txBody>
      </p:sp>
      <p:sp>
        <p:nvSpPr>
          <p:cNvPr id="33795" name="Content Placeholder 4">
            <a:extLst>
              <a:ext uri="{FF2B5EF4-FFF2-40B4-BE49-F238E27FC236}">
                <a16:creationId xmlns:a16="http://schemas.microsoft.com/office/drawing/2014/main" id="{6EBBE640-50F1-45A6-A894-577E2622109C}"/>
              </a:ext>
            </a:extLst>
          </p:cNvPr>
          <p:cNvSpPr>
            <a:spLocks noGrp="1"/>
          </p:cNvSpPr>
          <p:nvPr>
            <p:ph idx="1"/>
          </p:nvPr>
        </p:nvSpPr>
        <p:spPr/>
        <p:txBody>
          <a:bodyPr/>
          <a:lstStyle/>
          <a:p>
            <a:r>
              <a:rPr lang="en-US" altLang="en-US"/>
              <a:t>A special case of the chain rule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a:extLst>
              <a:ext uri="{FF2B5EF4-FFF2-40B4-BE49-F238E27FC236}">
                <a16:creationId xmlns:a16="http://schemas.microsoft.com/office/drawing/2014/main" id="{D9719B22-CDBB-44FC-9A04-70CBCEE88FD0}"/>
              </a:ext>
            </a:extLst>
          </p:cNvPr>
          <p:cNvSpPr>
            <a:spLocks noGrp="1"/>
          </p:cNvSpPr>
          <p:nvPr>
            <p:ph idx="1"/>
          </p:nvPr>
        </p:nvSpPr>
        <p:spPr>
          <a:xfrm>
            <a:off x="457200" y="838200"/>
            <a:ext cx="8229600" cy="5638800"/>
          </a:xfrm>
        </p:spPr>
        <p:txBody>
          <a:bodyPr/>
          <a:lstStyle/>
          <a:p>
            <a:pPr algn="ctr"/>
            <a:r>
              <a:rPr lang="en-US" altLang="en-US" dirty="0"/>
              <a:t>One way to do it:</a:t>
            </a:r>
          </a:p>
          <a:p>
            <a:r>
              <a:rPr lang="en-US" altLang="en-US" dirty="0"/>
              <a:t>At x=½  ƒ(½) = ¼ - ½ = -¼ </a:t>
            </a:r>
          </a:p>
          <a:p>
            <a:r>
              <a:rPr lang="en-US" altLang="en-US" dirty="0"/>
              <a:t>At x=1  ƒ(1) = 1 - 1 = 0 </a:t>
            </a:r>
          </a:p>
          <a:p>
            <a:r>
              <a:rPr lang="en-US" altLang="en-US" dirty="0"/>
              <a:t>At x=0  ƒ(0) = 0 – 0 = 0</a:t>
            </a:r>
          </a:p>
          <a:p>
            <a:r>
              <a:rPr lang="en-US" altLang="en-US" dirty="0"/>
              <a:t>Both are bigger than -¼</a:t>
            </a:r>
          </a:p>
          <a:p>
            <a:r>
              <a:rPr lang="en-US" altLang="en-US" dirty="0"/>
              <a:t>So x=½ is a </a:t>
            </a:r>
            <a:r>
              <a:rPr lang="en-US" altLang="en-US" dirty="0">
                <a:solidFill>
                  <a:srgbClr val="FFFF00"/>
                </a:solidFill>
              </a:rPr>
              <a:t>minimum</a:t>
            </a:r>
          </a:p>
          <a:p>
            <a:endParaRPr lang="en-US" altLang="en-US" dirty="0"/>
          </a:p>
        </p:txBody>
      </p:sp>
      <p:sp>
        <p:nvSpPr>
          <p:cNvPr id="3" name="Rectangle 2">
            <a:extLst>
              <a:ext uri="{FF2B5EF4-FFF2-40B4-BE49-F238E27FC236}">
                <a16:creationId xmlns:a16="http://schemas.microsoft.com/office/drawing/2014/main" id="{B0988C9C-EC0C-4349-8BA9-609976D8AC5F}"/>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EXTREMA</a:t>
            </a:r>
          </a:p>
          <a:p>
            <a:pPr algn="ctr" eaLnBrk="1" hangingPunct="1">
              <a:spcBef>
                <a:spcPct val="0"/>
              </a:spcBef>
              <a:buFontTx/>
              <a:buNone/>
            </a:pPr>
            <a:r>
              <a:rPr lang="en-US" altLang="en-US" sz="2400" dirty="0">
                <a:solidFill>
                  <a:schemeClr val="bg1"/>
                </a:solidFill>
              </a:rPr>
              <a:t>IN-CLASS PROBLEM 4</a:t>
            </a:r>
            <a:endParaRPr lang="en-US" altLang="en-US" sz="2400" i="1" dirty="0">
              <a:solidFill>
                <a:schemeClr val="folHlink"/>
              </a:solidFill>
            </a:endParaRPr>
          </a:p>
        </p:txBody>
      </p:sp>
      <p:sp>
        <p:nvSpPr>
          <p:cNvPr id="5" name="TextBox 4">
            <a:extLst>
              <a:ext uri="{FF2B5EF4-FFF2-40B4-BE49-F238E27FC236}">
                <a16:creationId xmlns:a16="http://schemas.microsoft.com/office/drawing/2014/main" id="{B73F9574-D5AE-4CFB-B682-309ED0826BBB}"/>
              </a:ext>
            </a:extLst>
          </p:cNvPr>
          <p:cNvSpPr txBox="1"/>
          <p:nvPr/>
        </p:nvSpPr>
        <p:spPr>
          <a:xfrm>
            <a:off x="7543800" y="6477000"/>
            <a:ext cx="1600200" cy="369332"/>
          </a:xfrm>
          <a:prstGeom prst="rect">
            <a:avLst/>
          </a:prstGeom>
          <a:noFill/>
        </p:spPr>
        <p:txBody>
          <a:bodyPr wrap="square">
            <a:spAutoFit/>
          </a:bodyPr>
          <a:lstStyle/>
          <a:p>
            <a:r>
              <a:rPr lang="en-US" altLang="en-US" dirty="0"/>
              <a:t>ƒ(x) = x</a:t>
            </a:r>
            <a:r>
              <a:rPr lang="en-US" altLang="en-US" baseline="30000" dirty="0"/>
              <a:t>2</a:t>
            </a:r>
            <a:r>
              <a:rPr lang="en-US" altLang="en-US" dirty="0"/>
              <a:t> – x </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a:extLst>
              <a:ext uri="{FF2B5EF4-FFF2-40B4-BE49-F238E27FC236}">
                <a16:creationId xmlns:a16="http://schemas.microsoft.com/office/drawing/2014/main" id="{143BC64B-1D5D-4BBC-8D8D-5FE786944511}"/>
              </a:ext>
            </a:extLst>
          </p:cNvPr>
          <p:cNvSpPr>
            <a:spLocks noGrp="1"/>
          </p:cNvSpPr>
          <p:nvPr>
            <p:ph idx="1"/>
          </p:nvPr>
        </p:nvSpPr>
        <p:spPr>
          <a:xfrm>
            <a:off x="457200" y="838200"/>
            <a:ext cx="8229600" cy="5638800"/>
          </a:xfrm>
        </p:spPr>
        <p:txBody>
          <a:bodyPr/>
          <a:lstStyle/>
          <a:p>
            <a:pPr algn="ctr"/>
            <a:r>
              <a:rPr lang="en-US" altLang="en-US" dirty="0"/>
              <a:t>Another Way</a:t>
            </a:r>
          </a:p>
          <a:p>
            <a:r>
              <a:rPr lang="en-US" altLang="en-US" dirty="0"/>
              <a:t>ƒ</a:t>
            </a:r>
            <a:r>
              <a:rPr lang="en-US" altLang="en-US" sz="1000" dirty="0"/>
              <a:t> </a:t>
            </a:r>
            <a:r>
              <a:rPr lang="en-US" altLang="en-US" dirty="0"/>
              <a:t>’ = 2x - 1 </a:t>
            </a:r>
          </a:p>
          <a:p>
            <a:r>
              <a:rPr lang="en-US" altLang="en-US" dirty="0"/>
              <a:t>At x=½  ƒ</a:t>
            </a:r>
            <a:r>
              <a:rPr lang="en-US" altLang="en-US" sz="1000" dirty="0"/>
              <a:t> </a:t>
            </a:r>
            <a:r>
              <a:rPr lang="en-US" altLang="en-US" dirty="0"/>
              <a:t>’(½) = 0</a:t>
            </a:r>
          </a:p>
          <a:p>
            <a:pPr>
              <a:spcBef>
                <a:spcPts val="0"/>
              </a:spcBef>
            </a:pPr>
            <a:r>
              <a:rPr lang="en-US" altLang="en-US" dirty="0"/>
              <a:t>  a horizontal tangent line</a:t>
            </a:r>
          </a:p>
          <a:p>
            <a:r>
              <a:rPr lang="en-US" altLang="en-US" dirty="0"/>
              <a:t>At x=1  ƒ</a:t>
            </a:r>
            <a:r>
              <a:rPr lang="en-US" altLang="en-US" sz="1000" dirty="0"/>
              <a:t> </a:t>
            </a:r>
            <a:r>
              <a:rPr lang="en-US" altLang="en-US" dirty="0"/>
              <a:t>’(1) = 2-1 = 1</a:t>
            </a:r>
          </a:p>
          <a:p>
            <a:pPr>
              <a:spcBef>
                <a:spcPts val="0"/>
              </a:spcBef>
            </a:pPr>
            <a:r>
              <a:rPr lang="en-US" altLang="en-US" dirty="0"/>
              <a:t>  a positive slope tangent line </a:t>
            </a:r>
          </a:p>
          <a:p>
            <a:r>
              <a:rPr lang="en-US" altLang="en-US" dirty="0"/>
              <a:t>At x=0  ƒ</a:t>
            </a:r>
            <a:r>
              <a:rPr lang="en-US" altLang="en-US" sz="1000" dirty="0"/>
              <a:t> </a:t>
            </a:r>
            <a:r>
              <a:rPr lang="en-US" altLang="en-US" dirty="0"/>
              <a:t>’(0) = 0-1 = -1</a:t>
            </a:r>
          </a:p>
          <a:p>
            <a:pPr>
              <a:spcBef>
                <a:spcPts val="0"/>
              </a:spcBef>
            </a:pPr>
            <a:r>
              <a:rPr lang="en-US" altLang="en-US" dirty="0"/>
              <a:t>  a negative slope tangent line</a:t>
            </a:r>
          </a:p>
          <a:p>
            <a:endParaRPr lang="en-US" altLang="en-US" dirty="0"/>
          </a:p>
        </p:txBody>
      </p:sp>
      <p:sp>
        <p:nvSpPr>
          <p:cNvPr id="3" name="Rectangle 2">
            <a:extLst>
              <a:ext uri="{FF2B5EF4-FFF2-40B4-BE49-F238E27FC236}">
                <a16:creationId xmlns:a16="http://schemas.microsoft.com/office/drawing/2014/main" id="{1611AE59-EA07-4778-8CA8-708A7E8E5417}"/>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EXTREMA</a:t>
            </a:r>
          </a:p>
          <a:p>
            <a:pPr algn="ctr" eaLnBrk="1" hangingPunct="1">
              <a:spcBef>
                <a:spcPct val="0"/>
              </a:spcBef>
              <a:buFontTx/>
              <a:buNone/>
            </a:pPr>
            <a:r>
              <a:rPr lang="en-US" altLang="en-US" sz="2400" dirty="0">
                <a:solidFill>
                  <a:schemeClr val="bg1"/>
                </a:solidFill>
              </a:rPr>
              <a:t>IN-CLASS PROBLEM 4</a:t>
            </a:r>
            <a:endParaRPr lang="en-US" altLang="en-US" sz="2400" i="1" dirty="0">
              <a:solidFill>
                <a:schemeClr val="folHlink"/>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2C1ECD-2DBF-4B1B-BCDD-5F1D7869F8B2}"/>
              </a:ext>
            </a:extLst>
          </p:cNvPr>
          <p:cNvPicPr>
            <a:picLocks noChangeAspect="1"/>
          </p:cNvPicPr>
          <p:nvPr/>
        </p:nvPicPr>
        <p:blipFill>
          <a:blip r:embed="rId2"/>
          <a:stretch>
            <a:fillRect/>
          </a:stretch>
        </p:blipFill>
        <p:spPr>
          <a:xfrm>
            <a:off x="71437" y="1066800"/>
            <a:ext cx="9001125" cy="5381625"/>
          </a:xfrm>
          <a:prstGeom prst="rect">
            <a:avLst/>
          </a:prstGeom>
        </p:spPr>
      </p:pic>
      <p:sp>
        <p:nvSpPr>
          <p:cNvPr id="5" name="Rectangle 4">
            <a:extLst>
              <a:ext uri="{FF2B5EF4-FFF2-40B4-BE49-F238E27FC236}">
                <a16:creationId xmlns:a16="http://schemas.microsoft.com/office/drawing/2014/main" id="{65578D85-3F1C-4D40-B926-4026EFCE4767}"/>
              </a:ext>
            </a:extLst>
          </p:cNvPr>
          <p:cNvSpPr/>
          <p:nvPr/>
        </p:nvSpPr>
        <p:spPr>
          <a:xfrm>
            <a:off x="0" y="6553200"/>
            <a:ext cx="1494320" cy="323165"/>
          </a:xfrm>
          <a:prstGeom prst="rect">
            <a:avLst/>
          </a:prstGeom>
        </p:spPr>
        <p:txBody>
          <a:bodyPr wrap="none">
            <a:spAutoFit/>
          </a:bodyPr>
          <a:lstStyle/>
          <a:p>
            <a:r>
              <a:rPr lang="en-US" sz="1500" b="1" dirty="0" err="1">
                <a:solidFill>
                  <a:srgbClr val="00B0F0"/>
                </a:solidFill>
              </a:rPr>
              <a:t>VFrench</a:t>
            </a:r>
            <a:r>
              <a:rPr lang="en-US" sz="1500" b="1" dirty="0">
                <a:solidFill>
                  <a:srgbClr val="00B0F0"/>
                </a:solidFill>
              </a:rPr>
              <a:t> 2013</a:t>
            </a:r>
          </a:p>
        </p:txBody>
      </p:sp>
      <p:cxnSp>
        <p:nvCxnSpPr>
          <p:cNvPr id="6" name="Straight Connector 5">
            <a:extLst>
              <a:ext uri="{FF2B5EF4-FFF2-40B4-BE49-F238E27FC236}">
                <a16:creationId xmlns:a16="http://schemas.microsoft.com/office/drawing/2014/main" id="{2EB99AC1-A97E-49DD-8AA4-91350385C4D9}"/>
              </a:ext>
            </a:extLst>
          </p:cNvPr>
          <p:cNvCxnSpPr>
            <a:cxnSpLocks/>
          </p:cNvCxnSpPr>
          <p:nvPr/>
        </p:nvCxnSpPr>
        <p:spPr>
          <a:xfrm>
            <a:off x="3790681" y="5456349"/>
            <a:ext cx="1681655" cy="589812"/>
          </a:xfrm>
          <a:prstGeom prst="line">
            <a:avLst/>
          </a:prstGeom>
          <a:ln w="635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0B46254-9CA5-483D-B9F7-53C2CB45B520}"/>
              </a:ext>
            </a:extLst>
          </p:cNvPr>
          <p:cNvCxnSpPr>
            <a:cxnSpLocks/>
          </p:cNvCxnSpPr>
          <p:nvPr/>
        </p:nvCxnSpPr>
        <p:spPr>
          <a:xfrm flipH="1">
            <a:off x="5334000" y="5447764"/>
            <a:ext cx="1524000" cy="533400"/>
          </a:xfrm>
          <a:prstGeom prst="line">
            <a:avLst/>
          </a:prstGeom>
          <a:ln w="63500">
            <a:solidFill>
              <a:srgbClr val="92D05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35A35EEB-20CB-4413-A241-2E2551C4829D}"/>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EXTREMA</a:t>
            </a:r>
          </a:p>
          <a:p>
            <a:pPr algn="ctr" eaLnBrk="1" hangingPunct="1">
              <a:spcBef>
                <a:spcPct val="0"/>
              </a:spcBef>
              <a:buFontTx/>
              <a:buNone/>
            </a:pPr>
            <a:r>
              <a:rPr lang="en-US" altLang="en-US" sz="2400" dirty="0">
                <a:solidFill>
                  <a:schemeClr val="bg1"/>
                </a:solidFill>
              </a:rPr>
              <a:t>IN-CLASS PROBLEM 4</a:t>
            </a:r>
            <a:endParaRPr lang="en-US" altLang="en-US" sz="2400" i="1" dirty="0">
              <a:solidFill>
                <a:schemeClr val="folHlink"/>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Content Placeholder 2">
            <a:extLst>
              <a:ext uri="{FF2B5EF4-FFF2-40B4-BE49-F238E27FC236}">
                <a16:creationId xmlns:a16="http://schemas.microsoft.com/office/drawing/2014/main" id="{E445110E-99E7-4440-A12C-C4B061F09FAA}"/>
              </a:ext>
            </a:extLst>
          </p:cNvPr>
          <p:cNvSpPr>
            <a:spLocks noGrp="1"/>
          </p:cNvSpPr>
          <p:nvPr>
            <p:ph idx="1"/>
          </p:nvPr>
        </p:nvSpPr>
        <p:spPr>
          <a:xfrm>
            <a:off x="457200" y="838200"/>
            <a:ext cx="8229600" cy="5638800"/>
          </a:xfrm>
        </p:spPr>
        <p:txBody>
          <a:bodyPr/>
          <a:lstStyle/>
          <a:p>
            <a:r>
              <a:rPr lang="en-US" altLang="en-US" dirty="0"/>
              <a:t>If x = ½ is the minimum, what is the maximum?</a:t>
            </a:r>
          </a:p>
          <a:p>
            <a:endParaRPr lang="en-US" altLang="en-US" sz="2000" dirty="0"/>
          </a:p>
          <a:p>
            <a:r>
              <a:rPr lang="en-US" altLang="en-US" dirty="0"/>
              <a:t>They will occur at other ƒ</a:t>
            </a:r>
            <a:r>
              <a:rPr lang="en-US" altLang="en-US" sz="1000" dirty="0"/>
              <a:t> </a:t>
            </a:r>
            <a:r>
              <a:rPr lang="en-US" altLang="en-US" dirty="0"/>
              <a:t>’=0 points or on one or both of the extremes allowed for the interval</a:t>
            </a:r>
          </a:p>
        </p:txBody>
      </p:sp>
      <p:sp>
        <p:nvSpPr>
          <p:cNvPr id="3" name="Rectangle 2">
            <a:extLst>
              <a:ext uri="{FF2B5EF4-FFF2-40B4-BE49-F238E27FC236}">
                <a16:creationId xmlns:a16="http://schemas.microsoft.com/office/drawing/2014/main" id="{32F5892D-58DF-4E4E-ABD8-886ADF1AB7EF}"/>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EXTREMA</a:t>
            </a:r>
          </a:p>
          <a:p>
            <a:pPr algn="ctr" eaLnBrk="1" hangingPunct="1">
              <a:spcBef>
                <a:spcPct val="0"/>
              </a:spcBef>
              <a:buFontTx/>
              <a:buNone/>
            </a:pPr>
            <a:r>
              <a:rPr lang="en-US" altLang="en-US" sz="2400" dirty="0">
                <a:solidFill>
                  <a:schemeClr val="bg1"/>
                </a:solidFill>
              </a:rPr>
              <a:t>IN-CLASS PROBLEM 4</a:t>
            </a:r>
            <a:endParaRPr lang="en-US" altLang="en-US" sz="2400" i="1" dirty="0">
              <a:solidFill>
                <a:schemeClr val="folHlink"/>
              </a:solidFill>
            </a:endParaRPr>
          </a:p>
        </p:txBody>
      </p:sp>
    </p:spTree>
    <p:extLst>
      <p:ext uri="{BB962C8B-B14F-4D97-AF65-F5344CB8AC3E}">
        <p14:creationId xmlns:p14="http://schemas.microsoft.com/office/powerpoint/2010/main" val="13349143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a:extLst>
              <a:ext uri="{FF2B5EF4-FFF2-40B4-BE49-F238E27FC236}">
                <a16:creationId xmlns:a16="http://schemas.microsoft.com/office/drawing/2014/main" id="{365DE5E1-5760-45B0-ADED-90C33CE86340}"/>
              </a:ext>
            </a:extLst>
          </p:cNvPr>
          <p:cNvSpPr>
            <a:spLocks noGrp="1"/>
          </p:cNvSpPr>
          <p:nvPr>
            <p:ph idx="1"/>
          </p:nvPr>
        </p:nvSpPr>
        <p:spPr>
          <a:xfrm>
            <a:off x="457200" y="838200"/>
            <a:ext cx="8686800" cy="5638800"/>
          </a:xfrm>
        </p:spPr>
        <p:txBody>
          <a:bodyPr/>
          <a:lstStyle/>
          <a:p>
            <a:r>
              <a:rPr lang="en-US" altLang="en-US" dirty="0"/>
              <a:t>Since there are no other ƒ</a:t>
            </a:r>
            <a:r>
              <a:rPr lang="en-US" altLang="en-US" sz="1000" dirty="0"/>
              <a:t> </a:t>
            </a:r>
            <a:r>
              <a:rPr lang="en-US" altLang="en-US" dirty="0"/>
              <a:t>’=0 locations on the interval</a:t>
            </a:r>
          </a:p>
          <a:p>
            <a:pPr algn="ctr"/>
            <a:r>
              <a:rPr lang="en-US" altLang="en-US" dirty="0"/>
              <a:t>-2 ≤ x ≤ 2</a:t>
            </a:r>
          </a:p>
          <a:p>
            <a:r>
              <a:rPr lang="en-US" altLang="en-US" dirty="0"/>
              <a:t>Plug in the two interval extremes in the original equation:</a:t>
            </a:r>
          </a:p>
          <a:p>
            <a:r>
              <a:rPr lang="en-US" altLang="en-US" dirty="0"/>
              <a:t> ƒ</a:t>
            </a:r>
            <a:r>
              <a:rPr lang="en-US" altLang="en-US" sz="1000" dirty="0"/>
              <a:t> </a:t>
            </a:r>
            <a:r>
              <a:rPr lang="en-US" altLang="en-US" dirty="0"/>
              <a:t>(2) = 2</a:t>
            </a:r>
            <a:r>
              <a:rPr lang="en-US" altLang="en-US" baseline="30000" dirty="0"/>
              <a:t>2</a:t>
            </a:r>
            <a:r>
              <a:rPr lang="en-US" altLang="en-US" dirty="0"/>
              <a:t> – 2 = 4 – 2 = 2</a:t>
            </a:r>
          </a:p>
          <a:p>
            <a:r>
              <a:rPr lang="en-US" altLang="en-US" dirty="0"/>
              <a:t>ƒ</a:t>
            </a:r>
            <a:r>
              <a:rPr lang="en-US" altLang="en-US" sz="1000" dirty="0"/>
              <a:t> </a:t>
            </a:r>
            <a:r>
              <a:rPr lang="en-US" altLang="en-US" dirty="0"/>
              <a:t>(-2)</a:t>
            </a:r>
            <a:r>
              <a:rPr lang="en-US" altLang="en-US" sz="3000" dirty="0"/>
              <a:t> </a:t>
            </a:r>
            <a:r>
              <a:rPr lang="en-US" altLang="en-US" dirty="0"/>
              <a:t>= (-2)</a:t>
            </a:r>
            <a:r>
              <a:rPr lang="en-US" altLang="en-US" baseline="30000" dirty="0"/>
              <a:t>2</a:t>
            </a:r>
            <a:r>
              <a:rPr lang="en-US" altLang="en-US" dirty="0"/>
              <a:t> – (-2) = 4 + 2 = 6</a:t>
            </a:r>
          </a:p>
          <a:p>
            <a:endParaRPr lang="en-US" altLang="en-US" dirty="0"/>
          </a:p>
          <a:p>
            <a:endParaRPr lang="en-US" altLang="en-US" dirty="0"/>
          </a:p>
          <a:p>
            <a:endParaRPr lang="en-US" altLang="en-US" dirty="0"/>
          </a:p>
        </p:txBody>
      </p:sp>
      <p:sp>
        <p:nvSpPr>
          <p:cNvPr id="3" name="Rectangle 2">
            <a:extLst>
              <a:ext uri="{FF2B5EF4-FFF2-40B4-BE49-F238E27FC236}">
                <a16:creationId xmlns:a16="http://schemas.microsoft.com/office/drawing/2014/main" id="{3DB4BB15-2275-4EFC-BDC4-A678731D5EA0}"/>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EXTREMA</a:t>
            </a:r>
          </a:p>
          <a:p>
            <a:pPr algn="ctr" eaLnBrk="1" hangingPunct="1">
              <a:spcBef>
                <a:spcPct val="0"/>
              </a:spcBef>
              <a:buFontTx/>
              <a:buNone/>
            </a:pPr>
            <a:r>
              <a:rPr lang="en-US" altLang="en-US" sz="2400" dirty="0">
                <a:solidFill>
                  <a:schemeClr val="bg1"/>
                </a:solidFill>
              </a:rPr>
              <a:t>IN-CLASS PROBLEM 4</a:t>
            </a:r>
            <a:endParaRPr lang="en-US" altLang="en-US" sz="2400" i="1" dirty="0">
              <a:solidFill>
                <a:schemeClr val="folHlink"/>
              </a:solidFill>
            </a:endParaRPr>
          </a:p>
        </p:txBody>
      </p:sp>
      <p:sp>
        <p:nvSpPr>
          <p:cNvPr id="5" name="TextBox 4">
            <a:extLst>
              <a:ext uri="{FF2B5EF4-FFF2-40B4-BE49-F238E27FC236}">
                <a16:creationId xmlns:a16="http://schemas.microsoft.com/office/drawing/2014/main" id="{48D687C9-4CC6-416B-A040-A2623C9F6B1C}"/>
              </a:ext>
            </a:extLst>
          </p:cNvPr>
          <p:cNvSpPr txBox="1"/>
          <p:nvPr/>
        </p:nvSpPr>
        <p:spPr>
          <a:xfrm>
            <a:off x="7620000" y="6461589"/>
            <a:ext cx="1630166" cy="369332"/>
          </a:xfrm>
          <a:prstGeom prst="rect">
            <a:avLst/>
          </a:prstGeom>
          <a:noFill/>
        </p:spPr>
        <p:txBody>
          <a:bodyPr wrap="square">
            <a:spAutoFit/>
          </a:bodyPr>
          <a:lstStyle/>
          <a:p>
            <a:r>
              <a:rPr lang="en-US" altLang="en-US" dirty="0"/>
              <a:t>ƒ(x) = x</a:t>
            </a:r>
            <a:r>
              <a:rPr lang="en-US" altLang="en-US" baseline="30000" dirty="0"/>
              <a:t>2</a:t>
            </a:r>
            <a:r>
              <a:rPr lang="en-US" altLang="en-US" dirty="0"/>
              <a:t> – x </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a:extLst>
              <a:ext uri="{FF2B5EF4-FFF2-40B4-BE49-F238E27FC236}">
                <a16:creationId xmlns:a16="http://schemas.microsoft.com/office/drawing/2014/main" id="{B6BC1D5D-B23B-48A2-837C-D46A396DF789}"/>
              </a:ext>
            </a:extLst>
          </p:cNvPr>
          <p:cNvSpPr>
            <a:spLocks noGrp="1"/>
          </p:cNvSpPr>
          <p:nvPr>
            <p:ph idx="1"/>
          </p:nvPr>
        </p:nvSpPr>
        <p:spPr>
          <a:xfrm>
            <a:off x="457200" y="838200"/>
            <a:ext cx="8229600" cy="5638800"/>
          </a:xfrm>
        </p:spPr>
        <p:txBody>
          <a:bodyPr/>
          <a:lstStyle/>
          <a:p>
            <a:r>
              <a:rPr lang="en-US" altLang="en-US" dirty="0"/>
              <a:t>So, the absolute minimum is found at x=½  y=-¼ or (½,-¼)</a:t>
            </a:r>
          </a:p>
          <a:p>
            <a:endParaRPr lang="en-US" altLang="en-US" sz="2000" dirty="0"/>
          </a:p>
          <a:p>
            <a:r>
              <a:rPr lang="en-US" altLang="en-US" dirty="0"/>
              <a:t>And the absolute maximum is found at x=-2  y=6 or (-2,6)</a:t>
            </a:r>
          </a:p>
        </p:txBody>
      </p:sp>
      <p:sp>
        <p:nvSpPr>
          <p:cNvPr id="3" name="Rectangle 2">
            <a:extLst>
              <a:ext uri="{FF2B5EF4-FFF2-40B4-BE49-F238E27FC236}">
                <a16:creationId xmlns:a16="http://schemas.microsoft.com/office/drawing/2014/main" id="{0C2E888C-37CB-4A6C-BEC6-EB54C5D8330C}"/>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EXTREMA</a:t>
            </a:r>
          </a:p>
          <a:p>
            <a:pPr algn="ctr" eaLnBrk="1" hangingPunct="1">
              <a:spcBef>
                <a:spcPct val="0"/>
              </a:spcBef>
              <a:buFontTx/>
              <a:buNone/>
            </a:pPr>
            <a:r>
              <a:rPr lang="en-US" altLang="en-US" sz="2400" dirty="0">
                <a:solidFill>
                  <a:schemeClr val="bg1"/>
                </a:solidFill>
              </a:rPr>
              <a:t>IN-CLASS PROBLEM 4</a:t>
            </a:r>
            <a:endParaRPr lang="en-US" altLang="en-US" sz="2400" i="1" dirty="0">
              <a:solidFill>
                <a:schemeClr val="folHlink"/>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24C555-1FBD-4A1C-B8C5-9FE98A40E194}"/>
              </a:ext>
            </a:extLst>
          </p:cNvPr>
          <p:cNvSpPr/>
          <p:nvPr/>
        </p:nvSpPr>
        <p:spPr>
          <a:xfrm>
            <a:off x="0" y="6553200"/>
            <a:ext cx="1494320" cy="323165"/>
          </a:xfrm>
          <a:prstGeom prst="rect">
            <a:avLst/>
          </a:prstGeom>
        </p:spPr>
        <p:txBody>
          <a:bodyPr wrap="none">
            <a:spAutoFit/>
          </a:bodyPr>
          <a:lstStyle/>
          <a:p>
            <a:r>
              <a:rPr lang="en-US" sz="1500" b="1" dirty="0" err="1">
                <a:solidFill>
                  <a:srgbClr val="00B0F0"/>
                </a:solidFill>
              </a:rPr>
              <a:t>VFrench</a:t>
            </a:r>
            <a:r>
              <a:rPr lang="en-US" sz="1500" b="1" dirty="0">
                <a:solidFill>
                  <a:srgbClr val="00B0F0"/>
                </a:solidFill>
              </a:rPr>
              <a:t> 2013</a:t>
            </a:r>
          </a:p>
        </p:txBody>
      </p:sp>
      <p:grpSp>
        <p:nvGrpSpPr>
          <p:cNvPr id="9" name="Group 8">
            <a:extLst>
              <a:ext uri="{FF2B5EF4-FFF2-40B4-BE49-F238E27FC236}">
                <a16:creationId xmlns:a16="http://schemas.microsoft.com/office/drawing/2014/main" id="{748FA8A0-2628-4C03-B96D-F4C19ED02FF6}"/>
              </a:ext>
            </a:extLst>
          </p:cNvPr>
          <p:cNvGrpSpPr/>
          <p:nvPr/>
        </p:nvGrpSpPr>
        <p:grpSpPr>
          <a:xfrm>
            <a:off x="71437" y="914400"/>
            <a:ext cx="9001125" cy="5381625"/>
            <a:chOff x="71437" y="1066800"/>
            <a:chExt cx="9001125" cy="5381625"/>
          </a:xfrm>
        </p:grpSpPr>
        <p:pic>
          <p:nvPicPr>
            <p:cNvPr id="3" name="Picture 2">
              <a:extLst>
                <a:ext uri="{FF2B5EF4-FFF2-40B4-BE49-F238E27FC236}">
                  <a16:creationId xmlns:a16="http://schemas.microsoft.com/office/drawing/2014/main" id="{79A5D6D1-98EC-4FC1-A972-9B98E7BA3E08}"/>
                </a:ext>
              </a:extLst>
            </p:cNvPr>
            <p:cNvPicPr>
              <a:picLocks noChangeAspect="1"/>
            </p:cNvPicPr>
            <p:nvPr/>
          </p:nvPicPr>
          <p:blipFill>
            <a:blip r:embed="rId2"/>
            <a:stretch>
              <a:fillRect/>
            </a:stretch>
          </p:blipFill>
          <p:spPr>
            <a:xfrm>
              <a:off x="71437" y="1066800"/>
              <a:ext cx="9001125" cy="5381625"/>
            </a:xfrm>
            <a:prstGeom prst="rect">
              <a:avLst/>
            </a:prstGeom>
          </p:spPr>
        </p:pic>
        <p:sp>
          <p:nvSpPr>
            <p:cNvPr id="2" name="Oval 1">
              <a:extLst>
                <a:ext uri="{FF2B5EF4-FFF2-40B4-BE49-F238E27FC236}">
                  <a16:creationId xmlns:a16="http://schemas.microsoft.com/office/drawing/2014/main" id="{703F855F-E487-4916-96CD-544514073277}"/>
                </a:ext>
              </a:extLst>
            </p:cNvPr>
            <p:cNvSpPr/>
            <p:nvPr/>
          </p:nvSpPr>
          <p:spPr>
            <a:xfrm>
              <a:off x="1504830" y="2286000"/>
              <a:ext cx="659130" cy="688975"/>
            </a:xfrm>
            <a:prstGeom prst="ellipse">
              <a:avLst/>
            </a:prstGeom>
            <a:noFill/>
            <a:ln w="88900">
              <a:solidFill>
                <a:srgbClr val="00B05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7" name="Rectangle 6">
            <a:extLst>
              <a:ext uri="{FF2B5EF4-FFF2-40B4-BE49-F238E27FC236}">
                <a16:creationId xmlns:a16="http://schemas.microsoft.com/office/drawing/2014/main" id="{52427D13-9665-4808-9AE4-0F65420F7690}"/>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EXTREMA</a:t>
            </a:r>
          </a:p>
          <a:p>
            <a:pPr algn="ctr" eaLnBrk="1" hangingPunct="1">
              <a:spcBef>
                <a:spcPct val="0"/>
              </a:spcBef>
              <a:buFontTx/>
              <a:buNone/>
            </a:pPr>
            <a:r>
              <a:rPr lang="en-US" altLang="en-US" sz="2400" dirty="0">
                <a:solidFill>
                  <a:schemeClr val="bg1"/>
                </a:solidFill>
              </a:rPr>
              <a:t>IN-CLASS PROBLEM 4</a:t>
            </a:r>
            <a:endParaRPr lang="en-US" altLang="en-US" sz="2400" i="1" dirty="0">
              <a:solidFill>
                <a:schemeClr val="folHlink"/>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51759-51BE-4E0B-A6C4-57E14E50F96C}"/>
              </a:ext>
            </a:extLst>
          </p:cNvPr>
          <p:cNvSpPr>
            <a:spLocks noGrp="1"/>
          </p:cNvSpPr>
          <p:nvPr>
            <p:ph type="title"/>
          </p:nvPr>
        </p:nvSpPr>
        <p:spPr/>
        <p:txBody>
          <a:bodyPr/>
          <a:lstStyle/>
          <a:p>
            <a:r>
              <a:rPr lang="en-US" dirty="0"/>
              <a:t>Extrema</a:t>
            </a:r>
          </a:p>
        </p:txBody>
      </p:sp>
      <p:sp>
        <p:nvSpPr>
          <p:cNvPr id="3" name="Content Placeholder 2">
            <a:extLst>
              <a:ext uri="{FF2B5EF4-FFF2-40B4-BE49-F238E27FC236}">
                <a16:creationId xmlns:a16="http://schemas.microsoft.com/office/drawing/2014/main" id="{6009A2E4-0C59-49EE-AB7D-51F8A85554AB}"/>
              </a:ext>
            </a:extLst>
          </p:cNvPr>
          <p:cNvSpPr>
            <a:spLocks noGrp="1"/>
          </p:cNvSpPr>
          <p:nvPr>
            <p:ph idx="1"/>
          </p:nvPr>
        </p:nvSpPr>
        <p:spPr>
          <a:xfrm>
            <a:off x="457200" y="1219200"/>
            <a:ext cx="8382000" cy="5638800"/>
          </a:xfrm>
        </p:spPr>
        <p:txBody>
          <a:bodyPr/>
          <a:lstStyle/>
          <a:p>
            <a:r>
              <a:rPr lang="en-US" dirty="0"/>
              <a:t>This is called the </a:t>
            </a:r>
            <a:r>
              <a:rPr lang="en-US" dirty="0">
                <a:solidFill>
                  <a:srgbClr val="FFC000"/>
                </a:solidFill>
              </a:rPr>
              <a:t>Max-Min Test</a:t>
            </a:r>
          </a:p>
        </p:txBody>
      </p:sp>
    </p:spTree>
    <p:extLst>
      <p:ext uri="{BB962C8B-B14F-4D97-AF65-F5344CB8AC3E}">
        <p14:creationId xmlns:p14="http://schemas.microsoft.com/office/powerpoint/2010/main" val="17728405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38ACC7C4-3DB8-4AE5-8F85-B4B4C6BB59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9400" y="6121400"/>
            <a:ext cx="5054600" cy="73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DFA51759-51BE-4E0B-A6C4-57E14E50F96C}"/>
              </a:ext>
            </a:extLst>
          </p:cNvPr>
          <p:cNvSpPr>
            <a:spLocks noGrp="1"/>
          </p:cNvSpPr>
          <p:nvPr>
            <p:ph type="title"/>
          </p:nvPr>
        </p:nvSpPr>
        <p:spPr/>
        <p:txBody>
          <a:bodyPr/>
          <a:lstStyle/>
          <a:p>
            <a:r>
              <a:rPr lang="en-US" dirty="0"/>
              <a:t>Extrema</a:t>
            </a:r>
          </a:p>
        </p:txBody>
      </p:sp>
      <p:sp>
        <p:nvSpPr>
          <p:cNvPr id="3" name="Content Placeholder 2">
            <a:extLst>
              <a:ext uri="{FF2B5EF4-FFF2-40B4-BE49-F238E27FC236}">
                <a16:creationId xmlns:a16="http://schemas.microsoft.com/office/drawing/2014/main" id="{6009A2E4-0C59-49EE-AB7D-51F8A85554AB}"/>
              </a:ext>
            </a:extLst>
          </p:cNvPr>
          <p:cNvSpPr>
            <a:spLocks noGrp="1"/>
          </p:cNvSpPr>
          <p:nvPr>
            <p:ph idx="1"/>
          </p:nvPr>
        </p:nvSpPr>
        <p:spPr>
          <a:xfrm>
            <a:off x="457200" y="1219200"/>
            <a:ext cx="8382000" cy="5638800"/>
          </a:xfrm>
        </p:spPr>
        <p:txBody>
          <a:bodyPr/>
          <a:lstStyle/>
          <a:p>
            <a:r>
              <a:rPr lang="en-US" dirty="0"/>
              <a:t>extrema of x^2-x</a:t>
            </a:r>
          </a:p>
          <a:p>
            <a:endParaRPr lang="en-US" dirty="0"/>
          </a:p>
          <a:p>
            <a:r>
              <a:rPr lang="en-US" dirty="0"/>
              <a:t>extrema of x^2-x for -2&lt;x&lt;2</a:t>
            </a:r>
          </a:p>
          <a:p>
            <a:r>
              <a:rPr lang="en-US" dirty="0"/>
              <a:t>(didn’t add anything)</a:t>
            </a:r>
          </a:p>
          <a:p>
            <a:endParaRPr lang="en-US" dirty="0"/>
          </a:p>
          <a:p>
            <a:r>
              <a:rPr lang="en-US" dirty="0"/>
              <a:t>extrema of x^2-x for -2≤x≤2</a:t>
            </a:r>
          </a:p>
          <a:p>
            <a:r>
              <a:rPr lang="en-US" dirty="0"/>
              <a:t>(worked for the min)</a:t>
            </a:r>
          </a:p>
          <a:p>
            <a:endParaRPr lang="en-US" dirty="0"/>
          </a:p>
          <a:p>
            <a:endParaRPr lang="en-US" dirty="0">
              <a:solidFill>
                <a:srgbClr val="FFC000"/>
              </a:solidFill>
            </a:endParaRPr>
          </a:p>
        </p:txBody>
      </p:sp>
    </p:spTree>
    <p:extLst>
      <p:ext uri="{BB962C8B-B14F-4D97-AF65-F5344CB8AC3E}">
        <p14:creationId xmlns:p14="http://schemas.microsoft.com/office/powerpoint/2010/main" val="31383386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B882C-529A-4BED-B8A9-C3C15DFF4EC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D47E3A6-AF0F-42E2-BB5C-DD21EF5398B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9DF9C0A3-3E98-45EC-946F-CF1731278BB1}"/>
              </a:ext>
            </a:extLst>
          </p:cNvPr>
          <p:cNvPicPr>
            <a:picLocks noChangeAspect="1"/>
          </p:cNvPicPr>
          <p:nvPr/>
        </p:nvPicPr>
        <p:blipFill>
          <a:blip r:embed="rId2"/>
          <a:stretch>
            <a:fillRect/>
          </a:stretch>
        </p:blipFill>
        <p:spPr>
          <a:xfrm>
            <a:off x="0" y="-20128"/>
            <a:ext cx="9144000" cy="6878128"/>
          </a:xfrm>
          <a:prstGeom prst="rect">
            <a:avLst/>
          </a:prstGeom>
        </p:spPr>
      </p:pic>
    </p:spTree>
    <p:extLst>
      <p:ext uri="{BB962C8B-B14F-4D97-AF65-F5344CB8AC3E}">
        <p14:creationId xmlns:p14="http://schemas.microsoft.com/office/powerpoint/2010/main" val="474320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a:extLst>
              <a:ext uri="{FF2B5EF4-FFF2-40B4-BE49-F238E27FC236}">
                <a16:creationId xmlns:a16="http://schemas.microsoft.com/office/drawing/2014/main" id="{1CC3AC79-9E7C-4AB0-9D93-E848425D235E}"/>
              </a:ext>
            </a:extLst>
          </p:cNvPr>
          <p:cNvSpPr>
            <a:spLocks noGrp="1"/>
          </p:cNvSpPr>
          <p:nvPr>
            <p:ph idx="1"/>
          </p:nvPr>
        </p:nvSpPr>
        <p:spPr/>
        <p:txBody>
          <a:bodyPr/>
          <a:lstStyle/>
          <a:p>
            <a:r>
              <a:rPr lang="en-US" altLang="en-US" dirty="0"/>
              <a:t>Many functions are written </a:t>
            </a:r>
            <a:r>
              <a:rPr lang="en-US" altLang="en-US" dirty="0">
                <a:solidFill>
                  <a:schemeClr val="tx1"/>
                </a:solidFill>
              </a:rPr>
              <a:t>explicitly</a:t>
            </a:r>
            <a:r>
              <a:rPr lang="en-US" altLang="en-US" dirty="0"/>
              <a:t> as a function of x:</a:t>
            </a:r>
          </a:p>
          <a:p>
            <a:endParaRPr lang="en-US" altLang="en-US" dirty="0"/>
          </a:p>
          <a:p>
            <a:pPr algn="ctr"/>
            <a:r>
              <a:rPr lang="en-US" altLang="en-US" dirty="0"/>
              <a:t>y = 3x</a:t>
            </a:r>
            <a:r>
              <a:rPr lang="en-US" altLang="en-US" baseline="30000" dirty="0"/>
              <a:t>2</a:t>
            </a:r>
            <a:r>
              <a:rPr lang="en-US" altLang="en-US" dirty="0"/>
              <a:t> – sin(7x + 5)</a:t>
            </a:r>
          </a:p>
        </p:txBody>
      </p:sp>
      <p:sp>
        <p:nvSpPr>
          <p:cNvPr id="34819" name="Title 1">
            <a:extLst>
              <a:ext uri="{FF2B5EF4-FFF2-40B4-BE49-F238E27FC236}">
                <a16:creationId xmlns:a16="http://schemas.microsoft.com/office/drawing/2014/main" id="{77C2B8FA-EAD2-4AA2-891E-6EE6A4DCE26E}"/>
              </a:ext>
            </a:extLst>
          </p:cNvPr>
          <p:cNvSpPr>
            <a:spLocks noGrp="1"/>
          </p:cNvSpPr>
          <p:nvPr>
            <p:ph type="title"/>
          </p:nvPr>
        </p:nvSpPr>
        <p:spPr/>
        <p:txBody>
          <a:bodyPr/>
          <a:lstStyle/>
          <a:p>
            <a:r>
              <a:rPr lang="en-US" altLang="en-US"/>
              <a:t>Implicit Differentiation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CEBC09-3077-4A1A-A7A9-85AD83086187}"/>
              </a:ext>
            </a:extLst>
          </p:cNvPr>
          <p:cNvPicPr>
            <a:picLocks noChangeAspect="1"/>
          </p:cNvPicPr>
          <p:nvPr/>
        </p:nvPicPr>
        <p:blipFill>
          <a:blip r:embed="rId2"/>
          <a:stretch>
            <a:fillRect/>
          </a:stretch>
        </p:blipFill>
        <p:spPr>
          <a:xfrm>
            <a:off x="0" y="304800"/>
            <a:ext cx="9135069" cy="6277510"/>
          </a:xfrm>
          <a:prstGeom prst="rect">
            <a:avLst/>
          </a:prstGeom>
        </p:spPr>
      </p:pic>
    </p:spTree>
    <p:extLst>
      <p:ext uri="{BB962C8B-B14F-4D97-AF65-F5344CB8AC3E}">
        <p14:creationId xmlns:p14="http://schemas.microsoft.com/office/powerpoint/2010/main" val="33488601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4DF02F-FAFD-000F-661B-49BDEAB5EFD2}"/>
              </a:ext>
            </a:extLst>
          </p:cNvPr>
          <p:cNvPicPr>
            <a:picLocks noChangeAspect="1"/>
          </p:cNvPicPr>
          <p:nvPr/>
        </p:nvPicPr>
        <p:blipFill>
          <a:blip r:embed="rId2"/>
          <a:stretch>
            <a:fillRect/>
          </a:stretch>
        </p:blipFill>
        <p:spPr>
          <a:xfrm>
            <a:off x="701687" y="0"/>
            <a:ext cx="7740625" cy="6858000"/>
          </a:xfrm>
          <a:prstGeom prst="rect">
            <a:avLst/>
          </a:prstGeom>
        </p:spPr>
      </p:pic>
    </p:spTree>
    <p:extLst>
      <p:ext uri="{BB962C8B-B14F-4D97-AF65-F5344CB8AC3E}">
        <p14:creationId xmlns:p14="http://schemas.microsoft.com/office/powerpoint/2010/main" val="38963748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33E40-22AC-4C62-9841-52A9B461557D}"/>
              </a:ext>
            </a:extLst>
          </p:cNvPr>
          <p:cNvSpPr>
            <a:spLocks noGrp="1"/>
          </p:cNvSpPr>
          <p:nvPr>
            <p:ph type="title"/>
          </p:nvPr>
        </p:nvSpPr>
        <p:spPr/>
        <p:txBody>
          <a:bodyPr/>
          <a:lstStyle/>
          <a:p>
            <a:r>
              <a:rPr lang="en-US"/>
              <a:t>Note:</a:t>
            </a:r>
            <a:endParaRPr lang="en-US" dirty="0"/>
          </a:p>
        </p:txBody>
      </p:sp>
      <p:sp>
        <p:nvSpPr>
          <p:cNvPr id="3" name="Content Placeholder 2">
            <a:extLst>
              <a:ext uri="{FF2B5EF4-FFF2-40B4-BE49-F238E27FC236}">
                <a16:creationId xmlns:a16="http://schemas.microsoft.com/office/drawing/2014/main" id="{FC59CE79-D4A1-4660-B63C-997C88C2EC99}"/>
              </a:ext>
            </a:extLst>
          </p:cNvPr>
          <p:cNvSpPr>
            <a:spLocks noGrp="1"/>
          </p:cNvSpPr>
          <p:nvPr>
            <p:ph idx="1"/>
          </p:nvPr>
        </p:nvSpPr>
        <p:spPr/>
        <p:txBody>
          <a:bodyPr/>
          <a:lstStyle/>
          <a:p>
            <a:r>
              <a:rPr lang="en-US" dirty="0"/>
              <a:t>Wolfram and </a:t>
            </a:r>
            <a:r>
              <a:rPr lang="en-US" dirty="0" err="1"/>
              <a:t>Symbolab</a:t>
            </a:r>
            <a:r>
              <a:rPr lang="en-US" dirty="0"/>
              <a:t> will check the endpoints if you use </a:t>
            </a:r>
          </a:p>
          <a:p>
            <a:pPr algn="ctr"/>
            <a:r>
              <a:rPr lang="en-US" dirty="0"/>
              <a:t>≤</a:t>
            </a:r>
          </a:p>
        </p:txBody>
      </p:sp>
    </p:spTree>
    <p:extLst>
      <p:ext uri="{BB962C8B-B14F-4D97-AF65-F5344CB8AC3E}">
        <p14:creationId xmlns:p14="http://schemas.microsoft.com/office/powerpoint/2010/main" val="28147012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53200"/>
            <a:ext cx="3042821" cy="323165"/>
          </a:xfrm>
          <a:prstGeom prst="rect">
            <a:avLst/>
          </a:prstGeom>
        </p:spPr>
        <p:txBody>
          <a:bodyPr wrap="none">
            <a:spAutoFit/>
          </a:bodyPr>
          <a:lstStyle/>
          <a:p>
            <a:r>
              <a:rPr lang="en-US" sz="1500" b="1" dirty="0">
                <a:solidFill>
                  <a:srgbClr val="00B0F0"/>
                </a:solidFill>
              </a:rPr>
              <a:t>http://i.imgur.com/aliTlT3.jpg</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dirty="0"/>
              <a:t>Questions?</a:t>
            </a:r>
          </a:p>
        </p:txBody>
      </p:sp>
    </p:spTree>
    <p:extLst>
      <p:ext uri="{BB962C8B-B14F-4D97-AF65-F5344CB8AC3E}">
        <p14:creationId xmlns:p14="http://schemas.microsoft.com/office/powerpoint/2010/main" val="23426926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Content Placeholder 2">
            <a:extLst>
              <a:ext uri="{FF2B5EF4-FFF2-40B4-BE49-F238E27FC236}">
                <a16:creationId xmlns:a16="http://schemas.microsoft.com/office/drawing/2014/main" id="{709E4831-21B0-49B8-A6C9-D5E7F10A7B4E}"/>
              </a:ext>
            </a:extLst>
          </p:cNvPr>
          <p:cNvSpPr>
            <a:spLocks noGrp="1"/>
          </p:cNvSpPr>
          <p:nvPr>
            <p:ph idx="1"/>
          </p:nvPr>
        </p:nvSpPr>
        <p:spPr>
          <a:xfrm>
            <a:off x="228600" y="838200"/>
            <a:ext cx="8915400" cy="5638800"/>
          </a:xfrm>
        </p:spPr>
        <p:txBody>
          <a:bodyPr/>
          <a:lstStyle/>
          <a:p>
            <a:pPr marL="0" marR="0">
              <a:spcBef>
                <a:spcPts val="0"/>
              </a:spcBef>
              <a:spcAft>
                <a:spcPts val="0"/>
              </a:spcAft>
            </a:pPr>
            <a:r>
              <a:rPr lang="en-US" dirty="0"/>
              <a:t>The power delivered to a load resistance of R ohms from a 10-volt generator with internal resistance of 8 ohms is modeled by:  P = 100R/(64+16R+R</a:t>
            </a:r>
            <a:r>
              <a:rPr lang="en-US" baseline="30000" dirty="0"/>
              <a:t>2</a:t>
            </a:r>
            <a:r>
              <a:rPr lang="en-US" dirty="0"/>
              <a:t>) watts</a:t>
            </a:r>
          </a:p>
          <a:p>
            <a:pPr marL="0" marR="0">
              <a:spcBef>
                <a:spcPts val="0"/>
              </a:spcBef>
              <a:spcAft>
                <a:spcPts val="0"/>
              </a:spcAft>
            </a:pPr>
            <a:r>
              <a:rPr lang="en-US" dirty="0"/>
              <a:t>Find the value of R that allows maximum power</a:t>
            </a:r>
          </a:p>
          <a:p>
            <a:pPr marL="0" marR="0">
              <a:spcBef>
                <a:spcPts val="0"/>
              </a:spcBef>
              <a:spcAft>
                <a:spcPts val="0"/>
              </a:spcAft>
            </a:pPr>
            <a:endParaRPr lang="en-US" dirty="0"/>
          </a:p>
          <a:p>
            <a:endParaRPr lang="en-US" altLang="en-US" dirty="0"/>
          </a:p>
        </p:txBody>
      </p:sp>
      <p:sp>
        <p:nvSpPr>
          <p:cNvPr id="3" name="Rectangle 2">
            <a:extLst>
              <a:ext uri="{FF2B5EF4-FFF2-40B4-BE49-F238E27FC236}">
                <a16:creationId xmlns:a16="http://schemas.microsoft.com/office/drawing/2014/main" id="{7EF52091-93EB-4FD2-981F-6E90A34D62EF}"/>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EXTREMA</a:t>
            </a:r>
          </a:p>
          <a:p>
            <a:pPr algn="ctr" eaLnBrk="1" hangingPunct="1">
              <a:spcBef>
                <a:spcPct val="0"/>
              </a:spcBef>
              <a:buFontTx/>
              <a:buNone/>
            </a:pPr>
            <a:r>
              <a:rPr lang="en-US" altLang="en-US" sz="2400" dirty="0">
                <a:solidFill>
                  <a:schemeClr val="bg1"/>
                </a:solidFill>
              </a:rPr>
              <a:t>IN-CLASS PROBLEM 5</a:t>
            </a:r>
            <a:endParaRPr lang="en-US" altLang="en-US" sz="2400" i="1" dirty="0">
              <a:solidFill>
                <a:schemeClr val="folHlink"/>
              </a:solidFill>
            </a:endParaRPr>
          </a:p>
        </p:txBody>
      </p:sp>
      <p:sp>
        <p:nvSpPr>
          <p:cNvPr id="4" name="TextBox 3">
            <a:extLst>
              <a:ext uri="{FF2B5EF4-FFF2-40B4-BE49-F238E27FC236}">
                <a16:creationId xmlns:a16="http://schemas.microsoft.com/office/drawing/2014/main" id="{3B5FD78F-29B6-4BFC-A753-0F85788CBFF7}"/>
              </a:ext>
            </a:extLst>
          </p:cNvPr>
          <p:cNvSpPr txBox="1"/>
          <p:nvPr/>
        </p:nvSpPr>
        <p:spPr>
          <a:xfrm>
            <a:off x="4585138" y="6150114"/>
            <a:ext cx="4572000" cy="707886"/>
          </a:xfrm>
          <a:prstGeom prst="rect">
            <a:avLst/>
          </a:prstGeom>
          <a:noFill/>
        </p:spPr>
        <p:txBody>
          <a:bodyPr wrap="square">
            <a:spAutoFit/>
          </a:bodyPr>
          <a:lstStyle/>
          <a:p>
            <a:r>
              <a:rPr lang="en-US" altLang="en-US" sz="2000" dirty="0">
                <a:solidFill>
                  <a:srgbClr val="CCFFFF"/>
                </a:solidFill>
              </a:rPr>
              <a:t>The maximums and minimums occur where the first derivative is zero</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8131" name="Content Placeholder 2">
                <a:extLst>
                  <a:ext uri="{FF2B5EF4-FFF2-40B4-BE49-F238E27FC236}">
                    <a16:creationId xmlns:a16="http://schemas.microsoft.com/office/drawing/2014/main" id="{709E4831-21B0-49B8-A6C9-D5E7F10A7B4E}"/>
                  </a:ext>
                </a:extLst>
              </p:cNvPr>
              <p:cNvSpPr>
                <a:spLocks noGrp="1"/>
              </p:cNvSpPr>
              <p:nvPr>
                <p:ph idx="1"/>
              </p:nvPr>
            </p:nvSpPr>
            <p:spPr>
              <a:xfrm>
                <a:off x="228600" y="838200"/>
                <a:ext cx="8915400" cy="5638800"/>
              </a:xfrm>
            </p:spPr>
            <p:txBody>
              <a:bodyPr/>
              <a:lstStyle/>
              <a:p>
                <a:pPr marL="0" marR="0">
                  <a:spcBef>
                    <a:spcPts val="0"/>
                  </a:spcBef>
                  <a:spcAft>
                    <a:spcPts val="0"/>
                  </a:spcAft>
                </a:pPr>
                <a:r>
                  <a:rPr lang="en-US" dirty="0"/>
                  <a:t>P = 100R/(64+16R+R</a:t>
                </a:r>
                <a:r>
                  <a:rPr lang="en-US" baseline="30000" dirty="0"/>
                  <a:t>2</a:t>
                </a:r>
                <a:r>
                  <a:rPr lang="en-US" dirty="0"/>
                  <a:t>) watts</a:t>
                </a:r>
              </a:p>
              <a:p>
                <a:pPr marL="0" marR="0">
                  <a:spcBef>
                    <a:spcPts val="0"/>
                  </a:spcBef>
                  <a:spcAft>
                    <a:spcPts val="0"/>
                  </a:spcAft>
                </a:pPr>
                <a:r>
                  <a:rPr lang="en-US" dirty="0"/>
                  <a:t>Find the value of R that allows maximum power</a:t>
                </a:r>
              </a:p>
              <a:p>
                <a:pPr>
                  <a:spcBef>
                    <a:spcPts val="0"/>
                  </a:spcBef>
                  <a:spcAft>
                    <a:spcPts val="0"/>
                  </a:spcAft>
                </a:pPr>
                <a14:m>
                  <m:oMath xmlns:m="http://schemas.openxmlformats.org/officeDocument/2006/math">
                    <m:f>
                      <m:fPr>
                        <m:ctrlPr>
                          <a:rPr lang="en-US" sz="3000" i="1" smtClean="0">
                            <a:latin typeface="Cambria Math" panose="02040503050406030204" pitchFamily="18" charset="0"/>
                          </a:rPr>
                        </m:ctrlPr>
                      </m:fPr>
                      <m:num>
                        <m:r>
                          <m:rPr>
                            <m:nor/>
                          </m:rPr>
                          <a:rPr lang="en-US" sz="3000" dirty="0"/>
                          <m:t>dP</m:t>
                        </m:r>
                      </m:num>
                      <m:den>
                        <m:r>
                          <m:rPr>
                            <m:nor/>
                          </m:rPr>
                          <a:rPr lang="en-US" sz="3000" dirty="0"/>
                          <m:t>d</m:t>
                        </m:r>
                        <m:r>
                          <m:rPr>
                            <m:nor/>
                          </m:rPr>
                          <a:rPr lang="en-US" sz="3000" b="1" i="0" dirty="0" smtClean="0"/>
                          <m:t>R</m:t>
                        </m:r>
                      </m:den>
                    </m:f>
                  </m:oMath>
                </a14:m>
                <a:r>
                  <a:rPr lang="en-US" dirty="0"/>
                  <a:t>= </a:t>
                </a:r>
                <a14:m>
                  <m:oMath xmlns:m="http://schemas.openxmlformats.org/officeDocument/2006/math">
                    <m:f>
                      <m:fPr>
                        <m:ctrlPr>
                          <a:rPr lang="en-US" sz="3000" i="1">
                            <a:latin typeface="Cambria Math" panose="02040503050406030204" pitchFamily="18" charset="0"/>
                          </a:rPr>
                        </m:ctrlPr>
                      </m:fPr>
                      <m:num>
                        <m:r>
                          <m:rPr>
                            <m:nor/>
                          </m:rPr>
                          <a:rPr lang="en-US" sz="3000" dirty="0"/>
                          <m:t>(64+16</m:t>
                        </m:r>
                        <m:r>
                          <m:rPr>
                            <m:nor/>
                          </m:rPr>
                          <a:rPr lang="en-US" sz="3000" dirty="0"/>
                          <m:t>R</m:t>
                        </m:r>
                        <m:r>
                          <m:rPr>
                            <m:nor/>
                          </m:rPr>
                          <a:rPr lang="en-US" sz="3000" dirty="0"/>
                          <m:t>+</m:t>
                        </m:r>
                        <m:r>
                          <m:rPr>
                            <m:nor/>
                          </m:rPr>
                          <a:rPr lang="en-US" sz="3000" dirty="0"/>
                          <m:t>R</m:t>
                        </m:r>
                        <m:r>
                          <m:rPr>
                            <m:nor/>
                          </m:rPr>
                          <a:rPr lang="en-US" sz="3000" baseline="30000" dirty="0"/>
                          <m:t>2</m:t>
                        </m:r>
                        <m:r>
                          <m:rPr>
                            <m:nor/>
                          </m:rPr>
                          <a:rPr lang="en-US" sz="3000" dirty="0"/>
                          <m:t>)(100)−100</m:t>
                        </m:r>
                        <m:r>
                          <m:rPr>
                            <m:nor/>
                          </m:rPr>
                          <a:rPr lang="en-US" sz="3000" dirty="0"/>
                          <m:t>R</m:t>
                        </m:r>
                        <m:r>
                          <m:rPr>
                            <m:nor/>
                          </m:rPr>
                          <a:rPr lang="en-US" sz="3000" dirty="0"/>
                          <m:t>(16+2</m:t>
                        </m:r>
                        <m:r>
                          <m:rPr>
                            <m:nor/>
                          </m:rPr>
                          <a:rPr lang="en-US" sz="3000" dirty="0"/>
                          <m:t>R</m:t>
                        </m:r>
                        <m:r>
                          <m:rPr>
                            <m:nor/>
                          </m:rPr>
                          <a:rPr lang="en-US" sz="3000" dirty="0"/>
                          <m:t>)</m:t>
                        </m:r>
                      </m:num>
                      <m:den>
                        <m:r>
                          <m:rPr>
                            <m:nor/>
                          </m:rPr>
                          <a:rPr lang="en-US" sz="3000" dirty="0"/>
                          <m:t>(</m:t>
                        </m:r>
                        <m:r>
                          <m:rPr>
                            <m:nor/>
                          </m:rPr>
                          <a:rPr lang="en-US" sz="3000" b="1" i="0" dirty="0" smtClean="0"/>
                          <m:t>64+16</m:t>
                        </m:r>
                        <m:r>
                          <m:rPr>
                            <m:nor/>
                          </m:rPr>
                          <a:rPr lang="en-US" sz="3000" dirty="0"/>
                          <m:t>R</m:t>
                        </m:r>
                        <m:r>
                          <m:rPr>
                            <m:nor/>
                          </m:rPr>
                          <a:rPr lang="en-US" sz="3000" dirty="0"/>
                          <m:t>+</m:t>
                        </m:r>
                        <m:r>
                          <m:rPr>
                            <m:nor/>
                          </m:rPr>
                          <a:rPr lang="en-US" sz="3000" dirty="0"/>
                          <m:t>R</m:t>
                        </m:r>
                        <m:r>
                          <m:rPr>
                            <m:nor/>
                          </m:rPr>
                          <a:rPr lang="en-US" sz="3000" baseline="30000" dirty="0" smtClean="0"/>
                          <m:t>2</m:t>
                        </m:r>
                        <m:r>
                          <m:rPr>
                            <m:nor/>
                          </m:rPr>
                          <a:rPr lang="en-US" sz="3000" dirty="0"/>
                          <m:t>)</m:t>
                        </m:r>
                        <m:r>
                          <m:rPr>
                            <m:nor/>
                          </m:rPr>
                          <a:rPr lang="en-US" sz="3000" baseline="30000" dirty="0"/>
                          <m:t>2</m:t>
                        </m:r>
                      </m:den>
                    </m:f>
                  </m:oMath>
                </a14:m>
                <a:endParaRPr lang="en-US" sz="3000" dirty="0"/>
              </a:p>
              <a:p>
                <a:pPr marL="0" marR="0">
                  <a:spcBef>
                    <a:spcPts val="0"/>
                  </a:spcBef>
                  <a:spcAft>
                    <a:spcPts val="0"/>
                  </a:spcAft>
                </a:pPr>
                <a:endParaRPr lang="en-US" dirty="0"/>
              </a:p>
              <a:p>
                <a:r>
                  <a:rPr lang="en-US" altLang="en-US" dirty="0"/>
                  <a:t>Or = </a:t>
                </a:r>
                <a:r>
                  <a:rPr lang="pt-BR" altLang="en-US" dirty="0"/>
                  <a:t>-(100 (R - 8))/(R + 8)^3</a:t>
                </a:r>
                <a:endParaRPr lang="en-US" altLang="en-US" dirty="0"/>
              </a:p>
            </p:txBody>
          </p:sp>
        </mc:Choice>
        <mc:Fallback xmlns="">
          <p:sp>
            <p:nvSpPr>
              <p:cNvPr id="48131" name="Content Placeholder 2">
                <a:extLst>
                  <a:ext uri="{FF2B5EF4-FFF2-40B4-BE49-F238E27FC236}">
                    <a16:creationId xmlns:a16="http://schemas.microsoft.com/office/drawing/2014/main" id="{709E4831-21B0-49B8-A6C9-D5E7F10A7B4E}"/>
                  </a:ext>
                </a:extLst>
              </p:cNvPr>
              <p:cNvSpPr>
                <a:spLocks noGrp="1" noRot="1" noChangeAspect="1" noMove="1" noResize="1" noEditPoints="1" noAdjustHandles="1" noChangeArrowheads="1" noChangeShapeType="1" noTextEdit="1"/>
              </p:cNvSpPr>
              <p:nvPr>
                <p:ph idx="1"/>
              </p:nvPr>
            </p:nvSpPr>
            <p:spPr>
              <a:xfrm>
                <a:off x="228600" y="838200"/>
                <a:ext cx="8915400" cy="5638800"/>
              </a:xfrm>
              <a:blipFill>
                <a:blip r:embed="rId2"/>
                <a:stretch>
                  <a:fillRect l="-2462" t="-1946"/>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7EF52091-93EB-4FD2-981F-6E90A34D62EF}"/>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EXTREMA</a:t>
            </a:r>
          </a:p>
          <a:p>
            <a:pPr algn="ctr" eaLnBrk="1" hangingPunct="1">
              <a:spcBef>
                <a:spcPct val="0"/>
              </a:spcBef>
              <a:buFontTx/>
              <a:buNone/>
            </a:pPr>
            <a:r>
              <a:rPr lang="en-US" altLang="en-US" sz="2400" dirty="0">
                <a:solidFill>
                  <a:schemeClr val="bg1"/>
                </a:solidFill>
              </a:rPr>
              <a:t>IN-CLASS PROBLEM 5</a:t>
            </a:r>
            <a:endParaRPr lang="en-US" altLang="en-US" sz="2400" i="1" dirty="0">
              <a:solidFill>
                <a:schemeClr val="folHlink"/>
              </a:solidFill>
            </a:endParaRPr>
          </a:p>
        </p:txBody>
      </p:sp>
      <p:sp>
        <p:nvSpPr>
          <p:cNvPr id="4" name="TextBox 3">
            <a:extLst>
              <a:ext uri="{FF2B5EF4-FFF2-40B4-BE49-F238E27FC236}">
                <a16:creationId xmlns:a16="http://schemas.microsoft.com/office/drawing/2014/main" id="{3B5FD78F-29B6-4BFC-A753-0F85788CBFF7}"/>
              </a:ext>
            </a:extLst>
          </p:cNvPr>
          <p:cNvSpPr txBox="1"/>
          <p:nvPr/>
        </p:nvSpPr>
        <p:spPr>
          <a:xfrm>
            <a:off x="4585138" y="6150114"/>
            <a:ext cx="4572000" cy="707886"/>
          </a:xfrm>
          <a:prstGeom prst="rect">
            <a:avLst/>
          </a:prstGeom>
          <a:noFill/>
        </p:spPr>
        <p:txBody>
          <a:bodyPr wrap="square">
            <a:spAutoFit/>
          </a:bodyPr>
          <a:lstStyle/>
          <a:p>
            <a:r>
              <a:rPr lang="en-US" altLang="en-US" sz="2000" dirty="0">
                <a:solidFill>
                  <a:srgbClr val="CCFFFF"/>
                </a:solidFill>
              </a:rPr>
              <a:t>The maximums and minimums occur where the first derivative is zero</a:t>
            </a:r>
          </a:p>
        </p:txBody>
      </p:sp>
      <p:sp>
        <p:nvSpPr>
          <p:cNvPr id="2" name="TextBox 1">
            <a:extLst>
              <a:ext uri="{FF2B5EF4-FFF2-40B4-BE49-F238E27FC236}">
                <a16:creationId xmlns:a16="http://schemas.microsoft.com/office/drawing/2014/main" id="{851CEB52-0CC5-451F-9D32-5513C61207A2}"/>
              </a:ext>
            </a:extLst>
          </p:cNvPr>
          <p:cNvSpPr txBox="1"/>
          <p:nvPr/>
        </p:nvSpPr>
        <p:spPr>
          <a:xfrm>
            <a:off x="7204841" y="3303657"/>
            <a:ext cx="1981200" cy="707886"/>
          </a:xfrm>
          <a:prstGeom prst="rect">
            <a:avLst/>
          </a:prstGeom>
          <a:noFill/>
        </p:spPr>
        <p:txBody>
          <a:bodyPr wrap="square">
            <a:spAutoFit/>
          </a:bodyPr>
          <a:lstStyle/>
          <a:p>
            <a:r>
              <a:rPr lang="en-US" altLang="en-US" sz="2000" dirty="0"/>
              <a:t>Trust me…</a:t>
            </a:r>
          </a:p>
          <a:p>
            <a:r>
              <a:rPr lang="en-US" altLang="en-US" sz="2000" dirty="0"/>
              <a:t>Quotient Rule</a:t>
            </a:r>
          </a:p>
        </p:txBody>
      </p:sp>
    </p:spTree>
    <p:extLst>
      <p:ext uri="{BB962C8B-B14F-4D97-AF65-F5344CB8AC3E}">
        <p14:creationId xmlns:p14="http://schemas.microsoft.com/office/powerpoint/2010/main" val="17401048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8131" name="Content Placeholder 2">
                <a:extLst>
                  <a:ext uri="{FF2B5EF4-FFF2-40B4-BE49-F238E27FC236}">
                    <a16:creationId xmlns:a16="http://schemas.microsoft.com/office/drawing/2014/main" id="{709E4831-21B0-49B8-A6C9-D5E7F10A7B4E}"/>
                  </a:ext>
                </a:extLst>
              </p:cNvPr>
              <p:cNvSpPr>
                <a:spLocks noGrp="1"/>
              </p:cNvSpPr>
              <p:nvPr>
                <p:ph idx="1"/>
              </p:nvPr>
            </p:nvSpPr>
            <p:spPr>
              <a:xfrm>
                <a:off x="228600" y="838200"/>
                <a:ext cx="8915400" cy="5638800"/>
              </a:xfrm>
            </p:spPr>
            <p:txBody>
              <a:bodyPr/>
              <a:lstStyle/>
              <a:p>
                <a:pPr marL="0" marR="0">
                  <a:spcBef>
                    <a:spcPts val="0"/>
                  </a:spcBef>
                  <a:spcAft>
                    <a:spcPts val="0"/>
                  </a:spcAft>
                </a:pPr>
                <a:r>
                  <a:rPr lang="en-US" dirty="0"/>
                  <a:t>P = 100R/(64+16R+R</a:t>
                </a:r>
                <a:r>
                  <a:rPr lang="en-US" baseline="30000" dirty="0"/>
                  <a:t>2</a:t>
                </a:r>
                <a:r>
                  <a:rPr lang="en-US" dirty="0"/>
                  <a:t>) watts</a:t>
                </a:r>
              </a:p>
              <a:p>
                <a:pPr marL="0" marR="0">
                  <a:spcBef>
                    <a:spcPts val="0"/>
                  </a:spcBef>
                  <a:spcAft>
                    <a:spcPts val="0"/>
                  </a:spcAft>
                </a:pPr>
                <a:r>
                  <a:rPr lang="en-US" dirty="0"/>
                  <a:t>Find the value of R that allows maximum power</a:t>
                </a:r>
              </a:p>
              <a:p>
                <a:pPr>
                  <a:spcBef>
                    <a:spcPts val="0"/>
                  </a:spcBef>
                  <a:spcAft>
                    <a:spcPts val="0"/>
                  </a:spcAft>
                </a:pPr>
                <a14:m>
                  <m:oMath xmlns:m="http://schemas.openxmlformats.org/officeDocument/2006/math">
                    <m:f>
                      <m:fPr>
                        <m:ctrlPr>
                          <a:rPr lang="en-US" sz="3000" i="1" smtClean="0">
                            <a:latin typeface="Cambria Math" panose="02040503050406030204" pitchFamily="18" charset="0"/>
                          </a:rPr>
                        </m:ctrlPr>
                      </m:fPr>
                      <m:num>
                        <m:r>
                          <m:rPr>
                            <m:nor/>
                          </m:rPr>
                          <a:rPr lang="en-US" sz="3000" dirty="0"/>
                          <m:t>dP</m:t>
                        </m:r>
                      </m:num>
                      <m:den>
                        <m:r>
                          <m:rPr>
                            <m:nor/>
                          </m:rPr>
                          <a:rPr lang="en-US" sz="3000" dirty="0"/>
                          <m:t>d</m:t>
                        </m:r>
                        <m:r>
                          <m:rPr>
                            <m:nor/>
                          </m:rPr>
                          <a:rPr lang="en-US" sz="3000" b="1" i="0" dirty="0" smtClean="0"/>
                          <m:t>R</m:t>
                        </m:r>
                      </m:den>
                    </m:f>
                  </m:oMath>
                </a14:m>
                <a:r>
                  <a:rPr lang="en-US" dirty="0"/>
                  <a:t> = </a:t>
                </a:r>
                <a14:m>
                  <m:oMath xmlns:m="http://schemas.openxmlformats.org/officeDocument/2006/math">
                    <m:f>
                      <m:fPr>
                        <m:ctrlPr>
                          <a:rPr lang="en-US" sz="3000" i="1">
                            <a:latin typeface="Cambria Math" panose="02040503050406030204" pitchFamily="18" charset="0"/>
                          </a:rPr>
                        </m:ctrlPr>
                      </m:fPr>
                      <m:num>
                        <m:r>
                          <m:rPr>
                            <m:nor/>
                          </m:rPr>
                          <a:rPr lang="en-US" sz="3000" dirty="0"/>
                          <m:t>(64+16</m:t>
                        </m:r>
                        <m:r>
                          <m:rPr>
                            <m:nor/>
                          </m:rPr>
                          <a:rPr lang="en-US" sz="3000" dirty="0"/>
                          <m:t>R</m:t>
                        </m:r>
                        <m:r>
                          <m:rPr>
                            <m:nor/>
                          </m:rPr>
                          <a:rPr lang="en-US" sz="3000" dirty="0"/>
                          <m:t>+</m:t>
                        </m:r>
                        <m:r>
                          <m:rPr>
                            <m:nor/>
                          </m:rPr>
                          <a:rPr lang="en-US" sz="3000" dirty="0"/>
                          <m:t>R</m:t>
                        </m:r>
                        <m:r>
                          <m:rPr>
                            <m:nor/>
                          </m:rPr>
                          <a:rPr lang="en-US" sz="3000" baseline="30000" dirty="0"/>
                          <m:t>2</m:t>
                        </m:r>
                        <m:r>
                          <m:rPr>
                            <m:nor/>
                          </m:rPr>
                          <a:rPr lang="en-US" sz="3000" dirty="0"/>
                          <m:t>)(100)−100</m:t>
                        </m:r>
                        <m:r>
                          <m:rPr>
                            <m:nor/>
                          </m:rPr>
                          <a:rPr lang="en-US" sz="3000" dirty="0"/>
                          <m:t>R</m:t>
                        </m:r>
                        <m:r>
                          <m:rPr>
                            <m:nor/>
                          </m:rPr>
                          <a:rPr lang="en-US" sz="3000" dirty="0"/>
                          <m:t>(16+2</m:t>
                        </m:r>
                        <m:r>
                          <m:rPr>
                            <m:nor/>
                          </m:rPr>
                          <a:rPr lang="en-US" sz="3000" dirty="0"/>
                          <m:t>R</m:t>
                        </m:r>
                        <m:r>
                          <m:rPr>
                            <m:nor/>
                          </m:rPr>
                          <a:rPr lang="en-US" sz="3000" dirty="0"/>
                          <m:t>)</m:t>
                        </m:r>
                      </m:num>
                      <m:den>
                        <m:r>
                          <m:rPr>
                            <m:nor/>
                          </m:rPr>
                          <a:rPr lang="en-US" sz="3000" dirty="0"/>
                          <m:t>(</m:t>
                        </m:r>
                        <m:r>
                          <m:rPr>
                            <m:nor/>
                          </m:rPr>
                          <a:rPr lang="en-US" sz="3000" b="1" i="0" dirty="0" smtClean="0"/>
                          <m:t>64+16</m:t>
                        </m:r>
                        <m:r>
                          <m:rPr>
                            <m:nor/>
                          </m:rPr>
                          <a:rPr lang="en-US" sz="3000" dirty="0"/>
                          <m:t>R</m:t>
                        </m:r>
                        <m:r>
                          <m:rPr>
                            <m:nor/>
                          </m:rPr>
                          <a:rPr lang="en-US" sz="3000" dirty="0"/>
                          <m:t>+</m:t>
                        </m:r>
                        <m:r>
                          <m:rPr>
                            <m:nor/>
                          </m:rPr>
                          <a:rPr lang="en-US" sz="3000" dirty="0"/>
                          <m:t>R</m:t>
                        </m:r>
                        <m:r>
                          <m:rPr>
                            <m:nor/>
                          </m:rPr>
                          <a:rPr lang="en-US" sz="3000" baseline="30000" dirty="0" smtClean="0"/>
                          <m:t>2</m:t>
                        </m:r>
                        <m:r>
                          <m:rPr>
                            <m:nor/>
                          </m:rPr>
                          <a:rPr lang="en-US" sz="3000" dirty="0"/>
                          <m:t>)</m:t>
                        </m:r>
                        <m:r>
                          <m:rPr>
                            <m:nor/>
                          </m:rPr>
                          <a:rPr lang="en-US" sz="3000" baseline="30000" dirty="0"/>
                          <m:t>2</m:t>
                        </m:r>
                      </m:den>
                    </m:f>
                  </m:oMath>
                </a14:m>
                <a:endParaRPr lang="en-US" sz="3000" dirty="0"/>
              </a:p>
              <a:p>
                <a:pPr marL="0" marR="0">
                  <a:spcBef>
                    <a:spcPts val="0"/>
                  </a:spcBef>
                  <a:spcAft>
                    <a:spcPts val="0"/>
                  </a:spcAft>
                </a:pPr>
                <a:endParaRPr lang="en-US" sz="6000" dirty="0"/>
              </a:p>
              <a:p>
                <a:r>
                  <a:rPr lang="en-US" dirty="0"/>
                  <a:t>P’</a:t>
                </a:r>
                <a:r>
                  <a:rPr lang="en-US" sz="1000" dirty="0"/>
                  <a:t> </a:t>
                </a:r>
                <a:r>
                  <a:rPr lang="en-US" dirty="0"/>
                  <a:t>=</a:t>
                </a:r>
                <a:r>
                  <a:rPr lang="en-US" sz="1000" dirty="0"/>
                  <a:t> </a:t>
                </a:r>
                <a14:m>
                  <m:oMath xmlns:m="http://schemas.openxmlformats.org/officeDocument/2006/math">
                    <m:r>
                      <m:rPr>
                        <m:nor/>
                      </m:rPr>
                      <a:rPr lang="en-US" dirty="0" smtClean="0"/>
                      <m:t>(64+16</m:t>
                    </m:r>
                    <m:r>
                      <m:rPr>
                        <m:nor/>
                      </m:rPr>
                      <a:rPr lang="en-US" dirty="0" smtClean="0"/>
                      <m:t>R</m:t>
                    </m:r>
                    <m:r>
                      <m:rPr>
                        <m:nor/>
                      </m:rPr>
                      <a:rPr lang="en-US" dirty="0" smtClean="0"/>
                      <m:t>+</m:t>
                    </m:r>
                    <m:r>
                      <m:rPr>
                        <m:nor/>
                      </m:rPr>
                      <a:rPr lang="en-US" dirty="0" smtClean="0"/>
                      <m:t>R</m:t>
                    </m:r>
                    <m:r>
                      <m:rPr>
                        <m:nor/>
                      </m:rPr>
                      <a:rPr lang="en-US" baseline="30000" dirty="0" smtClean="0"/>
                      <m:t>2</m:t>
                    </m:r>
                    <m:r>
                      <m:rPr>
                        <m:nor/>
                      </m:rPr>
                      <a:rPr lang="en-US" dirty="0" smtClean="0"/>
                      <m:t>)(100)−100</m:t>
                    </m:r>
                    <m:r>
                      <m:rPr>
                        <m:nor/>
                      </m:rPr>
                      <a:rPr lang="en-US" dirty="0" smtClean="0"/>
                      <m:t>R</m:t>
                    </m:r>
                    <m:r>
                      <m:rPr>
                        <m:nor/>
                      </m:rPr>
                      <a:rPr lang="en-US" dirty="0" smtClean="0"/>
                      <m:t>(16+2</m:t>
                    </m:r>
                    <m:r>
                      <m:rPr>
                        <m:nor/>
                      </m:rPr>
                      <a:rPr lang="en-US" dirty="0" smtClean="0"/>
                      <m:t>R</m:t>
                    </m:r>
                    <m:r>
                      <m:rPr>
                        <m:nor/>
                      </m:rPr>
                      <a:rPr lang="en-US" dirty="0" smtClean="0"/>
                      <m:t>)</m:t>
                    </m:r>
                  </m:oMath>
                </a14:m>
                <a:endParaRPr lang="en-US" altLang="en-US" dirty="0"/>
              </a:p>
              <a:p>
                <a:r>
                  <a:rPr lang="en-US" altLang="en-US" sz="3800" dirty="0"/>
                  <a:t>=6400+1600R+100</a:t>
                </a:r>
                <a14:m>
                  <m:oMath xmlns:m="http://schemas.openxmlformats.org/officeDocument/2006/math">
                    <m:r>
                      <m:rPr>
                        <m:nor/>
                      </m:rPr>
                      <a:rPr lang="en-US" sz="3800" dirty="0" smtClean="0"/>
                      <m:t>R</m:t>
                    </m:r>
                    <m:r>
                      <m:rPr>
                        <m:nor/>
                      </m:rPr>
                      <a:rPr lang="en-US" sz="3800" baseline="30000" dirty="0" smtClean="0"/>
                      <m:t>2</m:t>
                    </m:r>
                    <m:r>
                      <m:rPr>
                        <m:nor/>
                      </m:rPr>
                      <a:rPr lang="en-US" sz="3800" dirty="0"/>
                      <m:t>−</m:t>
                    </m:r>
                  </m:oMath>
                </a14:m>
                <a:r>
                  <a:rPr lang="en-US" altLang="en-US" sz="3800" dirty="0"/>
                  <a:t>1600R</a:t>
                </a:r>
                <a14:m>
                  <m:oMath xmlns:m="http://schemas.openxmlformats.org/officeDocument/2006/math">
                    <m:r>
                      <m:rPr>
                        <m:nor/>
                      </m:rPr>
                      <a:rPr lang="en-US" sz="3800" dirty="0"/>
                      <m:t>−</m:t>
                    </m:r>
                  </m:oMath>
                </a14:m>
                <a:r>
                  <a:rPr lang="en-US" altLang="en-US" sz="3800" dirty="0"/>
                  <a:t>200</a:t>
                </a:r>
                <a14:m>
                  <m:oMath xmlns:m="http://schemas.openxmlformats.org/officeDocument/2006/math">
                    <m:r>
                      <m:rPr>
                        <m:nor/>
                      </m:rPr>
                      <a:rPr lang="en-US" sz="3800" dirty="0"/>
                      <m:t>R</m:t>
                    </m:r>
                    <m:r>
                      <m:rPr>
                        <m:nor/>
                      </m:rPr>
                      <a:rPr lang="en-US" sz="3800" baseline="30000" dirty="0"/>
                      <m:t>2</m:t>
                    </m:r>
                  </m:oMath>
                </a14:m>
                <a:endParaRPr lang="en-US" altLang="en-US" sz="3800" dirty="0"/>
              </a:p>
              <a:p>
                <a:r>
                  <a:rPr lang="en-US" altLang="en-US" sz="3800" dirty="0"/>
                  <a:t>=6400-100</a:t>
                </a:r>
                <a14:m>
                  <m:oMath xmlns:m="http://schemas.openxmlformats.org/officeDocument/2006/math">
                    <m:r>
                      <m:rPr>
                        <m:nor/>
                      </m:rPr>
                      <a:rPr lang="en-US" sz="3800" dirty="0" smtClean="0"/>
                      <m:t>R</m:t>
                    </m:r>
                    <m:r>
                      <m:rPr>
                        <m:nor/>
                      </m:rPr>
                      <a:rPr lang="en-US" sz="3800" baseline="30000" dirty="0" smtClean="0"/>
                      <m:t>2</m:t>
                    </m:r>
                  </m:oMath>
                </a14:m>
                <a:endParaRPr lang="en-US" altLang="en-US" sz="3800" dirty="0"/>
              </a:p>
            </p:txBody>
          </p:sp>
        </mc:Choice>
        <mc:Fallback xmlns="">
          <p:sp>
            <p:nvSpPr>
              <p:cNvPr id="48131" name="Content Placeholder 2">
                <a:extLst>
                  <a:ext uri="{FF2B5EF4-FFF2-40B4-BE49-F238E27FC236}">
                    <a16:creationId xmlns:a16="http://schemas.microsoft.com/office/drawing/2014/main" id="{709E4831-21B0-49B8-A6C9-D5E7F10A7B4E}"/>
                  </a:ext>
                </a:extLst>
              </p:cNvPr>
              <p:cNvSpPr>
                <a:spLocks noGrp="1" noRot="1" noChangeAspect="1" noMove="1" noResize="1" noEditPoints="1" noAdjustHandles="1" noChangeArrowheads="1" noChangeShapeType="1" noTextEdit="1"/>
              </p:cNvSpPr>
              <p:nvPr>
                <p:ph idx="1"/>
              </p:nvPr>
            </p:nvSpPr>
            <p:spPr>
              <a:xfrm>
                <a:off x="228600" y="838200"/>
                <a:ext cx="8915400" cy="5638800"/>
              </a:xfrm>
              <a:blipFill>
                <a:blip r:embed="rId2"/>
                <a:stretch>
                  <a:fillRect l="-2462" t="-1946" b="-8000"/>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7EF52091-93EB-4FD2-981F-6E90A34D62EF}"/>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EXTREMA</a:t>
            </a:r>
          </a:p>
          <a:p>
            <a:pPr algn="ctr" eaLnBrk="1" hangingPunct="1">
              <a:spcBef>
                <a:spcPct val="0"/>
              </a:spcBef>
              <a:buFontTx/>
              <a:buNone/>
            </a:pPr>
            <a:r>
              <a:rPr lang="en-US" altLang="en-US" sz="2400" dirty="0">
                <a:solidFill>
                  <a:schemeClr val="bg1"/>
                </a:solidFill>
              </a:rPr>
              <a:t>IN-CLASS PROBLEM 5</a:t>
            </a:r>
            <a:endParaRPr lang="en-US" altLang="en-US" sz="2400" i="1" dirty="0">
              <a:solidFill>
                <a:schemeClr val="folHlink"/>
              </a:solidFill>
            </a:endParaRPr>
          </a:p>
        </p:txBody>
      </p:sp>
      <p:sp>
        <p:nvSpPr>
          <p:cNvPr id="4" name="TextBox 3">
            <a:extLst>
              <a:ext uri="{FF2B5EF4-FFF2-40B4-BE49-F238E27FC236}">
                <a16:creationId xmlns:a16="http://schemas.microsoft.com/office/drawing/2014/main" id="{3B5FD78F-29B6-4BFC-A753-0F85788CBFF7}"/>
              </a:ext>
            </a:extLst>
          </p:cNvPr>
          <p:cNvSpPr txBox="1"/>
          <p:nvPr/>
        </p:nvSpPr>
        <p:spPr>
          <a:xfrm>
            <a:off x="4585138" y="6150114"/>
            <a:ext cx="4572000" cy="707886"/>
          </a:xfrm>
          <a:prstGeom prst="rect">
            <a:avLst/>
          </a:prstGeom>
          <a:noFill/>
        </p:spPr>
        <p:txBody>
          <a:bodyPr wrap="square">
            <a:spAutoFit/>
          </a:bodyPr>
          <a:lstStyle/>
          <a:p>
            <a:r>
              <a:rPr lang="en-US" altLang="en-US" sz="2000" dirty="0">
                <a:solidFill>
                  <a:srgbClr val="CCFFFF"/>
                </a:solidFill>
              </a:rPr>
              <a:t>The maximums and minimums occur where the first derivative is zero</a:t>
            </a:r>
          </a:p>
        </p:txBody>
      </p:sp>
      <p:sp>
        <p:nvSpPr>
          <p:cNvPr id="2" name="TextBox 1">
            <a:extLst>
              <a:ext uri="{FF2B5EF4-FFF2-40B4-BE49-F238E27FC236}">
                <a16:creationId xmlns:a16="http://schemas.microsoft.com/office/drawing/2014/main" id="{851CEB52-0CC5-451F-9D32-5513C61207A2}"/>
              </a:ext>
            </a:extLst>
          </p:cNvPr>
          <p:cNvSpPr txBox="1"/>
          <p:nvPr/>
        </p:nvSpPr>
        <p:spPr>
          <a:xfrm>
            <a:off x="257503" y="3810000"/>
            <a:ext cx="8763000" cy="707886"/>
          </a:xfrm>
          <a:prstGeom prst="rect">
            <a:avLst/>
          </a:prstGeom>
          <a:noFill/>
        </p:spPr>
        <p:txBody>
          <a:bodyPr wrap="square">
            <a:spAutoFit/>
          </a:bodyPr>
          <a:lstStyle/>
          <a:p>
            <a:r>
              <a:rPr lang="en-US" altLang="en-US" sz="2000" dirty="0"/>
              <a:t>Trust me…</a:t>
            </a:r>
          </a:p>
          <a:p>
            <a:r>
              <a:rPr lang="en-US" altLang="en-US" sz="2000" dirty="0"/>
              <a:t>When a ratio is set equal to zero, you can drop the denominator</a:t>
            </a:r>
          </a:p>
        </p:txBody>
      </p:sp>
    </p:spTree>
    <p:extLst>
      <p:ext uri="{BB962C8B-B14F-4D97-AF65-F5344CB8AC3E}">
        <p14:creationId xmlns:p14="http://schemas.microsoft.com/office/powerpoint/2010/main" val="31183812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8131" name="Content Placeholder 2">
                <a:extLst>
                  <a:ext uri="{FF2B5EF4-FFF2-40B4-BE49-F238E27FC236}">
                    <a16:creationId xmlns:a16="http://schemas.microsoft.com/office/drawing/2014/main" id="{709E4831-21B0-49B8-A6C9-D5E7F10A7B4E}"/>
                  </a:ext>
                </a:extLst>
              </p:cNvPr>
              <p:cNvSpPr>
                <a:spLocks noGrp="1"/>
              </p:cNvSpPr>
              <p:nvPr>
                <p:ph idx="1"/>
              </p:nvPr>
            </p:nvSpPr>
            <p:spPr>
              <a:xfrm>
                <a:off x="228600" y="838200"/>
                <a:ext cx="8915400" cy="5638800"/>
              </a:xfrm>
            </p:spPr>
            <p:txBody>
              <a:bodyPr/>
              <a:lstStyle/>
              <a:p>
                <a:pPr marL="0" marR="0">
                  <a:spcBef>
                    <a:spcPts val="0"/>
                  </a:spcBef>
                  <a:spcAft>
                    <a:spcPts val="0"/>
                  </a:spcAft>
                </a:pPr>
                <a:r>
                  <a:rPr lang="en-US" dirty="0"/>
                  <a:t>P = 100R/(64+16R+R</a:t>
                </a:r>
                <a:r>
                  <a:rPr lang="en-US" baseline="30000" dirty="0"/>
                  <a:t>2</a:t>
                </a:r>
                <a:r>
                  <a:rPr lang="en-US" dirty="0"/>
                  <a:t>) watts</a:t>
                </a:r>
              </a:p>
              <a:p>
                <a:pPr marL="0" marR="0">
                  <a:spcBef>
                    <a:spcPts val="0"/>
                  </a:spcBef>
                  <a:spcAft>
                    <a:spcPts val="0"/>
                  </a:spcAft>
                </a:pPr>
                <a:r>
                  <a:rPr lang="en-US" dirty="0"/>
                  <a:t>Find the value of R that allows maximum power</a:t>
                </a:r>
              </a:p>
              <a:p>
                <a:r>
                  <a:rPr lang="en-US" dirty="0"/>
                  <a:t>P’</a:t>
                </a:r>
                <a:r>
                  <a:rPr lang="en-US" sz="1000" dirty="0"/>
                  <a:t> </a:t>
                </a:r>
                <a:r>
                  <a:rPr lang="en-US" dirty="0"/>
                  <a:t>=</a:t>
                </a:r>
                <a:r>
                  <a:rPr lang="en-US" sz="1000" dirty="0"/>
                  <a:t> </a:t>
                </a:r>
                <a:r>
                  <a:rPr lang="en-US" altLang="en-US" sz="3800" dirty="0"/>
                  <a:t>6400-100</a:t>
                </a:r>
                <a14:m>
                  <m:oMath xmlns:m="http://schemas.openxmlformats.org/officeDocument/2006/math">
                    <m:r>
                      <m:rPr>
                        <m:nor/>
                      </m:rPr>
                      <a:rPr lang="en-US" sz="3800" dirty="0" smtClean="0"/>
                      <m:t>R</m:t>
                    </m:r>
                    <m:r>
                      <m:rPr>
                        <m:nor/>
                      </m:rPr>
                      <a:rPr lang="en-US" sz="3800" baseline="30000" dirty="0" smtClean="0"/>
                      <m:t>2</m:t>
                    </m:r>
                  </m:oMath>
                </a14:m>
                <a:r>
                  <a:rPr lang="en-US" altLang="en-US" sz="3800" dirty="0"/>
                  <a:t> = 0</a:t>
                </a:r>
              </a:p>
              <a:p>
                <a:r>
                  <a:rPr lang="en-US" altLang="en-US" sz="3800" dirty="0"/>
                  <a:t>6400 = 100</a:t>
                </a:r>
                <a14:m>
                  <m:oMath xmlns:m="http://schemas.openxmlformats.org/officeDocument/2006/math">
                    <m:r>
                      <m:rPr>
                        <m:nor/>
                      </m:rPr>
                      <a:rPr lang="en-US" sz="3800" dirty="0" smtClean="0"/>
                      <m:t>R</m:t>
                    </m:r>
                    <m:r>
                      <m:rPr>
                        <m:nor/>
                      </m:rPr>
                      <a:rPr lang="en-US" sz="3800" baseline="30000" dirty="0" smtClean="0"/>
                      <m:t>2</m:t>
                    </m:r>
                  </m:oMath>
                </a14:m>
                <a:r>
                  <a:rPr lang="en-US" altLang="en-US" sz="3800" dirty="0"/>
                  <a:t> </a:t>
                </a:r>
              </a:p>
              <a:p>
                <a:r>
                  <a:rPr lang="en-US" sz="3800" dirty="0"/>
                  <a:t>6400/100 = </a:t>
                </a:r>
                <a14:m>
                  <m:oMath xmlns:m="http://schemas.openxmlformats.org/officeDocument/2006/math">
                    <m:r>
                      <m:rPr>
                        <m:nor/>
                      </m:rPr>
                      <a:rPr lang="en-US" sz="3800" dirty="0" smtClean="0"/>
                      <m:t>R</m:t>
                    </m:r>
                    <m:r>
                      <m:rPr>
                        <m:nor/>
                      </m:rPr>
                      <a:rPr lang="en-US" sz="3800" baseline="30000" dirty="0" smtClean="0"/>
                      <m:t>2</m:t>
                    </m:r>
                  </m:oMath>
                </a14:m>
                <a:endParaRPr lang="en-US" altLang="en-US" sz="3800" dirty="0"/>
              </a:p>
              <a:p>
                <a:r>
                  <a:rPr lang="en-US" altLang="en-US" sz="3800" dirty="0"/>
                  <a:t>R = </a:t>
                </a:r>
                <a14:m>
                  <m:oMath xmlns:m="http://schemas.openxmlformats.org/officeDocument/2006/math">
                    <m:rad>
                      <m:radPr>
                        <m:degHide m:val="on"/>
                        <m:ctrlPr>
                          <a:rPr lang="en-US" altLang="en-US" sz="3800" i="1" smtClean="0">
                            <a:latin typeface="Cambria Math" panose="02040503050406030204" pitchFamily="18" charset="0"/>
                          </a:rPr>
                        </m:ctrlPr>
                      </m:radPr>
                      <m:deg/>
                      <m:e>
                        <m:r>
                          <m:rPr>
                            <m:nor/>
                          </m:rPr>
                          <a:rPr lang="en-US" sz="3800" dirty="0"/>
                          <m:t>64</m:t>
                        </m:r>
                      </m:e>
                    </m:rad>
                  </m:oMath>
                </a14:m>
                <a:r>
                  <a:rPr lang="en-US" altLang="en-US" sz="3800" dirty="0"/>
                  <a:t> = 8 </a:t>
                </a:r>
                <a:r>
                  <a:rPr lang="en-US" altLang="en-US" sz="3000" dirty="0"/>
                  <a:t>…?</a:t>
                </a:r>
              </a:p>
            </p:txBody>
          </p:sp>
        </mc:Choice>
        <mc:Fallback xmlns="">
          <p:sp>
            <p:nvSpPr>
              <p:cNvPr id="48131" name="Content Placeholder 2">
                <a:extLst>
                  <a:ext uri="{FF2B5EF4-FFF2-40B4-BE49-F238E27FC236}">
                    <a16:creationId xmlns:a16="http://schemas.microsoft.com/office/drawing/2014/main" id="{709E4831-21B0-49B8-A6C9-D5E7F10A7B4E}"/>
                  </a:ext>
                </a:extLst>
              </p:cNvPr>
              <p:cNvSpPr>
                <a:spLocks noGrp="1" noRot="1" noChangeAspect="1" noMove="1" noResize="1" noEditPoints="1" noAdjustHandles="1" noChangeArrowheads="1" noChangeShapeType="1" noTextEdit="1"/>
              </p:cNvSpPr>
              <p:nvPr>
                <p:ph idx="1"/>
              </p:nvPr>
            </p:nvSpPr>
            <p:spPr>
              <a:xfrm>
                <a:off x="228600" y="838200"/>
                <a:ext cx="8915400" cy="5638800"/>
              </a:xfrm>
              <a:blipFill>
                <a:blip r:embed="rId2"/>
                <a:stretch>
                  <a:fillRect l="-2462" t="-1946"/>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7EF52091-93EB-4FD2-981F-6E90A34D62EF}"/>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EXTREMA</a:t>
            </a:r>
          </a:p>
          <a:p>
            <a:pPr algn="ctr" eaLnBrk="1" hangingPunct="1">
              <a:spcBef>
                <a:spcPct val="0"/>
              </a:spcBef>
              <a:buFontTx/>
              <a:buNone/>
            </a:pPr>
            <a:r>
              <a:rPr lang="en-US" altLang="en-US" sz="2400" dirty="0">
                <a:solidFill>
                  <a:schemeClr val="bg1"/>
                </a:solidFill>
              </a:rPr>
              <a:t>IN-CLASS PROBLEM 5</a:t>
            </a:r>
            <a:endParaRPr lang="en-US" altLang="en-US" sz="2400" i="1" dirty="0">
              <a:solidFill>
                <a:schemeClr val="folHlink"/>
              </a:solidFill>
            </a:endParaRPr>
          </a:p>
        </p:txBody>
      </p:sp>
      <p:sp>
        <p:nvSpPr>
          <p:cNvPr id="5" name="TextBox 4">
            <a:extLst>
              <a:ext uri="{FF2B5EF4-FFF2-40B4-BE49-F238E27FC236}">
                <a16:creationId xmlns:a16="http://schemas.microsoft.com/office/drawing/2014/main" id="{2E376BE1-4182-DD65-A2DF-68A5FF44C6D6}"/>
              </a:ext>
            </a:extLst>
          </p:cNvPr>
          <p:cNvSpPr txBox="1"/>
          <p:nvPr/>
        </p:nvSpPr>
        <p:spPr>
          <a:xfrm>
            <a:off x="5334000" y="2797314"/>
            <a:ext cx="3810000" cy="1938992"/>
          </a:xfrm>
          <a:prstGeom prst="rect">
            <a:avLst/>
          </a:prstGeom>
          <a:noFill/>
        </p:spPr>
        <p:txBody>
          <a:bodyPr wrap="square">
            <a:spAutoFit/>
          </a:bodyPr>
          <a:lstStyle/>
          <a:p>
            <a:r>
              <a:rPr lang="pt-BR" altLang="en-US" sz="4000" b="1" dirty="0">
                <a:solidFill>
                  <a:srgbClr val="92D050"/>
                </a:solidFill>
              </a:rPr>
              <a:t>800-100R = 0</a:t>
            </a:r>
          </a:p>
          <a:p>
            <a:r>
              <a:rPr lang="pt-BR" sz="4000" b="1" dirty="0">
                <a:solidFill>
                  <a:srgbClr val="92D050"/>
                </a:solidFill>
              </a:rPr>
              <a:t>R = 800/100</a:t>
            </a:r>
          </a:p>
          <a:p>
            <a:r>
              <a:rPr lang="pt-BR" sz="4000" b="1" dirty="0">
                <a:solidFill>
                  <a:srgbClr val="92D050"/>
                </a:solidFill>
              </a:rPr>
              <a:t>   = 8 ...</a:t>
            </a:r>
            <a:endParaRPr lang="en-US" sz="4000" b="1" dirty="0">
              <a:solidFill>
                <a:srgbClr val="92D050"/>
              </a:solidFill>
            </a:endParaRPr>
          </a:p>
        </p:txBody>
      </p:sp>
    </p:spTree>
    <p:extLst>
      <p:ext uri="{BB962C8B-B14F-4D97-AF65-F5344CB8AC3E}">
        <p14:creationId xmlns:p14="http://schemas.microsoft.com/office/powerpoint/2010/main" val="14808525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8131" name="Content Placeholder 2">
                <a:extLst>
                  <a:ext uri="{FF2B5EF4-FFF2-40B4-BE49-F238E27FC236}">
                    <a16:creationId xmlns:a16="http://schemas.microsoft.com/office/drawing/2014/main" id="{709E4831-21B0-49B8-A6C9-D5E7F10A7B4E}"/>
                  </a:ext>
                </a:extLst>
              </p:cNvPr>
              <p:cNvSpPr>
                <a:spLocks noGrp="1"/>
              </p:cNvSpPr>
              <p:nvPr>
                <p:ph idx="1"/>
              </p:nvPr>
            </p:nvSpPr>
            <p:spPr>
              <a:xfrm>
                <a:off x="228600" y="838200"/>
                <a:ext cx="8915400" cy="5638800"/>
              </a:xfrm>
            </p:spPr>
            <p:txBody>
              <a:bodyPr/>
              <a:lstStyle/>
              <a:p>
                <a:pPr marL="0" marR="0">
                  <a:spcBef>
                    <a:spcPts val="0"/>
                  </a:spcBef>
                  <a:spcAft>
                    <a:spcPts val="0"/>
                  </a:spcAft>
                </a:pPr>
                <a:r>
                  <a:rPr lang="en-US" dirty="0"/>
                  <a:t>P = 100R/(64+16R+R</a:t>
                </a:r>
                <a:r>
                  <a:rPr lang="en-US" baseline="30000" dirty="0"/>
                  <a:t>2</a:t>
                </a:r>
                <a:r>
                  <a:rPr lang="en-US" dirty="0"/>
                  <a:t>) watts</a:t>
                </a:r>
              </a:p>
              <a:p>
                <a:pPr marL="0" marR="0">
                  <a:spcBef>
                    <a:spcPts val="0"/>
                  </a:spcBef>
                  <a:spcAft>
                    <a:spcPts val="0"/>
                  </a:spcAft>
                </a:pPr>
                <a:r>
                  <a:rPr lang="en-US" dirty="0"/>
                  <a:t>Find the value of R that allows maximum power</a:t>
                </a:r>
              </a:p>
              <a:p>
                <a:r>
                  <a:rPr lang="en-US" dirty="0"/>
                  <a:t>P’</a:t>
                </a:r>
                <a:r>
                  <a:rPr lang="en-US" sz="1000" dirty="0"/>
                  <a:t> </a:t>
                </a:r>
                <a:r>
                  <a:rPr lang="en-US" dirty="0"/>
                  <a:t>=</a:t>
                </a:r>
                <a:r>
                  <a:rPr lang="en-US" sz="1000" dirty="0"/>
                  <a:t> </a:t>
                </a:r>
                <a:r>
                  <a:rPr lang="en-US" altLang="en-US" sz="3800" dirty="0"/>
                  <a:t>6400-100</a:t>
                </a:r>
                <a14:m>
                  <m:oMath xmlns:m="http://schemas.openxmlformats.org/officeDocument/2006/math">
                    <m:r>
                      <m:rPr>
                        <m:nor/>
                      </m:rPr>
                      <a:rPr lang="en-US" sz="3800" dirty="0" smtClean="0"/>
                      <m:t>R</m:t>
                    </m:r>
                    <m:r>
                      <m:rPr>
                        <m:nor/>
                      </m:rPr>
                      <a:rPr lang="en-US" sz="3800" baseline="30000" dirty="0" smtClean="0"/>
                      <m:t>2</m:t>
                    </m:r>
                  </m:oMath>
                </a14:m>
                <a:r>
                  <a:rPr lang="en-US" altLang="en-US" sz="3800" dirty="0"/>
                  <a:t> = 0</a:t>
                </a:r>
              </a:p>
              <a:p>
                <a:r>
                  <a:rPr lang="en-US" altLang="en-US" sz="3800" dirty="0"/>
                  <a:t>6400 = 100</a:t>
                </a:r>
                <a14:m>
                  <m:oMath xmlns:m="http://schemas.openxmlformats.org/officeDocument/2006/math">
                    <m:r>
                      <m:rPr>
                        <m:nor/>
                      </m:rPr>
                      <a:rPr lang="en-US" sz="3800" dirty="0" smtClean="0"/>
                      <m:t>R</m:t>
                    </m:r>
                    <m:r>
                      <m:rPr>
                        <m:nor/>
                      </m:rPr>
                      <a:rPr lang="en-US" sz="3800" baseline="30000" dirty="0" smtClean="0"/>
                      <m:t>2</m:t>
                    </m:r>
                  </m:oMath>
                </a14:m>
                <a:r>
                  <a:rPr lang="en-US" altLang="en-US" sz="3800" dirty="0"/>
                  <a:t> </a:t>
                </a:r>
              </a:p>
              <a:p>
                <a:r>
                  <a:rPr lang="en-US" sz="3800" dirty="0"/>
                  <a:t>6400/100 = </a:t>
                </a:r>
                <a14:m>
                  <m:oMath xmlns:m="http://schemas.openxmlformats.org/officeDocument/2006/math">
                    <m:r>
                      <m:rPr>
                        <m:nor/>
                      </m:rPr>
                      <a:rPr lang="en-US" sz="3800" dirty="0" smtClean="0"/>
                      <m:t>R</m:t>
                    </m:r>
                    <m:r>
                      <m:rPr>
                        <m:nor/>
                      </m:rPr>
                      <a:rPr lang="en-US" sz="3800" baseline="30000" dirty="0" smtClean="0"/>
                      <m:t>2</m:t>
                    </m:r>
                  </m:oMath>
                </a14:m>
                <a:endParaRPr lang="en-US" altLang="en-US" sz="3800" dirty="0"/>
              </a:p>
              <a:p>
                <a:r>
                  <a:rPr lang="en-US" altLang="en-US" sz="3800" dirty="0"/>
                  <a:t>R = </a:t>
                </a:r>
                <a14:m>
                  <m:oMath xmlns:m="http://schemas.openxmlformats.org/officeDocument/2006/math">
                    <m:rad>
                      <m:radPr>
                        <m:degHide m:val="on"/>
                        <m:ctrlPr>
                          <a:rPr lang="en-US" altLang="en-US" sz="3800" i="1" smtClean="0">
                            <a:latin typeface="Cambria Math" panose="02040503050406030204" pitchFamily="18" charset="0"/>
                          </a:rPr>
                        </m:ctrlPr>
                      </m:radPr>
                      <m:deg/>
                      <m:e>
                        <m:r>
                          <m:rPr>
                            <m:nor/>
                          </m:rPr>
                          <a:rPr lang="en-US" sz="3800" dirty="0"/>
                          <m:t>64</m:t>
                        </m:r>
                      </m:e>
                    </m:rad>
                  </m:oMath>
                </a14:m>
                <a:r>
                  <a:rPr lang="en-US" altLang="en-US" sz="3800" dirty="0"/>
                  <a:t> = 8 ohms</a:t>
                </a:r>
              </a:p>
              <a:p>
                <a:r>
                  <a:rPr lang="en-US" altLang="en-US" sz="3800" dirty="0"/>
                  <a:t>But is it a max or a min?</a:t>
                </a:r>
                <a:endParaRPr lang="en-US" altLang="en-US" sz="3000" dirty="0"/>
              </a:p>
            </p:txBody>
          </p:sp>
        </mc:Choice>
        <mc:Fallback xmlns="">
          <p:sp>
            <p:nvSpPr>
              <p:cNvPr id="48131" name="Content Placeholder 2">
                <a:extLst>
                  <a:ext uri="{FF2B5EF4-FFF2-40B4-BE49-F238E27FC236}">
                    <a16:creationId xmlns:a16="http://schemas.microsoft.com/office/drawing/2014/main" id="{709E4831-21B0-49B8-A6C9-D5E7F10A7B4E}"/>
                  </a:ext>
                </a:extLst>
              </p:cNvPr>
              <p:cNvSpPr>
                <a:spLocks noGrp="1" noRot="1" noChangeAspect="1" noMove="1" noResize="1" noEditPoints="1" noAdjustHandles="1" noChangeArrowheads="1" noChangeShapeType="1" noTextEdit="1"/>
              </p:cNvSpPr>
              <p:nvPr>
                <p:ph idx="1"/>
              </p:nvPr>
            </p:nvSpPr>
            <p:spPr>
              <a:xfrm>
                <a:off x="228600" y="838200"/>
                <a:ext cx="8915400" cy="5638800"/>
              </a:xfrm>
              <a:blipFill>
                <a:blip r:embed="rId2"/>
                <a:stretch>
                  <a:fillRect l="-2462" t="-1946" b="-2162"/>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7EF52091-93EB-4FD2-981F-6E90A34D62EF}"/>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EXTREMA</a:t>
            </a:r>
          </a:p>
          <a:p>
            <a:pPr algn="ctr" eaLnBrk="1" hangingPunct="1">
              <a:spcBef>
                <a:spcPct val="0"/>
              </a:spcBef>
              <a:buFontTx/>
              <a:buNone/>
            </a:pPr>
            <a:r>
              <a:rPr lang="en-US" altLang="en-US" sz="2400" dirty="0">
                <a:solidFill>
                  <a:schemeClr val="bg1"/>
                </a:solidFill>
              </a:rPr>
              <a:t>IN-CLASS PROBLEM 5</a:t>
            </a:r>
            <a:endParaRPr lang="en-US" altLang="en-US" sz="2400" i="1" dirty="0">
              <a:solidFill>
                <a:schemeClr val="folHlink"/>
              </a:solidFill>
            </a:endParaRPr>
          </a:p>
        </p:txBody>
      </p:sp>
    </p:spTree>
    <p:extLst>
      <p:ext uri="{BB962C8B-B14F-4D97-AF65-F5344CB8AC3E}">
        <p14:creationId xmlns:p14="http://schemas.microsoft.com/office/powerpoint/2010/main" val="25401348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Content Placeholder 2">
            <a:extLst>
              <a:ext uri="{FF2B5EF4-FFF2-40B4-BE49-F238E27FC236}">
                <a16:creationId xmlns:a16="http://schemas.microsoft.com/office/drawing/2014/main" id="{709E4831-21B0-49B8-A6C9-D5E7F10A7B4E}"/>
              </a:ext>
            </a:extLst>
          </p:cNvPr>
          <p:cNvSpPr>
            <a:spLocks noGrp="1"/>
          </p:cNvSpPr>
          <p:nvPr>
            <p:ph idx="1"/>
          </p:nvPr>
        </p:nvSpPr>
        <p:spPr>
          <a:xfrm>
            <a:off x="228600" y="838200"/>
            <a:ext cx="8915400" cy="5638800"/>
          </a:xfrm>
        </p:spPr>
        <p:txBody>
          <a:bodyPr/>
          <a:lstStyle/>
          <a:p>
            <a:pPr marL="0" marR="0">
              <a:spcBef>
                <a:spcPts val="0"/>
              </a:spcBef>
              <a:spcAft>
                <a:spcPts val="0"/>
              </a:spcAft>
            </a:pPr>
            <a:r>
              <a:rPr lang="en-US" dirty="0"/>
              <a:t>P = 100R/(64+16R+R</a:t>
            </a:r>
            <a:r>
              <a:rPr lang="en-US" baseline="30000" dirty="0"/>
              <a:t>2</a:t>
            </a:r>
            <a:r>
              <a:rPr lang="en-US" dirty="0"/>
              <a:t>) watts</a:t>
            </a:r>
          </a:p>
          <a:p>
            <a:pPr marL="0" marR="0">
              <a:spcBef>
                <a:spcPts val="0"/>
              </a:spcBef>
              <a:spcAft>
                <a:spcPts val="0"/>
              </a:spcAft>
            </a:pPr>
            <a:r>
              <a:rPr lang="en-US" dirty="0"/>
              <a:t>Find the value of R that allows maximum power</a:t>
            </a:r>
          </a:p>
          <a:p>
            <a:r>
              <a:rPr lang="en-US" dirty="0"/>
              <a:t>P’=</a:t>
            </a:r>
            <a:r>
              <a:rPr lang="en-US" altLang="en-US" sz="3800" dirty="0"/>
              <a:t>0 at R=8 ohms</a:t>
            </a:r>
          </a:p>
          <a:p>
            <a:r>
              <a:rPr lang="en-US" altLang="en-US" sz="3800" dirty="0"/>
              <a:t>But is it a max or a min?</a:t>
            </a:r>
          </a:p>
          <a:p>
            <a:r>
              <a:rPr lang="en-US" altLang="en-US" sz="3800" dirty="0"/>
              <a:t>Using </a:t>
            </a:r>
            <a:r>
              <a:rPr lang="en-US" dirty="0"/>
              <a:t>P=100R/(64+16R+R</a:t>
            </a:r>
            <a:r>
              <a:rPr lang="en-US" baseline="30000" dirty="0"/>
              <a:t>2</a:t>
            </a:r>
            <a:r>
              <a:rPr lang="en-US" dirty="0"/>
              <a:t>) </a:t>
            </a:r>
          </a:p>
          <a:p>
            <a:r>
              <a:rPr lang="en-US" dirty="0"/>
              <a:t>plug in R=7.9 and R=8.1 and compare the value to R=8</a:t>
            </a:r>
          </a:p>
          <a:p>
            <a:endParaRPr lang="en-US" altLang="en-US" sz="3000" dirty="0"/>
          </a:p>
        </p:txBody>
      </p:sp>
      <p:sp>
        <p:nvSpPr>
          <p:cNvPr id="3" name="Rectangle 2">
            <a:extLst>
              <a:ext uri="{FF2B5EF4-FFF2-40B4-BE49-F238E27FC236}">
                <a16:creationId xmlns:a16="http://schemas.microsoft.com/office/drawing/2014/main" id="{7EF52091-93EB-4FD2-981F-6E90A34D62EF}"/>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EXTREMA</a:t>
            </a:r>
          </a:p>
          <a:p>
            <a:pPr algn="ctr" eaLnBrk="1" hangingPunct="1">
              <a:spcBef>
                <a:spcPct val="0"/>
              </a:spcBef>
              <a:buFontTx/>
              <a:buNone/>
            </a:pPr>
            <a:r>
              <a:rPr lang="en-US" altLang="en-US" sz="2400" dirty="0">
                <a:solidFill>
                  <a:schemeClr val="bg1"/>
                </a:solidFill>
              </a:rPr>
              <a:t>IN-CLASS PROBLEM 5</a:t>
            </a:r>
            <a:endParaRPr lang="en-US" altLang="en-US" sz="2400" i="1" dirty="0">
              <a:solidFill>
                <a:schemeClr val="folHlink"/>
              </a:solidFill>
            </a:endParaRPr>
          </a:p>
        </p:txBody>
      </p:sp>
    </p:spTree>
    <p:extLst>
      <p:ext uri="{BB962C8B-B14F-4D97-AF65-F5344CB8AC3E}">
        <p14:creationId xmlns:p14="http://schemas.microsoft.com/office/powerpoint/2010/main" val="672186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a:extLst>
              <a:ext uri="{FF2B5EF4-FFF2-40B4-BE49-F238E27FC236}">
                <a16:creationId xmlns:a16="http://schemas.microsoft.com/office/drawing/2014/main" id="{51C49C7A-583A-47F1-816F-5BBC36462D6B}"/>
              </a:ext>
            </a:extLst>
          </p:cNvPr>
          <p:cNvSpPr>
            <a:spLocks noGrp="1"/>
          </p:cNvSpPr>
          <p:nvPr>
            <p:ph idx="1"/>
          </p:nvPr>
        </p:nvSpPr>
        <p:spPr/>
        <p:txBody>
          <a:bodyPr/>
          <a:lstStyle/>
          <a:p>
            <a:r>
              <a:rPr lang="en-US" altLang="en-US" dirty="0"/>
              <a:t>Some functions are written </a:t>
            </a:r>
            <a:r>
              <a:rPr lang="en-US" altLang="en-US" dirty="0">
                <a:solidFill>
                  <a:schemeClr val="tx1"/>
                </a:solidFill>
              </a:rPr>
              <a:t>implicitly</a:t>
            </a:r>
            <a:r>
              <a:rPr lang="en-US" altLang="en-US" dirty="0"/>
              <a:t> as a function of x:</a:t>
            </a:r>
          </a:p>
          <a:p>
            <a:endParaRPr lang="en-US" altLang="en-US" dirty="0"/>
          </a:p>
          <a:p>
            <a:pPr algn="ctr"/>
            <a:r>
              <a:rPr lang="en-US" altLang="en-US" dirty="0"/>
              <a:t>x</a:t>
            </a:r>
            <a:r>
              <a:rPr lang="en-US" altLang="en-US" baseline="30000" dirty="0"/>
              <a:t>2</a:t>
            </a:r>
            <a:r>
              <a:rPr lang="en-US" altLang="en-US" dirty="0"/>
              <a:t> + y</a:t>
            </a:r>
            <a:r>
              <a:rPr lang="en-US" altLang="en-US" baseline="30000" dirty="0"/>
              <a:t>2</a:t>
            </a:r>
            <a:r>
              <a:rPr lang="en-US" altLang="en-US" dirty="0"/>
              <a:t> = 25 </a:t>
            </a:r>
          </a:p>
          <a:p>
            <a:pPr algn="ctr"/>
            <a:endParaRPr lang="en-US" altLang="en-US" dirty="0"/>
          </a:p>
          <a:p>
            <a:pPr algn="ctr"/>
            <a:endParaRPr lang="en-US" altLang="en-US" dirty="0"/>
          </a:p>
          <a:p>
            <a:pPr algn="ctr"/>
            <a:r>
              <a:rPr lang="en-US" altLang="en-US" sz="3800" dirty="0"/>
              <a:t>Ok… that’s not a function… but…</a:t>
            </a:r>
          </a:p>
        </p:txBody>
      </p:sp>
      <p:sp>
        <p:nvSpPr>
          <p:cNvPr id="35843" name="Title 1">
            <a:extLst>
              <a:ext uri="{FF2B5EF4-FFF2-40B4-BE49-F238E27FC236}">
                <a16:creationId xmlns:a16="http://schemas.microsoft.com/office/drawing/2014/main" id="{64752D79-07A5-4301-B8A1-D0E7FC2815D3}"/>
              </a:ext>
            </a:extLst>
          </p:cNvPr>
          <p:cNvSpPr>
            <a:spLocks noGrp="1"/>
          </p:cNvSpPr>
          <p:nvPr>
            <p:ph type="title"/>
          </p:nvPr>
        </p:nvSpPr>
        <p:spPr/>
        <p:txBody>
          <a:bodyPr/>
          <a:lstStyle/>
          <a:p>
            <a:r>
              <a:rPr lang="en-US" altLang="en-US"/>
              <a:t>Implicit Differentiation</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Content Placeholder 2">
            <a:extLst>
              <a:ext uri="{FF2B5EF4-FFF2-40B4-BE49-F238E27FC236}">
                <a16:creationId xmlns:a16="http://schemas.microsoft.com/office/drawing/2014/main" id="{709E4831-21B0-49B8-A6C9-D5E7F10A7B4E}"/>
              </a:ext>
            </a:extLst>
          </p:cNvPr>
          <p:cNvSpPr>
            <a:spLocks noGrp="1"/>
          </p:cNvSpPr>
          <p:nvPr>
            <p:ph idx="1"/>
          </p:nvPr>
        </p:nvSpPr>
        <p:spPr>
          <a:xfrm>
            <a:off x="228600" y="838200"/>
            <a:ext cx="8915400" cy="5638800"/>
          </a:xfrm>
        </p:spPr>
        <p:txBody>
          <a:bodyPr/>
          <a:lstStyle/>
          <a:p>
            <a:pPr marL="0" marR="0">
              <a:spcBef>
                <a:spcPts val="0"/>
              </a:spcBef>
              <a:spcAft>
                <a:spcPts val="0"/>
              </a:spcAft>
            </a:pPr>
            <a:r>
              <a:rPr lang="en-US" dirty="0"/>
              <a:t>P = 100R/(64+16R+R</a:t>
            </a:r>
            <a:r>
              <a:rPr lang="en-US" baseline="30000" dirty="0"/>
              <a:t>2</a:t>
            </a:r>
            <a:r>
              <a:rPr lang="en-US" dirty="0"/>
              <a:t>) watts</a:t>
            </a:r>
          </a:p>
          <a:p>
            <a:pPr marL="0" marR="0">
              <a:spcBef>
                <a:spcPts val="0"/>
              </a:spcBef>
              <a:spcAft>
                <a:spcPts val="0"/>
              </a:spcAft>
            </a:pPr>
            <a:r>
              <a:rPr lang="en-US" dirty="0"/>
              <a:t>Find the value of R that allows maximum power</a:t>
            </a:r>
          </a:p>
          <a:p>
            <a:r>
              <a:rPr lang="en-US" dirty="0"/>
              <a:t>P’=</a:t>
            </a:r>
            <a:r>
              <a:rPr lang="en-US" altLang="en-US" sz="3800" dirty="0"/>
              <a:t>0 at R=8 ohms</a:t>
            </a:r>
          </a:p>
          <a:p>
            <a:r>
              <a:rPr lang="en-US" altLang="en-US" sz="3800" dirty="0"/>
              <a:t>But is it a max or a min?</a:t>
            </a:r>
          </a:p>
          <a:p>
            <a:r>
              <a:rPr lang="en-US" dirty="0"/>
              <a:t>P(R=7.9) ≈ 3.1249</a:t>
            </a:r>
          </a:p>
          <a:p>
            <a:r>
              <a:rPr lang="en-US" dirty="0"/>
              <a:t>P(R=8) ≈ 3.1250 </a:t>
            </a:r>
          </a:p>
          <a:p>
            <a:r>
              <a:rPr lang="en-US" dirty="0"/>
              <a:t>P(R=8.1) ≈ 3.1249</a:t>
            </a:r>
          </a:p>
          <a:p>
            <a:endParaRPr lang="en-US" dirty="0"/>
          </a:p>
          <a:p>
            <a:endParaRPr lang="en-US" altLang="en-US" sz="3000" dirty="0"/>
          </a:p>
        </p:txBody>
      </p:sp>
      <p:sp>
        <p:nvSpPr>
          <p:cNvPr id="3" name="Rectangle 2">
            <a:extLst>
              <a:ext uri="{FF2B5EF4-FFF2-40B4-BE49-F238E27FC236}">
                <a16:creationId xmlns:a16="http://schemas.microsoft.com/office/drawing/2014/main" id="{7EF52091-93EB-4FD2-981F-6E90A34D62EF}"/>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EXTREMA</a:t>
            </a:r>
          </a:p>
          <a:p>
            <a:pPr algn="ctr" eaLnBrk="1" hangingPunct="1">
              <a:spcBef>
                <a:spcPct val="0"/>
              </a:spcBef>
              <a:buFontTx/>
              <a:buNone/>
            </a:pPr>
            <a:r>
              <a:rPr lang="en-US" altLang="en-US" sz="2400" dirty="0">
                <a:solidFill>
                  <a:schemeClr val="bg1"/>
                </a:solidFill>
              </a:rPr>
              <a:t>IN-CLASS PROBLEM 5</a:t>
            </a:r>
            <a:endParaRPr lang="en-US" altLang="en-US" sz="2400" i="1" dirty="0">
              <a:solidFill>
                <a:schemeClr val="folHlink"/>
              </a:solidFill>
            </a:endParaRPr>
          </a:p>
        </p:txBody>
      </p:sp>
    </p:spTree>
    <p:extLst>
      <p:ext uri="{BB962C8B-B14F-4D97-AF65-F5344CB8AC3E}">
        <p14:creationId xmlns:p14="http://schemas.microsoft.com/office/powerpoint/2010/main" val="40489350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Content Placeholder 2">
            <a:extLst>
              <a:ext uri="{FF2B5EF4-FFF2-40B4-BE49-F238E27FC236}">
                <a16:creationId xmlns:a16="http://schemas.microsoft.com/office/drawing/2014/main" id="{709E4831-21B0-49B8-A6C9-D5E7F10A7B4E}"/>
              </a:ext>
            </a:extLst>
          </p:cNvPr>
          <p:cNvSpPr>
            <a:spLocks noGrp="1"/>
          </p:cNvSpPr>
          <p:nvPr>
            <p:ph idx="1"/>
          </p:nvPr>
        </p:nvSpPr>
        <p:spPr>
          <a:xfrm>
            <a:off x="228600" y="838200"/>
            <a:ext cx="8915400" cy="5638800"/>
          </a:xfrm>
        </p:spPr>
        <p:txBody>
          <a:bodyPr/>
          <a:lstStyle/>
          <a:p>
            <a:pPr marL="0" marR="0">
              <a:spcBef>
                <a:spcPts val="0"/>
              </a:spcBef>
              <a:spcAft>
                <a:spcPts val="0"/>
              </a:spcAft>
            </a:pPr>
            <a:r>
              <a:rPr lang="en-US" dirty="0"/>
              <a:t>P = 100R/(64+16R+R</a:t>
            </a:r>
            <a:r>
              <a:rPr lang="en-US" baseline="30000" dirty="0"/>
              <a:t>2</a:t>
            </a:r>
            <a:r>
              <a:rPr lang="en-US" dirty="0"/>
              <a:t>) watts</a:t>
            </a:r>
          </a:p>
          <a:p>
            <a:pPr marL="0" marR="0">
              <a:spcBef>
                <a:spcPts val="0"/>
              </a:spcBef>
              <a:spcAft>
                <a:spcPts val="0"/>
              </a:spcAft>
            </a:pPr>
            <a:r>
              <a:rPr lang="en-US" dirty="0"/>
              <a:t>Find the value of R that allows maximum power</a:t>
            </a:r>
          </a:p>
          <a:p>
            <a:r>
              <a:rPr lang="en-US" dirty="0"/>
              <a:t>P’=</a:t>
            </a:r>
            <a:r>
              <a:rPr lang="en-US" altLang="en-US" sz="3800" dirty="0"/>
              <a:t>0 at R=8 ohms</a:t>
            </a:r>
          </a:p>
          <a:p>
            <a:r>
              <a:rPr lang="en-US" dirty="0"/>
              <a:t>P(R=7.9) ≈ 3.1249</a:t>
            </a:r>
          </a:p>
          <a:p>
            <a:pPr>
              <a:spcBef>
                <a:spcPts val="0"/>
              </a:spcBef>
            </a:pPr>
            <a:r>
              <a:rPr lang="en-US" dirty="0"/>
              <a:t>P(R=8) ≈ 3.1250 </a:t>
            </a:r>
          </a:p>
          <a:p>
            <a:pPr>
              <a:spcBef>
                <a:spcPts val="0"/>
              </a:spcBef>
            </a:pPr>
            <a:r>
              <a:rPr lang="en-US" dirty="0"/>
              <a:t>P(R=8.1) ≈ 3.1249</a:t>
            </a:r>
          </a:p>
          <a:p>
            <a:r>
              <a:rPr lang="en-US" dirty="0"/>
              <a:t>So </a:t>
            </a:r>
            <a:r>
              <a:rPr lang="en-US" dirty="0">
                <a:solidFill>
                  <a:srgbClr val="FFFF00"/>
                </a:solidFill>
              </a:rPr>
              <a:t>P (3.1250 watts) is a max at R=8 ohms</a:t>
            </a:r>
          </a:p>
          <a:p>
            <a:endParaRPr lang="en-US" dirty="0"/>
          </a:p>
          <a:p>
            <a:endParaRPr lang="en-US" altLang="en-US" sz="3000" dirty="0"/>
          </a:p>
        </p:txBody>
      </p:sp>
      <p:sp>
        <p:nvSpPr>
          <p:cNvPr id="3" name="Rectangle 2">
            <a:extLst>
              <a:ext uri="{FF2B5EF4-FFF2-40B4-BE49-F238E27FC236}">
                <a16:creationId xmlns:a16="http://schemas.microsoft.com/office/drawing/2014/main" id="{7EF52091-93EB-4FD2-981F-6E90A34D62EF}"/>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EXTREMA</a:t>
            </a:r>
          </a:p>
          <a:p>
            <a:pPr algn="ctr" eaLnBrk="1" hangingPunct="1">
              <a:spcBef>
                <a:spcPct val="0"/>
              </a:spcBef>
              <a:buFontTx/>
              <a:buNone/>
            </a:pPr>
            <a:r>
              <a:rPr lang="en-US" altLang="en-US" sz="2400" dirty="0">
                <a:solidFill>
                  <a:schemeClr val="bg1"/>
                </a:solidFill>
              </a:rPr>
              <a:t>IN-CLASS PROBLEM 5</a:t>
            </a:r>
            <a:endParaRPr lang="en-US" altLang="en-US" sz="2400" i="1" dirty="0">
              <a:solidFill>
                <a:schemeClr val="folHlink"/>
              </a:solidFill>
            </a:endParaRPr>
          </a:p>
        </p:txBody>
      </p:sp>
    </p:spTree>
    <p:extLst>
      <p:ext uri="{BB962C8B-B14F-4D97-AF65-F5344CB8AC3E}">
        <p14:creationId xmlns:p14="http://schemas.microsoft.com/office/powerpoint/2010/main" val="6354556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807517-39C9-4285-8E3B-D5907E9EEC4D}"/>
              </a:ext>
            </a:extLst>
          </p:cNvPr>
          <p:cNvPicPr>
            <a:picLocks noChangeAspect="1"/>
          </p:cNvPicPr>
          <p:nvPr/>
        </p:nvPicPr>
        <p:blipFill>
          <a:blip r:embed="rId2"/>
          <a:stretch>
            <a:fillRect/>
          </a:stretch>
        </p:blipFill>
        <p:spPr>
          <a:xfrm>
            <a:off x="852714" y="0"/>
            <a:ext cx="7438571" cy="6858000"/>
          </a:xfrm>
          <a:prstGeom prst="rect">
            <a:avLst/>
          </a:prstGeom>
        </p:spPr>
      </p:pic>
    </p:spTree>
    <p:extLst>
      <p:ext uri="{BB962C8B-B14F-4D97-AF65-F5344CB8AC3E}">
        <p14:creationId xmlns:p14="http://schemas.microsoft.com/office/powerpoint/2010/main" val="32517138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93AB9E-A5C6-43F7-815E-B454C4B75A8A}"/>
              </a:ext>
            </a:extLst>
          </p:cNvPr>
          <p:cNvPicPr>
            <a:picLocks noChangeAspect="1"/>
          </p:cNvPicPr>
          <p:nvPr/>
        </p:nvPicPr>
        <p:blipFill>
          <a:blip r:embed="rId2"/>
          <a:stretch>
            <a:fillRect/>
          </a:stretch>
        </p:blipFill>
        <p:spPr>
          <a:xfrm>
            <a:off x="1443037" y="80962"/>
            <a:ext cx="6257925" cy="6696075"/>
          </a:xfrm>
          <a:prstGeom prst="rect">
            <a:avLst/>
          </a:prstGeom>
        </p:spPr>
      </p:pic>
    </p:spTree>
    <p:extLst>
      <p:ext uri="{BB962C8B-B14F-4D97-AF65-F5344CB8AC3E}">
        <p14:creationId xmlns:p14="http://schemas.microsoft.com/office/powerpoint/2010/main" val="32595211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53200"/>
            <a:ext cx="3042821" cy="323165"/>
          </a:xfrm>
          <a:prstGeom prst="rect">
            <a:avLst/>
          </a:prstGeom>
        </p:spPr>
        <p:txBody>
          <a:bodyPr wrap="none">
            <a:spAutoFit/>
          </a:bodyPr>
          <a:lstStyle/>
          <a:p>
            <a:r>
              <a:rPr lang="en-US" sz="1500" b="1" dirty="0">
                <a:solidFill>
                  <a:srgbClr val="00B0F0"/>
                </a:solidFill>
              </a:rPr>
              <a:t>http://i.imgur.com/aliTlT3.jpg</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dirty="0"/>
              <a:t>Questions?</a:t>
            </a:r>
          </a:p>
        </p:txBody>
      </p:sp>
    </p:spTree>
    <p:extLst>
      <p:ext uri="{BB962C8B-B14F-4D97-AF65-F5344CB8AC3E}">
        <p14:creationId xmlns:p14="http://schemas.microsoft.com/office/powerpoint/2010/main" val="5142501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B7925-B784-400E-8FA5-F9297B09C213}"/>
              </a:ext>
            </a:extLst>
          </p:cNvPr>
          <p:cNvSpPr>
            <a:spLocks noGrp="1"/>
          </p:cNvSpPr>
          <p:nvPr>
            <p:ph type="title"/>
          </p:nvPr>
        </p:nvSpPr>
        <p:spPr/>
        <p:txBody>
          <a:bodyPr/>
          <a:lstStyle/>
          <a:p>
            <a:r>
              <a:rPr lang="en-US" dirty="0"/>
              <a:t>Shape of a Curve</a:t>
            </a:r>
          </a:p>
        </p:txBody>
      </p:sp>
      <p:sp>
        <p:nvSpPr>
          <p:cNvPr id="3" name="Content Placeholder 2">
            <a:extLst>
              <a:ext uri="{FF2B5EF4-FFF2-40B4-BE49-F238E27FC236}">
                <a16:creationId xmlns:a16="http://schemas.microsoft.com/office/drawing/2014/main" id="{720ABD6D-1AB3-4B46-BDAC-867BD2FD18A7}"/>
              </a:ext>
            </a:extLst>
          </p:cNvPr>
          <p:cNvSpPr>
            <a:spLocks noGrp="1"/>
          </p:cNvSpPr>
          <p:nvPr>
            <p:ph idx="1"/>
          </p:nvPr>
        </p:nvSpPr>
        <p:spPr/>
        <p:txBody>
          <a:bodyPr/>
          <a:lstStyle/>
          <a:p>
            <a:r>
              <a:rPr lang="en-US" dirty="0"/>
              <a:t>Back in the day, it was hard to graph stuff</a:t>
            </a:r>
          </a:p>
        </p:txBody>
      </p:sp>
      <p:pic>
        <p:nvPicPr>
          <p:cNvPr id="5" name="Picture 4">
            <a:extLst>
              <a:ext uri="{FF2B5EF4-FFF2-40B4-BE49-F238E27FC236}">
                <a16:creationId xmlns:a16="http://schemas.microsoft.com/office/drawing/2014/main" id="{235A3E15-A6B4-4EE8-9CA7-56C31E857FB8}"/>
              </a:ext>
            </a:extLst>
          </p:cNvPr>
          <p:cNvPicPr>
            <a:picLocks noChangeAspect="1"/>
          </p:cNvPicPr>
          <p:nvPr/>
        </p:nvPicPr>
        <p:blipFill>
          <a:blip r:embed="rId2"/>
          <a:stretch>
            <a:fillRect/>
          </a:stretch>
        </p:blipFill>
        <p:spPr>
          <a:xfrm>
            <a:off x="2000250" y="2590800"/>
            <a:ext cx="5143500" cy="3857625"/>
          </a:xfrm>
          <a:prstGeom prst="rect">
            <a:avLst/>
          </a:prstGeom>
        </p:spPr>
      </p:pic>
      <p:sp>
        <p:nvSpPr>
          <p:cNvPr id="8" name="TextBox 7">
            <a:extLst>
              <a:ext uri="{FF2B5EF4-FFF2-40B4-BE49-F238E27FC236}">
                <a16:creationId xmlns:a16="http://schemas.microsoft.com/office/drawing/2014/main" id="{B51C3C17-1F75-4442-9F14-E6C65CE9E6AC}"/>
              </a:ext>
            </a:extLst>
          </p:cNvPr>
          <p:cNvSpPr txBox="1"/>
          <p:nvPr/>
        </p:nvSpPr>
        <p:spPr>
          <a:xfrm>
            <a:off x="21021" y="6549137"/>
            <a:ext cx="4572000" cy="323165"/>
          </a:xfrm>
          <a:prstGeom prst="rect">
            <a:avLst/>
          </a:prstGeom>
          <a:noFill/>
        </p:spPr>
        <p:txBody>
          <a:bodyPr wrap="square">
            <a:spAutoFit/>
          </a:bodyPr>
          <a:lstStyle/>
          <a:p>
            <a:pPr algn="l"/>
            <a:r>
              <a:rPr lang="en-US" sz="1500" b="0" i="0" dirty="0">
                <a:solidFill>
                  <a:srgbClr val="00B0F0"/>
                </a:solidFill>
                <a:effectLst/>
                <a:latin typeface="-apple-system"/>
              </a:rPr>
              <a:t>Art made by Mexican artist Efrain Malo</a:t>
            </a:r>
          </a:p>
        </p:txBody>
      </p:sp>
    </p:spTree>
    <p:extLst>
      <p:ext uri="{BB962C8B-B14F-4D97-AF65-F5344CB8AC3E}">
        <p14:creationId xmlns:p14="http://schemas.microsoft.com/office/powerpoint/2010/main" val="11631674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0B550AC4-B9ED-4F3C-8EE6-D6551AC59E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273470"/>
            <a:ext cx="6324600" cy="35608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A9B7925-B784-400E-8FA5-F9297B09C213}"/>
              </a:ext>
            </a:extLst>
          </p:cNvPr>
          <p:cNvSpPr>
            <a:spLocks noGrp="1"/>
          </p:cNvSpPr>
          <p:nvPr>
            <p:ph type="title"/>
          </p:nvPr>
        </p:nvSpPr>
        <p:spPr/>
        <p:txBody>
          <a:bodyPr/>
          <a:lstStyle/>
          <a:p>
            <a:r>
              <a:rPr lang="en-US" dirty="0"/>
              <a:t>Shape of a Curve</a:t>
            </a:r>
          </a:p>
        </p:txBody>
      </p:sp>
      <p:sp>
        <p:nvSpPr>
          <p:cNvPr id="3" name="Content Placeholder 2">
            <a:extLst>
              <a:ext uri="{FF2B5EF4-FFF2-40B4-BE49-F238E27FC236}">
                <a16:creationId xmlns:a16="http://schemas.microsoft.com/office/drawing/2014/main" id="{720ABD6D-1AB3-4B46-BDAC-867BD2FD18A7}"/>
              </a:ext>
            </a:extLst>
          </p:cNvPr>
          <p:cNvSpPr>
            <a:spLocks noGrp="1"/>
          </p:cNvSpPr>
          <p:nvPr>
            <p:ph idx="1"/>
          </p:nvPr>
        </p:nvSpPr>
        <p:spPr/>
        <p:txBody>
          <a:bodyPr/>
          <a:lstStyle/>
          <a:p>
            <a:r>
              <a:rPr lang="en-US" dirty="0"/>
              <a:t>Mathematicians were called on to come up with ways to know the shape of a graph without having to draw it</a:t>
            </a:r>
          </a:p>
        </p:txBody>
      </p:sp>
      <p:sp>
        <p:nvSpPr>
          <p:cNvPr id="9" name="TextBox 8">
            <a:extLst>
              <a:ext uri="{FF2B5EF4-FFF2-40B4-BE49-F238E27FC236}">
                <a16:creationId xmlns:a16="http://schemas.microsoft.com/office/drawing/2014/main" id="{9FF76EA3-5611-4692-B89E-AFE77C204F31}"/>
              </a:ext>
            </a:extLst>
          </p:cNvPr>
          <p:cNvSpPr txBox="1"/>
          <p:nvPr/>
        </p:nvSpPr>
        <p:spPr>
          <a:xfrm>
            <a:off x="36786" y="6611035"/>
            <a:ext cx="9335814" cy="323165"/>
          </a:xfrm>
          <a:prstGeom prst="rect">
            <a:avLst/>
          </a:prstGeom>
          <a:noFill/>
        </p:spPr>
        <p:txBody>
          <a:bodyPr wrap="square">
            <a:spAutoFit/>
          </a:bodyPr>
          <a:lstStyle/>
          <a:p>
            <a:r>
              <a:rPr lang="en-US" sz="1500" dirty="0">
                <a:solidFill>
                  <a:srgbClr val="00B0F0"/>
                </a:solidFill>
              </a:rPr>
              <a:t>https://insights.dice.com/2019/08/16/mathematicians-hot-focus-nationwide-job-postings/</a:t>
            </a:r>
          </a:p>
        </p:txBody>
      </p:sp>
    </p:spTree>
    <p:extLst>
      <p:ext uri="{BB962C8B-B14F-4D97-AF65-F5344CB8AC3E}">
        <p14:creationId xmlns:p14="http://schemas.microsoft.com/office/powerpoint/2010/main" val="30105562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B7925-B784-400E-8FA5-F9297B09C213}"/>
              </a:ext>
            </a:extLst>
          </p:cNvPr>
          <p:cNvSpPr>
            <a:spLocks noGrp="1"/>
          </p:cNvSpPr>
          <p:nvPr>
            <p:ph type="title"/>
          </p:nvPr>
        </p:nvSpPr>
        <p:spPr/>
        <p:txBody>
          <a:bodyPr/>
          <a:lstStyle/>
          <a:p>
            <a:r>
              <a:rPr lang="en-US" dirty="0"/>
              <a:t>Shape of a Curve</a:t>
            </a:r>
          </a:p>
        </p:txBody>
      </p:sp>
      <p:sp>
        <p:nvSpPr>
          <p:cNvPr id="3" name="Content Placeholder 2">
            <a:extLst>
              <a:ext uri="{FF2B5EF4-FFF2-40B4-BE49-F238E27FC236}">
                <a16:creationId xmlns:a16="http://schemas.microsoft.com/office/drawing/2014/main" id="{720ABD6D-1AB3-4B46-BDAC-867BD2FD18A7}"/>
              </a:ext>
            </a:extLst>
          </p:cNvPr>
          <p:cNvSpPr>
            <a:spLocks noGrp="1"/>
          </p:cNvSpPr>
          <p:nvPr>
            <p:ph idx="1"/>
          </p:nvPr>
        </p:nvSpPr>
        <p:spPr>
          <a:xfrm>
            <a:off x="381000" y="1219200"/>
            <a:ext cx="8534400" cy="5638800"/>
          </a:xfrm>
        </p:spPr>
        <p:txBody>
          <a:bodyPr/>
          <a:lstStyle/>
          <a:p>
            <a:r>
              <a:rPr lang="en-US" dirty="0"/>
              <a:t>Differential calculus can do that!</a:t>
            </a:r>
          </a:p>
        </p:txBody>
      </p:sp>
      <p:pic>
        <p:nvPicPr>
          <p:cNvPr id="4" name="Picture 3">
            <a:extLst>
              <a:ext uri="{FF2B5EF4-FFF2-40B4-BE49-F238E27FC236}">
                <a16:creationId xmlns:a16="http://schemas.microsoft.com/office/drawing/2014/main" id="{19F7213F-62CC-4793-ABD2-EA5AC87E0676}"/>
              </a:ext>
            </a:extLst>
          </p:cNvPr>
          <p:cNvPicPr>
            <a:picLocks noChangeAspect="1"/>
          </p:cNvPicPr>
          <p:nvPr/>
        </p:nvPicPr>
        <p:blipFill>
          <a:blip r:embed="rId2"/>
          <a:stretch>
            <a:fillRect/>
          </a:stretch>
        </p:blipFill>
        <p:spPr>
          <a:xfrm>
            <a:off x="2254441" y="2243470"/>
            <a:ext cx="6889559" cy="4081130"/>
          </a:xfrm>
          <a:prstGeom prst="rect">
            <a:avLst/>
          </a:prstGeom>
        </p:spPr>
      </p:pic>
      <p:sp>
        <p:nvSpPr>
          <p:cNvPr id="9" name="TextBox 8">
            <a:extLst>
              <a:ext uri="{FF2B5EF4-FFF2-40B4-BE49-F238E27FC236}">
                <a16:creationId xmlns:a16="http://schemas.microsoft.com/office/drawing/2014/main" id="{7A844B55-C963-45A5-BAE4-54B4F6ECCEF1}"/>
              </a:ext>
            </a:extLst>
          </p:cNvPr>
          <p:cNvSpPr txBox="1"/>
          <p:nvPr/>
        </p:nvSpPr>
        <p:spPr>
          <a:xfrm>
            <a:off x="0" y="6608802"/>
            <a:ext cx="9144000" cy="553998"/>
          </a:xfrm>
          <a:prstGeom prst="rect">
            <a:avLst/>
          </a:prstGeom>
          <a:noFill/>
        </p:spPr>
        <p:txBody>
          <a:bodyPr wrap="square">
            <a:spAutoFit/>
          </a:bodyPr>
          <a:lstStyle/>
          <a:p>
            <a:r>
              <a:rPr lang="en-US" sz="1500" dirty="0">
                <a:solidFill>
                  <a:srgbClr val="00B0F0"/>
                </a:solidFill>
              </a:rPr>
              <a:t>https://elcorreoweb.es/extra/karen-uhlenbeck-primera-mujer-que-gana-el-nobel-de-matematicas-AI5129929</a:t>
            </a:r>
          </a:p>
        </p:txBody>
      </p:sp>
    </p:spTree>
    <p:extLst>
      <p:ext uri="{BB962C8B-B14F-4D97-AF65-F5344CB8AC3E}">
        <p14:creationId xmlns:p14="http://schemas.microsoft.com/office/powerpoint/2010/main" val="40481719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B7925-B784-400E-8FA5-F9297B09C213}"/>
              </a:ext>
            </a:extLst>
          </p:cNvPr>
          <p:cNvSpPr>
            <a:spLocks noGrp="1"/>
          </p:cNvSpPr>
          <p:nvPr>
            <p:ph type="title"/>
          </p:nvPr>
        </p:nvSpPr>
        <p:spPr/>
        <p:txBody>
          <a:bodyPr/>
          <a:lstStyle/>
          <a:p>
            <a:r>
              <a:rPr lang="en-US" dirty="0"/>
              <a:t>Shape of a Curve</a:t>
            </a:r>
          </a:p>
        </p:txBody>
      </p:sp>
      <p:sp>
        <p:nvSpPr>
          <p:cNvPr id="3" name="Content Placeholder 2">
            <a:extLst>
              <a:ext uri="{FF2B5EF4-FFF2-40B4-BE49-F238E27FC236}">
                <a16:creationId xmlns:a16="http://schemas.microsoft.com/office/drawing/2014/main" id="{720ABD6D-1AB3-4B46-BDAC-867BD2FD18A7}"/>
              </a:ext>
            </a:extLst>
          </p:cNvPr>
          <p:cNvSpPr>
            <a:spLocks noGrp="1"/>
          </p:cNvSpPr>
          <p:nvPr>
            <p:ph idx="1"/>
          </p:nvPr>
        </p:nvSpPr>
        <p:spPr/>
        <p:txBody>
          <a:bodyPr/>
          <a:lstStyle/>
          <a:p>
            <a:r>
              <a:rPr lang="en-US" dirty="0"/>
              <a:t>Maxima and minima occur where the first derivative is zero</a:t>
            </a:r>
          </a:p>
        </p:txBody>
      </p:sp>
    </p:spTree>
    <p:extLst>
      <p:ext uri="{BB962C8B-B14F-4D97-AF65-F5344CB8AC3E}">
        <p14:creationId xmlns:p14="http://schemas.microsoft.com/office/powerpoint/2010/main" val="11370220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B7925-B784-400E-8FA5-F9297B09C213}"/>
              </a:ext>
            </a:extLst>
          </p:cNvPr>
          <p:cNvSpPr>
            <a:spLocks noGrp="1"/>
          </p:cNvSpPr>
          <p:nvPr>
            <p:ph type="title"/>
          </p:nvPr>
        </p:nvSpPr>
        <p:spPr/>
        <p:txBody>
          <a:bodyPr/>
          <a:lstStyle/>
          <a:p>
            <a:r>
              <a:rPr lang="en-US" dirty="0"/>
              <a:t>Shape of a Curve</a:t>
            </a:r>
          </a:p>
        </p:txBody>
      </p:sp>
      <p:sp>
        <p:nvSpPr>
          <p:cNvPr id="3" name="Content Placeholder 2">
            <a:extLst>
              <a:ext uri="{FF2B5EF4-FFF2-40B4-BE49-F238E27FC236}">
                <a16:creationId xmlns:a16="http://schemas.microsoft.com/office/drawing/2014/main" id="{720ABD6D-1AB3-4B46-BDAC-867BD2FD18A7}"/>
              </a:ext>
            </a:extLst>
          </p:cNvPr>
          <p:cNvSpPr>
            <a:spLocks noGrp="1"/>
          </p:cNvSpPr>
          <p:nvPr>
            <p:ph idx="1"/>
          </p:nvPr>
        </p:nvSpPr>
        <p:spPr/>
        <p:txBody>
          <a:bodyPr/>
          <a:lstStyle/>
          <a:p>
            <a:r>
              <a:rPr lang="en-US" dirty="0">
                <a:solidFill>
                  <a:srgbClr val="FFC000"/>
                </a:solidFill>
              </a:rPr>
              <a:t>Points of inflection </a:t>
            </a:r>
            <a:r>
              <a:rPr lang="en-US" dirty="0"/>
              <a:t>(where the graph changes direction) are also useful </a:t>
            </a:r>
          </a:p>
        </p:txBody>
      </p:sp>
      <p:pic>
        <p:nvPicPr>
          <p:cNvPr id="4" name="Picture 3">
            <a:extLst>
              <a:ext uri="{FF2B5EF4-FFF2-40B4-BE49-F238E27FC236}">
                <a16:creationId xmlns:a16="http://schemas.microsoft.com/office/drawing/2014/main" id="{74BA0B2F-BB38-49DA-93A3-3D154D4AF41D}"/>
              </a:ext>
            </a:extLst>
          </p:cNvPr>
          <p:cNvPicPr>
            <a:picLocks noChangeAspect="1"/>
          </p:cNvPicPr>
          <p:nvPr/>
        </p:nvPicPr>
        <p:blipFill>
          <a:blip r:embed="rId2"/>
          <a:stretch>
            <a:fillRect/>
          </a:stretch>
        </p:blipFill>
        <p:spPr>
          <a:xfrm>
            <a:off x="304800" y="3488764"/>
            <a:ext cx="8534400" cy="1366620"/>
          </a:xfrm>
          <a:prstGeom prst="rect">
            <a:avLst/>
          </a:prstGeom>
        </p:spPr>
      </p:pic>
      <p:sp>
        <p:nvSpPr>
          <p:cNvPr id="6" name="TextBox 5">
            <a:extLst>
              <a:ext uri="{FF2B5EF4-FFF2-40B4-BE49-F238E27FC236}">
                <a16:creationId xmlns:a16="http://schemas.microsoft.com/office/drawing/2014/main" id="{9FDAED80-21B2-4D8E-859F-CCCD1181D4FD}"/>
              </a:ext>
            </a:extLst>
          </p:cNvPr>
          <p:cNvSpPr txBox="1"/>
          <p:nvPr/>
        </p:nvSpPr>
        <p:spPr>
          <a:xfrm>
            <a:off x="0" y="6611035"/>
            <a:ext cx="6858000" cy="323165"/>
          </a:xfrm>
          <a:prstGeom prst="rect">
            <a:avLst/>
          </a:prstGeom>
          <a:noFill/>
        </p:spPr>
        <p:txBody>
          <a:bodyPr wrap="square">
            <a:spAutoFit/>
          </a:bodyPr>
          <a:lstStyle/>
          <a:p>
            <a:r>
              <a:rPr lang="en-US" sz="1500" dirty="0">
                <a:solidFill>
                  <a:srgbClr val="00B0F0"/>
                </a:solidFill>
              </a:rPr>
              <a:t>https://www.mathsisfun.com/calculus/inflection-points.html</a:t>
            </a:r>
          </a:p>
        </p:txBody>
      </p:sp>
    </p:spTree>
    <p:extLst>
      <p:ext uri="{BB962C8B-B14F-4D97-AF65-F5344CB8AC3E}">
        <p14:creationId xmlns:p14="http://schemas.microsoft.com/office/powerpoint/2010/main" val="1587081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B988D539-0364-43D5-888C-8543DA206B1E}"/>
              </a:ext>
            </a:extLst>
          </p:cNvPr>
          <p:cNvSpPr>
            <a:spLocks noGrp="1"/>
          </p:cNvSpPr>
          <p:nvPr>
            <p:ph type="title"/>
          </p:nvPr>
        </p:nvSpPr>
        <p:spPr/>
        <p:txBody>
          <a:bodyPr/>
          <a:lstStyle/>
          <a:p>
            <a:r>
              <a:rPr lang="en-US" altLang="en-US"/>
              <a:t>Good News!</a:t>
            </a:r>
          </a:p>
        </p:txBody>
      </p:sp>
      <p:sp>
        <p:nvSpPr>
          <p:cNvPr id="36867" name="Content Placeholder 2">
            <a:extLst>
              <a:ext uri="{FF2B5EF4-FFF2-40B4-BE49-F238E27FC236}">
                <a16:creationId xmlns:a16="http://schemas.microsoft.com/office/drawing/2014/main" id="{6616CF21-8D21-40E4-9FA4-A3793AB8193E}"/>
              </a:ext>
            </a:extLst>
          </p:cNvPr>
          <p:cNvSpPr>
            <a:spLocks noGrp="1"/>
          </p:cNvSpPr>
          <p:nvPr>
            <p:ph idx="1"/>
          </p:nvPr>
        </p:nvSpPr>
        <p:spPr/>
        <p:txBody>
          <a:bodyPr/>
          <a:lstStyle/>
          <a:p>
            <a:r>
              <a:rPr lang="en-US" altLang="en-US"/>
              <a:t>You don’t have to solve for “y” to do the differentiation!</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B7925-B784-400E-8FA5-F9297B09C213}"/>
              </a:ext>
            </a:extLst>
          </p:cNvPr>
          <p:cNvSpPr>
            <a:spLocks noGrp="1"/>
          </p:cNvSpPr>
          <p:nvPr>
            <p:ph type="title"/>
          </p:nvPr>
        </p:nvSpPr>
        <p:spPr/>
        <p:txBody>
          <a:bodyPr/>
          <a:lstStyle/>
          <a:p>
            <a:r>
              <a:rPr lang="en-US" dirty="0"/>
              <a:t>Shape of a Curve</a:t>
            </a:r>
          </a:p>
        </p:txBody>
      </p:sp>
      <p:sp>
        <p:nvSpPr>
          <p:cNvPr id="3" name="Content Placeholder 2">
            <a:extLst>
              <a:ext uri="{FF2B5EF4-FFF2-40B4-BE49-F238E27FC236}">
                <a16:creationId xmlns:a16="http://schemas.microsoft.com/office/drawing/2014/main" id="{720ABD6D-1AB3-4B46-BDAC-867BD2FD18A7}"/>
              </a:ext>
            </a:extLst>
          </p:cNvPr>
          <p:cNvSpPr>
            <a:spLocks noGrp="1"/>
          </p:cNvSpPr>
          <p:nvPr>
            <p:ph idx="1"/>
          </p:nvPr>
        </p:nvSpPr>
        <p:spPr/>
        <p:txBody>
          <a:bodyPr/>
          <a:lstStyle/>
          <a:p>
            <a:r>
              <a:rPr lang="en-US" dirty="0">
                <a:solidFill>
                  <a:srgbClr val="FFC000"/>
                </a:solidFill>
              </a:rPr>
              <a:t>Concave upward </a:t>
            </a:r>
          </a:p>
          <a:p>
            <a:pPr>
              <a:spcBef>
                <a:spcPts val="0"/>
              </a:spcBef>
            </a:pPr>
            <a:r>
              <a:rPr lang="en-US" dirty="0"/>
              <a:t>is when the </a:t>
            </a:r>
          </a:p>
          <a:p>
            <a:pPr>
              <a:spcBef>
                <a:spcPts val="0"/>
              </a:spcBef>
            </a:pPr>
            <a:r>
              <a:rPr lang="en-US" dirty="0"/>
              <a:t>slope increases</a:t>
            </a:r>
          </a:p>
          <a:p>
            <a:pPr>
              <a:spcBef>
                <a:spcPts val="0"/>
              </a:spcBef>
            </a:pPr>
            <a:r>
              <a:rPr lang="en-US" dirty="0"/>
              <a:t>moving from </a:t>
            </a:r>
          </a:p>
          <a:p>
            <a:pPr>
              <a:spcBef>
                <a:spcPts val="0"/>
              </a:spcBef>
            </a:pPr>
            <a:r>
              <a:rPr lang="en-US" dirty="0"/>
              <a:t>left to right</a:t>
            </a:r>
          </a:p>
          <a:p>
            <a:endParaRPr lang="en-US" sz="2000" dirty="0"/>
          </a:p>
          <a:p>
            <a:r>
              <a:rPr lang="en-US" dirty="0"/>
              <a:t>Also called “</a:t>
            </a:r>
            <a:r>
              <a:rPr lang="en-US" dirty="0">
                <a:solidFill>
                  <a:srgbClr val="FFC000"/>
                </a:solidFill>
              </a:rPr>
              <a:t>convex</a:t>
            </a:r>
            <a:r>
              <a:rPr lang="en-US" dirty="0"/>
              <a:t>” or “</a:t>
            </a:r>
            <a:r>
              <a:rPr lang="en-US" dirty="0">
                <a:solidFill>
                  <a:srgbClr val="FFC000"/>
                </a:solidFill>
              </a:rPr>
              <a:t>convex downward</a:t>
            </a:r>
            <a:r>
              <a:rPr lang="en-US" dirty="0"/>
              <a:t>”</a:t>
            </a:r>
          </a:p>
          <a:p>
            <a:endParaRPr lang="en-US" dirty="0"/>
          </a:p>
        </p:txBody>
      </p:sp>
      <p:pic>
        <p:nvPicPr>
          <p:cNvPr id="4" name="Picture 3">
            <a:extLst>
              <a:ext uri="{FF2B5EF4-FFF2-40B4-BE49-F238E27FC236}">
                <a16:creationId xmlns:a16="http://schemas.microsoft.com/office/drawing/2014/main" id="{2CF67D7A-05E1-44E9-90AB-AC74E5572B0F}"/>
              </a:ext>
            </a:extLst>
          </p:cNvPr>
          <p:cNvPicPr>
            <a:picLocks noChangeAspect="1"/>
          </p:cNvPicPr>
          <p:nvPr/>
        </p:nvPicPr>
        <p:blipFill>
          <a:blip r:embed="rId2"/>
          <a:stretch>
            <a:fillRect/>
          </a:stretch>
        </p:blipFill>
        <p:spPr>
          <a:xfrm>
            <a:off x="4572000" y="1198178"/>
            <a:ext cx="4330614" cy="2764221"/>
          </a:xfrm>
          <a:prstGeom prst="rect">
            <a:avLst/>
          </a:prstGeom>
        </p:spPr>
      </p:pic>
      <p:sp>
        <p:nvSpPr>
          <p:cNvPr id="8" name="TextBox 7">
            <a:extLst>
              <a:ext uri="{FF2B5EF4-FFF2-40B4-BE49-F238E27FC236}">
                <a16:creationId xmlns:a16="http://schemas.microsoft.com/office/drawing/2014/main" id="{46D2EABE-8613-4937-AD74-09F07E07EB08}"/>
              </a:ext>
            </a:extLst>
          </p:cNvPr>
          <p:cNvSpPr txBox="1"/>
          <p:nvPr/>
        </p:nvSpPr>
        <p:spPr>
          <a:xfrm>
            <a:off x="0" y="6611035"/>
            <a:ext cx="6858000" cy="323165"/>
          </a:xfrm>
          <a:prstGeom prst="rect">
            <a:avLst/>
          </a:prstGeom>
          <a:noFill/>
        </p:spPr>
        <p:txBody>
          <a:bodyPr wrap="square">
            <a:spAutoFit/>
          </a:bodyPr>
          <a:lstStyle/>
          <a:p>
            <a:r>
              <a:rPr lang="en-US" sz="1500" dirty="0">
                <a:solidFill>
                  <a:srgbClr val="00B0F0"/>
                </a:solidFill>
              </a:rPr>
              <a:t>https://www.mathsisfun.com/calculus/inflection-points.html</a:t>
            </a:r>
          </a:p>
        </p:txBody>
      </p:sp>
    </p:spTree>
    <p:extLst>
      <p:ext uri="{BB962C8B-B14F-4D97-AF65-F5344CB8AC3E}">
        <p14:creationId xmlns:p14="http://schemas.microsoft.com/office/powerpoint/2010/main" val="12241661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B7925-B784-400E-8FA5-F9297B09C213}"/>
              </a:ext>
            </a:extLst>
          </p:cNvPr>
          <p:cNvSpPr>
            <a:spLocks noGrp="1"/>
          </p:cNvSpPr>
          <p:nvPr>
            <p:ph type="title"/>
          </p:nvPr>
        </p:nvSpPr>
        <p:spPr/>
        <p:txBody>
          <a:bodyPr/>
          <a:lstStyle/>
          <a:p>
            <a:r>
              <a:rPr lang="en-US" dirty="0"/>
              <a:t>Shape of a Curve</a:t>
            </a:r>
          </a:p>
        </p:txBody>
      </p:sp>
      <p:sp>
        <p:nvSpPr>
          <p:cNvPr id="3" name="Content Placeholder 2">
            <a:extLst>
              <a:ext uri="{FF2B5EF4-FFF2-40B4-BE49-F238E27FC236}">
                <a16:creationId xmlns:a16="http://schemas.microsoft.com/office/drawing/2014/main" id="{720ABD6D-1AB3-4B46-BDAC-867BD2FD18A7}"/>
              </a:ext>
            </a:extLst>
          </p:cNvPr>
          <p:cNvSpPr>
            <a:spLocks noGrp="1"/>
          </p:cNvSpPr>
          <p:nvPr>
            <p:ph idx="1"/>
          </p:nvPr>
        </p:nvSpPr>
        <p:spPr/>
        <p:txBody>
          <a:bodyPr/>
          <a:lstStyle/>
          <a:p>
            <a:r>
              <a:rPr lang="en-US" dirty="0">
                <a:solidFill>
                  <a:srgbClr val="FFC000"/>
                </a:solidFill>
              </a:rPr>
              <a:t>Concave </a:t>
            </a:r>
          </a:p>
          <a:p>
            <a:pPr>
              <a:spcBef>
                <a:spcPts val="0"/>
              </a:spcBef>
            </a:pPr>
            <a:r>
              <a:rPr lang="en-US" dirty="0">
                <a:solidFill>
                  <a:srgbClr val="FFC000"/>
                </a:solidFill>
              </a:rPr>
              <a:t>downward </a:t>
            </a:r>
          </a:p>
          <a:p>
            <a:pPr>
              <a:spcBef>
                <a:spcPts val="0"/>
              </a:spcBef>
            </a:pPr>
            <a:r>
              <a:rPr lang="en-US" dirty="0"/>
              <a:t>is when the </a:t>
            </a:r>
          </a:p>
          <a:p>
            <a:pPr>
              <a:spcBef>
                <a:spcPts val="0"/>
              </a:spcBef>
            </a:pPr>
            <a:r>
              <a:rPr lang="en-US" dirty="0"/>
              <a:t>slope decreases</a:t>
            </a:r>
          </a:p>
          <a:p>
            <a:pPr>
              <a:spcBef>
                <a:spcPts val="0"/>
              </a:spcBef>
            </a:pPr>
            <a:r>
              <a:rPr lang="en-US" dirty="0"/>
              <a:t>moving from </a:t>
            </a:r>
          </a:p>
          <a:p>
            <a:pPr>
              <a:spcBef>
                <a:spcPts val="0"/>
              </a:spcBef>
            </a:pPr>
            <a:r>
              <a:rPr lang="en-US" dirty="0"/>
              <a:t>left to right</a:t>
            </a:r>
          </a:p>
          <a:p>
            <a:endParaRPr lang="en-US" sz="2000" dirty="0"/>
          </a:p>
          <a:p>
            <a:r>
              <a:rPr lang="en-US" dirty="0"/>
              <a:t>Also called “</a:t>
            </a:r>
            <a:r>
              <a:rPr lang="en-US" dirty="0">
                <a:solidFill>
                  <a:srgbClr val="FFC000"/>
                </a:solidFill>
              </a:rPr>
              <a:t>concave</a:t>
            </a:r>
            <a:r>
              <a:rPr lang="en-US" dirty="0"/>
              <a:t>” or “</a:t>
            </a:r>
            <a:r>
              <a:rPr lang="en-US" dirty="0">
                <a:solidFill>
                  <a:srgbClr val="FFC000"/>
                </a:solidFill>
              </a:rPr>
              <a:t>convex upward</a:t>
            </a:r>
            <a:r>
              <a:rPr lang="en-US" dirty="0"/>
              <a:t>”</a:t>
            </a:r>
          </a:p>
          <a:p>
            <a:endParaRPr lang="en-US" dirty="0"/>
          </a:p>
        </p:txBody>
      </p:sp>
      <p:pic>
        <p:nvPicPr>
          <p:cNvPr id="8" name="Picture 7">
            <a:extLst>
              <a:ext uri="{FF2B5EF4-FFF2-40B4-BE49-F238E27FC236}">
                <a16:creationId xmlns:a16="http://schemas.microsoft.com/office/drawing/2014/main" id="{381EDFE9-929E-47E9-A0FF-96FF82DF603C}"/>
              </a:ext>
            </a:extLst>
          </p:cNvPr>
          <p:cNvPicPr>
            <a:picLocks noChangeAspect="1"/>
          </p:cNvPicPr>
          <p:nvPr/>
        </p:nvPicPr>
        <p:blipFill>
          <a:blip r:embed="rId2"/>
          <a:stretch>
            <a:fillRect/>
          </a:stretch>
        </p:blipFill>
        <p:spPr>
          <a:xfrm>
            <a:off x="4572000" y="1195550"/>
            <a:ext cx="4330612" cy="2764220"/>
          </a:xfrm>
          <a:prstGeom prst="rect">
            <a:avLst/>
          </a:prstGeom>
        </p:spPr>
      </p:pic>
      <p:sp>
        <p:nvSpPr>
          <p:cNvPr id="10" name="TextBox 9">
            <a:extLst>
              <a:ext uri="{FF2B5EF4-FFF2-40B4-BE49-F238E27FC236}">
                <a16:creationId xmlns:a16="http://schemas.microsoft.com/office/drawing/2014/main" id="{6D86EB28-948C-4DBE-90F6-78C1EAB36D3A}"/>
              </a:ext>
            </a:extLst>
          </p:cNvPr>
          <p:cNvSpPr txBox="1"/>
          <p:nvPr/>
        </p:nvSpPr>
        <p:spPr>
          <a:xfrm>
            <a:off x="0" y="6611035"/>
            <a:ext cx="6858000" cy="323165"/>
          </a:xfrm>
          <a:prstGeom prst="rect">
            <a:avLst/>
          </a:prstGeom>
          <a:noFill/>
        </p:spPr>
        <p:txBody>
          <a:bodyPr wrap="square">
            <a:spAutoFit/>
          </a:bodyPr>
          <a:lstStyle/>
          <a:p>
            <a:r>
              <a:rPr lang="en-US" sz="1500" dirty="0">
                <a:solidFill>
                  <a:srgbClr val="00B0F0"/>
                </a:solidFill>
              </a:rPr>
              <a:t>https://www.mathsisfun.com/calculus/inflection-points.html</a:t>
            </a:r>
          </a:p>
        </p:txBody>
      </p:sp>
    </p:spTree>
    <p:extLst>
      <p:ext uri="{BB962C8B-B14F-4D97-AF65-F5344CB8AC3E}">
        <p14:creationId xmlns:p14="http://schemas.microsoft.com/office/powerpoint/2010/main" val="17615854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B7925-B784-400E-8FA5-F9297B09C213}"/>
              </a:ext>
            </a:extLst>
          </p:cNvPr>
          <p:cNvSpPr>
            <a:spLocks noGrp="1"/>
          </p:cNvSpPr>
          <p:nvPr>
            <p:ph type="title"/>
          </p:nvPr>
        </p:nvSpPr>
        <p:spPr/>
        <p:txBody>
          <a:bodyPr/>
          <a:lstStyle/>
          <a:p>
            <a:r>
              <a:rPr lang="en-US" dirty="0"/>
              <a:t>Shape of a Curve</a:t>
            </a:r>
          </a:p>
        </p:txBody>
      </p:sp>
      <p:sp>
        <p:nvSpPr>
          <p:cNvPr id="3" name="Content Placeholder 2">
            <a:extLst>
              <a:ext uri="{FF2B5EF4-FFF2-40B4-BE49-F238E27FC236}">
                <a16:creationId xmlns:a16="http://schemas.microsoft.com/office/drawing/2014/main" id="{720ABD6D-1AB3-4B46-BDAC-867BD2FD18A7}"/>
              </a:ext>
            </a:extLst>
          </p:cNvPr>
          <p:cNvSpPr>
            <a:spLocks noGrp="1"/>
          </p:cNvSpPr>
          <p:nvPr>
            <p:ph idx="1"/>
          </p:nvPr>
        </p:nvSpPr>
        <p:spPr/>
        <p:txBody>
          <a:bodyPr/>
          <a:lstStyle/>
          <a:p>
            <a:r>
              <a:rPr lang="en-US" dirty="0"/>
              <a:t>An inflection point is where a curve changes from concave upward to concave downward (or vice versa)</a:t>
            </a:r>
          </a:p>
        </p:txBody>
      </p:sp>
      <p:pic>
        <p:nvPicPr>
          <p:cNvPr id="5" name="Picture 4">
            <a:extLst>
              <a:ext uri="{FF2B5EF4-FFF2-40B4-BE49-F238E27FC236}">
                <a16:creationId xmlns:a16="http://schemas.microsoft.com/office/drawing/2014/main" id="{43AF3E6B-8C62-4347-997F-58508F3ED382}"/>
              </a:ext>
            </a:extLst>
          </p:cNvPr>
          <p:cNvPicPr>
            <a:picLocks noChangeAspect="1"/>
          </p:cNvPicPr>
          <p:nvPr/>
        </p:nvPicPr>
        <p:blipFill>
          <a:blip r:embed="rId2"/>
          <a:stretch>
            <a:fillRect/>
          </a:stretch>
        </p:blipFill>
        <p:spPr>
          <a:xfrm>
            <a:off x="304800" y="4156254"/>
            <a:ext cx="8534400" cy="1366620"/>
          </a:xfrm>
          <a:prstGeom prst="rect">
            <a:avLst/>
          </a:prstGeom>
        </p:spPr>
      </p:pic>
      <p:sp>
        <p:nvSpPr>
          <p:cNvPr id="7" name="TextBox 6">
            <a:extLst>
              <a:ext uri="{FF2B5EF4-FFF2-40B4-BE49-F238E27FC236}">
                <a16:creationId xmlns:a16="http://schemas.microsoft.com/office/drawing/2014/main" id="{4F12CD0F-42E0-47E2-8BF1-0CA97BE1A500}"/>
              </a:ext>
            </a:extLst>
          </p:cNvPr>
          <p:cNvSpPr txBox="1"/>
          <p:nvPr/>
        </p:nvSpPr>
        <p:spPr>
          <a:xfrm>
            <a:off x="0" y="6611035"/>
            <a:ext cx="6858000" cy="323165"/>
          </a:xfrm>
          <a:prstGeom prst="rect">
            <a:avLst/>
          </a:prstGeom>
          <a:noFill/>
        </p:spPr>
        <p:txBody>
          <a:bodyPr wrap="square">
            <a:spAutoFit/>
          </a:bodyPr>
          <a:lstStyle/>
          <a:p>
            <a:r>
              <a:rPr lang="en-US" sz="1500" dirty="0">
                <a:solidFill>
                  <a:srgbClr val="00B0F0"/>
                </a:solidFill>
              </a:rPr>
              <a:t>https://www.mathsisfun.com/calculus/inflection-points.html</a:t>
            </a:r>
          </a:p>
        </p:txBody>
      </p:sp>
      <p:sp>
        <p:nvSpPr>
          <p:cNvPr id="9" name="TextBox 8">
            <a:extLst>
              <a:ext uri="{FF2B5EF4-FFF2-40B4-BE49-F238E27FC236}">
                <a16:creationId xmlns:a16="http://schemas.microsoft.com/office/drawing/2014/main" id="{120BEA00-9095-4392-B119-54378F9313FB}"/>
              </a:ext>
            </a:extLst>
          </p:cNvPr>
          <p:cNvSpPr txBox="1"/>
          <p:nvPr/>
        </p:nvSpPr>
        <p:spPr>
          <a:xfrm>
            <a:off x="609600" y="4382924"/>
            <a:ext cx="1319048" cy="646331"/>
          </a:xfrm>
          <a:prstGeom prst="rect">
            <a:avLst/>
          </a:prstGeom>
          <a:noFill/>
        </p:spPr>
        <p:txBody>
          <a:bodyPr wrap="square">
            <a:spAutoFit/>
          </a:bodyPr>
          <a:lstStyle/>
          <a:p>
            <a:r>
              <a:rPr lang="en-US" dirty="0">
                <a:solidFill>
                  <a:srgbClr val="FFC000"/>
                </a:solidFill>
              </a:rPr>
              <a:t>Concave </a:t>
            </a:r>
          </a:p>
          <a:p>
            <a:pPr>
              <a:spcBef>
                <a:spcPts val="0"/>
              </a:spcBef>
            </a:pPr>
            <a:r>
              <a:rPr lang="en-US" dirty="0">
                <a:solidFill>
                  <a:srgbClr val="FFC000"/>
                </a:solidFill>
              </a:rPr>
              <a:t>downward </a:t>
            </a:r>
          </a:p>
        </p:txBody>
      </p:sp>
      <p:sp>
        <p:nvSpPr>
          <p:cNvPr id="11" name="TextBox 10">
            <a:extLst>
              <a:ext uri="{FF2B5EF4-FFF2-40B4-BE49-F238E27FC236}">
                <a16:creationId xmlns:a16="http://schemas.microsoft.com/office/drawing/2014/main" id="{5193CD70-B9B8-4555-86F6-512A420FCF95}"/>
              </a:ext>
            </a:extLst>
          </p:cNvPr>
          <p:cNvSpPr txBox="1"/>
          <p:nvPr/>
        </p:nvSpPr>
        <p:spPr>
          <a:xfrm>
            <a:off x="4561490" y="4992469"/>
            <a:ext cx="1319048" cy="646331"/>
          </a:xfrm>
          <a:prstGeom prst="rect">
            <a:avLst/>
          </a:prstGeom>
          <a:noFill/>
        </p:spPr>
        <p:txBody>
          <a:bodyPr wrap="square">
            <a:spAutoFit/>
          </a:bodyPr>
          <a:lstStyle/>
          <a:p>
            <a:r>
              <a:rPr lang="en-US" dirty="0">
                <a:solidFill>
                  <a:srgbClr val="FFC000"/>
                </a:solidFill>
              </a:rPr>
              <a:t>Concave </a:t>
            </a:r>
          </a:p>
          <a:p>
            <a:pPr>
              <a:spcBef>
                <a:spcPts val="0"/>
              </a:spcBef>
            </a:pPr>
            <a:r>
              <a:rPr lang="en-US" dirty="0">
                <a:solidFill>
                  <a:srgbClr val="FFC000"/>
                </a:solidFill>
              </a:rPr>
              <a:t>downward </a:t>
            </a:r>
          </a:p>
        </p:txBody>
      </p:sp>
      <p:sp>
        <p:nvSpPr>
          <p:cNvPr id="13" name="TextBox 12">
            <a:extLst>
              <a:ext uri="{FF2B5EF4-FFF2-40B4-BE49-F238E27FC236}">
                <a16:creationId xmlns:a16="http://schemas.microsoft.com/office/drawing/2014/main" id="{4BE515A1-1924-4F76-8508-2BDEB26F5C22}"/>
              </a:ext>
            </a:extLst>
          </p:cNvPr>
          <p:cNvSpPr txBox="1"/>
          <p:nvPr/>
        </p:nvSpPr>
        <p:spPr>
          <a:xfrm>
            <a:off x="7672552" y="4390807"/>
            <a:ext cx="1319048" cy="646331"/>
          </a:xfrm>
          <a:prstGeom prst="rect">
            <a:avLst/>
          </a:prstGeom>
          <a:noFill/>
        </p:spPr>
        <p:txBody>
          <a:bodyPr wrap="square">
            <a:spAutoFit/>
          </a:bodyPr>
          <a:lstStyle/>
          <a:p>
            <a:r>
              <a:rPr lang="en-US" dirty="0">
                <a:solidFill>
                  <a:srgbClr val="FFC000"/>
                </a:solidFill>
              </a:rPr>
              <a:t>Concave </a:t>
            </a:r>
          </a:p>
          <a:p>
            <a:pPr>
              <a:spcBef>
                <a:spcPts val="0"/>
              </a:spcBef>
            </a:pPr>
            <a:r>
              <a:rPr lang="en-US" dirty="0">
                <a:solidFill>
                  <a:srgbClr val="FFC000"/>
                </a:solidFill>
              </a:rPr>
              <a:t>downward </a:t>
            </a:r>
          </a:p>
        </p:txBody>
      </p:sp>
      <p:sp>
        <p:nvSpPr>
          <p:cNvPr id="15" name="TextBox 14">
            <a:extLst>
              <a:ext uri="{FF2B5EF4-FFF2-40B4-BE49-F238E27FC236}">
                <a16:creationId xmlns:a16="http://schemas.microsoft.com/office/drawing/2014/main" id="{E1998025-4316-418C-A463-439A09DEDD95}"/>
              </a:ext>
            </a:extLst>
          </p:cNvPr>
          <p:cNvSpPr txBox="1"/>
          <p:nvPr/>
        </p:nvSpPr>
        <p:spPr>
          <a:xfrm>
            <a:off x="2178270" y="4221342"/>
            <a:ext cx="1319048" cy="646331"/>
          </a:xfrm>
          <a:prstGeom prst="rect">
            <a:avLst/>
          </a:prstGeom>
          <a:noFill/>
        </p:spPr>
        <p:txBody>
          <a:bodyPr wrap="square">
            <a:spAutoFit/>
          </a:bodyPr>
          <a:lstStyle/>
          <a:p>
            <a:r>
              <a:rPr lang="en-US" dirty="0">
                <a:solidFill>
                  <a:srgbClr val="92D050"/>
                </a:solidFill>
              </a:rPr>
              <a:t>Concave </a:t>
            </a:r>
          </a:p>
          <a:p>
            <a:pPr>
              <a:spcBef>
                <a:spcPts val="0"/>
              </a:spcBef>
            </a:pPr>
            <a:r>
              <a:rPr lang="en-US" dirty="0">
                <a:solidFill>
                  <a:srgbClr val="92D050"/>
                </a:solidFill>
              </a:rPr>
              <a:t>upward </a:t>
            </a:r>
          </a:p>
        </p:txBody>
      </p:sp>
      <p:sp>
        <p:nvSpPr>
          <p:cNvPr id="17" name="TextBox 16">
            <a:extLst>
              <a:ext uri="{FF2B5EF4-FFF2-40B4-BE49-F238E27FC236}">
                <a16:creationId xmlns:a16="http://schemas.microsoft.com/office/drawing/2014/main" id="{00679CA3-025B-47A2-9B91-44ABD539D323}"/>
              </a:ext>
            </a:extLst>
          </p:cNvPr>
          <p:cNvSpPr txBox="1"/>
          <p:nvPr/>
        </p:nvSpPr>
        <p:spPr>
          <a:xfrm>
            <a:off x="3664169" y="3924479"/>
            <a:ext cx="1319048" cy="646331"/>
          </a:xfrm>
          <a:prstGeom prst="rect">
            <a:avLst/>
          </a:prstGeom>
          <a:noFill/>
        </p:spPr>
        <p:txBody>
          <a:bodyPr wrap="square">
            <a:spAutoFit/>
          </a:bodyPr>
          <a:lstStyle/>
          <a:p>
            <a:r>
              <a:rPr lang="en-US" dirty="0">
                <a:solidFill>
                  <a:srgbClr val="92D050"/>
                </a:solidFill>
              </a:rPr>
              <a:t>Concave </a:t>
            </a:r>
          </a:p>
          <a:p>
            <a:pPr>
              <a:spcBef>
                <a:spcPts val="0"/>
              </a:spcBef>
            </a:pPr>
            <a:r>
              <a:rPr lang="en-US" dirty="0">
                <a:solidFill>
                  <a:srgbClr val="92D050"/>
                </a:solidFill>
              </a:rPr>
              <a:t>upward </a:t>
            </a:r>
          </a:p>
        </p:txBody>
      </p:sp>
      <p:sp>
        <p:nvSpPr>
          <p:cNvPr id="19" name="TextBox 18">
            <a:extLst>
              <a:ext uri="{FF2B5EF4-FFF2-40B4-BE49-F238E27FC236}">
                <a16:creationId xmlns:a16="http://schemas.microsoft.com/office/drawing/2014/main" id="{E7018CF6-181B-4B65-A439-2BAD40ADB6FD}"/>
              </a:ext>
            </a:extLst>
          </p:cNvPr>
          <p:cNvSpPr txBox="1"/>
          <p:nvPr/>
        </p:nvSpPr>
        <p:spPr>
          <a:xfrm>
            <a:off x="6353504" y="4544507"/>
            <a:ext cx="1319048" cy="646331"/>
          </a:xfrm>
          <a:prstGeom prst="rect">
            <a:avLst/>
          </a:prstGeom>
          <a:noFill/>
        </p:spPr>
        <p:txBody>
          <a:bodyPr wrap="square">
            <a:spAutoFit/>
          </a:bodyPr>
          <a:lstStyle/>
          <a:p>
            <a:r>
              <a:rPr lang="en-US" dirty="0">
                <a:solidFill>
                  <a:srgbClr val="92D050"/>
                </a:solidFill>
              </a:rPr>
              <a:t>Concave </a:t>
            </a:r>
          </a:p>
          <a:p>
            <a:pPr>
              <a:spcBef>
                <a:spcPts val="0"/>
              </a:spcBef>
            </a:pPr>
            <a:r>
              <a:rPr lang="en-US" dirty="0">
                <a:solidFill>
                  <a:srgbClr val="92D050"/>
                </a:solidFill>
              </a:rPr>
              <a:t>upward </a:t>
            </a:r>
          </a:p>
        </p:txBody>
      </p:sp>
    </p:spTree>
    <p:extLst>
      <p:ext uri="{BB962C8B-B14F-4D97-AF65-F5344CB8AC3E}">
        <p14:creationId xmlns:p14="http://schemas.microsoft.com/office/powerpoint/2010/main" val="19898721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B7925-B784-400E-8FA5-F9297B09C213}"/>
              </a:ext>
            </a:extLst>
          </p:cNvPr>
          <p:cNvSpPr>
            <a:spLocks noGrp="1"/>
          </p:cNvSpPr>
          <p:nvPr>
            <p:ph type="title"/>
          </p:nvPr>
        </p:nvSpPr>
        <p:spPr/>
        <p:txBody>
          <a:bodyPr/>
          <a:lstStyle/>
          <a:p>
            <a:r>
              <a:rPr lang="en-US" dirty="0"/>
              <a:t>Shape of a Curve</a:t>
            </a:r>
          </a:p>
        </p:txBody>
      </p:sp>
      <p:sp>
        <p:nvSpPr>
          <p:cNvPr id="3" name="Content Placeholder 2">
            <a:extLst>
              <a:ext uri="{FF2B5EF4-FFF2-40B4-BE49-F238E27FC236}">
                <a16:creationId xmlns:a16="http://schemas.microsoft.com/office/drawing/2014/main" id="{720ABD6D-1AB3-4B46-BDAC-867BD2FD18A7}"/>
              </a:ext>
            </a:extLst>
          </p:cNvPr>
          <p:cNvSpPr>
            <a:spLocks noGrp="1"/>
          </p:cNvSpPr>
          <p:nvPr>
            <p:ph idx="1"/>
          </p:nvPr>
        </p:nvSpPr>
        <p:spPr/>
        <p:txBody>
          <a:bodyPr/>
          <a:lstStyle/>
          <a:p>
            <a:r>
              <a:rPr lang="en-US" dirty="0"/>
              <a:t>So our task is to find where a curve goes from concave upward to concave downward (or vice versa)</a:t>
            </a:r>
          </a:p>
        </p:txBody>
      </p:sp>
    </p:spTree>
    <p:extLst>
      <p:ext uri="{BB962C8B-B14F-4D97-AF65-F5344CB8AC3E}">
        <p14:creationId xmlns:p14="http://schemas.microsoft.com/office/powerpoint/2010/main" val="42188863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B7925-B784-400E-8FA5-F9297B09C213}"/>
              </a:ext>
            </a:extLst>
          </p:cNvPr>
          <p:cNvSpPr>
            <a:spLocks noGrp="1"/>
          </p:cNvSpPr>
          <p:nvPr>
            <p:ph type="title"/>
          </p:nvPr>
        </p:nvSpPr>
        <p:spPr/>
        <p:txBody>
          <a:bodyPr/>
          <a:lstStyle/>
          <a:p>
            <a:r>
              <a:rPr lang="en-US" dirty="0"/>
              <a:t>Shape of a Curve</a:t>
            </a:r>
          </a:p>
        </p:txBody>
      </p:sp>
      <p:sp>
        <p:nvSpPr>
          <p:cNvPr id="3" name="Content Placeholder 2">
            <a:extLst>
              <a:ext uri="{FF2B5EF4-FFF2-40B4-BE49-F238E27FC236}">
                <a16:creationId xmlns:a16="http://schemas.microsoft.com/office/drawing/2014/main" id="{720ABD6D-1AB3-4B46-BDAC-867BD2FD18A7}"/>
              </a:ext>
            </a:extLst>
          </p:cNvPr>
          <p:cNvSpPr>
            <a:spLocks noGrp="1"/>
          </p:cNvSpPr>
          <p:nvPr>
            <p:ph idx="1"/>
          </p:nvPr>
        </p:nvSpPr>
        <p:spPr/>
        <p:txBody>
          <a:bodyPr/>
          <a:lstStyle/>
          <a:p>
            <a:pPr algn="l"/>
            <a:r>
              <a:rPr lang="en-US" dirty="0"/>
              <a:t>Derivatives help us!</a:t>
            </a:r>
          </a:p>
          <a:p>
            <a:pPr algn="l"/>
            <a:r>
              <a:rPr lang="en-US" dirty="0"/>
              <a:t>The derivative of a function gives the slope</a:t>
            </a:r>
          </a:p>
          <a:p>
            <a:pPr algn="l"/>
            <a:r>
              <a:rPr lang="en-US" dirty="0"/>
              <a:t>The </a:t>
            </a:r>
            <a:r>
              <a:rPr lang="en-US" dirty="0">
                <a:solidFill>
                  <a:srgbClr val="FFC000"/>
                </a:solidFill>
              </a:rPr>
              <a:t>second derivative </a:t>
            </a:r>
            <a:r>
              <a:rPr lang="en-US" dirty="0"/>
              <a:t>tells us if the slope increases or decreases</a:t>
            </a:r>
          </a:p>
          <a:p>
            <a:pPr algn="l"/>
            <a:endParaRPr lang="en-US" dirty="0"/>
          </a:p>
        </p:txBody>
      </p:sp>
    </p:spTree>
    <p:extLst>
      <p:ext uri="{BB962C8B-B14F-4D97-AF65-F5344CB8AC3E}">
        <p14:creationId xmlns:p14="http://schemas.microsoft.com/office/powerpoint/2010/main" val="33191833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B7925-B784-400E-8FA5-F9297B09C213}"/>
              </a:ext>
            </a:extLst>
          </p:cNvPr>
          <p:cNvSpPr>
            <a:spLocks noGrp="1"/>
          </p:cNvSpPr>
          <p:nvPr>
            <p:ph type="title"/>
          </p:nvPr>
        </p:nvSpPr>
        <p:spPr/>
        <p:txBody>
          <a:bodyPr/>
          <a:lstStyle/>
          <a:p>
            <a:r>
              <a:rPr lang="en-US" dirty="0"/>
              <a:t>Shape of a Curve</a:t>
            </a:r>
          </a:p>
        </p:txBody>
      </p:sp>
      <p:sp>
        <p:nvSpPr>
          <p:cNvPr id="3" name="Content Placeholder 2">
            <a:extLst>
              <a:ext uri="{FF2B5EF4-FFF2-40B4-BE49-F238E27FC236}">
                <a16:creationId xmlns:a16="http://schemas.microsoft.com/office/drawing/2014/main" id="{720ABD6D-1AB3-4B46-BDAC-867BD2FD18A7}"/>
              </a:ext>
            </a:extLst>
          </p:cNvPr>
          <p:cNvSpPr>
            <a:spLocks noGrp="1"/>
          </p:cNvSpPr>
          <p:nvPr>
            <p:ph idx="1"/>
          </p:nvPr>
        </p:nvSpPr>
        <p:spPr/>
        <p:txBody>
          <a:bodyPr/>
          <a:lstStyle/>
          <a:p>
            <a:pPr algn="l"/>
            <a:r>
              <a:rPr lang="en-US" dirty="0"/>
              <a:t>When the second derivative is </a:t>
            </a:r>
            <a:r>
              <a:rPr lang="en-US" dirty="0">
                <a:solidFill>
                  <a:srgbClr val="FFC000"/>
                </a:solidFill>
              </a:rPr>
              <a:t>positive</a:t>
            </a:r>
            <a:r>
              <a:rPr lang="en-US" dirty="0"/>
              <a:t>, the function is </a:t>
            </a:r>
            <a:r>
              <a:rPr lang="en-US" dirty="0">
                <a:solidFill>
                  <a:srgbClr val="FFC000"/>
                </a:solidFill>
              </a:rPr>
              <a:t>concave upward (cup)</a:t>
            </a:r>
          </a:p>
          <a:p>
            <a:pPr algn="l"/>
            <a:endParaRPr lang="en-US" sz="2000" dirty="0"/>
          </a:p>
          <a:p>
            <a:pPr algn="l"/>
            <a:r>
              <a:rPr lang="en-US" dirty="0"/>
              <a:t>When the second derivative is </a:t>
            </a:r>
            <a:r>
              <a:rPr lang="en-US" dirty="0">
                <a:solidFill>
                  <a:srgbClr val="FFC000"/>
                </a:solidFill>
              </a:rPr>
              <a:t>negative</a:t>
            </a:r>
            <a:r>
              <a:rPr lang="en-US" dirty="0"/>
              <a:t>, the function is </a:t>
            </a:r>
            <a:r>
              <a:rPr lang="en-US" dirty="0">
                <a:solidFill>
                  <a:srgbClr val="FFC000"/>
                </a:solidFill>
              </a:rPr>
              <a:t>concave downward (hill)</a:t>
            </a:r>
          </a:p>
          <a:p>
            <a:endParaRPr lang="en-US" dirty="0"/>
          </a:p>
        </p:txBody>
      </p:sp>
    </p:spTree>
    <p:extLst>
      <p:ext uri="{BB962C8B-B14F-4D97-AF65-F5344CB8AC3E}">
        <p14:creationId xmlns:p14="http://schemas.microsoft.com/office/powerpoint/2010/main" val="26875892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B7925-B784-400E-8FA5-F9297B09C213}"/>
              </a:ext>
            </a:extLst>
          </p:cNvPr>
          <p:cNvSpPr>
            <a:spLocks noGrp="1"/>
          </p:cNvSpPr>
          <p:nvPr>
            <p:ph type="title"/>
          </p:nvPr>
        </p:nvSpPr>
        <p:spPr/>
        <p:txBody>
          <a:bodyPr/>
          <a:lstStyle/>
          <a:p>
            <a:r>
              <a:rPr lang="en-US" dirty="0"/>
              <a:t>Shape of a Curve</a:t>
            </a:r>
          </a:p>
        </p:txBody>
      </p:sp>
      <p:sp>
        <p:nvSpPr>
          <p:cNvPr id="3" name="Content Placeholder 2">
            <a:extLst>
              <a:ext uri="{FF2B5EF4-FFF2-40B4-BE49-F238E27FC236}">
                <a16:creationId xmlns:a16="http://schemas.microsoft.com/office/drawing/2014/main" id="{720ABD6D-1AB3-4B46-BDAC-867BD2FD18A7}"/>
              </a:ext>
            </a:extLst>
          </p:cNvPr>
          <p:cNvSpPr>
            <a:spLocks noGrp="1"/>
          </p:cNvSpPr>
          <p:nvPr>
            <p:ph idx="1"/>
          </p:nvPr>
        </p:nvSpPr>
        <p:spPr/>
        <p:txBody>
          <a:bodyPr/>
          <a:lstStyle/>
          <a:p>
            <a:r>
              <a:rPr lang="en-US" dirty="0"/>
              <a:t>And the inflection point is where it goes from concave upward to concave downward (or vice versa)</a:t>
            </a:r>
          </a:p>
        </p:txBody>
      </p:sp>
    </p:spTree>
    <p:extLst>
      <p:ext uri="{BB962C8B-B14F-4D97-AF65-F5344CB8AC3E}">
        <p14:creationId xmlns:p14="http://schemas.microsoft.com/office/powerpoint/2010/main" val="155085028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0ABD6D-1AB3-4B46-BDAC-867BD2FD18A7}"/>
              </a:ext>
            </a:extLst>
          </p:cNvPr>
          <p:cNvSpPr>
            <a:spLocks noGrp="1"/>
          </p:cNvSpPr>
          <p:nvPr>
            <p:ph idx="1"/>
          </p:nvPr>
        </p:nvSpPr>
        <p:spPr>
          <a:xfrm>
            <a:off x="457200" y="838200"/>
            <a:ext cx="8229600" cy="5638800"/>
          </a:xfrm>
        </p:spPr>
        <p:txBody>
          <a:bodyPr/>
          <a:lstStyle/>
          <a:p>
            <a:pPr algn="l"/>
            <a:r>
              <a:rPr lang="en-US" dirty="0"/>
              <a:t>Describe</a:t>
            </a:r>
            <a:r>
              <a:rPr lang="en-US" i="0" dirty="0">
                <a:effectLst/>
              </a:rPr>
              <a:t> the </a:t>
            </a:r>
            <a:r>
              <a:rPr lang="en-US" dirty="0"/>
              <a:t>shape of:</a:t>
            </a:r>
          </a:p>
          <a:p>
            <a:pPr algn="ctr"/>
            <a:r>
              <a:rPr lang="en-US" i="0" dirty="0">
                <a:effectLst/>
              </a:rPr>
              <a:t>y = 5x</a:t>
            </a:r>
            <a:r>
              <a:rPr lang="en-US" i="0" baseline="30000" dirty="0">
                <a:effectLst/>
              </a:rPr>
              <a:t>3</a:t>
            </a:r>
            <a:r>
              <a:rPr lang="en-US" i="0" dirty="0">
                <a:effectLst/>
              </a:rPr>
              <a:t> + 3x</a:t>
            </a:r>
            <a:r>
              <a:rPr lang="en-US" i="0" baseline="30000" dirty="0">
                <a:effectLst/>
              </a:rPr>
              <a:t>2</a:t>
            </a:r>
            <a:r>
              <a:rPr lang="en-US" i="0" dirty="0">
                <a:effectLst/>
              </a:rPr>
              <a:t> − 3x</a:t>
            </a:r>
          </a:p>
          <a:p>
            <a:pPr>
              <a:spcBef>
                <a:spcPts val="960"/>
              </a:spcBef>
            </a:pPr>
            <a:r>
              <a:rPr lang="en-US" i="0" dirty="0">
                <a:effectLst/>
              </a:rPr>
              <a:t>y' = 15x</a:t>
            </a:r>
            <a:r>
              <a:rPr lang="en-US" i="0" baseline="30000" dirty="0">
                <a:effectLst/>
              </a:rPr>
              <a:t>2</a:t>
            </a:r>
            <a:r>
              <a:rPr lang="en-US" i="0" dirty="0">
                <a:effectLst/>
              </a:rPr>
              <a:t> + 6x − 3</a:t>
            </a:r>
          </a:p>
          <a:p>
            <a:pPr algn="l">
              <a:spcBef>
                <a:spcPts val="0"/>
              </a:spcBef>
            </a:pPr>
            <a:endParaRPr lang="en-US" i="0" dirty="0">
              <a:effectLst/>
            </a:endParaRPr>
          </a:p>
          <a:p>
            <a:pPr algn="l"/>
            <a:endParaRPr lang="en-US" i="0" dirty="0">
              <a:effectLst/>
            </a:endParaRPr>
          </a:p>
        </p:txBody>
      </p:sp>
      <p:sp>
        <p:nvSpPr>
          <p:cNvPr id="6" name="Rectangle 5">
            <a:extLst>
              <a:ext uri="{FF2B5EF4-FFF2-40B4-BE49-F238E27FC236}">
                <a16:creationId xmlns:a16="http://schemas.microsoft.com/office/drawing/2014/main" id="{ACB1C9DC-975D-4D7B-BD88-1C54B269C278}"/>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SHAPE OF A CURVE</a:t>
            </a:r>
          </a:p>
          <a:p>
            <a:pPr algn="ctr" eaLnBrk="1" hangingPunct="1">
              <a:spcBef>
                <a:spcPct val="0"/>
              </a:spcBef>
              <a:buFontTx/>
              <a:buNone/>
            </a:pPr>
            <a:r>
              <a:rPr lang="en-US" altLang="en-US" sz="2400" dirty="0">
                <a:solidFill>
                  <a:schemeClr val="bg1"/>
                </a:solidFill>
              </a:rPr>
              <a:t>IN-CLASS PROBLEM 6</a:t>
            </a:r>
            <a:endParaRPr lang="en-US" altLang="en-US" sz="2400" i="1" dirty="0">
              <a:solidFill>
                <a:schemeClr val="folHlink"/>
              </a:solidFill>
            </a:endParaRPr>
          </a:p>
        </p:txBody>
      </p:sp>
      <p:sp>
        <p:nvSpPr>
          <p:cNvPr id="8" name="TextBox 7">
            <a:extLst>
              <a:ext uri="{FF2B5EF4-FFF2-40B4-BE49-F238E27FC236}">
                <a16:creationId xmlns:a16="http://schemas.microsoft.com/office/drawing/2014/main" id="{02AE3704-CF25-45AB-B524-495CEB1FFCAE}"/>
              </a:ext>
            </a:extLst>
          </p:cNvPr>
          <p:cNvSpPr txBox="1"/>
          <p:nvPr/>
        </p:nvSpPr>
        <p:spPr>
          <a:xfrm>
            <a:off x="6768662" y="6150114"/>
            <a:ext cx="2362200" cy="707886"/>
          </a:xfrm>
          <a:prstGeom prst="rect">
            <a:avLst/>
          </a:prstGeom>
          <a:noFill/>
        </p:spPr>
        <p:txBody>
          <a:bodyPr wrap="square">
            <a:spAutoFit/>
          </a:bodyPr>
          <a:lstStyle/>
          <a:p>
            <a:r>
              <a:rPr lang="en-US" sz="2000" dirty="0">
                <a:solidFill>
                  <a:srgbClr val="CCFFFF"/>
                </a:solidFill>
              </a:rPr>
              <a:t>Hint: take the second derivative</a:t>
            </a:r>
          </a:p>
        </p:txBody>
      </p:sp>
    </p:spTree>
    <p:extLst>
      <p:ext uri="{BB962C8B-B14F-4D97-AF65-F5344CB8AC3E}">
        <p14:creationId xmlns:p14="http://schemas.microsoft.com/office/powerpoint/2010/main" val="32229106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0ABD6D-1AB3-4B46-BDAC-867BD2FD18A7}"/>
              </a:ext>
            </a:extLst>
          </p:cNvPr>
          <p:cNvSpPr>
            <a:spLocks noGrp="1"/>
          </p:cNvSpPr>
          <p:nvPr>
            <p:ph idx="1"/>
          </p:nvPr>
        </p:nvSpPr>
        <p:spPr>
          <a:xfrm>
            <a:off x="457200" y="838200"/>
            <a:ext cx="8229600" cy="5638800"/>
          </a:xfrm>
        </p:spPr>
        <p:txBody>
          <a:bodyPr/>
          <a:lstStyle/>
          <a:p>
            <a:pPr algn="l"/>
            <a:r>
              <a:rPr lang="en-US" dirty="0"/>
              <a:t>Describe</a:t>
            </a:r>
            <a:r>
              <a:rPr lang="en-US" i="0" dirty="0">
                <a:effectLst/>
              </a:rPr>
              <a:t> the </a:t>
            </a:r>
            <a:r>
              <a:rPr lang="en-US" dirty="0"/>
              <a:t>shape of:</a:t>
            </a:r>
          </a:p>
          <a:p>
            <a:pPr algn="ctr"/>
            <a:r>
              <a:rPr lang="en-US" i="0" dirty="0">
                <a:effectLst/>
              </a:rPr>
              <a:t>y = 5x</a:t>
            </a:r>
            <a:r>
              <a:rPr lang="en-US" i="0" baseline="30000" dirty="0">
                <a:effectLst/>
              </a:rPr>
              <a:t>3</a:t>
            </a:r>
            <a:r>
              <a:rPr lang="en-US" i="0" dirty="0">
                <a:effectLst/>
              </a:rPr>
              <a:t> + 3x</a:t>
            </a:r>
            <a:r>
              <a:rPr lang="en-US" i="0" baseline="30000" dirty="0">
                <a:effectLst/>
              </a:rPr>
              <a:t>2</a:t>
            </a:r>
            <a:r>
              <a:rPr lang="en-US" i="0" dirty="0">
                <a:effectLst/>
              </a:rPr>
              <a:t> − 3x</a:t>
            </a:r>
          </a:p>
          <a:p>
            <a:pPr algn="l"/>
            <a:r>
              <a:rPr lang="en-US" i="0" dirty="0">
                <a:effectLst/>
              </a:rPr>
              <a:t>y' = 15x</a:t>
            </a:r>
            <a:r>
              <a:rPr lang="en-US" i="0" baseline="30000" dirty="0">
                <a:effectLst/>
              </a:rPr>
              <a:t>2</a:t>
            </a:r>
            <a:r>
              <a:rPr lang="en-US" i="0" dirty="0">
                <a:effectLst/>
              </a:rPr>
              <a:t> + 6x − 3</a:t>
            </a:r>
          </a:p>
          <a:p>
            <a:pPr algn="l">
              <a:spcBef>
                <a:spcPts val="960"/>
              </a:spcBef>
            </a:pPr>
            <a:r>
              <a:rPr lang="en-US" dirty="0"/>
              <a:t>y" = </a:t>
            </a:r>
            <a:endParaRPr lang="en-US" i="0" dirty="0">
              <a:effectLst/>
            </a:endParaRPr>
          </a:p>
          <a:p>
            <a:pPr algn="l">
              <a:spcBef>
                <a:spcPts val="0"/>
              </a:spcBef>
            </a:pPr>
            <a:r>
              <a:rPr lang="en-US" dirty="0"/>
              <a:t> </a:t>
            </a:r>
            <a:endParaRPr lang="en-US" i="0" dirty="0">
              <a:effectLst/>
            </a:endParaRPr>
          </a:p>
          <a:p>
            <a:pPr algn="l"/>
            <a:endParaRPr lang="en-US" i="0" dirty="0">
              <a:effectLst/>
            </a:endParaRPr>
          </a:p>
        </p:txBody>
      </p:sp>
      <p:sp>
        <p:nvSpPr>
          <p:cNvPr id="6" name="Rectangle 5">
            <a:extLst>
              <a:ext uri="{FF2B5EF4-FFF2-40B4-BE49-F238E27FC236}">
                <a16:creationId xmlns:a16="http://schemas.microsoft.com/office/drawing/2014/main" id="{ACB1C9DC-975D-4D7B-BD88-1C54B269C278}"/>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SHAPE OF A CURVE</a:t>
            </a:r>
          </a:p>
          <a:p>
            <a:pPr algn="ctr" eaLnBrk="1" hangingPunct="1">
              <a:spcBef>
                <a:spcPct val="0"/>
              </a:spcBef>
              <a:buFontTx/>
              <a:buNone/>
            </a:pPr>
            <a:r>
              <a:rPr lang="en-US" altLang="en-US" sz="2400" dirty="0">
                <a:solidFill>
                  <a:schemeClr val="bg1"/>
                </a:solidFill>
              </a:rPr>
              <a:t>IN-CLASS PROBLEM 6</a:t>
            </a:r>
            <a:endParaRPr lang="en-US" altLang="en-US" sz="2400" i="1" dirty="0">
              <a:solidFill>
                <a:schemeClr val="folHlink"/>
              </a:solidFill>
            </a:endParaRPr>
          </a:p>
        </p:txBody>
      </p:sp>
      <p:sp>
        <p:nvSpPr>
          <p:cNvPr id="8" name="TextBox 7">
            <a:extLst>
              <a:ext uri="{FF2B5EF4-FFF2-40B4-BE49-F238E27FC236}">
                <a16:creationId xmlns:a16="http://schemas.microsoft.com/office/drawing/2014/main" id="{02AE3704-CF25-45AB-B524-495CEB1FFCAE}"/>
              </a:ext>
            </a:extLst>
          </p:cNvPr>
          <p:cNvSpPr txBox="1"/>
          <p:nvPr/>
        </p:nvSpPr>
        <p:spPr>
          <a:xfrm>
            <a:off x="6768662" y="6150114"/>
            <a:ext cx="2362200" cy="707886"/>
          </a:xfrm>
          <a:prstGeom prst="rect">
            <a:avLst/>
          </a:prstGeom>
          <a:noFill/>
        </p:spPr>
        <p:txBody>
          <a:bodyPr wrap="square">
            <a:spAutoFit/>
          </a:bodyPr>
          <a:lstStyle/>
          <a:p>
            <a:r>
              <a:rPr lang="en-US" sz="2000" dirty="0">
                <a:solidFill>
                  <a:srgbClr val="CCFFFF"/>
                </a:solidFill>
              </a:rPr>
              <a:t>Hint: take the second derivative</a:t>
            </a:r>
          </a:p>
        </p:txBody>
      </p:sp>
    </p:spTree>
    <p:extLst>
      <p:ext uri="{BB962C8B-B14F-4D97-AF65-F5344CB8AC3E}">
        <p14:creationId xmlns:p14="http://schemas.microsoft.com/office/powerpoint/2010/main" val="1587948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0ABD6D-1AB3-4B46-BDAC-867BD2FD18A7}"/>
              </a:ext>
            </a:extLst>
          </p:cNvPr>
          <p:cNvSpPr>
            <a:spLocks noGrp="1"/>
          </p:cNvSpPr>
          <p:nvPr>
            <p:ph idx="1"/>
          </p:nvPr>
        </p:nvSpPr>
        <p:spPr>
          <a:xfrm>
            <a:off x="457200" y="838200"/>
            <a:ext cx="8229600" cy="5638800"/>
          </a:xfrm>
        </p:spPr>
        <p:txBody>
          <a:bodyPr/>
          <a:lstStyle/>
          <a:p>
            <a:pPr algn="l"/>
            <a:r>
              <a:rPr lang="en-US" dirty="0"/>
              <a:t>Describe</a:t>
            </a:r>
            <a:r>
              <a:rPr lang="en-US" i="0" dirty="0">
                <a:effectLst/>
              </a:rPr>
              <a:t> the </a:t>
            </a:r>
            <a:r>
              <a:rPr lang="en-US" dirty="0"/>
              <a:t>shape of:</a:t>
            </a:r>
          </a:p>
          <a:p>
            <a:pPr algn="ctr"/>
            <a:r>
              <a:rPr lang="en-US" i="0" dirty="0">
                <a:effectLst/>
              </a:rPr>
              <a:t>y = 5x</a:t>
            </a:r>
            <a:r>
              <a:rPr lang="en-US" i="0" baseline="30000" dirty="0">
                <a:effectLst/>
              </a:rPr>
              <a:t>3</a:t>
            </a:r>
            <a:r>
              <a:rPr lang="en-US" i="0" dirty="0">
                <a:effectLst/>
              </a:rPr>
              <a:t> + 3x</a:t>
            </a:r>
            <a:r>
              <a:rPr lang="en-US" i="0" baseline="30000" dirty="0">
                <a:effectLst/>
              </a:rPr>
              <a:t>2</a:t>
            </a:r>
            <a:r>
              <a:rPr lang="en-US" i="0" dirty="0">
                <a:effectLst/>
              </a:rPr>
              <a:t> − 3x</a:t>
            </a:r>
          </a:p>
          <a:p>
            <a:pPr algn="l"/>
            <a:r>
              <a:rPr lang="en-US" i="0" dirty="0">
                <a:effectLst/>
              </a:rPr>
              <a:t>y' = 15x</a:t>
            </a:r>
            <a:r>
              <a:rPr lang="en-US" i="0" baseline="30000" dirty="0">
                <a:effectLst/>
              </a:rPr>
              <a:t>2</a:t>
            </a:r>
            <a:r>
              <a:rPr lang="en-US" i="0" dirty="0">
                <a:effectLst/>
              </a:rPr>
              <a:t> + 6x − 3</a:t>
            </a:r>
          </a:p>
          <a:p>
            <a:pPr algn="l"/>
            <a:r>
              <a:rPr lang="en-US" dirty="0"/>
              <a:t>y"</a:t>
            </a:r>
            <a:r>
              <a:rPr lang="en-US" i="0" dirty="0">
                <a:effectLst/>
              </a:rPr>
              <a:t> = </a:t>
            </a:r>
            <a:r>
              <a:rPr lang="en-US" i="0" dirty="0">
                <a:solidFill>
                  <a:srgbClr val="FFFF00"/>
                </a:solidFill>
                <a:effectLst/>
              </a:rPr>
              <a:t>30x + 6</a:t>
            </a:r>
          </a:p>
          <a:p>
            <a:pPr algn="l"/>
            <a:r>
              <a:rPr lang="en-US" dirty="0"/>
              <a:t>Where is y</a:t>
            </a:r>
            <a:r>
              <a:rPr lang="en-US" i="0" dirty="0">
                <a:effectLst/>
              </a:rPr>
              <a:t>’’ zero? (that will be the inflection point)</a:t>
            </a:r>
            <a:endParaRPr lang="en-US" dirty="0"/>
          </a:p>
          <a:p>
            <a:pPr algn="l"/>
            <a:endParaRPr lang="en-US" i="0" dirty="0">
              <a:effectLst/>
            </a:endParaRPr>
          </a:p>
          <a:p>
            <a:pPr algn="l">
              <a:spcBef>
                <a:spcPts val="0"/>
              </a:spcBef>
            </a:pPr>
            <a:endParaRPr lang="en-US" i="0" dirty="0">
              <a:effectLst/>
            </a:endParaRPr>
          </a:p>
          <a:p>
            <a:pPr algn="l"/>
            <a:endParaRPr lang="en-US" i="0" dirty="0">
              <a:effectLst/>
            </a:endParaRPr>
          </a:p>
        </p:txBody>
      </p:sp>
      <p:sp>
        <p:nvSpPr>
          <p:cNvPr id="6" name="Rectangle 5">
            <a:extLst>
              <a:ext uri="{FF2B5EF4-FFF2-40B4-BE49-F238E27FC236}">
                <a16:creationId xmlns:a16="http://schemas.microsoft.com/office/drawing/2014/main" id="{ACB1C9DC-975D-4D7B-BD88-1C54B269C278}"/>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SHAPE OF A CURVE</a:t>
            </a:r>
          </a:p>
          <a:p>
            <a:pPr algn="ctr" eaLnBrk="1" hangingPunct="1">
              <a:spcBef>
                <a:spcPct val="0"/>
              </a:spcBef>
              <a:buFontTx/>
              <a:buNone/>
            </a:pPr>
            <a:r>
              <a:rPr lang="en-US" altLang="en-US" sz="2400" dirty="0">
                <a:solidFill>
                  <a:schemeClr val="bg1"/>
                </a:solidFill>
              </a:rPr>
              <a:t>IN-CLASS PROBLEM 6</a:t>
            </a:r>
            <a:endParaRPr lang="en-US" altLang="en-US" sz="2400" i="1" dirty="0">
              <a:solidFill>
                <a:schemeClr val="folHlink"/>
              </a:solidFill>
            </a:endParaRPr>
          </a:p>
        </p:txBody>
      </p:sp>
    </p:spTree>
    <p:extLst>
      <p:ext uri="{BB962C8B-B14F-4D97-AF65-F5344CB8AC3E}">
        <p14:creationId xmlns:p14="http://schemas.microsoft.com/office/powerpoint/2010/main" val="297854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a:extLst>
              <a:ext uri="{FF2B5EF4-FFF2-40B4-BE49-F238E27FC236}">
                <a16:creationId xmlns:a16="http://schemas.microsoft.com/office/drawing/2014/main" id="{E27C243B-A6E3-4E38-90EC-22A8FDFC5FC2}"/>
              </a:ext>
            </a:extLst>
          </p:cNvPr>
          <p:cNvSpPr>
            <a:spLocks noGrp="1"/>
          </p:cNvSpPr>
          <p:nvPr>
            <p:ph idx="1"/>
          </p:nvPr>
        </p:nvSpPr>
        <p:spPr/>
        <p:txBody>
          <a:bodyPr/>
          <a:lstStyle/>
          <a:p>
            <a:r>
              <a:rPr lang="en-US" altLang="en-US"/>
              <a:t>This is especially good news since some functions are really, really hard to solve for “y”</a:t>
            </a:r>
          </a:p>
        </p:txBody>
      </p:sp>
      <p:sp>
        <p:nvSpPr>
          <p:cNvPr id="37891" name="Title 1">
            <a:extLst>
              <a:ext uri="{FF2B5EF4-FFF2-40B4-BE49-F238E27FC236}">
                <a16:creationId xmlns:a16="http://schemas.microsoft.com/office/drawing/2014/main" id="{F6C6F257-7E04-4D08-ACB7-85BC0DF85579}"/>
              </a:ext>
            </a:extLst>
          </p:cNvPr>
          <p:cNvSpPr>
            <a:spLocks noGrp="1"/>
          </p:cNvSpPr>
          <p:nvPr>
            <p:ph type="title"/>
          </p:nvPr>
        </p:nvSpPr>
        <p:spPr/>
        <p:txBody>
          <a:bodyPr/>
          <a:lstStyle/>
          <a:p>
            <a:r>
              <a:rPr lang="en-US" altLang="en-US"/>
              <a:t>Implicit Differentiation</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0ABD6D-1AB3-4B46-BDAC-867BD2FD18A7}"/>
              </a:ext>
            </a:extLst>
          </p:cNvPr>
          <p:cNvSpPr>
            <a:spLocks noGrp="1"/>
          </p:cNvSpPr>
          <p:nvPr>
            <p:ph idx="1"/>
          </p:nvPr>
        </p:nvSpPr>
        <p:spPr>
          <a:xfrm>
            <a:off x="457200" y="838200"/>
            <a:ext cx="8229600" cy="5638800"/>
          </a:xfrm>
        </p:spPr>
        <p:txBody>
          <a:bodyPr/>
          <a:lstStyle/>
          <a:p>
            <a:pPr algn="l"/>
            <a:r>
              <a:rPr lang="en-US" dirty="0"/>
              <a:t>Describe</a:t>
            </a:r>
            <a:r>
              <a:rPr lang="en-US" i="0" dirty="0">
                <a:effectLst/>
              </a:rPr>
              <a:t> the </a:t>
            </a:r>
            <a:r>
              <a:rPr lang="en-US" dirty="0"/>
              <a:t>shape of:</a:t>
            </a:r>
          </a:p>
          <a:p>
            <a:pPr algn="ctr"/>
            <a:r>
              <a:rPr lang="en-US" i="0" dirty="0">
                <a:effectLst/>
              </a:rPr>
              <a:t>y = 5x</a:t>
            </a:r>
            <a:r>
              <a:rPr lang="en-US" i="0" baseline="30000" dirty="0">
                <a:effectLst/>
              </a:rPr>
              <a:t>3</a:t>
            </a:r>
            <a:r>
              <a:rPr lang="en-US" i="0" dirty="0">
                <a:effectLst/>
              </a:rPr>
              <a:t> + 3x</a:t>
            </a:r>
            <a:r>
              <a:rPr lang="en-US" i="0" baseline="30000" dirty="0">
                <a:effectLst/>
              </a:rPr>
              <a:t>2</a:t>
            </a:r>
            <a:r>
              <a:rPr lang="en-US" i="0" dirty="0">
                <a:effectLst/>
              </a:rPr>
              <a:t> − 3x</a:t>
            </a:r>
          </a:p>
          <a:p>
            <a:pPr algn="l"/>
            <a:r>
              <a:rPr lang="en-US" i="0" dirty="0">
                <a:effectLst/>
              </a:rPr>
              <a:t>y' = 15x</a:t>
            </a:r>
            <a:r>
              <a:rPr lang="en-US" i="0" baseline="30000" dirty="0">
                <a:effectLst/>
              </a:rPr>
              <a:t>2</a:t>
            </a:r>
            <a:r>
              <a:rPr lang="en-US" i="0" dirty="0">
                <a:effectLst/>
              </a:rPr>
              <a:t> + 6x − 3</a:t>
            </a:r>
          </a:p>
          <a:p>
            <a:pPr algn="l"/>
            <a:r>
              <a:rPr lang="en-US" i="0" dirty="0">
                <a:effectLst/>
              </a:rPr>
              <a:t>y’’ = </a:t>
            </a:r>
            <a:r>
              <a:rPr lang="en-US" i="0" dirty="0">
                <a:solidFill>
                  <a:srgbClr val="FFFF00"/>
                </a:solidFill>
                <a:effectLst/>
              </a:rPr>
              <a:t>30x + 6</a:t>
            </a:r>
          </a:p>
          <a:p>
            <a:pPr algn="l"/>
            <a:r>
              <a:rPr lang="en-US" dirty="0"/>
              <a:t>Where is y</a:t>
            </a:r>
            <a:r>
              <a:rPr lang="en-US" i="0" dirty="0">
                <a:effectLst/>
              </a:rPr>
              <a:t>’’ zero? </a:t>
            </a:r>
            <a:r>
              <a:rPr lang="en-US" i="0" dirty="0">
                <a:solidFill>
                  <a:srgbClr val="FFFF00"/>
                </a:solidFill>
                <a:effectLst/>
              </a:rPr>
              <a:t>-0.2</a:t>
            </a:r>
            <a:endParaRPr lang="en-US" dirty="0"/>
          </a:p>
          <a:p>
            <a:pPr algn="l"/>
            <a:r>
              <a:rPr lang="en-US" dirty="0"/>
              <a:t>Where is y’’ negative?</a:t>
            </a:r>
          </a:p>
          <a:p>
            <a:r>
              <a:rPr lang="en-US" dirty="0"/>
              <a:t>Where is y’’ positive?</a:t>
            </a:r>
            <a:endParaRPr lang="en-US" i="0" dirty="0">
              <a:effectLst/>
            </a:endParaRPr>
          </a:p>
          <a:p>
            <a:pPr algn="l"/>
            <a:endParaRPr lang="en-US" i="0" dirty="0">
              <a:effectLst/>
            </a:endParaRPr>
          </a:p>
          <a:p>
            <a:pPr algn="l">
              <a:spcBef>
                <a:spcPts val="0"/>
              </a:spcBef>
            </a:pPr>
            <a:endParaRPr lang="en-US" i="0" dirty="0">
              <a:effectLst/>
            </a:endParaRPr>
          </a:p>
          <a:p>
            <a:pPr algn="l"/>
            <a:endParaRPr lang="en-US" i="0" dirty="0">
              <a:effectLst/>
            </a:endParaRPr>
          </a:p>
        </p:txBody>
      </p:sp>
      <p:sp>
        <p:nvSpPr>
          <p:cNvPr id="6" name="Rectangle 5">
            <a:extLst>
              <a:ext uri="{FF2B5EF4-FFF2-40B4-BE49-F238E27FC236}">
                <a16:creationId xmlns:a16="http://schemas.microsoft.com/office/drawing/2014/main" id="{ACB1C9DC-975D-4D7B-BD88-1C54B269C278}"/>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SHAPE OF A CURVE</a:t>
            </a:r>
          </a:p>
          <a:p>
            <a:pPr algn="ctr" eaLnBrk="1" hangingPunct="1">
              <a:spcBef>
                <a:spcPct val="0"/>
              </a:spcBef>
              <a:buFontTx/>
              <a:buNone/>
            </a:pPr>
            <a:r>
              <a:rPr lang="en-US" altLang="en-US" sz="2400" dirty="0">
                <a:solidFill>
                  <a:schemeClr val="bg1"/>
                </a:solidFill>
              </a:rPr>
              <a:t>IN-CLASS PROBLEM 6</a:t>
            </a:r>
            <a:endParaRPr lang="en-US" altLang="en-US" sz="2400" i="1" dirty="0">
              <a:solidFill>
                <a:schemeClr val="folHlink"/>
              </a:solidFill>
            </a:endParaRPr>
          </a:p>
        </p:txBody>
      </p:sp>
    </p:spTree>
    <p:extLst>
      <p:ext uri="{BB962C8B-B14F-4D97-AF65-F5344CB8AC3E}">
        <p14:creationId xmlns:p14="http://schemas.microsoft.com/office/powerpoint/2010/main" val="11971783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0ABD6D-1AB3-4B46-BDAC-867BD2FD18A7}"/>
              </a:ext>
            </a:extLst>
          </p:cNvPr>
          <p:cNvSpPr>
            <a:spLocks noGrp="1"/>
          </p:cNvSpPr>
          <p:nvPr>
            <p:ph idx="1"/>
          </p:nvPr>
        </p:nvSpPr>
        <p:spPr>
          <a:xfrm>
            <a:off x="457200" y="838200"/>
            <a:ext cx="8229600" cy="5638800"/>
          </a:xfrm>
        </p:spPr>
        <p:txBody>
          <a:bodyPr/>
          <a:lstStyle/>
          <a:p>
            <a:pPr algn="l"/>
            <a:r>
              <a:rPr lang="en-US" dirty="0"/>
              <a:t>Describe</a:t>
            </a:r>
            <a:r>
              <a:rPr lang="en-US" i="0" dirty="0">
                <a:effectLst/>
              </a:rPr>
              <a:t> the </a:t>
            </a:r>
            <a:r>
              <a:rPr lang="en-US" dirty="0"/>
              <a:t>shape of:</a:t>
            </a:r>
          </a:p>
          <a:p>
            <a:pPr algn="ctr"/>
            <a:r>
              <a:rPr lang="en-US" i="0" dirty="0">
                <a:effectLst/>
              </a:rPr>
              <a:t>y = 5x</a:t>
            </a:r>
            <a:r>
              <a:rPr lang="en-US" i="0" baseline="30000" dirty="0">
                <a:effectLst/>
              </a:rPr>
              <a:t>3</a:t>
            </a:r>
            <a:r>
              <a:rPr lang="en-US" i="0" dirty="0">
                <a:effectLst/>
              </a:rPr>
              <a:t> + 3x</a:t>
            </a:r>
            <a:r>
              <a:rPr lang="en-US" i="0" baseline="30000" dirty="0">
                <a:effectLst/>
              </a:rPr>
              <a:t>2</a:t>
            </a:r>
            <a:r>
              <a:rPr lang="en-US" i="0" dirty="0">
                <a:effectLst/>
              </a:rPr>
              <a:t> − 3x</a:t>
            </a:r>
          </a:p>
          <a:p>
            <a:pPr algn="l"/>
            <a:r>
              <a:rPr lang="en-US" i="0" dirty="0">
                <a:effectLst/>
              </a:rPr>
              <a:t>y’’ = 30x + 6</a:t>
            </a:r>
          </a:p>
          <a:p>
            <a:pPr algn="l"/>
            <a:r>
              <a:rPr lang="en-US" i="0" dirty="0">
                <a:effectLst/>
              </a:rPr>
              <a:t>30x + 4 is negative up to </a:t>
            </a:r>
          </a:p>
          <a:p>
            <a:pPr algn="l">
              <a:spcBef>
                <a:spcPts val="0"/>
              </a:spcBef>
            </a:pPr>
            <a:r>
              <a:rPr lang="en-US" i="0" dirty="0">
                <a:effectLst/>
              </a:rPr>
              <a:t>x = </a:t>
            </a:r>
            <a:r>
              <a:rPr lang="en-US" i="0" dirty="0">
                <a:solidFill>
                  <a:srgbClr val="FFFF00"/>
                </a:solidFill>
                <a:effectLst/>
              </a:rPr>
              <a:t>-0.2</a:t>
            </a:r>
            <a:r>
              <a:rPr lang="en-US" dirty="0">
                <a:solidFill>
                  <a:srgbClr val="FFFF00"/>
                </a:solidFill>
              </a:rPr>
              <a:t> </a:t>
            </a:r>
            <a:r>
              <a:rPr lang="en-US" dirty="0"/>
              <a:t>and</a:t>
            </a:r>
            <a:r>
              <a:rPr lang="en-US" i="0" dirty="0">
                <a:effectLst/>
              </a:rPr>
              <a:t> </a:t>
            </a:r>
          </a:p>
          <a:p>
            <a:pPr algn="l">
              <a:spcBef>
                <a:spcPts val="0"/>
              </a:spcBef>
            </a:pPr>
            <a:r>
              <a:rPr lang="en-US" i="0" dirty="0">
                <a:effectLst/>
              </a:rPr>
              <a:t>positive from there onwards</a:t>
            </a:r>
          </a:p>
          <a:p>
            <a:pPr algn="l"/>
            <a:endParaRPr lang="en-US" i="0" dirty="0">
              <a:effectLst/>
            </a:endParaRPr>
          </a:p>
        </p:txBody>
      </p:sp>
      <p:sp>
        <p:nvSpPr>
          <p:cNvPr id="6" name="Rectangle 5">
            <a:extLst>
              <a:ext uri="{FF2B5EF4-FFF2-40B4-BE49-F238E27FC236}">
                <a16:creationId xmlns:a16="http://schemas.microsoft.com/office/drawing/2014/main" id="{ACB1C9DC-975D-4D7B-BD88-1C54B269C278}"/>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SHAPE OF A CURVE</a:t>
            </a:r>
          </a:p>
          <a:p>
            <a:pPr algn="ctr" eaLnBrk="1" hangingPunct="1">
              <a:spcBef>
                <a:spcPct val="0"/>
              </a:spcBef>
              <a:buFontTx/>
              <a:buNone/>
            </a:pPr>
            <a:r>
              <a:rPr lang="en-US" altLang="en-US" sz="2400" dirty="0">
                <a:solidFill>
                  <a:schemeClr val="bg1"/>
                </a:solidFill>
              </a:rPr>
              <a:t>IN-CLASS PROBLEM 6</a:t>
            </a:r>
            <a:endParaRPr lang="en-US" altLang="en-US" sz="2400" i="1" dirty="0">
              <a:solidFill>
                <a:schemeClr val="folHlink"/>
              </a:solidFill>
            </a:endParaRPr>
          </a:p>
        </p:txBody>
      </p:sp>
    </p:spTree>
    <p:extLst>
      <p:ext uri="{BB962C8B-B14F-4D97-AF65-F5344CB8AC3E}">
        <p14:creationId xmlns:p14="http://schemas.microsoft.com/office/powerpoint/2010/main" val="27061465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0ABD6D-1AB3-4B46-BDAC-867BD2FD18A7}"/>
              </a:ext>
            </a:extLst>
          </p:cNvPr>
          <p:cNvSpPr>
            <a:spLocks noGrp="1"/>
          </p:cNvSpPr>
          <p:nvPr>
            <p:ph idx="1"/>
          </p:nvPr>
        </p:nvSpPr>
        <p:spPr>
          <a:xfrm>
            <a:off x="457200" y="838200"/>
            <a:ext cx="8229600" cy="5638800"/>
          </a:xfrm>
        </p:spPr>
        <p:txBody>
          <a:bodyPr/>
          <a:lstStyle/>
          <a:p>
            <a:pPr algn="l"/>
            <a:r>
              <a:rPr lang="en-US" dirty="0"/>
              <a:t>Describe</a:t>
            </a:r>
            <a:r>
              <a:rPr lang="en-US" i="0" dirty="0">
                <a:effectLst/>
              </a:rPr>
              <a:t> the </a:t>
            </a:r>
            <a:r>
              <a:rPr lang="en-US" dirty="0"/>
              <a:t>shape of:</a:t>
            </a:r>
          </a:p>
          <a:p>
            <a:pPr algn="ctr"/>
            <a:r>
              <a:rPr lang="en-US" i="0" dirty="0">
                <a:effectLst/>
              </a:rPr>
              <a:t>y = 5x</a:t>
            </a:r>
            <a:r>
              <a:rPr lang="en-US" i="0" baseline="30000" dirty="0">
                <a:effectLst/>
              </a:rPr>
              <a:t>3</a:t>
            </a:r>
            <a:r>
              <a:rPr lang="en-US" i="0" dirty="0">
                <a:effectLst/>
              </a:rPr>
              <a:t> + 3x</a:t>
            </a:r>
            <a:r>
              <a:rPr lang="en-US" i="0" baseline="30000" dirty="0">
                <a:effectLst/>
              </a:rPr>
              <a:t>2</a:t>
            </a:r>
            <a:r>
              <a:rPr lang="en-US" i="0" dirty="0">
                <a:effectLst/>
              </a:rPr>
              <a:t> − 3x</a:t>
            </a:r>
          </a:p>
          <a:p>
            <a:pPr algn="l"/>
            <a:r>
              <a:rPr lang="en-US" i="0" dirty="0">
                <a:effectLst/>
              </a:rPr>
              <a:t>y’’ = 30x + 6</a:t>
            </a:r>
          </a:p>
          <a:p>
            <a:pPr algn="l"/>
            <a:r>
              <a:rPr lang="en-US" i="0" dirty="0">
                <a:effectLst/>
              </a:rPr>
              <a:t>So</a:t>
            </a:r>
            <a:r>
              <a:rPr lang="en-US" dirty="0"/>
              <a:t> </a:t>
            </a:r>
            <a:r>
              <a:rPr lang="en-US" i="0" dirty="0">
                <a:effectLst/>
              </a:rPr>
              <a:t>the graph is </a:t>
            </a:r>
            <a:r>
              <a:rPr lang="en-US" i="0" dirty="0">
                <a:solidFill>
                  <a:srgbClr val="FFFF00"/>
                </a:solidFill>
                <a:effectLst/>
              </a:rPr>
              <a:t>concave downward (hill-shaped) </a:t>
            </a:r>
            <a:r>
              <a:rPr lang="en-US" i="0" dirty="0">
                <a:effectLst/>
              </a:rPr>
              <a:t>up to x = −0.2 (the inflection point) and </a:t>
            </a:r>
            <a:r>
              <a:rPr lang="en-US" i="0" dirty="0">
                <a:solidFill>
                  <a:srgbClr val="FFFF00"/>
                </a:solidFill>
                <a:effectLst/>
              </a:rPr>
              <a:t>concave upward (cup shaped) </a:t>
            </a:r>
            <a:r>
              <a:rPr lang="en-US" i="0" dirty="0">
                <a:effectLst/>
              </a:rPr>
              <a:t>from x = −0.2 onward</a:t>
            </a:r>
          </a:p>
          <a:p>
            <a:pPr algn="l">
              <a:spcBef>
                <a:spcPts val="0"/>
              </a:spcBef>
            </a:pPr>
            <a:endParaRPr lang="en-US" i="0" dirty="0">
              <a:effectLst/>
            </a:endParaRPr>
          </a:p>
          <a:p>
            <a:pPr algn="l"/>
            <a:endParaRPr lang="en-US" i="0" dirty="0">
              <a:effectLst/>
            </a:endParaRPr>
          </a:p>
        </p:txBody>
      </p:sp>
      <p:sp>
        <p:nvSpPr>
          <p:cNvPr id="6" name="Rectangle 5">
            <a:extLst>
              <a:ext uri="{FF2B5EF4-FFF2-40B4-BE49-F238E27FC236}">
                <a16:creationId xmlns:a16="http://schemas.microsoft.com/office/drawing/2014/main" id="{ACB1C9DC-975D-4D7B-BD88-1C54B269C278}"/>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SHAPE OF A CURVE</a:t>
            </a:r>
          </a:p>
          <a:p>
            <a:pPr algn="ctr" eaLnBrk="1" hangingPunct="1">
              <a:spcBef>
                <a:spcPct val="0"/>
              </a:spcBef>
              <a:buFontTx/>
              <a:buNone/>
            </a:pPr>
            <a:r>
              <a:rPr lang="en-US" altLang="en-US" sz="2400" dirty="0">
                <a:solidFill>
                  <a:schemeClr val="bg1"/>
                </a:solidFill>
              </a:rPr>
              <a:t>IN-CLASS PROBLEM 6</a:t>
            </a:r>
            <a:endParaRPr lang="en-US" altLang="en-US" sz="2400" i="1" dirty="0">
              <a:solidFill>
                <a:schemeClr val="folHlink"/>
              </a:solidFill>
            </a:endParaRPr>
          </a:p>
        </p:txBody>
      </p:sp>
    </p:spTree>
    <p:extLst>
      <p:ext uri="{BB962C8B-B14F-4D97-AF65-F5344CB8AC3E}">
        <p14:creationId xmlns:p14="http://schemas.microsoft.com/office/powerpoint/2010/main" val="224307219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19D7F1-BFE7-33AA-A3B2-61CB08880510}"/>
              </a:ext>
            </a:extLst>
          </p:cNvPr>
          <p:cNvPicPr>
            <a:picLocks noChangeAspect="1"/>
          </p:cNvPicPr>
          <p:nvPr/>
        </p:nvPicPr>
        <p:blipFill>
          <a:blip r:embed="rId2"/>
          <a:stretch>
            <a:fillRect/>
          </a:stretch>
        </p:blipFill>
        <p:spPr>
          <a:xfrm>
            <a:off x="757237" y="90487"/>
            <a:ext cx="7629525" cy="6677025"/>
          </a:xfrm>
          <a:prstGeom prst="rect">
            <a:avLst/>
          </a:prstGeom>
        </p:spPr>
      </p:pic>
    </p:spTree>
    <p:extLst>
      <p:ext uri="{BB962C8B-B14F-4D97-AF65-F5344CB8AC3E}">
        <p14:creationId xmlns:p14="http://schemas.microsoft.com/office/powerpoint/2010/main" val="96828768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53200"/>
            <a:ext cx="3042821" cy="323165"/>
          </a:xfrm>
          <a:prstGeom prst="rect">
            <a:avLst/>
          </a:prstGeom>
        </p:spPr>
        <p:txBody>
          <a:bodyPr wrap="none">
            <a:spAutoFit/>
          </a:bodyPr>
          <a:lstStyle/>
          <a:p>
            <a:r>
              <a:rPr lang="en-US" sz="1500" b="1" dirty="0">
                <a:solidFill>
                  <a:srgbClr val="00B0F0"/>
                </a:solidFill>
              </a:rPr>
              <a:t>http://i.imgur.com/aliTlT3.jpg</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dirty="0"/>
              <a:t>Questions?</a:t>
            </a:r>
          </a:p>
        </p:txBody>
      </p:sp>
    </p:spTree>
    <p:extLst>
      <p:ext uri="{BB962C8B-B14F-4D97-AF65-F5344CB8AC3E}">
        <p14:creationId xmlns:p14="http://schemas.microsoft.com/office/powerpoint/2010/main" val="128047314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0ABD6D-1AB3-4B46-BDAC-867BD2FD18A7}"/>
              </a:ext>
            </a:extLst>
          </p:cNvPr>
          <p:cNvSpPr>
            <a:spLocks noGrp="1"/>
          </p:cNvSpPr>
          <p:nvPr>
            <p:ph idx="1"/>
          </p:nvPr>
        </p:nvSpPr>
        <p:spPr>
          <a:xfrm>
            <a:off x="457200" y="838200"/>
            <a:ext cx="8686800" cy="5638800"/>
          </a:xfrm>
        </p:spPr>
        <p:txBody>
          <a:bodyPr/>
          <a:lstStyle/>
          <a:p>
            <a:pPr algn="l"/>
            <a:r>
              <a:rPr lang="en-US" sz="3800" dirty="0"/>
              <a:t>A GE2P3 break back diode has its characteristic curve modeled by V=0.079I</a:t>
            </a:r>
            <a:r>
              <a:rPr lang="en-US" sz="3800" baseline="30000" dirty="0"/>
              <a:t>3</a:t>
            </a:r>
            <a:r>
              <a:rPr lang="en-US" sz="3800" dirty="0"/>
              <a:t>-2.31I</a:t>
            </a:r>
            <a:r>
              <a:rPr lang="en-US" sz="3800" baseline="30000" dirty="0"/>
              <a:t>2</a:t>
            </a:r>
            <a:r>
              <a:rPr lang="en-US" sz="3800" dirty="0"/>
              <a:t>+15.6I+22 volts</a:t>
            </a:r>
            <a:endParaRPr lang="en-US" sz="3800" i="0" dirty="0">
              <a:effectLst/>
            </a:endParaRPr>
          </a:p>
          <a:p>
            <a:pPr algn="l">
              <a:spcBef>
                <a:spcPts val="0"/>
              </a:spcBef>
            </a:pPr>
            <a:r>
              <a:rPr lang="en-US" sz="3800" i="0" dirty="0">
                <a:effectLst/>
              </a:rPr>
              <a:t>when I is measured in mA (milli amps). Find the V</a:t>
            </a:r>
            <a:r>
              <a:rPr lang="en-US" sz="3800" baseline="-25000" dirty="0"/>
              <a:t>max</a:t>
            </a:r>
            <a:r>
              <a:rPr lang="en-US" sz="3800" i="0" dirty="0">
                <a:effectLst/>
              </a:rPr>
              <a:t> (called V</a:t>
            </a:r>
            <a:r>
              <a:rPr lang="en-US" sz="3800" i="0" baseline="-25000" dirty="0">
                <a:effectLst/>
              </a:rPr>
              <a:t>BO</a:t>
            </a:r>
            <a:r>
              <a:rPr lang="en-US" sz="3800" i="0" dirty="0">
                <a:effectLst/>
              </a:rPr>
              <a:t> </a:t>
            </a:r>
            <a:r>
              <a:rPr lang="en-US" sz="3800" i="0" dirty="0">
                <a:solidFill>
                  <a:srgbClr val="FFC000"/>
                </a:solidFill>
                <a:effectLst/>
              </a:rPr>
              <a:t>break over voltage</a:t>
            </a:r>
            <a:r>
              <a:rPr lang="en-US" sz="3800" i="0" dirty="0">
                <a:effectLst/>
              </a:rPr>
              <a:t>) and </a:t>
            </a:r>
            <a:r>
              <a:rPr lang="en-US" sz="3800" i="0" dirty="0" err="1">
                <a:effectLst/>
              </a:rPr>
              <a:t>V</a:t>
            </a:r>
            <a:r>
              <a:rPr lang="en-US" sz="3800" baseline="-25000" dirty="0" err="1"/>
              <a:t>min</a:t>
            </a:r>
            <a:r>
              <a:rPr lang="en-US" sz="3800" i="0" dirty="0">
                <a:effectLst/>
              </a:rPr>
              <a:t> (called V</a:t>
            </a:r>
            <a:r>
              <a:rPr lang="en-US" sz="3800" i="0" baseline="-25000" dirty="0">
                <a:effectLst/>
              </a:rPr>
              <a:t>BB</a:t>
            </a:r>
            <a:r>
              <a:rPr lang="en-US" sz="3800" i="0" dirty="0">
                <a:effectLst/>
              </a:rPr>
              <a:t> </a:t>
            </a:r>
            <a:r>
              <a:rPr lang="en-US" sz="3800" i="0" dirty="0">
                <a:solidFill>
                  <a:srgbClr val="FFC000"/>
                </a:solidFill>
                <a:effectLst/>
              </a:rPr>
              <a:t>break back voltage</a:t>
            </a:r>
            <a:r>
              <a:rPr lang="en-US" sz="3800" i="0" dirty="0">
                <a:effectLst/>
              </a:rPr>
              <a:t>)</a:t>
            </a:r>
          </a:p>
          <a:p>
            <a:pPr algn="l">
              <a:spcBef>
                <a:spcPts val="0"/>
              </a:spcBef>
            </a:pPr>
            <a:endParaRPr lang="en-US" sz="3800" i="0" dirty="0">
              <a:effectLst/>
            </a:endParaRPr>
          </a:p>
          <a:p>
            <a:pPr algn="l"/>
            <a:endParaRPr lang="en-US" sz="3800" i="0" dirty="0">
              <a:effectLst/>
            </a:endParaRPr>
          </a:p>
        </p:txBody>
      </p:sp>
      <p:sp>
        <p:nvSpPr>
          <p:cNvPr id="6" name="Rectangle 5">
            <a:extLst>
              <a:ext uri="{FF2B5EF4-FFF2-40B4-BE49-F238E27FC236}">
                <a16:creationId xmlns:a16="http://schemas.microsoft.com/office/drawing/2014/main" id="{ACB1C9DC-975D-4D7B-BD88-1C54B269C278}"/>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SHAPE OF A CURVE</a:t>
            </a:r>
          </a:p>
          <a:p>
            <a:pPr algn="ctr" eaLnBrk="1" hangingPunct="1">
              <a:spcBef>
                <a:spcPct val="0"/>
              </a:spcBef>
              <a:buFontTx/>
              <a:buNone/>
            </a:pPr>
            <a:r>
              <a:rPr lang="en-US" altLang="en-US" sz="2400" dirty="0">
                <a:solidFill>
                  <a:schemeClr val="bg1"/>
                </a:solidFill>
              </a:rPr>
              <a:t>IN-CLASS PROBLEM 7</a:t>
            </a:r>
            <a:endParaRPr lang="en-US" altLang="en-US" sz="2400" i="1" dirty="0">
              <a:solidFill>
                <a:schemeClr val="folHlink"/>
              </a:solidFill>
            </a:endParaRPr>
          </a:p>
        </p:txBody>
      </p:sp>
      <p:sp>
        <p:nvSpPr>
          <p:cNvPr id="5" name="TextBox 4">
            <a:extLst>
              <a:ext uri="{FF2B5EF4-FFF2-40B4-BE49-F238E27FC236}">
                <a16:creationId xmlns:a16="http://schemas.microsoft.com/office/drawing/2014/main" id="{2258B8AA-178B-48F0-B759-51F411AABA81}"/>
              </a:ext>
            </a:extLst>
          </p:cNvPr>
          <p:cNvSpPr txBox="1"/>
          <p:nvPr/>
        </p:nvSpPr>
        <p:spPr>
          <a:xfrm>
            <a:off x="4800600" y="5912409"/>
            <a:ext cx="4685014" cy="923330"/>
          </a:xfrm>
          <a:prstGeom prst="rect">
            <a:avLst/>
          </a:prstGeom>
          <a:noFill/>
        </p:spPr>
        <p:txBody>
          <a:bodyPr wrap="square">
            <a:spAutoFit/>
          </a:bodyPr>
          <a:lstStyle/>
          <a:p>
            <a:r>
              <a:rPr lang="en-US" b="0" i="0" dirty="0">
                <a:solidFill>
                  <a:srgbClr val="BDC1C6"/>
                </a:solidFill>
                <a:effectLst/>
                <a:latin typeface="Roboto" panose="02000000000000000000" pitchFamily="2" charset="0"/>
              </a:rPr>
              <a:t>For </a:t>
            </a:r>
            <a:r>
              <a:rPr lang="en-US" b="1" i="0" dirty="0">
                <a:solidFill>
                  <a:srgbClr val="BCC0C3"/>
                </a:solidFill>
                <a:effectLst/>
                <a:latin typeface="Roboto" panose="02000000000000000000" pitchFamily="2" charset="0"/>
              </a:rPr>
              <a:t>diodes</a:t>
            </a:r>
            <a:r>
              <a:rPr lang="en-US" b="0" i="0" dirty="0">
                <a:solidFill>
                  <a:srgbClr val="BDC1C6"/>
                </a:solidFill>
                <a:effectLst/>
                <a:latin typeface="Roboto" panose="02000000000000000000" pitchFamily="2" charset="0"/>
              </a:rPr>
              <a:t>, the breakdown voltage is the minimum reverse voltage that makes the </a:t>
            </a:r>
            <a:r>
              <a:rPr lang="en-US" b="1" i="0" dirty="0">
                <a:solidFill>
                  <a:srgbClr val="BCC0C3"/>
                </a:solidFill>
                <a:effectLst/>
                <a:latin typeface="Roboto" panose="02000000000000000000" pitchFamily="2" charset="0"/>
              </a:rPr>
              <a:t>diode</a:t>
            </a:r>
            <a:r>
              <a:rPr lang="en-US" b="0" i="0" dirty="0">
                <a:solidFill>
                  <a:srgbClr val="BDC1C6"/>
                </a:solidFill>
                <a:effectLst/>
                <a:latin typeface="Roboto" panose="02000000000000000000" pitchFamily="2" charset="0"/>
              </a:rPr>
              <a:t> conduct appreciably in reverse</a:t>
            </a:r>
            <a:endParaRPr lang="en-US" dirty="0"/>
          </a:p>
        </p:txBody>
      </p:sp>
      <p:sp>
        <p:nvSpPr>
          <p:cNvPr id="7" name="TextBox 6">
            <a:extLst>
              <a:ext uri="{FF2B5EF4-FFF2-40B4-BE49-F238E27FC236}">
                <a16:creationId xmlns:a16="http://schemas.microsoft.com/office/drawing/2014/main" id="{FC80BB49-DACA-4B55-A1F5-72EFFD033134}"/>
              </a:ext>
            </a:extLst>
          </p:cNvPr>
          <p:cNvSpPr txBox="1"/>
          <p:nvPr/>
        </p:nvSpPr>
        <p:spPr>
          <a:xfrm>
            <a:off x="0" y="5995827"/>
            <a:ext cx="4741522" cy="646331"/>
          </a:xfrm>
          <a:prstGeom prst="rect">
            <a:avLst/>
          </a:prstGeom>
          <a:noFill/>
        </p:spPr>
        <p:txBody>
          <a:bodyPr wrap="square">
            <a:spAutoFit/>
          </a:bodyPr>
          <a:lstStyle/>
          <a:p>
            <a:r>
              <a:rPr lang="en-US" b="0" i="0" dirty="0">
                <a:solidFill>
                  <a:srgbClr val="BDC1C6"/>
                </a:solidFill>
                <a:effectLst/>
                <a:latin typeface="Roboto" panose="02000000000000000000" pitchFamily="2" charset="0"/>
              </a:rPr>
              <a:t>Diode - </a:t>
            </a:r>
            <a:r>
              <a:rPr lang="en-US" b="1" i="0" dirty="0">
                <a:solidFill>
                  <a:srgbClr val="BDC1C6"/>
                </a:solidFill>
                <a:effectLst/>
                <a:latin typeface="Roboto" panose="02000000000000000000" pitchFamily="2" charset="0"/>
              </a:rPr>
              <a:t>an electrical component that allows the flow of current in only one direction</a:t>
            </a:r>
            <a:endParaRPr lang="en-US" dirty="0"/>
          </a:p>
        </p:txBody>
      </p:sp>
    </p:spTree>
    <p:extLst>
      <p:ext uri="{BB962C8B-B14F-4D97-AF65-F5344CB8AC3E}">
        <p14:creationId xmlns:p14="http://schemas.microsoft.com/office/powerpoint/2010/main" val="367036584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0ABD6D-1AB3-4B46-BDAC-867BD2FD18A7}"/>
              </a:ext>
            </a:extLst>
          </p:cNvPr>
          <p:cNvSpPr>
            <a:spLocks noGrp="1"/>
          </p:cNvSpPr>
          <p:nvPr>
            <p:ph idx="1"/>
          </p:nvPr>
        </p:nvSpPr>
        <p:spPr>
          <a:xfrm>
            <a:off x="457200" y="838200"/>
            <a:ext cx="8686800" cy="5638800"/>
          </a:xfrm>
        </p:spPr>
        <p:txBody>
          <a:bodyPr/>
          <a:lstStyle/>
          <a:p>
            <a:pPr algn="l"/>
            <a:r>
              <a:rPr lang="en-US" sz="3800" dirty="0"/>
              <a:t>V=0.079I</a:t>
            </a:r>
            <a:r>
              <a:rPr lang="en-US" sz="3800" baseline="30000" dirty="0"/>
              <a:t>3</a:t>
            </a:r>
            <a:r>
              <a:rPr lang="en-US" sz="3800" dirty="0"/>
              <a:t>-2.31I</a:t>
            </a:r>
            <a:r>
              <a:rPr lang="en-US" sz="3800" baseline="30000" dirty="0"/>
              <a:t>2</a:t>
            </a:r>
            <a:r>
              <a:rPr lang="en-US" sz="3800" dirty="0"/>
              <a:t>+15.6I+22 volts</a:t>
            </a:r>
            <a:endParaRPr lang="en-US" sz="3800" i="0" dirty="0">
              <a:effectLst/>
            </a:endParaRPr>
          </a:p>
          <a:p>
            <a:pPr algn="l">
              <a:spcBef>
                <a:spcPts val="0"/>
              </a:spcBef>
            </a:pPr>
            <a:r>
              <a:rPr lang="en-US" sz="3800" i="0" dirty="0">
                <a:effectLst/>
              </a:rPr>
              <a:t>Find V</a:t>
            </a:r>
            <a:r>
              <a:rPr lang="en-US" sz="3800" baseline="-25000" dirty="0"/>
              <a:t>max</a:t>
            </a:r>
            <a:r>
              <a:rPr lang="en-US" sz="3800" i="0" dirty="0">
                <a:effectLst/>
              </a:rPr>
              <a:t> and </a:t>
            </a:r>
            <a:r>
              <a:rPr lang="en-US" sz="3800" i="0" dirty="0" err="1">
                <a:effectLst/>
              </a:rPr>
              <a:t>V</a:t>
            </a:r>
            <a:r>
              <a:rPr lang="en-US" sz="3800" baseline="-25000" dirty="0" err="1"/>
              <a:t>min</a:t>
            </a:r>
            <a:endParaRPr lang="en-US" sz="3800" i="0" dirty="0">
              <a:effectLst/>
            </a:endParaRPr>
          </a:p>
          <a:p>
            <a:pPr>
              <a:spcBef>
                <a:spcPts val="0"/>
              </a:spcBef>
            </a:pPr>
            <a:r>
              <a:rPr lang="en-US" sz="3800" i="0" dirty="0">
                <a:effectLst/>
              </a:rPr>
              <a:t>What derivative do we want?</a:t>
            </a:r>
          </a:p>
          <a:p>
            <a:pPr algn="l"/>
            <a:endParaRPr lang="en-US" sz="3800" i="0" dirty="0">
              <a:effectLst/>
            </a:endParaRPr>
          </a:p>
        </p:txBody>
      </p:sp>
      <p:sp>
        <p:nvSpPr>
          <p:cNvPr id="6" name="Rectangle 5">
            <a:extLst>
              <a:ext uri="{FF2B5EF4-FFF2-40B4-BE49-F238E27FC236}">
                <a16:creationId xmlns:a16="http://schemas.microsoft.com/office/drawing/2014/main" id="{ACB1C9DC-975D-4D7B-BD88-1C54B269C278}"/>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SHAPE OF A CURVE</a:t>
            </a:r>
          </a:p>
          <a:p>
            <a:pPr algn="ctr" eaLnBrk="1" hangingPunct="1">
              <a:spcBef>
                <a:spcPct val="0"/>
              </a:spcBef>
              <a:buFontTx/>
              <a:buNone/>
            </a:pPr>
            <a:r>
              <a:rPr lang="en-US" altLang="en-US" sz="2400" dirty="0">
                <a:solidFill>
                  <a:schemeClr val="bg1"/>
                </a:solidFill>
              </a:rPr>
              <a:t>IN-CLASS PROBLEM 7</a:t>
            </a:r>
            <a:endParaRPr lang="en-US" altLang="en-US" sz="2400" i="1" dirty="0">
              <a:solidFill>
                <a:schemeClr val="folHlink"/>
              </a:solidFill>
            </a:endParaRPr>
          </a:p>
        </p:txBody>
      </p:sp>
    </p:spTree>
    <p:extLst>
      <p:ext uri="{BB962C8B-B14F-4D97-AF65-F5344CB8AC3E}">
        <p14:creationId xmlns:p14="http://schemas.microsoft.com/office/powerpoint/2010/main" val="154349209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0ABD6D-1AB3-4B46-BDAC-867BD2FD18A7}"/>
                  </a:ext>
                </a:extLst>
              </p:cNvPr>
              <p:cNvSpPr>
                <a:spLocks noGrp="1"/>
              </p:cNvSpPr>
              <p:nvPr>
                <p:ph idx="1"/>
              </p:nvPr>
            </p:nvSpPr>
            <p:spPr>
              <a:xfrm>
                <a:off x="457200" y="838200"/>
                <a:ext cx="8686800" cy="5638800"/>
              </a:xfrm>
            </p:spPr>
            <p:txBody>
              <a:bodyPr/>
              <a:lstStyle/>
              <a:p>
                <a:pPr algn="l"/>
                <a:r>
                  <a:rPr lang="en-US" sz="3800" dirty="0"/>
                  <a:t>V=0.079I</a:t>
                </a:r>
                <a:r>
                  <a:rPr lang="en-US" sz="3800" baseline="30000" dirty="0"/>
                  <a:t>3</a:t>
                </a:r>
                <a:r>
                  <a:rPr lang="en-US" sz="3800" dirty="0"/>
                  <a:t>-2.31I</a:t>
                </a:r>
                <a:r>
                  <a:rPr lang="en-US" sz="3800" baseline="30000" dirty="0"/>
                  <a:t>2</a:t>
                </a:r>
                <a:r>
                  <a:rPr lang="en-US" sz="3800" dirty="0"/>
                  <a:t>+15.6I+22 volts</a:t>
                </a:r>
                <a:endParaRPr lang="en-US" sz="3800" i="0" dirty="0">
                  <a:effectLst/>
                </a:endParaRPr>
              </a:p>
              <a:p>
                <a:pPr algn="l">
                  <a:spcBef>
                    <a:spcPts val="0"/>
                  </a:spcBef>
                </a:pPr>
                <a:r>
                  <a:rPr lang="en-US" sz="3800" i="0" dirty="0">
                    <a:effectLst/>
                  </a:rPr>
                  <a:t>Find V</a:t>
                </a:r>
                <a:r>
                  <a:rPr lang="en-US" sz="3800" baseline="-25000" dirty="0"/>
                  <a:t>max</a:t>
                </a:r>
                <a:r>
                  <a:rPr lang="en-US" sz="3800" i="0" dirty="0">
                    <a:effectLst/>
                  </a:rPr>
                  <a:t> and </a:t>
                </a:r>
                <a:r>
                  <a:rPr lang="en-US" sz="3800" i="0" dirty="0" err="1">
                    <a:effectLst/>
                  </a:rPr>
                  <a:t>V</a:t>
                </a:r>
                <a:r>
                  <a:rPr lang="en-US" sz="3800" baseline="-25000" dirty="0" err="1"/>
                  <a:t>min</a:t>
                </a:r>
                <a:endParaRPr lang="en-US" sz="3800" i="0" dirty="0">
                  <a:effectLst/>
                </a:endParaRPr>
              </a:p>
              <a:p>
                <a:pPr>
                  <a:spcBef>
                    <a:spcPts val="0"/>
                  </a:spcBef>
                </a:pPr>
                <a:r>
                  <a:rPr lang="en-US" sz="3800" i="0" dirty="0">
                    <a:effectLst/>
                  </a:rPr>
                  <a:t>What derivative do we want?</a:t>
                </a:r>
              </a:p>
              <a:p>
                <a:pPr>
                  <a:spcBef>
                    <a:spcPts val="0"/>
                  </a:spcBef>
                </a:pPr>
                <a14:m>
                  <m:oMath xmlns:m="http://schemas.openxmlformats.org/officeDocument/2006/math">
                    <m:f>
                      <m:fPr>
                        <m:ctrlPr>
                          <a:rPr lang="en-US" sz="3000" i="1" smtClean="0">
                            <a:solidFill>
                              <a:srgbClr val="FFFF00"/>
                            </a:solidFill>
                            <a:effectLst/>
                            <a:latin typeface="Cambria Math" panose="02040503050406030204" pitchFamily="18" charset="0"/>
                          </a:rPr>
                        </m:ctrlPr>
                      </m:fPr>
                      <m:num>
                        <m:r>
                          <m:rPr>
                            <m:nor/>
                          </m:rPr>
                          <a:rPr lang="en-US" sz="3000" dirty="0">
                            <a:solidFill>
                              <a:srgbClr val="FFFF00"/>
                            </a:solidFill>
                          </a:rPr>
                          <m:t>dV</m:t>
                        </m:r>
                      </m:num>
                      <m:den>
                        <m:r>
                          <m:rPr>
                            <m:nor/>
                          </m:rPr>
                          <a:rPr lang="en-US" sz="3000" dirty="0">
                            <a:solidFill>
                              <a:srgbClr val="FFFF00"/>
                            </a:solidFill>
                          </a:rPr>
                          <m:t>dI</m:t>
                        </m:r>
                      </m:den>
                    </m:f>
                  </m:oMath>
                </a14:m>
                <a:r>
                  <a:rPr lang="en-US" sz="3000" i="0" dirty="0">
                    <a:solidFill>
                      <a:srgbClr val="FFFF00"/>
                    </a:solidFill>
                    <a:effectLst/>
                  </a:rPr>
                  <a:t> </a:t>
                </a:r>
                <a:r>
                  <a:rPr lang="en-US" sz="4800" i="0" dirty="0">
                    <a:effectLst/>
                  </a:rPr>
                  <a:t>= ?</a:t>
                </a:r>
              </a:p>
              <a:p>
                <a:pPr>
                  <a:spcBef>
                    <a:spcPts val="0"/>
                  </a:spcBef>
                </a:pPr>
                <a:endParaRPr lang="en-US" sz="3800" i="0" dirty="0">
                  <a:effectLst/>
                </a:endParaRPr>
              </a:p>
              <a:p>
                <a:pPr algn="l"/>
                <a:endParaRPr lang="en-US" sz="3800" i="0" dirty="0">
                  <a:effectLst/>
                </a:endParaRPr>
              </a:p>
            </p:txBody>
          </p:sp>
        </mc:Choice>
        <mc:Fallback xmlns="">
          <p:sp>
            <p:nvSpPr>
              <p:cNvPr id="3" name="Content Placeholder 2">
                <a:extLst>
                  <a:ext uri="{FF2B5EF4-FFF2-40B4-BE49-F238E27FC236}">
                    <a16:creationId xmlns:a16="http://schemas.microsoft.com/office/drawing/2014/main" id="{720ABD6D-1AB3-4B46-BDAC-867BD2FD18A7}"/>
                  </a:ext>
                </a:extLst>
              </p:cNvPr>
              <p:cNvSpPr>
                <a:spLocks noGrp="1" noRot="1" noChangeAspect="1" noMove="1" noResize="1" noEditPoints="1" noAdjustHandles="1" noChangeArrowheads="1" noChangeShapeType="1" noTextEdit="1"/>
              </p:cNvSpPr>
              <p:nvPr>
                <p:ph idx="1"/>
              </p:nvPr>
            </p:nvSpPr>
            <p:spPr>
              <a:xfrm>
                <a:off x="457200" y="838200"/>
                <a:ext cx="8686800" cy="5638800"/>
              </a:xfrm>
              <a:blipFill>
                <a:blip r:embed="rId2"/>
                <a:stretch>
                  <a:fillRect l="-2316" t="-1838"/>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ACB1C9DC-975D-4D7B-BD88-1C54B269C278}"/>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SHAPE OF A CURVE</a:t>
            </a:r>
          </a:p>
          <a:p>
            <a:pPr algn="ctr" eaLnBrk="1" hangingPunct="1">
              <a:spcBef>
                <a:spcPct val="0"/>
              </a:spcBef>
              <a:buFontTx/>
              <a:buNone/>
            </a:pPr>
            <a:r>
              <a:rPr lang="en-US" altLang="en-US" sz="2400" dirty="0">
                <a:solidFill>
                  <a:schemeClr val="bg1"/>
                </a:solidFill>
              </a:rPr>
              <a:t>IN-CLASS PROBLEM 7</a:t>
            </a:r>
            <a:endParaRPr lang="en-US" altLang="en-US" sz="2400" i="1" dirty="0">
              <a:solidFill>
                <a:schemeClr val="folHlink"/>
              </a:solidFill>
            </a:endParaRPr>
          </a:p>
        </p:txBody>
      </p:sp>
    </p:spTree>
    <p:extLst>
      <p:ext uri="{BB962C8B-B14F-4D97-AF65-F5344CB8AC3E}">
        <p14:creationId xmlns:p14="http://schemas.microsoft.com/office/powerpoint/2010/main" val="233168646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0ABD6D-1AB3-4B46-BDAC-867BD2FD18A7}"/>
                  </a:ext>
                </a:extLst>
              </p:cNvPr>
              <p:cNvSpPr>
                <a:spLocks noGrp="1"/>
              </p:cNvSpPr>
              <p:nvPr>
                <p:ph idx="1"/>
              </p:nvPr>
            </p:nvSpPr>
            <p:spPr>
              <a:xfrm>
                <a:off x="457200" y="838200"/>
                <a:ext cx="8686800" cy="5638800"/>
              </a:xfrm>
            </p:spPr>
            <p:txBody>
              <a:bodyPr/>
              <a:lstStyle/>
              <a:p>
                <a:pPr algn="l"/>
                <a:r>
                  <a:rPr lang="en-US" sz="3800" dirty="0"/>
                  <a:t>V=0.079I</a:t>
                </a:r>
                <a:r>
                  <a:rPr lang="en-US" sz="3800" baseline="30000" dirty="0"/>
                  <a:t>3</a:t>
                </a:r>
                <a:r>
                  <a:rPr lang="en-US" sz="3800" dirty="0"/>
                  <a:t>-2.31I</a:t>
                </a:r>
                <a:r>
                  <a:rPr lang="en-US" sz="3800" baseline="30000" dirty="0"/>
                  <a:t>2</a:t>
                </a:r>
                <a:r>
                  <a:rPr lang="en-US" sz="3800" dirty="0"/>
                  <a:t>+15.6I+22 volts</a:t>
                </a:r>
                <a:endParaRPr lang="en-US" sz="3800" i="0" dirty="0">
                  <a:effectLst/>
                </a:endParaRPr>
              </a:p>
              <a:p>
                <a:pPr algn="l">
                  <a:spcBef>
                    <a:spcPts val="0"/>
                  </a:spcBef>
                </a:pPr>
                <a:r>
                  <a:rPr lang="en-US" sz="3800" i="0" dirty="0">
                    <a:effectLst/>
                  </a:rPr>
                  <a:t>Find V</a:t>
                </a:r>
                <a:r>
                  <a:rPr lang="en-US" sz="3800" baseline="-25000" dirty="0"/>
                  <a:t>max</a:t>
                </a:r>
                <a:r>
                  <a:rPr lang="en-US" sz="3800" i="0" dirty="0">
                    <a:effectLst/>
                  </a:rPr>
                  <a:t> and </a:t>
                </a:r>
                <a:r>
                  <a:rPr lang="en-US" sz="3800" i="0" dirty="0" err="1">
                    <a:effectLst/>
                  </a:rPr>
                  <a:t>V</a:t>
                </a:r>
                <a:r>
                  <a:rPr lang="en-US" sz="3800" baseline="-25000" dirty="0" err="1"/>
                  <a:t>min</a:t>
                </a:r>
                <a:endParaRPr lang="en-US" sz="3800" i="0" dirty="0">
                  <a:effectLst/>
                </a:endParaRPr>
              </a:p>
              <a:p>
                <a:pPr>
                  <a:spcBef>
                    <a:spcPts val="0"/>
                  </a:spcBef>
                </a:pPr>
                <a14:m>
                  <m:oMath xmlns:m="http://schemas.openxmlformats.org/officeDocument/2006/math">
                    <m:f>
                      <m:fPr>
                        <m:ctrlPr>
                          <a:rPr lang="en-US" sz="3000" i="1" smtClean="0">
                            <a:effectLst/>
                            <a:latin typeface="Cambria Math" panose="02040503050406030204" pitchFamily="18" charset="0"/>
                          </a:rPr>
                        </m:ctrlPr>
                      </m:fPr>
                      <m:num>
                        <m:r>
                          <m:rPr>
                            <m:nor/>
                          </m:rPr>
                          <a:rPr lang="en-US" sz="3000" dirty="0"/>
                          <m:t>dV</m:t>
                        </m:r>
                      </m:num>
                      <m:den>
                        <m:r>
                          <m:rPr>
                            <m:nor/>
                          </m:rPr>
                          <a:rPr lang="en-US" sz="3000" dirty="0"/>
                          <m:t>dI</m:t>
                        </m:r>
                      </m:den>
                    </m:f>
                  </m:oMath>
                </a14:m>
                <a:r>
                  <a:rPr lang="en-US" sz="3800" i="0" dirty="0">
                    <a:effectLst/>
                  </a:rPr>
                  <a:t> = 0.237I</a:t>
                </a:r>
                <a:r>
                  <a:rPr lang="en-US" sz="3800" i="0" baseline="30000" dirty="0">
                    <a:effectLst/>
                  </a:rPr>
                  <a:t>2</a:t>
                </a:r>
                <a:r>
                  <a:rPr lang="en-US" sz="3800" i="0" dirty="0">
                    <a:effectLst/>
                  </a:rPr>
                  <a:t> - 4.62I + 15.6 </a:t>
                </a:r>
              </a:p>
              <a:p>
                <a:pPr>
                  <a:spcBef>
                    <a:spcPts val="0"/>
                  </a:spcBef>
                </a:pPr>
                <a:endParaRPr lang="en-US" sz="2000" i="0" dirty="0">
                  <a:effectLst/>
                </a:endParaRPr>
              </a:p>
              <a:p>
                <a:pPr>
                  <a:spcBef>
                    <a:spcPts val="0"/>
                  </a:spcBef>
                </a:pPr>
                <a:r>
                  <a:rPr lang="en-US" sz="3800" i="0" dirty="0">
                    <a:effectLst/>
                  </a:rPr>
                  <a:t>Set it = 0</a:t>
                </a:r>
              </a:p>
              <a:p>
                <a:pPr algn="l"/>
                <a:endParaRPr lang="en-US" sz="3800" i="0" dirty="0">
                  <a:effectLst/>
                </a:endParaRPr>
              </a:p>
            </p:txBody>
          </p:sp>
        </mc:Choice>
        <mc:Fallback xmlns="">
          <p:sp>
            <p:nvSpPr>
              <p:cNvPr id="3" name="Content Placeholder 2">
                <a:extLst>
                  <a:ext uri="{FF2B5EF4-FFF2-40B4-BE49-F238E27FC236}">
                    <a16:creationId xmlns:a16="http://schemas.microsoft.com/office/drawing/2014/main" id="{720ABD6D-1AB3-4B46-BDAC-867BD2FD18A7}"/>
                  </a:ext>
                </a:extLst>
              </p:cNvPr>
              <p:cNvSpPr>
                <a:spLocks noGrp="1" noRot="1" noChangeAspect="1" noMove="1" noResize="1" noEditPoints="1" noAdjustHandles="1" noChangeArrowheads="1" noChangeShapeType="1" noTextEdit="1"/>
              </p:cNvSpPr>
              <p:nvPr>
                <p:ph idx="1"/>
              </p:nvPr>
            </p:nvSpPr>
            <p:spPr>
              <a:xfrm>
                <a:off x="457200" y="838200"/>
                <a:ext cx="8686800" cy="5638800"/>
              </a:xfrm>
              <a:blipFill>
                <a:blip r:embed="rId2"/>
                <a:stretch>
                  <a:fillRect l="-2316" t="-1838"/>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ACB1C9DC-975D-4D7B-BD88-1C54B269C278}"/>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SHAPE OF A CURVE</a:t>
            </a:r>
          </a:p>
          <a:p>
            <a:pPr algn="ctr" eaLnBrk="1" hangingPunct="1">
              <a:spcBef>
                <a:spcPct val="0"/>
              </a:spcBef>
              <a:buFontTx/>
              <a:buNone/>
            </a:pPr>
            <a:r>
              <a:rPr lang="en-US" altLang="en-US" sz="2400" dirty="0">
                <a:solidFill>
                  <a:schemeClr val="bg1"/>
                </a:solidFill>
              </a:rPr>
              <a:t>IN-CLASS PROBLEM 7</a:t>
            </a:r>
            <a:endParaRPr lang="en-US" altLang="en-US" sz="2400" i="1" dirty="0">
              <a:solidFill>
                <a:schemeClr val="folHlink"/>
              </a:solidFill>
            </a:endParaRPr>
          </a:p>
        </p:txBody>
      </p:sp>
    </p:spTree>
    <p:extLst>
      <p:ext uri="{BB962C8B-B14F-4D97-AF65-F5344CB8AC3E}">
        <p14:creationId xmlns:p14="http://schemas.microsoft.com/office/powerpoint/2010/main" val="277104523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0ABD6D-1AB3-4B46-BDAC-867BD2FD18A7}"/>
                  </a:ext>
                </a:extLst>
              </p:cNvPr>
              <p:cNvSpPr>
                <a:spLocks noGrp="1"/>
              </p:cNvSpPr>
              <p:nvPr>
                <p:ph idx="1"/>
              </p:nvPr>
            </p:nvSpPr>
            <p:spPr>
              <a:xfrm>
                <a:off x="457200" y="838200"/>
                <a:ext cx="8686800" cy="5638800"/>
              </a:xfrm>
            </p:spPr>
            <p:txBody>
              <a:bodyPr/>
              <a:lstStyle/>
              <a:p>
                <a:pPr algn="l"/>
                <a:r>
                  <a:rPr lang="en-US" sz="3800" dirty="0"/>
                  <a:t>V=0.079I</a:t>
                </a:r>
                <a:r>
                  <a:rPr lang="en-US" sz="3800" baseline="30000" dirty="0"/>
                  <a:t>3</a:t>
                </a:r>
                <a:r>
                  <a:rPr lang="en-US" sz="3800" dirty="0"/>
                  <a:t>-2.31I</a:t>
                </a:r>
                <a:r>
                  <a:rPr lang="en-US" sz="3800" baseline="30000" dirty="0"/>
                  <a:t>2</a:t>
                </a:r>
                <a:r>
                  <a:rPr lang="en-US" sz="3800" dirty="0"/>
                  <a:t>+15.6I+22 volts</a:t>
                </a:r>
                <a:endParaRPr lang="en-US" sz="3800" i="0" dirty="0">
                  <a:effectLst/>
                </a:endParaRPr>
              </a:p>
              <a:p>
                <a:pPr algn="l">
                  <a:spcBef>
                    <a:spcPts val="0"/>
                  </a:spcBef>
                </a:pPr>
                <a:r>
                  <a:rPr lang="en-US" sz="3800" i="0" dirty="0">
                    <a:effectLst/>
                  </a:rPr>
                  <a:t>Find V</a:t>
                </a:r>
                <a:r>
                  <a:rPr lang="en-US" sz="3800" baseline="-25000" dirty="0"/>
                  <a:t>max</a:t>
                </a:r>
                <a:r>
                  <a:rPr lang="en-US" sz="3800" i="0" dirty="0">
                    <a:effectLst/>
                  </a:rPr>
                  <a:t> and </a:t>
                </a:r>
                <a:r>
                  <a:rPr lang="en-US" sz="3800" i="0" dirty="0" err="1">
                    <a:effectLst/>
                  </a:rPr>
                  <a:t>V</a:t>
                </a:r>
                <a:r>
                  <a:rPr lang="en-US" sz="3800" baseline="-25000" dirty="0" err="1"/>
                  <a:t>min</a:t>
                </a:r>
                <a:endParaRPr lang="en-US" sz="3800" i="0" dirty="0">
                  <a:effectLst/>
                </a:endParaRPr>
              </a:p>
              <a:p>
                <a:pPr>
                  <a:spcBef>
                    <a:spcPts val="0"/>
                  </a:spcBef>
                </a:pPr>
                <a14:m>
                  <m:oMath xmlns:m="http://schemas.openxmlformats.org/officeDocument/2006/math">
                    <m:f>
                      <m:fPr>
                        <m:ctrlPr>
                          <a:rPr lang="en-US" sz="3000" i="1" smtClean="0">
                            <a:effectLst/>
                            <a:latin typeface="Cambria Math" panose="02040503050406030204" pitchFamily="18" charset="0"/>
                          </a:rPr>
                        </m:ctrlPr>
                      </m:fPr>
                      <m:num>
                        <m:r>
                          <m:rPr>
                            <m:nor/>
                          </m:rPr>
                          <a:rPr lang="en-US" sz="3000" dirty="0"/>
                          <m:t>dV</m:t>
                        </m:r>
                      </m:num>
                      <m:den>
                        <m:r>
                          <m:rPr>
                            <m:nor/>
                          </m:rPr>
                          <a:rPr lang="en-US" sz="3000" dirty="0"/>
                          <m:t>dI</m:t>
                        </m:r>
                      </m:den>
                    </m:f>
                  </m:oMath>
                </a14:m>
                <a:r>
                  <a:rPr lang="en-US" sz="3800" i="0" dirty="0">
                    <a:effectLst/>
                  </a:rPr>
                  <a:t> = 0.237I</a:t>
                </a:r>
                <a:r>
                  <a:rPr lang="en-US" sz="3800" i="0" baseline="30000" dirty="0">
                    <a:effectLst/>
                  </a:rPr>
                  <a:t>2</a:t>
                </a:r>
                <a:r>
                  <a:rPr lang="en-US" sz="3800" i="0" dirty="0">
                    <a:effectLst/>
                  </a:rPr>
                  <a:t> - 4.62I + 15.6 = 0</a:t>
                </a:r>
              </a:p>
              <a:p>
                <a:pPr>
                  <a:spcBef>
                    <a:spcPts val="0"/>
                  </a:spcBef>
                </a:pPr>
                <a:r>
                  <a:rPr lang="en-US" sz="3800" i="0" dirty="0">
                    <a:effectLst/>
                  </a:rPr>
                  <a:t>(an ugly quadratic equation… remember those?)</a:t>
                </a:r>
              </a:p>
              <a:p>
                <a:pPr algn="l"/>
                <a:endParaRPr lang="en-US" sz="3800" i="0" dirty="0">
                  <a:effectLst/>
                </a:endParaRPr>
              </a:p>
            </p:txBody>
          </p:sp>
        </mc:Choice>
        <mc:Fallback xmlns="">
          <p:sp>
            <p:nvSpPr>
              <p:cNvPr id="3" name="Content Placeholder 2">
                <a:extLst>
                  <a:ext uri="{FF2B5EF4-FFF2-40B4-BE49-F238E27FC236}">
                    <a16:creationId xmlns:a16="http://schemas.microsoft.com/office/drawing/2014/main" id="{720ABD6D-1AB3-4B46-BDAC-867BD2FD18A7}"/>
                  </a:ext>
                </a:extLst>
              </p:cNvPr>
              <p:cNvSpPr>
                <a:spLocks noGrp="1" noRot="1" noChangeAspect="1" noMove="1" noResize="1" noEditPoints="1" noAdjustHandles="1" noChangeArrowheads="1" noChangeShapeType="1" noTextEdit="1"/>
              </p:cNvSpPr>
              <p:nvPr>
                <p:ph idx="1"/>
              </p:nvPr>
            </p:nvSpPr>
            <p:spPr>
              <a:xfrm>
                <a:off x="457200" y="838200"/>
                <a:ext cx="8686800" cy="5638800"/>
              </a:xfrm>
              <a:blipFill>
                <a:blip r:embed="rId2"/>
                <a:stretch>
                  <a:fillRect l="-2316" t="-1838"/>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ACB1C9DC-975D-4D7B-BD88-1C54B269C278}"/>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SHAPE OF A CURVE</a:t>
            </a:r>
          </a:p>
          <a:p>
            <a:pPr algn="ctr" eaLnBrk="1" hangingPunct="1">
              <a:spcBef>
                <a:spcPct val="0"/>
              </a:spcBef>
              <a:buFontTx/>
              <a:buNone/>
            </a:pPr>
            <a:r>
              <a:rPr lang="en-US" altLang="en-US" sz="2400" dirty="0">
                <a:solidFill>
                  <a:schemeClr val="bg1"/>
                </a:solidFill>
              </a:rPr>
              <a:t>IN-CLASS PROBLEM 7</a:t>
            </a:r>
            <a:endParaRPr lang="en-US" altLang="en-US" sz="2400" i="1" dirty="0">
              <a:solidFill>
                <a:schemeClr val="folHlink"/>
              </a:solidFill>
            </a:endParaRPr>
          </a:p>
        </p:txBody>
      </p:sp>
    </p:spTree>
    <p:extLst>
      <p:ext uri="{BB962C8B-B14F-4D97-AF65-F5344CB8AC3E}">
        <p14:creationId xmlns:p14="http://schemas.microsoft.com/office/powerpoint/2010/main" val="3786706209"/>
      </p:ext>
    </p:extLst>
  </p:cSld>
  <p:clrMapOvr>
    <a:masterClrMapping/>
  </p:clrMapOvr>
</p:sld>
</file>

<file path=ppt/theme/theme1.xml><?xml version="1.0" encoding="utf-8"?>
<a:theme xmlns:a="http://schemas.openxmlformats.org/drawingml/2006/main" name="Office Theme">
  <a:themeElements>
    <a:clrScheme name="VikkiDk">
      <a:dk1>
        <a:srgbClr val="FFFFFF"/>
      </a:dk1>
      <a:lt1>
        <a:srgbClr val="000000"/>
      </a:lt1>
      <a:dk2>
        <a:srgbClr val="000000"/>
      </a:dk2>
      <a:lt2>
        <a:srgbClr val="000000"/>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Vikki">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4264</TotalTime>
  <Words>4200</Words>
  <Application>Microsoft Office PowerPoint</Application>
  <PresentationFormat>On-screen Show (4:3)</PresentationFormat>
  <Paragraphs>736</Paragraphs>
  <Slides>135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135</vt:i4>
      </vt:variant>
    </vt:vector>
  </HeadingPairs>
  <TitlesOfParts>
    <vt:vector size="144" baseType="lpstr">
      <vt:lpstr>-apple-system</vt:lpstr>
      <vt:lpstr>Arial</vt:lpstr>
      <vt:lpstr>Calibri</vt:lpstr>
      <vt:lpstr>Cambria Math</vt:lpstr>
      <vt:lpstr>Comic Sans MS</vt:lpstr>
      <vt:lpstr>Roboto</vt:lpstr>
      <vt:lpstr>Times New Roman</vt:lpstr>
      <vt:lpstr>Wingdings</vt:lpstr>
      <vt:lpstr>Office Theme</vt:lpstr>
      <vt:lpstr>PowerPoint Presentation</vt:lpstr>
      <vt:lpstr>What’s Up?</vt:lpstr>
      <vt:lpstr>What’s Up?</vt:lpstr>
      <vt:lpstr>Review</vt:lpstr>
      <vt:lpstr>Implicit Differentiation</vt:lpstr>
      <vt:lpstr>Implicit Differentiation</vt:lpstr>
      <vt:lpstr>Implicit Differentiation</vt:lpstr>
      <vt:lpstr>Good News!</vt:lpstr>
      <vt:lpstr>Implicit Differentiation</vt:lpstr>
      <vt:lpstr>Implicit Differentiation</vt:lpstr>
      <vt:lpstr>Questions?</vt:lpstr>
      <vt:lpstr>PowerPoint Presentation</vt:lpstr>
      <vt:lpstr>PowerPoint Presentation</vt:lpstr>
      <vt:lpstr>Continuity</vt:lpstr>
      <vt:lpstr>Continuity</vt:lpstr>
      <vt:lpstr>PowerPoint Presentation</vt:lpstr>
      <vt:lpstr>PowerPoint Presentation</vt:lpstr>
      <vt:lpstr>PowerPoint Presentation</vt:lpstr>
      <vt:lpstr>Continuity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Extrema</vt:lpstr>
      <vt:lpstr>Extrema</vt:lpstr>
      <vt:lpstr>Extrema</vt:lpstr>
      <vt:lpstr>Extrema</vt:lpstr>
      <vt:lpstr>Extrema</vt:lpstr>
      <vt:lpstr>Extrema</vt:lpstr>
      <vt:lpstr>Extrema</vt:lpstr>
      <vt:lpstr>PowerPoint Presentation</vt:lpstr>
      <vt:lpstr>PowerPoint Presentation</vt:lpstr>
      <vt:lpstr>PowerPoint Presentation</vt:lpstr>
      <vt:lpstr>Questions?</vt:lpstr>
      <vt:lpstr>Extrema</vt:lpstr>
      <vt:lpstr>Extrema</vt:lpstr>
      <vt:lpstr>Extrema</vt:lpstr>
      <vt:lpstr>PowerPoint Presentation</vt:lpstr>
      <vt:lpstr>PowerPoint Presentation</vt:lpstr>
      <vt:lpstr>PowerPoint Presentation</vt:lpstr>
      <vt:lpstr>PowerPoint Presentation</vt:lpstr>
      <vt:lpstr>PowerPoint Presentation</vt:lpstr>
      <vt:lpstr>PowerPoint Presentation</vt:lpstr>
      <vt:lpstr>Extrema</vt:lpstr>
      <vt:lpstr>Extrema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Extrema</vt:lpstr>
      <vt:lpstr>Extrema</vt:lpstr>
      <vt:lpstr>PowerPoint Presentation</vt:lpstr>
      <vt:lpstr>PowerPoint Presentation</vt:lpstr>
      <vt:lpstr>PowerPoint Presentation</vt:lpstr>
      <vt:lpstr>Note:</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Shape of a Curve</vt:lpstr>
      <vt:lpstr>Shape of a Curve</vt:lpstr>
      <vt:lpstr>Shape of a Curve</vt:lpstr>
      <vt:lpstr>Shape of a Curve</vt:lpstr>
      <vt:lpstr>Shape of a Curve</vt:lpstr>
      <vt:lpstr>Shape of a Curve</vt:lpstr>
      <vt:lpstr>Shape of a Curve</vt:lpstr>
      <vt:lpstr>Shape of a Curve</vt:lpstr>
      <vt:lpstr>Shape of a Curve</vt:lpstr>
      <vt:lpstr>Shape of a Curve</vt:lpstr>
      <vt:lpstr>Shape of a Curve</vt:lpstr>
      <vt:lpstr>Shape of a Curve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Monotonicity</vt:lpstr>
      <vt:lpstr>Monotonicity</vt:lpstr>
      <vt:lpstr>Monotonicity</vt:lpstr>
      <vt:lpstr>Monotonicity</vt:lpstr>
      <vt:lpstr>Monotonicity</vt:lpstr>
      <vt:lpstr>Monotonicity</vt:lpstr>
      <vt:lpstr>Monotonicity</vt:lpstr>
      <vt:lpstr>Monotonicity</vt:lpstr>
      <vt:lpstr>Monotonicity</vt:lpstr>
      <vt:lpstr>Monotonicity</vt:lpstr>
      <vt:lpstr>PowerPoint Presentation</vt:lpstr>
      <vt:lpstr>PowerPoint Presentation</vt:lpstr>
      <vt:lpstr>PowerPoint Presentation</vt:lpstr>
      <vt:lpstr>PowerPoint Presentation</vt:lpstr>
      <vt:lpstr>PowerPoint Presentation</vt:lpstr>
      <vt:lpstr>PowerPoint Presentation</vt:lpstr>
      <vt:lpstr>What Is This Used For?</vt:lpstr>
      <vt:lpstr>PowerPoint Presentation</vt:lpstr>
      <vt:lpstr>Summary</vt:lpstr>
      <vt:lpstr>You Survived!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Vikki French at 049</dc:creator>
  <cp:lastModifiedBy>Vikki French</cp:lastModifiedBy>
  <cp:revision>333</cp:revision>
  <dcterms:created xsi:type="dcterms:W3CDTF">2012-09-06T22:30:26Z</dcterms:created>
  <dcterms:modified xsi:type="dcterms:W3CDTF">2023-02-21T02:59:59Z</dcterms:modified>
</cp:coreProperties>
</file>