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546" r:id="rId2"/>
    <p:sldId id="538" r:id="rId3"/>
    <p:sldId id="1747" r:id="rId4"/>
    <p:sldId id="539" r:id="rId5"/>
    <p:sldId id="1399" r:id="rId6"/>
    <p:sldId id="1400" r:id="rId7"/>
    <p:sldId id="1401" r:id="rId8"/>
    <p:sldId id="1411" r:id="rId9"/>
    <p:sldId id="1402" r:id="rId10"/>
    <p:sldId id="1453" r:id="rId11"/>
    <p:sldId id="1403" r:id="rId12"/>
    <p:sldId id="1420" r:id="rId13"/>
    <p:sldId id="1421" r:id="rId14"/>
    <p:sldId id="1741" r:id="rId15"/>
    <p:sldId id="1405" r:id="rId16"/>
    <p:sldId id="1406" r:id="rId17"/>
    <p:sldId id="1441" r:id="rId18"/>
    <p:sldId id="1474" r:id="rId19"/>
    <p:sldId id="1384" r:id="rId20"/>
    <p:sldId id="1376" r:id="rId21"/>
    <p:sldId id="1377" r:id="rId22"/>
    <p:sldId id="1386" r:id="rId23"/>
    <p:sldId id="1442" r:id="rId24"/>
    <p:sldId id="1387" r:id="rId25"/>
    <p:sldId id="1385" r:id="rId26"/>
    <p:sldId id="1378" r:id="rId27"/>
    <p:sldId id="1379" r:id="rId28"/>
    <p:sldId id="1380" r:id="rId29"/>
    <p:sldId id="1388" r:id="rId30"/>
    <p:sldId id="1391" r:id="rId31"/>
    <p:sldId id="1390" r:id="rId32"/>
    <p:sldId id="1381" r:id="rId33"/>
    <p:sldId id="1392" r:id="rId34"/>
    <p:sldId id="1393" r:id="rId35"/>
    <p:sldId id="1394" r:id="rId36"/>
    <p:sldId id="1395" r:id="rId37"/>
    <p:sldId id="1397" r:id="rId38"/>
    <p:sldId id="1396" r:id="rId39"/>
    <p:sldId id="1382" r:id="rId40"/>
    <p:sldId id="1383" r:id="rId41"/>
    <p:sldId id="1443" r:id="rId42"/>
    <p:sldId id="1444" r:id="rId43"/>
    <p:sldId id="1445" r:id="rId44"/>
    <p:sldId id="1751" r:id="rId45"/>
    <p:sldId id="1752" r:id="rId46"/>
    <p:sldId id="1753" r:id="rId47"/>
    <p:sldId id="548" r:id="rId48"/>
    <p:sldId id="1398" r:id="rId49"/>
    <p:sldId id="1830" r:id="rId50"/>
    <p:sldId id="1831" r:id="rId51"/>
    <p:sldId id="1832" r:id="rId52"/>
    <p:sldId id="1833" r:id="rId53"/>
    <p:sldId id="1834" r:id="rId54"/>
    <p:sldId id="1835" r:id="rId55"/>
    <p:sldId id="1844" r:id="rId56"/>
    <p:sldId id="1845" r:id="rId57"/>
    <p:sldId id="1846" r:id="rId58"/>
    <p:sldId id="1847" r:id="rId59"/>
    <p:sldId id="1843" r:id="rId60"/>
    <p:sldId id="1836" r:id="rId61"/>
    <p:sldId id="1837" r:id="rId62"/>
    <p:sldId id="1838" r:id="rId63"/>
    <p:sldId id="1839" r:id="rId64"/>
    <p:sldId id="1840" r:id="rId65"/>
    <p:sldId id="1841" r:id="rId66"/>
    <p:sldId id="1842" r:id="rId67"/>
    <p:sldId id="1848" r:id="rId68"/>
    <p:sldId id="1849" r:id="rId69"/>
    <p:sldId id="1859" r:id="rId70"/>
    <p:sldId id="1850" r:id="rId71"/>
    <p:sldId id="1851" r:id="rId72"/>
    <p:sldId id="1853" r:id="rId73"/>
    <p:sldId id="1854" r:id="rId74"/>
    <p:sldId id="1852" r:id="rId75"/>
    <p:sldId id="1855" r:id="rId76"/>
    <p:sldId id="1856" r:id="rId77"/>
    <p:sldId id="1858" r:id="rId78"/>
    <p:sldId id="1857" r:id="rId79"/>
    <p:sldId id="1860" r:id="rId80"/>
    <p:sldId id="1861" r:id="rId81"/>
    <p:sldId id="1862" r:id="rId82"/>
    <p:sldId id="543" r:id="rId83"/>
    <p:sldId id="1750" r:id="rId84"/>
    <p:sldId id="1829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94" d="100"/>
          <a:sy n="94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9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7 Part </a:t>
            </a:r>
            <a:r>
              <a:rPr lang="en-US" altLang="en-US" sz="6900" b="1" dirty="0">
                <a:solidFill>
                  <a:srgbClr val="CCFFFF"/>
                </a:solidFill>
              </a:rPr>
              <a:t>14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3000" dirty="0"/>
              <a:t>How to do it: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1) Draw a picture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2) What are you trying to maximize/minimize?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3) calculate an equation relating the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 variables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4) What is the constraint equation?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5) Combine the two equations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6) calculate the derivative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7) Set = 0 and solve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8) Is it the max or min you want?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9) If not, try the endpoints of the 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interval</a:t>
            </a:r>
          </a:p>
        </p:txBody>
      </p:sp>
    </p:spTree>
    <p:extLst>
      <p:ext uri="{BB962C8B-B14F-4D97-AF65-F5344CB8AC3E}">
        <p14:creationId xmlns:p14="http://schemas.microsoft.com/office/powerpoint/2010/main" val="196473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</p:txBody>
      </p:sp>
    </p:spTree>
    <p:extLst>
      <p:ext uri="{BB962C8B-B14F-4D97-AF65-F5344CB8AC3E}">
        <p14:creationId xmlns:p14="http://schemas.microsoft.com/office/powerpoint/2010/main" val="181840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  <a:p>
            <a:r>
              <a:rPr lang="en-US" dirty="0"/>
              <a:t>But we can write either variable as a function of the other</a:t>
            </a:r>
          </a:p>
        </p:txBody>
      </p:sp>
    </p:spTree>
    <p:extLst>
      <p:ext uri="{BB962C8B-B14F-4D97-AF65-F5344CB8AC3E}">
        <p14:creationId xmlns:p14="http://schemas.microsoft.com/office/powerpoint/2010/main" val="95001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  <a:p>
            <a:r>
              <a:rPr lang="en-US" dirty="0"/>
              <a:t>But we can write either variable as a function of the other</a:t>
            </a:r>
          </a:p>
          <a:p>
            <a:r>
              <a:rPr lang="en-US" dirty="0"/>
              <a:t>(in this case, writing x as a function of y is easier)</a:t>
            </a:r>
          </a:p>
        </p:txBody>
      </p:sp>
    </p:spTree>
    <p:extLst>
      <p:ext uri="{BB962C8B-B14F-4D97-AF65-F5344CB8AC3E}">
        <p14:creationId xmlns:p14="http://schemas.microsoft.com/office/powerpoint/2010/main" val="3514055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2CFE-0129-4F82-8AC4-37C87B7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842B-9400-419A-B55A-E3B5468A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is one of those topics that has a LOT of real-world applications </a:t>
            </a:r>
          </a:p>
          <a:p>
            <a:r>
              <a:rPr lang="en-US" dirty="0"/>
              <a:t>These are pretty tricky!</a:t>
            </a:r>
          </a:p>
        </p:txBody>
      </p:sp>
    </p:spTree>
    <p:extLst>
      <p:ext uri="{BB962C8B-B14F-4D97-AF65-F5344CB8AC3E}">
        <p14:creationId xmlns:p14="http://schemas.microsoft.com/office/powerpoint/2010/main" val="205720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value of a continuous function on a closed interval will occur either where the first derivative is zero and/or at end 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337528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</p:txBody>
      </p:sp>
    </p:spTree>
    <p:extLst>
      <p:ext uri="{BB962C8B-B14F-4D97-AF65-F5344CB8AC3E}">
        <p14:creationId xmlns:p14="http://schemas.microsoft.com/office/powerpoint/2010/main" val="357063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  <a:p>
            <a:pPr algn="ctr"/>
            <a:r>
              <a:rPr lang="en-US" dirty="0"/>
              <a:t>~</a:t>
            </a:r>
            <a:r>
              <a:rPr lang="en-US" dirty="0">
                <a:solidFill>
                  <a:srgbClr val="FFC000"/>
                </a:solidFill>
              </a:rPr>
              <a:t>NOT</a:t>
            </a:r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277729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939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05A5-368A-4212-A086-48EABBDD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5718-1163-49AC-A392-02A38CB3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limits for a moment…</a:t>
            </a:r>
          </a:p>
        </p:txBody>
      </p:sp>
    </p:spTree>
    <p:extLst>
      <p:ext uri="{BB962C8B-B14F-4D97-AF65-F5344CB8AC3E}">
        <p14:creationId xmlns:p14="http://schemas.microsoft.com/office/powerpoint/2010/main" val="190063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Optimization</a:t>
            </a:r>
          </a:p>
          <a:p>
            <a:endParaRPr lang="en-US" dirty="0"/>
          </a:p>
          <a:p>
            <a:r>
              <a:rPr lang="en-US" dirty="0"/>
              <a:t>New stuff: L’Hôpital’s </a:t>
            </a:r>
            <a:r>
              <a:rPr lang="en-US" altLang="en-US" dirty="0"/>
              <a:t>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B56CC47D-5D08-42C4-8414-A8071BD0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for </a:t>
            </a:r>
            <a:r>
              <a:rPr lang="en-US" altLang="en-US" dirty="0" err="1"/>
              <a:t>calculateing</a:t>
            </a:r>
            <a:r>
              <a:rPr lang="en-US" altLang="en-US" dirty="0"/>
              <a:t> the limits of ugly quotients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algn="r"/>
            <a:r>
              <a:rPr lang="en-US" altLang="en-US" sz="2000" dirty="0"/>
              <a:t>Guillaume Francois de </a:t>
            </a:r>
            <a:r>
              <a:rPr lang="en-US" altLang="en-US" sz="2000" dirty="0" err="1"/>
              <a:t>L’Hospital</a:t>
            </a:r>
            <a:endParaRPr lang="en-US" altLang="en-US" sz="2000" dirty="0"/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50BAB35B-2195-453C-B7C6-119719E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pic>
        <p:nvPicPr>
          <p:cNvPr id="57348" name="Picture 8">
            <a:extLst>
              <a:ext uri="{FF2B5EF4-FFF2-40B4-BE49-F238E27FC236}">
                <a16:creationId xmlns:a16="http://schemas.microsoft.com/office/drawing/2014/main" id="{59B857AA-F9FD-4598-98B5-094BD4F9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135188"/>
            <a:ext cx="3302000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3AE8-5EE7-40DA-BB73-ED157187F3AF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https://mathshistory.st-andrews.ac.uk/Biographies/De_LHopital/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Suppose lim f(x) = 0</a:t>
            </a:r>
          </a:p>
          <a:p>
            <a:endParaRPr lang="en-US" altLang="en-US" sz="1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     lim g(x) = 0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We had all kinds of rules about </a:t>
            </a:r>
            <a:r>
              <a:rPr lang="en-US" altLang="en-US" dirty="0" err="1">
                <a:sym typeface="Symbol" panose="05050102010706020507" pitchFamily="18" charset="2"/>
              </a:rPr>
              <a:t>calculateing</a:t>
            </a:r>
            <a:r>
              <a:rPr lang="en-US" altLang="en-US" dirty="0">
                <a:sym typeface="Symbol" panose="05050102010706020507" pitchFamily="18" charset="2"/>
              </a:rPr>
              <a:t> lim f(x)/g(x)</a:t>
            </a:r>
          </a:p>
          <a:p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260E6-5947-4186-9E21-99BA2AEE1BFE}"/>
              </a:ext>
            </a:extLst>
          </p:cNvPr>
          <p:cNvSpPr txBox="1"/>
          <p:nvPr/>
        </p:nvSpPr>
        <p:spPr>
          <a:xfrm>
            <a:off x="2743200" y="1752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0F7-46A6-432E-A87B-8BC81DCB2BA6}"/>
              </a:ext>
            </a:extLst>
          </p:cNvPr>
          <p:cNvSpPr txBox="1"/>
          <p:nvPr/>
        </p:nvSpPr>
        <p:spPr>
          <a:xfrm>
            <a:off x="2743200" y="26786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FB12-F2D4-494A-BD1A-99EE340DFFC2}"/>
              </a:ext>
            </a:extLst>
          </p:cNvPr>
          <p:cNvSpPr txBox="1"/>
          <p:nvPr/>
        </p:nvSpPr>
        <p:spPr>
          <a:xfrm>
            <a:off x="2438400" y="4736069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Ditto    lim f(x) = </a:t>
            </a:r>
            <a:r>
              <a:rPr lang="en-US" altLang="en-US" dirty="0"/>
              <a:t>±∞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sz="1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     lim g(x) = </a:t>
            </a:r>
            <a:r>
              <a:rPr lang="en-US" altLang="en-US" dirty="0"/>
              <a:t>±∞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for lim f(x)/g(x)</a:t>
            </a:r>
          </a:p>
          <a:p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260E6-5947-4186-9E21-99BA2AEE1BFE}"/>
              </a:ext>
            </a:extLst>
          </p:cNvPr>
          <p:cNvSpPr txBox="1"/>
          <p:nvPr/>
        </p:nvSpPr>
        <p:spPr>
          <a:xfrm>
            <a:off x="2743200" y="1752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0F7-46A6-432E-A87B-8BC81DCB2BA6}"/>
              </a:ext>
            </a:extLst>
          </p:cNvPr>
          <p:cNvSpPr txBox="1"/>
          <p:nvPr/>
        </p:nvSpPr>
        <p:spPr>
          <a:xfrm>
            <a:off x="2743200" y="26786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FB12-F2D4-494A-BD1A-99EE340DFFC2}"/>
              </a:ext>
            </a:extLst>
          </p:cNvPr>
          <p:cNvSpPr txBox="1"/>
          <p:nvPr/>
        </p:nvSpPr>
        <p:spPr>
          <a:xfrm>
            <a:off x="1524000" y="41148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7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724400"/>
          </a:xfrm>
        </p:spPr>
        <p:txBody>
          <a:bodyPr/>
          <a:lstStyle/>
          <a:p>
            <a:r>
              <a:rPr lang="en-US" altLang="en-US" dirty="0"/>
              <a:t>If lim  f(x)/g(x) = 0/0  or ±∞/ ±∞</a:t>
            </a:r>
          </a:p>
          <a:p>
            <a:r>
              <a:rPr lang="en-US" altLang="en-US" sz="1000" dirty="0"/>
              <a:t> </a:t>
            </a:r>
            <a:endParaRPr lang="en-US" altLang="en-US" sz="1000" dirty="0">
              <a:sym typeface="Symbol" panose="05050102010706020507" pitchFamily="18" charset="2"/>
            </a:endParaRPr>
          </a:p>
          <a:p>
            <a:endParaRPr lang="en-US" altLang="en-US" sz="1000" dirty="0"/>
          </a:p>
          <a:p>
            <a:r>
              <a:rPr lang="en-US" altLang="en-US" dirty="0"/>
              <a:t>These are called “</a:t>
            </a:r>
            <a:r>
              <a:rPr lang="en-US" altLang="en-US" dirty="0">
                <a:solidFill>
                  <a:srgbClr val="FFC000"/>
                </a:solidFill>
              </a:rPr>
              <a:t>indeterminate forms</a:t>
            </a:r>
            <a:r>
              <a:rPr lang="en-US" altLang="en-US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7D656-02DE-4F65-9A38-5669E23B928C}"/>
              </a:ext>
            </a:extLst>
          </p:cNvPr>
          <p:cNvSpPr txBox="1"/>
          <p:nvPr/>
        </p:nvSpPr>
        <p:spPr>
          <a:xfrm>
            <a:off x="990600" y="1688206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uses derivatives to calculate the limit of indeterminate forms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5662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24400"/>
          </a:xfrm>
        </p:spPr>
        <p:txBody>
          <a:bodyPr/>
          <a:lstStyle/>
          <a:p>
            <a:r>
              <a:rPr lang="en-US" altLang="en-US" dirty="0"/>
              <a:t>If lim  f(x) = 0  or ±∞</a:t>
            </a:r>
          </a:p>
          <a:p>
            <a:r>
              <a:rPr lang="en-US" altLang="en-US" sz="1000" dirty="0"/>
              <a:t> </a:t>
            </a:r>
            <a:endParaRPr lang="en-US" altLang="en-US" sz="1000" dirty="0">
              <a:sym typeface="Symbol" panose="05050102010706020507" pitchFamily="18" charset="2"/>
            </a:endParaRPr>
          </a:p>
          <a:p>
            <a:endParaRPr lang="en-US" altLang="en-US" sz="1000" dirty="0"/>
          </a:p>
          <a:p>
            <a:r>
              <a:rPr lang="en-US" altLang="en-US" dirty="0"/>
              <a:t>and lim g(x) = 0  or ±∞</a:t>
            </a:r>
          </a:p>
          <a:p>
            <a:r>
              <a:rPr lang="en-US" altLang="en-US" sz="2000" dirty="0"/>
              <a:t> </a:t>
            </a: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g’(x) ≠ 0 </a:t>
            </a:r>
            <a:r>
              <a:rPr lang="en-US" altLang="en-US" sz="2100" dirty="0">
                <a:sym typeface="Symbol" panose="05050102010706020507" pitchFamily="18" charset="2"/>
              </a:rPr>
              <a:t>(</a:t>
            </a:r>
            <a:r>
              <a:rPr lang="en-US" altLang="en-US" sz="2100" dirty="0" err="1">
                <a:sym typeface="Symbol" panose="05050102010706020507" pitchFamily="18" charset="2"/>
              </a:rPr>
              <a:t>‘cause</a:t>
            </a:r>
            <a:r>
              <a:rPr lang="en-US" altLang="en-US" sz="2100" dirty="0">
                <a:sym typeface="Symbol" panose="05050102010706020507" pitchFamily="18" charset="2"/>
              </a:rPr>
              <a:t> we don’t want division by zero)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Then lim f(x)/g(x) = lim f’(x)/g’(x)</a:t>
            </a:r>
          </a:p>
          <a:p>
            <a:r>
              <a:rPr lang="en-US" altLang="en-US" sz="2000" dirty="0"/>
              <a:t>               </a:t>
            </a: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7D656-02DE-4F65-9A38-5669E23B928C}"/>
              </a:ext>
            </a:extLst>
          </p:cNvPr>
          <p:cNvSpPr txBox="1"/>
          <p:nvPr/>
        </p:nvSpPr>
        <p:spPr>
          <a:xfrm>
            <a:off x="1300766" y="1688206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77434-488E-4D90-BD01-6489284C64DA}"/>
              </a:ext>
            </a:extLst>
          </p:cNvPr>
          <p:cNvSpPr txBox="1"/>
          <p:nvPr/>
        </p:nvSpPr>
        <p:spPr>
          <a:xfrm>
            <a:off x="1600200" y="28310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5AA5-BE72-4577-8E3A-36AB1E061FC4}"/>
              </a:ext>
            </a:extLst>
          </p:cNvPr>
          <p:cNvSpPr txBox="1"/>
          <p:nvPr/>
        </p:nvSpPr>
        <p:spPr>
          <a:xfrm>
            <a:off x="1971541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065B9-8B59-490C-953A-012626A4DF88}"/>
              </a:ext>
            </a:extLst>
          </p:cNvPr>
          <p:cNvSpPr txBox="1"/>
          <p:nvPr/>
        </p:nvSpPr>
        <p:spPr>
          <a:xfrm>
            <a:off x="5791200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Content Placeholder 2">
                <a:extLst>
                  <a:ext uri="{FF2B5EF4-FFF2-40B4-BE49-F238E27FC236}">
                    <a16:creationId xmlns:a16="http://schemas.microsoft.com/office/drawing/2014/main" id="{5A834956-2684-46C0-8607-B8C82228B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3000" dirty="0"/>
              </a:p>
              <a:p>
                <a:endParaRPr lang="en-US" altLang="en-US" sz="3000" dirty="0"/>
              </a:p>
            </p:txBody>
          </p:sp>
        </mc:Choice>
        <mc:Fallback xmlns="">
          <p:sp>
            <p:nvSpPr>
              <p:cNvPr id="59395" name="Content Placeholder 2">
                <a:extLst>
                  <a:ext uri="{FF2B5EF4-FFF2-40B4-BE49-F238E27FC236}">
                    <a16:creationId xmlns:a16="http://schemas.microsoft.com/office/drawing/2014/main" id="{5A834956-2684-46C0-8607-B8C82228B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2020542-A076-462F-AFC7-A2F08BFC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B463B-92BB-4352-88AE-A15281A43C1E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Content Placeholder 2">
                <a:extLst>
                  <a:ext uri="{FF2B5EF4-FFF2-40B4-BE49-F238E27FC236}">
                    <a16:creationId xmlns:a16="http://schemas.microsoft.com/office/drawing/2014/main" id="{E635C608-8FE0-4CDE-BEE5-453C72483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lim(x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→0) </a:t>
                </a:r>
                <a:r>
                  <a:rPr lang="en-US" altLang="en-US" dirty="0"/>
                  <a:t>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= 0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lim(x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→0) </a:t>
                </a: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0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Hmmm…  0/0… 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So… it looks like </a:t>
                </a:r>
                <a:r>
                  <a:rPr lang="en-US" altLang="en-US" dirty="0" err="1"/>
                  <a:t>L’Hospital</a:t>
                </a:r>
                <a:r>
                  <a:rPr lang="en-US" altLang="en-US" dirty="0"/>
                  <a:t>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60419" name="Content Placeholder 2">
                <a:extLst>
                  <a:ext uri="{FF2B5EF4-FFF2-40B4-BE49-F238E27FC236}">
                    <a16:creationId xmlns:a16="http://schemas.microsoft.com/office/drawing/2014/main" id="{E635C608-8FE0-4CDE-BEE5-453C72483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838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E51FB5-7E50-49C3-8272-1A86EBF9F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85DF4-2111-4C07-984E-7832D5095AE8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?</a:t>
                </a:r>
                <a:endParaRPr lang="en-US" altLang="en-US" baseline="30000" dirty="0"/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3x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?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3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r>
              <a:rPr lang="en-US" sz="3200" dirty="0"/>
              <a:t>Outcome 4) Use </a:t>
            </a:r>
            <a:r>
              <a:rPr lang="en-US" sz="3200" dirty="0">
                <a:solidFill>
                  <a:srgbClr val="FFC000"/>
                </a:solidFill>
              </a:rPr>
              <a:t>L’Hôpital’s Rule </a:t>
            </a:r>
            <a:r>
              <a:rPr lang="en-US" sz="3200" dirty="0"/>
              <a:t>and other methods to calculate nontrivial limits of functions.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5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3x</a:t>
                </a:r>
                <a:r>
                  <a:rPr lang="en-US" altLang="en-US" baseline="30000" dirty="0"/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3x</a:t>
                </a:r>
                <a:r>
                  <a:rPr lang="en-US" altLang="en-US" u="sng" baseline="30000" dirty="0"/>
                  <a:t>2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500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dirty="0">
                    <a:sym typeface="Symbol" panose="05050102010706020507" pitchFamily="18" charset="2"/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1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3x</a:t>
                </a:r>
                <a:r>
                  <a:rPr lang="en-US" altLang="en-US" baseline="30000" dirty="0"/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3x</a:t>
                </a:r>
                <a:r>
                  <a:rPr lang="en-US" altLang="en-US" u="sng" baseline="30000" dirty="0"/>
                  <a:t>2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500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dirty="0">
                    <a:sym typeface="Symbol" panose="05050102010706020507" pitchFamily="18" charset="2"/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Still 0/0 = try again!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90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6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</a:t>
                </a:r>
                <a:endParaRPr lang="en-US" altLang="en-US" u="sng" dirty="0"/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</a:t>
                </a: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2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6x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62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6x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0/2 – so that’s the limit - </a:t>
                </a:r>
                <a:r>
                  <a:rPr lang="en-US" altLang="en-US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altLang="en-US" dirty="0">
                    <a:sym typeface="Symbol" panose="05050102010706020507" pitchFamily="18" charset="2"/>
                  </a:rPr>
                  <a:t>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numerator and denominator are differentiated separately; the quotient rule does not apply (this is a common mistake)</a:t>
            </a:r>
          </a:p>
        </p:txBody>
      </p:sp>
    </p:spTree>
    <p:extLst>
      <p:ext uri="{BB962C8B-B14F-4D97-AF65-F5344CB8AC3E}">
        <p14:creationId xmlns:p14="http://schemas.microsoft.com/office/powerpoint/2010/main" val="1653774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3777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e</a:t>
            </a:r>
            <a:r>
              <a:rPr lang="en-US" altLang="en-US" baseline="30000" dirty="0">
                <a:cs typeface="Arial" panose="020B0604020202020204" pitchFamily="34" charset="0"/>
              </a:rPr>
              <a:t>∞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= </a:t>
            </a:r>
            <a:r>
              <a:rPr lang="en-US" alt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∞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= </a:t>
            </a:r>
            <a:r>
              <a:rPr lang="en-US" altLang="en-US" dirty="0">
                <a:cs typeface="Arial" panose="020B0604020202020204" pitchFamily="34" charset="0"/>
              </a:rPr>
              <a:t>∞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So this is an ∞/∞ </a:t>
            </a:r>
            <a:r>
              <a:rPr lang="en-US" altLang="en-US" dirty="0" err="1">
                <a:cs typeface="Arial" panose="020B0604020202020204" pitchFamily="34" charset="0"/>
              </a:rPr>
              <a:t>L’</a:t>
            </a:r>
            <a:r>
              <a:rPr lang="en-US" dirty="0" err="1"/>
              <a:t>Hôpital</a:t>
            </a:r>
            <a:r>
              <a:rPr lang="en-US" altLang="en-US" dirty="0">
                <a:cs typeface="Arial" panose="020B0604020202020204" pitchFamily="34" charset="0"/>
              </a:rPr>
              <a:t>!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FBF42-0BB9-4C44-B098-6C006355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?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</a:t>
            </a:r>
            <a:r>
              <a:rPr lang="en-US" altLang="en-US" dirty="0">
                <a:solidFill>
                  <a:srgbClr val="FFFF00"/>
                </a:solidFill>
              </a:rPr>
              <a:t>e</a:t>
            </a:r>
            <a:r>
              <a:rPr lang="en-US" altLang="en-US" baseline="30000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51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</a:p>
          <a:p>
            <a:endParaRPr lang="en-US" altLang="en-US" dirty="0"/>
          </a:p>
          <a:p>
            <a:r>
              <a:rPr lang="en-US" altLang="en-US" dirty="0"/>
              <a:t>So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/2x = ?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9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</a:p>
          <a:p>
            <a:endParaRPr lang="en-US" altLang="en-US" dirty="0"/>
          </a:p>
          <a:p>
            <a:r>
              <a:rPr lang="en-US" altLang="en-US" dirty="0"/>
              <a:t>So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/2x = e</a:t>
            </a:r>
            <a:r>
              <a:rPr lang="en-US" altLang="en-US" baseline="30000" dirty="0">
                <a:cs typeface="Arial" panose="020B0604020202020204" pitchFamily="34" charset="0"/>
              </a:rPr>
              <a:t>∞</a:t>
            </a:r>
            <a:r>
              <a:rPr lang="en-US" altLang="en-US" dirty="0">
                <a:cs typeface="Arial" panose="020B0604020202020204" pitchFamily="34" charset="0"/>
              </a:rPr>
              <a:t>/2∞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						 = ∞/∞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What do we do???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86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</a:t>
            </a:r>
          </a:p>
          <a:p>
            <a:endParaRPr lang="en-US" altLang="en-US" sz="2000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95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e</a:t>
            </a:r>
            <a:r>
              <a:rPr lang="en-US" altLang="en-US" baseline="30000" dirty="0">
                <a:cs typeface="Arial" panose="020B0604020202020204" pitchFamily="34" charset="0"/>
              </a:rPr>
              <a:t>x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</a:t>
            </a:r>
            <a:endParaRPr lang="en-US" altLang="en-US" dirty="0"/>
          </a:p>
          <a:p>
            <a:endParaRPr lang="en-US" altLang="en-US" sz="2000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57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e</a:t>
            </a:r>
            <a:r>
              <a:rPr lang="en-US" altLang="en-US" baseline="30000" dirty="0">
                <a:cs typeface="Arial" panose="020B0604020202020204" pitchFamily="34" charset="0"/>
              </a:rPr>
              <a:t>x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 2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>
                <a:cs typeface="Arial" panose="020B0604020202020204" pitchFamily="34" charset="0"/>
              </a:rPr>
              <a:t>So the limit will now be</a:t>
            </a:r>
          </a:p>
          <a:p>
            <a:r>
              <a:rPr lang="en-US" altLang="en-US" dirty="0"/>
              <a:t>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  = ?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5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e</a:t>
            </a:r>
            <a:r>
              <a:rPr lang="en-US" altLang="en-US" baseline="30000" dirty="0">
                <a:cs typeface="Arial" panose="020B0604020202020204" pitchFamily="34" charset="0"/>
              </a:rPr>
              <a:t>x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 2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>
                <a:cs typeface="Arial" panose="020B0604020202020204" pitchFamily="34" charset="0"/>
              </a:rPr>
              <a:t>So the limit will now be</a:t>
            </a:r>
          </a:p>
          <a:p>
            <a:r>
              <a:rPr lang="en-US" altLang="en-US" dirty="0"/>
              <a:t>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  = ∞/2 = 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So, the limit is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∞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real power of the rule is that the functions and may have drastically different forms, but they have the same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33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91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optimization</a:t>
            </a:r>
            <a:r>
              <a:rPr lang="en-US" dirty="0"/>
              <a:t> problems we are looking for the largest value or the smallest value that a function can take</a:t>
            </a:r>
          </a:p>
        </p:txBody>
      </p:sp>
    </p:spTree>
    <p:extLst>
      <p:ext uri="{BB962C8B-B14F-4D97-AF65-F5344CB8AC3E}">
        <p14:creationId xmlns:p14="http://schemas.microsoft.com/office/powerpoint/2010/main" val="7627300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What is the value of the ratio at x=2?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02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What is the value of the ratio at x=2? 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0/0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Looks like </a:t>
            </a: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bottom!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67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bottom:</a:t>
            </a:r>
          </a:p>
          <a:p>
            <a:r>
              <a:rPr lang="en-US" i="0" dirty="0" err="1">
                <a:solidFill>
                  <a:srgbClr val="FFFF00"/>
                </a:solidFill>
                <a:effectLst/>
              </a:rPr>
              <a:t>lim</a:t>
            </a:r>
            <a:r>
              <a:rPr lang="en-US" i="0" dirty="0">
                <a:solidFill>
                  <a:srgbClr val="FFFF00"/>
                </a:solidFill>
                <a:effectLst/>
              </a:rPr>
              <a:t>(x→2) (3x</a:t>
            </a:r>
            <a:r>
              <a:rPr lang="en-US" i="0" baseline="30000" dirty="0">
                <a:solidFill>
                  <a:srgbClr val="FFFF00"/>
                </a:solidFill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−14x+10)/(2x+1)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What is the value of this ratio at x=2?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-6/5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Is this the limit?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8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bottom:</a:t>
            </a:r>
          </a:p>
          <a:p>
            <a:r>
              <a:rPr lang="en-US" i="0" dirty="0" err="1">
                <a:solidFill>
                  <a:srgbClr val="FFFF00"/>
                </a:solidFill>
                <a:effectLst/>
              </a:rPr>
              <a:t>lim</a:t>
            </a:r>
            <a:r>
              <a:rPr lang="en-US" i="0" dirty="0">
                <a:solidFill>
                  <a:srgbClr val="FFFF00"/>
                </a:solidFill>
                <a:effectLst/>
              </a:rPr>
              <a:t>(x→2) (3x</a:t>
            </a:r>
            <a:r>
              <a:rPr lang="en-US" i="0" baseline="30000" dirty="0">
                <a:solidFill>
                  <a:srgbClr val="FFFF00"/>
                </a:solidFill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−14x+10)/(2x+1)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What is the value of this ratio at x=2?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-6/5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Is this the limit?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Yep! It is!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8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4271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6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0/0, yes!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  <a:p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02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0/0, yes!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dirty="0" err="1"/>
              <a:t>lim</a:t>
            </a:r>
            <a:r>
              <a:rPr lang="en-US" dirty="0"/>
              <a:t>(x→0) cos(x)/1 = ?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3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0/0, yes!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dirty="0" err="1"/>
              <a:t>lim</a:t>
            </a:r>
            <a:r>
              <a:rPr lang="en-US" dirty="0"/>
              <a:t>(x→0) cos(x)/1 = </a:t>
            </a:r>
            <a:r>
              <a:rPr lang="en-US" dirty="0">
                <a:solidFill>
                  <a:srgbClr val="FFFF00"/>
                </a:solidFill>
              </a:rPr>
              <a:t>1/1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66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618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One kind of optimization problem is the extrema - the largest and smallest value that a function would be on an interval</a:t>
            </a:r>
          </a:p>
        </p:txBody>
      </p:sp>
    </p:spTree>
    <p:extLst>
      <p:ext uri="{BB962C8B-B14F-4D97-AF65-F5344CB8AC3E}">
        <p14:creationId xmlns:p14="http://schemas.microsoft.com/office/powerpoint/2010/main" val="673234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AE6EB-56C4-F711-3DE4-2B3190CC3043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4128570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0/0</a:t>
            </a:r>
          </a:p>
          <a:p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715219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 0/0</a:t>
            </a:r>
          </a:p>
          <a:p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Yes!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1472038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w)/2w = ?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34002951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w)/2w</a:t>
            </a:r>
          </a:p>
          <a:p>
            <a:r>
              <a:rPr lang="en-US" dirty="0">
                <a:cs typeface="Arial" panose="020B0604020202020204" pitchFamily="34" charset="0"/>
              </a:rPr>
              <a:t>	=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cos(-4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)/2(-4) =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(1)/-8</a:t>
            </a:r>
          </a:p>
          <a:p>
            <a:r>
              <a:rPr lang="en-US" dirty="0">
                <a:cs typeface="Arial" panose="020B0604020202020204" pitchFamily="34" charset="0"/>
              </a:rPr>
              <a:t>	= </a:t>
            </a:r>
            <a:r>
              <a:rPr lang="el-GR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el-GR" b="0" dirty="0">
                <a:solidFill>
                  <a:srgbClr val="FFFF00"/>
                </a:solidFill>
                <a:cs typeface="Arial" panose="020B0604020202020204" pitchFamily="34" charset="0"/>
              </a:rPr>
              <a:t>π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/8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2705026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43586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30E53-5443-5C4C-4B7E-1F0365B0D428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6986844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</a:rPr>
              <a:t>∞/∞: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Yes!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9975C-19AE-AFB1-17CB-A4DFF43E8A9A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BCF5D-A60C-81D7-5A85-2D55D290FFCE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7502108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6EB72-3F5D-8AA4-34C3-3E37CFDFC8FE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0C6F6-9B3E-EA26-320B-2D9DC9CF2D29}"/>
              </a:ext>
            </a:extLst>
          </p:cNvPr>
          <p:cNvSpPr txBox="1"/>
          <p:nvPr/>
        </p:nvSpPr>
        <p:spPr>
          <a:xfrm>
            <a:off x="2971800" y="1295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ln(3t) = ln(3) + ln(t)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4305-17E1-48D6-6B91-CD5250B54D46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19763765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/>
              <a:t>lim</a:t>
            </a:r>
            <a:r>
              <a:rPr lang="en-US" dirty="0"/>
              <a:t>(t→∞) (1/t)/2t = 1/2t</a:t>
            </a:r>
            <a:r>
              <a:rPr lang="en-US" baseline="30000" dirty="0"/>
              <a:t>2</a:t>
            </a:r>
            <a:r>
              <a:rPr lang="en-US" dirty="0"/>
              <a:t> = ?</a:t>
            </a: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6EB72-3F5D-8AA4-34C3-3E37CFDFC8FE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0C6F6-9B3E-EA26-320B-2D9DC9CF2D29}"/>
              </a:ext>
            </a:extLst>
          </p:cNvPr>
          <p:cNvSpPr txBox="1"/>
          <p:nvPr/>
        </p:nvSpPr>
        <p:spPr>
          <a:xfrm>
            <a:off x="2971800" y="1295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ln(3t) = ln(3) + ln(t)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4305-17E1-48D6-6B91-CD5250B54D46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4705-07F5-819E-E488-3E2569712CF1}"/>
              </a:ext>
            </a:extLst>
          </p:cNvPr>
          <p:cNvSpPr txBox="1"/>
          <p:nvPr/>
        </p:nvSpPr>
        <p:spPr>
          <a:xfrm>
            <a:off x="3467100" y="795359"/>
            <a:ext cx="369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constant, so the derivative is…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8C321-31D8-423A-756E-B19C26449081}"/>
              </a:ext>
            </a:extLst>
          </p:cNvPr>
          <p:cNvCxnSpPr>
            <a:cxnSpLocks/>
          </p:cNvCxnSpPr>
          <p:nvPr/>
        </p:nvCxnSpPr>
        <p:spPr>
          <a:xfrm>
            <a:off x="3962400" y="1134796"/>
            <a:ext cx="152400" cy="21775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will be looking for the largest or smallest value of a function subject to some kind of constraint</a:t>
            </a:r>
          </a:p>
        </p:txBody>
      </p:sp>
    </p:spTree>
    <p:extLst>
      <p:ext uri="{BB962C8B-B14F-4D97-AF65-F5344CB8AC3E}">
        <p14:creationId xmlns:p14="http://schemas.microsoft.com/office/powerpoint/2010/main" val="33457181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/>
              <a:t>lim</a:t>
            </a:r>
            <a:r>
              <a:rPr lang="en-US" dirty="0"/>
              <a:t>(t→∞) (1/t)/2t = 1/2t</a:t>
            </a:r>
            <a:r>
              <a:rPr lang="en-US" baseline="30000" dirty="0"/>
              <a:t>2</a:t>
            </a:r>
            <a:r>
              <a:rPr lang="en-US" dirty="0"/>
              <a:t> = 1/∞</a:t>
            </a:r>
          </a:p>
          <a:p>
            <a:r>
              <a:rPr lang="en-US" dirty="0"/>
              <a:t>							 </a:t>
            </a:r>
            <a:r>
              <a:rPr lang="en-US" sz="29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</a:t>
            </a: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BD772-941C-4551-3D5A-E8159AA5BB15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FB622-00DC-EE11-AD10-28C4CD51350C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5338615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94543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L’Hôpital’s Rule only works on a certain class of rational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06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L’Hôpital’s Rule only works on a certain class of rational functions</a:t>
            </a:r>
          </a:p>
          <a:p>
            <a:r>
              <a:rPr lang="en-US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0974397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		   </a:t>
            </a:r>
            <a:r>
              <a:rPr lang="en-US" sz="5000" dirty="0"/>
              <a:t> </a:t>
            </a:r>
            <a:r>
              <a:rPr lang="pl-PL" dirty="0"/>
              <a:t>0</a:t>
            </a:r>
            <a:r>
              <a:rPr lang="en-US" dirty="0"/>
              <a:t>    </a:t>
            </a:r>
            <a:r>
              <a:rPr lang="pl-PL" dirty="0"/>
              <a:t>−∞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So </a:t>
            </a:r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 = (</a:t>
            </a:r>
            <a:r>
              <a:rPr lang="pl-PL" dirty="0"/>
              <a:t>0</a:t>
            </a:r>
            <a:r>
              <a:rPr lang="en-US" dirty="0"/>
              <a:t>)(</a:t>
            </a:r>
            <a:r>
              <a:rPr lang="pl-PL" dirty="0"/>
              <a:t>−∞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Which one wins?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0 or the </a:t>
            </a:r>
            <a:r>
              <a:rPr lang="pl-PL" dirty="0"/>
              <a:t>−∞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It’s indeterminate!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D5E8A-A240-33BF-BBE4-B96CD2B1BD77}"/>
              </a:ext>
            </a:extLst>
          </p:cNvPr>
          <p:cNvCxnSpPr>
            <a:cxnSpLocks/>
          </p:cNvCxnSpPr>
          <p:nvPr/>
        </p:nvCxnSpPr>
        <p:spPr>
          <a:xfrm>
            <a:off x="3470719" y="2971800"/>
            <a:ext cx="0" cy="2286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567320-E18C-487C-5B4A-B7A071F7C0BB}"/>
              </a:ext>
            </a:extLst>
          </p:cNvPr>
          <p:cNvCxnSpPr>
            <a:cxnSpLocks/>
          </p:cNvCxnSpPr>
          <p:nvPr/>
        </p:nvCxnSpPr>
        <p:spPr>
          <a:xfrm>
            <a:off x="4520045" y="2985655"/>
            <a:ext cx="152400" cy="21474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90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dirty="0"/>
              <a:t>→</a:t>
            </a:r>
            <a:r>
              <a:rPr lang="en-US" dirty="0"/>
              <a:t> </a:t>
            </a:r>
            <a:r>
              <a:rPr lang="pl-PL" dirty="0"/>
              <a:t>(0)(−∞)</a:t>
            </a:r>
            <a:endParaRPr lang="en-US" dirty="0"/>
          </a:p>
          <a:p>
            <a:r>
              <a:rPr lang="en-US" altLang="en-US" dirty="0"/>
              <a:t>So, it’s indeterminate… </a:t>
            </a:r>
          </a:p>
          <a:p>
            <a:r>
              <a:rPr lang="en-US" altLang="en-US" dirty="0"/>
              <a:t>but we can’t use </a:t>
            </a:r>
            <a:r>
              <a:rPr lang="en-US" dirty="0" err="1"/>
              <a:t>L’Hôpital</a:t>
            </a:r>
            <a:r>
              <a:rPr lang="en-US" dirty="0"/>
              <a:t>…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43D3-CAF6-F3C1-5AF4-E579970B7C1D}"/>
              </a:ext>
            </a:extLst>
          </p:cNvPr>
          <p:cNvSpPr txBox="1"/>
          <p:nvPr/>
        </p:nvSpPr>
        <p:spPr>
          <a:xfrm>
            <a:off x="6553200" y="426720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‘cause</a:t>
            </a:r>
            <a:r>
              <a:rPr lang="en-US" dirty="0"/>
              <a:t> it’s not a ratio…</a:t>
            </a:r>
          </a:p>
        </p:txBody>
      </p:sp>
    </p:spTree>
    <p:extLst>
      <p:ext uri="{BB962C8B-B14F-4D97-AF65-F5344CB8AC3E}">
        <p14:creationId xmlns:p14="http://schemas.microsoft.com/office/powerpoint/2010/main" val="2768313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dirty="0"/>
              <a:t>→</a:t>
            </a:r>
            <a:r>
              <a:rPr lang="en-US" dirty="0"/>
              <a:t> </a:t>
            </a:r>
            <a:r>
              <a:rPr lang="pl-PL" dirty="0"/>
              <a:t>(0)(−∞)</a:t>
            </a:r>
            <a:endParaRPr lang="en-US" dirty="0"/>
          </a:p>
          <a:p>
            <a:r>
              <a:rPr lang="en-US" altLang="en-US" dirty="0"/>
              <a:t>So, it’s indeterminate… </a:t>
            </a:r>
          </a:p>
          <a:p>
            <a:r>
              <a:rPr lang="en-US" altLang="en-US" dirty="0"/>
              <a:t>but we can’t use </a:t>
            </a:r>
            <a:r>
              <a:rPr lang="en-US" dirty="0" err="1"/>
              <a:t>L’Hôpital</a:t>
            </a:r>
            <a:r>
              <a:rPr lang="en-US" dirty="0"/>
              <a:t>…</a:t>
            </a:r>
          </a:p>
          <a:p>
            <a:r>
              <a:rPr lang="en-US" altLang="en-US" dirty="0"/>
              <a:t>So we cheat! (A little bit…)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2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r>
                  <a:rPr lang="en-US" altLang="en-US" dirty="0"/>
                  <a:t>Algebraically: </a:t>
                </a:r>
                <a:r>
                  <a:rPr lang="en-US" dirty="0"/>
                  <a:t>w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altLang="en-US" dirty="0"/>
                  <a:t>1/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000" dirty="0"/>
              </a:p>
              <a:p>
                <a:r>
                  <a:rPr lang="en-US" altLang="en-US" dirty="0"/>
                  <a:t>So we rewrite the problem as: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altLang="en-US" dirty="0"/>
                  <a:t>Then it’s a -</a:t>
                </a:r>
                <a:r>
                  <a:rPr lang="pl-PL" dirty="0"/>
                  <a:t>∞</a:t>
                </a:r>
                <a:r>
                  <a:rPr lang="en-US" altLang="en-US" dirty="0"/>
                  <a:t>/</a:t>
                </a:r>
                <a:r>
                  <a:rPr lang="pl-PL" dirty="0"/>
                  <a:t>∞</a:t>
                </a:r>
                <a:r>
                  <a:rPr lang="en-US" altLang="en-US" dirty="0"/>
                  <a:t> </a:t>
                </a:r>
                <a:r>
                  <a:rPr lang="en-US" dirty="0" err="1"/>
                  <a:t>L’Hôpital</a:t>
                </a:r>
                <a:r>
                  <a:rPr lang="en-US" dirty="0"/>
                  <a:t>!</a:t>
                </a:r>
              </a:p>
              <a:p>
                <a:r>
                  <a:rPr lang="en-US" altLang="en-US" dirty="0"/>
                  <a:t>Try it!</a:t>
                </a:r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CC0DA-18E5-CED4-4688-A8A2C0C47EC4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8396D-2765-8891-073A-623F756E32B2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29830184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Hmm… looks like </a:t>
                </a:r>
                <a:r>
                  <a:rPr lang="pl-PL" dirty="0"/>
                  <a:t>∞</a:t>
                </a:r>
                <a:r>
                  <a:rPr lang="en-US" dirty="0"/>
                  <a:t>/-</a:t>
                </a:r>
                <a:r>
                  <a:rPr lang="pl-PL" dirty="0"/>
                  <a:t>∞</a:t>
                </a:r>
                <a:r>
                  <a:rPr lang="en-US" dirty="0"/>
                  <a:t> 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Another </a:t>
                </a:r>
                <a:r>
                  <a:rPr lang="en-US" dirty="0" err="1"/>
                  <a:t>L’Hôpital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10E7A-77E1-C757-13D6-7E8B4C6CD626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CA3EE-F304-B22B-3BE0-D210787BF1FB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3773586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Actually, get stuck in a never-ending chain of infinity divided by infinity forms no matter how many times we apply </a:t>
                </a:r>
                <a:r>
                  <a:rPr lang="en-US" dirty="0" err="1"/>
                  <a:t>L’Hospital’s</a:t>
                </a:r>
                <a:r>
                  <a:rPr lang="en-US" dirty="0"/>
                  <a:t> Rule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281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constraint can usually be described by some equation</a:t>
            </a:r>
          </a:p>
          <a:p>
            <a:r>
              <a:rPr lang="en-US" dirty="0"/>
              <a:t>The constraint must absolutely, positively be met no matter what the solution is</a:t>
            </a:r>
          </a:p>
        </p:txBody>
      </p:sp>
    </p:spTree>
    <p:extLst>
      <p:ext uri="{BB962C8B-B14F-4D97-AF65-F5344CB8AC3E}">
        <p14:creationId xmlns:p14="http://schemas.microsoft.com/office/powerpoint/2010/main" val="36570019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BUT… a little algebra (it NEVER goes away) simplifies the problem to: </a:t>
                </a: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</a:t>
                </a:r>
                <a:r>
                  <a:rPr lang="pl-PL" dirty="0"/>
                  <a:t>−w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  <a:br>
                  <a:rPr lang="pl-PL" dirty="0"/>
                </a:b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4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0081A-6A80-E013-649A-B19158D03279}"/>
              </a:ext>
            </a:extLst>
          </p:cNvPr>
          <p:cNvSpPr/>
          <p:nvPr/>
        </p:nvSpPr>
        <p:spPr>
          <a:xfrm>
            <a:off x="0" y="65532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A27336-D549-A3DE-F2BC-0B275334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80" y="262622"/>
            <a:ext cx="42418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409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	Review of optimization</a:t>
            </a:r>
          </a:p>
          <a:p>
            <a:r>
              <a:rPr lang="en-US" dirty="0"/>
              <a:t>	</a:t>
            </a:r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91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identify the quantity to be optimized and its equation</a:t>
            </a:r>
          </a:p>
          <a:p>
            <a:pPr algn="l"/>
            <a:r>
              <a:rPr lang="en-US" dirty="0"/>
              <a:t>You must also identify the constraint equation</a:t>
            </a:r>
          </a:p>
          <a:p>
            <a:r>
              <a:rPr lang="en-US" dirty="0"/>
              <a:t>A subtle change of wording can completely change the problem to be solved</a:t>
            </a:r>
          </a:p>
        </p:txBody>
      </p:sp>
    </p:spTree>
    <p:extLst>
      <p:ext uri="{BB962C8B-B14F-4D97-AF65-F5344CB8AC3E}">
        <p14:creationId xmlns:p14="http://schemas.microsoft.com/office/powerpoint/2010/main" val="2009339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3537</Words>
  <Application>Microsoft Office PowerPoint</Application>
  <PresentationFormat>On-screen Show (4:3)</PresentationFormat>
  <Paragraphs>498</Paragraphs>
  <Slides>84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What’s Up?</vt:lpstr>
      <vt:lpstr>Review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Optimization</vt:lpstr>
      <vt:lpstr>Questions?</vt:lpstr>
      <vt:lpstr>L’Hôpital’s Rule</vt:lpstr>
      <vt:lpstr>L’Hôpital’s Rule</vt:lpstr>
      <vt:lpstr>L’Hôpital’s Rule</vt:lpstr>
      <vt:lpstr>L’Hôpital’s Rule</vt:lpstr>
      <vt:lpstr>L’Hôpital’s Rule</vt:lpstr>
      <vt:lpstr>L’Hôpital’s Rule</vt:lpstr>
      <vt:lpstr>L’Hôpital’s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L’Hôpital’s Rule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L’Hôpital’s Rule</vt:lpstr>
      <vt:lpstr>Questions?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L’Hôpital’s Rule</vt:lpstr>
      <vt:lpstr>L’Hôpital’s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409</cp:revision>
  <dcterms:created xsi:type="dcterms:W3CDTF">2012-09-06T22:30:26Z</dcterms:created>
  <dcterms:modified xsi:type="dcterms:W3CDTF">2023-01-10T10:49:24Z</dcterms:modified>
</cp:coreProperties>
</file>