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546" r:id="rId2"/>
    <p:sldId id="538" r:id="rId3"/>
    <p:sldId id="547" r:id="rId4"/>
    <p:sldId id="539" r:id="rId5"/>
    <p:sldId id="1415" r:id="rId6"/>
    <p:sldId id="1423" r:id="rId7"/>
    <p:sldId id="1438" r:id="rId8"/>
    <p:sldId id="1444" r:id="rId9"/>
    <p:sldId id="1479" r:id="rId10"/>
    <p:sldId id="1480" r:id="rId11"/>
    <p:sldId id="1440" r:id="rId12"/>
    <p:sldId id="1449" r:id="rId13"/>
    <p:sldId id="1448" r:id="rId14"/>
    <p:sldId id="1469" r:id="rId15"/>
    <p:sldId id="536" r:id="rId16"/>
    <p:sldId id="1478" r:id="rId17"/>
    <p:sldId id="1470" r:id="rId18"/>
    <p:sldId id="1476" r:id="rId19"/>
    <p:sldId id="1530" r:id="rId20"/>
    <p:sldId id="1453" r:id="rId21"/>
    <p:sldId id="1454" r:id="rId22"/>
    <p:sldId id="1455" r:id="rId23"/>
    <p:sldId id="1456" r:id="rId24"/>
    <p:sldId id="1501" r:id="rId25"/>
    <p:sldId id="1512" r:id="rId26"/>
    <p:sldId id="1481" r:id="rId27"/>
    <p:sldId id="1499" r:id="rId28"/>
    <p:sldId id="603" r:id="rId29"/>
    <p:sldId id="604" r:id="rId30"/>
    <p:sldId id="605" r:id="rId31"/>
    <p:sldId id="606" r:id="rId32"/>
    <p:sldId id="607" r:id="rId33"/>
    <p:sldId id="608" r:id="rId34"/>
    <p:sldId id="629" r:id="rId35"/>
    <p:sldId id="609" r:id="rId36"/>
    <p:sldId id="627" r:id="rId37"/>
    <p:sldId id="610" r:id="rId38"/>
    <p:sldId id="1651" r:id="rId39"/>
    <p:sldId id="1531" r:id="rId40"/>
    <p:sldId id="1533" r:id="rId41"/>
    <p:sldId id="1537" r:id="rId42"/>
    <p:sldId id="1538" r:id="rId43"/>
    <p:sldId id="1534" r:id="rId44"/>
    <p:sldId id="1541" r:id="rId45"/>
    <p:sldId id="1542" r:id="rId46"/>
    <p:sldId id="1543" r:id="rId47"/>
    <p:sldId id="1539" r:id="rId48"/>
    <p:sldId id="1544" r:id="rId49"/>
    <p:sldId id="1545" r:id="rId50"/>
    <p:sldId id="1547" r:id="rId51"/>
    <p:sldId id="1546" r:id="rId52"/>
    <p:sldId id="1548" r:id="rId53"/>
    <p:sldId id="1549" r:id="rId54"/>
    <p:sldId id="1550" r:id="rId55"/>
    <p:sldId id="1551" r:id="rId56"/>
    <p:sldId id="1552" r:id="rId57"/>
    <p:sldId id="1540" r:id="rId58"/>
    <p:sldId id="1612" r:id="rId59"/>
    <p:sldId id="1613" r:id="rId60"/>
    <p:sldId id="1614" r:id="rId61"/>
    <p:sldId id="1616" r:id="rId62"/>
    <p:sldId id="1615" r:id="rId63"/>
    <p:sldId id="1617" r:id="rId64"/>
    <p:sldId id="1610" r:id="rId65"/>
    <p:sldId id="1611" r:id="rId66"/>
    <p:sldId id="1553" r:id="rId67"/>
    <p:sldId id="1554" r:id="rId68"/>
    <p:sldId id="1555" r:id="rId69"/>
    <p:sldId id="1556" r:id="rId70"/>
    <p:sldId id="1557" r:id="rId71"/>
    <p:sldId id="1535" r:id="rId72"/>
    <p:sldId id="1558" r:id="rId73"/>
    <p:sldId id="1536" r:id="rId74"/>
    <p:sldId id="1559" r:id="rId75"/>
    <p:sldId id="1560" r:id="rId76"/>
    <p:sldId id="1561" r:id="rId77"/>
    <p:sldId id="1562" r:id="rId78"/>
    <p:sldId id="1563" r:id="rId79"/>
    <p:sldId id="1532" r:id="rId80"/>
    <p:sldId id="1587" r:id="rId81"/>
    <p:sldId id="1588" r:id="rId82"/>
    <p:sldId id="1589" r:id="rId83"/>
    <p:sldId id="1590" r:id="rId84"/>
    <p:sldId id="1591" r:id="rId85"/>
    <p:sldId id="1592" r:id="rId86"/>
    <p:sldId id="1593" r:id="rId87"/>
    <p:sldId id="1594" r:id="rId88"/>
    <p:sldId id="1595" r:id="rId89"/>
    <p:sldId id="1597" r:id="rId90"/>
    <p:sldId id="1598" r:id="rId91"/>
    <p:sldId id="1596" r:id="rId92"/>
    <p:sldId id="1586" r:id="rId93"/>
    <p:sldId id="1600" r:id="rId94"/>
    <p:sldId id="1601" r:id="rId95"/>
    <p:sldId id="1602" r:id="rId96"/>
    <p:sldId id="1603" r:id="rId97"/>
    <p:sldId id="1604" r:id="rId98"/>
    <p:sldId id="1605" r:id="rId99"/>
    <p:sldId id="1606" r:id="rId100"/>
    <p:sldId id="1607" r:id="rId101"/>
    <p:sldId id="1608" r:id="rId102"/>
    <p:sldId id="1609" r:id="rId103"/>
    <p:sldId id="1599" r:id="rId104"/>
    <p:sldId id="1568" r:id="rId105"/>
    <p:sldId id="1529" r:id="rId106"/>
    <p:sldId id="1571" r:id="rId107"/>
    <p:sldId id="1572" r:id="rId108"/>
    <p:sldId id="1669" r:id="rId109"/>
    <p:sldId id="1567" r:id="rId110"/>
    <p:sldId id="1569" r:id="rId111"/>
    <p:sldId id="1570" r:id="rId112"/>
    <p:sldId id="1574" r:id="rId113"/>
    <p:sldId id="1573" r:id="rId114"/>
    <p:sldId id="1575" r:id="rId115"/>
    <p:sldId id="1577" r:id="rId116"/>
    <p:sldId id="1578" r:id="rId117"/>
    <p:sldId id="1579" r:id="rId118"/>
    <p:sldId id="1580" r:id="rId119"/>
    <p:sldId id="1581" r:id="rId120"/>
    <p:sldId id="1566" r:id="rId121"/>
    <p:sldId id="1582" r:id="rId122"/>
    <p:sldId id="1584" r:id="rId123"/>
    <p:sldId id="1585" r:id="rId124"/>
    <p:sldId id="1564" r:id="rId125"/>
    <p:sldId id="1583" r:id="rId126"/>
    <p:sldId id="1671" r:id="rId127"/>
    <p:sldId id="543" r:id="rId128"/>
    <p:sldId id="1670" r:id="rId129"/>
    <p:sldId id="1829" r:id="rId1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87749"/>
    <a:srgbClr val="5F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4660"/>
  </p:normalViewPr>
  <p:slideViewPr>
    <p:cSldViewPr>
      <p:cViewPr varScale="1">
        <p:scale>
          <a:sx n="94" d="100"/>
          <a:sy n="94" d="100"/>
        </p:scale>
        <p:origin x="2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48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3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0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14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4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1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3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0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9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1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9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4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6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4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48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47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17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64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3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4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37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20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3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9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496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8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3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928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323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6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97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69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12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58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71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61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5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1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613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679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14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42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13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21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05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816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85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96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93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31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20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52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51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703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6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73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585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55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6922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54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83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734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870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867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7823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6694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289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192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75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0322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9146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8 Part </a:t>
            </a:r>
            <a:r>
              <a:rPr lang="en-US" altLang="en-US" sz="6900" b="1" dirty="0">
                <a:solidFill>
                  <a:srgbClr val="CCFFFF"/>
                </a:solidFill>
              </a:rPr>
              <a:t>16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81D2E77C-A898-42D7-987C-105E5F4D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  <a:endParaRPr lang="en-US" altLang="en-US" dirty="0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9DB480F8-2458-4011-B0D0-AB79AB165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Hence, these are called “</a:t>
            </a:r>
            <a:r>
              <a:rPr lang="en-US" altLang="en-US" dirty="0">
                <a:solidFill>
                  <a:srgbClr val="FFC000"/>
                </a:solidFill>
              </a:rPr>
              <a:t>indefinite integrals</a:t>
            </a:r>
            <a:r>
              <a:rPr lang="en-US" altLang="en-US" dirty="0"/>
              <a:t>” because we can never be definite about what the original equation was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Find: ∫ x/(x</a:t>
                </a:r>
                <a:r>
                  <a:rPr lang="en-US" baseline="30000" dirty="0"/>
                  <a:t>2</a:t>
                </a:r>
                <a:r>
                  <a:rPr lang="en-US" dirty="0"/>
                  <a:t>+1)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½ ∫ 2x/(x</a:t>
                </a:r>
                <a:r>
                  <a:rPr lang="en-US" baseline="30000" dirty="0"/>
                  <a:t>2</a:t>
                </a:r>
                <a:r>
                  <a:rPr lang="en-US" dirty="0"/>
                  <a:t>+1)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x</a:t>
                </a:r>
                <a:r>
                  <a:rPr lang="en-US" baseline="30000" dirty="0"/>
                  <a:t>2</a:t>
                </a:r>
                <a:r>
                  <a:rPr lang="en-US" dirty="0"/>
                  <a:t>+1		du = 2x 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Let’s go back…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½ ∫ 1/u du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In our derivatives list, we have: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dx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ln 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=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u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du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dx</m:t>
                        </m:r>
                      </m:den>
                    </m:f>
                  </m:oMath>
                </a14:m>
                <a:endParaRPr lang="en-US" sz="3000" dirty="0"/>
              </a:p>
              <a:p>
                <a:pPr>
                  <a:spcBef>
                    <a:spcPts val="0"/>
                  </a:spcBef>
                </a:pPr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So: ½ ∫ 1/u du = ½ ln u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402C34-0A88-499A-83FB-C3C06911D765}"/>
              </a:ext>
            </a:extLst>
          </p:cNvPr>
          <p:cNvSpPr/>
          <p:nvPr/>
        </p:nvSpPr>
        <p:spPr>
          <a:xfrm>
            <a:off x="2286000" y="4419600"/>
            <a:ext cx="1524000" cy="1143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1982FE-11C7-4A55-B86B-B44F033774D7}"/>
              </a:ext>
            </a:extLst>
          </p:cNvPr>
          <p:cNvSpPr/>
          <p:nvPr/>
        </p:nvSpPr>
        <p:spPr>
          <a:xfrm>
            <a:off x="2743200" y="3200400"/>
            <a:ext cx="2209800" cy="8001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759B0-604C-4A4E-B82C-385439260C49}"/>
              </a:ext>
            </a:extLst>
          </p:cNvPr>
          <p:cNvSpPr txBox="1"/>
          <p:nvPr/>
        </p:nvSpPr>
        <p:spPr>
          <a:xfrm>
            <a:off x="6324600" y="6049992"/>
            <a:ext cx="1465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Does it?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D67793-EE8C-47DA-BE13-C1E85B3507E3}"/>
              </a:ext>
            </a:extLst>
          </p:cNvPr>
          <p:cNvSpPr/>
          <p:nvPr/>
        </p:nvSpPr>
        <p:spPr>
          <a:xfrm>
            <a:off x="987725" y="4539292"/>
            <a:ext cx="1069675" cy="947108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DD8A35-9155-453A-9493-005CFE109697}"/>
              </a:ext>
            </a:extLst>
          </p:cNvPr>
          <p:cNvSpPr/>
          <p:nvPr/>
        </p:nvSpPr>
        <p:spPr>
          <a:xfrm>
            <a:off x="5293744" y="5486399"/>
            <a:ext cx="1259456" cy="763647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44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Find: ∫ x/(x</a:t>
                </a:r>
                <a:r>
                  <a:rPr lang="en-US" baseline="30000" dirty="0"/>
                  <a:t>2</a:t>
                </a:r>
                <a:r>
                  <a:rPr lang="en-US" dirty="0"/>
                  <a:t>+1)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½ ∫ 2x/(x</a:t>
                </a:r>
                <a:r>
                  <a:rPr lang="en-US" baseline="30000" dirty="0"/>
                  <a:t>2</a:t>
                </a:r>
                <a:r>
                  <a:rPr lang="en-US" dirty="0"/>
                  <a:t>+1)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x</a:t>
                </a:r>
                <a:r>
                  <a:rPr lang="en-US" baseline="30000" dirty="0"/>
                  <a:t>2</a:t>
                </a:r>
                <a:r>
                  <a:rPr lang="en-US" dirty="0"/>
                  <a:t>+1		du = 2x 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Let’s go back…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½ ∫ 1/u du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In our derivatives list, we have: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dx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ln 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=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u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du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dx</m:t>
                        </m:r>
                      </m:den>
                    </m:f>
                  </m:oMath>
                </a14:m>
                <a:endParaRPr lang="en-US" sz="3000" dirty="0"/>
              </a:p>
              <a:p>
                <a:pPr>
                  <a:spcBef>
                    <a:spcPts val="0"/>
                  </a:spcBef>
                </a:pPr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So: ½ ∫ 1/u du = ½ ln u + 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402C34-0A88-499A-83FB-C3C06911D765}"/>
              </a:ext>
            </a:extLst>
          </p:cNvPr>
          <p:cNvSpPr/>
          <p:nvPr/>
        </p:nvSpPr>
        <p:spPr>
          <a:xfrm>
            <a:off x="2286000" y="4419600"/>
            <a:ext cx="1524000" cy="1143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1982FE-11C7-4A55-B86B-B44F033774D7}"/>
              </a:ext>
            </a:extLst>
          </p:cNvPr>
          <p:cNvSpPr/>
          <p:nvPr/>
        </p:nvSpPr>
        <p:spPr>
          <a:xfrm>
            <a:off x="2743200" y="3200400"/>
            <a:ext cx="2209800" cy="8001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8F548-EBEE-4BD0-AC04-76D663608396}"/>
              </a:ext>
            </a:extLst>
          </p:cNvPr>
          <p:cNvSpPr txBox="1"/>
          <p:nvPr/>
        </p:nvSpPr>
        <p:spPr>
          <a:xfrm>
            <a:off x="6324600" y="6049992"/>
            <a:ext cx="1465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0128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½ ∫ 2x/(x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u = x</a:t>
            </a:r>
            <a:r>
              <a:rPr lang="en-US" baseline="30000" dirty="0"/>
              <a:t>2</a:t>
            </a:r>
            <a:r>
              <a:rPr lang="en-US" dirty="0"/>
              <a:t>+1		du = 2x dx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So: ½ ∫ 1/u du = ½ ln u + c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				 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½ ln (x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+1) + 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644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99366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if you have a value, you can get rid of the “+ c”</a:t>
            </a:r>
          </a:p>
        </p:txBody>
      </p:sp>
    </p:spTree>
    <p:extLst>
      <p:ext uri="{BB962C8B-B14F-4D97-AF65-F5344CB8AC3E}">
        <p14:creationId xmlns:p14="http://schemas.microsoft.com/office/powerpoint/2010/main" val="2886255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P=2 watts when t=0. Find a formula for P.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3779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P=2 watts when t=0. Find a formula for P.</a:t>
            </a:r>
          </a:p>
          <a:p>
            <a:pPr>
              <a:spcBef>
                <a:spcPts val="0"/>
              </a:spcBef>
            </a:pPr>
            <a:r>
              <a:rPr lang="en-US" dirty="0"/>
              <a:t>To find P, do you need an integral?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763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P=2 watts when t=0. Find a formula for P.</a:t>
            </a:r>
          </a:p>
          <a:p>
            <a:pPr>
              <a:spcBef>
                <a:spcPts val="0"/>
              </a:spcBef>
            </a:pPr>
            <a:r>
              <a:rPr lang="en-US" dirty="0"/>
              <a:t>To find P, do you need an integral? </a:t>
            </a:r>
            <a:r>
              <a:rPr lang="en-US" dirty="0">
                <a:solidFill>
                  <a:srgbClr val="FFFF00"/>
                </a:solidFill>
              </a:rPr>
              <a:t>Yep: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640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dt</a:t>
            </a:r>
          </a:p>
          <a:p>
            <a:pPr>
              <a:spcBef>
                <a:spcPts val="0"/>
              </a:spcBef>
            </a:pPr>
            <a:r>
              <a:rPr lang="en-US" dirty="0"/>
              <a:t>∫</a:t>
            </a:r>
            <a:r>
              <a:rPr lang="en-US" dirty="0" err="1"/>
              <a:t>dP</a:t>
            </a:r>
            <a:r>
              <a:rPr lang="en-US" dirty="0"/>
              <a:t> = ∫4(t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dt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∫1dP </a:t>
            </a:r>
            <a:r>
              <a:rPr lang="en-US" dirty="0"/>
              <a:t>= ∫4(t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dt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	P = ∫4(t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+5t-10)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(2t+5) dt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055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P=2 watts when t=0. Find a formula for P.</a:t>
            </a:r>
          </a:p>
          <a:p>
            <a:pPr>
              <a:spcBef>
                <a:spcPts val="0"/>
              </a:spcBef>
            </a:pPr>
            <a:r>
              <a:rPr lang="en-US" dirty="0"/>
              <a:t>P=∫4(t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dt </a:t>
            </a:r>
          </a:p>
          <a:p>
            <a:pPr>
              <a:spcBef>
                <a:spcPts val="0"/>
              </a:spcBef>
            </a:pPr>
            <a:r>
              <a:rPr lang="en-US" dirty="0"/>
              <a:t>Is there a “du”?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0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5C8709D-442E-4B27-B59D-77D17F147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"/>
          <a:stretch/>
        </p:blipFill>
        <p:spPr bwMode="auto">
          <a:xfrm>
            <a:off x="3649157" y="3276600"/>
            <a:ext cx="549484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what we do:</a:t>
            </a:r>
          </a:p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c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where “c” is the unknown constant we </a:t>
            </a:r>
          </a:p>
          <a:p>
            <a:pPr>
              <a:spcBef>
                <a:spcPts val="0"/>
              </a:spcBef>
            </a:pPr>
            <a:r>
              <a:rPr lang="en-US" dirty="0"/>
              <a:t>can’t </a:t>
            </a:r>
          </a:p>
          <a:p>
            <a:pPr>
              <a:spcBef>
                <a:spcPts val="0"/>
              </a:spcBef>
            </a:pPr>
            <a:r>
              <a:rPr lang="en-US" dirty="0"/>
              <a:t>reconstruct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F14F-AF37-4B5F-953C-372A351E43EF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http://dartoidsworld.net/wp-content/uploads/2015/02/so-what-pic.jpg</a:t>
            </a:r>
          </a:p>
        </p:txBody>
      </p:sp>
    </p:spTree>
    <p:extLst>
      <p:ext uri="{BB962C8B-B14F-4D97-AF65-F5344CB8AC3E}">
        <p14:creationId xmlns:p14="http://schemas.microsoft.com/office/powerpoint/2010/main" val="306644509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P=2 watts when t=0. Find a formula for P.</a:t>
            </a:r>
          </a:p>
          <a:p>
            <a:pPr>
              <a:spcBef>
                <a:spcPts val="0"/>
              </a:spcBef>
            </a:pPr>
            <a:r>
              <a:rPr lang="en-US" dirty="0"/>
              <a:t>P=∫4(t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dt </a:t>
            </a:r>
          </a:p>
          <a:p>
            <a:pPr>
              <a:spcBef>
                <a:spcPts val="0"/>
              </a:spcBef>
            </a:pPr>
            <a:r>
              <a:rPr lang="en-US" dirty="0"/>
              <a:t>Is there a “du”?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u = 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+5t-10 		du = (2t+5) dt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334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P=2 watts when t=0. Find a formula for P.</a:t>
            </a:r>
          </a:p>
          <a:p>
            <a:pPr>
              <a:spcBef>
                <a:spcPts val="0"/>
              </a:spcBef>
            </a:pPr>
            <a:r>
              <a:rPr lang="en-US" dirty="0"/>
              <a:t>P=∫4(t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dt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u = 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+5t-10 		du = (2t+5) dt</a:t>
            </a:r>
          </a:p>
          <a:p>
            <a:pPr>
              <a:spcBef>
                <a:spcPts val="0"/>
              </a:spcBef>
            </a:pPr>
            <a:r>
              <a:rPr lang="en-US" dirty="0"/>
              <a:t>So it’s: P=4∫(u)</a:t>
            </a:r>
            <a:r>
              <a:rPr lang="en-US" baseline="30000" dirty="0"/>
              <a:t>3</a:t>
            </a:r>
            <a:r>
              <a:rPr lang="en-US" dirty="0"/>
              <a:t>du  What’s “n”?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ED945C-7057-4F86-8C4F-8FAE1ABF3AC3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ED945C-7057-4F86-8C4F-8FAE1ABF3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31132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P=2 watts when t=0. Find a formula for P.</a:t>
            </a:r>
          </a:p>
          <a:p>
            <a:pPr>
              <a:spcBef>
                <a:spcPts val="0"/>
              </a:spcBef>
            </a:pPr>
            <a:r>
              <a:rPr lang="en-US" dirty="0"/>
              <a:t>u = t</a:t>
            </a:r>
            <a:r>
              <a:rPr lang="en-US" baseline="30000" dirty="0"/>
              <a:t>2</a:t>
            </a:r>
            <a:r>
              <a:rPr lang="en-US" dirty="0"/>
              <a:t>+5t-10 		du = (2t+5) dt</a:t>
            </a:r>
          </a:p>
          <a:p>
            <a:pPr>
              <a:spcBef>
                <a:spcPts val="0"/>
              </a:spcBef>
            </a:pPr>
            <a:r>
              <a:rPr lang="en-US" dirty="0"/>
              <a:t>So it’s: P=4∫(u)</a:t>
            </a:r>
            <a:r>
              <a:rPr lang="en-US" baseline="30000" dirty="0"/>
              <a:t>3</a:t>
            </a:r>
            <a:r>
              <a:rPr lang="en-US" dirty="0"/>
              <a:t>du  What’s “n”?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Find: P=4∫(u)</a:t>
            </a:r>
            <a:r>
              <a:rPr lang="en-US" baseline="30000" dirty="0"/>
              <a:t>3</a:t>
            </a:r>
            <a:r>
              <a:rPr lang="en-US" dirty="0"/>
              <a:t>du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ED945C-7057-4F86-8C4F-8FAE1ABF3AC3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ED945C-7057-4F86-8C4F-8FAE1ABF3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9657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variability over time of power in a circuit is modeled: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dP</a:t>
                </a:r>
                <a:r>
                  <a:rPr lang="en-US" dirty="0"/>
                  <a:t>/dt = 4(t</a:t>
                </a:r>
                <a:r>
                  <a:rPr lang="en-US" baseline="30000" dirty="0"/>
                  <a:t>2</a:t>
                </a:r>
                <a:r>
                  <a:rPr lang="en-US" dirty="0"/>
                  <a:t>+5t-10)</a:t>
                </a:r>
                <a:r>
                  <a:rPr lang="en-US" baseline="30000" dirty="0"/>
                  <a:t>3</a:t>
                </a:r>
                <a:r>
                  <a:rPr lang="en-US" dirty="0"/>
                  <a:t>(2t+5) watts/sec. It is observed that P=2 watts when t=0. Find a formula for P.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t</a:t>
                </a:r>
                <a:r>
                  <a:rPr lang="en-US" baseline="30000" dirty="0"/>
                  <a:t>2</a:t>
                </a:r>
                <a:r>
                  <a:rPr lang="en-US" dirty="0"/>
                  <a:t>+5t-10 		du = (2t+5) dt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P = 4∫(u)</a:t>
                </a:r>
                <a:r>
                  <a:rPr lang="en-US" baseline="30000" dirty="0"/>
                  <a:t>3</a:t>
                </a:r>
                <a:r>
                  <a:rPr lang="en-US" dirty="0"/>
                  <a:t>du = </a:t>
                </a:r>
                <a:r>
                  <a:rPr lang="en-US" dirty="0">
                    <a:solidFill>
                      <a:srgbClr val="CCFFFF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C2D46-8A4B-47B1-8D78-92DAE25AA37F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C2D46-8A4B-47B1-8D78-92DAE25AA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4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10869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variability over time of power in a circuit is modeled: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dP</a:t>
                </a:r>
                <a:r>
                  <a:rPr lang="en-US" dirty="0"/>
                  <a:t>/dt = 4(t</a:t>
                </a:r>
                <a:r>
                  <a:rPr lang="en-US" baseline="30000" dirty="0"/>
                  <a:t>2</a:t>
                </a:r>
                <a:r>
                  <a:rPr lang="en-US" dirty="0"/>
                  <a:t>+5t-10)</a:t>
                </a:r>
                <a:r>
                  <a:rPr lang="en-US" baseline="30000" dirty="0"/>
                  <a:t>3</a:t>
                </a:r>
                <a:r>
                  <a:rPr lang="en-US" dirty="0"/>
                  <a:t>(2t+5) watts/sec. It is observed that P=2 watts when t=0. Find a formula for P.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t</a:t>
                </a:r>
                <a:r>
                  <a:rPr lang="en-US" baseline="30000" dirty="0"/>
                  <a:t>2</a:t>
                </a:r>
                <a:r>
                  <a:rPr lang="en-US" dirty="0"/>
                  <a:t>+5t-10 		du = (2t+5) dt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P = ∫4(u)</a:t>
                </a:r>
                <a:r>
                  <a:rPr lang="en-US" baseline="30000" dirty="0"/>
                  <a:t>3</a:t>
                </a:r>
                <a:r>
                  <a:rPr lang="en-US" dirty="0"/>
                  <a:t>du 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  <a:r>
                  <a:rPr lang="en-US" sz="2000" dirty="0"/>
                  <a:t> </a:t>
                </a:r>
                <a:r>
                  <a:rPr lang="en-US" dirty="0"/>
                  <a:t>= u</a:t>
                </a:r>
                <a:r>
                  <a:rPr lang="en-US" baseline="30000" dirty="0"/>
                  <a:t>4</a:t>
                </a:r>
                <a:r>
                  <a:rPr lang="en-US" sz="4000" b="1" dirty="0">
                    <a:latin typeface="+mn-lt"/>
                  </a:rPr>
                  <a:t> + 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r="-3448" b="-8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E4DFD-C4B2-427B-9E2E-8AEADE5ECD4B}"/>
              </a:ext>
            </a:extLst>
          </p:cNvPr>
          <p:cNvSpPr txBox="1"/>
          <p:nvPr/>
        </p:nvSpPr>
        <p:spPr>
          <a:xfrm>
            <a:off x="5638800" y="6150114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71280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variability over time of power in a circuit is modeled: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dP</a:t>
                </a:r>
                <a:r>
                  <a:rPr lang="en-US" dirty="0"/>
                  <a:t>/dt = 4(t</a:t>
                </a:r>
                <a:r>
                  <a:rPr lang="en-US" baseline="30000" dirty="0"/>
                  <a:t>2</a:t>
                </a:r>
                <a:r>
                  <a:rPr lang="en-US" dirty="0"/>
                  <a:t>+5t-10)</a:t>
                </a:r>
                <a:r>
                  <a:rPr lang="en-US" baseline="30000" dirty="0"/>
                  <a:t>3</a:t>
                </a:r>
                <a:r>
                  <a:rPr lang="en-US" dirty="0"/>
                  <a:t>(2t+5) watts/sec. It is observed that P=2 watts when t=0. Find a formula for P.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t</a:t>
                </a:r>
                <a:r>
                  <a:rPr lang="en-US" baseline="30000" dirty="0"/>
                  <a:t>2</a:t>
                </a:r>
                <a:r>
                  <a:rPr lang="en-US" dirty="0"/>
                  <a:t>+5t-10 		du = (2t+5) dt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P = ∫4(u)</a:t>
                </a:r>
                <a:r>
                  <a:rPr lang="en-US" baseline="30000" dirty="0"/>
                  <a:t>3</a:t>
                </a:r>
                <a:r>
                  <a:rPr lang="en-US" dirty="0"/>
                  <a:t>du 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  <a:r>
                  <a:rPr lang="en-US" sz="2000" dirty="0"/>
                  <a:t> </a:t>
                </a:r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(t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</a:rPr>
                  <a:t>+5t-10)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4</a:t>
                </a:r>
                <a:r>
                  <a:rPr lang="en-US" sz="4000" b="1" dirty="0">
                    <a:solidFill>
                      <a:srgbClr val="FFFF00"/>
                    </a:solidFill>
                    <a:latin typeface="+mn-lt"/>
                  </a:rPr>
                  <a:t> + 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r="-3448" b="-8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E4DFD-C4B2-427B-9E2E-8AEADE5ECD4B}"/>
              </a:ext>
            </a:extLst>
          </p:cNvPr>
          <p:cNvSpPr txBox="1"/>
          <p:nvPr/>
        </p:nvSpPr>
        <p:spPr>
          <a:xfrm>
            <a:off x="8001000" y="6150114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3395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</a:t>
            </a:r>
            <a:r>
              <a:rPr lang="en-US" dirty="0">
                <a:solidFill>
                  <a:srgbClr val="FFFF00"/>
                </a:solidFill>
              </a:rPr>
              <a:t>P=2 watts when t=0</a:t>
            </a:r>
            <a:r>
              <a:rPr lang="en-US" dirty="0"/>
              <a:t>. Find a formula for P.</a:t>
            </a:r>
          </a:p>
          <a:p>
            <a:pPr>
              <a:spcBef>
                <a:spcPts val="0"/>
              </a:spcBef>
            </a:pPr>
            <a:r>
              <a:rPr lang="en-US" dirty="0"/>
              <a:t>P = 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We have info to get rid of the </a:t>
            </a:r>
          </a:p>
          <a:p>
            <a:pPr>
              <a:spcBef>
                <a:spcPts val="0"/>
              </a:spcBef>
            </a:pPr>
            <a:r>
              <a:rPr lang="en-US" dirty="0"/>
              <a:t>“+ c”. Plug it into the formula.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765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P=2 watts when t=0. Find a formula for P.</a:t>
            </a:r>
          </a:p>
          <a:p>
            <a:pPr>
              <a:spcBef>
                <a:spcPts val="0"/>
              </a:spcBef>
            </a:pPr>
            <a:r>
              <a:rPr lang="en-US" dirty="0"/>
              <a:t>P = 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2 = (0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+5(0)-10)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+mn-lt"/>
              </a:rPr>
              <a:t>Solve for “c”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3124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P=2 watts when t=0. Find a formula for P.</a:t>
            </a:r>
          </a:p>
          <a:p>
            <a:pPr>
              <a:spcBef>
                <a:spcPts val="0"/>
              </a:spcBef>
            </a:pPr>
            <a:r>
              <a:rPr lang="en-US" dirty="0"/>
              <a:t>P = 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2 = (0</a:t>
            </a:r>
            <a:r>
              <a:rPr lang="en-US" baseline="30000" dirty="0"/>
              <a:t>2</a:t>
            </a:r>
            <a:r>
              <a:rPr lang="en-US" dirty="0"/>
              <a:t>+5(0)-10)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+mn-lt"/>
              </a:rPr>
              <a:t>2 = 10000 + c    so c = 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-9998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676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variability over time of power in a circuit is modeled: </a:t>
            </a:r>
          </a:p>
          <a:p>
            <a:pPr>
              <a:spcBef>
                <a:spcPts val="0"/>
              </a:spcBef>
            </a:pPr>
            <a:r>
              <a:rPr lang="en-US" dirty="0" err="1"/>
              <a:t>dP</a:t>
            </a:r>
            <a:r>
              <a:rPr lang="en-US" dirty="0"/>
              <a:t>/dt = 4(t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3</a:t>
            </a:r>
            <a:r>
              <a:rPr lang="en-US" dirty="0"/>
              <a:t>(2t+5) watts/sec. It is observed that P=2 watts when t=0. Find a formula for P.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P = (t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+5t-10)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 - 9998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7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F(x) + c </a:t>
            </a:r>
          </a:p>
          <a:p>
            <a:r>
              <a:rPr lang="en-US" dirty="0"/>
              <a:t>can be viewed as a family of all curves whose derivatives for any given x are all equal to each other</a:t>
            </a:r>
          </a:p>
        </p:txBody>
      </p:sp>
    </p:spTree>
    <p:extLst>
      <p:ext uri="{BB962C8B-B14F-4D97-AF65-F5344CB8AC3E}">
        <p14:creationId xmlns:p14="http://schemas.microsoft.com/office/powerpoint/2010/main" val="166404749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value of P when t=6.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P = 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- 9998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7808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value of P when t=6.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P = 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- 9998</a:t>
            </a:r>
          </a:p>
          <a:p>
            <a:pPr>
              <a:spcBef>
                <a:spcPts val="0"/>
              </a:spcBef>
            </a:pPr>
            <a:r>
              <a:rPr lang="en-US" dirty="0"/>
              <a:t>P = (6</a:t>
            </a:r>
            <a:r>
              <a:rPr lang="en-US" baseline="30000" dirty="0"/>
              <a:t>2</a:t>
            </a:r>
            <a:r>
              <a:rPr lang="en-US" dirty="0"/>
              <a:t>+5(6)-10)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- 9998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936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value of P when t=6.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P = 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- 9998</a:t>
            </a:r>
          </a:p>
          <a:p>
            <a:pPr>
              <a:spcBef>
                <a:spcPts val="0"/>
              </a:spcBef>
            </a:pPr>
            <a:r>
              <a:rPr lang="en-US" dirty="0"/>
              <a:t>P = (6</a:t>
            </a:r>
            <a:r>
              <a:rPr lang="en-US" baseline="30000" dirty="0"/>
              <a:t>2</a:t>
            </a:r>
            <a:r>
              <a:rPr lang="en-US" dirty="0"/>
              <a:t>+5(6)-10)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– 9998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1000" dirty="0"/>
              <a:t> </a:t>
            </a:r>
            <a:r>
              <a:rPr lang="en-US" dirty="0"/>
              <a:t>= 9,824,498</a:t>
            </a:r>
            <a:endParaRPr lang="en-US" sz="4000" b="1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FFF1D-9881-47C4-A8B2-6FA33F785D70}"/>
              </a:ext>
            </a:extLst>
          </p:cNvPr>
          <p:cNvSpPr txBox="1"/>
          <p:nvPr/>
        </p:nvSpPr>
        <p:spPr>
          <a:xfrm>
            <a:off x="4114800" y="2980536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00000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value of P when t=6.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P = (t</a:t>
            </a:r>
            <a:r>
              <a:rPr lang="en-US" baseline="30000" dirty="0"/>
              <a:t>2</a:t>
            </a:r>
            <a:r>
              <a:rPr lang="en-US" dirty="0"/>
              <a:t>+5t-10)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- 9998</a:t>
            </a:r>
          </a:p>
          <a:p>
            <a:pPr>
              <a:spcBef>
                <a:spcPts val="0"/>
              </a:spcBef>
            </a:pPr>
            <a:r>
              <a:rPr lang="en-US" dirty="0"/>
              <a:t>P = (6</a:t>
            </a:r>
            <a:r>
              <a:rPr lang="en-US" baseline="30000" dirty="0"/>
              <a:t>2</a:t>
            </a:r>
            <a:r>
              <a:rPr lang="en-US" dirty="0"/>
              <a:t>+5(6)-10)</a:t>
            </a:r>
            <a:r>
              <a:rPr lang="en-US" baseline="30000" dirty="0"/>
              <a:t>4</a:t>
            </a:r>
            <a:r>
              <a:rPr lang="en-US" sz="4000" b="1" dirty="0">
                <a:latin typeface="+mn-lt"/>
              </a:rPr>
              <a:t> – 9998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9,824,498 watts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6180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 the formula for P indefinite or definite?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6182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 the formula for P indefinite or </a:t>
            </a:r>
            <a:r>
              <a:rPr lang="en-US" dirty="0">
                <a:solidFill>
                  <a:srgbClr val="FFFF00"/>
                </a:solidFill>
              </a:rPr>
              <a:t>definite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609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A23F-23ED-4FB7-AB49-4C1C43C3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“Antidifferentiation”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57807-4D06-422A-ACB0-6EC7F6731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Professor Valdez Gant video</a:t>
            </a:r>
          </a:p>
        </p:txBody>
      </p:sp>
    </p:spTree>
    <p:extLst>
      <p:ext uri="{BB962C8B-B14F-4D97-AF65-F5344CB8AC3E}">
        <p14:creationId xmlns:p14="http://schemas.microsoft.com/office/powerpoint/2010/main" val="117516730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	Review of antiderivatives and </a:t>
            </a:r>
          </a:p>
          <a:p>
            <a:pPr>
              <a:spcBef>
                <a:spcPts val="0"/>
              </a:spcBef>
            </a:pPr>
            <a:r>
              <a:rPr lang="en-US" dirty="0"/>
              <a:t>		integration</a:t>
            </a:r>
          </a:p>
          <a:p>
            <a:r>
              <a:rPr lang="en-US" dirty="0"/>
              <a:t>	Reverse Chain Rule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831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symbol used for antidifferentiation is: ∫</a:t>
            </a:r>
          </a:p>
          <a:p>
            <a:r>
              <a:rPr lang="en-US" dirty="0"/>
              <a:t>So ∫ 10x</a:t>
            </a:r>
            <a:r>
              <a:rPr lang="en-US" baseline="30000" dirty="0"/>
              <a:t>4</a:t>
            </a:r>
            <a:r>
              <a:rPr lang="en-US" dirty="0"/>
              <a:t>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r>
              <a:rPr lang="en-US" dirty="0"/>
              <a:t>But, we want to include which variable was being differentiated, so we write it as:</a:t>
            </a:r>
          </a:p>
          <a:p>
            <a:pPr algn="ctr"/>
            <a:r>
              <a:rPr lang="en-US" dirty="0"/>
              <a:t>∫ (10x</a:t>
            </a:r>
            <a:r>
              <a:rPr lang="en-US" baseline="30000" dirty="0"/>
              <a:t>4</a:t>
            </a:r>
            <a:r>
              <a:rPr lang="en-US" dirty="0"/>
              <a:t>)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6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∫ (10x</a:t>
            </a:r>
            <a:r>
              <a:rPr lang="en-US" baseline="30000" dirty="0"/>
              <a:t>4</a:t>
            </a:r>
            <a:r>
              <a:rPr lang="en-US" dirty="0"/>
              <a:t>)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r>
              <a:rPr lang="en-US" dirty="0"/>
              <a:t>is called “</a:t>
            </a:r>
            <a:r>
              <a:rPr lang="en-US" dirty="0">
                <a:solidFill>
                  <a:srgbClr val="FFC000"/>
                </a:solidFill>
              </a:rPr>
              <a:t>integral notation</a:t>
            </a:r>
            <a:r>
              <a:rPr lang="en-US" dirty="0"/>
              <a:t>”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011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FAE02EC-D233-43C4-83FE-A15D2CAA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92F8958-AB0E-4E8D-8DDC-5B14DF72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That’s because </a:t>
            </a:r>
            <a:r>
              <a:rPr lang="en-US" altLang="en-US" dirty="0" err="1">
                <a:solidFill>
                  <a:schemeClr val="tx1"/>
                </a:solidFill>
              </a:rPr>
              <a:t>dy</a:t>
            </a:r>
            <a:r>
              <a:rPr lang="en-US" altLang="en-US" dirty="0">
                <a:solidFill>
                  <a:schemeClr val="tx1"/>
                </a:solidFill>
              </a:rPr>
              <a:t>/dx</a:t>
            </a:r>
            <a:r>
              <a:rPr lang="en-US" altLang="en-US" dirty="0"/>
              <a:t> represents an infinitely-tiny difference (“d”, get it?)</a:t>
            </a:r>
          </a:p>
          <a:p>
            <a:endParaRPr lang="en-US" altLang="en-US" sz="2000" dirty="0"/>
          </a:p>
          <a:p>
            <a:r>
              <a:rPr lang="en-US" altLang="en-US" dirty="0"/>
              <a:t>While </a:t>
            </a:r>
            <a:r>
              <a:rPr lang="en-US" altLang="en-US" dirty="0">
                <a:solidFill>
                  <a:schemeClr val="tx1"/>
                </a:solidFill>
              </a:rPr>
              <a:t>∫</a:t>
            </a:r>
            <a:r>
              <a:rPr lang="en-US" altLang="en-US" dirty="0"/>
              <a:t> represents an infinitely-tiny sum (sum is the inverse of difference)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∫10x</a:t>
            </a:r>
            <a:r>
              <a:rPr lang="en-US" baseline="30000" dirty="0"/>
              <a:t>4</a:t>
            </a:r>
            <a:r>
              <a:rPr lang="en-US" dirty="0"/>
              <a:t>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B77EE-45CD-4EBE-BB83-C772A9B1DC2F}"/>
              </a:ext>
            </a:extLst>
          </p:cNvPr>
          <p:cNvSpPr txBox="1"/>
          <p:nvPr/>
        </p:nvSpPr>
        <p:spPr>
          <a:xfrm>
            <a:off x="457200" y="3178314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integral sign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AF082D-1212-48B9-B3D3-BDEC1A68CEB3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028700" y="1879886"/>
            <a:ext cx="1150084" cy="129842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A085F7-C6C6-45C7-AD6B-52A688635D82}"/>
              </a:ext>
            </a:extLst>
          </p:cNvPr>
          <p:cNvSpPr txBox="1"/>
          <p:nvPr/>
        </p:nvSpPr>
        <p:spPr>
          <a:xfrm>
            <a:off x="7162800" y="2978527"/>
            <a:ext cx="152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constant of integration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FDCFC-DF97-4096-A354-180964379474}"/>
              </a:ext>
            </a:extLst>
          </p:cNvPr>
          <p:cNvSpPr txBox="1"/>
          <p:nvPr/>
        </p:nvSpPr>
        <p:spPr>
          <a:xfrm>
            <a:off x="2057400" y="3492609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integrand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BBDF3C-E69F-4BD7-96BF-F6063C2E2A92}"/>
              </a:ext>
            </a:extLst>
          </p:cNvPr>
          <p:cNvCxnSpPr>
            <a:cxnSpLocks/>
          </p:cNvCxnSpPr>
          <p:nvPr/>
        </p:nvCxnSpPr>
        <p:spPr>
          <a:xfrm flipV="1">
            <a:off x="2887739" y="2149614"/>
            <a:ext cx="189400" cy="13335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BFEB50-A9D2-46B4-AC21-10FB13B926C7}"/>
              </a:ext>
            </a:extLst>
          </p:cNvPr>
          <p:cNvSpPr txBox="1"/>
          <p:nvPr/>
        </p:nvSpPr>
        <p:spPr>
          <a:xfrm rot="16200000">
            <a:off x="2575292" y="1111478"/>
            <a:ext cx="838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{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5A413-4607-4DA2-9A9F-CB2E2BB3FE74}"/>
              </a:ext>
            </a:extLst>
          </p:cNvPr>
          <p:cNvSpPr txBox="1"/>
          <p:nvPr/>
        </p:nvSpPr>
        <p:spPr>
          <a:xfrm>
            <a:off x="4786757" y="3711714"/>
            <a:ext cx="152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indefinite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integral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A6DAAC-B50B-431F-AB2D-F32EF66987EE}"/>
              </a:ext>
            </a:extLst>
          </p:cNvPr>
          <p:cNvCxnSpPr>
            <a:cxnSpLocks/>
          </p:cNvCxnSpPr>
          <p:nvPr/>
        </p:nvCxnSpPr>
        <p:spPr>
          <a:xfrm flipV="1">
            <a:off x="5257800" y="2410709"/>
            <a:ext cx="762000" cy="12629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4DF2F1-06C2-49CC-9282-0C5EB2AD07D3}"/>
              </a:ext>
            </a:extLst>
          </p:cNvPr>
          <p:cNvSpPr txBox="1"/>
          <p:nvPr/>
        </p:nvSpPr>
        <p:spPr>
          <a:xfrm rot="16200000">
            <a:off x="5393189" y="702811"/>
            <a:ext cx="8382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500" dirty="0">
                <a:solidFill>
                  <a:srgbClr val="FFC000"/>
                </a:solidFill>
                <a:latin typeface="Arial Nova Cond Light" panose="020B0604020202020204" pitchFamily="34" charset="0"/>
                <a:cs typeface="Calibri Light" panose="020F0302020204030204" pitchFamily="34" charset="0"/>
              </a:rPr>
              <a:t>{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FA512C6-6789-409D-9395-418851D05C56}"/>
              </a:ext>
            </a:extLst>
          </p:cNvPr>
          <p:cNvSpPr/>
          <p:nvPr/>
        </p:nvSpPr>
        <p:spPr>
          <a:xfrm>
            <a:off x="7010400" y="1228695"/>
            <a:ext cx="685800" cy="1066800"/>
          </a:xfrm>
          <a:prstGeom prst="arc">
            <a:avLst>
              <a:gd name="adj1" fmla="val 13758128"/>
              <a:gd name="adj2" fmla="val 0"/>
            </a:avLst>
          </a:prstGeom>
          <a:ln w="63500"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1C0766-04A9-408E-B2B5-6125F3FAE72D}"/>
              </a:ext>
            </a:extLst>
          </p:cNvPr>
          <p:cNvCxnSpPr>
            <a:cxnSpLocks/>
          </p:cNvCxnSpPr>
          <p:nvPr/>
        </p:nvCxnSpPr>
        <p:spPr>
          <a:xfrm flipH="1" flipV="1">
            <a:off x="7695014" y="1709924"/>
            <a:ext cx="26805" cy="1256714"/>
          </a:xfrm>
          <a:prstGeom prst="straightConnector1">
            <a:avLst/>
          </a:prstGeom>
          <a:ln w="635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D42134-DEFA-483B-86B0-0C743F4A19EA}"/>
              </a:ext>
            </a:extLst>
          </p:cNvPr>
          <p:cNvSpPr txBox="1"/>
          <p:nvPr/>
        </p:nvSpPr>
        <p:spPr>
          <a:xfrm>
            <a:off x="3015728" y="5105400"/>
            <a:ext cx="2667000" cy="378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C000"/>
                </a:solidFill>
                <a:effectLst/>
                <a:latin typeface="Roboto"/>
              </a:rPr>
              <a:t>variable of </a:t>
            </a:r>
            <a:r>
              <a:rPr lang="en-US" b="1" i="0" dirty="0">
                <a:solidFill>
                  <a:srgbClr val="FFC000"/>
                </a:solidFill>
                <a:effectLst/>
                <a:latin typeface="Roboto"/>
              </a:rPr>
              <a:t>integration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A3BE7E-9DC5-40D0-B08D-E46F9F540663}"/>
              </a:ext>
            </a:extLst>
          </p:cNvPr>
          <p:cNvCxnSpPr>
            <a:cxnSpLocks/>
          </p:cNvCxnSpPr>
          <p:nvPr/>
        </p:nvCxnSpPr>
        <p:spPr>
          <a:xfrm flipV="1">
            <a:off x="4308477" y="1842093"/>
            <a:ext cx="1" cy="310889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42196DB-442C-40ED-97B6-B7ABB2671FFB}"/>
              </a:ext>
            </a:extLst>
          </p:cNvPr>
          <p:cNvSpPr txBox="1"/>
          <p:nvPr/>
        </p:nvSpPr>
        <p:spPr>
          <a:xfrm>
            <a:off x="2714105" y="4497812"/>
            <a:ext cx="1524000" cy="37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C000"/>
                </a:solidFill>
                <a:effectLst/>
                <a:latin typeface="Roboto"/>
              </a:rPr>
              <a:t>differential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B64D4E-4305-4C96-AEDB-88E9C80612A1}"/>
              </a:ext>
            </a:extLst>
          </p:cNvPr>
          <p:cNvCxnSpPr>
            <a:cxnSpLocks/>
          </p:cNvCxnSpPr>
          <p:nvPr/>
        </p:nvCxnSpPr>
        <p:spPr>
          <a:xfrm flipV="1">
            <a:off x="3581400" y="1860381"/>
            <a:ext cx="446822" cy="2520991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98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solve the problem, we could say we are “</a:t>
            </a:r>
            <a:r>
              <a:rPr lang="en-US" dirty="0" err="1"/>
              <a:t>antidifferentiating</a:t>
            </a:r>
            <a:r>
              <a:rPr lang="en-US" dirty="0"/>
              <a:t>” </a:t>
            </a:r>
          </a:p>
          <a:p>
            <a:r>
              <a:rPr lang="en-US" dirty="0"/>
              <a:t>but usually we say we are “</a:t>
            </a:r>
            <a:r>
              <a:rPr lang="en-US" dirty="0">
                <a:solidFill>
                  <a:srgbClr val="FFC000"/>
                </a:solidFill>
              </a:rPr>
              <a:t>integrating</a:t>
            </a:r>
            <a:r>
              <a:rPr lang="en-US" dirty="0"/>
              <a:t>”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581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in differentiation, we had:</a:t>
            </a:r>
          </a:p>
          <a:p>
            <a:r>
              <a:rPr lang="en-US" altLang="en-US" dirty="0"/>
              <a:t>Rule #1: </a:t>
            </a:r>
            <a:r>
              <a:rPr lang="en-US" altLang="en-US" dirty="0">
                <a:solidFill>
                  <a:srgbClr val="FFC000"/>
                </a:solidFill>
              </a:rPr>
              <a:t>derivative of a constant</a:t>
            </a:r>
            <a:r>
              <a:rPr lang="en-US" altLang="en-US" dirty="0"/>
              <a:t>:</a:t>
            </a:r>
          </a:p>
          <a:p>
            <a:r>
              <a:rPr lang="en-US" altLang="en-US" sz="2000" dirty="0"/>
              <a:t> </a:t>
            </a:r>
          </a:p>
          <a:p>
            <a:pPr algn="ctr"/>
            <a:r>
              <a:rPr lang="en-US" altLang="en-US" dirty="0"/>
              <a:t> d/dx c = 0</a:t>
            </a:r>
          </a:p>
          <a:p>
            <a:r>
              <a:rPr lang="en-US" dirty="0"/>
              <a:t>That’s (of course) what makes us have to stick a “+ c” at the end of all our integrals</a:t>
            </a:r>
          </a:p>
        </p:txBody>
      </p:sp>
    </p:spTree>
    <p:extLst>
      <p:ext uri="{BB962C8B-B14F-4D97-AF65-F5344CB8AC3E}">
        <p14:creationId xmlns:p14="http://schemas.microsoft.com/office/powerpoint/2010/main" val="3763785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integration rule to undo </a:t>
            </a:r>
            <a:endParaRPr lang="en-US" altLang="en-US" sz="2000" dirty="0"/>
          </a:p>
          <a:p>
            <a:r>
              <a:rPr lang="en-US" altLang="en-US" dirty="0"/>
              <a:t>d/dx c = 0 is:</a:t>
            </a:r>
          </a:p>
          <a:p>
            <a:endParaRPr lang="en-US" altLang="en-US" sz="2000" dirty="0"/>
          </a:p>
          <a:p>
            <a:pPr algn="ctr"/>
            <a:r>
              <a:rPr lang="en-US" dirty="0">
                <a:effectLst/>
                <a:ea typeface="Times New Roman" panose="02020603050405020304" pitchFamily="18" charset="0"/>
              </a:rPr>
              <a:t>∫ dx = x + c</a:t>
            </a:r>
          </a:p>
          <a:p>
            <a:pPr algn="ctr"/>
            <a:r>
              <a:rPr lang="en-US" dirty="0">
                <a:effectLst/>
                <a:ea typeface="Times New Roman" panose="02020603050405020304" pitchFamily="18" charset="0"/>
              </a:rPr>
              <a:t>∫ (x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0</a:t>
            </a:r>
            <a:r>
              <a:rPr lang="en-US" dirty="0">
                <a:effectLst/>
                <a:ea typeface="Times New Roman" panose="02020603050405020304" pitchFamily="18" charset="0"/>
              </a:rPr>
              <a:t>) dx = 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>
                <a:effectLst/>
                <a:ea typeface="Times New Roman" panose="02020603050405020304" pitchFamily="18" charset="0"/>
              </a:rPr>
              <a:t> + c</a:t>
            </a:r>
          </a:p>
          <a:p>
            <a:pPr algn="ctr"/>
            <a:r>
              <a:rPr lang="en-US" altLang="en-US" dirty="0"/>
              <a:t>          </a:t>
            </a:r>
          </a:p>
          <a:p>
            <a:pPr algn="ctr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747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Antiderivatives and </a:t>
            </a:r>
          </a:p>
          <a:p>
            <a:pPr>
              <a:spcBef>
                <a:spcPts val="0"/>
              </a:spcBef>
            </a:pPr>
            <a:r>
              <a:rPr lang="en-US" dirty="0"/>
              <a:t>		integration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Reverse Chain Rule	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we had Rule 2 in differentiation:</a:t>
            </a:r>
          </a:p>
          <a:p>
            <a:r>
              <a:rPr lang="en-US" altLang="en-US" dirty="0"/>
              <a:t>Rule #2: </a:t>
            </a:r>
            <a:r>
              <a:rPr lang="en-US" altLang="en-US" dirty="0">
                <a:solidFill>
                  <a:srgbClr val="FFC000"/>
                </a:solidFill>
              </a:rPr>
              <a:t>derivative of a power function:</a:t>
            </a:r>
          </a:p>
          <a:p>
            <a:r>
              <a:rPr lang="en-US" altLang="en-US" sz="2000" dirty="0"/>
              <a:t> </a:t>
            </a:r>
          </a:p>
          <a:p>
            <a:pPr algn="ctr"/>
            <a:r>
              <a:rPr lang="en-US" altLang="en-US" dirty="0"/>
              <a:t> d/dx </a:t>
            </a:r>
            <a:r>
              <a:rPr lang="en-US" altLang="en-US" dirty="0" err="1"/>
              <a:t>cx</a:t>
            </a:r>
            <a:r>
              <a:rPr lang="en-US" altLang="en-US" baseline="30000" dirty="0" err="1"/>
              <a:t>n</a:t>
            </a:r>
            <a:r>
              <a:rPr lang="en-US" altLang="en-US" dirty="0"/>
              <a:t> = </a:t>
            </a:r>
            <a:r>
              <a:rPr lang="en-US" altLang="en-US" dirty="0" err="1"/>
              <a:t>cn</a:t>
            </a:r>
            <a:r>
              <a:rPr lang="en-US" altLang="en-US" dirty="0"/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x</a:t>
            </a:r>
            <a:r>
              <a:rPr lang="en-US" altLang="en-US" baseline="30000" dirty="0"/>
              <a:t> n-1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92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461BB-D4F5-4BF8-91D0-743C2A171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rule to “undo” a power function:</a:t>
                </a:r>
              </a:p>
              <a:p>
                <a:r>
                  <a:rPr lang="en-US" dirty="0"/>
                  <a:t>∫</a:t>
                </a:r>
                <a:r>
                  <a:rPr lang="en-US" dirty="0" err="1"/>
                  <a:t>Kx</a:t>
                </a:r>
                <a:r>
                  <a:rPr lang="en-US" baseline="30000" dirty="0" err="1"/>
                  <a:t>n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K</m:t>
                        </m:r>
                        <m:r>
                          <m:rPr>
                            <m:nor/>
                          </m:rPr>
                          <a:rPr 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sz="3000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sz="3000" b="1" i="0" baseline="30000" dirty="0" smtClean="0"/>
                          <m:t>+1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+1 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c</a:t>
                </a:r>
                <a:r>
                  <a:rPr lang="en-US" sz="2000" dirty="0"/>
                  <a:t>  </a:t>
                </a:r>
                <a:r>
                  <a:rPr lang="en-US" dirty="0"/>
                  <a:t> (n ≠ -1)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461BB-D4F5-4BF8-91D0-743C2A171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D10A36-F81B-4E44-9C3D-71ABBEC57690}"/>
              </a:ext>
            </a:extLst>
          </p:cNvPr>
          <p:cNvSpPr txBox="1"/>
          <p:nvPr/>
        </p:nvSpPr>
        <p:spPr>
          <a:xfrm>
            <a:off x="7162800" y="2590800"/>
            <a:ext cx="198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CCFFFF"/>
                </a:solidFill>
              </a:rPr>
              <a:t>‘cause</a:t>
            </a:r>
            <a:r>
              <a:rPr lang="en-US" sz="2000" dirty="0">
                <a:solidFill>
                  <a:srgbClr val="CCFFFF"/>
                </a:solidFill>
              </a:rPr>
              <a:t> we don’t </a:t>
            </a:r>
          </a:p>
          <a:p>
            <a:pPr algn="ctr"/>
            <a:r>
              <a:rPr lang="en-US" sz="2000" dirty="0">
                <a:solidFill>
                  <a:srgbClr val="CCFFFF"/>
                </a:solidFill>
              </a:rPr>
              <a:t>want division </a:t>
            </a:r>
          </a:p>
          <a:p>
            <a:pPr algn="ctr"/>
            <a:r>
              <a:rPr lang="en-US" sz="2000" dirty="0">
                <a:solidFill>
                  <a:srgbClr val="CCFFFF"/>
                </a:solidFill>
              </a:rPr>
              <a:t>by zero</a:t>
            </a:r>
          </a:p>
        </p:txBody>
      </p:sp>
    </p:spTree>
    <p:extLst>
      <p:ext uri="{BB962C8B-B14F-4D97-AF65-F5344CB8AC3E}">
        <p14:creationId xmlns:p14="http://schemas.microsoft.com/office/powerpoint/2010/main" val="252696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And to undo derivatives of sums:</a:t>
            </a:r>
          </a:p>
          <a:p>
            <a:endParaRPr lang="en-US" sz="2000" dirty="0"/>
          </a:p>
          <a:p>
            <a:r>
              <a:rPr lang="en-US" dirty="0"/>
              <a:t>	∫f(x) + g(x)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 </a:t>
            </a:r>
          </a:p>
          <a:p>
            <a:r>
              <a:rPr lang="en-US" dirty="0"/>
              <a:t>		∫f(x) dx + ∫g(x)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Because the derivative of the sum of two functions equals the sum of their derivatives</a:t>
            </a:r>
          </a:p>
        </p:txBody>
      </p:sp>
    </p:spTree>
    <p:extLst>
      <p:ext uri="{BB962C8B-B14F-4D97-AF65-F5344CB8AC3E}">
        <p14:creationId xmlns:p14="http://schemas.microsoft.com/office/powerpoint/2010/main" val="51756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helpful rule looks at how to handle a coefficient:</a:t>
            </a:r>
          </a:p>
          <a:p>
            <a:endParaRPr lang="en-US" sz="2000" dirty="0"/>
          </a:p>
          <a:p>
            <a:pPr algn="ctr"/>
            <a:r>
              <a:rPr lang="en-US" dirty="0"/>
              <a:t>∫</a:t>
            </a:r>
            <a:r>
              <a:rPr lang="en-US" dirty="0" err="1"/>
              <a:t>kf</a:t>
            </a:r>
            <a:r>
              <a:rPr lang="en-US" dirty="0"/>
              <a:t>(x) dx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 err="1"/>
              <a:t>k∫f</a:t>
            </a:r>
            <a:r>
              <a:rPr lang="en-US" dirty="0"/>
              <a:t>(x) dx</a:t>
            </a:r>
          </a:p>
          <a:p>
            <a:r>
              <a:rPr lang="en-US" dirty="0"/>
              <a:t>where k is a constant</a:t>
            </a:r>
          </a:p>
        </p:txBody>
      </p:sp>
    </p:spTree>
    <p:extLst>
      <p:ext uri="{BB962C8B-B14F-4D97-AF65-F5344CB8AC3E}">
        <p14:creationId xmlns:p14="http://schemas.microsoft.com/office/powerpoint/2010/main" val="2522707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derivatives, integrals can be dx or dt or versus any variable you like</a:t>
            </a:r>
          </a:p>
          <a:p>
            <a:endParaRPr lang="en-US" sz="2000" dirty="0"/>
          </a:p>
          <a:p>
            <a:r>
              <a:rPr lang="en-US" dirty="0"/>
              <a:t>Again, other variables not being “d-ed” will be treated as constants</a:t>
            </a:r>
          </a:p>
        </p:txBody>
      </p:sp>
    </p:spTree>
    <p:extLst>
      <p:ext uri="{BB962C8B-B14F-4D97-AF65-F5344CB8AC3E}">
        <p14:creationId xmlns:p14="http://schemas.microsoft.com/office/powerpoint/2010/main" val="159094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integral with respect to one variable will not be the same as the integral with respect to another variable – so be careful with these!</a:t>
            </a:r>
          </a:p>
        </p:txBody>
      </p:sp>
    </p:spTree>
    <p:extLst>
      <p:ext uri="{BB962C8B-B14F-4D97-AF65-F5344CB8AC3E}">
        <p14:creationId xmlns:p14="http://schemas.microsoft.com/office/powerpoint/2010/main" val="93763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given a point the function goes though, you can actually find the missing “c” and have a definite value</a:t>
            </a:r>
          </a:p>
        </p:txBody>
      </p:sp>
    </p:spTree>
    <p:extLst>
      <p:ext uri="{BB962C8B-B14F-4D97-AF65-F5344CB8AC3E}">
        <p14:creationId xmlns:p14="http://schemas.microsoft.com/office/powerpoint/2010/main" val="337620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485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FC7709E-50DB-439B-B9B4-CBE22A52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3CB9703-8A85-4A21-B4FD-0F8B12998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I’ve told you about Isaac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Newton inventing calculus</a:t>
            </a:r>
            <a:endParaRPr lang="en-US" altLang="en-US" sz="2000" dirty="0"/>
          </a:p>
          <a:p>
            <a:r>
              <a:rPr lang="en-US" altLang="en-US" dirty="0"/>
              <a:t>				 He called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		   derivatives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		   “fluxions”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		 Supposedly he 				   invented them 				   in 1666</a:t>
            </a:r>
          </a:p>
        </p:txBody>
      </p:sp>
      <p:pic>
        <p:nvPicPr>
          <p:cNvPr id="3076" name="Picture 2" descr="http://www.crystalinks.com/newton.jpg">
            <a:extLst>
              <a:ext uri="{FF2B5EF4-FFF2-40B4-BE49-F238E27FC236}">
                <a16:creationId xmlns:a16="http://schemas.microsoft.com/office/drawing/2014/main" id="{9FEE012D-ED0A-452A-8274-A146A7D7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59080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6C974-038D-4E13-8A40-4B274793AA4C}"/>
              </a:ext>
            </a:extLst>
          </p:cNvPr>
          <p:cNvSpPr txBox="1"/>
          <p:nvPr/>
        </p:nvSpPr>
        <p:spPr>
          <a:xfrm>
            <a:off x="-18691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https://en.wikipedia.org/wiki/Isaac_Newton#/media/File:Sir_Isaac_Newton_(1643-1727).jpg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6A50682-879E-42DC-93D4-670A6985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D006BA1C-FE02-495B-A291-7DB0BEBD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Newton wanted to keep fluxions as his secret weapon, so he didn’t publish his methodology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5)  Use basic </a:t>
            </a:r>
            <a:r>
              <a:rPr lang="en-US" sz="3200" dirty="0">
                <a:solidFill>
                  <a:srgbClr val="FFC000"/>
                </a:solidFill>
              </a:rPr>
              <a:t>integration techniques</a:t>
            </a:r>
            <a:r>
              <a:rPr lang="en-US" sz="3200" dirty="0"/>
              <a:t>, including the </a:t>
            </a:r>
            <a:r>
              <a:rPr lang="en-US" sz="3200" dirty="0">
                <a:solidFill>
                  <a:srgbClr val="FFC000"/>
                </a:solidFill>
              </a:rPr>
              <a:t>method of substitution</a:t>
            </a:r>
            <a:r>
              <a:rPr lang="en-US" sz="3200" dirty="0"/>
              <a:t> and the Fundamental Theorem of Calculus</a:t>
            </a: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5504568-35A0-46C8-92B5-D374B8D9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6C701C9-527D-40CC-943D-2BDF8941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Gottfried Wilhelm Leibnitz in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1674 also invented calculus</a:t>
            </a:r>
          </a:p>
          <a:p>
            <a:r>
              <a:rPr lang="en-US" altLang="en-US" dirty="0"/>
              <a:t>He invented integration</a:t>
            </a:r>
          </a:p>
          <a:p>
            <a:r>
              <a:rPr lang="en-US" altLang="en-US" dirty="0"/>
              <a:t>He called it “calculus”</a:t>
            </a:r>
          </a:p>
          <a:p>
            <a:r>
              <a:rPr lang="en-US" altLang="en-US" dirty="0"/>
              <a:t>He published his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results in 1684 so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everybody could use it</a:t>
            </a:r>
          </a:p>
        </p:txBody>
      </p:sp>
      <p:pic>
        <p:nvPicPr>
          <p:cNvPr id="5124" name="Picture 2" descr="http://www.marxists.org/glossary/people/l/pics/leibniz.jpg">
            <a:extLst>
              <a:ext uri="{FF2B5EF4-FFF2-40B4-BE49-F238E27FC236}">
                <a16:creationId xmlns:a16="http://schemas.microsoft.com/office/drawing/2014/main" id="{CB302C53-1DC4-47C3-9038-A514D034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352800"/>
            <a:ext cx="2667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27B35-3A01-4ED6-AB59-6549E1BC1E20}"/>
              </a:ext>
            </a:extLst>
          </p:cNvPr>
          <p:cNvSpPr txBox="1"/>
          <p:nvPr/>
        </p:nvSpPr>
        <p:spPr>
          <a:xfrm>
            <a:off x="14287" y="6611035"/>
            <a:ext cx="631031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https://www.britannica.com/biography/Gottfried-Wilhelm-Leibniz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55C96F7-0D32-462C-B7A1-23050F00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70478CF-59B1-42CD-B6DF-A9A3635AF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1699, Newton declared that Leibnitz had stolen his idea – sending a spy into Newton’s office to copy his papers on the subject</a:t>
            </a:r>
          </a:p>
          <a:p>
            <a:r>
              <a:rPr lang="en-US" altLang="en-US"/>
              <a:t>In 1711, Newton published a document accusing Leibnitz of plagiarism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17F7FAB-F00A-4E33-8DBB-6ED299DC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B07698F-EFB1-42E0-A179-67FBBD32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/>
              <a:t>Huge scandal!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CAD73B6-2C09-4D8C-B32A-23DD2428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691E7DF-6199-485D-B580-53BEE6ED9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British defended Newton</a:t>
            </a:r>
          </a:p>
          <a:p>
            <a:r>
              <a:rPr lang="en-US" altLang="en-US" dirty="0"/>
              <a:t>The rest of the world defended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Leibnitz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50F886E-9994-4A9B-A137-0ED5FA4B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4D2F534-3A3E-4136-8E23-BCA3F6729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Leibnitz died in 1716</a:t>
            </a:r>
          </a:p>
          <a:p>
            <a:endParaRPr lang="en-US" altLang="en-US" dirty="0"/>
          </a:p>
          <a:p>
            <a:r>
              <a:rPr lang="en-US" altLang="en-US" dirty="0"/>
              <a:t>Newton died in 1727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2AFFDEF-DEFE-4F8B-8E82-014977EA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641AF77-2F10-41F4-B4BD-15F5E7111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Since Newton died, there has never been found in his extensive papers any in-depth explanation of his method of “fluxions”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BAED985-15AF-4DDE-9932-28976C5F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527FAB8-195D-43C8-A40B-2C71CCFE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But, it is obvious to anyone who reads his works that he was using “fluxions” to do his calculations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7879E86-A752-4702-AB15-6FE78F7B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2963"/>
            <a:ext cx="9144000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01605A-E782-4246-8C97-E3A93D0F6F7B}"/>
              </a:ext>
            </a:extLst>
          </p:cNvPr>
          <p:cNvSpPr txBox="1"/>
          <p:nvPr/>
        </p:nvSpPr>
        <p:spPr>
          <a:xfrm>
            <a:off x="0" y="6629400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4310b1a9-a-b901bdfe-s-sites.googlegroups.com/a/mrhiggins.net/home/projects/who-invented-calculus-newton-or-leibniz/newton_and_leibniz.png?attachauth=ANoY7coGSfEt8Nj60Uke2Bqj4tK_fhJn-46DkH3lB14PEhvRQhHPA7h-IcCA8ZKwROy2h68-YsuYqb0z7rE_AnSHyACT5iAoqKYm1WayRwSE2J_jz1vzFeJ6TCQPFZmzgqcAxZxA-gokACwXX0hJl5VHQEuwt1Wioq_oWdFQI8PTQ34b0kXxkrPvKbYmFXryIoM5fky19oIp-MfDbGHoklHzjIM12pMoqn5pjxZzmU1_ZlvnAEIOvibqRJpzmvxyW68YUhD3haJEqhACwtfD3EqxXVTOTbRrqQ%3D%3D&amp;attredirects=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9AD6-6468-45EE-9326-4C5E3A75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88D2-A261-4B71-894F-CA2171CD2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And, of course – </a:t>
            </a:r>
          </a:p>
          <a:p>
            <a:r>
              <a:rPr lang="en-US" dirty="0"/>
              <a:t>y’ was Newton’s notation</a:t>
            </a:r>
          </a:p>
          <a:p>
            <a:r>
              <a:rPr lang="en-US" dirty="0" err="1"/>
              <a:t>dy</a:t>
            </a:r>
            <a:r>
              <a:rPr lang="en-US" dirty="0"/>
              <a:t>/dx was Leibnitz’s</a:t>
            </a:r>
          </a:p>
        </p:txBody>
      </p:sp>
    </p:spTree>
    <p:extLst>
      <p:ext uri="{BB962C8B-B14F-4D97-AF65-F5344CB8AC3E}">
        <p14:creationId xmlns:p14="http://schemas.microsoft.com/office/powerpoint/2010/main" val="3936339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done integrals of constants, sums and powers</a:t>
            </a:r>
          </a:p>
          <a:p>
            <a:endParaRPr lang="en-US" sz="2000" dirty="0"/>
          </a:p>
          <a:p>
            <a:r>
              <a:rPr lang="en-US" dirty="0"/>
              <a:t>Now, we need sort of a “Chain Rule” for integration</a:t>
            </a:r>
          </a:p>
        </p:txBody>
      </p:sp>
    </p:spTree>
    <p:extLst>
      <p:ext uri="{BB962C8B-B14F-4D97-AF65-F5344CB8AC3E}">
        <p14:creationId xmlns:p14="http://schemas.microsoft.com/office/powerpoint/2010/main" val="259348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Suppose we wanted to find:</a:t>
            </a:r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This doesn’t fit any of our rules so far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63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Suppose we wanted to find:</a:t>
            </a:r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But… if you are alert and notice that 3x</a:t>
            </a:r>
            <a:r>
              <a:rPr lang="en-US" baseline="30000" dirty="0"/>
              <a:t>2</a:t>
            </a:r>
            <a:r>
              <a:rPr lang="en-US" dirty="0"/>
              <a:t> is the derivative of x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In fact, since it’s the derivative of x</a:t>
            </a:r>
            <a:r>
              <a:rPr lang="en-US" baseline="30000" dirty="0"/>
              <a:t>3</a:t>
            </a:r>
            <a:r>
              <a:rPr lang="en-US" dirty="0"/>
              <a:t>+4 (even better!) you could do a “Chain Rule-like” thing and call x</a:t>
            </a:r>
            <a:r>
              <a:rPr lang="en-US" baseline="30000" dirty="0"/>
              <a:t>3</a:t>
            </a:r>
            <a:r>
              <a:rPr lang="en-US" dirty="0"/>
              <a:t>+4 “u” and 3x</a:t>
            </a:r>
            <a:r>
              <a:rPr lang="en-US" baseline="30000" dirty="0"/>
              <a:t>2</a:t>
            </a:r>
            <a:r>
              <a:rPr lang="en-US" dirty="0"/>
              <a:t> “du”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Suppose we wanted to find:</a:t>
            </a:r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+4 = u     3x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dx = du</a:t>
            </a:r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(5u</a:t>
            </a:r>
            <a:r>
              <a:rPr lang="en-US" baseline="30000" dirty="0"/>
              <a:t>4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du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1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integration rule that will help is: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∫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baseline="30000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+ c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202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integration rule that will help is: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∫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baseline="30000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+ c</a:t>
                </a:r>
              </a:p>
              <a:p>
                <a:pPr algn="ctr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This is called “integration by substitution” or “u-substitution” or the “Reverse Chain Rule”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211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integration rule that will help is: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∫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baseline="30000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+ c</a:t>
                </a:r>
              </a:p>
              <a:p>
                <a:pPr algn="ctr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It only works if part of the integrand is the derivative of another part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965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37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Step 1: find a part of the integrand that is a derivative of another part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7690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Step 1: find a part of the integrand that is a derivative of another part</a:t>
            </a:r>
          </a:p>
          <a:p>
            <a:r>
              <a:rPr lang="en-US" dirty="0"/>
              <a:t>u = x</a:t>
            </a:r>
            <a:r>
              <a:rPr lang="en-US" baseline="30000" dirty="0"/>
              <a:t>3</a:t>
            </a:r>
            <a:r>
              <a:rPr lang="en-US" dirty="0"/>
              <a:t>+4 		du = 3x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451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Step 1: find a part of the integrand that is a derivative of another part</a:t>
            </a:r>
          </a:p>
          <a:p>
            <a:r>
              <a:rPr lang="en-US" dirty="0"/>
              <a:t>u = x</a:t>
            </a:r>
            <a:r>
              <a:rPr lang="en-US" baseline="30000" dirty="0"/>
              <a:t>3</a:t>
            </a:r>
            <a:r>
              <a:rPr lang="en-US" dirty="0"/>
              <a:t>+4 		du = 3x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So, we actually have: ∫</a:t>
            </a:r>
            <a:r>
              <a:rPr lang="en-US" sz="2000" dirty="0"/>
              <a:t> </a:t>
            </a:r>
            <a:r>
              <a:rPr lang="en-US" dirty="0"/>
              <a:t>5u</a:t>
            </a:r>
            <a:r>
              <a:rPr lang="en-US" baseline="30000" dirty="0"/>
              <a:t>4 </a:t>
            </a:r>
            <a:r>
              <a:rPr lang="en-US" dirty="0"/>
              <a:t>du</a:t>
            </a:r>
          </a:p>
          <a:p>
            <a:r>
              <a:rPr lang="en-US" dirty="0"/>
              <a:t>Use the exponent rule:</a:t>
            </a:r>
          </a:p>
          <a:p>
            <a:r>
              <a:rPr lang="en-US" dirty="0"/>
              <a:t>What’s “n”?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94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mathematics we always want to be able to undo an operation</a:t>
            </a:r>
          </a:p>
          <a:p>
            <a:endParaRPr lang="en-US" sz="2000" dirty="0"/>
          </a:p>
          <a:p>
            <a:r>
              <a:rPr lang="en-US" dirty="0"/>
              <a:t>We’ve just been taking derivatives dy/dx of various equations and expressions</a:t>
            </a:r>
          </a:p>
          <a:p>
            <a:endParaRPr lang="en-US" sz="2000" dirty="0"/>
          </a:p>
          <a:p>
            <a:r>
              <a:rPr lang="en-US" dirty="0"/>
              <a:t>So we need a way to undo this process, too!</a:t>
            </a:r>
          </a:p>
        </p:txBody>
      </p:sp>
    </p:spTree>
    <p:extLst>
      <p:ext uri="{BB962C8B-B14F-4D97-AF65-F5344CB8AC3E}">
        <p14:creationId xmlns:p14="http://schemas.microsoft.com/office/powerpoint/2010/main" val="456973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Step 1: find a part of the integrand that is a derivative of another part</a:t>
            </a:r>
          </a:p>
          <a:p>
            <a:r>
              <a:rPr lang="en-US" dirty="0"/>
              <a:t>u = x</a:t>
            </a:r>
            <a:r>
              <a:rPr lang="en-US" baseline="30000" dirty="0"/>
              <a:t>3</a:t>
            </a:r>
            <a:r>
              <a:rPr lang="en-US" dirty="0"/>
              <a:t>+4 		du = 3x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So, we actually have: ∫</a:t>
            </a:r>
            <a:r>
              <a:rPr lang="en-US" sz="2000" dirty="0"/>
              <a:t> </a:t>
            </a:r>
            <a:r>
              <a:rPr lang="en-US" dirty="0"/>
              <a:t>5u</a:t>
            </a:r>
            <a:r>
              <a:rPr lang="en-US" baseline="30000" dirty="0"/>
              <a:t>4 </a:t>
            </a:r>
            <a:r>
              <a:rPr lang="en-US" dirty="0"/>
              <a:t>du</a:t>
            </a:r>
          </a:p>
          <a:p>
            <a:r>
              <a:rPr lang="en-US" dirty="0"/>
              <a:t>Use the exponent rule:</a:t>
            </a:r>
          </a:p>
          <a:p>
            <a:r>
              <a:rPr lang="en-US" dirty="0"/>
              <a:t>What’s “n”?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5306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5(x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4</a:t>
                </a:r>
                <a:r>
                  <a:rPr lang="en-US" dirty="0"/>
                  <a:t>(3x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Step 1: find a part of the integrand that is a derivative of another part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3</a:t>
                </a:r>
                <a:r>
                  <a:rPr lang="en-US" dirty="0"/>
                  <a:t>+4 		du = 3x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So, we actually have: ∫</a:t>
                </a:r>
                <a:r>
                  <a:rPr lang="en-US" sz="2000" dirty="0"/>
                  <a:t> </a:t>
                </a:r>
                <a:r>
                  <a:rPr lang="en-US" dirty="0"/>
                  <a:t>5u</a:t>
                </a:r>
                <a:r>
                  <a:rPr lang="en-US" baseline="30000" dirty="0"/>
                  <a:t>4 </a:t>
                </a:r>
                <a:r>
                  <a:rPr lang="en-US" dirty="0"/>
                  <a:t>du</a:t>
                </a:r>
              </a:p>
              <a:p>
                <a:r>
                  <a:rPr lang="en-US" dirty="0"/>
                  <a:t>Use the exponent rule: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30000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4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081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5(x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4</a:t>
                </a:r>
                <a:r>
                  <a:rPr lang="en-US" dirty="0"/>
                  <a:t>(3x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Step 1: find a part of the integrand that is a derivative of another part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3</a:t>
                </a:r>
                <a:r>
                  <a:rPr lang="en-US" dirty="0"/>
                  <a:t>+4 		du = 3x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So, we actually have: ∫</a:t>
                </a:r>
                <a:r>
                  <a:rPr lang="en-US" sz="2000" dirty="0"/>
                  <a:t> </a:t>
                </a:r>
                <a:r>
                  <a:rPr lang="en-US" dirty="0"/>
                  <a:t>5u</a:t>
                </a:r>
                <a:r>
                  <a:rPr lang="en-US" baseline="30000" dirty="0"/>
                  <a:t>4 </a:t>
                </a:r>
                <a:r>
                  <a:rPr lang="en-US" dirty="0"/>
                  <a:t>du</a:t>
                </a:r>
              </a:p>
              <a:p>
                <a:r>
                  <a:rPr lang="en-US" dirty="0"/>
                  <a:t>Use the exponent rule: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30000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 what about the 5?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853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5(x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4</a:t>
                </a:r>
                <a:r>
                  <a:rPr lang="en-US" dirty="0"/>
                  <a:t>(3x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Step 1: find a part of the integrand that is a derivative of another part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3</a:t>
                </a:r>
                <a:r>
                  <a:rPr lang="en-US" dirty="0"/>
                  <a:t>+4 		du = 3x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So, we actually have: ∫</a:t>
                </a:r>
                <a:r>
                  <a:rPr lang="en-US" sz="2000" dirty="0"/>
                  <a:t> </a:t>
                </a:r>
                <a:r>
                  <a:rPr lang="en-US" dirty="0"/>
                  <a:t>5u</a:t>
                </a:r>
                <a:r>
                  <a:rPr lang="en-US" baseline="30000" dirty="0"/>
                  <a:t>4 </a:t>
                </a:r>
                <a:r>
                  <a:rPr lang="en-US" dirty="0"/>
                  <a:t>du</a:t>
                </a:r>
              </a:p>
              <a:p>
                <a:r>
                  <a:rPr lang="en-US" dirty="0"/>
                  <a:t>Use the exponent rule: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:r>
                  <a:rPr lang="en-US" sz="3200" dirty="0"/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30000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 use</a:t>
                </a:r>
                <a:r>
                  <a:rPr lang="en-US" sz="2000" dirty="0"/>
                  <a:t> </a:t>
                </a:r>
                <a:r>
                  <a:rPr lang="en-US" sz="3000" dirty="0"/>
                  <a:t>the</a:t>
                </a:r>
                <a:r>
                  <a:rPr lang="en-US" sz="2000" dirty="0"/>
                  <a:t> </a:t>
                </a:r>
                <a:r>
                  <a:rPr lang="en-US" sz="3000" dirty="0"/>
                  <a:t>coefficient</a:t>
                </a:r>
                <a:r>
                  <a:rPr lang="en-US" sz="2000" dirty="0"/>
                  <a:t> </a:t>
                </a:r>
                <a:r>
                  <a:rPr lang="en-US" sz="3000" dirty="0"/>
                  <a:t>rule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r="-1103" b="-4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70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5(x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4</a:t>
                </a:r>
                <a:r>
                  <a:rPr lang="en-US" dirty="0"/>
                  <a:t>(3x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Step 1: find a part of the integrand that is a derivative of another part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3</a:t>
                </a:r>
                <a:r>
                  <a:rPr lang="en-US" dirty="0"/>
                  <a:t>+4 		du = 3x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So, we actually have: ∫</a:t>
                </a:r>
                <a:r>
                  <a:rPr lang="en-US" sz="2000" dirty="0"/>
                  <a:t> </a:t>
                </a:r>
                <a:r>
                  <a:rPr lang="en-US" dirty="0"/>
                  <a:t>5u</a:t>
                </a:r>
                <a:r>
                  <a:rPr lang="en-US" baseline="30000" dirty="0"/>
                  <a:t>4 </a:t>
                </a:r>
                <a:r>
                  <a:rPr lang="en-US" dirty="0"/>
                  <a:t>du</a:t>
                </a:r>
              </a:p>
              <a:p>
                <a:r>
                  <a:rPr lang="en-US" dirty="0"/>
                  <a:t>Use the exponent rule: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:r>
                  <a:rPr lang="en-US" sz="3200" dirty="0"/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30000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= 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4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779CA-1E7A-4F76-9565-4F20341E0360}"/>
              </a:ext>
            </a:extLst>
          </p:cNvPr>
          <p:cNvSpPr txBox="1"/>
          <p:nvPr/>
        </p:nvSpPr>
        <p:spPr>
          <a:xfrm>
            <a:off x="7316637" y="5864005"/>
            <a:ext cx="1531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3840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5(x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4</a:t>
                </a:r>
                <a:r>
                  <a:rPr lang="en-US" dirty="0"/>
                  <a:t>(3x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Step 1: find a part of the integrand that is a derivative of another part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3</a:t>
                </a:r>
                <a:r>
                  <a:rPr lang="en-US" dirty="0"/>
                  <a:t>+4 		du = 3x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So, we actually have: ∫</a:t>
                </a:r>
                <a:r>
                  <a:rPr lang="en-US" sz="2000" dirty="0"/>
                  <a:t> </a:t>
                </a:r>
                <a:r>
                  <a:rPr lang="en-US" dirty="0"/>
                  <a:t>5u</a:t>
                </a:r>
                <a:r>
                  <a:rPr lang="en-US" baseline="30000" dirty="0"/>
                  <a:t>4 </a:t>
                </a:r>
                <a:r>
                  <a:rPr lang="en-US" dirty="0"/>
                  <a:t>du</a:t>
                </a:r>
              </a:p>
              <a:p>
                <a:r>
                  <a:rPr lang="en-US" dirty="0"/>
                  <a:t>Use the exponent rule: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:r>
                  <a:rPr lang="en-US" sz="3200" dirty="0"/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30000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(x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>
                    <a:solidFill>
                      <a:srgbClr val="FFFF00"/>
                    </a:solidFill>
                  </a:rPr>
                  <a:t>+4)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5 </a:t>
                </a:r>
                <a:r>
                  <a:rPr lang="en-US" dirty="0">
                    <a:solidFill>
                      <a:srgbClr val="FFFF00"/>
                    </a:solidFill>
                  </a:rPr>
                  <a:t>+ c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4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38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28747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Reverse Chain Rule works for a lot of integrals, but you have to be alert to detect the derivatives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59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(x+1)</a:t>
            </a:r>
            <a:r>
              <a:rPr lang="en-US" baseline="30000" dirty="0"/>
              <a:t>3</a:t>
            </a:r>
            <a:r>
              <a:rPr lang="en-US" dirty="0"/>
              <a:t>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441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(x+1)</a:t>
            </a:r>
            <a:r>
              <a:rPr lang="en-US" baseline="30000" dirty="0"/>
              <a:t>3</a:t>
            </a:r>
            <a:r>
              <a:rPr lang="en-US" dirty="0"/>
              <a:t>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</a:p>
          <a:p>
            <a:r>
              <a:rPr lang="en-US" dirty="0">
                <a:solidFill>
                  <a:srgbClr val="FFFF00"/>
                </a:solidFill>
              </a:rPr>
              <a:t>u = x+1		du = 1 dx</a:t>
            </a:r>
          </a:p>
          <a:p>
            <a:r>
              <a:rPr lang="en-US" dirty="0"/>
              <a:t>So we’ve got: ∫</a:t>
            </a:r>
            <a:r>
              <a:rPr lang="en-US" sz="2000" dirty="0"/>
              <a:t> </a:t>
            </a:r>
            <a:r>
              <a:rPr lang="en-US" dirty="0"/>
              <a:t>(u)</a:t>
            </a:r>
            <a:r>
              <a:rPr lang="en-US" baseline="30000" dirty="0"/>
              <a:t>3</a:t>
            </a:r>
            <a:r>
              <a:rPr lang="en-US" dirty="0"/>
              <a:t> du</a:t>
            </a:r>
          </a:p>
          <a:p>
            <a:r>
              <a:rPr lang="en-US" dirty="0"/>
              <a:t>What’s “n”?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A2706-436C-49D8-9C68-644AC5449C22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A2706-436C-49D8-9C68-644AC5449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78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F(x) is an antiderivative of f(x) if F’(x) = f(x)</a:t>
            </a:r>
          </a:p>
          <a:p>
            <a:endParaRPr lang="en-US" sz="2000" dirty="0"/>
          </a:p>
          <a:p>
            <a:r>
              <a:rPr lang="en-US" dirty="0"/>
              <a:t>We’re looking for an unknown function whose derivative is known (and the original function we want)</a:t>
            </a:r>
          </a:p>
        </p:txBody>
      </p:sp>
    </p:spTree>
    <p:extLst>
      <p:ext uri="{BB962C8B-B14F-4D97-AF65-F5344CB8AC3E}">
        <p14:creationId xmlns:p14="http://schemas.microsoft.com/office/powerpoint/2010/main" val="25414619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(x+1)</a:t>
            </a:r>
            <a:r>
              <a:rPr lang="en-US" baseline="30000" dirty="0"/>
              <a:t>3</a:t>
            </a:r>
            <a:r>
              <a:rPr lang="en-US" dirty="0"/>
              <a:t>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</a:p>
          <a:p>
            <a:r>
              <a:rPr lang="en-US" dirty="0">
                <a:solidFill>
                  <a:srgbClr val="FFFF00"/>
                </a:solidFill>
              </a:rPr>
              <a:t>u = x+1		du = 1 dx</a:t>
            </a:r>
          </a:p>
          <a:p>
            <a:r>
              <a:rPr lang="en-US" dirty="0"/>
              <a:t>What’s “n”?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(u)</a:t>
            </a:r>
            <a:r>
              <a:rPr lang="en-US" baseline="30000" dirty="0"/>
              <a:t>3</a:t>
            </a:r>
            <a:r>
              <a:rPr lang="en-US" dirty="0"/>
              <a:t> du = 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A2706-436C-49D8-9C68-644AC5449C22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A2706-436C-49D8-9C68-644AC5449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356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(x+1)</a:t>
                </a:r>
                <a:r>
                  <a:rPr lang="en-US" baseline="30000" dirty="0"/>
                  <a:t>3</a:t>
                </a:r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u = x+1		du = 1 dx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(u)</a:t>
                </a:r>
                <a:r>
                  <a:rPr lang="en-US" baseline="30000" dirty="0"/>
                  <a:t>3</a:t>
                </a:r>
                <a:r>
                  <a:rPr lang="en-US" dirty="0"/>
                  <a:t> 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sz="4000" b="1" dirty="0">
                    <a:solidFill>
                      <a:srgbClr val="CCFFFF"/>
                    </a:solidFill>
                    <a:latin typeface="+mn-lt"/>
                  </a:rPr>
                  <a:t>+ c</a:t>
                </a:r>
                <a:endParaRPr lang="en-US" dirty="0"/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5231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(x+1)</a:t>
                </a:r>
                <a:r>
                  <a:rPr lang="en-US" baseline="30000" dirty="0"/>
                  <a:t>3</a:t>
                </a:r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u = x+1		du = 1 dx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(u)</a:t>
                </a:r>
                <a:r>
                  <a:rPr lang="en-US" baseline="30000" dirty="0"/>
                  <a:t>3</a:t>
                </a:r>
                <a:r>
                  <a:rPr lang="en-US" dirty="0"/>
                  <a:t> 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b="1" dirty="0">
                    <a:solidFill>
                      <a:srgbClr val="CCFFFF"/>
                    </a:solidFill>
                  </a:rPr>
                  <a:t>+ c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			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 smtClean="0">
                            <a:solidFill>
                              <a:srgbClr val="CCFFFF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CCFFFF"/>
                    </a:solidFill>
                  </a:rPr>
                  <a:t> + c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34AA70-65A2-4D59-9218-1982BF0A7E32}"/>
              </a:ext>
            </a:extLst>
          </p:cNvPr>
          <p:cNvSpPr txBox="1"/>
          <p:nvPr/>
        </p:nvSpPr>
        <p:spPr>
          <a:xfrm>
            <a:off x="6781800" y="5029200"/>
            <a:ext cx="1531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5477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(x+1)</a:t>
                </a:r>
                <a:r>
                  <a:rPr lang="en-US" baseline="30000" dirty="0"/>
                  <a:t>3</a:t>
                </a:r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u = x+1		du = 1 dx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(u)</a:t>
                </a:r>
                <a:r>
                  <a:rPr lang="en-US" baseline="30000" dirty="0"/>
                  <a:t>3</a:t>
                </a:r>
                <a:r>
                  <a:rPr lang="en-US" dirty="0"/>
                  <a:t> 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b="1" dirty="0">
                    <a:solidFill>
                      <a:srgbClr val="CCFFFF"/>
                    </a:solidFill>
                  </a:rPr>
                  <a:t>+ c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			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 smtClean="0">
                            <a:solidFill>
                              <a:srgbClr val="CCFFFF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CCFFFF"/>
                    </a:solidFill>
                  </a:rPr>
                  <a:t> + c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			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FF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FF00"/>
                                </a:solidFill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 smtClean="0">
                            <a:solidFill>
                              <a:srgbClr val="FFFF00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 + c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 b="-9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388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769475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Reverse Chain Rule works for transcendentals, 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06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073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2x</a:t>
                </a:r>
                <a:r>
                  <a:rPr lang="en-US" sz="2000" dirty="0"/>
                  <a:t> </a:t>
                </a:r>
                <a:r>
                  <a:rPr lang="en-US" dirty="0"/>
                  <a:t>cos(x</a:t>
                </a:r>
                <a:r>
                  <a:rPr lang="en-US" baseline="30000" dirty="0"/>
                  <a:t>2</a:t>
                </a:r>
                <a:r>
                  <a:rPr lang="en-US" dirty="0"/>
                  <a:t>)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u = x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 </a:t>
                </a:r>
                <a:r>
                  <a:rPr lang="en-US" dirty="0">
                    <a:solidFill>
                      <a:srgbClr val="FFFF00"/>
                    </a:solidFill>
                  </a:rPr>
                  <a:t>	 	du = 2x dx</a:t>
                </a:r>
              </a:p>
              <a:p>
                <a:r>
                  <a:rPr lang="en-US" dirty="0"/>
                  <a:t>So we have: ∫</a:t>
                </a:r>
                <a:r>
                  <a:rPr lang="en-US" sz="2000" dirty="0"/>
                  <a:t> </a:t>
                </a:r>
                <a:r>
                  <a:rPr lang="en-US" dirty="0"/>
                  <a:t>cos(u) du</a:t>
                </a:r>
              </a:p>
              <a:p>
                <a:r>
                  <a:rPr lang="en-US" dirty="0"/>
                  <a:t>From our list of derivatives,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sin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= cos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	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cos(u) du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 r="-3556" b="-4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7979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2x</a:t>
                </a:r>
                <a:r>
                  <a:rPr lang="en-US" sz="2000" dirty="0"/>
                  <a:t> </a:t>
                </a:r>
                <a:r>
                  <a:rPr lang="en-US" dirty="0"/>
                  <a:t>cos(x</a:t>
                </a:r>
                <a:r>
                  <a:rPr lang="en-US" baseline="30000" dirty="0"/>
                  <a:t>2</a:t>
                </a:r>
                <a:r>
                  <a:rPr lang="en-US" dirty="0"/>
                  <a:t>)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2 </a:t>
                </a:r>
                <a:r>
                  <a:rPr lang="en-US" dirty="0"/>
                  <a:t>	 	du = 2x dx</a:t>
                </a:r>
              </a:p>
              <a:p>
                <a:r>
                  <a:rPr lang="en-US" dirty="0"/>
                  <a:t>So we have: ∫</a:t>
                </a:r>
                <a:r>
                  <a:rPr lang="en-US" sz="2000" dirty="0"/>
                  <a:t> </a:t>
                </a:r>
                <a:r>
                  <a:rPr lang="en-US" dirty="0"/>
                  <a:t>cos(u) du</a:t>
                </a:r>
              </a:p>
              <a:p>
                <a:r>
                  <a:rPr lang="en-US" dirty="0"/>
                  <a:t>From our list of derivatives,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sin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= cos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	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cos(u) du = sin(u)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 r="-3556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61EA69D-AA20-4A96-8169-70D7931DEF7D}"/>
              </a:ext>
            </a:extLst>
          </p:cNvPr>
          <p:cNvSpPr txBox="1"/>
          <p:nvPr/>
        </p:nvSpPr>
        <p:spPr>
          <a:xfrm>
            <a:off x="7316637" y="5864005"/>
            <a:ext cx="1531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0825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</a:p>
          <a:p>
            <a:r>
              <a:rPr lang="en-US" dirty="0"/>
              <a:t>u = x</a:t>
            </a:r>
            <a:r>
              <a:rPr lang="en-US" baseline="30000" dirty="0"/>
              <a:t>2 </a:t>
            </a:r>
            <a:r>
              <a:rPr lang="en-US" dirty="0"/>
              <a:t>	 	du = 2x dx</a:t>
            </a:r>
          </a:p>
          <a:p>
            <a:r>
              <a:rPr lang="en-US" dirty="0"/>
              <a:t>So we have: ∫</a:t>
            </a:r>
            <a:r>
              <a:rPr lang="en-US" sz="2000" dirty="0"/>
              <a:t> </a:t>
            </a:r>
            <a:r>
              <a:rPr lang="en-US" dirty="0"/>
              <a:t>cos(u) du</a:t>
            </a:r>
          </a:p>
          <a:p>
            <a:r>
              <a:rPr lang="en-US" dirty="0"/>
              <a:t>From our list of derivatives, we Find: ∫</a:t>
            </a:r>
            <a:r>
              <a:rPr lang="en-US" sz="2000" dirty="0"/>
              <a:t> </a:t>
            </a:r>
            <a:r>
              <a:rPr lang="en-US" dirty="0"/>
              <a:t>cos(u) du = sin(u) +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EA69D-AA20-4A96-8169-70D7931DEF7D}"/>
              </a:ext>
            </a:extLst>
          </p:cNvPr>
          <p:cNvSpPr txBox="1"/>
          <p:nvPr/>
        </p:nvSpPr>
        <p:spPr>
          <a:xfrm>
            <a:off x="8001000" y="5864005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03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But… is 2x</a:t>
            </a:r>
            <a:r>
              <a:rPr lang="en-US" baseline="30000" dirty="0"/>
              <a:t>5</a:t>
            </a:r>
            <a:r>
              <a:rPr lang="en-US" dirty="0"/>
              <a:t> the ONLY equation that has a derivative of 10x</a:t>
            </a:r>
            <a:r>
              <a:rPr lang="en-US" baseline="30000" dirty="0"/>
              <a:t>4</a:t>
            </a:r>
            <a:r>
              <a:rPr lang="en-US" dirty="0"/>
              <a:t>?</a:t>
            </a:r>
          </a:p>
          <a:p>
            <a:r>
              <a:rPr lang="en-US" dirty="0"/>
              <a:t>Remember, when we take the derivative of a constant, it is </a:t>
            </a:r>
            <a:r>
              <a:rPr lang="en-US" dirty="0">
                <a:solidFill>
                  <a:schemeClr val="tx1"/>
                </a:solidFill>
              </a:rPr>
              <a:t>zero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40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</a:p>
          <a:p>
            <a:r>
              <a:rPr lang="en-US" dirty="0"/>
              <a:t>u = x</a:t>
            </a:r>
            <a:r>
              <a:rPr lang="en-US" baseline="30000" dirty="0"/>
              <a:t>2 </a:t>
            </a:r>
            <a:r>
              <a:rPr lang="en-US" dirty="0"/>
              <a:t>	 	du = 2x dx</a:t>
            </a:r>
          </a:p>
          <a:p>
            <a:r>
              <a:rPr lang="en-US" dirty="0"/>
              <a:t>So we have: ∫</a:t>
            </a:r>
            <a:r>
              <a:rPr lang="en-US" sz="2000" dirty="0"/>
              <a:t> </a:t>
            </a:r>
            <a:r>
              <a:rPr lang="en-US" dirty="0"/>
              <a:t>cos(u) du</a:t>
            </a:r>
          </a:p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cos(u) du = sin(u) + c</a:t>
            </a:r>
          </a:p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 = </a:t>
            </a:r>
            <a:r>
              <a:rPr lang="en-US" dirty="0">
                <a:solidFill>
                  <a:srgbClr val="FFFF00"/>
                </a:solidFill>
              </a:rPr>
              <a:t>sin(x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288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list of derivatives in your Readings</a:t>
            </a:r>
          </a:p>
        </p:txBody>
      </p:sp>
    </p:spTree>
    <p:extLst>
      <p:ext uri="{BB962C8B-B14F-4D97-AF65-F5344CB8AC3E}">
        <p14:creationId xmlns:p14="http://schemas.microsoft.com/office/powerpoint/2010/main" val="545298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34368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very powerful tool for doing integration</a:t>
            </a:r>
          </a:p>
          <a:p>
            <a:r>
              <a:rPr lang="en-US" dirty="0"/>
              <a:t>But you have to be alert and know your derivatives</a:t>
            </a:r>
          </a:p>
          <a:p>
            <a:r>
              <a:rPr lang="en-US" dirty="0"/>
              <a:t>Look for exponents</a:t>
            </a:r>
          </a:p>
          <a:p>
            <a:r>
              <a:rPr lang="en-US" dirty="0"/>
              <a:t>Include stray constants if you can</a:t>
            </a:r>
          </a:p>
        </p:txBody>
      </p:sp>
    </p:spTree>
    <p:extLst>
      <p:ext uri="{BB962C8B-B14F-4D97-AF65-F5344CB8AC3E}">
        <p14:creationId xmlns:p14="http://schemas.microsoft.com/office/powerpoint/2010/main" val="4954240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6x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+1 </m:t>
                        </m:r>
                      </m:e>
                    </m:rad>
                  </m:oMath>
                </a14:m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6958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6x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+1 </m:t>
                        </m:r>
                      </m:e>
                    </m:rad>
                  </m:oMath>
                </a14:m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u = 2x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>
                    <a:solidFill>
                      <a:srgbClr val="FFFF00"/>
                    </a:solidFill>
                  </a:rPr>
                  <a:t>+1 		du = 6x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dx</a:t>
                </a:r>
              </a:p>
              <a:p>
                <a:r>
                  <a:rPr lang="en-US" dirty="0"/>
                  <a:t>So we have: 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r>
                  <a:rPr lang="en-US" dirty="0"/>
                  <a:t> du = ∫ u</a:t>
                </a:r>
                <a:r>
                  <a:rPr lang="en-US" baseline="30000" dirty="0"/>
                  <a:t>½</a:t>
                </a:r>
                <a:r>
                  <a:rPr lang="en-US" dirty="0"/>
                  <a:t> du </a:t>
                </a:r>
              </a:p>
              <a:p>
                <a:r>
                  <a:rPr lang="en-US" dirty="0"/>
                  <a:t>What is n?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A425D-CB51-400B-9AA5-47D2A82FCA3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A425D-CB51-400B-9AA5-47D2A82FC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4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2995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6x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+1 </m:t>
                        </m:r>
                      </m:e>
                    </m:rad>
                  </m:oMath>
                </a14:m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/>
                  <a:t>u = 2x</a:t>
                </a:r>
                <a:r>
                  <a:rPr lang="en-US" baseline="30000" dirty="0"/>
                  <a:t>3</a:t>
                </a:r>
                <a:r>
                  <a:rPr lang="en-US" dirty="0"/>
                  <a:t>+1 		du = 6x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 we have: 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r>
                  <a:rPr lang="en-US" dirty="0"/>
                  <a:t> du = ∫ u</a:t>
                </a:r>
                <a:r>
                  <a:rPr lang="en-US" baseline="30000" dirty="0"/>
                  <a:t>½</a:t>
                </a:r>
                <a:r>
                  <a:rPr lang="en-US" dirty="0"/>
                  <a:t> du </a:t>
                </a:r>
              </a:p>
              <a:p>
                <a:r>
                  <a:rPr lang="en-US" dirty="0"/>
                  <a:t>What is n? </a:t>
                </a:r>
                <a:r>
                  <a:rPr lang="en-US" dirty="0">
                    <a:solidFill>
                      <a:srgbClr val="FFFF00"/>
                    </a:solidFill>
                  </a:rPr>
                  <a:t>½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u</a:t>
                </a:r>
                <a:r>
                  <a:rPr lang="en-US" baseline="30000" dirty="0"/>
                  <a:t>½</a:t>
                </a:r>
                <a:r>
                  <a:rPr lang="en-US" dirty="0"/>
                  <a:t> du = 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A425D-CB51-400B-9AA5-47D2A82FCA3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A425D-CB51-400B-9AA5-47D2A82FC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4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7586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6x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+1 </m:t>
                        </m:r>
                      </m:e>
                    </m:rad>
                  </m:oMath>
                </a14:m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/>
                  <a:t>u = 2x</a:t>
                </a:r>
                <a:r>
                  <a:rPr lang="en-US" baseline="30000" dirty="0"/>
                  <a:t>3</a:t>
                </a:r>
                <a:r>
                  <a:rPr lang="en-US" dirty="0"/>
                  <a:t>+1 		du = 6x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u</a:t>
                </a:r>
                <a:r>
                  <a:rPr lang="en-US" baseline="30000" dirty="0"/>
                  <a:t>½</a:t>
                </a:r>
                <a:r>
                  <a:rPr lang="en-US" dirty="0"/>
                  <a:t> 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½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½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+ c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A425D-CB51-400B-9AA5-47D2A82FCA3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A425D-CB51-400B-9AA5-47D2A82FC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4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834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6x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+1 </m:t>
                        </m:r>
                      </m:e>
                    </m:rad>
                  </m:oMath>
                </a14:m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/>
                  <a:t>u = 2x</a:t>
                </a:r>
                <a:r>
                  <a:rPr lang="en-US" baseline="30000" dirty="0"/>
                  <a:t>3</a:t>
                </a:r>
                <a:r>
                  <a:rPr lang="en-US" dirty="0"/>
                  <a:t>+1	 	du = 6x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u</a:t>
                </a:r>
                <a:r>
                  <a:rPr lang="en-US" baseline="30000" dirty="0"/>
                  <a:t>½</a:t>
                </a:r>
                <a:r>
                  <a:rPr lang="en-US" dirty="0"/>
                  <a:t> 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½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½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+ c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(2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+1)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FFFF00"/>
                            </a:solidFill>
                          </a:rPr>
                          <m:t>3/2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3/2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c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rgbClr val="FFFF00"/>
                            </a:solidFill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(2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+1)</m:t>
                        </m:r>
                        <m:r>
                          <m:rPr>
                            <m:nor/>
                          </m:rPr>
                          <a:rPr lang="en-US" baseline="30000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e>
                    </m:rad>
                    <m:r>
                      <a:rPr lang="en-US" i="1" baseline="300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+ c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541" r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4250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4758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7887CCF-D84D-4723-B401-8C6D734E1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92" y="3526785"/>
            <a:ext cx="4225708" cy="333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So dy/dx 2x</a:t>
            </a:r>
            <a:r>
              <a:rPr lang="en-US" baseline="30000" dirty="0"/>
              <a:t>5</a:t>
            </a:r>
            <a:r>
              <a:rPr lang="en-US" dirty="0"/>
              <a:t> + 1 = 10x</a:t>
            </a:r>
            <a:r>
              <a:rPr lang="en-US" baseline="30000" dirty="0"/>
              <a:t>4</a:t>
            </a:r>
            <a:r>
              <a:rPr lang="en-US" dirty="0"/>
              <a:t> also</a:t>
            </a:r>
          </a:p>
          <a:p>
            <a:r>
              <a:rPr lang="en-US" dirty="0"/>
              <a:t>So is dy/dx 2x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276.38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10x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How can we know</a:t>
            </a:r>
          </a:p>
          <a:p>
            <a:pPr>
              <a:spcBef>
                <a:spcPts val="0"/>
              </a:spcBef>
            </a:pPr>
            <a:r>
              <a:rPr lang="en-US" dirty="0"/>
              <a:t>which one it </a:t>
            </a:r>
          </a:p>
          <a:p>
            <a:pPr>
              <a:spcBef>
                <a:spcPts val="0"/>
              </a:spcBef>
            </a:pPr>
            <a:r>
              <a:rPr lang="en-US" dirty="0"/>
              <a:t>originally was?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DF18A-CD84-4707-87C0-6FC9C5C3470C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https://henrytrocino.files.wordpress.com/2013/08/weeping-and-gnashing-of-teeth-300x236.jpg</a:t>
            </a:r>
          </a:p>
        </p:txBody>
      </p:sp>
    </p:spTree>
    <p:extLst>
      <p:ext uri="{BB962C8B-B14F-4D97-AF65-F5344CB8AC3E}">
        <p14:creationId xmlns:p14="http://schemas.microsoft.com/office/powerpoint/2010/main" val="31884914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are just SO CLOSE to having the right derivative…</a:t>
            </a:r>
          </a:p>
        </p:txBody>
      </p:sp>
    </p:spTree>
    <p:extLst>
      <p:ext uri="{BB962C8B-B14F-4D97-AF65-F5344CB8AC3E}">
        <p14:creationId xmlns:p14="http://schemas.microsoft.com/office/powerpoint/2010/main" val="1720871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are just SO CLOSE to having the right derivative…</a:t>
            </a:r>
          </a:p>
          <a:p>
            <a:r>
              <a:rPr lang="en-US" dirty="0"/>
              <a:t>Sometimes we can fudge to make it so!</a:t>
            </a:r>
          </a:p>
        </p:txBody>
      </p:sp>
    </p:spTree>
    <p:extLst>
      <p:ext uri="{BB962C8B-B14F-4D97-AF65-F5344CB8AC3E}">
        <p14:creationId xmlns:p14="http://schemas.microsoft.com/office/powerpoint/2010/main" val="24779873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299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If it was: ∫ 5(5x+2)</a:t>
            </a:r>
            <a:r>
              <a:rPr lang="en-US" baseline="30000" dirty="0"/>
              <a:t>7</a:t>
            </a:r>
            <a:r>
              <a:rPr lang="en-US" dirty="0"/>
              <a:t> dx it would fit the rule!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145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If it was: ∫ 5(5x+2)</a:t>
            </a:r>
            <a:r>
              <a:rPr lang="en-US" baseline="30000" dirty="0"/>
              <a:t>7</a:t>
            </a:r>
            <a:r>
              <a:rPr lang="en-US" dirty="0"/>
              <a:t> dx it would fit the rule!</a:t>
            </a:r>
          </a:p>
          <a:p>
            <a:pPr>
              <a:spcBef>
                <a:spcPts val="0"/>
              </a:spcBef>
            </a:pPr>
            <a:r>
              <a:rPr lang="en-US" dirty="0"/>
              <a:t>Let’s make it do that!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8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If it was: ∫ 5(5x+2)</a:t>
            </a:r>
            <a:r>
              <a:rPr lang="en-US" baseline="30000" dirty="0"/>
              <a:t>7</a:t>
            </a:r>
            <a:r>
              <a:rPr lang="en-US" dirty="0"/>
              <a:t> dx it would fit the rule!</a:t>
            </a:r>
          </a:p>
          <a:p>
            <a:pPr>
              <a:spcBef>
                <a:spcPts val="0"/>
              </a:spcBef>
            </a:pPr>
            <a:r>
              <a:rPr lang="en-US" dirty="0"/>
              <a:t>Let’s make it do that!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 </a:t>
            </a:r>
          </a:p>
          <a:p>
            <a:pPr>
              <a:spcBef>
                <a:spcPts val="0"/>
              </a:spcBef>
            </a:pPr>
            <a:r>
              <a:rPr lang="en-US" dirty="0"/>
              <a:t>(same problem, now much easier!)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188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What’s the u and du?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414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What’s the u and du?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u = 5x+2		du = 5 dx</a:t>
            </a:r>
          </a:p>
          <a:p>
            <a:pPr>
              <a:spcBef>
                <a:spcPts val="0"/>
              </a:spcBef>
            </a:pPr>
            <a:r>
              <a:rPr lang="en-US" dirty="0"/>
              <a:t>Now we have: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563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What’s the u and du?</a:t>
            </a:r>
          </a:p>
          <a:p>
            <a:pPr>
              <a:spcBef>
                <a:spcPts val="0"/>
              </a:spcBef>
            </a:pPr>
            <a:r>
              <a:rPr lang="en-US" dirty="0"/>
              <a:t>u = 5x+2		du = 5 dx</a:t>
            </a:r>
          </a:p>
          <a:p>
            <a:pPr>
              <a:spcBef>
                <a:spcPts val="0"/>
              </a:spcBef>
            </a:pPr>
            <a:r>
              <a:rPr lang="en-US" dirty="0"/>
              <a:t>Now we have: </a:t>
            </a:r>
            <a:r>
              <a:rPr lang="en-US" dirty="0">
                <a:solidFill>
                  <a:srgbClr val="FFFF00"/>
                </a:solidFill>
              </a:rPr>
              <a:t>1/5 ∫ u</a:t>
            </a:r>
            <a:r>
              <a:rPr lang="en-US" baseline="30000" dirty="0">
                <a:solidFill>
                  <a:srgbClr val="FFFF00"/>
                </a:solidFill>
              </a:rPr>
              <a:t>7</a:t>
            </a:r>
            <a:r>
              <a:rPr lang="en-US" dirty="0">
                <a:solidFill>
                  <a:srgbClr val="FFFF00"/>
                </a:solidFill>
              </a:rPr>
              <a:t> du</a:t>
            </a:r>
          </a:p>
          <a:p>
            <a:pPr>
              <a:spcBef>
                <a:spcPts val="0"/>
              </a:spcBef>
            </a:pPr>
            <a:r>
              <a:rPr lang="en-US" dirty="0"/>
              <a:t>What’s “n?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B73864-6CAC-47CC-BC4D-B8C84C51DA57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B73864-6CAC-47CC-BC4D-B8C84C51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1846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What’s the u and du?</a:t>
            </a:r>
          </a:p>
          <a:p>
            <a:pPr>
              <a:spcBef>
                <a:spcPts val="0"/>
              </a:spcBef>
            </a:pPr>
            <a:r>
              <a:rPr lang="en-US" dirty="0"/>
              <a:t>u = 5x+2		du = 5 dx</a:t>
            </a:r>
          </a:p>
          <a:p>
            <a:pPr>
              <a:spcBef>
                <a:spcPts val="0"/>
              </a:spcBef>
            </a:pPr>
            <a:r>
              <a:rPr lang="en-US" dirty="0"/>
              <a:t>Now we have: 1/5 ∫ u</a:t>
            </a:r>
            <a:r>
              <a:rPr lang="en-US" baseline="30000" dirty="0"/>
              <a:t>7</a:t>
            </a:r>
            <a:r>
              <a:rPr lang="en-US" dirty="0"/>
              <a:t> du</a:t>
            </a:r>
          </a:p>
          <a:p>
            <a:pPr>
              <a:spcBef>
                <a:spcPts val="0"/>
              </a:spcBef>
            </a:pPr>
            <a:r>
              <a:rPr lang="en-US" dirty="0"/>
              <a:t>What’s “n? </a:t>
            </a:r>
            <a:r>
              <a:rPr lang="en-US" dirty="0">
                <a:solidFill>
                  <a:srgbClr val="FFFF00"/>
                </a:solidFill>
              </a:rPr>
              <a:t>7</a:t>
            </a:r>
          </a:p>
          <a:p>
            <a:pPr>
              <a:spcBef>
                <a:spcPts val="0"/>
              </a:spcBef>
            </a:pPr>
            <a:r>
              <a:rPr lang="en-US" dirty="0"/>
              <a:t>1/5 ∫u</a:t>
            </a:r>
            <a:r>
              <a:rPr lang="en-US" baseline="30000" dirty="0"/>
              <a:t>7</a:t>
            </a:r>
            <a:r>
              <a:rPr lang="en-US" dirty="0"/>
              <a:t>du =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B73864-6CAC-47CC-BC4D-B8C84C51DA57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B73864-6CAC-47CC-BC4D-B8C84C51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63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2A17138-7821-4CE7-B80A-5D6ED751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  <a:endParaRPr lang="en-US" altLang="en-US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1D82B8B-10DD-488C-9AD4-82829770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There is no way to figure out what the original constant value was </a:t>
            </a:r>
          </a:p>
        </p:txBody>
      </p:sp>
      <p:pic>
        <p:nvPicPr>
          <p:cNvPr id="38916" name="Picture 5" descr="http://www.psychceu.com/weep/weep.jpg">
            <a:extLst>
              <a:ext uri="{FF2B5EF4-FFF2-40B4-BE49-F238E27FC236}">
                <a16:creationId xmlns:a16="http://schemas.microsoft.com/office/drawing/2014/main" id="{A1348C8A-01BE-4F99-9817-D49F5983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22538"/>
            <a:ext cx="54197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4FE3A-CE94-4C97-92A2-C78C57CCDCE6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http://notatthedinnertable.weebly.com/uploads/3/4/1/1/3411210/1794978.jpg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Find: ∫ (5x+2)</a:t>
                </a:r>
                <a:r>
                  <a:rPr lang="en-US" baseline="30000" dirty="0"/>
                  <a:t>7</a:t>
                </a:r>
                <a:r>
                  <a:rPr lang="en-US" dirty="0"/>
                  <a:t>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1/5 ∫ 5(5x+2)</a:t>
                </a:r>
                <a:r>
                  <a:rPr lang="en-US" baseline="30000" dirty="0"/>
                  <a:t>7</a:t>
                </a:r>
                <a:r>
                  <a:rPr lang="en-US" dirty="0"/>
                  <a:t>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What’s the u and du?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5x+2		du = 5 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Now we have: 1/5 ∫ u</a:t>
                </a:r>
                <a:r>
                  <a:rPr lang="en-US" baseline="30000" dirty="0"/>
                  <a:t>7</a:t>
                </a:r>
                <a:r>
                  <a:rPr lang="en-US" dirty="0"/>
                  <a:t> du 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= 1/5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+ c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70E1F-9FB2-4763-A3CD-484D74E6B18B}"/>
              </a:ext>
            </a:extLst>
          </p:cNvPr>
          <p:cNvSpPr txBox="1"/>
          <p:nvPr/>
        </p:nvSpPr>
        <p:spPr>
          <a:xfrm>
            <a:off x="4953000" y="4191000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3193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Find: ∫ (5x+2)</a:t>
                </a:r>
                <a:r>
                  <a:rPr lang="en-US" baseline="30000" dirty="0"/>
                  <a:t>7</a:t>
                </a:r>
                <a:r>
                  <a:rPr lang="en-US" dirty="0"/>
                  <a:t>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1/5 ∫ 5(5x+2)</a:t>
                </a:r>
                <a:r>
                  <a:rPr lang="en-US" baseline="30000" dirty="0"/>
                  <a:t>7</a:t>
                </a:r>
                <a:r>
                  <a:rPr lang="en-US" dirty="0"/>
                  <a:t>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What’s the u and du?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5x+2		du = 5 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Now we have: 1/5 ∫ u</a:t>
                </a:r>
                <a:r>
                  <a:rPr lang="en-US" baseline="30000" dirty="0"/>
                  <a:t>7</a:t>
                </a:r>
                <a:r>
                  <a:rPr lang="en-US" dirty="0"/>
                  <a:t> du 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= 1/5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+ c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1/5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(5</m:t>
                            </m:r>
                            <m:r>
                              <m:rPr>
                                <m:nor/>
                              </m:rPr>
                              <a:rPr lang="en-US" sz="3000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000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>
                                <a:solidFill>
                                  <a:srgbClr val="FFFF00"/>
                                </a:solidFill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solidFill>
                              <a:srgbClr val="FFFF00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c</a:t>
                </a:r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 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(5</m:t>
                            </m:r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FFFF00"/>
                            </a:solidFill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+ 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6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71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74686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Is there a u and du?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48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Is there a u and du?</a:t>
            </a:r>
          </a:p>
          <a:p>
            <a:pPr>
              <a:spcBef>
                <a:spcPts val="0"/>
              </a:spcBef>
            </a:pPr>
            <a:r>
              <a:rPr lang="en-US" dirty="0"/>
              <a:t>There could be:</a:t>
            </a:r>
          </a:p>
          <a:p>
            <a:pPr>
              <a:spcBef>
                <a:spcPts val="0"/>
              </a:spcBef>
            </a:pPr>
            <a:r>
              <a:rPr lang="en-US" dirty="0"/>
              <a:t>Rewrite the problem as:</a:t>
            </a:r>
          </a:p>
          <a:p>
            <a:pPr>
              <a:spcBef>
                <a:spcPts val="0"/>
              </a:spcBef>
            </a:pPr>
            <a:r>
              <a:rPr lang="en-US" dirty="0"/>
              <a:t>Find: ½ ∫ 2x/(x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u = x</a:t>
            </a:r>
            <a:r>
              <a:rPr lang="en-US" baseline="30000" dirty="0"/>
              <a:t>2</a:t>
            </a:r>
            <a:r>
              <a:rPr lang="en-US" dirty="0"/>
              <a:t>+1		du = 2x dx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078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½ ∫ 2x/(x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u = x</a:t>
            </a:r>
            <a:r>
              <a:rPr lang="en-US" baseline="30000" dirty="0"/>
              <a:t>2</a:t>
            </a:r>
            <a:r>
              <a:rPr lang="en-US" dirty="0"/>
              <a:t>+1		du = 2x dx</a:t>
            </a:r>
          </a:p>
          <a:p>
            <a:pPr>
              <a:spcBef>
                <a:spcPts val="0"/>
              </a:spcBef>
            </a:pPr>
            <a:r>
              <a:rPr lang="en-US" dirty="0"/>
              <a:t>Find: ½ ∫ 1/u du</a:t>
            </a:r>
          </a:p>
          <a:p>
            <a:pPr>
              <a:spcBef>
                <a:spcPts val="0"/>
              </a:spcBef>
            </a:pPr>
            <a:r>
              <a:rPr lang="en-US" dirty="0"/>
              <a:t>And rewrite it for convenience:</a:t>
            </a:r>
          </a:p>
          <a:p>
            <a:pPr>
              <a:spcBef>
                <a:spcPts val="0"/>
              </a:spcBef>
            </a:pPr>
            <a:r>
              <a:rPr lang="en-US" dirty="0"/>
              <a:t>Find: ½ ∫ u</a:t>
            </a:r>
            <a:r>
              <a:rPr lang="en-US" baseline="30000" dirty="0"/>
              <a:t>-1</a:t>
            </a:r>
            <a:r>
              <a:rPr lang="en-US" dirty="0"/>
              <a:t> du</a:t>
            </a:r>
          </a:p>
          <a:p>
            <a:pPr>
              <a:spcBef>
                <a:spcPts val="0"/>
              </a:spcBef>
            </a:pPr>
            <a:r>
              <a:rPr lang="en-US" dirty="0"/>
              <a:t>Now it looks more familiar!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635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½ ∫ 2x/(x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u = x</a:t>
            </a:r>
            <a:r>
              <a:rPr lang="en-US" baseline="30000" dirty="0"/>
              <a:t>2</a:t>
            </a:r>
            <a:r>
              <a:rPr lang="en-US" dirty="0"/>
              <a:t>+1		du = 2x dx</a:t>
            </a:r>
          </a:p>
          <a:p>
            <a:pPr>
              <a:spcBef>
                <a:spcPts val="0"/>
              </a:spcBef>
            </a:pPr>
            <a:r>
              <a:rPr lang="en-US" dirty="0"/>
              <a:t>Find: ½ ∫ u</a:t>
            </a:r>
            <a:r>
              <a:rPr lang="en-US" baseline="30000" dirty="0"/>
              <a:t>-1</a:t>
            </a:r>
            <a:r>
              <a:rPr lang="en-US" dirty="0"/>
              <a:t> du</a:t>
            </a:r>
          </a:p>
          <a:p>
            <a:pPr>
              <a:spcBef>
                <a:spcPts val="0"/>
              </a:spcBef>
            </a:pPr>
            <a:r>
              <a:rPr lang="en-US" dirty="0"/>
              <a:t>What’s “n”?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07F7C8-8E18-4C74-B7A1-79C6947E272D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07F7C8-8E18-4C74-B7A1-79C6947E2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0955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½ ∫ 2x/(x</a:t>
            </a:r>
            <a:r>
              <a:rPr lang="en-US" baseline="30000" dirty="0"/>
              <a:t>2</a:t>
            </a:r>
            <a:r>
              <a:rPr lang="en-US" dirty="0"/>
              <a:t>+1) dx</a:t>
            </a:r>
          </a:p>
          <a:p>
            <a:pPr>
              <a:spcBef>
                <a:spcPts val="0"/>
              </a:spcBef>
            </a:pPr>
            <a:r>
              <a:rPr lang="en-US" dirty="0"/>
              <a:t>u = x</a:t>
            </a:r>
            <a:r>
              <a:rPr lang="en-US" baseline="30000" dirty="0"/>
              <a:t>2</a:t>
            </a:r>
            <a:r>
              <a:rPr lang="en-US" dirty="0"/>
              <a:t>+1		du = 2x dx</a:t>
            </a:r>
          </a:p>
          <a:p>
            <a:pPr>
              <a:spcBef>
                <a:spcPts val="0"/>
              </a:spcBef>
            </a:pPr>
            <a:r>
              <a:rPr lang="en-US" dirty="0"/>
              <a:t>What’s “n”? </a:t>
            </a:r>
            <a:r>
              <a:rPr lang="en-US" dirty="0">
                <a:solidFill>
                  <a:srgbClr val="FFFF00"/>
                </a:solidFill>
              </a:rPr>
              <a:t>-1</a:t>
            </a:r>
          </a:p>
          <a:p>
            <a:pPr>
              <a:spcBef>
                <a:spcPts val="0"/>
              </a:spcBef>
            </a:pPr>
            <a:r>
              <a:rPr lang="en-US" dirty="0"/>
              <a:t>Find: ½ ∫ u</a:t>
            </a:r>
            <a:r>
              <a:rPr lang="en-US" baseline="30000" dirty="0"/>
              <a:t>-1</a:t>
            </a:r>
            <a:r>
              <a:rPr lang="en-US" dirty="0"/>
              <a:t> du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F971A7-E07B-4609-9DF4-08FC0576E944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F971A7-E07B-4609-9DF4-08FC0576E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8914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Find: ∫ x/(x</a:t>
                </a:r>
                <a:r>
                  <a:rPr lang="en-US" baseline="30000" dirty="0"/>
                  <a:t>2</a:t>
                </a:r>
                <a:r>
                  <a:rPr lang="en-US" dirty="0"/>
                  <a:t>+1)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½ ∫ 2x/(x</a:t>
                </a:r>
                <a:r>
                  <a:rPr lang="en-US" baseline="30000" dirty="0"/>
                  <a:t>2</a:t>
                </a:r>
                <a:r>
                  <a:rPr lang="en-US" dirty="0"/>
                  <a:t>+1)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x</a:t>
                </a:r>
                <a:r>
                  <a:rPr lang="en-US" baseline="30000" dirty="0"/>
                  <a:t>2</a:t>
                </a:r>
                <a:r>
                  <a:rPr lang="en-US" dirty="0"/>
                  <a:t>+1		du = 2x 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What’s “n”? </a:t>
                </a:r>
                <a:r>
                  <a:rPr lang="en-US" dirty="0">
                    <a:solidFill>
                      <a:srgbClr val="FFFF00"/>
                    </a:solidFill>
                  </a:rPr>
                  <a:t>-1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½ ∫ u</a:t>
                </a:r>
                <a:r>
                  <a:rPr lang="en-US" baseline="30000" dirty="0"/>
                  <a:t>-1</a:t>
                </a:r>
                <a:r>
                  <a:rPr lang="en-US" dirty="0"/>
                  <a:t> 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−1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sz="4000" b="1" dirty="0">
                    <a:solidFill>
                      <a:srgbClr val="CCFFFF"/>
                    </a:solidFill>
                    <a:latin typeface="+mn-lt"/>
                  </a:rPr>
                  <a:t>+ c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Oops! This is bad…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F971A7-E07B-4609-9DF4-08FC0576E944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F971A7-E07B-4609-9DF4-08FC0576E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4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1224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Find: ∫ x/(x</a:t>
                </a:r>
                <a:r>
                  <a:rPr lang="en-US" baseline="30000" dirty="0"/>
                  <a:t>2</a:t>
                </a:r>
                <a:r>
                  <a:rPr lang="en-US" dirty="0"/>
                  <a:t>+1)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½ ∫ 2x/(x</a:t>
                </a:r>
                <a:r>
                  <a:rPr lang="en-US" baseline="30000" dirty="0"/>
                  <a:t>2</a:t>
                </a:r>
                <a:r>
                  <a:rPr lang="en-US" dirty="0"/>
                  <a:t>+1)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x</a:t>
                </a:r>
                <a:r>
                  <a:rPr lang="en-US" baseline="30000" dirty="0"/>
                  <a:t>2</a:t>
                </a:r>
                <a:r>
                  <a:rPr lang="en-US" dirty="0"/>
                  <a:t>+1		du = 2x 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Let’s go back…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½ ∫ 1/u du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In our derivatives list, we have: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dx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ln 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=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u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du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dx</m:t>
                        </m:r>
                      </m:den>
                    </m:f>
                  </m:oMath>
                </a14:m>
                <a:endParaRPr lang="en-US" sz="3000" dirty="0"/>
              </a:p>
              <a:p>
                <a:pPr>
                  <a:spcBef>
                    <a:spcPts val="0"/>
                  </a:spcBef>
                </a:pPr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Which looks a lot like what we need!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10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F971A7-E07B-4609-9DF4-08FC0576E944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F971A7-E07B-4609-9DF4-08FC0576E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4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39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5439</Words>
  <Application>Microsoft Office PowerPoint</Application>
  <PresentationFormat>On-screen Show (4:3)</PresentationFormat>
  <Paragraphs>817</Paragraphs>
  <Slides>129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8" baseType="lpstr">
      <vt:lpstr>Arial</vt:lpstr>
      <vt:lpstr>Arial Nova Cond Light</vt:lpstr>
      <vt:lpstr>Calibri</vt:lpstr>
      <vt:lpstr>Calibri Light</vt:lpstr>
      <vt:lpstr>Cambria Math</vt:lpstr>
      <vt:lpstr>Comic Sans MS</vt:lpstr>
      <vt:lpstr>Roboto</vt:lpstr>
      <vt:lpstr>Wingdings</vt:lpstr>
      <vt:lpstr>Office Theme</vt:lpstr>
      <vt:lpstr>PowerPoint Presentation</vt:lpstr>
      <vt:lpstr>What’s Up?</vt:lpstr>
      <vt:lpstr>What’s Up?</vt:lpstr>
      <vt:lpstr>Review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Questions?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PowerPoint Presentation</vt:lpstr>
      <vt:lpstr>History</vt:lpstr>
      <vt:lpstr>Integration</vt:lpstr>
      <vt:lpstr>Integration</vt:lpstr>
      <vt:lpstr>Integration</vt:lpstr>
      <vt:lpstr>Integration</vt:lpstr>
      <vt:lpstr>Integration</vt:lpstr>
      <vt:lpstr>Reverse Chain Rule</vt:lpstr>
      <vt:lpstr>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Reverse Chain Rule</vt:lpstr>
      <vt:lpstr>Questions?</vt:lpstr>
      <vt:lpstr>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Reverse Chain Rule</vt:lpstr>
      <vt:lpstr>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“Antidifferentiation”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428</cp:revision>
  <dcterms:created xsi:type="dcterms:W3CDTF">2012-09-06T22:30:26Z</dcterms:created>
  <dcterms:modified xsi:type="dcterms:W3CDTF">2023-01-10T10:37:58Z</dcterms:modified>
</cp:coreProperties>
</file>