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6"/>
  </p:notesMasterIdLst>
  <p:handoutMasterIdLst>
    <p:handoutMasterId r:id="rId167"/>
  </p:handoutMasterIdLst>
  <p:sldIdLst>
    <p:sldId id="256" r:id="rId2"/>
    <p:sldId id="538" r:id="rId3"/>
    <p:sldId id="2198" r:id="rId4"/>
    <p:sldId id="539" r:id="rId5"/>
    <p:sldId id="1892" r:id="rId6"/>
    <p:sldId id="610" r:id="rId7"/>
    <p:sldId id="635" r:id="rId8"/>
    <p:sldId id="625" r:id="rId9"/>
    <p:sldId id="627" r:id="rId10"/>
    <p:sldId id="632" r:id="rId11"/>
    <p:sldId id="633" r:id="rId12"/>
    <p:sldId id="1833" r:id="rId13"/>
    <p:sldId id="1831" r:id="rId14"/>
    <p:sldId id="1846" r:id="rId15"/>
    <p:sldId id="1926" r:id="rId16"/>
    <p:sldId id="1381" r:id="rId17"/>
    <p:sldId id="1928" r:id="rId18"/>
    <p:sldId id="1918" r:id="rId19"/>
    <p:sldId id="1930" r:id="rId20"/>
    <p:sldId id="1931" r:id="rId21"/>
    <p:sldId id="1933" r:id="rId22"/>
    <p:sldId id="1588" r:id="rId23"/>
    <p:sldId id="1592" r:id="rId24"/>
    <p:sldId id="464" r:id="rId25"/>
    <p:sldId id="1944" r:id="rId26"/>
    <p:sldId id="426" r:id="rId27"/>
    <p:sldId id="479" r:id="rId28"/>
    <p:sldId id="427" r:id="rId29"/>
    <p:sldId id="480" r:id="rId30"/>
    <p:sldId id="429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89" r:id="rId40"/>
    <p:sldId id="430" r:id="rId41"/>
    <p:sldId id="432" r:id="rId42"/>
    <p:sldId id="433" r:id="rId43"/>
    <p:sldId id="434" r:id="rId44"/>
    <p:sldId id="1997" r:id="rId45"/>
    <p:sldId id="1998" r:id="rId46"/>
    <p:sldId id="1999" r:id="rId47"/>
    <p:sldId id="2000" r:id="rId48"/>
    <p:sldId id="2003" r:id="rId49"/>
    <p:sldId id="1945" r:id="rId50"/>
    <p:sldId id="431" r:id="rId51"/>
    <p:sldId id="2012" r:id="rId52"/>
    <p:sldId id="445" r:id="rId53"/>
    <p:sldId id="2013" r:id="rId54"/>
    <p:sldId id="2014" r:id="rId55"/>
    <p:sldId id="2011" r:id="rId56"/>
    <p:sldId id="2017" r:id="rId57"/>
    <p:sldId id="2016" r:id="rId58"/>
    <p:sldId id="2015" r:id="rId59"/>
    <p:sldId id="1983" r:id="rId60"/>
    <p:sldId id="1993" r:id="rId61"/>
    <p:sldId id="1994" r:id="rId62"/>
    <p:sldId id="1995" r:id="rId63"/>
    <p:sldId id="1996" r:id="rId64"/>
    <p:sldId id="2002" r:id="rId65"/>
    <p:sldId id="2048" r:id="rId66"/>
    <p:sldId id="2050" r:id="rId67"/>
    <p:sldId id="2049" r:id="rId68"/>
    <p:sldId id="439" r:id="rId69"/>
    <p:sldId id="2046" r:id="rId70"/>
    <p:sldId id="435" r:id="rId71"/>
    <p:sldId id="2001" r:id="rId72"/>
    <p:sldId id="440" r:id="rId73"/>
    <p:sldId id="1947" r:id="rId74"/>
    <p:sldId id="2008" r:id="rId75"/>
    <p:sldId id="2007" r:id="rId76"/>
    <p:sldId id="1973" r:id="rId77"/>
    <p:sldId id="2009" r:id="rId78"/>
    <p:sldId id="1974" r:id="rId79"/>
    <p:sldId id="2010" r:id="rId80"/>
    <p:sldId id="1975" r:id="rId81"/>
    <p:sldId id="424" r:id="rId82"/>
    <p:sldId id="1977" r:id="rId83"/>
    <p:sldId id="423" r:id="rId84"/>
    <p:sldId id="2004" r:id="rId85"/>
    <p:sldId id="2005" r:id="rId86"/>
    <p:sldId id="2006" r:id="rId87"/>
    <p:sldId id="425" r:id="rId88"/>
    <p:sldId id="1976" r:id="rId89"/>
    <p:sldId id="2024" r:id="rId90"/>
    <p:sldId id="2025" r:id="rId91"/>
    <p:sldId id="2026" r:id="rId92"/>
    <p:sldId id="2027" r:id="rId93"/>
    <p:sldId id="2028" r:id="rId94"/>
    <p:sldId id="2029" r:id="rId95"/>
    <p:sldId id="1989" r:id="rId96"/>
    <p:sldId id="2030" r:id="rId97"/>
    <p:sldId id="2031" r:id="rId98"/>
    <p:sldId id="2033" r:id="rId99"/>
    <p:sldId id="2035" r:id="rId100"/>
    <p:sldId id="2037" r:id="rId101"/>
    <p:sldId id="2038" r:id="rId102"/>
    <p:sldId id="2039" r:id="rId103"/>
    <p:sldId id="1991" r:id="rId104"/>
    <p:sldId id="2040" r:id="rId105"/>
    <p:sldId id="2041" r:id="rId106"/>
    <p:sldId id="2042" r:id="rId107"/>
    <p:sldId id="2043" r:id="rId108"/>
    <p:sldId id="2199" r:id="rId109"/>
    <p:sldId id="2045" r:id="rId110"/>
    <p:sldId id="1990" r:id="rId111"/>
    <p:sldId id="2051" r:id="rId112"/>
    <p:sldId id="2054" r:id="rId113"/>
    <p:sldId id="2053" r:id="rId114"/>
    <p:sldId id="2055" r:id="rId115"/>
    <p:sldId id="2057" r:id="rId116"/>
    <p:sldId id="2059" r:id="rId117"/>
    <p:sldId id="2058" r:id="rId118"/>
    <p:sldId id="2204" r:id="rId119"/>
    <p:sldId id="2205" r:id="rId120"/>
    <p:sldId id="2206" r:id="rId121"/>
    <p:sldId id="2207" r:id="rId122"/>
    <p:sldId id="2052" r:id="rId123"/>
    <p:sldId id="403" r:id="rId124"/>
    <p:sldId id="417" r:id="rId125"/>
    <p:sldId id="420" r:id="rId126"/>
    <p:sldId id="2047" r:id="rId127"/>
    <p:sldId id="419" r:id="rId128"/>
    <p:sldId id="2018" r:id="rId129"/>
    <p:sldId id="2019" r:id="rId130"/>
    <p:sldId id="2020" r:id="rId131"/>
    <p:sldId id="2021" r:id="rId132"/>
    <p:sldId id="2022" r:id="rId133"/>
    <p:sldId id="2023" r:id="rId134"/>
    <p:sldId id="416" r:id="rId135"/>
    <p:sldId id="257" r:id="rId136"/>
    <p:sldId id="418" r:id="rId137"/>
    <p:sldId id="401" r:id="rId138"/>
    <p:sldId id="490" r:id="rId139"/>
    <p:sldId id="478" r:id="rId140"/>
    <p:sldId id="1948" r:id="rId141"/>
    <p:sldId id="1949" r:id="rId142"/>
    <p:sldId id="442" r:id="rId143"/>
    <p:sldId id="443" r:id="rId144"/>
    <p:sldId id="1943" r:id="rId145"/>
    <p:sldId id="1987" r:id="rId146"/>
    <p:sldId id="1988" r:id="rId147"/>
    <p:sldId id="2060" r:id="rId148"/>
    <p:sldId id="2061" r:id="rId149"/>
    <p:sldId id="2064" r:id="rId150"/>
    <p:sldId id="2065" r:id="rId151"/>
    <p:sldId id="2066" r:id="rId152"/>
    <p:sldId id="2070" r:id="rId153"/>
    <p:sldId id="2067" r:id="rId154"/>
    <p:sldId id="2071" r:id="rId155"/>
    <p:sldId id="2073" r:id="rId156"/>
    <p:sldId id="2068" r:id="rId157"/>
    <p:sldId id="2072" r:id="rId158"/>
    <p:sldId id="2200" r:id="rId159"/>
    <p:sldId id="2201" r:id="rId160"/>
    <p:sldId id="2202" r:id="rId161"/>
    <p:sldId id="2203" r:id="rId162"/>
    <p:sldId id="543" r:id="rId163"/>
    <p:sldId id="1059" r:id="rId164"/>
    <p:sldId id="588" r:id="rId1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7F030"/>
    <a:srgbClr val="FF5050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" autoAdjust="0"/>
    <p:restoredTop sz="94660"/>
  </p:normalViewPr>
  <p:slideViewPr>
    <p:cSldViewPr>
      <p:cViewPr varScale="1">
        <p:scale>
          <a:sx n="94" d="100"/>
          <a:sy n="94" d="100"/>
        </p:scale>
        <p:origin x="3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7D452D-AAF8-404D-BCC0-E309A1A37137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C55624-2ED1-490C-B64E-85124094B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24149-E738-4E93-ACE3-61B5571898E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E366-019E-4F07-AD88-48BEA5E5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4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7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1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1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4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9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51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8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44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96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0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56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7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65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73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23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89AD3-F9B2-411B-BFD8-00CC5AD0E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8"/>
            <a:ext cx="9144000" cy="6861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29400"/>
            <a:ext cx="94869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http://en.wikipedia.org/wiki/Differential_equation#mediaviewer/File:Elmer-pump-heatequation.png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52A403A-CFCC-4EB8-9C84-8C919CE2F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altLang="en-US" sz="6900" b="1">
                <a:solidFill>
                  <a:srgbClr val="CCFFFF"/>
                </a:solidFill>
              </a:rPr>
              <a:t>Unit 1 </a:t>
            </a:r>
            <a:endParaRPr lang="en-US" altLang="en-US" sz="69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6900" b="1" dirty="0">
                <a:solidFill>
                  <a:srgbClr val="CCFFFF"/>
                </a:solidFill>
              </a:rPr>
              <a:t>Part 2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eaLnBrk="1" hangingPunct="1"/>
            <a:endParaRPr lang="en-US" altLang="en-US" sz="3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207 Integral Calculus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Resistance (R) and reactance (X) are 90° apart, so their angle of intersection forms a right angle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ACD132-CC25-4AA1-BB55-889C482F0102}"/>
              </a:ext>
            </a:extLst>
          </p:cNvPr>
          <p:cNvGrpSpPr/>
          <p:nvPr/>
        </p:nvGrpSpPr>
        <p:grpSpPr>
          <a:xfrm>
            <a:off x="4953000" y="3710967"/>
            <a:ext cx="2292672" cy="2842233"/>
            <a:chOff x="4953000" y="3505200"/>
            <a:chExt cx="2292672" cy="2842233"/>
          </a:xfrm>
        </p:grpSpPr>
        <p:grpSp>
          <p:nvGrpSpPr>
            <p:cNvPr id="20" name="Group 19"/>
            <p:cNvGrpSpPr/>
            <p:nvPr/>
          </p:nvGrpSpPr>
          <p:grpSpPr>
            <a:xfrm>
              <a:off x="6126480" y="4005072"/>
              <a:ext cx="228600" cy="228600"/>
              <a:chOff x="6172200" y="3962400"/>
              <a:chExt cx="228600" cy="2286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>
                <a:off x="6057900" y="407670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6286500" y="4076700"/>
                <a:ext cx="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4953000" y="3505200"/>
              <a:ext cx="2292672" cy="2842233"/>
              <a:chOff x="4953000" y="3505200"/>
              <a:chExt cx="2292672" cy="2842233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6400799" y="3974269"/>
                <a:ext cx="0" cy="2373164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 flipH="1">
                <a:off x="4953000" y="3974270"/>
                <a:ext cx="1480412" cy="0"/>
              </a:xfrm>
              <a:prstGeom prst="line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6477000" y="4737593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7000" y="4737593"/>
                    <a:ext cx="768672" cy="52020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15116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/>
              <p:cNvSpPr/>
              <p:nvPr/>
            </p:nvSpPr>
            <p:spPr>
              <a:xfrm>
                <a:off x="5401350" y="3505200"/>
                <a:ext cx="389850" cy="477054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E0B6E24-53B2-4517-8A42-F183E65D0291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</p:spTree>
    <p:extLst>
      <p:ext uri="{BB962C8B-B14F-4D97-AF65-F5344CB8AC3E}">
        <p14:creationId xmlns:p14="http://schemas.microsoft.com/office/powerpoint/2010/main" val="319095064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y=ln(3x) calculate </a:t>
            </a:r>
            <a:r>
              <a:rPr lang="en-US" dirty="0" err="1"/>
              <a:t>dy</a:t>
            </a:r>
            <a:r>
              <a:rPr lang="en-US" dirty="0"/>
              <a:t>/dx</a:t>
            </a:r>
          </a:p>
          <a:p>
            <a:r>
              <a:rPr lang="en-US" dirty="0"/>
              <a:t>What’s u? 3x</a:t>
            </a:r>
          </a:p>
          <a:p>
            <a:r>
              <a:rPr lang="en-US" dirty="0"/>
              <a:t>What’s du? 3</a:t>
            </a:r>
          </a:p>
          <a:p>
            <a:r>
              <a:rPr lang="en-US" dirty="0"/>
              <a:t>What’s a? </a:t>
            </a:r>
            <a:r>
              <a:rPr lang="en-US" dirty="0">
                <a:solidFill>
                  <a:srgbClr val="FFFF00"/>
                </a:solidFill>
              </a:rPr>
              <a:t>e</a:t>
            </a:r>
          </a:p>
          <a:p>
            <a:r>
              <a:rPr lang="en-US" dirty="0"/>
              <a:t>What’s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(e)?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F3F61-1E3A-4465-86E4-69C745DD1C36}"/>
              </a:ext>
            </a:extLst>
          </p:cNvPr>
          <p:cNvSpPr txBox="1"/>
          <p:nvPr/>
        </p:nvSpPr>
        <p:spPr>
          <a:xfrm>
            <a:off x="5562600" y="6429457"/>
            <a:ext cx="3647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d(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(u))/dx = 1/u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6057107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y=ln(3x) calculate </a:t>
            </a:r>
            <a:r>
              <a:rPr lang="en-US" dirty="0" err="1"/>
              <a:t>dy</a:t>
            </a:r>
            <a:r>
              <a:rPr lang="en-US" dirty="0"/>
              <a:t>/dx</a:t>
            </a:r>
          </a:p>
          <a:p>
            <a:r>
              <a:rPr lang="en-US" dirty="0"/>
              <a:t>What’s u? 3x</a:t>
            </a:r>
          </a:p>
          <a:p>
            <a:r>
              <a:rPr lang="en-US" dirty="0"/>
              <a:t>What’s du? 3</a:t>
            </a:r>
          </a:p>
          <a:p>
            <a:r>
              <a:rPr lang="en-US" dirty="0"/>
              <a:t>What’s log</a:t>
            </a:r>
            <a:r>
              <a:rPr lang="en-US" baseline="-25000" dirty="0"/>
              <a:t>e</a:t>
            </a:r>
            <a:r>
              <a:rPr lang="en-US" dirty="0"/>
              <a:t>(e)? </a:t>
            </a:r>
            <a:r>
              <a:rPr lang="en-US" dirty="0">
                <a:solidFill>
                  <a:srgbClr val="FFFF00"/>
                </a:solidFill>
              </a:rPr>
              <a:t>ln(e)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r>
              <a:rPr lang="en-US" dirty="0"/>
              <a:t>What’s d(ln(3))/dx?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F3F61-1E3A-4465-86E4-69C745DD1C36}"/>
              </a:ext>
            </a:extLst>
          </p:cNvPr>
          <p:cNvSpPr txBox="1"/>
          <p:nvPr/>
        </p:nvSpPr>
        <p:spPr>
          <a:xfrm>
            <a:off x="5562600" y="6429457"/>
            <a:ext cx="3647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d(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(u))/dx = 1/u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28610637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y=ln(3x) calculate </a:t>
            </a:r>
            <a:r>
              <a:rPr lang="en-US" dirty="0" err="1"/>
              <a:t>dy</a:t>
            </a:r>
            <a:r>
              <a:rPr lang="en-US" dirty="0"/>
              <a:t>/dx</a:t>
            </a:r>
          </a:p>
          <a:p>
            <a:r>
              <a:rPr lang="en-US" dirty="0"/>
              <a:t>What’s u? 3x</a:t>
            </a:r>
          </a:p>
          <a:p>
            <a:r>
              <a:rPr lang="en-US" dirty="0"/>
              <a:t>What’s du? 3</a:t>
            </a:r>
          </a:p>
          <a:p>
            <a:r>
              <a:rPr lang="en-US" dirty="0"/>
              <a:t>What’s log</a:t>
            </a:r>
            <a:r>
              <a:rPr lang="en-US" baseline="-25000" dirty="0"/>
              <a:t>e</a:t>
            </a:r>
            <a:r>
              <a:rPr lang="en-US" dirty="0"/>
              <a:t>(e)? ln(e) = 1</a:t>
            </a:r>
          </a:p>
          <a:p>
            <a:r>
              <a:rPr lang="en-US" dirty="0"/>
              <a:t>What’s d(ln(3x))/dx? </a:t>
            </a:r>
          </a:p>
          <a:p>
            <a:r>
              <a:rPr lang="en-US" dirty="0"/>
              <a:t>(1/3x)(1)(3) = </a:t>
            </a:r>
            <a:r>
              <a:rPr lang="en-US" dirty="0">
                <a:solidFill>
                  <a:srgbClr val="FFFF00"/>
                </a:solidFill>
              </a:rPr>
              <a:t>1/x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F3F61-1E3A-4465-86E4-69C745DD1C36}"/>
              </a:ext>
            </a:extLst>
          </p:cNvPr>
          <p:cNvSpPr txBox="1"/>
          <p:nvPr/>
        </p:nvSpPr>
        <p:spPr>
          <a:xfrm>
            <a:off x="5562600" y="6429457"/>
            <a:ext cx="3647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d(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(u))/dx = 1/u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41245410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3800" dirty="0"/>
              <a:t>If y=log</a:t>
            </a:r>
            <a:r>
              <a:rPr lang="en-US" sz="3800" baseline="-25000" dirty="0"/>
              <a:t>10</a:t>
            </a:r>
            <a:r>
              <a:rPr lang="en-US" sz="3800" dirty="0"/>
              <a:t>(3x</a:t>
            </a:r>
            <a:r>
              <a:rPr lang="en-US" sz="3800" baseline="30000" dirty="0"/>
              <a:t>2</a:t>
            </a:r>
            <a:r>
              <a:rPr lang="en-US" sz="3800" dirty="0"/>
              <a:t>+6x-12) calculate </a:t>
            </a:r>
            <a:r>
              <a:rPr lang="en-US" sz="3800" dirty="0" err="1"/>
              <a:t>dy</a:t>
            </a:r>
            <a:r>
              <a:rPr lang="en-US" sz="3800" dirty="0"/>
              <a:t>/dx</a:t>
            </a:r>
          </a:p>
          <a:p>
            <a:r>
              <a:rPr lang="en-US" sz="3800" dirty="0"/>
              <a:t>What’s u?</a:t>
            </a:r>
          </a:p>
          <a:p>
            <a:endParaRPr lang="en-US" sz="3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F3F61-1E3A-4465-86E4-69C745DD1C36}"/>
              </a:ext>
            </a:extLst>
          </p:cNvPr>
          <p:cNvSpPr txBox="1"/>
          <p:nvPr/>
        </p:nvSpPr>
        <p:spPr>
          <a:xfrm>
            <a:off x="5562600" y="6429457"/>
            <a:ext cx="3647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d(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(u))/dx = 1/u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193610559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3800" dirty="0"/>
              <a:t>If y=log</a:t>
            </a:r>
            <a:r>
              <a:rPr lang="en-US" sz="3800" baseline="-25000" dirty="0"/>
              <a:t>10</a:t>
            </a:r>
            <a:r>
              <a:rPr lang="en-US" sz="3800" dirty="0"/>
              <a:t>(3x</a:t>
            </a:r>
            <a:r>
              <a:rPr lang="en-US" sz="3800" baseline="30000" dirty="0"/>
              <a:t>2</a:t>
            </a:r>
            <a:r>
              <a:rPr lang="en-US" sz="3800" dirty="0"/>
              <a:t>+6x-12) calculate </a:t>
            </a:r>
            <a:r>
              <a:rPr lang="en-US" sz="3800" dirty="0" err="1"/>
              <a:t>dy</a:t>
            </a:r>
            <a:r>
              <a:rPr lang="en-US" sz="3800" dirty="0"/>
              <a:t>/dx</a:t>
            </a:r>
          </a:p>
          <a:p>
            <a:r>
              <a:rPr lang="en-US" sz="3800" dirty="0"/>
              <a:t>What’s u? </a:t>
            </a:r>
            <a:r>
              <a:rPr lang="en-US" sz="3800" dirty="0">
                <a:solidFill>
                  <a:srgbClr val="FFFF00"/>
                </a:solidFill>
              </a:rPr>
              <a:t>3x</a:t>
            </a:r>
            <a:r>
              <a:rPr lang="en-US" sz="3800" baseline="30000" dirty="0">
                <a:solidFill>
                  <a:srgbClr val="FFFF00"/>
                </a:solidFill>
              </a:rPr>
              <a:t>2</a:t>
            </a:r>
            <a:r>
              <a:rPr lang="en-US" sz="3800" dirty="0">
                <a:solidFill>
                  <a:srgbClr val="FFFF00"/>
                </a:solidFill>
              </a:rPr>
              <a:t>+6x-12</a:t>
            </a:r>
          </a:p>
          <a:p>
            <a:r>
              <a:rPr lang="en-US" sz="3800" dirty="0"/>
              <a:t>What’s du?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F3F61-1E3A-4465-86E4-69C745DD1C36}"/>
              </a:ext>
            </a:extLst>
          </p:cNvPr>
          <p:cNvSpPr txBox="1"/>
          <p:nvPr/>
        </p:nvSpPr>
        <p:spPr>
          <a:xfrm>
            <a:off x="5562600" y="6429457"/>
            <a:ext cx="3647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d(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(u))/dx = 1/u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20954248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3800" dirty="0"/>
              <a:t>If y=log</a:t>
            </a:r>
            <a:r>
              <a:rPr lang="en-US" sz="3800" baseline="-25000" dirty="0"/>
              <a:t>10</a:t>
            </a:r>
            <a:r>
              <a:rPr lang="en-US" sz="3800" dirty="0"/>
              <a:t>(3x</a:t>
            </a:r>
            <a:r>
              <a:rPr lang="en-US" sz="3800" baseline="30000" dirty="0"/>
              <a:t>2</a:t>
            </a:r>
            <a:r>
              <a:rPr lang="en-US" sz="3800" dirty="0"/>
              <a:t>+6x-12) calculate </a:t>
            </a:r>
            <a:r>
              <a:rPr lang="en-US" sz="3800" dirty="0" err="1"/>
              <a:t>dy</a:t>
            </a:r>
            <a:r>
              <a:rPr lang="en-US" sz="3800" dirty="0"/>
              <a:t>/dx</a:t>
            </a:r>
          </a:p>
          <a:p>
            <a:r>
              <a:rPr lang="en-US" sz="3800" dirty="0"/>
              <a:t>What’s u? 3x</a:t>
            </a:r>
            <a:r>
              <a:rPr lang="en-US" sz="3800" baseline="30000" dirty="0"/>
              <a:t>2</a:t>
            </a:r>
            <a:r>
              <a:rPr lang="en-US" sz="3800" dirty="0"/>
              <a:t>+6x-12</a:t>
            </a:r>
          </a:p>
          <a:p>
            <a:r>
              <a:rPr lang="en-US" sz="3800" dirty="0"/>
              <a:t>What’s du? </a:t>
            </a:r>
            <a:r>
              <a:rPr lang="en-US" sz="3800" dirty="0">
                <a:solidFill>
                  <a:srgbClr val="FFFF00"/>
                </a:solidFill>
              </a:rPr>
              <a:t>6x + 6</a:t>
            </a:r>
          </a:p>
          <a:p>
            <a:r>
              <a:rPr lang="en-US" sz="3800" dirty="0"/>
              <a:t>What’s a?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F3F61-1E3A-4465-86E4-69C745DD1C36}"/>
              </a:ext>
            </a:extLst>
          </p:cNvPr>
          <p:cNvSpPr txBox="1"/>
          <p:nvPr/>
        </p:nvSpPr>
        <p:spPr>
          <a:xfrm>
            <a:off x="5562600" y="6429457"/>
            <a:ext cx="3647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d(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(u))/dx = 1/u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58438443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3800" dirty="0"/>
              <a:t>If y=log</a:t>
            </a:r>
            <a:r>
              <a:rPr lang="en-US" sz="3800" baseline="-25000" dirty="0"/>
              <a:t>10</a:t>
            </a:r>
            <a:r>
              <a:rPr lang="en-US" sz="3800" dirty="0"/>
              <a:t>(3x</a:t>
            </a:r>
            <a:r>
              <a:rPr lang="en-US" sz="3800" baseline="30000" dirty="0"/>
              <a:t>2</a:t>
            </a:r>
            <a:r>
              <a:rPr lang="en-US" sz="3800" dirty="0"/>
              <a:t>+6x-12) calculate </a:t>
            </a:r>
            <a:r>
              <a:rPr lang="en-US" sz="3800" dirty="0" err="1"/>
              <a:t>dy</a:t>
            </a:r>
            <a:r>
              <a:rPr lang="en-US" sz="3800" dirty="0"/>
              <a:t>/dx</a:t>
            </a:r>
          </a:p>
          <a:p>
            <a:r>
              <a:rPr lang="en-US" sz="3800" dirty="0"/>
              <a:t>What’s u? 3x</a:t>
            </a:r>
            <a:r>
              <a:rPr lang="en-US" sz="3800" baseline="30000" dirty="0"/>
              <a:t>2</a:t>
            </a:r>
            <a:r>
              <a:rPr lang="en-US" sz="3800" dirty="0"/>
              <a:t>+6x-12</a:t>
            </a:r>
          </a:p>
          <a:p>
            <a:r>
              <a:rPr lang="en-US" sz="3800" dirty="0"/>
              <a:t>What’s du? 6x + 6</a:t>
            </a:r>
          </a:p>
          <a:p>
            <a:r>
              <a:rPr lang="en-US" sz="3800" dirty="0"/>
              <a:t>What’s a? </a:t>
            </a:r>
            <a:r>
              <a:rPr lang="en-US" sz="3800" dirty="0">
                <a:solidFill>
                  <a:srgbClr val="FFFF00"/>
                </a:solidFill>
              </a:rPr>
              <a:t>10</a:t>
            </a:r>
            <a:r>
              <a:rPr lang="en-US" sz="3800" dirty="0"/>
              <a:t> </a:t>
            </a:r>
          </a:p>
          <a:p>
            <a:r>
              <a:rPr lang="en-US" sz="3800" dirty="0"/>
              <a:t>What’s </a:t>
            </a:r>
            <a:r>
              <a:rPr lang="en-US" sz="3800" dirty="0" err="1"/>
              <a:t>log</a:t>
            </a:r>
            <a:r>
              <a:rPr lang="en-US" sz="3800" baseline="-25000" dirty="0" err="1"/>
              <a:t>a</a:t>
            </a:r>
            <a:r>
              <a:rPr lang="en-US" sz="3800" dirty="0"/>
              <a:t>(e)?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F3F61-1E3A-4465-86E4-69C745DD1C36}"/>
              </a:ext>
            </a:extLst>
          </p:cNvPr>
          <p:cNvSpPr txBox="1"/>
          <p:nvPr/>
        </p:nvSpPr>
        <p:spPr>
          <a:xfrm>
            <a:off x="5562600" y="6429457"/>
            <a:ext cx="3647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d(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(u))/dx = 1/u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340527124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3800" dirty="0"/>
              <a:t>If y=log</a:t>
            </a:r>
            <a:r>
              <a:rPr lang="en-US" sz="3800" baseline="-25000" dirty="0"/>
              <a:t>10</a:t>
            </a:r>
            <a:r>
              <a:rPr lang="en-US" sz="3800" dirty="0"/>
              <a:t>(3x</a:t>
            </a:r>
            <a:r>
              <a:rPr lang="en-US" sz="3800" baseline="30000" dirty="0"/>
              <a:t>2</a:t>
            </a:r>
            <a:r>
              <a:rPr lang="en-US" sz="3800" dirty="0"/>
              <a:t>+6x-12) calculate </a:t>
            </a:r>
            <a:r>
              <a:rPr lang="en-US" sz="3800" dirty="0" err="1"/>
              <a:t>dy</a:t>
            </a:r>
            <a:r>
              <a:rPr lang="en-US" sz="3800" dirty="0"/>
              <a:t>/dx</a:t>
            </a:r>
          </a:p>
          <a:p>
            <a:r>
              <a:rPr lang="en-US" sz="3800" dirty="0"/>
              <a:t>What’s u? 3x</a:t>
            </a:r>
            <a:r>
              <a:rPr lang="en-US" sz="3800" baseline="30000" dirty="0"/>
              <a:t>2</a:t>
            </a:r>
            <a:r>
              <a:rPr lang="en-US" sz="3800" dirty="0"/>
              <a:t>+6x-12</a:t>
            </a:r>
          </a:p>
          <a:p>
            <a:r>
              <a:rPr lang="en-US" sz="3800" dirty="0"/>
              <a:t>What’s du? 6x + 6</a:t>
            </a:r>
          </a:p>
          <a:p>
            <a:r>
              <a:rPr lang="en-US" sz="3800" dirty="0"/>
              <a:t>What’s log</a:t>
            </a:r>
            <a:r>
              <a:rPr lang="en-US" sz="3800" baseline="-25000" dirty="0"/>
              <a:t>10</a:t>
            </a:r>
            <a:r>
              <a:rPr lang="en-US" sz="3800" dirty="0"/>
              <a:t>(e)? ≈ 0.43</a:t>
            </a:r>
          </a:p>
          <a:p>
            <a:r>
              <a:rPr lang="en-US" sz="3800" dirty="0"/>
              <a:t>What’s </a:t>
            </a:r>
            <a:r>
              <a:rPr lang="en-US" sz="3800" dirty="0" err="1"/>
              <a:t>dy</a:t>
            </a:r>
            <a:r>
              <a:rPr lang="en-US" sz="3800" dirty="0"/>
              <a:t>/dx?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F3F61-1E3A-4465-86E4-69C745DD1C36}"/>
              </a:ext>
            </a:extLst>
          </p:cNvPr>
          <p:cNvSpPr txBox="1"/>
          <p:nvPr/>
        </p:nvSpPr>
        <p:spPr>
          <a:xfrm>
            <a:off x="5562600" y="6429457"/>
            <a:ext cx="3647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d(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(u))/dx = 1/u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(e) du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D304B-03A2-4DC1-878C-D6326B68D939}"/>
              </a:ext>
            </a:extLst>
          </p:cNvPr>
          <p:cNvSpPr txBox="1"/>
          <p:nvPr/>
        </p:nvSpPr>
        <p:spPr>
          <a:xfrm>
            <a:off x="6477000" y="3195619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this gets used a lot…</a:t>
            </a:r>
          </a:p>
        </p:txBody>
      </p:sp>
    </p:spTree>
    <p:extLst>
      <p:ext uri="{BB962C8B-B14F-4D97-AF65-F5344CB8AC3E}">
        <p14:creationId xmlns:p14="http://schemas.microsoft.com/office/powerpoint/2010/main" val="172657998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3800" dirty="0"/>
              <a:t>If y=log</a:t>
            </a:r>
            <a:r>
              <a:rPr lang="en-US" sz="3800" baseline="-25000" dirty="0"/>
              <a:t>10</a:t>
            </a:r>
            <a:r>
              <a:rPr lang="en-US" sz="3800" dirty="0"/>
              <a:t>(3x</a:t>
            </a:r>
            <a:r>
              <a:rPr lang="en-US" sz="3800" baseline="30000" dirty="0"/>
              <a:t>2</a:t>
            </a:r>
            <a:r>
              <a:rPr lang="en-US" sz="3800" dirty="0"/>
              <a:t>+6x-12) calculate </a:t>
            </a:r>
            <a:r>
              <a:rPr lang="en-US" sz="3800" dirty="0" err="1"/>
              <a:t>dy</a:t>
            </a:r>
            <a:r>
              <a:rPr lang="en-US" sz="3800" dirty="0"/>
              <a:t>/dx</a:t>
            </a:r>
          </a:p>
          <a:p>
            <a:r>
              <a:rPr lang="en-US" sz="3800" dirty="0"/>
              <a:t>What’s u? 3x</a:t>
            </a:r>
            <a:r>
              <a:rPr lang="en-US" sz="3800" baseline="30000" dirty="0"/>
              <a:t>2</a:t>
            </a:r>
            <a:r>
              <a:rPr lang="en-US" sz="3800" dirty="0"/>
              <a:t>+6x-12</a:t>
            </a:r>
          </a:p>
          <a:p>
            <a:r>
              <a:rPr lang="en-US" sz="3800" dirty="0"/>
              <a:t>What’s du? 6x + 6</a:t>
            </a:r>
          </a:p>
          <a:p>
            <a:r>
              <a:rPr lang="en-US" sz="3800" dirty="0"/>
              <a:t>What’s log</a:t>
            </a:r>
            <a:r>
              <a:rPr lang="en-US" sz="3800" baseline="-25000" dirty="0"/>
              <a:t>10</a:t>
            </a:r>
            <a:r>
              <a:rPr lang="en-US" sz="3800" dirty="0"/>
              <a:t>(e)? ≈ 0.43</a:t>
            </a:r>
          </a:p>
          <a:p>
            <a:r>
              <a:rPr lang="en-US" sz="3800" dirty="0"/>
              <a:t>What’s </a:t>
            </a:r>
            <a:r>
              <a:rPr lang="en-US" sz="3800" dirty="0" err="1"/>
              <a:t>dy</a:t>
            </a:r>
            <a:r>
              <a:rPr lang="en-US" sz="3800" dirty="0"/>
              <a:t>/dx?</a:t>
            </a:r>
          </a:p>
          <a:p>
            <a:r>
              <a:rPr lang="en-US" sz="3800" dirty="0">
                <a:solidFill>
                  <a:srgbClr val="FFFF00"/>
                </a:solidFill>
              </a:rPr>
              <a:t>(1/(3x</a:t>
            </a:r>
            <a:r>
              <a:rPr lang="en-US" sz="3800" baseline="30000" dirty="0">
                <a:solidFill>
                  <a:srgbClr val="FFFF00"/>
                </a:solidFill>
              </a:rPr>
              <a:t>2</a:t>
            </a:r>
            <a:r>
              <a:rPr lang="en-US" sz="3800" dirty="0">
                <a:solidFill>
                  <a:srgbClr val="FFFF00"/>
                </a:solidFill>
              </a:rPr>
              <a:t>+6x-12))(0.43)(6x+6)</a:t>
            </a:r>
          </a:p>
          <a:p>
            <a:r>
              <a:rPr lang="en-US" sz="3800" dirty="0"/>
              <a:t>= </a:t>
            </a:r>
            <a:r>
              <a:rPr lang="en-US" sz="3800" dirty="0">
                <a:solidFill>
                  <a:srgbClr val="FFFF00"/>
                </a:solidFill>
              </a:rPr>
              <a:t>(0.43)(6x+6)/(3x</a:t>
            </a:r>
            <a:r>
              <a:rPr lang="en-US" sz="3800" baseline="30000" dirty="0">
                <a:solidFill>
                  <a:srgbClr val="FFFF00"/>
                </a:solidFill>
              </a:rPr>
              <a:t>2</a:t>
            </a:r>
            <a:r>
              <a:rPr lang="en-US" sz="3800" dirty="0">
                <a:solidFill>
                  <a:srgbClr val="FFFF00"/>
                </a:solidFill>
              </a:rPr>
              <a:t>+6x-12)</a:t>
            </a:r>
          </a:p>
          <a:p>
            <a:r>
              <a:rPr lang="en-US" sz="3800" dirty="0"/>
              <a:t>= </a:t>
            </a:r>
            <a:r>
              <a:rPr lang="en-US" sz="3800" dirty="0">
                <a:solidFill>
                  <a:srgbClr val="FFFF00"/>
                </a:solidFill>
              </a:rPr>
              <a:t>(0.43)(2x+2)/(x</a:t>
            </a:r>
            <a:r>
              <a:rPr lang="en-US" sz="3800" baseline="30000" dirty="0">
                <a:solidFill>
                  <a:srgbClr val="FFFF00"/>
                </a:solidFill>
              </a:rPr>
              <a:t>2</a:t>
            </a:r>
            <a:r>
              <a:rPr lang="en-US" sz="3800" dirty="0">
                <a:solidFill>
                  <a:srgbClr val="FFFF00"/>
                </a:solidFill>
              </a:rPr>
              <a:t>+2x-4)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D304B-03A2-4DC1-878C-D6326B68D939}"/>
              </a:ext>
            </a:extLst>
          </p:cNvPr>
          <p:cNvSpPr txBox="1"/>
          <p:nvPr/>
        </p:nvSpPr>
        <p:spPr>
          <a:xfrm>
            <a:off x="6477000" y="3195619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this gets used a lot…</a:t>
            </a:r>
          </a:p>
        </p:txBody>
      </p:sp>
    </p:spTree>
    <p:extLst>
      <p:ext uri="{BB962C8B-B14F-4D97-AF65-F5344CB8AC3E}">
        <p14:creationId xmlns:p14="http://schemas.microsoft.com/office/powerpoint/2010/main" val="253544783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BTW: </a:t>
            </a:r>
          </a:p>
          <a:p>
            <a:r>
              <a:rPr lang="en-US" dirty="0"/>
              <a:t>log</a:t>
            </a:r>
            <a:r>
              <a:rPr lang="en-US" baseline="-25000" dirty="0"/>
              <a:t>10</a:t>
            </a:r>
            <a:r>
              <a:rPr lang="en-US" dirty="0"/>
              <a:t>(e) = 1/ln(10)</a:t>
            </a:r>
          </a:p>
          <a:p>
            <a:endParaRPr lang="en-US" dirty="0"/>
          </a:p>
          <a:p>
            <a:r>
              <a:rPr lang="en-US" dirty="0"/>
              <a:t>Note: </a:t>
            </a:r>
            <a:r>
              <a:rPr lang="en-US" dirty="0" err="1"/>
              <a:t>Wolframalpha</a:t>
            </a:r>
            <a:r>
              <a:rPr lang="en-US" dirty="0"/>
              <a:t> says </a:t>
            </a:r>
          </a:p>
          <a:p>
            <a:r>
              <a:rPr lang="en-US" dirty="0"/>
              <a:t>“log(10)” for ln(10) – don’t get fooled!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D4A15F-192C-40C9-AF48-3AFDE8BA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Calculus of Logarithms</a:t>
            </a:r>
          </a:p>
        </p:txBody>
      </p:sp>
    </p:spTree>
    <p:extLst>
      <p:ext uri="{BB962C8B-B14F-4D97-AF65-F5344CB8AC3E}">
        <p14:creationId xmlns:p14="http://schemas.microsoft.com/office/powerpoint/2010/main" val="76552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Adding the impedance (Z) line at the angle </a:t>
            </a:r>
            <a:r>
              <a:rPr lang="el-GR" i="1" dirty="0"/>
              <a:t>θ</a:t>
            </a:r>
            <a:r>
              <a:rPr lang="en-US" dirty="0"/>
              <a:t> makes a right triangle called the </a:t>
            </a:r>
          </a:p>
          <a:p>
            <a:pPr>
              <a:spcBef>
                <a:spcPts val="0"/>
              </a:spcBef>
            </a:pPr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impedance triangle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B0339C-812A-4001-B7B7-2041A1F2DBC3}"/>
              </a:ext>
            </a:extLst>
          </p:cNvPr>
          <p:cNvGrpSpPr/>
          <p:nvPr/>
        </p:nvGrpSpPr>
        <p:grpSpPr>
          <a:xfrm>
            <a:off x="4953000" y="3710967"/>
            <a:ext cx="2292672" cy="2842233"/>
            <a:chOff x="4953000" y="3505200"/>
            <a:chExt cx="2292672" cy="2842233"/>
          </a:xfrm>
        </p:grpSpPr>
        <p:grpSp>
          <p:nvGrpSpPr>
            <p:cNvPr id="20" name="Group 19"/>
            <p:cNvGrpSpPr/>
            <p:nvPr/>
          </p:nvGrpSpPr>
          <p:grpSpPr>
            <a:xfrm>
              <a:off x="6126480" y="4005072"/>
              <a:ext cx="228600" cy="228600"/>
              <a:chOff x="6172200" y="3962400"/>
              <a:chExt cx="228600" cy="2286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>
                <a:off x="6057900" y="407670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6286500" y="4076700"/>
                <a:ext cx="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4953000" y="3505200"/>
              <a:ext cx="2292672" cy="2842233"/>
              <a:chOff x="4953000" y="3505200"/>
              <a:chExt cx="2292672" cy="2842233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4953000" y="3974269"/>
                <a:ext cx="1447799" cy="2373164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4953000" y="3505200"/>
                <a:ext cx="2292672" cy="2842233"/>
                <a:chOff x="4953000" y="3505200"/>
                <a:chExt cx="2292672" cy="2842233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 flipV="1">
                  <a:off x="6400799" y="3974269"/>
                  <a:ext cx="0" cy="2373164"/>
                </a:xfrm>
                <a:prstGeom prst="line">
                  <a:avLst/>
                </a:prstGeom>
                <a:ln w="63500">
                  <a:solidFill>
                    <a:srgbClr val="00B0F0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rot="10800000" flipH="1">
                  <a:off x="4953000" y="3974270"/>
                  <a:ext cx="1480412" cy="0"/>
                </a:xfrm>
                <a:prstGeom prst="line">
                  <a:avLst/>
                </a:prstGeom>
                <a:ln w="635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Rectangle 10"/>
                    <p:cNvSpPr/>
                    <p:nvPr/>
                  </p:nvSpPr>
                  <p:spPr>
                    <a:xfrm>
                      <a:off x="6477000" y="4737593"/>
                      <a:ext cx="768672" cy="520207"/>
                    </a:xfrm>
                    <a:prstGeom prst="rect">
                      <a:avLst/>
                    </a:prstGeom>
                    <a:ln w="3175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500" b="1" i="1" smtClean="0">
                                    <a:solidFill>
                                      <a:srgbClr val="CC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500" b="1" dirty="0">
                                    <a:solidFill>
                                      <a:srgbClr val="CCFFFF"/>
                                    </a:solidFill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500" b="1" dirty="0">
                                    <a:solidFill>
                                      <a:srgbClr val="CCFFFF"/>
                                    </a:solidFill>
                                  </a:rPr>
                                  <m:t>C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500" b="1" dirty="0">
                        <a:solidFill>
                          <a:srgbClr val="CCFF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Rectangle 1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7000" y="4737593"/>
                      <a:ext cx="768672" cy="520207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5116"/>
                      </a:stretch>
                    </a:blipFill>
                    <a:ln w="317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Rectangle 11"/>
                <p:cNvSpPr/>
                <p:nvPr/>
              </p:nvSpPr>
              <p:spPr>
                <a:xfrm>
                  <a:off x="5401350" y="3505200"/>
                  <a:ext cx="389850" cy="477054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>
                      <a:solidFill>
                        <a:srgbClr val="CCFFFF"/>
                      </a:solidFill>
                    </a:rPr>
                    <a:t>R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487168" y="4191000"/>
                  <a:ext cx="38023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500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8" name="Arc 17"/>
                <p:cNvSpPr/>
                <p:nvPr/>
              </p:nvSpPr>
              <p:spPr>
                <a:xfrm rot="2647547">
                  <a:off x="4983086" y="3804484"/>
                  <a:ext cx="457200" cy="974444"/>
                </a:xfrm>
                <a:prstGeom prst="arc">
                  <a:avLst>
                    <a:gd name="adj1" fmla="val 17451104"/>
                    <a:gd name="adj2" fmla="val 111728"/>
                  </a:avLst>
                </a:prstGeom>
                <a:ln w="38100">
                  <a:solidFill>
                    <a:srgbClr val="CCFFFF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231316" y="5085546"/>
                  <a:ext cx="407484" cy="477054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>
                      <a:solidFill>
                        <a:srgbClr val="CCFFFF"/>
                      </a:solidFill>
                    </a:rPr>
                    <a:t>Z</a:t>
                  </a:r>
                </a:p>
              </p:txBody>
            </p:sp>
          </p:grp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6BB4E57-8592-411E-A841-7E1B77D4BD23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</p:spTree>
    <p:extLst>
      <p:ext uri="{BB962C8B-B14F-4D97-AF65-F5344CB8AC3E}">
        <p14:creationId xmlns:p14="http://schemas.microsoft.com/office/powerpoint/2010/main" val="298321393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80411111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How about integration?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D4A15F-192C-40C9-AF48-3AFDE8BA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Calculus of Logarithms</a:t>
            </a:r>
          </a:p>
        </p:txBody>
      </p:sp>
    </p:spTree>
    <p:extLst>
      <p:ext uri="{BB962C8B-B14F-4D97-AF65-F5344CB8AC3E}">
        <p14:creationId xmlns:p14="http://schemas.microsoft.com/office/powerpoint/2010/main" val="100257338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How about integration?</a:t>
            </a:r>
          </a:p>
          <a:p>
            <a:r>
              <a:rPr lang="en-US" dirty="0"/>
              <a:t>… these can be a nightmare 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D4A15F-192C-40C9-AF48-3AFDE8BA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Calculus of Logarithms</a:t>
            </a:r>
          </a:p>
        </p:txBody>
      </p:sp>
    </p:spTree>
    <p:extLst>
      <p:ext uri="{BB962C8B-B14F-4D97-AF65-F5344CB8AC3E}">
        <p14:creationId xmlns:p14="http://schemas.microsoft.com/office/powerpoint/2010/main" val="211804003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∫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(x) dx = </a:t>
            </a:r>
            <a:r>
              <a:rPr lang="en-US" dirty="0" err="1"/>
              <a:t>xlog</a:t>
            </a:r>
            <a:r>
              <a:rPr lang="en-US" baseline="-25000" dirty="0" err="1"/>
              <a:t>a</a:t>
            </a:r>
            <a:r>
              <a:rPr lang="en-US" dirty="0"/>
              <a:t>(x) – x/ln(a)+c</a:t>
            </a:r>
          </a:p>
          <a:p>
            <a:r>
              <a:rPr lang="en-US" dirty="0"/>
              <a:t>			  = (</a:t>
            </a:r>
            <a:r>
              <a:rPr lang="en-US" dirty="0" err="1"/>
              <a:t>xln</a:t>
            </a:r>
            <a:r>
              <a:rPr lang="en-US" dirty="0"/>
              <a:t>(x) – x)/ln(a)+c</a:t>
            </a:r>
          </a:p>
          <a:p>
            <a:r>
              <a:rPr lang="en-US" dirty="0"/>
              <a:t>∫ ln(ax) dx = </a:t>
            </a:r>
            <a:r>
              <a:rPr lang="en-US" dirty="0" err="1"/>
              <a:t>xln</a:t>
            </a:r>
            <a:r>
              <a:rPr lang="en-US" dirty="0"/>
              <a:t>(ax) – x +c</a:t>
            </a:r>
          </a:p>
          <a:p>
            <a:r>
              <a:rPr lang="en-US" dirty="0"/>
              <a:t>∫ ln(</a:t>
            </a:r>
            <a:r>
              <a:rPr lang="en-US" dirty="0" err="1"/>
              <a:t>ax+b</a:t>
            </a:r>
            <a:r>
              <a:rPr lang="en-US" dirty="0"/>
              <a:t>) dx = </a:t>
            </a:r>
          </a:p>
          <a:p>
            <a:r>
              <a:rPr lang="en-US" dirty="0"/>
              <a:t>   = ((</a:t>
            </a:r>
            <a:r>
              <a:rPr lang="en-US" dirty="0" err="1"/>
              <a:t>ax+b</a:t>
            </a:r>
            <a:r>
              <a:rPr lang="en-US" dirty="0"/>
              <a:t>)ln(</a:t>
            </a:r>
            <a:r>
              <a:rPr lang="en-US" dirty="0" err="1"/>
              <a:t>ax+b</a:t>
            </a:r>
            <a:r>
              <a:rPr lang="en-US" dirty="0"/>
              <a:t>)-(</a:t>
            </a:r>
            <a:r>
              <a:rPr lang="en-US" dirty="0" err="1"/>
              <a:t>ax+b</a:t>
            </a:r>
            <a:r>
              <a:rPr lang="en-US" dirty="0"/>
              <a:t>))/a +c</a:t>
            </a:r>
          </a:p>
          <a:p>
            <a:r>
              <a:rPr lang="en-US" dirty="0"/>
              <a:t>∫ ln(x)</a:t>
            </a:r>
            <a:r>
              <a:rPr lang="en-US" baseline="30000" dirty="0"/>
              <a:t>2</a:t>
            </a:r>
            <a:r>
              <a:rPr lang="en-US" dirty="0"/>
              <a:t> dx = </a:t>
            </a:r>
          </a:p>
          <a:p>
            <a:r>
              <a:rPr lang="en-US" dirty="0"/>
              <a:t>   = x(ln(x))</a:t>
            </a:r>
            <a:r>
              <a:rPr lang="en-US" baseline="30000" dirty="0"/>
              <a:t>2</a:t>
            </a:r>
            <a:r>
              <a:rPr lang="en-US" dirty="0"/>
              <a:t> – 2xlnx + 2x +c</a:t>
            </a:r>
          </a:p>
          <a:p>
            <a:pPr>
              <a:spcBef>
                <a:spcPts val="0"/>
              </a:spcBef>
            </a:pP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D4A15F-192C-40C9-AF48-3AFDE8BA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Calculus of Logarithms</a:t>
            </a:r>
          </a:p>
        </p:txBody>
      </p:sp>
    </p:spTree>
    <p:extLst>
      <p:ext uri="{BB962C8B-B14F-4D97-AF65-F5344CB8AC3E}">
        <p14:creationId xmlns:p14="http://schemas.microsoft.com/office/powerpoint/2010/main" val="243136760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But integration of logs is the source of one of the most enduring math comics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D4A15F-192C-40C9-AF48-3AFDE8BA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Calculus of Logarithms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1EA3C-A7B6-4052-83C4-6A4A276A7E78}"/>
              </a:ext>
            </a:extLst>
          </p:cNvPr>
          <p:cNvSpPr txBox="1"/>
          <p:nvPr/>
        </p:nvSpPr>
        <p:spPr>
          <a:xfrm>
            <a:off x="0" y="6611035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https://lh3.googleusercontent.com/proxy/DTnY2hPgi805rmrHsGnNsWMx0NDDZ571zp4gxEfx40IuVp_OydaHnFUc5BxsrGOhZ_8eQYYcLZiUPVocy43YVzS2Nw</a:t>
            </a:r>
          </a:p>
        </p:txBody>
      </p:sp>
      <p:pic>
        <p:nvPicPr>
          <p:cNvPr id="8" name="Picture 2" descr="Issues in Education: What do you get when you integrate 1/cabin ?">
            <a:extLst>
              <a:ext uri="{FF2B5EF4-FFF2-40B4-BE49-F238E27FC236}">
                <a16:creationId xmlns:a16="http://schemas.microsoft.com/office/drawing/2014/main" id="{E09ED10D-E028-4E66-8743-FB3D47115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662237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1659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1AFA-E167-4E72-9A1E-5BFB17BB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Logarithms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453BD-A7DC-4D25-94FB-10F9E7006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1152525"/>
            <a:ext cx="6791325" cy="5400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E7E5A4-C512-46FC-957D-E5AB4C259C74}"/>
              </a:ext>
            </a:extLst>
          </p:cNvPr>
          <p:cNvSpPr txBox="1"/>
          <p:nvPr/>
        </p:nvSpPr>
        <p:spPr>
          <a:xfrm>
            <a:off x="0" y="6629400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https://slideplayer.com/slide/13604518/83/images/89/Q%3A+What+s+the+integral+of+%281%2Fcabin%29d%28cabin%29+A%3A+A+natural+log+cabin%21.jpg</a:t>
            </a:r>
          </a:p>
        </p:txBody>
      </p:sp>
    </p:spTree>
    <p:extLst>
      <p:ext uri="{BB962C8B-B14F-4D97-AF65-F5344CB8AC3E}">
        <p14:creationId xmlns:p14="http://schemas.microsoft.com/office/powerpoint/2010/main" val="33139785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D4A15F-192C-40C9-AF48-3AFDE8BA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Calculus of Logarithms</a:t>
            </a:r>
          </a:p>
        </p:txBody>
      </p:sp>
      <p:pic>
        <p:nvPicPr>
          <p:cNvPr id="1026" name="Picture 2" descr="An Engineer's Aspect: Cabin Calculus - Cartoon Thursday | Calculus,  Calculus humor, Math jokes">
            <a:extLst>
              <a:ext uri="{FF2B5EF4-FFF2-40B4-BE49-F238E27FC236}">
                <a16:creationId xmlns:a16="http://schemas.microsoft.com/office/drawing/2014/main" id="{E6512E24-D87E-4780-93F5-8F3BB35E8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800850" cy="412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E26C4-1979-4660-A6F4-07CDE991D393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https://i.pinimg.com/originals/1c/9a/e5/1c9ae5fb46d19073d19b9fe475897fc4.png</a:t>
            </a:r>
          </a:p>
        </p:txBody>
      </p:sp>
    </p:spTree>
    <p:extLst>
      <p:ext uri="{BB962C8B-B14F-4D97-AF65-F5344CB8AC3E}">
        <p14:creationId xmlns:p14="http://schemas.microsoft.com/office/powerpoint/2010/main" val="166001395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4747C8-CEC8-4E47-98E3-44E90073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What is the integral of 1/cabin?</a:t>
            </a:r>
          </a:p>
          <a:p>
            <a:r>
              <a:rPr lang="en-US" dirty="0"/>
              <a:t>log cabin</a:t>
            </a:r>
          </a:p>
          <a:p>
            <a:r>
              <a:rPr lang="en-US" dirty="0"/>
              <a:t>Nope. Houseboat: you forgot the “C”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01AFA-E167-4E72-9A1E-5BFB17BB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Logarithms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7E5A4-C512-46FC-957D-E5AB4C259C74}"/>
              </a:ext>
            </a:extLst>
          </p:cNvPr>
          <p:cNvSpPr txBox="1"/>
          <p:nvPr/>
        </p:nvSpPr>
        <p:spPr>
          <a:xfrm>
            <a:off x="0" y="6629400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https://pics.onsizzle.com/Calculate-cabin-definite-integral-indefinite-integral-sea-or-c--66242774.png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14A4C7-05C7-4D96-B6B6-6634D5FA2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05200"/>
            <a:ext cx="4343400" cy="313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3731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What is the integral?</a:t>
            </a:r>
          </a:p>
          <a:p>
            <a:endParaRPr lang="en-US" sz="1000" dirty="0"/>
          </a:p>
          <a:p>
            <a:r>
              <a:rPr lang="en-US" dirty="0"/>
              <a:t>∫ 1/(x) dx = </a:t>
            </a:r>
          </a:p>
          <a:p>
            <a:r>
              <a:rPr lang="en-US" dirty="0"/>
              <a:t>∫ 1/(x+5) dx</a:t>
            </a:r>
          </a:p>
          <a:p>
            <a:r>
              <a:rPr lang="en-US" dirty="0"/>
              <a:t>∫ 1/(5x) dx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7523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What is the integral?</a:t>
            </a:r>
          </a:p>
          <a:p>
            <a:endParaRPr lang="en-US" sz="1000" dirty="0"/>
          </a:p>
          <a:p>
            <a:r>
              <a:rPr lang="en-US" dirty="0"/>
              <a:t>∫ 1/(x) dx = </a:t>
            </a:r>
            <a:r>
              <a:rPr lang="en-US" dirty="0">
                <a:solidFill>
                  <a:srgbClr val="FFFF00"/>
                </a:solidFill>
              </a:rPr>
              <a:t>ln(x) +c</a:t>
            </a:r>
          </a:p>
          <a:p>
            <a:r>
              <a:rPr lang="en-US" dirty="0"/>
              <a:t>∫ 1/(x+5) dx =</a:t>
            </a:r>
          </a:p>
          <a:p>
            <a:r>
              <a:rPr lang="en-US" dirty="0"/>
              <a:t>∫ 1/(5x) dx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sine is used to model alternating currents and voltages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7ADF9B-FE7D-41A2-9577-21C7E03B421F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53B91F-9474-4D31-9C93-71018AA288D8}"/>
              </a:ext>
            </a:extLst>
          </p:cNvPr>
          <p:cNvGrpSpPr/>
          <p:nvPr/>
        </p:nvGrpSpPr>
        <p:grpSpPr>
          <a:xfrm>
            <a:off x="579517" y="3508044"/>
            <a:ext cx="8128892" cy="2839669"/>
            <a:chOff x="5486400" y="1129175"/>
            <a:chExt cx="3309851" cy="12846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C1605D-7F42-4E70-A3C4-446ABF57C8A8}"/>
                </a:ext>
              </a:extLst>
            </p:cNvPr>
            <p:cNvSpPr txBox="1"/>
            <p:nvPr/>
          </p:nvSpPr>
          <p:spPr>
            <a:xfrm>
              <a:off x="8675067" y="1775678"/>
              <a:ext cx="121184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t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5895778-262C-4B2A-B03B-A9E65CB1CE7A}"/>
                </a:ext>
              </a:extLst>
            </p:cNvPr>
            <p:cNvCxnSpPr>
              <a:cxnSpLocks/>
            </p:cNvCxnSpPr>
            <p:nvPr/>
          </p:nvCxnSpPr>
          <p:spPr>
            <a:xfrm>
              <a:off x="6851486" y="1318511"/>
              <a:ext cx="0" cy="109534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F5D6BFD-11F4-4BA8-A71B-FA2040E1C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400" y="1857704"/>
              <a:ext cx="318414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DAB8290-D1BC-478B-8679-1E76A9A152AF}"/>
                </a:ext>
              </a:extLst>
            </p:cNvPr>
            <p:cNvGrpSpPr/>
            <p:nvPr/>
          </p:nvGrpSpPr>
          <p:grpSpPr>
            <a:xfrm>
              <a:off x="5642845" y="1418734"/>
              <a:ext cx="3090218" cy="866745"/>
              <a:chOff x="5642845" y="1418734"/>
              <a:chExt cx="3090218" cy="86674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98B0D6E-8026-4D34-81FB-92E85D515EBB}"/>
                  </a:ext>
                </a:extLst>
              </p:cNvPr>
              <p:cNvSpPr/>
              <p:nvPr/>
            </p:nvSpPr>
            <p:spPr>
              <a:xfrm>
                <a:off x="6864653" y="1418734"/>
                <a:ext cx="1383101" cy="86674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41045" h="1057827">
                    <a:moveTo>
                      <a:pt x="0" y="502926"/>
                    </a:moveTo>
                    <a:cubicBezTo>
                      <a:pt x="5556" y="470779"/>
                      <a:pt x="15875" y="432600"/>
                      <a:pt x="21907" y="407676"/>
                    </a:cubicBezTo>
                    <a:cubicBezTo>
                      <a:pt x="27939" y="382752"/>
                      <a:pt x="32226" y="371162"/>
                      <a:pt x="36195" y="353382"/>
                    </a:cubicBezTo>
                    <a:cubicBezTo>
                      <a:pt x="40164" y="335602"/>
                      <a:pt x="42545" y="315282"/>
                      <a:pt x="45720" y="300995"/>
                    </a:cubicBezTo>
                    <a:cubicBezTo>
                      <a:pt x="48895" y="286708"/>
                      <a:pt x="52864" y="278769"/>
                      <a:pt x="55245" y="267657"/>
                    </a:cubicBezTo>
                    <a:cubicBezTo>
                      <a:pt x="57626" y="256544"/>
                      <a:pt x="57467" y="245909"/>
                      <a:pt x="60007" y="234320"/>
                    </a:cubicBezTo>
                    <a:cubicBezTo>
                      <a:pt x="62547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0819"/>
                      <a:pt x="83820" y="148595"/>
                    </a:cubicBezTo>
                    <a:cubicBezTo>
                      <a:pt x="87630" y="136371"/>
                      <a:pt x="90011" y="134307"/>
                      <a:pt x="93345" y="124782"/>
                    </a:cubicBezTo>
                    <a:cubicBezTo>
                      <a:pt x="96679" y="115257"/>
                      <a:pt x="99853" y="101923"/>
                      <a:pt x="103822" y="91445"/>
                    </a:cubicBezTo>
                    <a:cubicBezTo>
                      <a:pt x="107791" y="80967"/>
                      <a:pt x="113347" y="70648"/>
                      <a:pt x="117157" y="61917"/>
                    </a:cubicBezTo>
                    <a:cubicBezTo>
                      <a:pt x="120967" y="53186"/>
                      <a:pt x="124301" y="45248"/>
                      <a:pt x="126682" y="39057"/>
                    </a:cubicBezTo>
                    <a:cubicBezTo>
                      <a:pt x="129063" y="32866"/>
                      <a:pt x="129857" y="29532"/>
                      <a:pt x="131445" y="24770"/>
                    </a:cubicBezTo>
                    <a:cubicBezTo>
                      <a:pt x="134620" y="20008"/>
                      <a:pt x="140811" y="14451"/>
                      <a:pt x="145732" y="10482"/>
                    </a:cubicBezTo>
                    <a:cubicBezTo>
                      <a:pt x="150653" y="6513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5107" y="35882"/>
                      <a:pt x="231457" y="48582"/>
                    </a:cubicBezTo>
                    <a:cubicBezTo>
                      <a:pt x="237807" y="61282"/>
                      <a:pt x="244951" y="77157"/>
                      <a:pt x="250507" y="91445"/>
                    </a:cubicBezTo>
                    <a:cubicBezTo>
                      <a:pt x="256063" y="105733"/>
                      <a:pt x="259398" y="116527"/>
                      <a:pt x="264795" y="134307"/>
                    </a:cubicBezTo>
                    <a:cubicBezTo>
                      <a:pt x="270192" y="152087"/>
                      <a:pt x="277177" y="178281"/>
                      <a:pt x="282892" y="198125"/>
                    </a:cubicBezTo>
                    <a:cubicBezTo>
                      <a:pt x="288607" y="217969"/>
                      <a:pt x="291783" y="222732"/>
                      <a:pt x="299085" y="253371"/>
                    </a:cubicBezTo>
                    <a:cubicBezTo>
                      <a:pt x="306387" y="284010"/>
                      <a:pt x="317182" y="338618"/>
                      <a:pt x="326707" y="381957"/>
                    </a:cubicBezTo>
                    <a:cubicBezTo>
                      <a:pt x="336232" y="425296"/>
                      <a:pt x="347504" y="473715"/>
                      <a:pt x="356235" y="513403"/>
                    </a:cubicBezTo>
                    <a:cubicBezTo>
                      <a:pt x="364966" y="553091"/>
                      <a:pt x="371634" y="587538"/>
                      <a:pt x="379095" y="620082"/>
                    </a:cubicBezTo>
                    <a:cubicBezTo>
                      <a:pt x="386556" y="652626"/>
                      <a:pt x="393065" y="678027"/>
                      <a:pt x="401002" y="708665"/>
                    </a:cubicBezTo>
                    <a:cubicBezTo>
                      <a:pt x="408939" y="739303"/>
                      <a:pt x="419576" y="776129"/>
                      <a:pt x="426720" y="803910"/>
                    </a:cubicBezTo>
                    <a:cubicBezTo>
                      <a:pt x="433864" y="831691"/>
                      <a:pt x="439420" y="853126"/>
                      <a:pt x="445770" y="877257"/>
                    </a:cubicBezTo>
                    <a:cubicBezTo>
                      <a:pt x="452120" y="901388"/>
                      <a:pt x="460058" y="931392"/>
                      <a:pt x="464820" y="948695"/>
                    </a:cubicBezTo>
                    <a:cubicBezTo>
                      <a:pt x="469582" y="965998"/>
                      <a:pt x="470694" y="969963"/>
                      <a:pt x="474345" y="981075"/>
                    </a:cubicBezTo>
                    <a:cubicBezTo>
                      <a:pt x="477996" y="992187"/>
                      <a:pt x="482758" y="1006479"/>
                      <a:pt x="486727" y="1015370"/>
                    </a:cubicBezTo>
                    <a:cubicBezTo>
                      <a:pt x="490696" y="1024261"/>
                      <a:pt x="493712" y="1028545"/>
                      <a:pt x="498157" y="1034419"/>
                    </a:cubicBezTo>
                    <a:cubicBezTo>
                      <a:pt x="502602" y="1040293"/>
                      <a:pt x="507047" y="1046714"/>
                      <a:pt x="513397" y="1050612"/>
                    </a:cubicBezTo>
                    <a:cubicBezTo>
                      <a:pt x="519747" y="1054510"/>
                      <a:pt x="526891" y="1058126"/>
                      <a:pt x="536257" y="1057808"/>
                    </a:cubicBezTo>
                    <a:cubicBezTo>
                      <a:pt x="545623" y="1057491"/>
                      <a:pt x="560864" y="1053399"/>
                      <a:pt x="569595" y="1048707"/>
                    </a:cubicBezTo>
                    <a:cubicBezTo>
                      <a:pt x="578326" y="1044015"/>
                      <a:pt x="583089" y="1037595"/>
                      <a:pt x="588645" y="1029657"/>
                    </a:cubicBezTo>
                    <a:cubicBezTo>
                      <a:pt x="594201" y="1021719"/>
                      <a:pt x="597376" y="1012988"/>
                      <a:pt x="602932" y="1001082"/>
                    </a:cubicBezTo>
                    <a:cubicBezTo>
                      <a:pt x="608488" y="989176"/>
                      <a:pt x="616426" y="972508"/>
                      <a:pt x="621982" y="958220"/>
                    </a:cubicBezTo>
                    <a:cubicBezTo>
                      <a:pt x="627538" y="943932"/>
                      <a:pt x="630555" y="933772"/>
                      <a:pt x="636270" y="915357"/>
                    </a:cubicBezTo>
                    <a:cubicBezTo>
                      <a:pt x="641985" y="896942"/>
                      <a:pt x="645477" y="887418"/>
                      <a:pt x="656272" y="847730"/>
                    </a:cubicBezTo>
                    <a:cubicBezTo>
                      <a:pt x="667067" y="808043"/>
                      <a:pt x="690086" y="722793"/>
                      <a:pt x="701040" y="677232"/>
                    </a:cubicBezTo>
                    <a:cubicBezTo>
                      <a:pt x="711994" y="631671"/>
                      <a:pt x="715328" y="605319"/>
                      <a:pt x="721995" y="574363"/>
                    </a:cubicBezTo>
                    <a:cubicBezTo>
                      <a:pt x="728663" y="543407"/>
                      <a:pt x="737870" y="505306"/>
                      <a:pt x="741045" y="491495"/>
                    </a:cubicBezTo>
                    <a:lnTo>
                      <a:pt x="74104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A5089CF-CD72-4D88-988C-A0A44A042941}"/>
                  </a:ext>
                </a:extLst>
              </p:cNvPr>
              <p:cNvSpPr/>
              <p:nvPr/>
            </p:nvSpPr>
            <p:spPr>
              <a:xfrm>
                <a:off x="5642845" y="1418734"/>
                <a:ext cx="1226657" cy="866293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19138"/>
                  <a:gd name="connsiteY0" fmla="*/ 407676 h 1057827"/>
                  <a:gd name="connsiteX1" fmla="*/ 14288 w 719138"/>
                  <a:gd name="connsiteY1" fmla="*/ 353382 h 1057827"/>
                  <a:gd name="connsiteX2" fmla="*/ 23813 w 719138"/>
                  <a:gd name="connsiteY2" fmla="*/ 300995 h 1057827"/>
                  <a:gd name="connsiteX3" fmla="*/ 33338 w 719138"/>
                  <a:gd name="connsiteY3" fmla="*/ 267657 h 1057827"/>
                  <a:gd name="connsiteX4" fmla="*/ 38100 w 719138"/>
                  <a:gd name="connsiteY4" fmla="*/ 234320 h 1057827"/>
                  <a:gd name="connsiteX5" fmla="*/ 48578 w 719138"/>
                  <a:gd name="connsiteY5" fmla="*/ 198124 h 1057827"/>
                  <a:gd name="connsiteX6" fmla="*/ 61913 w 719138"/>
                  <a:gd name="connsiteY6" fmla="*/ 148595 h 1057827"/>
                  <a:gd name="connsiteX7" fmla="*/ 71438 w 719138"/>
                  <a:gd name="connsiteY7" fmla="*/ 124782 h 1057827"/>
                  <a:gd name="connsiteX8" fmla="*/ 81915 w 719138"/>
                  <a:gd name="connsiteY8" fmla="*/ 91445 h 1057827"/>
                  <a:gd name="connsiteX9" fmla="*/ 95250 w 719138"/>
                  <a:gd name="connsiteY9" fmla="*/ 61917 h 1057827"/>
                  <a:gd name="connsiteX10" fmla="*/ 104775 w 719138"/>
                  <a:gd name="connsiteY10" fmla="*/ 39057 h 1057827"/>
                  <a:gd name="connsiteX11" fmla="*/ 109538 w 719138"/>
                  <a:gd name="connsiteY11" fmla="*/ 24770 h 1057827"/>
                  <a:gd name="connsiteX12" fmla="*/ 123825 w 719138"/>
                  <a:gd name="connsiteY12" fmla="*/ 10482 h 1057827"/>
                  <a:gd name="connsiteX13" fmla="*/ 139065 w 719138"/>
                  <a:gd name="connsiteY13" fmla="*/ 957 h 1057827"/>
                  <a:gd name="connsiteX14" fmla="*/ 157163 w 719138"/>
                  <a:gd name="connsiteY14" fmla="*/ 869 h 1057827"/>
                  <a:gd name="connsiteX15" fmla="*/ 176213 w 719138"/>
                  <a:gd name="connsiteY15" fmla="*/ 5720 h 1057827"/>
                  <a:gd name="connsiteX16" fmla="*/ 190500 w 719138"/>
                  <a:gd name="connsiteY16" fmla="*/ 15245 h 1057827"/>
                  <a:gd name="connsiteX17" fmla="*/ 209550 w 719138"/>
                  <a:gd name="connsiteY17" fmla="*/ 48582 h 1057827"/>
                  <a:gd name="connsiteX18" fmla="*/ 228600 w 719138"/>
                  <a:gd name="connsiteY18" fmla="*/ 91445 h 1057827"/>
                  <a:gd name="connsiteX19" fmla="*/ 242888 w 719138"/>
                  <a:gd name="connsiteY19" fmla="*/ 134307 h 1057827"/>
                  <a:gd name="connsiteX20" fmla="*/ 260985 w 719138"/>
                  <a:gd name="connsiteY20" fmla="*/ 198125 h 1057827"/>
                  <a:gd name="connsiteX21" fmla="*/ 277178 w 719138"/>
                  <a:gd name="connsiteY21" fmla="*/ 253371 h 1057827"/>
                  <a:gd name="connsiteX22" fmla="*/ 304800 w 719138"/>
                  <a:gd name="connsiteY22" fmla="*/ 381957 h 1057827"/>
                  <a:gd name="connsiteX23" fmla="*/ 334328 w 719138"/>
                  <a:gd name="connsiteY23" fmla="*/ 513403 h 1057827"/>
                  <a:gd name="connsiteX24" fmla="*/ 357188 w 719138"/>
                  <a:gd name="connsiteY24" fmla="*/ 620082 h 1057827"/>
                  <a:gd name="connsiteX25" fmla="*/ 379095 w 719138"/>
                  <a:gd name="connsiteY25" fmla="*/ 708665 h 1057827"/>
                  <a:gd name="connsiteX26" fmla="*/ 404813 w 719138"/>
                  <a:gd name="connsiteY26" fmla="*/ 803910 h 1057827"/>
                  <a:gd name="connsiteX27" fmla="*/ 423863 w 719138"/>
                  <a:gd name="connsiteY27" fmla="*/ 877257 h 1057827"/>
                  <a:gd name="connsiteX28" fmla="*/ 442913 w 719138"/>
                  <a:gd name="connsiteY28" fmla="*/ 948695 h 1057827"/>
                  <a:gd name="connsiteX29" fmla="*/ 452438 w 719138"/>
                  <a:gd name="connsiteY29" fmla="*/ 981075 h 1057827"/>
                  <a:gd name="connsiteX30" fmla="*/ 464820 w 719138"/>
                  <a:gd name="connsiteY30" fmla="*/ 1015370 h 1057827"/>
                  <a:gd name="connsiteX31" fmla="*/ 476250 w 719138"/>
                  <a:gd name="connsiteY31" fmla="*/ 1034419 h 1057827"/>
                  <a:gd name="connsiteX32" fmla="*/ 491490 w 719138"/>
                  <a:gd name="connsiteY32" fmla="*/ 1050612 h 1057827"/>
                  <a:gd name="connsiteX33" fmla="*/ 514350 w 719138"/>
                  <a:gd name="connsiteY33" fmla="*/ 1057808 h 1057827"/>
                  <a:gd name="connsiteX34" fmla="*/ 547688 w 719138"/>
                  <a:gd name="connsiteY34" fmla="*/ 1048707 h 1057827"/>
                  <a:gd name="connsiteX35" fmla="*/ 566738 w 719138"/>
                  <a:gd name="connsiteY35" fmla="*/ 1029657 h 1057827"/>
                  <a:gd name="connsiteX36" fmla="*/ 581025 w 719138"/>
                  <a:gd name="connsiteY36" fmla="*/ 1001082 h 1057827"/>
                  <a:gd name="connsiteX37" fmla="*/ 600075 w 719138"/>
                  <a:gd name="connsiteY37" fmla="*/ 958220 h 1057827"/>
                  <a:gd name="connsiteX38" fmla="*/ 614363 w 719138"/>
                  <a:gd name="connsiteY38" fmla="*/ 915357 h 1057827"/>
                  <a:gd name="connsiteX39" fmla="*/ 634365 w 719138"/>
                  <a:gd name="connsiteY39" fmla="*/ 847730 h 1057827"/>
                  <a:gd name="connsiteX40" fmla="*/ 679133 w 719138"/>
                  <a:gd name="connsiteY40" fmla="*/ 677232 h 1057827"/>
                  <a:gd name="connsiteX41" fmla="*/ 700088 w 719138"/>
                  <a:gd name="connsiteY41" fmla="*/ 574363 h 1057827"/>
                  <a:gd name="connsiteX42" fmla="*/ 719138 w 719138"/>
                  <a:gd name="connsiteY42" fmla="*/ 491495 h 1057827"/>
                  <a:gd name="connsiteX43" fmla="*/ 719138 w 719138"/>
                  <a:gd name="connsiteY43" fmla="*/ 491495 h 1057827"/>
                  <a:gd name="connsiteX0" fmla="*/ 0 w 719138"/>
                  <a:gd name="connsiteY0" fmla="*/ 407676 h 1057827"/>
                  <a:gd name="connsiteX1" fmla="*/ 23813 w 719138"/>
                  <a:gd name="connsiteY1" fmla="*/ 300995 h 1057827"/>
                  <a:gd name="connsiteX2" fmla="*/ 33338 w 719138"/>
                  <a:gd name="connsiteY2" fmla="*/ 267657 h 1057827"/>
                  <a:gd name="connsiteX3" fmla="*/ 38100 w 719138"/>
                  <a:gd name="connsiteY3" fmla="*/ 234320 h 1057827"/>
                  <a:gd name="connsiteX4" fmla="*/ 48578 w 719138"/>
                  <a:gd name="connsiteY4" fmla="*/ 198124 h 1057827"/>
                  <a:gd name="connsiteX5" fmla="*/ 61913 w 719138"/>
                  <a:gd name="connsiteY5" fmla="*/ 148595 h 1057827"/>
                  <a:gd name="connsiteX6" fmla="*/ 71438 w 719138"/>
                  <a:gd name="connsiteY6" fmla="*/ 124782 h 1057827"/>
                  <a:gd name="connsiteX7" fmla="*/ 81915 w 719138"/>
                  <a:gd name="connsiteY7" fmla="*/ 91445 h 1057827"/>
                  <a:gd name="connsiteX8" fmla="*/ 95250 w 719138"/>
                  <a:gd name="connsiteY8" fmla="*/ 61917 h 1057827"/>
                  <a:gd name="connsiteX9" fmla="*/ 104775 w 719138"/>
                  <a:gd name="connsiteY9" fmla="*/ 39057 h 1057827"/>
                  <a:gd name="connsiteX10" fmla="*/ 109538 w 719138"/>
                  <a:gd name="connsiteY10" fmla="*/ 24770 h 1057827"/>
                  <a:gd name="connsiteX11" fmla="*/ 123825 w 719138"/>
                  <a:gd name="connsiteY11" fmla="*/ 10482 h 1057827"/>
                  <a:gd name="connsiteX12" fmla="*/ 139065 w 719138"/>
                  <a:gd name="connsiteY12" fmla="*/ 957 h 1057827"/>
                  <a:gd name="connsiteX13" fmla="*/ 157163 w 719138"/>
                  <a:gd name="connsiteY13" fmla="*/ 869 h 1057827"/>
                  <a:gd name="connsiteX14" fmla="*/ 176213 w 719138"/>
                  <a:gd name="connsiteY14" fmla="*/ 5720 h 1057827"/>
                  <a:gd name="connsiteX15" fmla="*/ 190500 w 719138"/>
                  <a:gd name="connsiteY15" fmla="*/ 15245 h 1057827"/>
                  <a:gd name="connsiteX16" fmla="*/ 209550 w 719138"/>
                  <a:gd name="connsiteY16" fmla="*/ 48582 h 1057827"/>
                  <a:gd name="connsiteX17" fmla="*/ 228600 w 719138"/>
                  <a:gd name="connsiteY17" fmla="*/ 91445 h 1057827"/>
                  <a:gd name="connsiteX18" fmla="*/ 242888 w 719138"/>
                  <a:gd name="connsiteY18" fmla="*/ 134307 h 1057827"/>
                  <a:gd name="connsiteX19" fmla="*/ 260985 w 719138"/>
                  <a:gd name="connsiteY19" fmla="*/ 198125 h 1057827"/>
                  <a:gd name="connsiteX20" fmla="*/ 277178 w 719138"/>
                  <a:gd name="connsiteY20" fmla="*/ 253371 h 1057827"/>
                  <a:gd name="connsiteX21" fmla="*/ 304800 w 719138"/>
                  <a:gd name="connsiteY21" fmla="*/ 381957 h 1057827"/>
                  <a:gd name="connsiteX22" fmla="*/ 334328 w 719138"/>
                  <a:gd name="connsiteY22" fmla="*/ 513403 h 1057827"/>
                  <a:gd name="connsiteX23" fmla="*/ 357188 w 719138"/>
                  <a:gd name="connsiteY23" fmla="*/ 620082 h 1057827"/>
                  <a:gd name="connsiteX24" fmla="*/ 379095 w 719138"/>
                  <a:gd name="connsiteY24" fmla="*/ 708665 h 1057827"/>
                  <a:gd name="connsiteX25" fmla="*/ 404813 w 719138"/>
                  <a:gd name="connsiteY25" fmla="*/ 803910 h 1057827"/>
                  <a:gd name="connsiteX26" fmla="*/ 423863 w 719138"/>
                  <a:gd name="connsiteY26" fmla="*/ 877257 h 1057827"/>
                  <a:gd name="connsiteX27" fmla="*/ 442913 w 719138"/>
                  <a:gd name="connsiteY27" fmla="*/ 948695 h 1057827"/>
                  <a:gd name="connsiteX28" fmla="*/ 452438 w 719138"/>
                  <a:gd name="connsiteY28" fmla="*/ 981075 h 1057827"/>
                  <a:gd name="connsiteX29" fmla="*/ 464820 w 719138"/>
                  <a:gd name="connsiteY29" fmla="*/ 1015370 h 1057827"/>
                  <a:gd name="connsiteX30" fmla="*/ 476250 w 719138"/>
                  <a:gd name="connsiteY30" fmla="*/ 1034419 h 1057827"/>
                  <a:gd name="connsiteX31" fmla="*/ 491490 w 719138"/>
                  <a:gd name="connsiteY31" fmla="*/ 1050612 h 1057827"/>
                  <a:gd name="connsiteX32" fmla="*/ 514350 w 719138"/>
                  <a:gd name="connsiteY32" fmla="*/ 1057808 h 1057827"/>
                  <a:gd name="connsiteX33" fmla="*/ 547688 w 719138"/>
                  <a:gd name="connsiteY33" fmla="*/ 1048707 h 1057827"/>
                  <a:gd name="connsiteX34" fmla="*/ 566738 w 719138"/>
                  <a:gd name="connsiteY34" fmla="*/ 1029657 h 1057827"/>
                  <a:gd name="connsiteX35" fmla="*/ 581025 w 719138"/>
                  <a:gd name="connsiteY35" fmla="*/ 1001082 h 1057827"/>
                  <a:gd name="connsiteX36" fmla="*/ 600075 w 719138"/>
                  <a:gd name="connsiteY36" fmla="*/ 958220 h 1057827"/>
                  <a:gd name="connsiteX37" fmla="*/ 614363 w 719138"/>
                  <a:gd name="connsiteY37" fmla="*/ 915357 h 1057827"/>
                  <a:gd name="connsiteX38" fmla="*/ 634365 w 719138"/>
                  <a:gd name="connsiteY38" fmla="*/ 847730 h 1057827"/>
                  <a:gd name="connsiteX39" fmla="*/ 679133 w 719138"/>
                  <a:gd name="connsiteY39" fmla="*/ 677232 h 1057827"/>
                  <a:gd name="connsiteX40" fmla="*/ 700088 w 719138"/>
                  <a:gd name="connsiteY40" fmla="*/ 574363 h 1057827"/>
                  <a:gd name="connsiteX41" fmla="*/ 719138 w 719138"/>
                  <a:gd name="connsiteY41" fmla="*/ 491495 h 1057827"/>
                  <a:gd name="connsiteX42" fmla="*/ 719138 w 719138"/>
                  <a:gd name="connsiteY42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14287 w 695325"/>
                  <a:gd name="connsiteY2" fmla="*/ 234320 h 1057827"/>
                  <a:gd name="connsiteX3" fmla="*/ 24765 w 695325"/>
                  <a:gd name="connsiteY3" fmla="*/ 198124 h 1057827"/>
                  <a:gd name="connsiteX4" fmla="*/ 38100 w 695325"/>
                  <a:gd name="connsiteY4" fmla="*/ 148595 h 1057827"/>
                  <a:gd name="connsiteX5" fmla="*/ 47625 w 695325"/>
                  <a:gd name="connsiteY5" fmla="*/ 124782 h 1057827"/>
                  <a:gd name="connsiteX6" fmla="*/ 58102 w 695325"/>
                  <a:gd name="connsiteY6" fmla="*/ 91445 h 1057827"/>
                  <a:gd name="connsiteX7" fmla="*/ 71437 w 695325"/>
                  <a:gd name="connsiteY7" fmla="*/ 61917 h 1057827"/>
                  <a:gd name="connsiteX8" fmla="*/ 80962 w 695325"/>
                  <a:gd name="connsiteY8" fmla="*/ 39057 h 1057827"/>
                  <a:gd name="connsiteX9" fmla="*/ 85725 w 695325"/>
                  <a:gd name="connsiteY9" fmla="*/ 24770 h 1057827"/>
                  <a:gd name="connsiteX10" fmla="*/ 100012 w 695325"/>
                  <a:gd name="connsiteY10" fmla="*/ 10482 h 1057827"/>
                  <a:gd name="connsiteX11" fmla="*/ 115252 w 695325"/>
                  <a:gd name="connsiteY11" fmla="*/ 957 h 1057827"/>
                  <a:gd name="connsiteX12" fmla="*/ 133350 w 695325"/>
                  <a:gd name="connsiteY12" fmla="*/ 869 h 1057827"/>
                  <a:gd name="connsiteX13" fmla="*/ 152400 w 695325"/>
                  <a:gd name="connsiteY13" fmla="*/ 5720 h 1057827"/>
                  <a:gd name="connsiteX14" fmla="*/ 166687 w 695325"/>
                  <a:gd name="connsiteY14" fmla="*/ 15245 h 1057827"/>
                  <a:gd name="connsiteX15" fmla="*/ 185737 w 695325"/>
                  <a:gd name="connsiteY15" fmla="*/ 48582 h 1057827"/>
                  <a:gd name="connsiteX16" fmla="*/ 204787 w 695325"/>
                  <a:gd name="connsiteY16" fmla="*/ 91445 h 1057827"/>
                  <a:gd name="connsiteX17" fmla="*/ 219075 w 695325"/>
                  <a:gd name="connsiteY17" fmla="*/ 134307 h 1057827"/>
                  <a:gd name="connsiteX18" fmla="*/ 237172 w 695325"/>
                  <a:gd name="connsiteY18" fmla="*/ 198125 h 1057827"/>
                  <a:gd name="connsiteX19" fmla="*/ 253365 w 695325"/>
                  <a:gd name="connsiteY19" fmla="*/ 253371 h 1057827"/>
                  <a:gd name="connsiteX20" fmla="*/ 280987 w 695325"/>
                  <a:gd name="connsiteY20" fmla="*/ 381957 h 1057827"/>
                  <a:gd name="connsiteX21" fmla="*/ 310515 w 695325"/>
                  <a:gd name="connsiteY21" fmla="*/ 513403 h 1057827"/>
                  <a:gd name="connsiteX22" fmla="*/ 333375 w 695325"/>
                  <a:gd name="connsiteY22" fmla="*/ 620082 h 1057827"/>
                  <a:gd name="connsiteX23" fmla="*/ 355282 w 695325"/>
                  <a:gd name="connsiteY23" fmla="*/ 708665 h 1057827"/>
                  <a:gd name="connsiteX24" fmla="*/ 381000 w 695325"/>
                  <a:gd name="connsiteY24" fmla="*/ 803910 h 1057827"/>
                  <a:gd name="connsiteX25" fmla="*/ 400050 w 695325"/>
                  <a:gd name="connsiteY25" fmla="*/ 877257 h 1057827"/>
                  <a:gd name="connsiteX26" fmla="*/ 419100 w 695325"/>
                  <a:gd name="connsiteY26" fmla="*/ 948695 h 1057827"/>
                  <a:gd name="connsiteX27" fmla="*/ 428625 w 695325"/>
                  <a:gd name="connsiteY27" fmla="*/ 981075 h 1057827"/>
                  <a:gd name="connsiteX28" fmla="*/ 441007 w 695325"/>
                  <a:gd name="connsiteY28" fmla="*/ 1015370 h 1057827"/>
                  <a:gd name="connsiteX29" fmla="*/ 452437 w 695325"/>
                  <a:gd name="connsiteY29" fmla="*/ 1034419 h 1057827"/>
                  <a:gd name="connsiteX30" fmla="*/ 467677 w 695325"/>
                  <a:gd name="connsiteY30" fmla="*/ 1050612 h 1057827"/>
                  <a:gd name="connsiteX31" fmla="*/ 490537 w 695325"/>
                  <a:gd name="connsiteY31" fmla="*/ 1057808 h 1057827"/>
                  <a:gd name="connsiteX32" fmla="*/ 523875 w 695325"/>
                  <a:gd name="connsiteY32" fmla="*/ 1048707 h 1057827"/>
                  <a:gd name="connsiteX33" fmla="*/ 542925 w 695325"/>
                  <a:gd name="connsiteY33" fmla="*/ 1029657 h 1057827"/>
                  <a:gd name="connsiteX34" fmla="*/ 557212 w 695325"/>
                  <a:gd name="connsiteY34" fmla="*/ 1001082 h 1057827"/>
                  <a:gd name="connsiteX35" fmla="*/ 576262 w 695325"/>
                  <a:gd name="connsiteY35" fmla="*/ 958220 h 1057827"/>
                  <a:gd name="connsiteX36" fmla="*/ 590550 w 695325"/>
                  <a:gd name="connsiteY36" fmla="*/ 915357 h 1057827"/>
                  <a:gd name="connsiteX37" fmla="*/ 610552 w 695325"/>
                  <a:gd name="connsiteY37" fmla="*/ 847730 h 1057827"/>
                  <a:gd name="connsiteX38" fmla="*/ 655320 w 695325"/>
                  <a:gd name="connsiteY38" fmla="*/ 677232 h 1057827"/>
                  <a:gd name="connsiteX39" fmla="*/ 676275 w 695325"/>
                  <a:gd name="connsiteY39" fmla="*/ 574363 h 1057827"/>
                  <a:gd name="connsiteX40" fmla="*/ 695325 w 695325"/>
                  <a:gd name="connsiteY40" fmla="*/ 491495 h 1057827"/>
                  <a:gd name="connsiteX41" fmla="*/ 695325 w 695325"/>
                  <a:gd name="connsiteY41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24765 w 695325"/>
                  <a:gd name="connsiteY2" fmla="*/ 198124 h 1057827"/>
                  <a:gd name="connsiteX3" fmla="*/ 38100 w 695325"/>
                  <a:gd name="connsiteY3" fmla="*/ 148595 h 1057827"/>
                  <a:gd name="connsiteX4" fmla="*/ 47625 w 695325"/>
                  <a:gd name="connsiteY4" fmla="*/ 124782 h 1057827"/>
                  <a:gd name="connsiteX5" fmla="*/ 58102 w 695325"/>
                  <a:gd name="connsiteY5" fmla="*/ 91445 h 1057827"/>
                  <a:gd name="connsiteX6" fmla="*/ 71437 w 695325"/>
                  <a:gd name="connsiteY6" fmla="*/ 61917 h 1057827"/>
                  <a:gd name="connsiteX7" fmla="*/ 80962 w 695325"/>
                  <a:gd name="connsiteY7" fmla="*/ 39057 h 1057827"/>
                  <a:gd name="connsiteX8" fmla="*/ 85725 w 695325"/>
                  <a:gd name="connsiteY8" fmla="*/ 24770 h 1057827"/>
                  <a:gd name="connsiteX9" fmla="*/ 100012 w 695325"/>
                  <a:gd name="connsiteY9" fmla="*/ 10482 h 1057827"/>
                  <a:gd name="connsiteX10" fmla="*/ 115252 w 695325"/>
                  <a:gd name="connsiteY10" fmla="*/ 957 h 1057827"/>
                  <a:gd name="connsiteX11" fmla="*/ 133350 w 695325"/>
                  <a:gd name="connsiteY11" fmla="*/ 869 h 1057827"/>
                  <a:gd name="connsiteX12" fmla="*/ 152400 w 695325"/>
                  <a:gd name="connsiteY12" fmla="*/ 5720 h 1057827"/>
                  <a:gd name="connsiteX13" fmla="*/ 166687 w 695325"/>
                  <a:gd name="connsiteY13" fmla="*/ 15245 h 1057827"/>
                  <a:gd name="connsiteX14" fmla="*/ 185737 w 695325"/>
                  <a:gd name="connsiteY14" fmla="*/ 48582 h 1057827"/>
                  <a:gd name="connsiteX15" fmla="*/ 204787 w 695325"/>
                  <a:gd name="connsiteY15" fmla="*/ 91445 h 1057827"/>
                  <a:gd name="connsiteX16" fmla="*/ 219075 w 695325"/>
                  <a:gd name="connsiteY16" fmla="*/ 134307 h 1057827"/>
                  <a:gd name="connsiteX17" fmla="*/ 237172 w 695325"/>
                  <a:gd name="connsiteY17" fmla="*/ 198125 h 1057827"/>
                  <a:gd name="connsiteX18" fmla="*/ 253365 w 695325"/>
                  <a:gd name="connsiteY18" fmla="*/ 253371 h 1057827"/>
                  <a:gd name="connsiteX19" fmla="*/ 280987 w 695325"/>
                  <a:gd name="connsiteY19" fmla="*/ 381957 h 1057827"/>
                  <a:gd name="connsiteX20" fmla="*/ 310515 w 695325"/>
                  <a:gd name="connsiteY20" fmla="*/ 513403 h 1057827"/>
                  <a:gd name="connsiteX21" fmla="*/ 333375 w 695325"/>
                  <a:gd name="connsiteY21" fmla="*/ 620082 h 1057827"/>
                  <a:gd name="connsiteX22" fmla="*/ 355282 w 695325"/>
                  <a:gd name="connsiteY22" fmla="*/ 708665 h 1057827"/>
                  <a:gd name="connsiteX23" fmla="*/ 381000 w 695325"/>
                  <a:gd name="connsiteY23" fmla="*/ 803910 h 1057827"/>
                  <a:gd name="connsiteX24" fmla="*/ 400050 w 695325"/>
                  <a:gd name="connsiteY24" fmla="*/ 877257 h 1057827"/>
                  <a:gd name="connsiteX25" fmla="*/ 419100 w 695325"/>
                  <a:gd name="connsiteY25" fmla="*/ 948695 h 1057827"/>
                  <a:gd name="connsiteX26" fmla="*/ 428625 w 695325"/>
                  <a:gd name="connsiteY26" fmla="*/ 981075 h 1057827"/>
                  <a:gd name="connsiteX27" fmla="*/ 441007 w 695325"/>
                  <a:gd name="connsiteY27" fmla="*/ 1015370 h 1057827"/>
                  <a:gd name="connsiteX28" fmla="*/ 452437 w 695325"/>
                  <a:gd name="connsiteY28" fmla="*/ 1034419 h 1057827"/>
                  <a:gd name="connsiteX29" fmla="*/ 467677 w 695325"/>
                  <a:gd name="connsiteY29" fmla="*/ 1050612 h 1057827"/>
                  <a:gd name="connsiteX30" fmla="*/ 490537 w 695325"/>
                  <a:gd name="connsiteY30" fmla="*/ 1057808 h 1057827"/>
                  <a:gd name="connsiteX31" fmla="*/ 523875 w 695325"/>
                  <a:gd name="connsiteY31" fmla="*/ 1048707 h 1057827"/>
                  <a:gd name="connsiteX32" fmla="*/ 542925 w 695325"/>
                  <a:gd name="connsiteY32" fmla="*/ 1029657 h 1057827"/>
                  <a:gd name="connsiteX33" fmla="*/ 557212 w 695325"/>
                  <a:gd name="connsiteY33" fmla="*/ 1001082 h 1057827"/>
                  <a:gd name="connsiteX34" fmla="*/ 576262 w 695325"/>
                  <a:gd name="connsiteY34" fmla="*/ 958220 h 1057827"/>
                  <a:gd name="connsiteX35" fmla="*/ 590550 w 695325"/>
                  <a:gd name="connsiteY35" fmla="*/ 915357 h 1057827"/>
                  <a:gd name="connsiteX36" fmla="*/ 610552 w 695325"/>
                  <a:gd name="connsiteY36" fmla="*/ 847730 h 1057827"/>
                  <a:gd name="connsiteX37" fmla="*/ 655320 w 695325"/>
                  <a:gd name="connsiteY37" fmla="*/ 677232 h 1057827"/>
                  <a:gd name="connsiteX38" fmla="*/ 676275 w 695325"/>
                  <a:gd name="connsiteY38" fmla="*/ 574363 h 1057827"/>
                  <a:gd name="connsiteX39" fmla="*/ 695325 w 695325"/>
                  <a:gd name="connsiteY39" fmla="*/ 491495 h 1057827"/>
                  <a:gd name="connsiteX40" fmla="*/ 695325 w 695325"/>
                  <a:gd name="connsiteY40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38100 w 695325"/>
                  <a:gd name="connsiteY2" fmla="*/ 148595 h 1057827"/>
                  <a:gd name="connsiteX3" fmla="*/ 47625 w 695325"/>
                  <a:gd name="connsiteY3" fmla="*/ 124782 h 1057827"/>
                  <a:gd name="connsiteX4" fmla="*/ 58102 w 695325"/>
                  <a:gd name="connsiteY4" fmla="*/ 91445 h 1057827"/>
                  <a:gd name="connsiteX5" fmla="*/ 71437 w 695325"/>
                  <a:gd name="connsiteY5" fmla="*/ 61917 h 1057827"/>
                  <a:gd name="connsiteX6" fmla="*/ 80962 w 695325"/>
                  <a:gd name="connsiteY6" fmla="*/ 39057 h 1057827"/>
                  <a:gd name="connsiteX7" fmla="*/ 85725 w 695325"/>
                  <a:gd name="connsiteY7" fmla="*/ 24770 h 1057827"/>
                  <a:gd name="connsiteX8" fmla="*/ 100012 w 695325"/>
                  <a:gd name="connsiteY8" fmla="*/ 10482 h 1057827"/>
                  <a:gd name="connsiteX9" fmla="*/ 115252 w 695325"/>
                  <a:gd name="connsiteY9" fmla="*/ 957 h 1057827"/>
                  <a:gd name="connsiteX10" fmla="*/ 133350 w 695325"/>
                  <a:gd name="connsiteY10" fmla="*/ 869 h 1057827"/>
                  <a:gd name="connsiteX11" fmla="*/ 152400 w 695325"/>
                  <a:gd name="connsiteY11" fmla="*/ 5720 h 1057827"/>
                  <a:gd name="connsiteX12" fmla="*/ 166687 w 695325"/>
                  <a:gd name="connsiteY12" fmla="*/ 15245 h 1057827"/>
                  <a:gd name="connsiteX13" fmla="*/ 185737 w 695325"/>
                  <a:gd name="connsiteY13" fmla="*/ 48582 h 1057827"/>
                  <a:gd name="connsiteX14" fmla="*/ 204787 w 695325"/>
                  <a:gd name="connsiteY14" fmla="*/ 91445 h 1057827"/>
                  <a:gd name="connsiteX15" fmla="*/ 219075 w 695325"/>
                  <a:gd name="connsiteY15" fmla="*/ 134307 h 1057827"/>
                  <a:gd name="connsiteX16" fmla="*/ 237172 w 695325"/>
                  <a:gd name="connsiteY16" fmla="*/ 198125 h 1057827"/>
                  <a:gd name="connsiteX17" fmla="*/ 253365 w 695325"/>
                  <a:gd name="connsiteY17" fmla="*/ 253371 h 1057827"/>
                  <a:gd name="connsiteX18" fmla="*/ 280987 w 695325"/>
                  <a:gd name="connsiteY18" fmla="*/ 381957 h 1057827"/>
                  <a:gd name="connsiteX19" fmla="*/ 310515 w 695325"/>
                  <a:gd name="connsiteY19" fmla="*/ 513403 h 1057827"/>
                  <a:gd name="connsiteX20" fmla="*/ 333375 w 695325"/>
                  <a:gd name="connsiteY20" fmla="*/ 620082 h 1057827"/>
                  <a:gd name="connsiteX21" fmla="*/ 355282 w 695325"/>
                  <a:gd name="connsiteY21" fmla="*/ 708665 h 1057827"/>
                  <a:gd name="connsiteX22" fmla="*/ 381000 w 695325"/>
                  <a:gd name="connsiteY22" fmla="*/ 803910 h 1057827"/>
                  <a:gd name="connsiteX23" fmla="*/ 400050 w 695325"/>
                  <a:gd name="connsiteY23" fmla="*/ 877257 h 1057827"/>
                  <a:gd name="connsiteX24" fmla="*/ 419100 w 695325"/>
                  <a:gd name="connsiteY24" fmla="*/ 948695 h 1057827"/>
                  <a:gd name="connsiteX25" fmla="*/ 428625 w 695325"/>
                  <a:gd name="connsiteY25" fmla="*/ 981075 h 1057827"/>
                  <a:gd name="connsiteX26" fmla="*/ 441007 w 695325"/>
                  <a:gd name="connsiteY26" fmla="*/ 1015370 h 1057827"/>
                  <a:gd name="connsiteX27" fmla="*/ 452437 w 695325"/>
                  <a:gd name="connsiteY27" fmla="*/ 1034419 h 1057827"/>
                  <a:gd name="connsiteX28" fmla="*/ 467677 w 695325"/>
                  <a:gd name="connsiteY28" fmla="*/ 1050612 h 1057827"/>
                  <a:gd name="connsiteX29" fmla="*/ 490537 w 695325"/>
                  <a:gd name="connsiteY29" fmla="*/ 1057808 h 1057827"/>
                  <a:gd name="connsiteX30" fmla="*/ 523875 w 695325"/>
                  <a:gd name="connsiteY30" fmla="*/ 1048707 h 1057827"/>
                  <a:gd name="connsiteX31" fmla="*/ 542925 w 695325"/>
                  <a:gd name="connsiteY31" fmla="*/ 1029657 h 1057827"/>
                  <a:gd name="connsiteX32" fmla="*/ 557212 w 695325"/>
                  <a:gd name="connsiteY32" fmla="*/ 1001082 h 1057827"/>
                  <a:gd name="connsiteX33" fmla="*/ 576262 w 695325"/>
                  <a:gd name="connsiteY33" fmla="*/ 958220 h 1057827"/>
                  <a:gd name="connsiteX34" fmla="*/ 590550 w 695325"/>
                  <a:gd name="connsiteY34" fmla="*/ 915357 h 1057827"/>
                  <a:gd name="connsiteX35" fmla="*/ 610552 w 695325"/>
                  <a:gd name="connsiteY35" fmla="*/ 847730 h 1057827"/>
                  <a:gd name="connsiteX36" fmla="*/ 655320 w 695325"/>
                  <a:gd name="connsiteY36" fmla="*/ 677232 h 1057827"/>
                  <a:gd name="connsiteX37" fmla="*/ 676275 w 695325"/>
                  <a:gd name="connsiteY37" fmla="*/ 574363 h 1057827"/>
                  <a:gd name="connsiteX38" fmla="*/ 695325 w 695325"/>
                  <a:gd name="connsiteY38" fmla="*/ 491495 h 1057827"/>
                  <a:gd name="connsiteX39" fmla="*/ 695325 w 695325"/>
                  <a:gd name="connsiteY39" fmla="*/ 491495 h 1057827"/>
                  <a:gd name="connsiteX0" fmla="*/ 0 w 695325"/>
                  <a:gd name="connsiteY0" fmla="*/ 300995 h 1057827"/>
                  <a:gd name="connsiteX1" fmla="*/ 38100 w 695325"/>
                  <a:gd name="connsiteY1" fmla="*/ 148595 h 1057827"/>
                  <a:gd name="connsiteX2" fmla="*/ 47625 w 695325"/>
                  <a:gd name="connsiteY2" fmla="*/ 124782 h 1057827"/>
                  <a:gd name="connsiteX3" fmla="*/ 58102 w 695325"/>
                  <a:gd name="connsiteY3" fmla="*/ 91445 h 1057827"/>
                  <a:gd name="connsiteX4" fmla="*/ 71437 w 695325"/>
                  <a:gd name="connsiteY4" fmla="*/ 61917 h 1057827"/>
                  <a:gd name="connsiteX5" fmla="*/ 80962 w 695325"/>
                  <a:gd name="connsiteY5" fmla="*/ 39057 h 1057827"/>
                  <a:gd name="connsiteX6" fmla="*/ 85725 w 695325"/>
                  <a:gd name="connsiteY6" fmla="*/ 24770 h 1057827"/>
                  <a:gd name="connsiteX7" fmla="*/ 100012 w 695325"/>
                  <a:gd name="connsiteY7" fmla="*/ 10482 h 1057827"/>
                  <a:gd name="connsiteX8" fmla="*/ 115252 w 695325"/>
                  <a:gd name="connsiteY8" fmla="*/ 957 h 1057827"/>
                  <a:gd name="connsiteX9" fmla="*/ 133350 w 695325"/>
                  <a:gd name="connsiteY9" fmla="*/ 869 h 1057827"/>
                  <a:gd name="connsiteX10" fmla="*/ 152400 w 695325"/>
                  <a:gd name="connsiteY10" fmla="*/ 5720 h 1057827"/>
                  <a:gd name="connsiteX11" fmla="*/ 166687 w 695325"/>
                  <a:gd name="connsiteY11" fmla="*/ 15245 h 1057827"/>
                  <a:gd name="connsiteX12" fmla="*/ 185737 w 695325"/>
                  <a:gd name="connsiteY12" fmla="*/ 48582 h 1057827"/>
                  <a:gd name="connsiteX13" fmla="*/ 204787 w 695325"/>
                  <a:gd name="connsiteY13" fmla="*/ 91445 h 1057827"/>
                  <a:gd name="connsiteX14" fmla="*/ 219075 w 695325"/>
                  <a:gd name="connsiteY14" fmla="*/ 134307 h 1057827"/>
                  <a:gd name="connsiteX15" fmla="*/ 237172 w 695325"/>
                  <a:gd name="connsiteY15" fmla="*/ 198125 h 1057827"/>
                  <a:gd name="connsiteX16" fmla="*/ 253365 w 695325"/>
                  <a:gd name="connsiteY16" fmla="*/ 253371 h 1057827"/>
                  <a:gd name="connsiteX17" fmla="*/ 280987 w 695325"/>
                  <a:gd name="connsiteY17" fmla="*/ 381957 h 1057827"/>
                  <a:gd name="connsiteX18" fmla="*/ 310515 w 695325"/>
                  <a:gd name="connsiteY18" fmla="*/ 513403 h 1057827"/>
                  <a:gd name="connsiteX19" fmla="*/ 333375 w 695325"/>
                  <a:gd name="connsiteY19" fmla="*/ 620082 h 1057827"/>
                  <a:gd name="connsiteX20" fmla="*/ 355282 w 695325"/>
                  <a:gd name="connsiteY20" fmla="*/ 708665 h 1057827"/>
                  <a:gd name="connsiteX21" fmla="*/ 381000 w 695325"/>
                  <a:gd name="connsiteY21" fmla="*/ 803910 h 1057827"/>
                  <a:gd name="connsiteX22" fmla="*/ 400050 w 695325"/>
                  <a:gd name="connsiteY22" fmla="*/ 877257 h 1057827"/>
                  <a:gd name="connsiteX23" fmla="*/ 419100 w 695325"/>
                  <a:gd name="connsiteY23" fmla="*/ 948695 h 1057827"/>
                  <a:gd name="connsiteX24" fmla="*/ 428625 w 695325"/>
                  <a:gd name="connsiteY24" fmla="*/ 981075 h 1057827"/>
                  <a:gd name="connsiteX25" fmla="*/ 441007 w 695325"/>
                  <a:gd name="connsiteY25" fmla="*/ 1015370 h 1057827"/>
                  <a:gd name="connsiteX26" fmla="*/ 452437 w 695325"/>
                  <a:gd name="connsiteY26" fmla="*/ 1034419 h 1057827"/>
                  <a:gd name="connsiteX27" fmla="*/ 467677 w 695325"/>
                  <a:gd name="connsiteY27" fmla="*/ 1050612 h 1057827"/>
                  <a:gd name="connsiteX28" fmla="*/ 490537 w 695325"/>
                  <a:gd name="connsiteY28" fmla="*/ 1057808 h 1057827"/>
                  <a:gd name="connsiteX29" fmla="*/ 523875 w 695325"/>
                  <a:gd name="connsiteY29" fmla="*/ 1048707 h 1057827"/>
                  <a:gd name="connsiteX30" fmla="*/ 542925 w 695325"/>
                  <a:gd name="connsiteY30" fmla="*/ 1029657 h 1057827"/>
                  <a:gd name="connsiteX31" fmla="*/ 557212 w 695325"/>
                  <a:gd name="connsiteY31" fmla="*/ 1001082 h 1057827"/>
                  <a:gd name="connsiteX32" fmla="*/ 576262 w 695325"/>
                  <a:gd name="connsiteY32" fmla="*/ 958220 h 1057827"/>
                  <a:gd name="connsiteX33" fmla="*/ 590550 w 695325"/>
                  <a:gd name="connsiteY33" fmla="*/ 915357 h 1057827"/>
                  <a:gd name="connsiteX34" fmla="*/ 610552 w 695325"/>
                  <a:gd name="connsiteY34" fmla="*/ 847730 h 1057827"/>
                  <a:gd name="connsiteX35" fmla="*/ 655320 w 695325"/>
                  <a:gd name="connsiteY35" fmla="*/ 677232 h 1057827"/>
                  <a:gd name="connsiteX36" fmla="*/ 676275 w 695325"/>
                  <a:gd name="connsiteY36" fmla="*/ 574363 h 1057827"/>
                  <a:gd name="connsiteX37" fmla="*/ 695325 w 695325"/>
                  <a:gd name="connsiteY37" fmla="*/ 491495 h 1057827"/>
                  <a:gd name="connsiteX38" fmla="*/ 695325 w 695325"/>
                  <a:gd name="connsiteY38" fmla="*/ 491495 h 1057827"/>
                  <a:gd name="connsiteX0" fmla="*/ 0 w 657225"/>
                  <a:gd name="connsiteY0" fmla="*/ 148595 h 1057827"/>
                  <a:gd name="connsiteX1" fmla="*/ 9525 w 657225"/>
                  <a:gd name="connsiteY1" fmla="*/ 124782 h 1057827"/>
                  <a:gd name="connsiteX2" fmla="*/ 20002 w 657225"/>
                  <a:gd name="connsiteY2" fmla="*/ 91445 h 1057827"/>
                  <a:gd name="connsiteX3" fmla="*/ 33337 w 657225"/>
                  <a:gd name="connsiteY3" fmla="*/ 61917 h 1057827"/>
                  <a:gd name="connsiteX4" fmla="*/ 42862 w 657225"/>
                  <a:gd name="connsiteY4" fmla="*/ 39057 h 1057827"/>
                  <a:gd name="connsiteX5" fmla="*/ 47625 w 657225"/>
                  <a:gd name="connsiteY5" fmla="*/ 24770 h 1057827"/>
                  <a:gd name="connsiteX6" fmla="*/ 61912 w 657225"/>
                  <a:gd name="connsiteY6" fmla="*/ 10482 h 1057827"/>
                  <a:gd name="connsiteX7" fmla="*/ 77152 w 657225"/>
                  <a:gd name="connsiteY7" fmla="*/ 957 h 1057827"/>
                  <a:gd name="connsiteX8" fmla="*/ 95250 w 657225"/>
                  <a:gd name="connsiteY8" fmla="*/ 869 h 1057827"/>
                  <a:gd name="connsiteX9" fmla="*/ 114300 w 657225"/>
                  <a:gd name="connsiteY9" fmla="*/ 5720 h 1057827"/>
                  <a:gd name="connsiteX10" fmla="*/ 128587 w 657225"/>
                  <a:gd name="connsiteY10" fmla="*/ 15245 h 1057827"/>
                  <a:gd name="connsiteX11" fmla="*/ 147637 w 657225"/>
                  <a:gd name="connsiteY11" fmla="*/ 48582 h 1057827"/>
                  <a:gd name="connsiteX12" fmla="*/ 166687 w 657225"/>
                  <a:gd name="connsiteY12" fmla="*/ 91445 h 1057827"/>
                  <a:gd name="connsiteX13" fmla="*/ 180975 w 657225"/>
                  <a:gd name="connsiteY13" fmla="*/ 134307 h 1057827"/>
                  <a:gd name="connsiteX14" fmla="*/ 199072 w 657225"/>
                  <a:gd name="connsiteY14" fmla="*/ 198125 h 1057827"/>
                  <a:gd name="connsiteX15" fmla="*/ 215265 w 657225"/>
                  <a:gd name="connsiteY15" fmla="*/ 253371 h 1057827"/>
                  <a:gd name="connsiteX16" fmla="*/ 242887 w 657225"/>
                  <a:gd name="connsiteY16" fmla="*/ 381957 h 1057827"/>
                  <a:gd name="connsiteX17" fmla="*/ 272415 w 657225"/>
                  <a:gd name="connsiteY17" fmla="*/ 513403 h 1057827"/>
                  <a:gd name="connsiteX18" fmla="*/ 295275 w 657225"/>
                  <a:gd name="connsiteY18" fmla="*/ 620082 h 1057827"/>
                  <a:gd name="connsiteX19" fmla="*/ 317182 w 657225"/>
                  <a:gd name="connsiteY19" fmla="*/ 708665 h 1057827"/>
                  <a:gd name="connsiteX20" fmla="*/ 342900 w 657225"/>
                  <a:gd name="connsiteY20" fmla="*/ 803910 h 1057827"/>
                  <a:gd name="connsiteX21" fmla="*/ 361950 w 657225"/>
                  <a:gd name="connsiteY21" fmla="*/ 877257 h 1057827"/>
                  <a:gd name="connsiteX22" fmla="*/ 381000 w 657225"/>
                  <a:gd name="connsiteY22" fmla="*/ 948695 h 1057827"/>
                  <a:gd name="connsiteX23" fmla="*/ 390525 w 657225"/>
                  <a:gd name="connsiteY23" fmla="*/ 981075 h 1057827"/>
                  <a:gd name="connsiteX24" fmla="*/ 402907 w 657225"/>
                  <a:gd name="connsiteY24" fmla="*/ 1015370 h 1057827"/>
                  <a:gd name="connsiteX25" fmla="*/ 414337 w 657225"/>
                  <a:gd name="connsiteY25" fmla="*/ 1034419 h 1057827"/>
                  <a:gd name="connsiteX26" fmla="*/ 429577 w 657225"/>
                  <a:gd name="connsiteY26" fmla="*/ 1050612 h 1057827"/>
                  <a:gd name="connsiteX27" fmla="*/ 452437 w 657225"/>
                  <a:gd name="connsiteY27" fmla="*/ 1057808 h 1057827"/>
                  <a:gd name="connsiteX28" fmla="*/ 485775 w 657225"/>
                  <a:gd name="connsiteY28" fmla="*/ 1048707 h 1057827"/>
                  <a:gd name="connsiteX29" fmla="*/ 504825 w 657225"/>
                  <a:gd name="connsiteY29" fmla="*/ 1029657 h 1057827"/>
                  <a:gd name="connsiteX30" fmla="*/ 519112 w 657225"/>
                  <a:gd name="connsiteY30" fmla="*/ 1001082 h 1057827"/>
                  <a:gd name="connsiteX31" fmla="*/ 538162 w 657225"/>
                  <a:gd name="connsiteY31" fmla="*/ 958220 h 1057827"/>
                  <a:gd name="connsiteX32" fmla="*/ 552450 w 657225"/>
                  <a:gd name="connsiteY32" fmla="*/ 915357 h 1057827"/>
                  <a:gd name="connsiteX33" fmla="*/ 572452 w 657225"/>
                  <a:gd name="connsiteY33" fmla="*/ 847730 h 1057827"/>
                  <a:gd name="connsiteX34" fmla="*/ 617220 w 657225"/>
                  <a:gd name="connsiteY34" fmla="*/ 677232 h 1057827"/>
                  <a:gd name="connsiteX35" fmla="*/ 638175 w 657225"/>
                  <a:gd name="connsiteY35" fmla="*/ 574363 h 1057827"/>
                  <a:gd name="connsiteX36" fmla="*/ 657225 w 657225"/>
                  <a:gd name="connsiteY36" fmla="*/ 491495 h 1057827"/>
                  <a:gd name="connsiteX37" fmla="*/ 657225 w 657225"/>
                  <a:gd name="connsiteY37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33337 w 657225"/>
                  <a:gd name="connsiteY2" fmla="*/ 61917 h 1057827"/>
                  <a:gd name="connsiteX3" fmla="*/ 42862 w 657225"/>
                  <a:gd name="connsiteY3" fmla="*/ 39057 h 1057827"/>
                  <a:gd name="connsiteX4" fmla="*/ 47625 w 657225"/>
                  <a:gd name="connsiteY4" fmla="*/ 24770 h 1057827"/>
                  <a:gd name="connsiteX5" fmla="*/ 61912 w 657225"/>
                  <a:gd name="connsiteY5" fmla="*/ 10482 h 1057827"/>
                  <a:gd name="connsiteX6" fmla="*/ 77152 w 657225"/>
                  <a:gd name="connsiteY6" fmla="*/ 957 h 1057827"/>
                  <a:gd name="connsiteX7" fmla="*/ 95250 w 657225"/>
                  <a:gd name="connsiteY7" fmla="*/ 869 h 1057827"/>
                  <a:gd name="connsiteX8" fmla="*/ 114300 w 657225"/>
                  <a:gd name="connsiteY8" fmla="*/ 5720 h 1057827"/>
                  <a:gd name="connsiteX9" fmla="*/ 128587 w 657225"/>
                  <a:gd name="connsiteY9" fmla="*/ 15245 h 1057827"/>
                  <a:gd name="connsiteX10" fmla="*/ 147637 w 657225"/>
                  <a:gd name="connsiteY10" fmla="*/ 48582 h 1057827"/>
                  <a:gd name="connsiteX11" fmla="*/ 166687 w 657225"/>
                  <a:gd name="connsiteY11" fmla="*/ 91445 h 1057827"/>
                  <a:gd name="connsiteX12" fmla="*/ 180975 w 657225"/>
                  <a:gd name="connsiteY12" fmla="*/ 134307 h 1057827"/>
                  <a:gd name="connsiteX13" fmla="*/ 199072 w 657225"/>
                  <a:gd name="connsiteY13" fmla="*/ 198125 h 1057827"/>
                  <a:gd name="connsiteX14" fmla="*/ 215265 w 657225"/>
                  <a:gd name="connsiteY14" fmla="*/ 253371 h 1057827"/>
                  <a:gd name="connsiteX15" fmla="*/ 242887 w 657225"/>
                  <a:gd name="connsiteY15" fmla="*/ 381957 h 1057827"/>
                  <a:gd name="connsiteX16" fmla="*/ 272415 w 657225"/>
                  <a:gd name="connsiteY16" fmla="*/ 513403 h 1057827"/>
                  <a:gd name="connsiteX17" fmla="*/ 295275 w 657225"/>
                  <a:gd name="connsiteY17" fmla="*/ 620082 h 1057827"/>
                  <a:gd name="connsiteX18" fmla="*/ 317182 w 657225"/>
                  <a:gd name="connsiteY18" fmla="*/ 708665 h 1057827"/>
                  <a:gd name="connsiteX19" fmla="*/ 342900 w 657225"/>
                  <a:gd name="connsiteY19" fmla="*/ 803910 h 1057827"/>
                  <a:gd name="connsiteX20" fmla="*/ 361950 w 657225"/>
                  <a:gd name="connsiteY20" fmla="*/ 877257 h 1057827"/>
                  <a:gd name="connsiteX21" fmla="*/ 381000 w 657225"/>
                  <a:gd name="connsiteY21" fmla="*/ 948695 h 1057827"/>
                  <a:gd name="connsiteX22" fmla="*/ 390525 w 657225"/>
                  <a:gd name="connsiteY22" fmla="*/ 981075 h 1057827"/>
                  <a:gd name="connsiteX23" fmla="*/ 402907 w 657225"/>
                  <a:gd name="connsiteY23" fmla="*/ 1015370 h 1057827"/>
                  <a:gd name="connsiteX24" fmla="*/ 414337 w 657225"/>
                  <a:gd name="connsiteY24" fmla="*/ 1034419 h 1057827"/>
                  <a:gd name="connsiteX25" fmla="*/ 429577 w 657225"/>
                  <a:gd name="connsiteY25" fmla="*/ 1050612 h 1057827"/>
                  <a:gd name="connsiteX26" fmla="*/ 452437 w 657225"/>
                  <a:gd name="connsiteY26" fmla="*/ 1057808 h 1057827"/>
                  <a:gd name="connsiteX27" fmla="*/ 485775 w 657225"/>
                  <a:gd name="connsiteY27" fmla="*/ 1048707 h 1057827"/>
                  <a:gd name="connsiteX28" fmla="*/ 504825 w 657225"/>
                  <a:gd name="connsiteY28" fmla="*/ 1029657 h 1057827"/>
                  <a:gd name="connsiteX29" fmla="*/ 519112 w 657225"/>
                  <a:gd name="connsiteY29" fmla="*/ 1001082 h 1057827"/>
                  <a:gd name="connsiteX30" fmla="*/ 538162 w 657225"/>
                  <a:gd name="connsiteY30" fmla="*/ 958220 h 1057827"/>
                  <a:gd name="connsiteX31" fmla="*/ 552450 w 657225"/>
                  <a:gd name="connsiteY31" fmla="*/ 915357 h 1057827"/>
                  <a:gd name="connsiteX32" fmla="*/ 572452 w 657225"/>
                  <a:gd name="connsiteY32" fmla="*/ 847730 h 1057827"/>
                  <a:gd name="connsiteX33" fmla="*/ 617220 w 657225"/>
                  <a:gd name="connsiteY33" fmla="*/ 677232 h 1057827"/>
                  <a:gd name="connsiteX34" fmla="*/ 638175 w 657225"/>
                  <a:gd name="connsiteY34" fmla="*/ 574363 h 1057827"/>
                  <a:gd name="connsiteX35" fmla="*/ 657225 w 657225"/>
                  <a:gd name="connsiteY35" fmla="*/ 491495 h 1057827"/>
                  <a:gd name="connsiteX36" fmla="*/ 657225 w 657225"/>
                  <a:gd name="connsiteY36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42862 w 657225"/>
                  <a:gd name="connsiteY2" fmla="*/ 39057 h 1057827"/>
                  <a:gd name="connsiteX3" fmla="*/ 47625 w 657225"/>
                  <a:gd name="connsiteY3" fmla="*/ 24770 h 1057827"/>
                  <a:gd name="connsiteX4" fmla="*/ 61912 w 657225"/>
                  <a:gd name="connsiteY4" fmla="*/ 10482 h 1057827"/>
                  <a:gd name="connsiteX5" fmla="*/ 77152 w 657225"/>
                  <a:gd name="connsiteY5" fmla="*/ 957 h 1057827"/>
                  <a:gd name="connsiteX6" fmla="*/ 95250 w 657225"/>
                  <a:gd name="connsiteY6" fmla="*/ 869 h 1057827"/>
                  <a:gd name="connsiteX7" fmla="*/ 114300 w 657225"/>
                  <a:gd name="connsiteY7" fmla="*/ 5720 h 1057827"/>
                  <a:gd name="connsiteX8" fmla="*/ 128587 w 657225"/>
                  <a:gd name="connsiteY8" fmla="*/ 15245 h 1057827"/>
                  <a:gd name="connsiteX9" fmla="*/ 147637 w 657225"/>
                  <a:gd name="connsiteY9" fmla="*/ 48582 h 1057827"/>
                  <a:gd name="connsiteX10" fmla="*/ 166687 w 657225"/>
                  <a:gd name="connsiteY10" fmla="*/ 91445 h 1057827"/>
                  <a:gd name="connsiteX11" fmla="*/ 180975 w 657225"/>
                  <a:gd name="connsiteY11" fmla="*/ 134307 h 1057827"/>
                  <a:gd name="connsiteX12" fmla="*/ 199072 w 657225"/>
                  <a:gd name="connsiteY12" fmla="*/ 198125 h 1057827"/>
                  <a:gd name="connsiteX13" fmla="*/ 215265 w 657225"/>
                  <a:gd name="connsiteY13" fmla="*/ 253371 h 1057827"/>
                  <a:gd name="connsiteX14" fmla="*/ 242887 w 657225"/>
                  <a:gd name="connsiteY14" fmla="*/ 381957 h 1057827"/>
                  <a:gd name="connsiteX15" fmla="*/ 272415 w 657225"/>
                  <a:gd name="connsiteY15" fmla="*/ 513403 h 1057827"/>
                  <a:gd name="connsiteX16" fmla="*/ 295275 w 657225"/>
                  <a:gd name="connsiteY16" fmla="*/ 620082 h 1057827"/>
                  <a:gd name="connsiteX17" fmla="*/ 317182 w 657225"/>
                  <a:gd name="connsiteY17" fmla="*/ 708665 h 1057827"/>
                  <a:gd name="connsiteX18" fmla="*/ 342900 w 657225"/>
                  <a:gd name="connsiteY18" fmla="*/ 803910 h 1057827"/>
                  <a:gd name="connsiteX19" fmla="*/ 361950 w 657225"/>
                  <a:gd name="connsiteY19" fmla="*/ 877257 h 1057827"/>
                  <a:gd name="connsiteX20" fmla="*/ 381000 w 657225"/>
                  <a:gd name="connsiteY20" fmla="*/ 948695 h 1057827"/>
                  <a:gd name="connsiteX21" fmla="*/ 390525 w 657225"/>
                  <a:gd name="connsiteY21" fmla="*/ 981075 h 1057827"/>
                  <a:gd name="connsiteX22" fmla="*/ 402907 w 657225"/>
                  <a:gd name="connsiteY22" fmla="*/ 1015370 h 1057827"/>
                  <a:gd name="connsiteX23" fmla="*/ 414337 w 657225"/>
                  <a:gd name="connsiteY23" fmla="*/ 1034419 h 1057827"/>
                  <a:gd name="connsiteX24" fmla="*/ 429577 w 657225"/>
                  <a:gd name="connsiteY24" fmla="*/ 1050612 h 1057827"/>
                  <a:gd name="connsiteX25" fmla="*/ 452437 w 657225"/>
                  <a:gd name="connsiteY25" fmla="*/ 1057808 h 1057827"/>
                  <a:gd name="connsiteX26" fmla="*/ 485775 w 657225"/>
                  <a:gd name="connsiteY26" fmla="*/ 1048707 h 1057827"/>
                  <a:gd name="connsiteX27" fmla="*/ 504825 w 657225"/>
                  <a:gd name="connsiteY27" fmla="*/ 1029657 h 1057827"/>
                  <a:gd name="connsiteX28" fmla="*/ 519112 w 657225"/>
                  <a:gd name="connsiteY28" fmla="*/ 1001082 h 1057827"/>
                  <a:gd name="connsiteX29" fmla="*/ 538162 w 657225"/>
                  <a:gd name="connsiteY29" fmla="*/ 958220 h 1057827"/>
                  <a:gd name="connsiteX30" fmla="*/ 552450 w 657225"/>
                  <a:gd name="connsiteY30" fmla="*/ 915357 h 1057827"/>
                  <a:gd name="connsiteX31" fmla="*/ 572452 w 657225"/>
                  <a:gd name="connsiteY31" fmla="*/ 847730 h 1057827"/>
                  <a:gd name="connsiteX32" fmla="*/ 617220 w 657225"/>
                  <a:gd name="connsiteY32" fmla="*/ 677232 h 1057827"/>
                  <a:gd name="connsiteX33" fmla="*/ 638175 w 657225"/>
                  <a:gd name="connsiteY33" fmla="*/ 574363 h 1057827"/>
                  <a:gd name="connsiteX34" fmla="*/ 657225 w 657225"/>
                  <a:gd name="connsiteY34" fmla="*/ 491495 h 1057827"/>
                  <a:gd name="connsiteX35" fmla="*/ 657225 w 657225"/>
                  <a:gd name="connsiteY35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7225" h="1057827">
                    <a:moveTo>
                      <a:pt x="0" y="148595"/>
                    </a:moveTo>
                    <a:cubicBezTo>
                      <a:pt x="4167" y="136689"/>
                      <a:pt x="12858" y="109701"/>
                      <a:pt x="20002" y="91445"/>
                    </a:cubicBezTo>
                    <a:cubicBezTo>
                      <a:pt x="27146" y="73189"/>
                      <a:pt x="38258" y="50170"/>
                      <a:pt x="42862" y="39057"/>
                    </a:cubicBezTo>
                    <a:cubicBezTo>
                      <a:pt x="45243" y="32866"/>
                      <a:pt x="46037" y="29532"/>
                      <a:pt x="47625" y="24770"/>
                    </a:cubicBezTo>
                    <a:cubicBezTo>
                      <a:pt x="50800" y="20008"/>
                      <a:pt x="56991" y="14451"/>
                      <a:pt x="61912" y="10482"/>
                    </a:cubicBezTo>
                    <a:cubicBezTo>
                      <a:pt x="66833" y="6513"/>
                      <a:pt x="71596" y="2559"/>
                      <a:pt x="77152" y="957"/>
                    </a:cubicBezTo>
                    <a:cubicBezTo>
                      <a:pt x="82708" y="-645"/>
                      <a:pt x="89059" y="75"/>
                      <a:pt x="95250" y="869"/>
                    </a:cubicBezTo>
                    <a:cubicBezTo>
                      <a:pt x="101441" y="1663"/>
                      <a:pt x="108744" y="3324"/>
                      <a:pt x="114300" y="5720"/>
                    </a:cubicBezTo>
                    <a:cubicBezTo>
                      <a:pt x="119856" y="8116"/>
                      <a:pt x="123031" y="8101"/>
                      <a:pt x="128587" y="15245"/>
                    </a:cubicBezTo>
                    <a:cubicBezTo>
                      <a:pt x="134143" y="22389"/>
                      <a:pt x="141287" y="35882"/>
                      <a:pt x="147637" y="48582"/>
                    </a:cubicBezTo>
                    <a:cubicBezTo>
                      <a:pt x="153987" y="61282"/>
                      <a:pt x="161131" y="77157"/>
                      <a:pt x="166687" y="91445"/>
                    </a:cubicBezTo>
                    <a:cubicBezTo>
                      <a:pt x="172243" y="105733"/>
                      <a:pt x="175578" y="116527"/>
                      <a:pt x="180975" y="134307"/>
                    </a:cubicBezTo>
                    <a:cubicBezTo>
                      <a:pt x="186372" y="152087"/>
                      <a:pt x="193357" y="178281"/>
                      <a:pt x="199072" y="198125"/>
                    </a:cubicBezTo>
                    <a:cubicBezTo>
                      <a:pt x="204787" y="217969"/>
                      <a:pt x="207963" y="222732"/>
                      <a:pt x="215265" y="253371"/>
                    </a:cubicBezTo>
                    <a:cubicBezTo>
                      <a:pt x="222567" y="284010"/>
                      <a:pt x="233362" y="338618"/>
                      <a:pt x="242887" y="381957"/>
                    </a:cubicBezTo>
                    <a:cubicBezTo>
                      <a:pt x="252412" y="425296"/>
                      <a:pt x="263684" y="473715"/>
                      <a:pt x="272415" y="513403"/>
                    </a:cubicBezTo>
                    <a:cubicBezTo>
                      <a:pt x="281146" y="553091"/>
                      <a:pt x="287814" y="587538"/>
                      <a:pt x="295275" y="620082"/>
                    </a:cubicBezTo>
                    <a:cubicBezTo>
                      <a:pt x="302736" y="652626"/>
                      <a:pt x="309245" y="678027"/>
                      <a:pt x="317182" y="708665"/>
                    </a:cubicBezTo>
                    <a:cubicBezTo>
                      <a:pt x="325119" y="739303"/>
                      <a:pt x="335756" y="776129"/>
                      <a:pt x="342900" y="803910"/>
                    </a:cubicBezTo>
                    <a:cubicBezTo>
                      <a:pt x="350044" y="831691"/>
                      <a:pt x="355600" y="853126"/>
                      <a:pt x="361950" y="877257"/>
                    </a:cubicBezTo>
                    <a:cubicBezTo>
                      <a:pt x="368300" y="901388"/>
                      <a:pt x="376238" y="931392"/>
                      <a:pt x="381000" y="948695"/>
                    </a:cubicBezTo>
                    <a:cubicBezTo>
                      <a:pt x="385762" y="965998"/>
                      <a:pt x="386874" y="969963"/>
                      <a:pt x="390525" y="981075"/>
                    </a:cubicBezTo>
                    <a:cubicBezTo>
                      <a:pt x="394176" y="992187"/>
                      <a:pt x="398938" y="1006479"/>
                      <a:pt x="402907" y="1015370"/>
                    </a:cubicBezTo>
                    <a:cubicBezTo>
                      <a:pt x="406876" y="1024261"/>
                      <a:pt x="409892" y="1028545"/>
                      <a:pt x="414337" y="1034419"/>
                    </a:cubicBezTo>
                    <a:cubicBezTo>
                      <a:pt x="418782" y="1040293"/>
                      <a:pt x="423227" y="1046714"/>
                      <a:pt x="429577" y="1050612"/>
                    </a:cubicBezTo>
                    <a:cubicBezTo>
                      <a:pt x="435927" y="1054510"/>
                      <a:pt x="443071" y="1058126"/>
                      <a:pt x="452437" y="1057808"/>
                    </a:cubicBezTo>
                    <a:cubicBezTo>
                      <a:pt x="461803" y="1057491"/>
                      <a:pt x="477044" y="1053399"/>
                      <a:pt x="485775" y="1048707"/>
                    </a:cubicBezTo>
                    <a:cubicBezTo>
                      <a:pt x="494506" y="1044015"/>
                      <a:pt x="499269" y="1037595"/>
                      <a:pt x="504825" y="1029657"/>
                    </a:cubicBezTo>
                    <a:cubicBezTo>
                      <a:pt x="510381" y="1021719"/>
                      <a:pt x="513556" y="1012988"/>
                      <a:pt x="519112" y="1001082"/>
                    </a:cubicBezTo>
                    <a:cubicBezTo>
                      <a:pt x="524668" y="989176"/>
                      <a:pt x="532606" y="972508"/>
                      <a:pt x="538162" y="958220"/>
                    </a:cubicBezTo>
                    <a:cubicBezTo>
                      <a:pt x="543718" y="943932"/>
                      <a:pt x="546735" y="933772"/>
                      <a:pt x="552450" y="915357"/>
                    </a:cubicBezTo>
                    <a:cubicBezTo>
                      <a:pt x="558165" y="896942"/>
                      <a:pt x="561657" y="887418"/>
                      <a:pt x="572452" y="847730"/>
                    </a:cubicBezTo>
                    <a:cubicBezTo>
                      <a:pt x="583247" y="808043"/>
                      <a:pt x="606266" y="722793"/>
                      <a:pt x="617220" y="677232"/>
                    </a:cubicBezTo>
                    <a:cubicBezTo>
                      <a:pt x="628174" y="631671"/>
                      <a:pt x="631508" y="605319"/>
                      <a:pt x="638175" y="574363"/>
                    </a:cubicBezTo>
                    <a:cubicBezTo>
                      <a:pt x="644843" y="543407"/>
                      <a:pt x="654050" y="505306"/>
                      <a:pt x="657225" y="491495"/>
                    </a:cubicBezTo>
                    <a:lnTo>
                      <a:pt x="65722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94CA00C-7377-492D-A87C-3A66070C4D8C}"/>
                  </a:ext>
                </a:extLst>
              </p:cNvPr>
              <p:cNvSpPr/>
              <p:nvPr/>
            </p:nvSpPr>
            <p:spPr>
              <a:xfrm>
                <a:off x="8238844" y="1426983"/>
                <a:ext cx="494219" cy="41186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602932 w 741045"/>
                  <a:gd name="connsiteY36" fmla="*/ 1001082 h 1057827"/>
                  <a:gd name="connsiteX37" fmla="*/ 621982 w 741045"/>
                  <a:gd name="connsiteY37" fmla="*/ 958220 h 1057827"/>
                  <a:gd name="connsiteX38" fmla="*/ 636270 w 741045"/>
                  <a:gd name="connsiteY38" fmla="*/ 915357 h 1057827"/>
                  <a:gd name="connsiteX39" fmla="*/ 656272 w 741045"/>
                  <a:gd name="connsiteY39" fmla="*/ 847730 h 1057827"/>
                  <a:gd name="connsiteX40" fmla="*/ 701040 w 741045"/>
                  <a:gd name="connsiteY40" fmla="*/ 677232 h 1057827"/>
                  <a:gd name="connsiteX41" fmla="*/ 721995 w 741045"/>
                  <a:gd name="connsiteY41" fmla="*/ 574363 h 1057827"/>
                  <a:gd name="connsiteX42" fmla="*/ 741045 w 741045"/>
                  <a:gd name="connsiteY42" fmla="*/ 491495 h 1057827"/>
                  <a:gd name="connsiteX43" fmla="*/ 741045 w 741045"/>
                  <a:gd name="connsiteY43" fmla="*/ 491495 h 1057827"/>
                  <a:gd name="connsiteX0" fmla="*/ 0 w 741045"/>
                  <a:gd name="connsiteY0" fmla="*/ 502926 h 1060714"/>
                  <a:gd name="connsiteX1" fmla="*/ 21907 w 741045"/>
                  <a:gd name="connsiteY1" fmla="*/ 407676 h 1060714"/>
                  <a:gd name="connsiteX2" fmla="*/ 36195 w 741045"/>
                  <a:gd name="connsiteY2" fmla="*/ 353382 h 1060714"/>
                  <a:gd name="connsiteX3" fmla="*/ 45720 w 741045"/>
                  <a:gd name="connsiteY3" fmla="*/ 300995 h 1060714"/>
                  <a:gd name="connsiteX4" fmla="*/ 55245 w 741045"/>
                  <a:gd name="connsiteY4" fmla="*/ 267657 h 1060714"/>
                  <a:gd name="connsiteX5" fmla="*/ 60007 w 741045"/>
                  <a:gd name="connsiteY5" fmla="*/ 234320 h 1060714"/>
                  <a:gd name="connsiteX6" fmla="*/ 70485 w 741045"/>
                  <a:gd name="connsiteY6" fmla="*/ 198124 h 1060714"/>
                  <a:gd name="connsiteX7" fmla="*/ 83820 w 741045"/>
                  <a:gd name="connsiteY7" fmla="*/ 148595 h 1060714"/>
                  <a:gd name="connsiteX8" fmla="*/ 93345 w 741045"/>
                  <a:gd name="connsiteY8" fmla="*/ 124782 h 1060714"/>
                  <a:gd name="connsiteX9" fmla="*/ 103822 w 741045"/>
                  <a:gd name="connsiteY9" fmla="*/ 91445 h 1060714"/>
                  <a:gd name="connsiteX10" fmla="*/ 117157 w 741045"/>
                  <a:gd name="connsiteY10" fmla="*/ 61917 h 1060714"/>
                  <a:gd name="connsiteX11" fmla="*/ 126682 w 741045"/>
                  <a:gd name="connsiteY11" fmla="*/ 39057 h 1060714"/>
                  <a:gd name="connsiteX12" fmla="*/ 131445 w 741045"/>
                  <a:gd name="connsiteY12" fmla="*/ 24770 h 1060714"/>
                  <a:gd name="connsiteX13" fmla="*/ 145732 w 741045"/>
                  <a:gd name="connsiteY13" fmla="*/ 10482 h 1060714"/>
                  <a:gd name="connsiteX14" fmla="*/ 160972 w 741045"/>
                  <a:gd name="connsiteY14" fmla="*/ 957 h 1060714"/>
                  <a:gd name="connsiteX15" fmla="*/ 179070 w 741045"/>
                  <a:gd name="connsiteY15" fmla="*/ 869 h 1060714"/>
                  <a:gd name="connsiteX16" fmla="*/ 198120 w 741045"/>
                  <a:gd name="connsiteY16" fmla="*/ 5720 h 1060714"/>
                  <a:gd name="connsiteX17" fmla="*/ 212407 w 741045"/>
                  <a:gd name="connsiteY17" fmla="*/ 15245 h 1060714"/>
                  <a:gd name="connsiteX18" fmla="*/ 231457 w 741045"/>
                  <a:gd name="connsiteY18" fmla="*/ 48582 h 1060714"/>
                  <a:gd name="connsiteX19" fmla="*/ 250507 w 741045"/>
                  <a:gd name="connsiteY19" fmla="*/ 91445 h 1060714"/>
                  <a:gd name="connsiteX20" fmla="*/ 264795 w 741045"/>
                  <a:gd name="connsiteY20" fmla="*/ 134307 h 1060714"/>
                  <a:gd name="connsiteX21" fmla="*/ 282892 w 741045"/>
                  <a:gd name="connsiteY21" fmla="*/ 198125 h 1060714"/>
                  <a:gd name="connsiteX22" fmla="*/ 299085 w 741045"/>
                  <a:gd name="connsiteY22" fmla="*/ 253371 h 1060714"/>
                  <a:gd name="connsiteX23" fmla="*/ 326707 w 741045"/>
                  <a:gd name="connsiteY23" fmla="*/ 381957 h 1060714"/>
                  <a:gd name="connsiteX24" fmla="*/ 356235 w 741045"/>
                  <a:gd name="connsiteY24" fmla="*/ 513403 h 1060714"/>
                  <a:gd name="connsiteX25" fmla="*/ 379095 w 741045"/>
                  <a:gd name="connsiteY25" fmla="*/ 620082 h 1060714"/>
                  <a:gd name="connsiteX26" fmla="*/ 401002 w 741045"/>
                  <a:gd name="connsiteY26" fmla="*/ 708665 h 1060714"/>
                  <a:gd name="connsiteX27" fmla="*/ 426720 w 741045"/>
                  <a:gd name="connsiteY27" fmla="*/ 803910 h 1060714"/>
                  <a:gd name="connsiteX28" fmla="*/ 445770 w 741045"/>
                  <a:gd name="connsiteY28" fmla="*/ 877257 h 1060714"/>
                  <a:gd name="connsiteX29" fmla="*/ 464820 w 741045"/>
                  <a:gd name="connsiteY29" fmla="*/ 948695 h 1060714"/>
                  <a:gd name="connsiteX30" fmla="*/ 474345 w 741045"/>
                  <a:gd name="connsiteY30" fmla="*/ 981075 h 1060714"/>
                  <a:gd name="connsiteX31" fmla="*/ 486727 w 741045"/>
                  <a:gd name="connsiteY31" fmla="*/ 1015370 h 1060714"/>
                  <a:gd name="connsiteX32" fmla="*/ 498157 w 741045"/>
                  <a:gd name="connsiteY32" fmla="*/ 1034419 h 1060714"/>
                  <a:gd name="connsiteX33" fmla="*/ 513397 w 741045"/>
                  <a:gd name="connsiteY33" fmla="*/ 1050612 h 1060714"/>
                  <a:gd name="connsiteX34" fmla="*/ 536257 w 741045"/>
                  <a:gd name="connsiteY34" fmla="*/ 1057808 h 1060714"/>
                  <a:gd name="connsiteX35" fmla="*/ 602932 w 741045"/>
                  <a:gd name="connsiteY35" fmla="*/ 1001082 h 1060714"/>
                  <a:gd name="connsiteX36" fmla="*/ 621982 w 741045"/>
                  <a:gd name="connsiteY36" fmla="*/ 958220 h 1060714"/>
                  <a:gd name="connsiteX37" fmla="*/ 636270 w 741045"/>
                  <a:gd name="connsiteY37" fmla="*/ 915357 h 1060714"/>
                  <a:gd name="connsiteX38" fmla="*/ 656272 w 741045"/>
                  <a:gd name="connsiteY38" fmla="*/ 847730 h 1060714"/>
                  <a:gd name="connsiteX39" fmla="*/ 701040 w 741045"/>
                  <a:gd name="connsiteY39" fmla="*/ 677232 h 1060714"/>
                  <a:gd name="connsiteX40" fmla="*/ 721995 w 741045"/>
                  <a:gd name="connsiteY40" fmla="*/ 574363 h 1060714"/>
                  <a:gd name="connsiteX41" fmla="*/ 741045 w 741045"/>
                  <a:gd name="connsiteY41" fmla="*/ 491495 h 1060714"/>
                  <a:gd name="connsiteX42" fmla="*/ 741045 w 741045"/>
                  <a:gd name="connsiteY42" fmla="*/ 491495 h 1060714"/>
                  <a:gd name="connsiteX0" fmla="*/ 0 w 741045"/>
                  <a:gd name="connsiteY0" fmla="*/ 502926 h 1116341"/>
                  <a:gd name="connsiteX1" fmla="*/ 21907 w 741045"/>
                  <a:gd name="connsiteY1" fmla="*/ 407676 h 1116341"/>
                  <a:gd name="connsiteX2" fmla="*/ 36195 w 741045"/>
                  <a:gd name="connsiteY2" fmla="*/ 353382 h 1116341"/>
                  <a:gd name="connsiteX3" fmla="*/ 45720 w 741045"/>
                  <a:gd name="connsiteY3" fmla="*/ 300995 h 1116341"/>
                  <a:gd name="connsiteX4" fmla="*/ 55245 w 741045"/>
                  <a:gd name="connsiteY4" fmla="*/ 267657 h 1116341"/>
                  <a:gd name="connsiteX5" fmla="*/ 60007 w 741045"/>
                  <a:gd name="connsiteY5" fmla="*/ 234320 h 1116341"/>
                  <a:gd name="connsiteX6" fmla="*/ 70485 w 741045"/>
                  <a:gd name="connsiteY6" fmla="*/ 198124 h 1116341"/>
                  <a:gd name="connsiteX7" fmla="*/ 83820 w 741045"/>
                  <a:gd name="connsiteY7" fmla="*/ 148595 h 1116341"/>
                  <a:gd name="connsiteX8" fmla="*/ 93345 w 741045"/>
                  <a:gd name="connsiteY8" fmla="*/ 124782 h 1116341"/>
                  <a:gd name="connsiteX9" fmla="*/ 103822 w 741045"/>
                  <a:gd name="connsiteY9" fmla="*/ 91445 h 1116341"/>
                  <a:gd name="connsiteX10" fmla="*/ 117157 w 741045"/>
                  <a:gd name="connsiteY10" fmla="*/ 61917 h 1116341"/>
                  <a:gd name="connsiteX11" fmla="*/ 126682 w 741045"/>
                  <a:gd name="connsiteY11" fmla="*/ 39057 h 1116341"/>
                  <a:gd name="connsiteX12" fmla="*/ 131445 w 741045"/>
                  <a:gd name="connsiteY12" fmla="*/ 24770 h 1116341"/>
                  <a:gd name="connsiteX13" fmla="*/ 145732 w 741045"/>
                  <a:gd name="connsiteY13" fmla="*/ 10482 h 1116341"/>
                  <a:gd name="connsiteX14" fmla="*/ 160972 w 741045"/>
                  <a:gd name="connsiteY14" fmla="*/ 957 h 1116341"/>
                  <a:gd name="connsiteX15" fmla="*/ 179070 w 741045"/>
                  <a:gd name="connsiteY15" fmla="*/ 869 h 1116341"/>
                  <a:gd name="connsiteX16" fmla="*/ 198120 w 741045"/>
                  <a:gd name="connsiteY16" fmla="*/ 5720 h 1116341"/>
                  <a:gd name="connsiteX17" fmla="*/ 212407 w 741045"/>
                  <a:gd name="connsiteY17" fmla="*/ 15245 h 1116341"/>
                  <a:gd name="connsiteX18" fmla="*/ 231457 w 741045"/>
                  <a:gd name="connsiteY18" fmla="*/ 48582 h 1116341"/>
                  <a:gd name="connsiteX19" fmla="*/ 250507 w 741045"/>
                  <a:gd name="connsiteY19" fmla="*/ 91445 h 1116341"/>
                  <a:gd name="connsiteX20" fmla="*/ 264795 w 741045"/>
                  <a:gd name="connsiteY20" fmla="*/ 134307 h 1116341"/>
                  <a:gd name="connsiteX21" fmla="*/ 282892 w 741045"/>
                  <a:gd name="connsiteY21" fmla="*/ 198125 h 1116341"/>
                  <a:gd name="connsiteX22" fmla="*/ 299085 w 741045"/>
                  <a:gd name="connsiteY22" fmla="*/ 253371 h 1116341"/>
                  <a:gd name="connsiteX23" fmla="*/ 326707 w 741045"/>
                  <a:gd name="connsiteY23" fmla="*/ 381957 h 1116341"/>
                  <a:gd name="connsiteX24" fmla="*/ 356235 w 741045"/>
                  <a:gd name="connsiteY24" fmla="*/ 513403 h 1116341"/>
                  <a:gd name="connsiteX25" fmla="*/ 379095 w 741045"/>
                  <a:gd name="connsiteY25" fmla="*/ 620082 h 1116341"/>
                  <a:gd name="connsiteX26" fmla="*/ 401002 w 741045"/>
                  <a:gd name="connsiteY26" fmla="*/ 708665 h 1116341"/>
                  <a:gd name="connsiteX27" fmla="*/ 426720 w 741045"/>
                  <a:gd name="connsiteY27" fmla="*/ 803910 h 1116341"/>
                  <a:gd name="connsiteX28" fmla="*/ 445770 w 741045"/>
                  <a:gd name="connsiteY28" fmla="*/ 877257 h 1116341"/>
                  <a:gd name="connsiteX29" fmla="*/ 464820 w 741045"/>
                  <a:gd name="connsiteY29" fmla="*/ 948695 h 1116341"/>
                  <a:gd name="connsiteX30" fmla="*/ 474345 w 741045"/>
                  <a:gd name="connsiteY30" fmla="*/ 981075 h 1116341"/>
                  <a:gd name="connsiteX31" fmla="*/ 486727 w 741045"/>
                  <a:gd name="connsiteY31" fmla="*/ 1015370 h 1116341"/>
                  <a:gd name="connsiteX32" fmla="*/ 498157 w 741045"/>
                  <a:gd name="connsiteY32" fmla="*/ 1034419 h 1116341"/>
                  <a:gd name="connsiteX33" fmla="*/ 513397 w 741045"/>
                  <a:gd name="connsiteY33" fmla="*/ 1050612 h 1116341"/>
                  <a:gd name="connsiteX34" fmla="*/ 510917 w 741045"/>
                  <a:gd name="connsiteY34" fmla="*/ 1115561 h 1116341"/>
                  <a:gd name="connsiteX35" fmla="*/ 602932 w 741045"/>
                  <a:gd name="connsiteY35" fmla="*/ 1001082 h 1116341"/>
                  <a:gd name="connsiteX36" fmla="*/ 621982 w 741045"/>
                  <a:gd name="connsiteY36" fmla="*/ 958220 h 1116341"/>
                  <a:gd name="connsiteX37" fmla="*/ 636270 w 741045"/>
                  <a:gd name="connsiteY37" fmla="*/ 915357 h 1116341"/>
                  <a:gd name="connsiteX38" fmla="*/ 656272 w 741045"/>
                  <a:gd name="connsiteY38" fmla="*/ 847730 h 1116341"/>
                  <a:gd name="connsiteX39" fmla="*/ 701040 w 741045"/>
                  <a:gd name="connsiteY39" fmla="*/ 677232 h 1116341"/>
                  <a:gd name="connsiteX40" fmla="*/ 721995 w 741045"/>
                  <a:gd name="connsiteY40" fmla="*/ 574363 h 1116341"/>
                  <a:gd name="connsiteX41" fmla="*/ 741045 w 741045"/>
                  <a:gd name="connsiteY41" fmla="*/ 491495 h 1116341"/>
                  <a:gd name="connsiteX42" fmla="*/ 741045 w 741045"/>
                  <a:gd name="connsiteY42" fmla="*/ 491495 h 1116341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26707 w 741045"/>
                  <a:gd name="connsiteY22" fmla="*/ 381957 h 1051772"/>
                  <a:gd name="connsiteX23" fmla="*/ 356235 w 741045"/>
                  <a:gd name="connsiteY23" fmla="*/ 513403 h 1051772"/>
                  <a:gd name="connsiteX24" fmla="*/ 379095 w 741045"/>
                  <a:gd name="connsiteY24" fmla="*/ 620082 h 1051772"/>
                  <a:gd name="connsiteX25" fmla="*/ 401002 w 741045"/>
                  <a:gd name="connsiteY25" fmla="*/ 708665 h 1051772"/>
                  <a:gd name="connsiteX26" fmla="*/ 426720 w 741045"/>
                  <a:gd name="connsiteY26" fmla="*/ 803910 h 1051772"/>
                  <a:gd name="connsiteX27" fmla="*/ 445770 w 741045"/>
                  <a:gd name="connsiteY27" fmla="*/ 877257 h 1051772"/>
                  <a:gd name="connsiteX28" fmla="*/ 464820 w 741045"/>
                  <a:gd name="connsiteY28" fmla="*/ 948695 h 1051772"/>
                  <a:gd name="connsiteX29" fmla="*/ 474345 w 741045"/>
                  <a:gd name="connsiteY29" fmla="*/ 981075 h 1051772"/>
                  <a:gd name="connsiteX30" fmla="*/ 486727 w 741045"/>
                  <a:gd name="connsiteY30" fmla="*/ 1015370 h 1051772"/>
                  <a:gd name="connsiteX31" fmla="*/ 498157 w 741045"/>
                  <a:gd name="connsiteY31" fmla="*/ 1034419 h 1051772"/>
                  <a:gd name="connsiteX32" fmla="*/ 513397 w 741045"/>
                  <a:gd name="connsiteY32" fmla="*/ 1050612 h 1051772"/>
                  <a:gd name="connsiteX33" fmla="*/ 602932 w 741045"/>
                  <a:gd name="connsiteY33" fmla="*/ 1001082 h 1051772"/>
                  <a:gd name="connsiteX34" fmla="*/ 621982 w 741045"/>
                  <a:gd name="connsiteY34" fmla="*/ 958220 h 1051772"/>
                  <a:gd name="connsiteX35" fmla="*/ 636270 w 741045"/>
                  <a:gd name="connsiteY35" fmla="*/ 915357 h 1051772"/>
                  <a:gd name="connsiteX36" fmla="*/ 656272 w 741045"/>
                  <a:gd name="connsiteY36" fmla="*/ 847730 h 1051772"/>
                  <a:gd name="connsiteX37" fmla="*/ 701040 w 741045"/>
                  <a:gd name="connsiteY37" fmla="*/ 677232 h 1051772"/>
                  <a:gd name="connsiteX38" fmla="*/ 721995 w 741045"/>
                  <a:gd name="connsiteY38" fmla="*/ 574363 h 1051772"/>
                  <a:gd name="connsiteX39" fmla="*/ 741045 w 741045"/>
                  <a:gd name="connsiteY39" fmla="*/ 491495 h 1051772"/>
                  <a:gd name="connsiteX40" fmla="*/ 741045 w 741045"/>
                  <a:gd name="connsiteY40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56235 w 741045"/>
                  <a:gd name="connsiteY22" fmla="*/ 513403 h 1051772"/>
                  <a:gd name="connsiteX23" fmla="*/ 379095 w 741045"/>
                  <a:gd name="connsiteY23" fmla="*/ 620082 h 1051772"/>
                  <a:gd name="connsiteX24" fmla="*/ 401002 w 741045"/>
                  <a:gd name="connsiteY24" fmla="*/ 708665 h 1051772"/>
                  <a:gd name="connsiteX25" fmla="*/ 426720 w 741045"/>
                  <a:gd name="connsiteY25" fmla="*/ 803910 h 1051772"/>
                  <a:gd name="connsiteX26" fmla="*/ 445770 w 741045"/>
                  <a:gd name="connsiteY26" fmla="*/ 877257 h 1051772"/>
                  <a:gd name="connsiteX27" fmla="*/ 464820 w 741045"/>
                  <a:gd name="connsiteY27" fmla="*/ 948695 h 1051772"/>
                  <a:gd name="connsiteX28" fmla="*/ 474345 w 741045"/>
                  <a:gd name="connsiteY28" fmla="*/ 981075 h 1051772"/>
                  <a:gd name="connsiteX29" fmla="*/ 486727 w 741045"/>
                  <a:gd name="connsiteY29" fmla="*/ 1015370 h 1051772"/>
                  <a:gd name="connsiteX30" fmla="*/ 498157 w 741045"/>
                  <a:gd name="connsiteY30" fmla="*/ 1034419 h 1051772"/>
                  <a:gd name="connsiteX31" fmla="*/ 513397 w 741045"/>
                  <a:gd name="connsiteY31" fmla="*/ 1050612 h 1051772"/>
                  <a:gd name="connsiteX32" fmla="*/ 602932 w 741045"/>
                  <a:gd name="connsiteY32" fmla="*/ 1001082 h 1051772"/>
                  <a:gd name="connsiteX33" fmla="*/ 621982 w 741045"/>
                  <a:gd name="connsiteY33" fmla="*/ 958220 h 1051772"/>
                  <a:gd name="connsiteX34" fmla="*/ 636270 w 741045"/>
                  <a:gd name="connsiteY34" fmla="*/ 915357 h 1051772"/>
                  <a:gd name="connsiteX35" fmla="*/ 656272 w 741045"/>
                  <a:gd name="connsiteY35" fmla="*/ 847730 h 1051772"/>
                  <a:gd name="connsiteX36" fmla="*/ 701040 w 741045"/>
                  <a:gd name="connsiteY36" fmla="*/ 677232 h 1051772"/>
                  <a:gd name="connsiteX37" fmla="*/ 721995 w 741045"/>
                  <a:gd name="connsiteY37" fmla="*/ 574363 h 1051772"/>
                  <a:gd name="connsiteX38" fmla="*/ 741045 w 741045"/>
                  <a:gd name="connsiteY38" fmla="*/ 491495 h 1051772"/>
                  <a:gd name="connsiteX39" fmla="*/ 741045 w 741045"/>
                  <a:gd name="connsiteY39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379095 w 741045"/>
                  <a:gd name="connsiteY22" fmla="*/ 620082 h 1051772"/>
                  <a:gd name="connsiteX23" fmla="*/ 401002 w 741045"/>
                  <a:gd name="connsiteY23" fmla="*/ 708665 h 1051772"/>
                  <a:gd name="connsiteX24" fmla="*/ 426720 w 741045"/>
                  <a:gd name="connsiteY24" fmla="*/ 803910 h 1051772"/>
                  <a:gd name="connsiteX25" fmla="*/ 445770 w 741045"/>
                  <a:gd name="connsiteY25" fmla="*/ 877257 h 1051772"/>
                  <a:gd name="connsiteX26" fmla="*/ 464820 w 741045"/>
                  <a:gd name="connsiteY26" fmla="*/ 948695 h 1051772"/>
                  <a:gd name="connsiteX27" fmla="*/ 474345 w 741045"/>
                  <a:gd name="connsiteY27" fmla="*/ 981075 h 1051772"/>
                  <a:gd name="connsiteX28" fmla="*/ 486727 w 741045"/>
                  <a:gd name="connsiteY28" fmla="*/ 1015370 h 1051772"/>
                  <a:gd name="connsiteX29" fmla="*/ 498157 w 741045"/>
                  <a:gd name="connsiteY29" fmla="*/ 1034419 h 1051772"/>
                  <a:gd name="connsiteX30" fmla="*/ 513397 w 741045"/>
                  <a:gd name="connsiteY30" fmla="*/ 1050612 h 1051772"/>
                  <a:gd name="connsiteX31" fmla="*/ 602932 w 741045"/>
                  <a:gd name="connsiteY31" fmla="*/ 1001082 h 1051772"/>
                  <a:gd name="connsiteX32" fmla="*/ 621982 w 741045"/>
                  <a:gd name="connsiteY32" fmla="*/ 958220 h 1051772"/>
                  <a:gd name="connsiteX33" fmla="*/ 636270 w 741045"/>
                  <a:gd name="connsiteY33" fmla="*/ 915357 h 1051772"/>
                  <a:gd name="connsiteX34" fmla="*/ 656272 w 741045"/>
                  <a:gd name="connsiteY34" fmla="*/ 847730 h 1051772"/>
                  <a:gd name="connsiteX35" fmla="*/ 701040 w 741045"/>
                  <a:gd name="connsiteY35" fmla="*/ 677232 h 1051772"/>
                  <a:gd name="connsiteX36" fmla="*/ 721995 w 741045"/>
                  <a:gd name="connsiteY36" fmla="*/ 574363 h 1051772"/>
                  <a:gd name="connsiteX37" fmla="*/ 741045 w 741045"/>
                  <a:gd name="connsiteY37" fmla="*/ 491495 h 1051772"/>
                  <a:gd name="connsiteX38" fmla="*/ 741045 w 741045"/>
                  <a:gd name="connsiteY38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401002 w 741045"/>
                  <a:gd name="connsiteY22" fmla="*/ 708665 h 1051772"/>
                  <a:gd name="connsiteX23" fmla="*/ 426720 w 741045"/>
                  <a:gd name="connsiteY23" fmla="*/ 803910 h 1051772"/>
                  <a:gd name="connsiteX24" fmla="*/ 445770 w 741045"/>
                  <a:gd name="connsiteY24" fmla="*/ 877257 h 1051772"/>
                  <a:gd name="connsiteX25" fmla="*/ 464820 w 741045"/>
                  <a:gd name="connsiteY25" fmla="*/ 948695 h 1051772"/>
                  <a:gd name="connsiteX26" fmla="*/ 474345 w 741045"/>
                  <a:gd name="connsiteY26" fmla="*/ 981075 h 1051772"/>
                  <a:gd name="connsiteX27" fmla="*/ 486727 w 741045"/>
                  <a:gd name="connsiteY27" fmla="*/ 1015370 h 1051772"/>
                  <a:gd name="connsiteX28" fmla="*/ 498157 w 741045"/>
                  <a:gd name="connsiteY28" fmla="*/ 1034419 h 1051772"/>
                  <a:gd name="connsiteX29" fmla="*/ 513397 w 741045"/>
                  <a:gd name="connsiteY29" fmla="*/ 1050612 h 1051772"/>
                  <a:gd name="connsiteX30" fmla="*/ 602932 w 741045"/>
                  <a:gd name="connsiteY30" fmla="*/ 1001082 h 1051772"/>
                  <a:gd name="connsiteX31" fmla="*/ 621982 w 741045"/>
                  <a:gd name="connsiteY31" fmla="*/ 958220 h 1051772"/>
                  <a:gd name="connsiteX32" fmla="*/ 636270 w 741045"/>
                  <a:gd name="connsiteY32" fmla="*/ 915357 h 1051772"/>
                  <a:gd name="connsiteX33" fmla="*/ 656272 w 741045"/>
                  <a:gd name="connsiteY33" fmla="*/ 847730 h 1051772"/>
                  <a:gd name="connsiteX34" fmla="*/ 701040 w 741045"/>
                  <a:gd name="connsiteY34" fmla="*/ 677232 h 1051772"/>
                  <a:gd name="connsiteX35" fmla="*/ 721995 w 741045"/>
                  <a:gd name="connsiteY35" fmla="*/ 574363 h 1051772"/>
                  <a:gd name="connsiteX36" fmla="*/ 741045 w 741045"/>
                  <a:gd name="connsiteY36" fmla="*/ 491495 h 1051772"/>
                  <a:gd name="connsiteX37" fmla="*/ 741045 w 741045"/>
                  <a:gd name="connsiteY37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26720 w 741045"/>
                  <a:gd name="connsiteY22" fmla="*/ 803910 h 1051772"/>
                  <a:gd name="connsiteX23" fmla="*/ 445770 w 741045"/>
                  <a:gd name="connsiteY23" fmla="*/ 877257 h 1051772"/>
                  <a:gd name="connsiteX24" fmla="*/ 464820 w 741045"/>
                  <a:gd name="connsiteY24" fmla="*/ 948695 h 1051772"/>
                  <a:gd name="connsiteX25" fmla="*/ 474345 w 741045"/>
                  <a:gd name="connsiteY25" fmla="*/ 981075 h 1051772"/>
                  <a:gd name="connsiteX26" fmla="*/ 486727 w 741045"/>
                  <a:gd name="connsiteY26" fmla="*/ 1015370 h 1051772"/>
                  <a:gd name="connsiteX27" fmla="*/ 498157 w 741045"/>
                  <a:gd name="connsiteY27" fmla="*/ 1034419 h 1051772"/>
                  <a:gd name="connsiteX28" fmla="*/ 513397 w 741045"/>
                  <a:gd name="connsiteY28" fmla="*/ 1050612 h 1051772"/>
                  <a:gd name="connsiteX29" fmla="*/ 602932 w 741045"/>
                  <a:gd name="connsiteY29" fmla="*/ 1001082 h 1051772"/>
                  <a:gd name="connsiteX30" fmla="*/ 621982 w 741045"/>
                  <a:gd name="connsiteY30" fmla="*/ 958220 h 1051772"/>
                  <a:gd name="connsiteX31" fmla="*/ 636270 w 741045"/>
                  <a:gd name="connsiteY31" fmla="*/ 915357 h 1051772"/>
                  <a:gd name="connsiteX32" fmla="*/ 656272 w 741045"/>
                  <a:gd name="connsiteY32" fmla="*/ 847730 h 1051772"/>
                  <a:gd name="connsiteX33" fmla="*/ 701040 w 741045"/>
                  <a:gd name="connsiteY33" fmla="*/ 677232 h 1051772"/>
                  <a:gd name="connsiteX34" fmla="*/ 721995 w 741045"/>
                  <a:gd name="connsiteY34" fmla="*/ 574363 h 1051772"/>
                  <a:gd name="connsiteX35" fmla="*/ 741045 w 741045"/>
                  <a:gd name="connsiteY35" fmla="*/ 491495 h 1051772"/>
                  <a:gd name="connsiteX36" fmla="*/ 741045 w 741045"/>
                  <a:gd name="connsiteY36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45770 w 741045"/>
                  <a:gd name="connsiteY22" fmla="*/ 877257 h 1051772"/>
                  <a:gd name="connsiteX23" fmla="*/ 464820 w 741045"/>
                  <a:gd name="connsiteY23" fmla="*/ 948695 h 1051772"/>
                  <a:gd name="connsiteX24" fmla="*/ 474345 w 741045"/>
                  <a:gd name="connsiteY24" fmla="*/ 981075 h 1051772"/>
                  <a:gd name="connsiteX25" fmla="*/ 486727 w 741045"/>
                  <a:gd name="connsiteY25" fmla="*/ 1015370 h 1051772"/>
                  <a:gd name="connsiteX26" fmla="*/ 498157 w 741045"/>
                  <a:gd name="connsiteY26" fmla="*/ 1034419 h 1051772"/>
                  <a:gd name="connsiteX27" fmla="*/ 513397 w 741045"/>
                  <a:gd name="connsiteY27" fmla="*/ 1050612 h 1051772"/>
                  <a:gd name="connsiteX28" fmla="*/ 602932 w 741045"/>
                  <a:gd name="connsiteY28" fmla="*/ 1001082 h 1051772"/>
                  <a:gd name="connsiteX29" fmla="*/ 621982 w 741045"/>
                  <a:gd name="connsiteY29" fmla="*/ 958220 h 1051772"/>
                  <a:gd name="connsiteX30" fmla="*/ 636270 w 741045"/>
                  <a:gd name="connsiteY30" fmla="*/ 915357 h 1051772"/>
                  <a:gd name="connsiteX31" fmla="*/ 656272 w 741045"/>
                  <a:gd name="connsiteY31" fmla="*/ 847730 h 1051772"/>
                  <a:gd name="connsiteX32" fmla="*/ 701040 w 741045"/>
                  <a:gd name="connsiteY32" fmla="*/ 677232 h 1051772"/>
                  <a:gd name="connsiteX33" fmla="*/ 721995 w 741045"/>
                  <a:gd name="connsiteY33" fmla="*/ 574363 h 1051772"/>
                  <a:gd name="connsiteX34" fmla="*/ 741045 w 741045"/>
                  <a:gd name="connsiteY34" fmla="*/ 491495 h 1051772"/>
                  <a:gd name="connsiteX35" fmla="*/ 741045 w 741045"/>
                  <a:gd name="connsiteY35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64820 w 741045"/>
                  <a:gd name="connsiteY22" fmla="*/ 948695 h 1051772"/>
                  <a:gd name="connsiteX23" fmla="*/ 474345 w 741045"/>
                  <a:gd name="connsiteY23" fmla="*/ 981075 h 1051772"/>
                  <a:gd name="connsiteX24" fmla="*/ 486727 w 741045"/>
                  <a:gd name="connsiteY24" fmla="*/ 1015370 h 1051772"/>
                  <a:gd name="connsiteX25" fmla="*/ 498157 w 741045"/>
                  <a:gd name="connsiteY25" fmla="*/ 1034419 h 1051772"/>
                  <a:gd name="connsiteX26" fmla="*/ 513397 w 741045"/>
                  <a:gd name="connsiteY26" fmla="*/ 1050612 h 1051772"/>
                  <a:gd name="connsiteX27" fmla="*/ 602932 w 741045"/>
                  <a:gd name="connsiteY27" fmla="*/ 1001082 h 1051772"/>
                  <a:gd name="connsiteX28" fmla="*/ 621982 w 741045"/>
                  <a:gd name="connsiteY28" fmla="*/ 958220 h 1051772"/>
                  <a:gd name="connsiteX29" fmla="*/ 636270 w 741045"/>
                  <a:gd name="connsiteY29" fmla="*/ 915357 h 1051772"/>
                  <a:gd name="connsiteX30" fmla="*/ 656272 w 741045"/>
                  <a:gd name="connsiteY30" fmla="*/ 847730 h 1051772"/>
                  <a:gd name="connsiteX31" fmla="*/ 701040 w 741045"/>
                  <a:gd name="connsiteY31" fmla="*/ 677232 h 1051772"/>
                  <a:gd name="connsiteX32" fmla="*/ 721995 w 741045"/>
                  <a:gd name="connsiteY32" fmla="*/ 574363 h 1051772"/>
                  <a:gd name="connsiteX33" fmla="*/ 741045 w 741045"/>
                  <a:gd name="connsiteY33" fmla="*/ 491495 h 1051772"/>
                  <a:gd name="connsiteX34" fmla="*/ 741045 w 741045"/>
                  <a:gd name="connsiteY34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74345 w 741045"/>
                  <a:gd name="connsiteY22" fmla="*/ 981075 h 1051772"/>
                  <a:gd name="connsiteX23" fmla="*/ 486727 w 741045"/>
                  <a:gd name="connsiteY23" fmla="*/ 1015370 h 1051772"/>
                  <a:gd name="connsiteX24" fmla="*/ 498157 w 741045"/>
                  <a:gd name="connsiteY24" fmla="*/ 1034419 h 1051772"/>
                  <a:gd name="connsiteX25" fmla="*/ 513397 w 741045"/>
                  <a:gd name="connsiteY25" fmla="*/ 1050612 h 1051772"/>
                  <a:gd name="connsiteX26" fmla="*/ 602932 w 741045"/>
                  <a:gd name="connsiteY26" fmla="*/ 1001082 h 1051772"/>
                  <a:gd name="connsiteX27" fmla="*/ 621982 w 741045"/>
                  <a:gd name="connsiteY27" fmla="*/ 958220 h 1051772"/>
                  <a:gd name="connsiteX28" fmla="*/ 636270 w 741045"/>
                  <a:gd name="connsiteY28" fmla="*/ 915357 h 1051772"/>
                  <a:gd name="connsiteX29" fmla="*/ 656272 w 741045"/>
                  <a:gd name="connsiteY29" fmla="*/ 847730 h 1051772"/>
                  <a:gd name="connsiteX30" fmla="*/ 701040 w 741045"/>
                  <a:gd name="connsiteY30" fmla="*/ 677232 h 1051772"/>
                  <a:gd name="connsiteX31" fmla="*/ 721995 w 741045"/>
                  <a:gd name="connsiteY31" fmla="*/ 574363 h 1051772"/>
                  <a:gd name="connsiteX32" fmla="*/ 741045 w 741045"/>
                  <a:gd name="connsiteY32" fmla="*/ 491495 h 1051772"/>
                  <a:gd name="connsiteX33" fmla="*/ 741045 w 741045"/>
                  <a:gd name="connsiteY33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86727 w 741045"/>
                  <a:gd name="connsiteY22" fmla="*/ 1015370 h 1051772"/>
                  <a:gd name="connsiteX23" fmla="*/ 498157 w 741045"/>
                  <a:gd name="connsiteY23" fmla="*/ 1034419 h 1051772"/>
                  <a:gd name="connsiteX24" fmla="*/ 513397 w 741045"/>
                  <a:gd name="connsiteY24" fmla="*/ 1050612 h 1051772"/>
                  <a:gd name="connsiteX25" fmla="*/ 602932 w 741045"/>
                  <a:gd name="connsiteY25" fmla="*/ 1001082 h 1051772"/>
                  <a:gd name="connsiteX26" fmla="*/ 621982 w 741045"/>
                  <a:gd name="connsiteY26" fmla="*/ 958220 h 1051772"/>
                  <a:gd name="connsiteX27" fmla="*/ 636270 w 741045"/>
                  <a:gd name="connsiteY27" fmla="*/ 915357 h 1051772"/>
                  <a:gd name="connsiteX28" fmla="*/ 656272 w 741045"/>
                  <a:gd name="connsiteY28" fmla="*/ 847730 h 1051772"/>
                  <a:gd name="connsiteX29" fmla="*/ 701040 w 741045"/>
                  <a:gd name="connsiteY29" fmla="*/ 677232 h 1051772"/>
                  <a:gd name="connsiteX30" fmla="*/ 721995 w 741045"/>
                  <a:gd name="connsiteY30" fmla="*/ 574363 h 1051772"/>
                  <a:gd name="connsiteX31" fmla="*/ 741045 w 741045"/>
                  <a:gd name="connsiteY31" fmla="*/ 491495 h 1051772"/>
                  <a:gd name="connsiteX32" fmla="*/ 741045 w 741045"/>
                  <a:gd name="connsiteY32" fmla="*/ 491495 h 1051772"/>
                  <a:gd name="connsiteX0" fmla="*/ 0 w 741045"/>
                  <a:gd name="connsiteY0" fmla="*/ 502926 h 1036365"/>
                  <a:gd name="connsiteX1" fmla="*/ 21907 w 741045"/>
                  <a:gd name="connsiteY1" fmla="*/ 407676 h 1036365"/>
                  <a:gd name="connsiteX2" fmla="*/ 36195 w 741045"/>
                  <a:gd name="connsiteY2" fmla="*/ 353382 h 1036365"/>
                  <a:gd name="connsiteX3" fmla="*/ 45720 w 741045"/>
                  <a:gd name="connsiteY3" fmla="*/ 300995 h 1036365"/>
                  <a:gd name="connsiteX4" fmla="*/ 55245 w 741045"/>
                  <a:gd name="connsiteY4" fmla="*/ 267657 h 1036365"/>
                  <a:gd name="connsiteX5" fmla="*/ 60007 w 741045"/>
                  <a:gd name="connsiteY5" fmla="*/ 234320 h 1036365"/>
                  <a:gd name="connsiteX6" fmla="*/ 70485 w 741045"/>
                  <a:gd name="connsiteY6" fmla="*/ 198124 h 1036365"/>
                  <a:gd name="connsiteX7" fmla="*/ 83820 w 741045"/>
                  <a:gd name="connsiteY7" fmla="*/ 148595 h 1036365"/>
                  <a:gd name="connsiteX8" fmla="*/ 93345 w 741045"/>
                  <a:gd name="connsiteY8" fmla="*/ 124782 h 1036365"/>
                  <a:gd name="connsiteX9" fmla="*/ 103822 w 741045"/>
                  <a:gd name="connsiteY9" fmla="*/ 91445 h 1036365"/>
                  <a:gd name="connsiteX10" fmla="*/ 117157 w 741045"/>
                  <a:gd name="connsiteY10" fmla="*/ 61917 h 1036365"/>
                  <a:gd name="connsiteX11" fmla="*/ 126682 w 741045"/>
                  <a:gd name="connsiteY11" fmla="*/ 39057 h 1036365"/>
                  <a:gd name="connsiteX12" fmla="*/ 131445 w 741045"/>
                  <a:gd name="connsiteY12" fmla="*/ 24770 h 1036365"/>
                  <a:gd name="connsiteX13" fmla="*/ 145732 w 741045"/>
                  <a:gd name="connsiteY13" fmla="*/ 10482 h 1036365"/>
                  <a:gd name="connsiteX14" fmla="*/ 160972 w 741045"/>
                  <a:gd name="connsiteY14" fmla="*/ 957 h 1036365"/>
                  <a:gd name="connsiteX15" fmla="*/ 179070 w 741045"/>
                  <a:gd name="connsiteY15" fmla="*/ 869 h 1036365"/>
                  <a:gd name="connsiteX16" fmla="*/ 198120 w 741045"/>
                  <a:gd name="connsiteY16" fmla="*/ 5720 h 1036365"/>
                  <a:gd name="connsiteX17" fmla="*/ 212407 w 741045"/>
                  <a:gd name="connsiteY17" fmla="*/ 15245 h 1036365"/>
                  <a:gd name="connsiteX18" fmla="*/ 231457 w 741045"/>
                  <a:gd name="connsiteY18" fmla="*/ 48582 h 1036365"/>
                  <a:gd name="connsiteX19" fmla="*/ 250507 w 741045"/>
                  <a:gd name="connsiteY19" fmla="*/ 91445 h 1036365"/>
                  <a:gd name="connsiteX20" fmla="*/ 264795 w 741045"/>
                  <a:gd name="connsiteY20" fmla="*/ 134307 h 1036365"/>
                  <a:gd name="connsiteX21" fmla="*/ 445770 w 741045"/>
                  <a:gd name="connsiteY21" fmla="*/ 877257 h 1036365"/>
                  <a:gd name="connsiteX22" fmla="*/ 486727 w 741045"/>
                  <a:gd name="connsiteY22" fmla="*/ 1015370 h 1036365"/>
                  <a:gd name="connsiteX23" fmla="*/ 498157 w 741045"/>
                  <a:gd name="connsiteY23" fmla="*/ 1034419 h 1036365"/>
                  <a:gd name="connsiteX24" fmla="*/ 602932 w 741045"/>
                  <a:gd name="connsiteY24" fmla="*/ 1001082 h 1036365"/>
                  <a:gd name="connsiteX25" fmla="*/ 621982 w 741045"/>
                  <a:gd name="connsiteY25" fmla="*/ 958220 h 1036365"/>
                  <a:gd name="connsiteX26" fmla="*/ 636270 w 741045"/>
                  <a:gd name="connsiteY26" fmla="*/ 915357 h 1036365"/>
                  <a:gd name="connsiteX27" fmla="*/ 656272 w 741045"/>
                  <a:gd name="connsiteY27" fmla="*/ 847730 h 1036365"/>
                  <a:gd name="connsiteX28" fmla="*/ 701040 w 741045"/>
                  <a:gd name="connsiteY28" fmla="*/ 677232 h 1036365"/>
                  <a:gd name="connsiteX29" fmla="*/ 721995 w 741045"/>
                  <a:gd name="connsiteY29" fmla="*/ 574363 h 1036365"/>
                  <a:gd name="connsiteX30" fmla="*/ 741045 w 741045"/>
                  <a:gd name="connsiteY30" fmla="*/ 491495 h 1036365"/>
                  <a:gd name="connsiteX31" fmla="*/ 741045 w 741045"/>
                  <a:gd name="connsiteY31" fmla="*/ 491495 h 1036365"/>
                  <a:gd name="connsiteX0" fmla="*/ 0 w 741045"/>
                  <a:gd name="connsiteY0" fmla="*/ 502926 h 1023238"/>
                  <a:gd name="connsiteX1" fmla="*/ 21907 w 741045"/>
                  <a:gd name="connsiteY1" fmla="*/ 407676 h 1023238"/>
                  <a:gd name="connsiteX2" fmla="*/ 36195 w 741045"/>
                  <a:gd name="connsiteY2" fmla="*/ 353382 h 1023238"/>
                  <a:gd name="connsiteX3" fmla="*/ 45720 w 741045"/>
                  <a:gd name="connsiteY3" fmla="*/ 300995 h 1023238"/>
                  <a:gd name="connsiteX4" fmla="*/ 55245 w 741045"/>
                  <a:gd name="connsiteY4" fmla="*/ 267657 h 1023238"/>
                  <a:gd name="connsiteX5" fmla="*/ 60007 w 741045"/>
                  <a:gd name="connsiteY5" fmla="*/ 234320 h 1023238"/>
                  <a:gd name="connsiteX6" fmla="*/ 70485 w 741045"/>
                  <a:gd name="connsiteY6" fmla="*/ 198124 h 1023238"/>
                  <a:gd name="connsiteX7" fmla="*/ 83820 w 741045"/>
                  <a:gd name="connsiteY7" fmla="*/ 148595 h 1023238"/>
                  <a:gd name="connsiteX8" fmla="*/ 93345 w 741045"/>
                  <a:gd name="connsiteY8" fmla="*/ 124782 h 1023238"/>
                  <a:gd name="connsiteX9" fmla="*/ 103822 w 741045"/>
                  <a:gd name="connsiteY9" fmla="*/ 91445 h 1023238"/>
                  <a:gd name="connsiteX10" fmla="*/ 117157 w 741045"/>
                  <a:gd name="connsiteY10" fmla="*/ 61917 h 1023238"/>
                  <a:gd name="connsiteX11" fmla="*/ 126682 w 741045"/>
                  <a:gd name="connsiteY11" fmla="*/ 39057 h 1023238"/>
                  <a:gd name="connsiteX12" fmla="*/ 131445 w 741045"/>
                  <a:gd name="connsiteY12" fmla="*/ 24770 h 1023238"/>
                  <a:gd name="connsiteX13" fmla="*/ 145732 w 741045"/>
                  <a:gd name="connsiteY13" fmla="*/ 10482 h 1023238"/>
                  <a:gd name="connsiteX14" fmla="*/ 160972 w 741045"/>
                  <a:gd name="connsiteY14" fmla="*/ 957 h 1023238"/>
                  <a:gd name="connsiteX15" fmla="*/ 179070 w 741045"/>
                  <a:gd name="connsiteY15" fmla="*/ 869 h 1023238"/>
                  <a:gd name="connsiteX16" fmla="*/ 198120 w 741045"/>
                  <a:gd name="connsiteY16" fmla="*/ 5720 h 1023238"/>
                  <a:gd name="connsiteX17" fmla="*/ 212407 w 741045"/>
                  <a:gd name="connsiteY17" fmla="*/ 15245 h 1023238"/>
                  <a:gd name="connsiteX18" fmla="*/ 231457 w 741045"/>
                  <a:gd name="connsiteY18" fmla="*/ 48582 h 1023238"/>
                  <a:gd name="connsiteX19" fmla="*/ 250507 w 741045"/>
                  <a:gd name="connsiteY19" fmla="*/ 91445 h 1023238"/>
                  <a:gd name="connsiteX20" fmla="*/ 264795 w 741045"/>
                  <a:gd name="connsiteY20" fmla="*/ 134307 h 1023238"/>
                  <a:gd name="connsiteX21" fmla="*/ 445770 w 741045"/>
                  <a:gd name="connsiteY21" fmla="*/ 877257 h 1023238"/>
                  <a:gd name="connsiteX22" fmla="*/ 486727 w 741045"/>
                  <a:gd name="connsiteY22" fmla="*/ 1015370 h 1023238"/>
                  <a:gd name="connsiteX23" fmla="*/ 602932 w 741045"/>
                  <a:gd name="connsiteY23" fmla="*/ 1001082 h 1023238"/>
                  <a:gd name="connsiteX24" fmla="*/ 621982 w 741045"/>
                  <a:gd name="connsiteY24" fmla="*/ 958220 h 1023238"/>
                  <a:gd name="connsiteX25" fmla="*/ 636270 w 741045"/>
                  <a:gd name="connsiteY25" fmla="*/ 915357 h 1023238"/>
                  <a:gd name="connsiteX26" fmla="*/ 656272 w 741045"/>
                  <a:gd name="connsiteY26" fmla="*/ 847730 h 1023238"/>
                  <a:gd name="connsiteX27" fmla="*/ 701040 w 741045"/>
                  <a:gd name="connsiteY27" fmla="*/ 677232 h 1023238"/>
                  <a:gd name="connsiteX28" fmla="*/ 721995 w 741045"/>
                  <a:gd name="connsiteY28" fmla="*/ 574363 h 1023238"/>
                  <a:gd name="connsiteX29" fmla="*/ 741045 w 741045"/>
                  <a:gd name="connsiteY29" fmla="*/ 491495 h 1023238"/>
                  <a:gd name="connsiteX30" fmla="*/ 741045 w 741045"/>
                  <a:gd name="connsiteY30" fmla="*/ 491495 h 1023238"/>
                  <a:gd name="connsiteX0" fmla="*/ 0 w 741045"/>
                  <a:gd name="connsiteY0" fmla="*/ 502926 h 1078037"/>
                  <a:gd name="connsiteX1" fmla="*/ 21907 w 741045"/>
                  <a:gd name="connsiteY1" fmla="*/ 407676 h 1078037"/>
                  <a:gd name="connsiteX2" fmla="*/ 36195 w 741045"/>
                  <a:gd name="connsiteY2" fmla="*/ 353382 h 1078037"/>
                  <a:gd name="connsiteX3" fmla="*/ 45720 w 741045"/>
                  <a:gd name="connsiteY3" fmla="*/ 300995 h 1078037"/>
                  <a:gd name="connsiteX4" fmla="*/ 55245 w 741045"/>
                  <a:gd name="connsiteY4" fmla="*/ 267657 h 1078037"/>
                  <a:gd name="connsiteX5" fmla="*/ 60007 w 741045"/>
                  <a:gd name="connsiteY5" fmla="*/ 234320 h 1078037"/>
                  <a:gd name="connsiteX6" fmla="*/ 70485 w 741045"/>
                  <a:gd name="connsiteY6" fmla="*/ 198124 h 1078037"/>
                  <a:gd name="connsiteX7" fmla="*/ 83820 w 741045"/>
                  <a:gd name="connsiteY7" fmla="*/ 148595 h 1078037"/>
                  <a:gd name="connsiteX8" fmla="*/ 93345 w 741045"/>
                  <a:gd name="connsiteY8" fmla="*/ 124782 h 1078037"/>
                  <a:gd name="connsiteX9" fmla="*/ 103822 w 741045"/>
                  <a:gd name="connsiteY9" fmla="*/ 91445 h 1078037"/>
                  <a:gd name="connsiteX10" fmla="*/ 117157 w 741045"/>
                  <a:gd name="connsiteY10" fmla="*/ 61917 h 1078037"/>
                  <a:gd name="connsiteX11" fmla="*/ 126682 w 741045"/>
                  <a:gd name="connsiteY11" fmla="*/ 39057 h 1078037"/>
                  <a:gd name="connsiteX12" fmla="*/ 131445 w 741045"/>
                  <a:gd name="connsiteY12" fmla="*/ 24770 h 1078037"/>
                  <a:gd name="connsiteX13" fmla="*/ 145732 w 741045"/>
                  <a:gd name="connsiteY13" fmla="*/ 10482 h 1078037"/>
                  <a:gd name="connsiteX14" fmla="*/ 160972 w 741045"/>
                  <a:gd name="connsiteY14" fmla="*/ 957 h 1078037"/>
                  <a:gd name="connsiteX15" fmla="*/ 179070 w 741045"/>
                  <a:gd name="connsiteY15" fmla="*/ 869 h 1078037"/>
                  <a:gd name="connsiteX16" fmla="*/ 198120 w 741045"/>
                  <a:gd name="connsiteY16" fmla="*/ 5720 h 1078037"/>
                  <a:gd name="connsiteX17" fmla="*/ 212407 w 741045"/>
                  <a:gd name="connsiteY17" fmla="*/ 15245 h 1078037"/>
                  <a:gd name="connsiteX18" fmla="*/ 231457 w 741045"/>
                  <a:gd name="connsiteY18" fmla="*/ 48582 h 1078037"/>
                  <a:gd name="connsiteX19" fmla="*/ 250507 w 741045"/>
                  <a:gd name="connsiteY19" fmla="*/ 91445 h 1078037"/>
                  <a:gd name="connsiteX20" fmla="*/ 264795 w 741045"/>
                  <a:gd name="connsiteY20" fmla="*/ 134307 h 1078037"/>
                  <a:gd name="connsiteX21" fmla="*/ 486727 w 741045"/>
                  <a:gd name="connsiteY21" fmla="*/ 1015370 h 1078037"/>
                  <a:gd name="connsiteX22" fmla="*/ 602932 w 741045"/>
                  <a:gd name="connsiteY22" fmla="*/ 1001082 h 1078037"/>
                  <a:gd name="connsiteX23" fmla="*/ 621982 w 741045"/>
                  <a:gd name="connsiteY23" fmla="*/ 958220 h 1078037"/>
                  <a:gd name="connsiteX24" fmla="*/ 636270 w 741045"/>
                  <a:gd name="connsiteY24" fmla="*/ 915357 h 1078037"/>
                  <a:gd name="connsiteX25" fmla="*/ 656272 w 741045"/>
                  <a:gd name="connsiteY25" fmla="*/ 847730 h 1078037"/>
                  <a:gd name="connsiteX26" fmla="*/ 701040 w 741045"/>
                  <a:gd name="connsiteY26" fmla="*/ 677232 h 1078037"/>
                  <a:gd name="connsiteX27" fmla="*/ 721995 w 741045"/>
                  <a:gd name="connsiteY27" fmla="*/ 574363 h 1078037"/>
                  <a:gd name="connsiteX28" fmla="*/ 741045 w 741045"/>
                  <a:gd name="connsiteY28" fmla="*/ 491495 h 1078037"/>
                  <a:gd name="connsiteX29" fmla="*/ 741045 w 741045"/>
                  <a:gd name="connsiteY29" fmla="*/ 491495 h 1078037"/>
                  <a:gd name="connsiteX0" fmla="*/ 0 w 741045"/>
                  <a:gd name="connsiteY0" fmla="*/ 502926 h 1055141"/>
                  <a:gd name="connsiteX1" fmla="*/ 21907 w 741045"/>
                  <a:gd name="connsiteY1" fmla="*/ 407676 h 1055141"/>
                  <a:gd name="connsiteX2" fmla="*/ 36195 w 741045"/>
                  <a:gd name="connsiteY2" fmla="*/ 353382 h 1055141"/>
                  <a:gd name="connsiteX3" fmla="*/ 45720 w 741045"/>
                  <a:gd name="connsiteY3" fmla="*/ 300995 h 1055141"/>
                  <a:gd name="connsiteX4" fmla="*/ 55245 w 741045"/>
                  <a:gd name="connsiteY4" fmla="*/ 267657 h 1055141"/>
                  <a:gd name="connsiteX5" fmla="*/ 60007 w 741045"/>
                  <a:gd name="connsiteY5" fmla="*/ 234320 h 1055141"/>
                  <a:gd name="connsiteX6" fmla="*/ 70485 w 741045"/>
                  <a:gd name="connsiteY6" fmla="*/ 198124 h 1055141"/>
                  <a:gd name="connsiteX7" fmla="*/ 83820 w 741045"/>
                  <a:gd name="connsiteY7" fmla="*/ 148595 h 1055141"/>
                  <a:gd name="connsiteX8" fmla="*/ 93345 w 741045"/>
                  <a:gd name="connsiteY8" fmla="*/ 124782 h 1055141"/>
                  <a:gd name="connsiteX9" fmla="*/ 103822 w 741045"/>
                  <a:gd name="connsiteY9" fmla="*/ 91445 h 1055141"/>
                  <a:gd name="connsiteX10" fmla="*/ 117157 w 741045"/>
                  <a:gd name="connsiteY10" fmla="*/ 61917 h 1055141"/>
                  <a:gd name="connsiteX11" fmla="*/ 126682 w 741045"/>
                  <a:gd name="connsiteY11" fmla="*/ 39057 h 1055141"/>
                  <a:gd name="connsiteX12" fmla="*/ 131445 w 741045"/>
                  <a:gd name="connsiteY12" fmla="*/ 24770 h 1055141"/>
                  <a:gd name="connsiteX13" fmla="*/ 145732 w 741045"/>
                  <a:gd name="connsiteY13" fmla="*/ 10482 h 1055141"/>
                  <a:gd name="connsiteX14" fmla="*/ 160972 w 741045"/>
                  <a:gd name="connsiteY14" fmla="*/ 957 h 1055141"/>
                  <a:gd name="connsiteX15" fmla="*/ 179070 w 741045"/>
                  <a:gd name="connsiteY15" fmla="*/ 869 h 1055141"/>
                  <a:gd name="connsiteX16" fmla="*/ 198120 w 741045"/>
                  <a:gd name="connsiteY16" fmla="*/ 5720 h 1055141"/>
                  <a:gd name="connsiteX17" fmla="*/ 212407 w 741045"/>
                  <a:gd name="connsiteY17" fmla="*/ 15245 h 1055141"/>
                  <a:gd name="connsiteX18" fmla="*/ 231457 w 741045"/>
                  <a:gd name="connsiteY18" fmla="*/ 48582 h 1055141"/>
                  <a:gd name="connsiteX19" fmla="*/ 250507 w 741045"/>
                  <a:gd name="connsiteY19" fmla="*/ 91445 h 1055141"/>
                  <a:gd name="connsiteX20" fmla="*/ 264795 w 741045"/>
                  <a:gd name="connsiteY20" fmla="*/ 134307 h 1055141"/>
                  <a:gd name="connsiteX21" fmla="*/ 602932 w 741045"/>
                  <a:gd name="connsiteY21" fmla="*/ 1001082 h 1055141"/>
                  <a:gd name="connsiteX22" fmla="*/ 621982 w 741045"/>
                  <a:gd name="connsiteY22" fmla="*/ 958220 h 1055141"/>
                  <a:gd name="connsiteX23" fmla="*/ 636270 w 741045"/>
                  <a:gd name="connsiteY23" fmla="*/ 915357 h 1055141"/>
                  <a:gd name="connsiteX24" fmla="*/ 656272 w 741045"/>
                  <a:gd name="connsiteY24" fmla="*/ 847730 h 1055141"/>
                  <a:gd name="connsiteX25" fmla="*/ 701040 w 741045"/>
                  <a:gd name="connsiteY25" fmla="*/ 677232 h 1055141"/>
                  <a:gd name="connsiteX26" fmla="*/ 721995 w 741045"/>
                  <a:gd name="connsiteY26" fmla="*/ 574363 h 1055141"/>
                  <a:gd name="connsiteX27" fmla="*/ 741045 w 741045"/>
                  <a:gd name="connsiteY27" fmla="*/ 491495 h 1055141"/>
                  <a:gd name="connsiteX28" fmla="*/ 741045 w 741045"/>
                  <a:gd name="connsiteY28" fmla="*/ 491495 h 1055141"/>
                  <a:gd name="connsiteX0" fmla="*/ 0 w 741045"/>
                  <a:gd name="connsiteY0" fmla="*/ 502926 h 1057212"/>
                  <a:gd name="connsiteX1" fmla="*/ 21907 w 741045"/>
                  <a:gd name="connsiteY1" fmla="*/ 407676 h 1057212"/>
                  <a:gd name="connsiteX2" fmla="*/ 36195 w 741045"/>
                  <a:gd name="connsiteY2" fmla="*/ 353382 h 1057212"/>
                  <a:gd name="connsiteX3" fmla="*/ 45720 w 741045"/>
                  <a:gd name="connsiteY3" fmla="*/ 300995 h 1057212"/>
                  <a:gd name="connsiteX4" fmla="*/ 55245 w 741045"/>
                  <a:gd name="connsiteY4" fmla="*/ 267657 h 1057212"/>
                  <a:gd name="connsiteX5" fmla="*/ 60007 w 741045"/>
                  <a:gd name="connsiteY5" fmla="*/ 234320 h 1057212"/>
                  <a:gd name="connsiteX6" fmla="*/ 70485 w 741045"/>
                  <a:gd name="connsiteY6" fmla="*/ 198124 h 1057212"/>
                  <a:gd name="connsiteX7" fmla="*/ 83820 w 741045"/>
                  <a:gd name="connsiteY7" fmla="*/ 148595 h 1057212"/>
                  <a:gd name="connsiteX8" fmla="*/ 93345 w 741045"/>
                  <a:gd name="connsiteY8" fmla="*/ 124782 h 1057212"/>
                  <a:gd name="connsiteX9" fmla="*/ 103822 w 741045"/>
                  <a:gd name="connsiteY9" fmla="*/ 91445 h 1057212"/>
                  <a:gd name="connsiteX10" fmla="*/ 117157 w 741045"/>
                  <a:gd name="connsiteY10" fmla="*/ 61917 h 1057212"/>
                  <a:gd name="connsiteX11" fmla="*/ 126682 w 741045"/>
                  <a:gd name="connsiteY11" fmla="*/ 39057 h 1057212"/>
                  <a:gd name="connsiteX12" fmla="*/ 131445 w 741045"/>
                  <a:gd name="connsiteY12" fmla="*/ 24770 h 1057212"/>
                  <a:gd name="connsiteX13" fmla="*/ 145732 w 741045"/>
                  <a:gd name="connsiteY13" fmla="*/ 10482 h 1057212"/>
                  <a:gd name="connsiteX14" fmla="*/ 160972 w 741045"/>
                  <a:gd name="connsiteY14" fmla="*/ 957 h 1057212"/>
                  <a:gd name="connsiteX15" fmla="*/ 179070 w 741045"/>
                  <a:gd name="connsiteY15" fmla="*/ 869 h 1057212"/>
                  <a:gd name="connsiteX16" fmla="*/ 198120 w 741045"/>
                  <a:gd name="connsiteY16" fmla="*/ 5720 h 1057212"/>
                  <a:gd name="connsiteX17" fmla="*/ 212407 w 741045"/>
                  <a:gd name="connsiteY17" fmla="*/ 15245 h 1057212"/>
                  <a:gd name="connsiteX18" fmla="*/ 231457 w 741045"/>
                  <a:gd name="connsiteY18" fmla="*/ 48582 h 1057212"/>
                  <a:gd name="connsiteX19" fmla="*/ 250507 w 741045"/>
                  <a:gd name="connsiteY19" fmla="*/ 91445 h 1057212"/>
                  <a:gd name="connsiteX20" fmla="*/ 264795 w 741045"/>
                  <a:gd name="connsiteY20" fmla="*/ 134307 h 1057212"/>
                  <a:gd name="connsiteX21" fmla="*/ 602932 w 741045"/>
                  <a:gd name="connsiteY21" fmla="*/ 1001082 h 1057212"/>
                  <a:gd name="connsiteX22" fmla="*/ 621982 w 741045"/>
                  <a:gd name="connsiteY22" fmla="*/ 958220 h 1057212"/>
                  <a:gd name="connsiteX23" fmla="*/ 656272 w 741045"/>
                  <a:gd name="connsiteY23" fmla="*/ 847730 h 1057212"/>
                  <a:gd name="connsiteX24" fmla="*/ 701040 w 741045"/>
                  <a:gd name="connsiteY24" fmla="*/ 677232 h 1057212"/>
                  <a:gd name="connsiteX25" fmla="*/ 721995 w 741045"/>
                  <a:gd name="connsiteY25" fmla="*/ 574363 h 1057212"/>
                  <a:gd name="connsiteX26" fmla="*/ 741045 w 741045"/>
                  <a:gd name="connsiteY26" fmla="*/ 491495 h 1057212"/>
                  <a:gd name="connsiteX27" fmla="*/ 741045 w 741045"/>
                  <a:gd name="connsiteY27" fmla="*/ 491495 h 1057212"/>
                  <a:gd name="connsiteX0" fmla="*/ 0 w 741045"/>
                  <a:gd name="connsiteY0" fmla="*/ 502926 h 1036027"/>
                  <a:gd name="connsiteX1" fmla="*/ 21907 w 741045"/>
                  <a:gd name="connsiteY1" fmla="*/ 407676 h 1036027"/>
                  <a:gd name="connsiteX2" fmla="*/ 36195 w 741045"/>
                  <a:gd name="connsiteY2" fmla="*/ 353382 h 1036027"/>
                  <a:gd name="connsiteX3" fmla="*/ 45720 w 741045"/>
                  <a:gd name="connsiteY3" fmla="*/ 300995 h 1036027"/>
                  <a:gd name="connsiteX4" fmla="*/ 55245 w 741045"/>
                  <a:gd name="connsiteY4" fmla="*/ 267657 h 1036027"/>
                  <a:gd name="connsiteX5" fmla="*/ 60007 w 741045"/>
                  <a:gd name="connsiteY5" fmla="*/ 234320 h 1036027"/>
                  <a:gd name="connsiteX6" fmla="*/ 70485 w 741045"/>
                  <a:gd name="connsiteY6" fmla="*/ 198124 h 1036027"/>
                  <a:gd name="connsiteX7" fmla="*/ 83820 w 741045"/>
                  <a:gd name="connsiteY7" fmla="*/ 148595 h 1036027"/>
                  <a:gd name="connsiteX8" fmla="*/ 93345 w 741045"/>
                  <a:gd name="connsiteY8" fmla="*/ 124782 h 1036027"/>
                  <a:gd name="connsiteX9" fmla="*/ 103822 w 741045"/>
                  <a:gd name="connsiteY9" fmla="*/ 91445 h 1036027"/>
                  <a:gd name="connsiteX10" fmla="*/ 117157 w 741045"/>
                  <a:gd name="connsiteY10" fmla="*/ 61917 h 1036027"/>
                  <a:gd name="connsiteX11" fmla="*/ 126682 w 741045"/>
                  <a:gd name="connsiteY11" fmla="*/ 39057 h 1036027"/>
                  <a:gd name="connsiteX12" fmla="*/ 131445 w 741045"/>
                  <a:gd name="connsiteY12" fmla="*/ 24770 h 1036027"/>
                  <a:gd name="connsiteX13" fmla="*/ 145732 w 741045"/>
                  <a:gd name="connsiteY13" fmla="*/ 10482 h 1036027"/>
                  <a:gd name="connsiteX14" fmla="*/ 160972 w 741045"/>
                  <a:gd name="connsiteY14" fmla="*/ 957 h 1036027"/>
                  <a:gd name="connsiteX15" fmla="*/ 179070 w 741045"/>
                  <a:gd name="connsiteY15" fmla="*/ 869 h 1036027"/>
                  <a:gd name="connsiteX16" fmla="*/ 198120 w 741045"/>
                  <a:gd name="connsiteY16" fmla="*/ 5720 h 1036027"/>
                  <a:gd name="connsiteX17" fmla="*/ 212407 w 741045"/>
                  <a:gd name="connsiteY17" fmla="*/ 15245 h 1036027"/>
                  <a:gd name="connsiteX18" fmla="*/ 231457 w 741045"/>
                  <a:gd name="connsiteY18" fmla="*/ 48582 h 1036027"/>
                  <a:gd name="connsiteX19" fmla="*/ 250507 w 741045"/>
                  <a:gd name="connsiteY19" fmla="*/ 91445 h 1036027"/>
                  <a:gd name="connsiteX20" fmla="*/ 264795 w 741045"/>
                  <a:gd name="connsiteY20" fmla="*/ 134307 h 1036027"/>
                  <a:gd name="connsiteX21" fmla="*/ 602932 w 741045"/>
                  <a:gd name="connsiteY21" fmla="*/ 1001082 h 1036027"/>
                  <a:gd name="connsiteX22" fmla="*/ 656272 w 741045"/>
                  <a:gd name="connsiteY22" fmla="*/ 847730 h 1036027"/>
                  <a:gd name="connsiteX23" fmla="*/ 701040 w 741045"/>
                  <a:gd name="connsiteY23" fmla="*/ 677232 h 1036027"/>
                  <a:gd name="connsiteX24" fmla="*/ 721995 w 741045"/>
                  <a:gd name="connsiteY24" fmla="*/ 574363 h 1036027"/>
                  <a:gd name="connsiteX25" fmla="*/ 741045 w 741045"/>
                  <a:gd name="connsiteY25" fmla="*/ 491495 h 1036027"/>
                  <a:gd name="connsiteX26" fmla="*/ 741045 w 741045"/>
                  <a:gd name="connsiteY26" fmla="*/ 491495 h 1036027"/>
                  <a:gd name="connsiteX0" fmla="*/ 0 w 741045"/>
                  <a:gd name="connsiteY0" fmla="*/ 502926 h 869693"/>
                  <a:gd name="connsiteX1" fmla="*/ 21907 w 741045"/>
                  <a:gd name="connsiteY1" fmla="*/ 407676 h 869693"/>
                  <a:gd name="connsiteX2" fmla="*/ 36195 w 741045"/>
                  <a:gd name="connsiteY2" fmla="*/ 353382 h 869693"/>
                  <a:gd name="connsiteX3" fmla="*/ 45720 w 741045"/>
                  <a:gd name="connsiteY3" fmla="*/ 300995 h 869693"/>
                  <a:gd name="connsiteX4" fmla="*/ 55245 w 741045"/>
                  <a:gd name="connsiteY4" fmla="*/ 267657 h 869693"/>
                  <a:gd name="connsiteX5" fmla="*/ 60007 w 741045"/>
                  <a:gd name="connsiteY5" fmla="*/ 234320 h 869693"/>
                  <a:gd name="connsiteX6" fmla="*/ 70485 w 741045"/>
                  <a:gd name="connsiteY6" fmla="*/ 198124 h 869693"/>
                  <a:gd name="connsiteX7" fmla="*/ 83820 w 741045"/>
                  <a:gd name="connsiteY7" fmla="*/ 148595 h 869693"/>
                  <a:gd name="connsiteX8" fmla="*/ 93345 w 741045"/>
                  <a:gd name="connsiteY8" fmla="*/ 124782 h 869693"/>
                  <a:gd name="connsiteX9" fmla="*/ 103822 w 741045"/>
                  <a:gd name="connsiteY9" fmla="*/ 91445 h 869693"/>
                  <a:gd name="connsiteX10" fmla="*/ 117157 w 741045"/>
                  <a:gd name="connsiteY10" fmla="*/ 61917 h 869693"/>
                  <a:gd name="connsiteX11" fmla="*/ 126682 w 741045"/>
                  <a:gd name="connsiteY11" fmla="*/ 39057 h 869693"/>
                  <a:gd name="connsiteX12" fmla="*/ 131445 w 741045"/>
                  <a:gd name="connsiteY12" fmla="*/ 24770 h 869693"/>
                  <a:gd name="connsiteX13" fmla="*/ 145732 w 741045"/>
                  <a:gd name="connsiteY13" fmla="*/ 10482 h 869693"/>
                  <a:gd name="connsiteX14" fmla="*/ 160972 w 741045"/>
                  <a:gd name="connsiteY14" fmla="*/ 957 h 869693"/>
                  <a:gd name="connsiteX15" fmla="*/ 179070 w 741045"/>
                  <a:gd name="connsiteY15" fmla="*/ 869 h 869693"/>
                  <a:gd name="connsiteX16" fmla="*/ 198120 w 741045"/>
                  <a:gd name="connsiteY16" fmla="*/ 5720 h 869693"/>
                  <a:gd name="connsiteX17" fmla="*/ 212407 w 741045"/>
                  <a:gd name="connsiteY17" fmla="*/ 15245 h 869693"/>
                  <a:gd name="connsiteX18" fmla="*/ 231457 w 741045"/>
                  <a:gd name="connsiteY18" fmla="*/ 48582 h 869693"/>
                  <a:gd name="connsiteX19" fmla="*/ 250507 w 741045"/>
                  <a:gd name="connsiteY19" fmla="*/ 91445 h 869693"/>
                  <a:gd name="connsiteX20" fmla="*/ 264795 w 741045"/>
                  <a:gd name="connsiteY20" fmla="*/ 134307 h 869693"/>
                  <a:gd name="connsiteX21" fmla="*/ 656272 w 741045"/>
                  <a:gd name="connsiteY21" fmla="*/ 847730 h 869693"/>
                  <a:gd name="connsiteX22" fmla="*/ 701040 w 741045"/>
                  <a:gd name="connsiteY22" fmla="*/ 677232 h 869693"/>
                  <a:gd name="connsiteX23" fmla="*/ 721995 w 741045"/>
                  <a:gd name="connsiteY23" fmla="*/ 574363 h 869693"/>
                  <a:gd name="connsiteX24" fmla="*/ 741045 w 741045"/>
                  <a:gd name="connsiteY24" fmla="*/ 491495 h 869693"/>
                  <a:gd name="connsiteX25" fmla="*/ 741045 w 741045"/>
                  <a:gd name="connsiteY25" fmla="*/ 491495 h 869693"/>
                  <a:gd name="connsiteX0" fmla="*/ 0 w 741045"/>
                  <a:gd name="connsiteY0" fmla="*/ 502926 h 697672"/>
                  <a:gd name="connsiteX1" fmla="*/ 21907 w 741045"/>
                  <a:gd name="connsiteY1" fmla="*/ 407676 h 697672"/>
                  <a:gd name="connsiteX2" fmla="*/ 36195 w 741045"/>
                  <a:gd name="connsiteY2" fmla="*/ 353382 h 697672"/>
                  <a:gd name="connsiteX3" fmla="*/ 45720 w 741045"/>
                  <a:gd name="connsiteY3" fmla="*/ 300995 h 697672"/>
                  <a:gd name="connsiteX4" fmla="*/ 55245 w 741045"/>
                  <a:gd name="connsiteY4" fmla="*/ 267657 h 697672"/>
                  <a:gd name="connsiteX5" fmla="*/ 60007 w 741045"/>
                  <a:gd name="connsiteY5" fmla="*/ 234320 h 697672"/>
                  <a:gd name="connsiteX6" fmla="*/ 70485 w 741045"/>
                  <a:gd name="connsiteY6" fmla="*/ 198124 h 697672"/>
                  <a:gd name="connsiteX7" fmla="*/ 83820 w 741045"/>
                  <a:gd name="connsiteY7" fmla="*/ 148595 h 697672"/>
                  <a:gd name="connsiteX8" fmla="*/ 93345 w 741045"/>
                  <a:gd name="connsiteY8" fmla="*/ 124782 h 697672"/>
                  <a:gd name="connsiteX9" fmla="*/ 103822 w 741045"/>
                  <a:gd name="connsiteY9" fmla="*/ 91445 h 697672"/>
                  <a:gd name="connsiteX10" fmla="*/ 117157 w 741045"/>
                  <a:gd name="connsiteY10" fmla="*/ 61917 h 697672"/>
                  <a:gd name="connsiteX11" fmla="*/ 126682 w 741045"/>
                  <a:gd name="connsiteY11" fmla="*/ 39057 h 697672"/>
                  <a:gd name="connsiteX12" fmla="*/ 131445 w 741045"/>
                  <a:gd name="connsiteY12" fmla="*/ 24770 h 697672"/>
                  <a:gd name="connsiteX13" fmla="*/ 145732 w 741045"/>
                  <a:gd name="connsiteY13" fmla="*/ 10482 h 697672"/>
                  <a:gd name="connsiteX14" fmla="*/ 160972 w 741045"/>
                  <a:gd name="connsiteY14" fmla="*/ 957 h 697672"/>
                  <a:gd name="connsiteX15" fmla="*/ 179070 w 741045"/>
                  <a:gd name="connsiteY15" fmla="*/ 869 h 697672"/>
                  <a:gd name="connsiteX16" fmla="*/ 198120 w 741045"/>
                  <a:gd name="connsiteY16" fmla="*/ 5720 h 697672"/>
                  <a:gd name="connsiteX17" fmla="*/ 212407 w 741045"/>
                  <a:gd name="connsiteY17" fmla="*/ 15245 h 697672"/>
                  <a:gd name="connsiteX18" fmla="*/ 231457 w 741045"/>
                  <a:gd name="connsiteY18" fmla="*/ 48582 h 697672"/>
                  <a:gd name="connsiteX19" fmla="*/ 250507 w 741045"/>
                  <a:gd name="connsiteY19" fmla="*/ 91445 h 697672"/>
                  <a:gd name="connsiteX20" fmla="*/ 264795 w 741045"/>
                  <a:gd name="connsiteY20" fmla="*/ 134307 h 697672"/>
                  <a:gd name="connsiteX21" fmla="*/ 701040 w 741045"/>
                  <a:gd name="connsiteY21" fmla="*/ 677232 h 697672"/>
                  <a:gd name="connsiteX22" fmla="*/ 721995 w 741045"/>
                  <a:gd name="connsiteY22" fmla="*/ 574363 h 697672"/>
                  <a:gd name="connsiteX23" fmla="*/ 741045 w 741045"/>
                  <a:gd name="connsiteY23" fmla="*/ 491495 h 697672"/>
                  <a:gd name="connsiteX24" fmla="*/ 741045 w 741045"/>
                  <a:gd name="connsiteY24" fmla="*/ 491495 h 697672"/>
                  <a:gd name="connsiteX0" fmla="*/ 0 w 748353"/>
                  <a:gd name="connsiteY0" fmla="*/ 502926 h 687622"/>
                  <a:gd name="connsiteX1" fmla="*/ 21907 w 748353"/>
                  <a:gd name="connsiteY1" fmla="*/ 407676 h 687622"/>
                  <a:gd name="connsiteX2" fmla="*/ 36195 w 748353"/>
                  <a:gd name="connsiteY2" fmla="*/ 353382 h 687622"/>
                  <a:gd name="connsiteX3" fmla="*/ 45720 w 748353"/>
                  <a:gd name="connsiteY3" fmla="*/ 300995 h 687622"/>
                  <a:gd name="connsiteX4" fmla="*/ 55245 w 748353"/>
                  <a:gd name="connsiteY4" fmla="*/ 267657 h 687622"/>
                  <a:gd name="connsiteX5" fmla="*/ 60007 w 748353"/>
                  <a:gd name="connsiteY5" fmla="*/ 234320 h 687622"/>
                  <a:gd name="connsiteX6" fmla="*/ 70485 w 748353"/>
                  <a:gd name="connsiteY6" fmla="*/ 198124 h 687622"/>
                  <a:gd name="connsiteX7" fmla="*/ 83820 w 748353"/>
                  <a:gd name="connsiteY7" fmla="*/ 148595 h 687622"/>
                  <a:gd name="connsiteX8" fmla="*/ 93345 w 748353"/>
                  <a:gd name="connsiteY8" fmla="*/ 124782 h 687622"/>
                  <a:gd name="connsiteX9" fmla="*/ 103822 w 748353"/>
                  <a:gd name="connsiteY9" fmla="*/ 91445 h 687622"/>
                  <a:gd name="connsiteX10" fmla="*/ 117157 w 748353"/>
                  <a:gd name="connsiteY10" fmla="*/ 61917 h 687622"/>
                  <a:gd name="connsiteX11" fmla="*/ 126682 w 748353"/>
                  <a:gd name="connsiteY11" fmla="*/ 39057 h 687622"/>
                  <a:gd name="connsiteX12" fmla="*/ 131445 w 748353"/>
                  <a:gd name="connsiteY12" fmla="*/ 24770 h 687622"/>
                  <a:gd name="connsiteX13" fmla="*/ 145732 w 748353"/>
                  <a:gd name="connsiteY13" fmla="*/ 10482 h 687622"/>
                  <a:gd name="connsiteX14" fmla="*/ 160972 w 748353"/>
                  <a:gd name="connsiteY14" fmla="*/ 957 h 687622"/>
                  <a:gd name="connsiteX15" fmla="*/ 179070 w 748353"/>
                  <a:gd name="connsiteY15" fmla="*/ 869 h 687622"/>
                  <a:gd name="connsiteX16" fmla="*/ 198120 w 748353"/>
                  <a:gd name="connsiteY16" fmla="*/ 5720 h 687622"/>
                  <a:gd name="connsiteX17" fmla="*/ 212407 w 748353"/>
                  <a:gd name="connsiteY17" fmla="*/ 15245 h 687622"/>
                  <a:gd name="connsiteX18" fmla="*/ 231457 w 748353"/>
                  <a:gd name="connsiteY18" fmla="*/ 48582 h 687622"/>
                  <a:gd name="connsiteX19" fmla="*/ 250507 w 748353"/>
                  <a:gd name="connsiteY19" fmla="*/ 91445 h 687622"/>
                  <a:gd name="connsiteX20" fmla="*/ 264795 w 748353"/>
                  <a:gd name="connsiteY20" fmla="*/ 134307 h 687622"/>
                  <a:gd name="connsiteX21" fmla="*/ 701040 w 748353"/>
                  <a:gd name="connsiteY21" fmla="*/ 677232 h 687622"/>
                  <a:gd name="connsiteX22" fmla="*/ 741045 w 748353"/>
                  <a:gd name="connsiteY22" fmla="*/ 491495 h 687622"/>
                  <a:gd name="connsiteX23" fmla="*/ 741045 w 748353"/>
                  <a:gd name="connsiteY23" fmla="*/ 491495 h 687622"/>
                  <a:gd name="connsiteX0" fmla="*/ 0 w 748353"/>
                  <a:gd name="connsiteY0" fmla="*/ 502926 h 687623"/>
                  <a:gd name="connsiteX1" fmla="*/ 21907 w 748353"/>
                  <a:gd name="connsiteY1" fmla="*/ 407676 h 687623"/>
                  <a:gd name="connsiteX2" fmla="*/ 36195 w 748353"/>
                  <a:gd name="connsiteY2" fmla="*/ 353382 h 687623"/>
                  <a:gd name="connsiteX3" fmla="*/ 45720 w 748353"/>
                  <a:gd name="connsiteY3" fmla="*/ 300995 h 687623"/>
                  <a:gd name="connsiteX4" fmla="*/ 55245 w 748353"/>
                  <a:gd name="connsiteY4" fmla="*/ 267657 h 687623"/>
                  <a:gd name="connsiteX5" fmla="*/ 60007 w 748353"/>
                  <a:gd name="connsiteY5" fmla="*/ 234320 h 687623"/>
                  <a:gd name="connsiteX6" fmla="*/ 70485 w 748353"/>
                  <a:gd name="connsiteY6" fmla="*/ 198124 h 687623"/>
                  <a:gd name="connsiteX7" fmla="*/ 83820 w 748353"/>
                  <a:gd name="connsiteY7" fmla="*/ 148595 h 687623"/>
                  <a:gd name="connsiteX8" fmla="*/ 93345 w 748353"/>
                  <a:gd name="connsiteY8" fmla="*/ 124782 h 687623"/>
                  <a:gd name="connsiteX9" fmla="*/ 103822 w 748353"/>
                  <a:gd name="connsiteY9" fmla="*/ 91445 h 687623"/>
                  <a:gd name="connsiteX10" fmla="*/ 117157 w 748353"/>
                  <a:gd name="connsiteY10" fmla="*/ 61917 h 687623"/>
                  <a:gd name="connsiteX11" fmla="*/ 126682 w 748353"/>
                  <a:gd name="connsiteY11" fmla="*/ 39057 h 687623"/>
                  <a:gd name="connsiteX12" fmla="*/ 131445 w 748353"/>
                  <a:gd name="connsiteY12" fmla="*/ 24770 h 687623"/>
                  <a:gd name="connsiteX13" fmla="*/ 145732 w 748353"/>
                  <a:gd name="connsiteY13" fmla="*/ 10482 h 687623"/>
                  <a:gd name="connsiteX14" fmla="*/ 160972 w 748353"/>
                  <a:gd name="connsiteY14" fmla="*/ 957 h 687623"/>
                  <a:gd name="connsiteX15" fmla="*/ 179070 w 748353"/>
                  <a:gd name="connsiteY15" fmla="*/ 869 h 687623"/>
                  <a:gd name="connsiteX16" fmla="*/ 198120 w 748353"/>
                  <a:gd name="connsiteY16" fmla="*/ 5720 h 687623"/>
                  <a:gd name="connsiteX17" fmla="*/ 212407 w 748353"/>
                  <a:gd name="connsiteY17" fmla="*/ 15245 h 687623"/>
                  <a:gd name="connsiteX18" fmla="*/ 231457 w 748353"/>
                  <a:gd name="connsiteY18" fmla="*/ 48582 h 687623"/>
                  <a:gd name="connsiteX19" fmla="*/ 250507 w 748353"/>
                  <a:gd name="connsiteY19" fmla="*/ 91445 h 687623"/>
                  <a:gd name="connsiteX20" fmla="*/ 264795 w 748353"/>
                  <a:gd name="connsiteY20" fmla="*/ 134307 h 687623"/>
                  <a:gd name="connsiteX21" fmla="*/ 701040 w 748353"/>
                  <a:gd name="connsiteY21" fmla="*/ 677232 h 687623"/>
                  <a:gd name="connsiteX22" fmla="*/ 741045 w 748353"/>
                  <a:gd name="connsiteY22" fmla="*/ 491495 h 687623"/>
                  <a:gd name="connsiteX23" fmla="*/ 741045 w 748353"/>
                  <a:gd name="connsiteY23" fmla="*/ 491495 h 687623"/>
                  <a:gd name="connsiteX0" fmla="*/ 0 w 741045"/>
                  <a:gd name="connsiteY0" fmla="*/ 502926 h 502927"/>
                  <a:gd name="connsiteX1" fmla="*/ 21907 w 741045"/>
                  <a:gd name="connsiteY1" fmla="*/ 407676 h 502927"/>
                  <a:gd name="connsiteX2" fmla="*/ 36195 w 741045"/>
                  <a:gd name="connsiteY2" fmla="*/ 353382 h 502927"/>
                  <a:gd name="connsiteX3" fmla="*/ 45720 w 741045"/>
                  <a:gd name="connsiteY3" fmla="*/ 300995 h 502927"/>
                  <a:gd name="connsiteX4" fmla="*/ 55245 w 741045"/>
                  <a:gd name="connsiteY4" fmla="*/ 267657 h 502927"/>
                  <a:gd name="connsiteX5" fmla="*/ 60007 w 741045"/>
                  <a:gd name="connsiteY5" fmla="*/ 234320 h 502927"/>
                  <a:gd name="connsiteX6" fmla="*/ 70485 w 741045"/>
                  <a:gd name="connsiteY6" fmla="*/ 198124 h 502927"/>
                  <a:gd name="connsiteX7" fmla="*/ 83820 w 741045"/>
                  <a:gd name="connsiteY7" fmla="*/ 148595 h 502927"/>
                  <a:gd name="connsiteX8" fmla="*/ 93345 w 741045"/>
                  <a:gd name="connsiteY8" fmla="*/ 124782 h 502927"/>
                  <a:gd name="connsiteX9" fmla="*/ 103822 w 741045"/>
                  <a:gd name="connsiteY9" fmla="*/ 91445 h 502927"/>
                  <a:gd name="connsiteX10" fmla="*/ 117157 w 741045"/>
                  <a:gd name="connsiteY10" fmla="*/ 61917 h 502927"/>
                  <a:gd name="connsiteX11" fmla="*/ 126682 w 741045"/>
                  <a:gd name="connsiteY11" fmla="*/ 39057 h 502927"/>
                  <a:gd name="connsiteX12" fmla="*/ 131445 w 741045"/>
                  <a:gd name="connsiteY12" fmla="*/ 24770 h 502927"/>
                  <a:gd name="connsiteX13" fmla="*/ 145732 w 741045"/>
                  <a:gd name="connsiteY13" fmla="*/ 10482 h 502927"/>
                  <a:gd name="connsiteX14" fmla="*/ 160972 w 741045"/>
                  <a:gd name="connsiteY14" fmla="*/ 957 h 502927"/>
                  <a:gd name="connsiteX15" fmla="*/ 179070 w 741045"/>
                  <a:gd name="connsiteY15" fmla="*/ 869 h 502927"/>
                  <a:gd name="connsiteX16" fmla="*/ 198120 w 741045"/>
                  <a:gd name="connsiteY16" fmla="*/ 5720 h 502927"/>
                  <a:gd name="connsiteX17" fmla="*/ 212407 w 741045"/>
                  <a:gd name="connsiteY17" fmla="*/ 15245 h 502927"/>
                  <a:gd name="connsiteX18" fmla="*/ 231457 w 741045"/>
                  <a:gd name="connsiteY18" fmla="*/ 48582 h 502927"/>
                  <a:gd name="connsiteX19" fmla="*/ 250507 w 741045"/>
                  <a:gd name="connsiteY19" fmla="*/ 91445 h 502927"/>
                  <a:gd name="connsiteX20" fmla="*/ 264795 w 741045"/>
                  <a:gd name="connsiteY20" fmla="*/ 134307 h 502927"/>
                  <a:gd name="connsiteX21" fmla="*/ 741045 w 741045"/>
                  <a:gd name="connsiteY21" fmla="*/ 491495 h 502927"/>
                  <a:gd name="connsiteX22" fmla="*/ 741045 w 741045"/>
                  <a:gd name="connsiteY22" fmla="*/ 491495 h 502927"/>
                  <a:gd name="connsiteX0" fmla="*/ 0 w 753980"/>
                  <a:gd name="connsiteY0" fmla="*/ 502926 h 502926"/>
                  <a:gd name="connsiteX1" fmla="*/ 21907 w 753980"/>
                  <a:gd name="connsiteY1" fmla="*/ 407676 h 502926"/>
                  <a:gd name="connsiteX2" fmla="*/ 36195 w 753980"/>
                  <a:gd name="connsiteY2" fmla="*/ 353382 h 502926"/>
                  <a:gd name="connsiteX3" fmla="*/ 45720 w 753980"/>
                  <a:gd name="connsiteY3" fmla="*/ 300995 h 502926"/>
                  <a:gd name="connsiteX4" fmla="*/ 55245 w 753980"/>
                  <a:gd name="connsiteY4" fmla="*/ 267657 h 502926"/>
                  <a:gd name="connsiteX5" fmla="*/ 60007 w 753980"/>
                  <a:gd name="connsiteY5" fmla="*/ 234320 h 502926"/>
                  <a:gd name="connsiteX6" fmla="*/ 70485 w 753980"/>
                  <a:gd name="connsiteY6" fmla="*/ 198124 h 502926"/>
                  <a:gd name="connsiteX7" fmla="*/ 83820 w 753980"/>
                  <a:gd name="connsiteY7" fmla="*/ 148595 h 502926"/>
                  <a:gd name="connsiteX8" fmla="*/ 93345 w 753980"/>
                  <a:gd name="connsiteY8" fmla="*/ 124782 h 502926"/>
                  <a:gd name="connsiteX9" fmla="*/ 103822 w 753980"/>
                  <a:gd name="connsiteY9" fmla="*/ 91445 h 502926"/>
                  <a:gd name="connsiteX10" fmla="*/ 117157 w 753980"/>
                  <a:gd name="connsiteY10" fmla="*/ 61917 h 502926"/>
                  <a:gd name="connsiteX11" fmla="*/ 126682 w 753980"/>
                  <a:gd name="connsiteY11" fmla="*/ 39057 h 502926"/>
                  <a:gd name="connsiteX12" fmla="*/ 131445 w 753980"/>
                  <a:gd name="connsiteY12" fmla="*/ 24770 h 502926"/>
                  <a:gd name="connsiteX13" fmla="*/ 145732 w 753980"/>
                  <a:gd name="connsiteY13" fmla="*/ 10482 h 502926"/>
                  <a:gd name="connsiteX14" fmla="*/ 160972 w 753980"/>
                  <a:gd name="connsiteY14" fmla="*/ 957 h 502926"/>
                  <a:gd name="connsiteX15" fmla="*/ 179070 w 753980"/>
                  <a:gd name="connsiteY15" fmla="*/ 869 h 502926"/>
                  <a:gd name="connsiteX16" fmla="*/ 198120 w 753980"/>
                  <a:gd name="connsiteY16" fmla="*/ 5720 h 502926"/>
                  <a:gd name="connsiteX17" fmla="*/ 212407 w 753980"/>
                  <a:gd name="connsiteY17" fmla="*/ 15245 h 502926"/>
                  <a:gd name="connsiteX18" fmla="*/ 231457 w 753980"/>
                  <a:gd name="connsiteY18" fmla="*/ 48582 h 502926"/>
                  <a:gd name="connsiteX19" fmla="*/ 250507 w 753980"/>
                  <a:gd name="connsiteY19" fmla="*/ 91445 h 502926"/>
                  <a:gd name="connsiteX20" fmla="*/ 264795 w 753980"/>
                  <a:gd name="connsiteY20" fmla="*/ 134307 h 502926"/>
                  <a:gd name="connsiteX21" fmla="*/ 741045 w 753980"/>
                  <a:gd name="connsiteY21" fmla="*/ 491495 h 502926"/>
                  <a:gd name="connsiteX22" fmla="*/ 741045 w 753980"/>
                  <a:gd name="connsiteY22" fmla="*/ 491495 h 502926"/>
                  <a:gd name="connsiteX23" fmla="*/ 753980 w 753980"/>
                  <a:gd name="connsiteY23" fmla="*/ 467766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22" fmla="*/ 741045 w 741045"/>
                  <a:gd name="connsiteY22" fmla="*/ 491495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0507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4335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1875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795" h="502926">
                    <a:moveTo>
                      <a:pt x="0" y="502926"/>
                    </a:moveTo>
                    <a:cubicBezTo>
                      <a:pt x="5556" y="470779"/>
                      <a:pt x="16087" y="432600"/>
                      <a:pt x="21907" y="407676"/>
                    </a:cubicBezTo>
                    <a:cubicBezTo>
                      <a:pt x="27727" y="382752"/>
                      <a:pt x="30950" y="371162"/>
                      <a:pt x="34919" y="353382"/>
                    </a:cubicBezTo>
                    <a:cubicBezTo>
                      <a:pt x="38888" y="335602"/>
                      <a:pt x="42545" y="315282"/>
                      <a:pt x="45720" y="300995"/>
                    </a:cubicBezTo>
                    <a:cubicBezTo>
                      <a:pt x="48895" y="286708"/>
                      <a:pt x="51588" y="278769"/>
                      <a:pt x="53969" y="267657"/>
                    </a:cubicBezTo>
                    <a:cubicBezTo>
                      <a:pt x="56350" y="256544"/>
                      <a:pt x="57254" y="245909"/>
                      <a:pt x="60007" y="234320"/>
                    </a:cubicBezTo>
                    <a:cubicBezTo>
                      <a:pt x="62760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1303"/>
                      <a:pt x="83820" y="148595"/>
                    </a:cubicBezTo>
                    <a:cubicBezTo>
                      <a:pt x="87630" y="135887"/>
                      <a:pt x="90011" y="131400"/>
                      <a:pt x="93345" y="121875"/>
                    </a:cubicBezTo>
                    <a:cubicBezTo>
                      <a:pt x="96679" y="112350"/>
                      <a:pt x="99853" y="101438"/>
                      <a:pt x="103822" y="91445"/>
                    </a:cubicBezTo>
                    <a:cubicBezTo>
                      <a:pt x="107791" y="81452"/>
                      <a:pt x="113347" y="70648"/>
                      <a:pt x="117157" y="61917"/>
                    </a:cubicBezTo>
                    <a:cubicBezTo>
                      <a:pt x="120967" y="53186"/>
                      <a:pt x="123875" y="44764"/>
                      <a:pt x="126682" y="39057"/>
                    </a:cubicBezTo>
                    <a:cubicBezTo>
                      <a:pt x="129489" y="33350"/>
                      <a:pt x="132409" y="32439"/>
                      <a:pt x="133997" y="27677"/>
                    </a:cubicBezTo>
                    <a:cubicBezTo>
                      <a:pt x="137172" y="22915"/>
                      <a:pt x="141236" y="14935"/>
                      <a:pt x="145732" y="10482"/>
                    </a:cubicBezTo>
                    <a:cubicBezTo>
                      <a:pt x="150228" y="6029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2726" y="28738"/>
                      <a:pt x="231457" y="48582"/>
                    </a:cubicBezTo>
                    <a:cubicBezTo>
                      <a:pt x="240188" y="68426"/>
                      <a:pt x="257850" y="116448"/>
                      <a:pt x="264795" y="134307"/>
                    </a:cubicBez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200FB0-72AA-4825-B801-D5E2AC99F016}"/>
                </a:ext>
              </a:extLst>
            </p:cNvPr>
            <p:cNvSpPr txBox="1"/>
            <p:nvPr/>
          </p:nvSpPr>
          <p:spPr>
            <a:xfrm>
              <a:off x="6797356" y="1129175"/>
              <a:ext cx="159536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363834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What is the integral?</a:t>
            </a:r>
          </a:p>
          <a:p>
            <a:endParaRPr lang="en-US" sz="1000" dirty="0"/>
          </a:p>
          <a:p>
            <a:r>
              <a:rPr lang="en-US" dirty="0"/>
              <a:t>∫ 1/(x) dx = ln(x) +c</a:t>
            </a:r>
          </a:p>
          <a:p>
            <a:r>
              <a:rPr lang="en-US" dirty="0"/>
              <a:t>∫ 1/(x+5) dx = </a:t>
            </a:r>
            <a:r>
              <a:rPr lang="en-US" dirty="0">
                <a:solidFill>
                  <a:srgbClr val="FFFF00"/>
                </a:solidFill>
              </a:rPr>
              <a:t>ln(x+5) +c</a:t>
            </a:r>
          </a:p>
          <a:p>
            <a:r>
              <a:rPr lang="en-US" dirty="0"/>
              <a:t>∫ 1/(5x) dx =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9248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What is the integral?</a:t>
            </a:r>
          </a:p>
          <a:p>
            <a:endParaRPr lang="en-US" sz="1000" dirty="0"/>
          </a:p>
          <a:p>
            <a:r>
              <a:rPr lang="en-US" dirty="0"/>
              <a:t>∫ 1/(x) dx = ln(x) +c</a:t>
            </a:r>
          </a:p>
          <a:p>
            <a:r>
              <a:rPr lang="en-US" dirty="0"/>
              <a:t>∫ 1/(x+5) dx = ln(x+5) +c</a:t>
            </a:r>
          </a:p>
          <a:p>
            <a:r>
              <a:rPr lang="en-US" dirty="0"/>
              <a:t>∫ 1/(5x) dx = </a:t>
            </a:r>
            <a:r>
              <a:rPr lang="en-US" dirty="0">
                <a:solidFill>
                  <a:srgbClr val="FFFF00"/>
                </a:solidFill>
              </a:rPr>
              <a:t>1/5 ln(5x) +c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0594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16235985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Functions that contain exponents:</a:t>
            </a:r>
          </a:p>
          <a:p>
            <a:pPr algn="ctr"/>
            <a:r>
              <a:rPr lang="en-US" dirty="0"/>
              <a:t>ƒ(x) = x</a:t>
            </a:r>
            <a:r>
              <a:rPr lang="en-US" baseline="30000" dirty="0"/>
              <a:t>c</a:t>
            </a:r>
            <a:endParaRPr lang="en-US" dirty="0"/>
          </a:p>
          <a:p>
            <a:r>
              <a:rPr lang="en-US" dirty="0"/>
              <a:t>x is the base </a:t>
            </a:r>
          </a:p>
          <a:p>
            <a:r>
              <a:rPr lang="en-US" dirty="0"/>
              <a:t>c is the exponent</a:t>
            </a:r>
          </a:p>
        </p:txBody>
      </p:sp>
    </p:spTree>
    <p:extLst>
      <p:ext uri="{BB962C8B-B14F-4D97-AF65-F5344CB8AC3E}">
        <p14:creationId xmlns:p14="http://schemas.microsoft.com/office/powerpoint/2010/main" val="193279186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Exponential functions:</a:t>
            </a:r>
          </a:p>
          <a:p>
            <a:pPr algn="ctr"/>
            <a:r>
              <a:rPr lang="en-US" dirty="0"/>
              <a:t>ƒ(x) = c</a:t>
            </a:r>
            <a:r>
              <a:rPr lang="en-US" baseline="30000" dirty="0"/>
              <a:t>x</a:t>
            </a:r>
            <a:endParaRPr lang="en-US" dirty="0"/>
          </a:p>
          <a:p>
            <a:r>
              <a:rPr lang="en-US" dirty="0"/>
              <a:t>c is the base</a:t>
            </a:r>
          </a:p>
          <a:p>
            <a:r>
              <a:rPr lang="en-US" dirty="0"/>
              <a:t>x is the exponent</a:t>
            </a:r>
          </a:p>
        </p:txBody>
      </p:sp>
    </p:spTree>
    <p:extLst>
      <p:ext uri="{BB962C8B-B14F-4D97-AF65-F5344CB8AC3E}">
        <p14:creationId xmlns:p14="http://schemas.microsoft.com/office/powerpoint/2010/main" val="206182868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Limitations:</a:t>
            </a:r>
          </a:p>
          <a:p>
            <a:r>
              <a:rPr lang="en-US" dirty="0"/>
              <a:t>the base must be a constant</a:t>
            </a:r>
          </a:p>
          <a:p>
            <a:r>
              <a:rPr lang="en-US" dirty="0"/>
              <a:t>the base must be &gt;0</a:t>
            </a:r>
          </a:p>
          <a:p>
            <a:r>
              <a:rPr lang="en-US" dirty="0"/>
              <a:t>the exponent must be a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1126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endParaRPr lang="en-US" dirty="0"/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endParaRPr lang="en-US" dirty="0"/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30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FFFF00"/>
                </a:solidFill>
              </a:rPr>
              <a:t>fce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endParaRPr lang="en-US" dirty="0"/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1923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/>
              <a:t>fce</a:t>
            </a:r>
            <a:r>
              <a:rPr lang="en-US" dirty="0">
                <a:solidFill>
                  <a:srgbClr val="FFFF00"/>
                </a:solidFill>
              </a:rPr>
              <a:t>					exp </a:t>
            </a:r>
            <a:r>
              <a:rPr lang="en-US" dirty="0" err="1">
                <a:solidFill>
                  <a:srgbClr val="FFFF00"/>
                </a:solidFill>
              </a:rPr>
              <a:t>fct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endParaRPr lang="en-US" dirty="0"/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0088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/>
              <a:t>fce</a:t>
            </a:r>
            <a:r>
              <a:rPr lang="en-US" dirty="0">
                <a:solidFill>
                  <a:srgbClr val="FFFF00"/>
                </a:solidFill>
              </a:rPr>
              <a:t>					</a:t>
            </a:r>
            <a:r>
              <a:rPr lang="en-US" dirty="0"/>
              <a:t>exp </a:t>
            </a:r>
            <a:r>
              <a:rPr lang="en-US" dirty="0" err="1"/>
              <a:t>fct</a:t>
            </a:r>
            <a:endParaRPr lang="en-US" dirty="0"/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exp </a:t>
            </a:r>
            <a:r>
              <a:rPr lang="en-US" dirty="0" err="1">
                <a:solidFill>
                  <a:srgbClr val="FFFF00"/>
                </a:solidFill>
              </a:rPr>
              <a:t>fct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6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Calculus is all about the rate of change</a:t>
            </a:r>
          </a:p>
          <a:p>
            <a:r>
              <a:rPr lang="en-US" dirty="0"/>
              <a:t>Calculus involving trig functions will be about the rate of change of the trig function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855CFA-95B1-4393-BC46-5E32F0003252}"/>
              </a:ext>
            </a:extLst>
          </p:cNvPr>
          <p:cNvGrpSpPr/>
          <p:nvPr/>
        </p:nvGrpSpPr>
        <p:grpSpPr>
          <a:xfrm>
            <a:off x="579517" y="4399331"/>
            <a:ext cx="8128892" cy="2230069"/>
            <a:chOff x="5486400" y="1129175"/>
            <a:chExt cx="3309851" cy="1284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FA9B08-E97F-49D7-8539-2F6081BD6369}"/>
                </a:ext>
              </a:extLst>
            </p:cNvPr>
            <p:cNvSpPr txBox="1"/>
            <p:nvPr/>
          </p:nvSpPr>
          <p:spPr>
            <a:xfrm>
              <a:off x="8675067" y="1775678"/>
              <a:ext cx="121184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t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1B0A6BD-3DA9-4DC5-AAF0-B8CF9B4EE488}"/>
                </a:ext>
              </a:extLst>
            </p:cNvPr>
            <p:cNvCxnSpPr>
              <a:cxnSpLocks/>
            </p:cNvCxnSpPr>
            <p:nvPr/>
          </p:nvCxnSpPr>
          <p:spPr>
            <a:xfrm>
              <a:off x="6851486" y="1318511"/>
              <a:ext cx="0" cy="109534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931AFF-ED64-4E3B-B7CC-77DC3AAA58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400" y="1857704"/>
              <a:ext cx="318414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E90B5E1-C794-46C9-8599-9750A2876962}"/>
                </a:ext>
              </a:extLst>
            </p:cNvPr>
            <p:cNvGrpSpPr/>
            <p:nvPr/>
          </p:nvGrpSpPr>
          <p:grpSpPr>
            <a:xfrm>
              <a:off x="5642845" y="1418734"/>
              <a:ext cx="3090218" cy="866745"/>
              <a:chOff x="5642845" y="1418734"/>
              <a:chExt cx="3090218" cy="866745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9B0EC2D-049A-47B7-AD52-D696AAD52F94}"/>
                  </a:ext>
                </a:extLst>
              </p:cNvPr>
              <p:cNvSpPr/>
              <p:nvPr/>
            </p:nvSpPr>
            <p:spPr>
              <a:xfrm>
                <a:off x="6864653" y="1418734"/>
                <a:ext cx="1383101" cy="86674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41045" h="1057827">
                    <a:moveTo>
                      <a:pt x="0" y="502926"/>
                    </a:moveTo>
                    <a:cubicBezTo>
                      <a:pt x="5556" y="470779"/>
                      <a:pt x="15875" y="432600"/>
                      <a:pt x="21907" y="407676"/>
                    </a:cubicBezTo>
                    <a:cubicBezTo>
                      <a:pt x="27939" y="382752"/>
                      <a:pt x="32226" y="371162"/>
                      <a:pt x="36195" y="353382"/>
                    </a:cubicBezTo>
                    <a:cubicBezTo>
                      <a:pt x="40164" y="335602"/>
                      <a:pt x="42545" y="315282"/>
                      <a:pt x="45720" y="300995"/>
                    </a:cubicBezTo>
                    <a:cubicBezTo>
                      <a:pt x="48895" y="286708"/>
                      <a:pt x="52864" y="278769"/>
                      <a:pt x="55245" y="267657"/>
                    </a:cubicBezTo>
                    <a:cubicBezTo>
                      <a:pt x="57626" y="256544"/>
                      <a:pt x="57467" y="245909"/>
                      <a:pt x="60007" y="234320"/>
                    </a:cubicBezTo>
                    <a:cubicBezTo>
                      <a:pt x="62547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0819"/>
                      <a:pt x="83820" y="148595"/>
                    </a:cubicBezTo>
                    <a:cubicBezTo>
                      <a:pt x="87630" y="136371"/>
                      <a:pt x="90011" y="134307"/>
                      <a:pt x="93345" y="124782"/>
                    </a:cubicBezTo>
                    <a:cubicBezTo>
                      <a:pt x="96679" y="115257"/>
                      <a:pt x="99853" y="101923"/>
                      <a:pt x="103822" y="91445"/>
                    </a:cubicBezTo>
                    <a:cubicBezTo>
                      <a:pt x="107791" y="80967"/>
                      <a:pt x="113347" y="70648"/>
                      <a:pt x="117157" y="61917"/>
                    </a:cubicBezTo>
                    <a:cubicBezTo>
                      <a:pt x="120967" y="53186"/>
                      <a:pt x="124301" y="45248"/>
                      <a:pt x="126682" y="39057"/>
                    </a:cubicBezTo>
                    <a:cubicBezTo>
                      <a:pt x="129063" y="32866"/>
                      <a:pt x="129857" y="29532"/>
                      <a:pt x="131445" y="24770"/>
                    </a:cubicBezTo>
                    <a:cubicBezTo>
                      <a:pt x="134620" y="20008"/>
                      <a:pt x="140811" y="14451"/>
                      <a:pt x="145732" y="10482"/>
                    </a:cubicBezTo>
                    <a:cubicBezTo>
                      <a:pt x="150653" y="6513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5107" y="35882"/>
                      <a:pt x="231457" y="48582"/>
                    </a:cubicBezTo>
                    <a:cubicBezTo>
                      <a:pt x="237807" y="61282"/>
                      <a:pt x="244951" y="77157"/>
                      <a:pt x="250507" y="91445"/>
                    </a:cubicBezTo>
                    <a:cubicBezTo>
                      <a:pt x="256063" y="105733"/>
                      <a:pt x="259398" y="116527"/>
                      <a:pt x="264795" y="134307"/>
                    </a:cubicBezTo>
                    <a:cubicBezTo>
                      <a:pt x="270192" y="152087"/>
                      <a:pt x="277177" y="178281"/>
                      <a:pt x="282892" y="198125"/>
                    </a:cubicBezTo>
                    <a:cubicBezTo>
                      <a:pt x="288607" y="217969"/>
                      <a:pt x="291783" y="222732"/>
                      <a:pt x="299085" y="253371"/>
                    </a:cubicBezTo>
                    <a:cubicBezTo>
                      <a:pt x="306387" y="284010"/>
                      <a:pt x="317182" y="338618"/>
                      <a:pt x="326707" y="381957"/>
                    </a:cubicBezTo>
                    <a:cubicBezTo>
                      <a:pt x="336232" y="425296"/>
                      <a:pt x="347504" y="473715"/>
                      <a:pt x="356235" y="513403"/>
                    </a:cubicBezTo>
                    <a:cubicBezTo>
                      <a:pt x="364966" y="553091"/>
                      <a:pt x="371634" y="587538"/>
                      <a:pt x="379095" y="620082"/>
                    </a:cubicBezTo>
                    <a:cubicBezTo>
                      <a:pt x="386556" y="652626"/>
                      <a:pt x="393065" y="678027"/>
                      <a:pt x="401002" y="708665"/>
                    </a:cubicBezTo>
                    <a:cubicBezTo>
                      <a:pt x="408939" y="739303"/>
                      <a:pt x="419576" y="776129"/>
                      <a:pt x="426720" y="803910"/>
                    </a:cubicBezTo>
                    <a:cubicBezTo>
                      <a:pt x="433864" y="831691"/>
                      <a:pt x="439420" y="853126"/>
                      <a:pt x="445770" y="877257"/>
                    </a:cubicBezTo>
                    <a:cubicBezTo>
                      <a:pt x="452120" y="901388"/>
                      <a:pt x="460058" y="931392"/>
                      <a:pt x="464820" y="948695"/>
                    </a:cubicBezTo>
                    <a:cubicBezTo>
                      <a:pt x="469582" y="965998"/>
                      <a:pt x="470694" y="969963"/>
                      <a:pt x="474345" y="981075"/>
                    </a:cubicBezTo>
                    <a:cubicBezTo>
                      <a:pt x="477996" y="992187"/>
                      <a:pt x="482758" y="1006479"/>
                      <a:pt x="486727" y="1015370"/>
                    </a:cubicBezTo>
                    <a:cubicBezTo>
                      <a:pt x="490696" y="1024261"/>
                      <a:pt x="493712" y="1028545"/>
                      <a:pt x="498157" y="1034419"/>
                    </a:cubicBezTo>
                    <a:cubicBezTo>
                      <a:pt x="502602" y="1040293"/>
                      <a:pt x="507047" y="1046714"/>
                      <a:pt x="513397" y="1050612"/>
                    </a:cubicBezTo>
                    <a:cubicBezTo>
                      <a:pt x="519747" y="1054510"/>
                      <a:pt x="526891" y="1058126"/>
                      <a:pt x="536257" y="1057808"/>
                    </a:cubicBezTo>
                    <a:cubicBezTo>
                      <a:pt x="545623" y="1057491"/>
                      <a:pt x="560864" y="1053399"/>
                      <a:pt x="569595" y="1048707"/>
                    </a:cubicBezTo>
                    <a:cubicBezTo>
                      <a:pt x="578326" y="1044015"/>
                      <a:pt x="583089" y="1037595"/>
                      <a:pt x="588645" y="1029657"/>
                    </a:cubicBezTo>
                    <a:cubicBezTo>
                      <a:pt x="594201" y="1021719"/>
                      <a:pt x="597376" y="1012988"/>
                      <a:pt x="602932" y="1001082"/>
                    </a:cubicBezTo>
                    <a:cubicBezTo>
                      <a:pt x="608488" y="989176"/>
                      <a:pt x="616426" y="972508"/>
                      <a:pt x="621982" y="958220"/>
                    </a:cubicBezTo>
                    <a:cubicBezTo>
                      <a:pt x="627538" y="943932"/>
                      <a:pt x="630555" y="933772"/>
                      <a:pt x="636270" y="915357"/>
                    </a:cubicBezTo>
                    <a:cubicBezTo>
                      <a:pt x="641985" y="896942"/>
                      <a:pt x="645477" y="887418"/>
                      <a:pt x="656272" y="847730"/>
                    </a:cubicBezTo>
                    <a:cubicBezTo>
                      <a:pt x="667067" y="808043"/>
                      <a:pt x="690086" y="722793"/>
                      <a:pt x="701040" y="677232"/>
                    </a:cubicBezTo>
                    <a:cubicBezTo>
                      <a:pt x="711994" y="631671"/>
                      <a:pt x="715328" y="605319"/>
                      <a:pt x="721995" y="574363"/>
                    </a:cubicBezTo>
                    <a:cubicBezTo>
                      <a:pt x="728663" y="543407"/>
                      <a:pt x="737870" y="505306"/>
                      <a:pt x="741045" y="491495"/>
                    </a:cubicBezTo>
                    <a:lnTo>
                      <a:pt x="74104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997ACE-839A-4CD8-87A0-5154352BEA19}"/>
                  </a:ext>
                </a:extLst>
              </p:cNvPr>
              <p:cNvSpPr/>
              <p:nvPr/>
            </p:nvSpPr>
            <p:spPr>
              <a:xfrm>
                <a:off x="5642845" y="1418734"/>
                <a:ext cx="1226657" cy="866293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19138"/>
                  <a:gd name="connsiteY0" fmla="*/ 407676 h 1057827"/>
                  <a:gd name="connsiteX1" fmla="*/ 14288 w 719138"/>
                  <a:gd name="connsiteY1" fmla="*/ 353382 h 1057827"/>
                  <a:gd name="connsiteX2" fmla="*/ 23813 w 719138"/>
                  <a:gd name="connsiteY2" fmla="*/ 300995 h 1057827"/>
                  <a:gd name="connsiteX3" fmla="*/ 33338 w 719138"/>
                  <a:gd name="connsiteY3" fmla="*/ 267657 h 1057827"/>
                  <a:gd name="connsiteX4" fmla="*/ 38100 w 719138"/>
                  <a:gd name="connsiteY4" fmla="*/ 234320 h 1057827"/>
                  <a:gd name="connsiteX5" fmla="*/ 48578 w 719138"/>
                  <a:gd name="connsiteY5" fmla="*/ 198124 h 1057827"/>
                  <a:gd name="connsiteX6" fmla="*/ 61913 w 719138"/>
                  <a:gd name="connsiteY6" fmla="*/ 148595 h 1057827"/>
                  <a:gd name="connsiteX7" fmla="*/ 71438 w 719138"/>
                  <a:gd name="connsiteY7" fmla="*/ 124782 h 1057827"/>
                  <a:gd name="connsiteX8" fmla="*/ 81915 w 719138"/>
                  <a:gd name="connsiteY8" fmla="*/ 91445 h 1057827"/>
                  <a:gd name="connsiteX9" fmla="*/ 95250 w 719138"/>
                  <a:gd name="connsiteY9" fmla="*/ 61917 h 1057827"/>
                  <a:gd name="connsiteX10" fmla="*/ 104775 w 719138"/>
                  <a:gd name="connsiteY10" fmla="*/ 39057 h 1057827"/>
                  <a:gd name="connsiteX11" fmla="*/ 109538 w 719138"/>
                  <a:gd name="connsiteY11" fmla="*/ 24770 h 1057827"/>
                  <a:gd name="connsiteX12" fmla="*/ 123825 w 719138"/>
                  <a:gd name="connsiteY12" fmla="*/ 10482 h 1057827"/>
                  <a:gd name="connsiteX13" fmla="*/ 139065 w 719138"/>
                  <a:gd name="connsiteY13" fmla="*/ 957 h 1057827"/>
                  <a:gd name="connsiteX14" fmla="*/ 157163 w 719138"/>
                  <a:gd name="connsiteY14" fmla="*/ 869 h 1057827"/>
                  <a:gd name="connsiteX15" fmla="*/ 176213 w 719138"/>
                  <a:gd name="connsiteY15" fmla="*/ 5720 h 1057827"/>
                  <a:gd name="connsiteX16" fmla="*/ 190500 w 719138"/>
                  <a:gd name="connsiteY16" fmla="*/ 15245 h 1057827"/>
                  <a:gd name="connsiteX17" fmla="*/ 209550 w 719138"/>
                  <a:gd name="connsiteY17" fmla="*/ 48582 h 1057827"/>
                  <a:gd name="connsiteX18" fmla="*/ 228600 w 719138"/>
                  <a:gd name="connsiteY18" fmla="*/ 91445 h 1057827"/>
                  <a:gd name="connsiteX19" fmla="*/ 242888 w 719138"/>
                  <a:gd name="connsiteY19" fmla="*/ 134307 h 1057827"/>
                  <a:gd name="connsiteX20" fmla="*/ 260985 w 719138"/>
                  <a:gd name="connsiteY20" fmla="*/ 198125 h 1057827"/>
                  <a:gd name="connsiteX21" fmla="*/ 277178 w 719138"/>
                  <a:gd name="connsiteY21" fmla="*/ 253371 h 1057827"/>
                  <a:gd name="connsiteX22" fmla="*/ 304800 w 719138"/>
                  <a:gd name="connsiteY22" fmla="*/ 381957 h 1057827"/>
                  <a:gd name="connsiteX23" fmla="*/ 334328 w 719138"/>
                  <a:gd name="connsiteY23" fmla="*/ 513403 h 1057827"/>
                  <a:gd name="connsiteX24" fmla="*/ 357188 w 719138"/>
                  <a:gd name="connsiteY24" fmla="*/ 620082 h 1057827"/>
                  <a:gd name="connsiteX25" fmla="*/ 379095 w 719138"/>
                  <a:gd name="connsiteY25" fmla="*/ 708665 h 1057827"/>
                  <a:gd name="connsiteX26" fmla="*/ 404813 w 719138"/>
                  <a:gd name="connsiteY26" fmla="*/ 803910 h 1057827"/>
                  <a:gd name="connsiteX27" fmla="*/ 423863 w 719138"/>
                  <a:gd name="connsiteY27" fmla="*/ 877257 h 1057827"/>
                  <a:gd name="connsiteX28" fmla="*/ 442913 w 719138"/>
                  <a:gd name="connsiteY28" fmla="*/ 948695 h 1057827"/>
                  <a:gd name="connsiteX29" fmla="*/ 452438 w 719138"/>
                  <a:gd name="connsiteY29" fmla="*/ 981075 h 1057827"/>
                  <a:gd name="connsiteX30" fmla="*/ 464820 w 719138"/>
                  <a:gd name="connsiteY30" fmla="*/ 1015370 h 1057827"/>
                  <a:gd name="connsiteX31" fmla="*/ 476250 w 719138"/>
                  <a:gd name="connsiteY31" fmla="*/ 1034419 h 1057827"/>
                  <a:gd name="connsiteX32" fmla="*/ 491490 w 719138"/>
                  <a:gd name="connsiteY32" fmla="*/ 1050612 h 1057827"/>
                  <a:gd name="connsiteX33" fmla="*/ 514350 w 719138"/>
                  <a:gd name="connsiteY33" fmla="*/ 1057808 h 1057827"/>
                  <a:gd name="connsiteX34" fmla="*/ 547688 w 719138"/>
                  <a:gd name="connsiteY34" fmla="*/ 1048707 h 1057827"/>
                  <a:gd name="connsiteX35" fmla="*/ 566738 w 719138"/>
                  <a:gd name="connsiteY35" fmla="*/ 1029657 h 1057827"/>
                  <a:gd name="connsiteX36" fmla="*/ 581025 w 719138"/>
                  <a:gd name="connsiteY36" fmla="*/ 1001082 h 1057827"/>
                  <a:gd name="connsiteX37" fmla="*/ 600075 w 719138"/>
                  <a:gd name="connsiteY37" fmla="*/ 958220 h 1057827"/>
                  <a:gd name="connsiteX38" fmla="*/ 614363 w 719138"/>
                  <a:gd name="connsiteY38" fmla="*/ 915357 h 1057827"/>
                  <a:gd name="connsiteX39" fmla="*/ 634365 w 719138"/>
                  <a:gd name="connsiteY39" fmla="*/ 847730 h 1057827"/>
                  <a:gd name="connsiteX40" fmla="*/ 679133 w 719138"/>
                  <a:gd name="connsiteY40" fmla="*/ 677232 h 1057827"/>
                  <a:gd name="connsiteX41" fmla="*/ 700088 w 719138"/>
                  <a:gd name="connsiteY41" fmla="*/ 574363 h 1057827"/>
                  <a:gd name="connsiteX42" fmla="*/ 719138 w 719138"/>
                  <a:gd name="connsiteY42" fmla="*/ 491495 h 1057827"/>
                  <a:gd name="connsiteX43" fmla="*/ 719138 w 719138"/>
                  <a:gd name="connsiteY43" fmla="*/ 491495 h 1057827"/>
                  <a:gd name="connsiteX0" fmla="*/ 0 w 719138"/>
                  <a:gd name="connsiteY0" fmla="*/ 407676 h 1057827"/>
                  <a:gd name="connsiteX1" fmla="*/ 23813 w 719138"/>
                  <a:gd name="connsiteY1" fmla="*/ 300995 h 1057827"/>
                  <a:gd name="connsiteX2" fmla="*/ 33338 w 719138"/>
                  <a:gd name="connsiteY2" fmla="*/ 267657 h 1057827"/>
                  <a:gd name="connsiteX3" fmla="*/ 38100 w 719138"/>
                  <a:gd name="connsiteY3" fmla="*/ 234320 h 1057827"/>
                  <a:gd name="connsiteX4" fmla="*/ 48578 w 719138"/>
                  <a:gd name="connsiteY4" fmla="*/ 198124 h 1057827"/>
                  <a:gd name="connsiteX5" fmla="*/ 61913 w 719138"/>
                  <a:gd name="connsiteY5" fmla="*/ 148595 h 1057827"/>
                  <a:gd name="connsiteX6" fmla="*/ 71438 w 719138"/>
                  <a:gd name="connsiteY6" fmla="*/ 124782 h 1057827"/>
                  <a:gd name="connsiteX7" fmla="*/ 81915 w 719138"/>
                  <a:gd name="connsiteY7" fmla="*/ 91445 h 1057827"/>
                  <a:gd name="connsiteX8" fmla="*/ 95250 w 719138"/>
                  <a:gd name="connsiteY8" fmla="*/ 61917 h 1057827"/>
                  <a:gd name="connsiteX9" fmla="*/ 104775 w 719138"/>
                  <a:gd name="connsiteY9" fmla="*/ 39057 h 1057827"/>
                  <a:gd name="connsiteX10" fmla="*/ 109538 w 719138"/>
                  <a:gd name="connsiteY10" fmla="*/ 24770 h 1057827"/>
                  <a:gd name="connsiteX11" fmla="*/ 123825 w 719138"/>
                  <a:gd name="connsiteY11" fmla="*/ 10482 h 1057827"/>
                  <a:gd name="connsiteX12" fmla="*/ 139065 w 719138"/>
                  <a:gd name="connsiteY12" fmla="*/ 957 h 1057827"/>
                  <a:gd name="connsiteX13" fmla="*/ 157163 w 719138"/>
                  <a:gd name="connsiteY13" fmla="*/ 869 h 1057827"/>
                  <a:gd name="connsiteX14" fmla="*/ 176213 w 719138"/>
                  <a:gd name="connsiteY14" fmla="*/ 5720 h 1057827"/>
                  <a:gd name="connsiteX15" fmla="*/ 190500 w 719138"/>
                  <a:gd name="connsiteY15" fmla="*/ 15245 h 1057827"/>
                  <a:gd name="connsiteX16" fmla="*/ 209550 w 719138"/>
                  <a:gd name="connsiteY16" fmla="*/ 48582 h 1057827"/>
                  <a:gd name="connsiteX17" fmla="*/ 228600 w 719138"/>
                  <a:gd name="connsiteY17" fmla="*/ 91445 h 1057827"/>
                  <a:gd name="connsiteX18" fmla="*/ 242888 w 719138"/>
                  <a:gd name="connsiteY18" fmla="*/ 134307 h 1057827"/>
                  <a:gd name="connsiteX19" fmla="*/ 260985 w 719138"/>
                  <a:gd name="connsiteY19" fmla="*/ 198125 h 1057827"/>
                  <a:gd name="connsiteX20" fmla="*/ 277178 w 719138"/>
                  <a:gd name="connsiteY20" fmla="*/ 253371 h 1057827"/>
                  <a:gd name="connsiteX21" fmla="*/ 304800 w 719138"/>
                  <a:gd name="connsiteY21" fmla="*/ 381957 h 1057827"/>
                  <a:gd name="connsiteX22" fmla="*/ 334328 w 719138"/>
                  <a:gd name="connsiteY22" fmla="*/ 513403 h 1057827"/>
                  <a:gd name="connsiteX23" fmla="*/ 357188 w 719138"/>
                  <a:gd name="connsiteY23" fmla="*/ 620082 h 1057827"/>
                  <a:gd name="connsiteX24" fmla="*/ 379095 w 719138"/>
                  <a:gd name="connsiteY24" fmla="*/ 708665 h 1057827"/>
                  <a:gd name="connsiteX25" fmla="*/ 404813 w 719138"/>
                  <a:gd name="connsiteY25" fmla="*/ 803910 h 1057827"/>
                  <a:gd name="connsiteX26" fmla="*/ 423863 w 719138"/>
                  <a:gd name="connsiteY26" fmla="*/ 877257 h 1057827"/>
                  <a:gd name="connsiteX27" fmla="*/ 442913 w 719138"/>
                  <a:gd name="connsiteY27" fmla="*/ 948695 h 1057827"/>
                  <a:gd name="connsiteX28" fmla="*/ 452438 w 719138"/>
                  <a:gd name="connsiteY28" fmla="*/ 981075 h 1057827"/>
                  <a:gd name="connsiteX29" fmla="*/ 464820 w 719138"/>
                  <a:gd name="connsiteY29" fmla="*/ 1015370 h 1057827"/>
                  <a:gd name="connsiteX30" fmla="*/ 476250 w 719138"/>
                  <a:gd name="connsiteY30" fmla="*/ 1034419 h 1057827"/>
                  <a:gd name="connsiteX31" fmla="*/ 491490 w 719138"/>
                  <a:gd name="connsiteY31" fmla="*/ 1050612 h 1057827"/>
                  <a:gd name="connsiteX32" fmla="*/ 514350 w 719138"/>
                  <a:gd name="connsiteY32" fmla="*/ 1057808 h 1057827"/>
                  <a:gd name="connsiteX33" fmla="*/ 547688 w 719138"/>
                  <a:gd name="connsiteY33" fmla="*/ 1048707 h 1057827"/>
                  <a:gd name="connsiteX34" fmla="*/ 566738 w 719138"/>
                  <a:gd name="connsiteY34" fmla="*/ 1029657 h 1057827"/>
                  <a:gd name="connsiteX35" fmla="*/ 581025 w 719138"/>
                  <a:gd name="connsiteY35" fmla="*/ 1001082 h 1057827"/>
                  <a:gd name="connsiteX36" fmla="*/ 600075 w 719138"/>
                  <a:gd name="connsiteY36" fmla="*/ 958220 h 1057827"/>
                  <a:gd name="connsiteX37" fmla="*/ 614363 w 719138"/>
                  <a:gd name="connsiteY37" fmla="*/ 915357 h 1057827"/>
                  <a:gd name="connsiteX38" fmla="*/ 634365 w 719138"/>
                  <a:gd name="connsiteY38" fmla="*/ 847730 h 1057827"/>
                  <a:gd name="connsiteX39" fmla="*/ 679133 w 719138"/>
                  <a:gd name="connsiteY39" fmla="*/ 677232 h 1057827"/>
                  <a:gd name="connsiteX40" fmla="*/ 700088 w 719138"/>
                  <a:gd name="connsiteY40" fmla="*/ 574363 h 1057827"/>
                  <a:gd name="connsiteX41" fmla="*/ 719138 w 719138"/>
                  <a:gd name="connsiteY41" fmla="*/ 491495 h 1057827"/>
                  <a:gd name="connsiteX42" fmla="*/ 719138 w 719138"/>
                  <a:gd name="connsiteY42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14287 w 695325"/>
                  <a:gd name="connsiteY2" fmla="*/ 234320 h 1057827"/>
                  <a:gd name="connsiteX3" fmla="*/ 24765 w 695325"/>
                  <a:gd name="connsiteY3" fmla="*/ 198124 h 1057827"/>
                  <a:gd name="connsiteX4" fmla="*/ 38100 w 695325"/>
                  <a:gd name="connsiteY4" fmla="*/ 148595 h 1057827"/>
                  <a:gd name="connsiteX5" fmla="*/ 47625 w 695325"/>
                  <a:gd name="connsiteY5" fmla="*/ 124782 h 1057827"/>
                  <a:gd name="connsiteX6" fmla="*/ 58102 w 695325"/>
                  <a:gd name="connsiteY6" fmla="*/ 91445 h 1057827"/>
                  <a:gd name="connsiteX7" fmla="*/ 71437 w 695325"/>
                  <a:gd name="connsiteY7" fmla="*/ 61917 h 1057827"/>
                  <a:gd name="connsiteX8" fmla="*/ 80962 w 695325"/>
                  <a:gd name="connsiteY8" fmla="*/ 39057 h 1057827"/>
                  <a:gd name="connsiteX9" fmla="*/ 85725 w 695325"/>
                  <a:gd name="connsiteY9" fmla="*/ 24770 h 1057827"/>
                  <a:gd name="connsiteX10" fmla="*/ 100012 w 695325"/>
                  <a:gd name="connsiteY10" fmla="*/ 10482 h 1057827"/>
                  <a:gd name="connsiteX11" fmla="*/ 115252 w 695325"/>
                  <a:gd name="connsiteY11" fmla="*/ 957 h 1057827"/>
                  <a:gd name="connsiteX12" fmla="*/ 133350 w 695325"/>
                  <a:gd name="connsiteY12" fmla="*/ 869 h 1057827"/>
                  <a:gd name="connsiteX13" fmla="*/ 152400 w 695325"/>
                  <a:gd name="connsiteY13" fmla="*/ 5720 h 1057827"/>
                  <a:gd name="connsiteX14" fmla="*/ 166687 w 695325"/>
                  <a:gd name="connsiteY14" fmla="*/ 15245 h 1057827"/>
                  <a:gd name="connsiteX15" fmla="*/ 185737 w 695325"/>
                  <a:gd name="connsiteY15" fmla="*/ 48582 h 1057827"/>
                  <a:gd name="connsiteX16" fmla="*/ 204787 w 695325"/>
                  <a:gd name="connsiteY16" fmla="*/ 91445 h 1057827"/>
                  <a:gd name="connsiteX17" fmla="*/ 219075 w 695325"/>
                  <a:gd name="connsiteY17" fmla="*/ 134307 h 1057827"/>
                  <a:gd name="connsiteX18" fmla="*/ 237172 w 695325"/>
                  <a:gd name="connsiteY18" fmla="*/ 198125 h 1057827"/>
                  <a:gd name="connsiteX19" fmla="*/ 253365 w 695325"/>
                  <a:gd name="connsiteY19" fmla="*/ 253371 h 1057827"/>
                  <a:gd name="connsiteX20" fmla="*/ 280987 w 695325"/>
                  <a:gd name="connsiteY20" fmla="*/ 381957 h 1057827"/>
                  <a:gd name="connsiteX21" fmla="*/ 310515 w 695325"/>
                  <a:gd name="connsiteY21" fmla="*/ 513403 h 1057827"/>
                  <a:gd name="connsiteX22" fmla="*/ 333375 w 695325"/>
                  <a:gd name="connsiteY22" fmla="*/ 620082 h 1057827"/>
                  <a:gd name="connsiteX23" fmla="*/ 355282 w 695325"/>
                  <a:gd name="connsiteY23" fmla="*/ 708665 h 1057827"/>
                  <a:gd name="connsiteX24" fmla="*/ 381000 w 695325"/>
                  <a:gd name="connsiteY24" fmla="*/ 803910 h 1057827"/>
                  <a:gd name="connsiteX25" fmla="*/ 400050 w 695325"/>
                  <a:gd name="connsiteY25" fmla="*/ 877257 h 1057827"/>
                  <a:gd name="connsiteX26" fmla="*/ 419100 w 695325"/>
                  <a:gd name="connsiteY26" fmla="*/ 948695 h 1057827"/>
                  <a:gd name="connsiteX27" fmla="*/ 428625 w 695325"/>
                  <a:gd name="connsiteY27" fmla="*/ 981075 h 1057827"/>
                  <a:gd name="connsiteX28" fmla="*/ 441007 w 695325"/>
                  <a:gd name="connsiteY28" fmla="*/ 1015370 h 1057827"/>
                  <a:gd name="connsiteX29" fmla="*/ 452437 w 695325"/>
                  <a:gd name="connsiteY29" fmla="*/ 1034419 h 1057827"/>
                  <a:gd name="connsiteX30" fmla="*/ 467677 w 695325"/>
                  <a:gd name="connsiteY30" fmla="*/ 1050612 h 1057827"/>
                  <a:gd name="connsiteX31" fmla="*/ 490537 w 695325"/>
                  <a:gd name="connsiteY31" fmla="*/ 1057808 h 1057827"/>
                  <a:gd name="connsiteX32" fmla="*/ 523875 w 695325"/>
                  <a:gd name="connsiteY32" fmla="*/ 1048707 h 1057827"/>
                  <a:gd name="connsiteX33" fmla="*/ 542925 w 695325"/>
                  <a:gd name="connsiteY33" fmla="*/ 1029657 h 1057827"/>
                  <a:gd name="connsiteX34" fmla="*/ 557212 w 695325"/>
                  <a:gd name="connsiteY34" fmla="*/ 1001082 h 1057827"/>
                  <a:gd name="connsiteX35" fmla="*/ 576262 w 695325"/>
                  <a:gd name="connsiteY35" fmla="*/ 958220 h 1057827"/>
                  <a:gd name="connsiteX36" fmla="*/ 590550 w 695325"/>
                  <a:gd name="connsiteY36" fmla="*/ 915357 h 1057827"/>
                  <a:gd name="connsiteX37" fmla="*/ 610552 w 695325"/>
                  <a:gd name="connsiteY37" fmla="*/ 847730 h 1057827"/>
                  <a:gd name="connsiteX38" fmla="*/ 655320 w 695325"/>
                  <a:gd name="connsiteY38" fmla="*/ 677232 h 1057827"/>
                  <a:gd name="connsiteX39" fmla="*/ 676275 w 695325"/>
                  <a:gd name="connsiteY39" fmla="*/ 574363 h 1057827"/>
                  <a:gd name="connsiteX40" fmla="*/ 695325 w 695325"/>
                  <a:gd name="connsiteY40" fmla="*/ 491495 h 1057827"/>
                  <a:gd name="connsiteX41" fmla="*/ 695325 w 695325"/>
                  <a:gd name="connsiteY41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24765 w 695325"/>
                  <a:gd name="connsiteY2" fmla="*/ 198124 h 1057827"/>
                  <a:gd name="connsiteX3" fmla="*/ 38100 w 695325"/>
                  <a:gd name="connsiteY3" fmla="*/ 148595 h 1057827"/>
                  <a:gd name="connsiteX4" fmla="*/ 47625 w 695325"/>
                  <a:gd name="connsiteY4" fmla="*/ 124782 h 1057827"/>
                  <a:gd name="connsiteX5" fmla="*/ 58102 w 695325"/>
                  <a:gd name="connsiteY5" fmla="*/ 91445 h 1057827"/>
                  <a:gd name="connsiteX6" fmla="*/ 71437 w 695325"/>
                  <a:gd name="connsiteY6" fmla="*/ 61917 h 1057827"/>
                  <a:gd name="connsiteX7" fmla="*/ 80962 w 695325"/>
                  <a:gd name="connsiteY7" fmla="*/ 39057 h 1057827"/>
                  <a:gd name="connsiteX8" fmla="*/ 85725 w 695325"/>
                  <a:gd name="connsiteY8" fmla="*/ 24770 h 1057827"/>
                  <a:gd name="connsiteX9" fmla="*/ 100012 w 695325"/>
                  <a:gd name="connsiteY9" fmla="*/ 10482 h 1057827"/>
                  <a:gd name="connsiteX10" fmla="*/ 115252 w 695325"/>
                  <a:gd name="connsiteY10" fmla="*/ 957 h 1057827"/>
                  <a:gd name="connsiteX11" fmla="*/ 133350 w 695325"/>
                  <a:gd name="connsiteY11" fmla="*/ 869 h 1057827"/>
                  <a:gd name="connsiteX12" fmla="*/ 152400 w 695325"/>
                  <a:gd name="connsiteY12" fmla="*/ 5720 h 1057827"/>
                  <a:gd name="connsiteX13" fmla="*/ 166687 w 695325"/>
                  <a:gd name="connsiteY13" fmla="*/ 15245 h 1057827"/>
                  <a:gd name="connsiteX14" fmla="*/ 185737 w 695325"/>
                  <a:gd name="connsiteY14" fmla="*/ 48582 h 1057827"/>
                  <a:gd name="connsiteX15" fmla="*/ 204787 w 695325"/>
                  <a:gd name="connsiteY15" fmla="*/ 91445 h 1057827"/>
                  <a:gd name="connsiteX16" fmla="*/ 219075 w 695325"/>
                  <a:gd name="connsiteY16" fmla="*/ 134307 h 1057827"/>
                  <a:gd name="connsiteX17" fmla="*/ 237172 w 695325"/>
                  <a:gd name="connsiteY17" fmla="*/ 198125 h 1057827"/>
                  <a:gd name="connsiteX18" fmla="*/ 253365 w 695325"/>
                  <a:gd name="connsiteY18" fmla="*/ 253371 h 1057827"/>
                  <a:gd name="connsiteX19" fmla="*/ 280987 w 695325"/>
                  <a:gd name="connsiteY19" fmla="*/ 381957 h 1057827"/>
                  <a:gd name="connsiteX20" fmla="*/ 310515 w 695325"/>
                  <a:gd name="connsiteY20" fmla="*/ 513403 h 1057827"/>
                  <a:gd name="connsiteX21" fmla="*/ 333375 w 695325"/>
                  <a:gd name="connsiteY21" fmla="*/ 620082 h 1057827"/>
                  <a:gd name="connsiteX22" fmla="*/ 355282 w 695325"/>
                  <a:gd name="connsiteY22" fmla="*/ 708665 h 1057827"/>
                  <a:gd name="connsiteX23" fmla="*/ 381000 w 695325"/>
                  <a:gd name="connsiteY23" fmla="*/ 803910 h 1057827"/>
                  <a:gd name="connsiteX24" fmla="*/ 400050 w 695325"/>
                  <a:gd name="connsiteY24" fmla="*/ 877257 h 1057827"/>
                  <a:gd name="connsiteX25" fmla="*/ 419100 w 695325"/>
                  <a:gd name="connsiteY25" fmla="*/ 948695 h 1057827"/>
                  <a:gd name="connsiteX26" fmla="*/ 428625 w 695325"/>
                  <a:gd name="connsiteY26" fmla="*/ 981075 h 1057827"/>
                  <a:gd name="connsiteX27" fmla="*/ 441007 w 695325"/>
                  <a:gd name="connsiteY27" fmla="*/ 1015370 h 1057827"/>
                  <a:gd name="connsiteX28" fmla="*/ 452437 w 695325"/>
                  <a:gd name="connsiteY28" fmla="*/ 1034419 h 1057827"/>
                  <a:gd name="connsiteX29" fmla="*/ 467677 w 695325"/>
                  <a:gd name="connsiteY29" fmla="*/ 1050612 h 1057827"/>
                  <a:gd name="connsiteX30" fmla="*/ 490537 w 695325"/>
                  <a:gd name="connsiteY30" fmla="*/ 1057808 h 1057827"/>
                  <a:gd name="connsiteX31" fmla="*/ 523875 w 695325"/>
                  <a:gd name="connsiteY31" fmla="*/ 1048707 h 1057827"/>
                  <a:gd name="connsiteX32" fmla="*/ 542925 w 695325"/>
                  <a:gd name="connsiteY32" fmla="*/ 1029657 h 1057827"/>
                  <a:gd name="connsiteX33" fmla="*/ 557212 w 695325"/>
                  <a:gd name="connsiteY33" fmla="*/ 1001082 h 1057827"/>
                  <a:gd name="connsiteX34" fmla="*/ 576262 w 695325"/>
                  <a:gd name="connsiteY34" fmla="*/ 958220 h 1057827"/>
                  <a:gd name="connsiteX35" fmla="*/ 590550 w 695325"/>
                  <a:gd name="connsiteY35" fmla="*/ 915357 h 1057827"/>
                  <a:gd name="connsiteX36" fmla="*/ 610552 w 695325"/>
                  <a:gd name="connsiteY36" fmla="*/ 847730 h 1057827"/>
                  <a:gd name="connsiteX37" fmla="*/ 655320 w 695325"/>
                  <a:gd name="connsiteY37" fmla="*/ 677232 h 1057827"/>
                  <a:gd name="connsiteX38" fmla="*/ 676275 w 695325"/>
                  <a:gd name="connsiteY38" fmla="*/ 574363 h 1057827"/>
                  <a:gd name="connsiteX39" fmla="*/ 695325 w 695325"/>
                  <a:gd name="connsiteY39" fmla="*/ 491495 h 1057827"/>
                  <a:gd name="connsiteX40" fmla="*/ 695325 w 695325"/>
                  <a:gd name="connsiteY40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38100 w 695325"/>
                  <a:gd name="connsiteY2" fmla="*/ 148595 h 1057827"/>
                  <a:gd name="connsiteX3" fmla="*/ 47625 w 695325"/>
                  <a:gd name="connsiteY3" fmla="*/ 124782 h 1057827"/>
                  <a:gd name="connsiteX4" fmla="*/ 58102 w 695325"/>
                  <a:gd name="connsiteY4" fmla="*/ 91445 h 1057827"/>
                  <a:gd name="connsiteX5" fmla="*/ 71437 w 695325"/>
                  <a:gd name="connsiteY5" fmla="*/ 61917 h 1057827"/>
                  <a:gd name="connsiteX6" fmla="*/ 80962 w 695325"/>
                  <a:gd name="connsiteY6" fmla="*/ 39057 h 1057827"/>
                  <a:gd name="connsiteX7" fmla="*/ 85725 w 695325"/>
                  <a:gd name="connsiteY7" fmla="*/ 24770 h 1057827"/>
                  <a:gd name="connsiteX8" fmla="*/ 100012 w 695325"/>
                  <a:gd name="connsiteY8" fmla="*/ 10482 h 1057827"/>
                  <a:gd name="connsiteX9" fmla="*/ 115252 w 695325"/>
                  <a:gd name="connsiteY9" fmla="*/ 957 h 1057827"/>
                  <a:gd name="connsiteX10" fmla="*/ 133350 w 695325"/>
                  <a:gd name="connsiteY10" fmla="*/ 869 h 1057827"/>
                  <a:gd name="connsiteX11" fmla="*/ 152400 w 695325"/>
                  <a:gd name="connsiteY11" fmla="*/ 5720 h 1057827"/>
                  <a:gd name="connsiteX12" fmla="*/ 166687 w 695325"/>
                  <a:gd name="connsiteY12" fmla="*/ 15245 h 1057827"/>
                  <a:gd name="connsiteX13" fmla="*/ 185737 w 695325"/>
                  <a:gd name="connsiteY13" fmla="*/ 48582 h 1057827"/>
                  <a:gd name="connsiteX14" fmla="*/ 204787 w 695325"/>
                  <a:gd name="connsiteY14" fmla="*/ 91445 h 1057827"/>
                  <a:gd name="connsiteX15" fmla="*/ 219075 w 695325"/>
                  <a:gd name="connsiteY15" fmla="*/ 134307 h 1057827"/>
                  <a:gd name="connsiteX16" fmla="*/ 237172 w 695325"/>
                  <a:gd name="connsiteY16" fmla="*/ 198125 h 1057827"/>
                  <a:gd name="connsiteX17" fmla="*/ 253365 w 695325"/>
                  <a:gd name="connsiteY17" fmla="*/ 253371 h 1057827"/>
                  <a:gd name="connsiteX18" fmla="*/ 280987 w 695325"/>
                  <a:gd name="connsiteY18" fmla="*/ 381957 h 1057827"/>
                  <a:gd name="connsiteX19" fmla="*/ 310515 w 695325"/>
                  <a:gd name="connsiteY19" fmla="*/ 513403 h 1057827"/>
                  <a:gd name="connsiteX20" fmla="*/ 333375 w 695325"/>
                  <a:gd name="connsiteY20" fmla="*/ 620082 h 1057827"/>
                  <a:gd name="connsiteX21" fmla="*/ 355282 w 695325"/>
                  <a:gd name="connsiteY21" fmla="*/ 708665 h 1057827"/>
                  <a:gd name="connsiteX22" fmla="*/ 381000 w 695325"/>
                  <a:gd name="connsiteY22" fmla="*/ 803910 h 1057827"/>
                  <a:gd name="connsiteX23" fmla="*/ 400050 w 695325"/>
                  <a:gd name="connsiteY23" fmla="*/ 877257 h 1057827"/>
                  <a:gd name="connsiteX24" fmla="*/ 419100 w 695325"/>
                  <a:gd name="connsiteY24" fmla="*/ 948695 h 1057827"/>
                  <a:gd name="connsiteX25" fmla="*/ 428625 w 695325"/>
                  <a:gd name="connsiteY25" fmla="*/ 981075 h 1057827"/>
                  <a:gd name="connsiteX26" fmla="*/ 441007 w 695325"/>
                  <a:gd name="connsiteY26" fmla="*/ 1015370 h 1057827"/>
                  <a:gd name="connsiteX27" fmla="*/ 452437 w 695325"/>
                  <a:gd name="connsiteY27" fmla="*/ 1034419 h 1057827"/>
                  <a:gd name="connsiteX28" fmla="*/ 467677 w 695325"/>
                  <a:gd name="connsiteY28" fmla="*/ 1050612 h 1057827"/>
                  <a:gd name="connsiteX29" fmla="*/ 490537 w 695325"/>
                  <a:gd name="connsiteY29" fmla="*/ 1057808 h 1057827"/>
                  <a:gd name="connsiteX30" fmla="*/ 523875 w 695325"/>
                  <a:gd name="connsiteY30" fmla="*/ 1048707 h 1057827"/>
                  <a:gd name="connsiteX31" fmla="*/ 542925 w 695325"/>
                  <a:gd name="connsiteY31" fmla="*/ 1029657 h 1057827"/>
                  <a:gd name="connsiteX32" fmla="*/ 557212 w 695325"/>
                  <a:gd name="connsiteY32" fmla="*/ 1001082 h 1057827"/>
                  <a:gd name="connsiteX33" fmla="*/ 576262 w 695325"/>
                  <a:gd name="connsiteY33" fmla="*/ 958220 h 1057827"/>
                  <a:gd name="connsiteX34" fmla="*/ 590550 w 695325"/>
                  <a:gd name="connsiteY34" fmla="*/ 915357 h 1057827"/>
                  <a:gd name="connsiteX35" fmla="*/ 610552 w 695325"/>
                  <a:gd name="connsiteY35" fmla="*/ 847730 h 1057827"/>
                  <a:gd name="connsiteX36" fmla="*/ 655320 w 695325"/>
                  <a:gd name="connsiteY36" fmla="*/ 677232 h 1057827"/>
                  <a:gd name="connsiteX37" fmla="*/ 676275 w 695325"/>
                  <a:gd name="connsiteY37" fmla="*/ 574363 h 1057827"/>
                  <a:gd name="connsiteX38" fmla="*/ 695325 w 695325"/>
                  <a:gd name="connsiteY38" fmla="*/ 491495 h 1057827"/>
                  <a:gd name="connsiteX39" fmla="*/ 695325 w 695325"/>
                  <a:gd name="connsiteY39" fmla="*/ 491495 h 1057827"/>
                  <a:gd name="connsiteX0" fmla="*/ 0 w 695325"/>
                  <a:gd name="connsiteY0" fmla="*/ 300995 h 1057827"/>
                  <a:gd name="connsiteX1" fmla="*/ 38100 w 695325"/>
                  <a:gd name="connsiteY1" fmla="*/ 148595 h 1057827"/>
                  <a:gd name="connsiteX2" fmla="*/ 47625 w 695325"/>
                  <a:gd name="connsiteY2" fmla="*/ 124782 h 1057827"/>
                  <a:gd name="connsiteX3" fmla="*/ 58102 w 695325"/>
                  <a:gd name="connsiteY3" fmla="*/ 91445 h 1057827"/>
                  <a:gd name="connsiteX4" fmla="*/ 71437 w 695325"/>
                  <a:gd name="connsiteY4" fmla="*/ 61917 h 1057827"/>
                  <a:gd name="connsiteX5" fmla="*/ 80962 w 695325"/>
                  <a:gd name="connsiteY5" fmla="*/ 39057 h 1057827"/>
                  <a:gd name="connsiteX6" fmla="*/ 85725 w 695325"/>
                  <a:gd name="connsiteY6" fmla="*/ 24770 h 1057827"/>
                  <a:gd name="connsiteX7" fmla="*/ 100012 w 695325"/>
                  <a:gd name="connsiteY7" fmla="*/ 10482 h 1057827"/>
                  <a:gd name="connsiteX8" fmla="*/ 115252 w 695325"/>
                  <a:gd name="connsiteY8" fmla="*/ 957 h 1057827"/>
                  <a:gd name="connsiteX9" fmla="*/ 133350 w 695325"/>
                  <a:gd name="connsiteY9" fmla="*/ 869 h 1057827"/>
                  <a:gd name="connsiteX10" fmla="*/ 152400 w 695325"/>
                  <a:gd name="connsiteY10" fmla="*/ 5720 h 1057827"/>
                  <a:gd name="connsiteX11" fmla="*/ 166687 w 695325"/>
                  <a:gd name="connsiteY11" fmla="*/ 15245 h 1057827"/>
                  <a:gd name="connsiteX12" fmla="*/ 185737 w 695325"/>
                  <a:gd name="connsiteY12" fmla="*/ 48582 h 1057827"/>
                  <a:gd name="connsiteX13" fmla="*/ 204787 w 695325"/>
                  <a:gd name="connsiteY13" fmla="*/ 91445 h 1057827"/>
                  <a:gd name="connsiteX14" fmla="*/ 219075 w 695325"/>
                  <a:gd name="connsiteY14" fmla="*/ 134307 h 1057827"/>
                  <a:gd name="connsiteX15" fmla="*/ 237172 w 695325"/>
                  <a:gd name="connsiteY15" fmla="*/ 198125 h 1057827"/>
                  <a:gd name="connsiteX16" fmla="*/ 253365 w 695325"/>
                  <a:gd name="connsiteY16" fmla="*/ 253371 h 1057827"/>
                  <a:gd name="connsiteX17" fmla="*/ 280987 w 695325"/>
                  <a:gd name="connsiteY17" fmla="*/ 381957 h 1057827"/>
                  <a:gd name="connsiteX18" fmla="*/ 310515 w 695325"/>
                  <a:gd name="connsiteY18" fmla="*/ 513403 h 1057827"/>
                  <a:gd name="connsiteX19" fmla="*/ 333375 w 695325"/>
                  <a:gd name="connsiteY19" fmla="*/ 620082 h 1057827"/>
                  <a:gd name="connsiteX20" fmla="*/ 355282 w 695325"/>
                  <a:gd name="connsiteY20" fmla="*/ 708665 h 1057827"/>
                  <a:gd name="connsiteX21" fmla="*/ 381000 w 695325"/>
                  <a:gd name="connsiteY21" fmla="*/ 803910 h 1057827"/>
                  <a:gd name="connsiteX22" fmla="*/ 400050 w 695325"/>
                  <a:gd name="connsiteY22" fmla="*/ 877257 h 1057827"/>
                  <a:gd name="connsiteX23" fmla="*/ 419100 w 695325"/>
                  <a:gd name="connsiteY23" fmla="*/ 948695 h 1057827"/>
                  <a:gd name="connsiteX24" fmla="*/ 428625 w 695325"/>
                  <a:gd name="connsiteY24" fmla="*/ 981075 h 1057827"/>
                  <a:gd name="connsiteX25" fmla="*/ 441007 w 695325"/>
                  <a:gd name="connsiteY25" fmla="*/ 1015370 h 1057827"/>
                  <a:gd name="connsiteX26" fmla="*/ 452437 w 695325"/>
                  <a:gd name="connsiteY26" fmla="*/ 1034419 h 1057827"/>
                  <a:gd name="connsiteX27" fmla="*/ 467677 w 695325"/>
                  <a:gd name="connsiteY27" fmla="*/ 1050612 h 1057827"/>
                  <a:gd name="connsiteX28" fmla="*/ 490537 w 695325"/>
                  <a:gd name="connsiteY28" fmla="*/ 1057808 h 1057827"/>
                  <a:gd name="connsiteX29" fmla="*/ 523875 w 695325"/>
                  <a:gd name="connsiteY29" fmla="*/ 1048707 h 1057827"/>
                  <a:gd name="connsiteX30" fmla="*/ 542925 w 695325"/>
                  <a:gd name="connsiteY30" fmla="*/ 1029657 h 1057827"/>
                  <a:gd name="connsiteX31" fmla="*/ 557212 w 695325"/>
                  <a:gd name="connsiteY31" fmla="*/ 1001082 h 1057827"/>
                  <a:gd name="connsiteX32" fmla="*/ 576262 w 695325"/>
                  <a:gd name="connsiteY32" fmla="*/ 958220 h 1057827"/>
                  <a:gd name="connsiteX33" fmla="*/ 590550 w 695325"/>
                  <a:gd name="connsiteY33" fmla="*/ 915357 h 1057827"/>
                  <a:gd name="connsiteX34" fmla="*/ 610552 w 695325"/>
                  <a:gd name="connsiteY34" fmla="*/ 847730 h 1057827"/>
                  <a:gd name="connsiteX35" fmla="*/ 655320 w 695325"/>
                  <a:gd name="connsiteY35" fmla="*/ 677232 h 1057827"/>
                  <a:gd name="connsiteX36" fmla="*/ 676275 w 695325"/>
                  <a:gd name="connsiteY36" fmla="*/ 574363 h 1057827"/>
                  <a:gd name="connsiteX37" fmla="*/ 695325 w 695325"/>
                  <a:gd name="connsiteY37" fmla="*/ 491495 h 1057827"/>
                  <a:gd name="connsiteX38" fmla="*/ 695325 w 695325"/>
                  <a:gd name="connsiteY38" fmla="*/ 491495 h 1057827"/>
                  <a:gd name="connsiteX0" fmla="*/ 0 w 657225"/>
                  <a:gd name="connsiteY0" fmla="*/ 148595 h 1057827"/>
                  <a:gd name="connsiteX1" fmla="*/ 9525 w 657225"/>
                  <a:gd name="connsiteY1" fmla="*/ 124782 h 1057827"/>
                  <a:gd name="connsiteX2" fmla="*/ 20002 w 657225"/>
                  <a:gd name="connsiteY2" fmla="*/ 91445 h 1057827"/>
                  <a:gd name="connsiteX3" fmla="*/ 33337 w 657225"/>
                  <a:gd name="connsiteY3" fmla="*/ 61917 h 1057827"/>
                  <a:gd name="connsiteX4" fmla="*/ 42862 w 657225"/>
                  <a:gd name="connsiteY4" fmla="*/ 39057 h 1057827"/>
                  <a:gd name="connsiteX5" fmla="*/ 47625 w 657225"/>
                  <a:gd name="connsiteY5" fmla="*/ 24770 h 1057827"/>
                  <a:gd name="connsiteX6" fmla="*/ 61912 w 657225"/>
                  <a:gd name="connsiteY6" fmla="*/ 10482 h 1057827"/>
                  <a:gd name="connsiteX7" fmla="*/ 77152 w 657225"/>
                  <a:gd name="connsiteY7" fmla="*/ 957 h 1057827"/>
                  <a:gd name="connsiteX8" fmla="*/ 95250 w 657225"/>
                  <a:gd name="connsiteY8" fmla="*/ 869 h 1057827"/>
                  <a:gd name="connsiteX9" fmla="*/ 114300 w 657225"/>
                  <a:gd name="connsiteY9" fmla="*/ 5720 h 1057827"/>
                  <a:gd name="connsiteX10" fmla="*/ 128587 w 657225"/>
                  <a:gd name="connsiteY10" fmla="*/ 15245 h 1057827"/>
                  <a:gd name="connsiteX11" fmla="*/ 147637 w 657225"/>
                  <a:gd name="connsiteY11" fmla="*/ 48582 h 1057827"/>
                  <a:gd name="connsiteX12" fmla="*/ 166687 w 657225"/>
                  <a:gd name="connsiteY12" fmla="*/ 91445 h 1057827"/>
                  <a:gd name="connsiteX13" fmla="*/ 180975 w 657225"/>
                  <a:gd name="connsiteY13" fmla="*/ 134307 h 1057827"/>
                  <a:gd name="connsiteX14" fmla="*/ 199072 w 657225"/>
                  <a:gd name="connsiteY14" fmla="*/ 198125 h 1057827"/>
                  <a:gd name="connsiteX15" fmla="*/ 215265 w 657225"/>
                  <a:gd name="connsiteY15" fmla="*/ 253371 h 1057827"/>
                  <a:gd name="connsiteX16" fmla="*/ 242887 w 657225"/>
                  <a:gd name="connsiteY16" fmla="*/ 381957 h 1057827"/>
                  <a:gd name="connsiteX17" fmla="*/ 272415 w 657225"/>
                  <a:gd name="connsiteY17" fmla="*/ 513403 h 1057827"/>
                  <a:gd name="connsiteX18" fmla="*/ 295275 w 657225"/>
                  <a:gd name="connsiteY18" fmla="*/ 620082 h 1057827"/>
                  <a:gd name="connsiteX19" fmla="*/ 317182 w 657225"/>
                  <a:gd name="connsiteY19" fmla="*/ 708665 h 1057827"/>
                  <a:gd name="connsiteX20" fmla="*/ 342900 w 657225"/>
                  <a:gd name="connsiteY20" fmla="*/ 803910 h 1057827"/>
                  <a:gd name="connsiteX21" fmla="*/ 361950 w 657225"/>
                  <a:gd name="connsiteY21" fmla="*/ 877257 h 1057827"/>
                  <a:gd name="connsiteX22" fmla="*/ 381000 w 657225"/>
                  <a:gd name="connsiteY22" fmla="*/ 948695 h 1057827"/>
                  <a:gd name="connsiteX23" fmla="*/ 390525 w 657225"/>
                  <a:gd name="connsiteY23" fmla="*/ 981075 h 1057827"/>
                  <a:gd name="connsiteX24" fmla="*/ 402907 w 657225"/>
                  <a:gd name="connsiteY24" fmla="*/ 1015370 h 1057827"/>
                  <a:gd name="connsiteX25" fmla="*/ 414337 w 657225"/>
                  <a:gd name="connsiteY25" fmla="*/ 1034419 h 1057827"/>
                  <a:gd name="connsiteX26" fmla="*/ 429577 w 657225"/>
                  <a:gd name="connsiteY26" fmla="*/ 1050612 h 1057827"/>
                  <a:gd name="connsiteX27" fmla="*/ 452437 w 657225"/>
                  <a:gd name="connsiteY27" fmla="*/ 1057808 h 1057827"/>
                  <a:gd name="connsiteX28" fmla="*/ 485775 w 657225"/>
                  <a:gd name="connsiteY28" fmla="*/ 1048707 h 1057827"/>
                  <a:gd name="connsiteX29" fmla="*/ 504825 w 657225"/>
                  <a:gd name="connsiteY29" fmla="*/ 1029657 h 1057827"/>
                  <a:gd name="connsiteX30" fmla="*/ 519112 w 657225"/>
                  <a:gd name="connsiteY30" fmla="*/ 1001082 h 1057827"/>
                  <a:gd name="connsiteX31" fmla="*/ 538162 w 657225"/>
                  <a:gd name="connsiteY31" fmla="*/ 958220 h 1057827"/>
                  <a:gd name="connsiteX32" fmla="*/ 552450 w 657225"/>
                  <a:gd name="connsiteY32" fmla="*/ 915357 h 1057827"/>
                  <a:gd name="connsiteX33" fmla="*/ 572452 w 657225"/>
                  <a:gd name="connsiteY33" fmla="*/ 847730 h 1057827"/>
                  <a:gd name="connsiteX34" fmla="*/ 617220 w 657225"/>
                  <a:gd name="connsiteY34" fmla="*/ 677232 h 1057827"/>
                  <a:gd name="connsiteX35" fmla="*/ 638175 w 657225"/>
                  <a:gd name="connsiteY35" fmla="*/ 574363 h 1057827"/>
                  <a:gd name="connsiteX36" fmla="*/ 657225 w 657225"/>
                  <a:gd name="connsiteY36" fmla="*/ 491495 h 1057827"/>
                  <a:gd name="connsiteX37" fmla="*/ 657225 w 657225"/>
                  <a:gd name="connsiteY37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33337 w 657225"/>
                  <a:gd name="connsiteY2" fmla="*/ 61917 h 1057827"/>
                  <a:gd name="connsiteX3" fmla="*/ 42862 w 657225"/>
                  <a:gd name="connsiteY3" fmla="*/ 39057 h 1057827"/>
                  <a:gd name="connsiteX4" fmla="*/ 47625 w 657225"/>
                  <a:gd name="connsiteY4" fmla="*/ 24770 h 1057827"/>
                  <a:gd name="connsiteX5" fmla="*/ 61912 w 657225"/>
                  <a:gd name="connsiteY5" fmla="*/ 10482 h 1057827"/>
                  <a:gd name="connsiteX6" fmla="*/ 77152 w 657225"/>
                  <a:gd name="connsiteY6" fmla="*/ 957 h 1057827"/>
                  <a:gd name="connsiteX7" fmla="*/ 95250 w 657225"/>
                  <a:gd name="connsiteY7" fmla="*/ 869 h 1057827"/>
                  <a:gd name="connsiteX8" fmla="*/ 114300 w 657225"/>
                  <a:gd name="connsiteY8" fmla="*/ 5720 h 1057827"/>
                  <a:gd name="connsiteX9" fmla="*/ 128587 w 657225"/>
                  <a:gd name="connsiteY9" fmla="*/ 15245 h 1057827"/>
                  <a:gd name="connsiteX10" fmla="*/ 147637 w 657225"/>
                  <a:gd name="connsiteY10" fmla="*/ 48582 h 1057827"/>
                  <a:gd name="connsiteX11" fmla="*/ 166687 w 657225"/>
                  <a:gd name="connsiteY11" fmla="*/ 91445 h 1057827"/>
                  <a:gd name="connsiteX12" fmla="*/ 180975 w 657225"/>
                  <a:gd name="connsiteY12" fmla="*/ 134307 h 1057827"/>
                  <a:gd name="connsiteX13" fmla="*/ 199072 w 657225"/>
                  <a:gd name="connsiteY13" fmla="*/ 198125 h 1057827"/>
                  <a:gd name="connsiteX14" fmla="*/ 215265 w 657225"/>
                  <a:gd name="connsiteY14" fmla="*/ 253371 h 1057827"/>
                  <a:gd name="connsiteX15" fmla="*/ 242887 w 657225"/>
                  <a:gd name="connsiteY15" fmla="*/ 381957 h 1057827"/>
                  <a:gd name="connsiteX16" fmla="*/ 272415 w 657225"/>
                  <a:gd name="connsiteY16" fmla="*/ 513403 h 1057827"/>
                  <a:gd name="connsiteX17" fmla="*/ 295275 w 657225"/>
                  <a:gd name="connsiteY17" fmla="*/ 620082 h 1057827"/>
                  <a:gd name="connsiteX18" fmla="*/ 317182 w 657225"/>
                  <a:gd name="connsiteY18" fmla="*/ 708665 h 1057827"/>
                  <a:gd name="connsiteX19" fmla="*/ 342900 w 657225"/>
                  <a:gd name="connsiteY19" fmla="*/ 803910 h 1057827"/>
                  <a:gd name="connsiteX20" fmla="*/ 361950 w 657225"/>
                  <a:gd name="connsiteY20" fmla="*/ 877257 h 1057827"/>
                  <a:gd name="connsiteX21" fmla="*/ 381000 w 657225"/>
                  <a:gd name="connsiteY21" fmla="*/ 948695 h 1057827"/>
                  <a:gd name="connsiteX22" fmla="*/ 390525 w 657225"/>
                  <a:gd name="connsiteY22" fmla="*/ 981075 h 1057827"/>
                  <a:gd name="connsiteX23" fmla="*/ 402907 w 657225"/>
                  <a:gd name="connsiteY23" fmla="*/ 1015370 h 1057827"/>
                  <a:gd name="connsiteX24" fmla="*/ 414337 w 657225"/>
                  <a:gd name="connsiteY24" fmla="*/ 1034419 h 1057827"/>
                  <a:gd name="connsiteX25" fmla="*/ 429577 w 657225"/>
                  <a:gd name="connsiteY25" fmla="*/ 1050612 h 1057827"/>
                  <a:gd name="connsiteX26" fmla="*/ 452437 w 657225"/>
                  <a:gd name="connsiteY26" fmla="*/ 1057808 h 1057827"/>
                  <a:gd name="connsiteX27" fmla="*/ 485775 w 657225"/>
                  <a:gd name="connsiteY27" fmla="*/ 1048707 h 1057827"/>
                  <a:gd name="connsiteX28" fmla="*/ 504825 w 657225"/>
                  <a:gd name="connsiteY28" fmla="*/ 1029657 h 1057827"/>
                  <a:gd name="connsiteX29" fmla="*/ 519112 w 657225"/>
                  <a:gd name="connsiteY29" fmla="*/ 1001082 h 1057827"/>
                  <a:gd name="connsiteX30" fmla="*/ 538162 w 657225"/>
                  <a:gd name="connsiteY30" fmla="*/ 958220 h 1057827"/>
                  <a:gd name="connsiteX31" fmla="*/ 552450 w 657225"/>
                  <a:gd name="connsiteY31" fmla="*/ 915357 h 1057827"/>
                  <a:gd name="connsiteX32" fmla="*/ 572452 w 657225"/>
                  <a:gd name="connsiteY32" fmla="*/ 847730 h 1057827"/>
                  <a:gd name="connsiteX33" fmla="*/ 617220 w 657225"/>
                  <a:gd name="connsiteY33" fmla="*/ 677232 h 1057827"/>
                  <a:gd name="connsiteX34" fmla="*/ 638175 w 657225"/>
                  <a:gd name="connsiteY34" fmla="*/ 574363 h 1057827"/>
                  <a:gd name="connsiteX35" fmla="*/ 657225 w 657225"/>
                  <a:gd name="connsiteY35" fmla="*/ 491495 h 1057827"/>
                  <a:gd name="connsiteX36" fmla="*/ 657225 w 657225"/>
                  <a:gd name="connsiteY36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42862 w 657225"/>
                  <a:gd name="connsiteY2" fmla="*/ 39057 h 1057827"/>
                  <a:gd name="connsiteX3" fmla="*/ 47625 w 657225"/>
                  <a:gd name="connsiteY3" fmla="*/ 24770 h 1057827"/>
                  <a:gd name="connsiteX4" fmla="*/ 61912 w 657225"/>
                  <a:gd name="connsiteY4" fmla="*/ 10482 h 1057827"/>
                  <a:gd name="connsiteX5" fmla="*/ 77152 w 657225"/>
                  <a:gd name="connsiteY5" fmla="*/ 957 h 1057827"/>
                  <a:gd name="connsiteX6" fmla="*/ 95250 w 657225"/>
                  <a:gd name="connsiteY6" fmla="*/ 869 h 1057827"/>
                  <a:gd name="connsiteX7" fmla="*/ 114300 w 657225"/>
                  <a:gd name="connsiteY7" fmla="*/ 5720 h 1057827"/>
                  <a:gd name="connsiteX8" fmla="*/ 128587 w 657225"/>
                  <a:gd name="connsiteY8" fmla="*/ 15245 h 1057827"/>
                  <a:gd name="connsiteX9" fmla="*/ 147637 w 657225"/>
                  <a:gd name="connsiteY9" fmla="*/ 48582 h 1057827"/>
                  <a:gd name="connsiteX10" fmla="*/ 166687 w 657225"/>
                  <a:gd name="connsiteY10" fmla="*/ 91445 h 1057827"/>
                  <a:gd name="connsiteX11" fmla="*/ 180975 w 657225"/>
                  <a:gd name="connsiteY11" fmla="*/ 134307 h 1057827"/>
                  <a:gd name="connsiteX12" fmla="*/ 199072 w 657225"/>
                  <a:gd name="connsiteY12" fmla="*/ 198125 h 1057827"/>
                  <a:gd name="connsiteX13" fmla="*/ 215265 w 657225"/>
                  <a:gd name="connsiteY13" fmla="*/ 253371 h 1057827"/>
                  <a:gd name="connsiteX14" fmla="*/ 242887 w 657225"/>
                  <a:gd name="connsiteY14" fmla="*/ 381957 h 1057827"/>
                  <a:gd name="connsiteX15" fmla="*/ 272415 w 657225"/>
                  <a:gd name="connsiteY15" fmla="*/ 513403 h 1057827"/>
                  <a:gd name="connsiteX16" fmla="*/ 295275 w 657225"/>
                  <a:gd name="connsiteY16" fmla="*/ 620082 h 1057827"/>
                  <a:gd name="connsiteX17" fmla="*/ 317182 w 657225"/>
                  <a:gd name="connsiteY17" fmla="*/ 708665 h 1057827"/>
                  <a:gd name="connsiteX18" fmla="*/ 342900 w 657225"/>
                  <a:gd name="connsiteY18" fmla="*/ 803910 h 1057827"/>
                  <a:gd name="connsiteX19" fmla="*/ 361950 w 657225"/>
                  <a:gd name="connsiteY19" fmla="*/ 877257 h 1057827"/>
                  <a:gd name="connsiteX20" fmla="*/ 381000 w 657225"/>
                  <a:gd name="connsiteY20" fmla="*/ 948695 h 1057827"/>
                  <a:gd name="connsiteX21" fmla="*/ 390525 w 657225"/>
                  <a:gd name="connsiteY21" fmla="*/ 981075 h 1057827"/>
                  <a:gd name="connsiteX22" fmla="*/ 402907 w 657225"/>
                  <a:gd name="connsiteY22" fmla="*/ 1015370 h 1057827"/>
                  <a:gd name="connsiteX23" fmla="*/ 414337 w 657225"/>
                  <a:gd name="connsiteY23" fmla="*/ 1034419 h 1057827"/>
                  <a:gd name="connsiteX24" fmla="*/ 429577 w 657225"/>
                  <a:gd name="connsiteY24" fmla="*/ 1050612 h 1057827"/>
                  <a:gd name="connsiteX25" fmla="*/ 452437 w 657225"/>
                  <a:gd name="connsiteY25" fmla="*/ 1057808 h 1057827"/>
                  <a:gd name="connsiteX26" fmla="*/ 485775 w 657225"/>
                  <a:gd name="connsiteY26" fmla="*/ 1048707 h 1057827"/>
                  <a:gd name="connsiteX27" fmla="*/ 504825 w 657225"/>
                  <a:gd name="connsiteY27" fmla="*/ 1029657 h 1057827"/>
                  <a:gd name="connsiteX28" fmla="*/ 519112 w 657225"/>
                  <a:gd name="connsiteY28" fmla="*/ 1001082 h 1057827"/>
                  <a:gd name="connsiteX29" fmla="*/ 538162 w 657225"/>
                  <a:gd name="connsiteY29" fmla="*/ 958220 h 1057827"/>
                  <a:gd name="connsiteX30" fmla="*/ 552450 w 657225"/>
                  <a:gd name="connsiteY30" fmla="*/ 915357 h 1057827"/>
                  <a:gd name="connsiteX31" fmla="*/ 572452 w 657225"/>
                  <a:gd name="connsiteY31" fmla="*/ 847730 h 1057827"/>
                  <a:gd name="connsiteX32" fmla="*/ 617220 w 657225"/>
                  <a:gd name="connsiteY32" fmla="*/ 677232 h 1057827"/>
                  <a:gd name="connsiteX33" fmla="*/ 638175 w 657225"/>
                  <a:gd name="connsiteY33" fmla="*/ 574363 h 1057827"/>
                  <a:gd name="connsiteX34" fmla="*/ 657225 w 657225"/>
                  <a:gd name="connsiteY34" fmla="*/ 491495 h 1057827"/>
                  <a:gd name="connsiteX35" fmla="*/ 657225 w 657225"/>
                  <a:gd name="connsiteY35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7225" h="1057827">
                    <a:moveTo>
                      <a:pt x="0" y="148595"/>
                    </a:moveTo>
                    <a:cubicBezTo>
                      <a:pt x="4167" y="136689"/>
                      <a:pt x="12858" y="109701"/>
                      <a:pt x="20002" y="91445"/>
                    </a:cubicBezTo>
                    <a:cubicBezTo>
                      <a:pt x="27146" y="73189"/>
                      <a:pt x="38258" y="50170"/>
                      <a:pt x="42862" y="39057"/>
                    </a:cubicBezTo>
                    <a:cubicBezTo>
                      <a:pt x="45243" y="32866"/>
                      <a:pt x="46037" y="29532"/>
                      <a:pt x="47625" y="24770"/>
                    </a:cubicBezTo>
                    <a:cubicBezTo>
                      <a:pt x="50800" y="20008"/>
                      <a:pt x="56991" y="14451"/>
                      <a:pt x="61912" y="10482"/>
                    </a:cubicBezTo>
                    <a:cubicBezTo>
                      <a:pt x="66833" y="6513"/>
                      <a:pt x="71596" y="2559"/>
                      <a:pt x="77152" y="957"/>
                    </a:cubicBezTo>
                    <a:cubicBezTo>
                      <a:pt x="82708" y="-645"/>
                      <a:pt x="89059" y="75"/>
                      <a:pt x="95250" y="869"/>
                    </a:cubicBezTo>
                    <a:cubicBezTo>
                      <a:pt x="101441" y="1663"/>
                      <a:pt x="108744" y="3324"/>
                      <a:pt x="114300" y="5720"/>
                    </a:cubicBezTo>
                    <a:cubicBezTo>
                      <a:pt x="119856" y="8116"/>
                      <a:pt x="123031" y="8101"/>
                      <a:pt x="128587" y="15245"/>
                    </a:cubicBezTo>
                    <a:cubicBezTo>
                      <a:pt x="134143" y="22389"/>
                      <a:pt x="141287" y="35882"/>
                      <a:pt x="147637" y="48582"/>
                    </a:cubicBezTo>
                    <a:cubicBezTo>
                      <a:pt x="153987" y="61282"/>
                      <a:pt x="161131" y="77157"/>
                      <a:pt x="166687" y="91445"/>
                    </a:cubicBezTo>
                    <a:cubicBezTo>
                      <a:pt x="172243" y="105733"/>
                      <a:pt x="175578" y="116527"/>
                      <a:pt x="180975" y="134307"/>
                    </a:cubicBezTo>
                    <a:cubicBezTo>
                      <a:pt x="186372" y="152087"/>
                      <a:pt x="193357" y="178281"/>
                      <a:pt x="199072" y="198125"/>
                    </a:cubicBezTo>
                    <a:cubicBezTo>
                      <a:pt x="204787" y="217969"/>
                      <a:pt x="207963" y="222732"/>
                      <a:pt x="215265" y="253371"/>
                    </a:cubicBezTo>
                    <a:cubicBezTo>
                      <a:pt x="222567" y="284010"/>
                      <a:pt x="233362" y="338618"/>
                      <a:pt x="242887" y="381957"/>
                    </a:cubicBezTo>
                    <a:cubicBezTo>
                      <a:pt x="252412" y="425296"/>
                      <a:pt x="263684" y="473715"/>
                      <a:pt x="272415" y="513403"/>
                    </a:cubicBezTo>
                    <a:cubicBezTo>
                      <a:pt x="281146" y="553091"/>
                      <a:pt x="287814" y="587538"/>
                      <a:pt x="295275" y="620082"/>
                    </a:cubicBezTo>
                    <a:cubicBezTo>
                      <a:pt x="302736" y="652626"/>
                      <a:pt x="309245" y="678027"/>
                      <a:pt x="317182" y="708665"/>
                    </a:cubicBezTo>
                    <a:cubicBezTo>
                      <a:pt x="325119" y="739303"/>
                      <a:pt x="335756" y="776129"/>
                      <a:pt x="342900" y="803910"/>
                    </a:cubicBezTo>
                    <a:cubicBezTo>
                      <a:pt x="350044" y="831691"/>
                      <a:pt x="355600" y="853126"/>
                      <a:pt x="361950" y="877257"/>
                    </a:cubicBezTo>
                    <a:cubicBezTo>
                      <a:pt x="368300" y="901388"/>
                      <a:pt x="376238" y="931392"/>
                      <a:pt x="381000" y="948695"/>
                    </a:cubicBezTo>
                    <a:cubicBezTo>
                      <a:pt x="385762" y="965998"/>
                      <a:pt x="386874" y="969963"/>
                      <a:pt x="390525" y="981075"/>
                    </a:cubicBezTo>
                    <a:cubicBezTo>
                      <a:pt x="394176" y="992187"/>
                      <a:pt x="398938" y="1006479"/>
                      <a:pt x="402907" y="1015370"/>
                    </a:cubicBezTo>
                    <a:cubicBezTo>
                      <a:pt x="406876" y="1024261"/>
                      <a:pt x="409892" y="1028545"/>
                      <a:pt x="414337" y="1034419"/>
                    </a:cubicBezTo>
                    <a:cubicBezTo>
                      <a:pt x="418782" y="1040293"/>
                      <a:pt x="423227" y="1046714"/>
                      <a:pt x="429577" y="1050612"/>
                    </a:cubicBezTo>
                    <a:cubicBezTo>
                      <a:pt x="435927" y="1054510"/>
                      <a:pt x="443071" y="1058126"/>
                      <a:pt x="452437" y="1057808"/>
                    </a:cubicBezTo>
                    <a:cubicBezTo>
                      <a:pt x="461803" y="1057491"/>
                      <a:pt x="477044" y="1053399"/>
                      <a:pt x="485775" y="1048707"/>
                    </a:cubicBezTo>
                    <a:cubicBezTo>
                      <a:pt x="494506" y="1044015"/>
                      <a:pt x="499269" y="1037595"/>
                      <a:pt x="504825" y="1029657"/>
                    </a:cubicBezTo>
                    <a:cubicBezTo>
                      <a:pt x="510381" y="1021719"/>
                      <a:pt x="513556" y="1012988"/>
                      <a:pt x="519112" y="1001082"/>
                    </a:cubicBezTo>
                    <a:cubicBezTo>
                      <a:pt x="524668" y="989176"/>
                      <a:pt x="532606" y="972508"/>
                      <a:pt x="538162" y="958220"/>
                    </a:cubicBezTo>
                    <a:cubicBezTo>
                      <a:pt x="543718" y="943932"/>
                      <a:pt x="546735" y="933772"/>
                      <a:pt x="552450" y="915357"/>
                    </a:cubicBezTo>
                    <a:cubicBezTo>
                      <a:pt x="558165" y="896942"/>
                      <a:pt x="561657" y="887418"/>
                      <a:pt x="572452" y="847730"/>
                    </a:cubicBezTo>
                    <a:cubicBezTo>
                      <a:pt x="583247" y="808043"/>
                      <a:pt x="606266" y="722793"/>
                      <a:pt x="617220" y="677232"/>
                    </a:cubicBezTo>
                    <a:cubicBezTo>
                      <a:pt x="628174" y="631671"/>
                      <a:pt x="631508" y="605319"/>
                      <a:pt x="638175" y="574363"/>
                    </a:cubicBezTo>
                    <a:cubicBezTo>
                      <a:pt x="644843" y="543407"/>
                      <a:pt x="654050" y="505306"/>
                      <a:pt x="657225" y="491495"/>
                    </a:cubicBezTo>
                    <a:lnTo>
                      <a:pt x="65722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82E29AA-F25B-4EE0-ABE3-B644E1B86749}"/>
                  </a:ext>
                </a:extLst>
              </p:cNvPr>
              <p:cNvSpPr/>
              <p:nvPr/>
            </p:nvSpPr>
            <p:spPr>
              <a:xfrm>
                <a:off x="8238844" y="1426983"/>
                <a:ext cx="494219" cy="41186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602932 w 741045"/>
                  <a:gd name="connsiteY36" fmla="*/ 1001082 h 1057827"/>
                  <a:gd name="connsiteX37" fmla="*/ 621982 w 741045"/>
                  <a:gd name="connsiteY37" fmla="*/ 958220 h 1057827"/>
                  <a:gd name="connsiteX38" fmla="*/ 636270 w 741045"/>
                  <a:gd name="connsiteY38" fmla="*/ 915357 h 1057827"/>
                  <a:gd name="connsiteX39" fmla="*/ 656272 w 741045"/>
                  <a:gd name="connsiteY39" fmla="*/ 847730 h 1057827"/>
                  <a:gd name="connsiteX40" fmla="*/ 701040 w 741045"/>
                  <a:gd name="connsiteY40" fmla="*/ 677232 h 1057827"/>
                  <a:gd name="connsiteX41" fmla="*/ 721995 w 741045"/>
                  <a:gd name="connsiteY41" fmla="*/ 574363 h 1057827"/>
                  <a:gd name="connsiteX42" fmla="*/ 741045 w 741045"/>
                  <a:gd name="connsiteY42" fmla="*/ 491495 h 1057827"/>
                  <a:gd name="connsiteX43" fmla="*/ 741045 w 741045"/>
                  <a:gd name="connsiteY43" fmla="*/ 491495 h 1057827"/>
                  <a:gd name="connsiteX0" fmla="*/ 0 w 741045"/>
                  <a:gd name="connsiteY0" fmla="*/ 502926 h 1060714"/>
                  <a:gd name="connsiteX1" fmla="*/ 21907 w 741045"/>
                  <a:gd name="connsiteY1" fmla="*/ 407676 h 1060714"/>
                  <a:gd name="connsiteX2" fmla="*/ 36195 w 741045"/>
                  <a:gd name="connsiteY2" fmla="*/ 353382 h 1060714"/>
                  <a:gd name="connsiteX3" fmla="*/ 45720 w 741045"/>
                  <a:gd name="connsiteY3" fmla="*/ 300995 h 1060714"/>
                  <a:gd name="connsiteX4" fmla="*/ 55245 w 741045"/>
                  <a:gd name="connsiteY4" fmla="*/ 267657 h 1060714"/>
                  <a:gd name="connsiteX5" fmla="*/ 60007 w 741045"/>
                  <a:gd name="connsiteY5" fmla="*/ 234320 h 1060714"/>
                  <a:gd name="connsiteX6" fmla="*/ 70485 w 741045"/>
                  <a:gd name="connsiteY6" fmla="*/ 198124 h 1060714"/>
                  <a:gd name="connsiteX7" fmla="*/ 83820 w 741045"/>
                  <a:gd name="connsiteY7" fmla="*/ 148595 h 1060714"/>
                  <a:gd name="connsiteX8" fmla="*/ 93345 w 741045"/>
                  <a:gd name="connsiteY8" fmla="*/ 124782 h 1060714"/>
                  <a:gd name="connsiteX9" fmla="*/ 103822 w 741045"/>
                  <a:gd name="connsiteY9" fmla="*/ 91445 h 1060714"/>
                  <a:gd name="connsiteX10" fmla="*/ 117157 w 741045"/>
                  <a:gd name="connsiteY10" fmla="*/ 61917 h 1060714"/>
                  <a:gd name="connsiteX11" fmla="*/ 126682 w 741045"/>
                  <a:gd name="connsiteY11" fmla="*/ 39057 h 1060714"/>
                  <a:gd name="connsiteX12" fmla="*/ 131445 w 741045"/>
                  <a:gd name="connsiteY12" fmla="*/ 24770 h 1060714"/>
                  <a:gd name="connsiteX13" fmla="*/ 145732 w 741045"/>
                  <a:gd name="connsiteY13" fmla="*/ 10482 h 1060714"/>
                  <a:gd name="connsiteX14" fmla="*/ 160972 w 741045"/>
                  <a:gd name="connsiteY14" fmla="*/ 957 h 1060714"/>
                  <a:gd name="connsiteX15" fmla="*/ 179070 w 741045"/>
                  <a:gd name="connsiteY15" fmla="*/ 869 h 1060714"/>
                  <a:gd name="connsiteX16" fmla="*/ 198120 w 741045"/>
                  <a:gd name="connsiteY16" fmla="*/ 5720 h 1060714"/>
                  <a:gd name="connsiteX17" fmla="*/ 212407 w 741045"/>
                  <a:gd name="connsiteY17" fmla="*/ 15245 h 1060714"/>
                  <a:gd name="connsiteX18" fmla="*/ 231457 w 741045"/>
                  <a:gd name="connsiteY18" fmla="*/ 48582 h 1060714"/>
                  <a:gd name="connsiteX19" fmla="*/ 250507 w 741045"/>
                  <a:gd name="connsiteY19" fmla="*/ 91445 h 1060714"/>
                  <a:gd name="connsiteX20" fmla="*/ 264795 w 741045"/>
                  <a:gd name="connsiteY20" fmla="*/ 134307 h 1060714"/>
                  <a:gd name="connsiteX21" fmla="*/ 282892 w 741045"/>
                  <a:gd name="connsiteY21" fmla="*/ 198125 h 1060714"/>
                  <a:gd name="connsiteX22" fmla="*/ 299085 w 741045"/>
                  <a:gd name="connsiteY22" fmla="*/ 253371 h 1060714"/>
                  <a:gd name="connsiteX23" fmla="*/ 326707 w 741045"/>
                  <a:gd name="connsiteY23" fmla="*/ 381957 h 1060714"/>
                  <a:gd name="connsiteX24" fmla="*/ 356235 w 741045"/>
                  <a:gd name="connsiteY24" fmla="*/ 513403 h 1060714"/>
                  <a:gd name="connsiteX25" fmla="*/ 379095 w 741045"/>
                  <a:gd name="connsiteY25" fmla="*/ 620082 h 1060714"/>
                  <a:gd name="connsiteX26" fmla="*/ 401002 w 741045"/>
                  <a:gd name="connsiteY26" fmla="*/ 708665 h 1060714"/>
                  <a:gd name="connsiteX27" fmla="*/ 426720 w 741045"/>
                  <a:gd name="connsiteY27" fmla="*/ 803910 h 1060714"/>
                  <a:gd name="connsiteX28" fmla="*/ 445770 w 741045"/>
                  <a:gd name="connsiteY28" fmla="*/ 877257 h 1060714"/>
                  <a:gd name="connsiteX29" fmla="*/ 464820 w 741045"/>
                  <a:gd name="connsiteY29" fmla="*/ 948695 h 1060714"/>
                  <a:gd name="connsiteX30" fmla="*/ 474345 w 741045"/>
                  <a:gd name="connsiteY30" fmla="*/ 981075 h 1060714"/>
                  <a:gd name="connsiteX31" fmla="*/ 486727 w 741045"/>
                  <a:gd name="connsiteY31" fmla="*/ 1015370 h 1060714"/>
                  <a:gd name="connsiteX32" fmla="*/ 498157 w 741045"/>
                  <a:gd name="connsiteY32" fmla="*/ 1034419 h 1060714"/>
                  <a:gd name="connsiteX33" fmla="*/ 513397 w 741045"/>
                  <a:gd name="connsiteY33" fmla="*/ 1050612 h 1060714"/>
                  <a:gd name="connsiteX34" fmla="*/ 536257 w 741045"/>
                  <a:gd name="connsiteY34" fmla="*/ 1057808 h 1060714"/>
                  <a:gd name="connsiteX35" fmla="*/ 602932 w 741045"/>
                  <a:gd name="connsiteY35" fmla="*/ 1001082 h 1060714"/>
                  <a:gd name="connsiteX36" fmla="*/ 621982 w 741045"/>
                  <a:gd name="connsiteY36" fmla="*/ 958220 h 1060714"/>
                  <a:gd name="connsiteX37" fmla="*/ 636270 w 741045"/>
                  <a:gd name="connsiteY37" fmla="*/ 915357 h 1060714"/>
                  <a:gd name="connsiteX38" fmla="*/ 656272 w 741045"/>
                  <a:gd name="connsiteY38" fmla="*/ 847730 h 1060714"/>
                  <a:gd name="connsiteX39" fmla="*/ 701040 w 741045"/>
                  <a:gd name="connsiteY39" fmla="*/ 677232 h 1060714"/>
                  <a:gd name="connsiteX40" fmla="*/ 721995 w 741045"/>
                  <a:gd name="connsiteY40" fmla="*/ 574363 h 1060714"/>
                  <a:gd name="connsiteX41" fmla="*/ 741045 w 741045"/>
                  <a:gd name="connsiteY41" fmla="*/ 491495 h 1060714"/>
                  <a:gd name="connsiteX42" fmla="*/ 741045 w 741045"/>
                  <a:gd name="connsiteY42" fmla="*/ 491495 h 1060714"/>
                  <a:gd name="connsiteX0" fmla="*/ 0 w 741045"/>
                  <a:gd name="connsiteY0" fmla="*/ 502926 h 1116341"/>
                  <a:gd name="connsiteX1" fmla="*/ 21907 w 741045"/>
                  <a:gd name="connsiteY1" fmla="*/ 407676 h 1116341"/>
                  <a:gd name="connsiteX2" fmla="*/ 36195 w 741045"/>
                  <a:gd name="connsiteY2" fmla="*/ 353382 h 1116341"/>
                  <a:gd name="connsiteX3" fmla="*/ 45720 w 741045"/>
                  <a:gd name="connsiteY3" fmla="*/ 300995 h 1116341"/>
                  <a:gd name="connsiteX4" fmla="*/ 55245 w 741045"/>
                  <a:gd name="connsiteY4" fmla="*/ 267657 h 1116341"/>
                  <a:gd name="connsiteX5" fmla="*/ 60007 w 741045"/>
                  <a:gd name="connsiteY5" fmla="*/ 234320 h 1116341"/>
                  <a:gd name="connsiteX6" fmla="*/ 70485 w 741045"/>
                  <a:gd name="connsiteY6" fmla="*/ 198124 h 1116341"/>
                  <a:gd name="connsiteX7" fmla="*/ 83820 w 741045"/>
                  <a:gd name="connsiteY7" fmla="*/ 148595 h 1116341"/>
                  <a:gd name="connsiteX8" fmla="*/ 93345 w 741045"/>
                  <a:gd name="connsiteY8" fmla="*/ 124782 h 1116341"/>
                  <a:gd name="connsiteX9" fmla="*/ 103822 w 741045"/>
                  <a:gd name="connsiteY9" fmla="*/ 91445 h 1116341"/>
                  <a:gd name="connsiteX10" fmla="*/ 117157 w 741045"/>
                  <a:gd name="connsiteY10" fmla="*/ 61917 h 1116341"/>
                  <a:gd name="connsiteX11" fmla="*/ 126682 w 741045"/>
                  <a:gd name="connsiteY11" fmla="*/ 39057 h 1116341"/>
                  <a:gd name="connsiteX12" fmla="*/ 131445 w 741045"/>
                  <a:gd name="connsiteY12" fmla="*/ 24770 h 1116341"/>
                  <a:gd name="connsiteX13" fmla="*/ 145732 w 741045"/>
                  <a:gd name="connsiteY13" fmla="*/ 10482 h 1116341"/>
                  <a:gd name="connsiteX14" fmla="*/ 160972 w 741045"/>
                  <a:gd name="connsiteY14" fmla="*/ 957 h 1116341"/>
                  <a:gd name="connsiteX15" fmla="*/ 179070 w 741045"/>
                  <a:gd name="connsiteY15" fmla="*/ 869 h 1116341"/>
                  <a:gd name="connsiteX16" fmla="*/ 198120 w 741045"/>
                  <a:gd name="connsiteY16" fmla="*/ 5720 h 1116341"/>
                  <a:gd name="connsiteX17" fmla="*/ 212407 w 741045"/>
                  <a:gd name="connsiteY17" fmla="*/ 15245 h 1116341"/>
                  <a:gd name="connsiteX18" fmla="*/ 231457 w 741045"/>
                  <a:gd name="connsiteY18" fmla="*/ 48582 h 1116341"/>
                  <a:gd name="connsiteX19" fmla="*/ 250507 w 741045"/>
                  <a:gd name="connsiteY19" fmla="*/ 91445 h 1116341"/>
                  <a:gd name="connsiteX20" fmla="*/ 264795 w 741045"/>
                  <a:gd name="connsiteY20" fmla="*/ 134307 h 1116341"/>
                  <a:gd name="connsiteX21" fmla="*/ 282892 w 741045"/>
                  <a:gd name="connsiteY21" fmla="*/ 198125 h 1116341"/>
                  <a:gd name="connsiteX22" fmla="*/ 299085 w 741045"/>
                  <a:gd name="connsiteY22" fmla="*/ 253371 h 1116341"/>
                  <a:gd name="connsiteX23" fmla="*/ 326707 w 741045"/>
                  <a:gd name="connsiteY23" fmla="*/ 381957 h 1116341"/>
                  <a:gd name="connsiteX24" fmla="*/ 356235 w 741045"/>
                  <a:gd name="connsiteY24" fmla="*/ 513403 h 1116341"/>
                  <a:gd name="connsiteX25" fmla="*/ 379095 w 741045"/>
                  <a:gd name="connsiteY25" fmla="*/ 620082 h 1116341"/>
                  <a:gd name="connsiteX26" fmla="*/ 401002 w 741045"/>
                  <a:gd name="connsiteY26" fmla="*/ 708665 h 1116341"/>
                  <a:gd name="connsiteX27" fmla="*/ 426720 w 741045"/>
                  <a:gd name="connsiteY27" fmla="*/ 803910 h 1116341"/>
                  <a:gd name="connsiteX28" fmla="*/ 445770 w 741045"/>
                  <a:gd name="connsiteY28" fmla="*/ 877257 h 1116341"/>
                  <a:gd name="connsiteX29" fmla="*/ 464820 w 741045"/>
                  <a:gd name="connsiteY29" fmla="*/ 948695 h 1116341"/>
                  <a:gd name="connsiteX30" fmla="*/ 474345 w 741045"/>
                  <a:gd name="connsiteY30" fmla="*/ 981075 h 1116341"/>
                  <a:gd name="connsiteX31" fmla="*/ 486727 w 741045"/>
                  <a:gd name="connsiteY31" fmla="*/ 1015370 h 1116341"/>
                  <a:gd name="connsiteX32" fmla="*/ 498157 w 741045"/>
                  <a:gd name="connsiteY32" fmla="*/ 1034419 h 1116341"/>
                  <a:gd name="connsiteX33" fmla="*/ 513397 w 741045"/>
                  <a:gd name="connsiteY33" fmla="*/ 1050612 h 1116341"/>
                  <a:gd name="connsiteX34" fmla="*/ 510917 w 741045"/>
                  <a:gd name="connsiteY34" fmla="*/ 1115561 h 1116341"/>
                  <a:gd name="connsiteX35" fmla="*/ 602932 w 741045"/>
                  <a:gd name="connsiteY35" fmla="*/ 1001082 h 1116341"/>
                  <a:gd name="connsiteX36" fmla="*/ 621982 w 741045"/>
                  <a:gd name="connsiteY36" fmla="*/ 958220 h 1116341"/>
                  <a:gd name="connsiteX37" fmla="*/ 636270 w 741045"/>
                  <a:gd name="connsiteY37" fmla="*/ 915357 h 1116341"/>
                  <a:gd name="connsiteX38" fmla="*/ 656272 w 741045"/>
                  <a:gd name="connsiteY38" fmla="*/ 847730 h 1116341"/>
                  <a:gd name="connsiteX39" fmla="*/ 701040 w 741045"/>
                  <a:gd name="connsiteY39" fmla="*/ 677232 h 1116341"/>
                  <a:gd name="connsiteX40" fmla="*/ 721995 w 741045"/>
                  <a:gd name="connsiteY40" fmla="*/ 574363 h 1116341"/>
                  <a:gd name="connsiteX41" fmla="*/ 741045 w 741045"/>
                  <a:gd name="connsiteY41" fmla="*/ 491495 h 1116341"/>
                  <a:gd name="connsiteX42" fmla="*/ 741045 w 741045"/>
                  <a:gd name="connsiteY42" fmla="*/ 491495 h 1116341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26707 w 741045"/>
                  <a:gd name="connsiteY22" fmla="*/ 381957 h 1051772"/>
                  <a:gd name="connsiteX23" fmla="*/ 356235 w 741045"/>
                  <a:gd name="connsiteY23" fmla="*/ 513403 h 1051772"/>
                  <a:gd name="connsiteX24" fmla="*/ 379095 w 741045"/>
                  <a:gd name="connsiteY24" fmla="*/ 620082 h 1051772"/>
                  <a:gd name="connsiteX25" fmla="*/ 401002 w 741045"/>
                  <a:gd name="connsiteY25" fmla="*/ 708665 h 1051772"/>
                  <a:gd name="connsiteX26" fmla="*/ 426720 w 741045"/>
                  <a:gd name="connsiteY26" fmla="*/ 803910 h 1051772"/>
                  <a:gd name="connsiteX27" fmla="*/ 445770 w 741045"/>
                  <a:gd name="connsiteY27" fmla="*/ 877257 h 1051772"/>
                  <a:gd name="connsiteX28" fmla="*/ 464820 w 741045"/>
                  <a:gd name="connsiteY28" fmla="*/ 948695 h 1051772"/>
                  <a:gd name="connsiteX29" fmla="*/ 474345 w 741045"/>
                  <a:gd name="connsiteY29" fmla="*/ 981075 h 1051772"/>
                  <a:gd name="connsiteX30" fmla="*/ 486727 w 741045"/>
                  <a:gd name="connsiteY30" fmla="*/ 1015370 h 1051772"/>
                  <a:gd name="connsiteX31" fmla="*/ 498157 w 741045"/>
                  <a:gd name="connsiteY31" fmla="*/ 1034419 h 1051772"/>
                  <a:gd name="connsiteX32" fmla="*/ 513397 w 741045"/>
                  <a:gd name="connsiteY32" fmla="*/ 1050612 h 1051772"/>
                  <a:gd name="connsiteX33" fmla="*/ 602932 w 741045"/>
                  <a:gd name="connsiteY33" fmla="*/ 1001082 h 1051772"/>
                  <a:gd name="connsiteX34" fmla="*/ 621982 w 741045"/>
                  <a:gd name="connsiteY34" fmla="*/ 958220 h 1051772"/>
                  <a:gd name="connsiteX35" fmla="*/ 636270 w 741045"/>
                  <a:gd name="connsiteY35" fmla="*/ 915357 h 1051772"/>
                  <a:gd name="connsiteX36" fmla="*/ 656272 w 741045"/>
                  <a:gd name="connsiteY36" fmla="*/ 847730 h 1051772"/>
                  <a:gd name="connsiteX37" fmla="*/ 701040 w 741045"/>
                  <a:gd name="connsiteY37" fmla="*/ 677232 h 1051772"/>
                  <a:gd name="connsiteX38" fmla="*/ 721995 w 741045"/>
                  <a:gd name="connsiteY38" fmla="*/ 574363 h 1051772"/>
                  <a:gd name="connsiteX39" fmla="*/ 741045 w 741045"/>
                  <a:gd name="connsiteY39" fmla="*/ 491495 h 1051772"/>
                  <a:gd name="connsiteX40" fmla="*/ 741045 w 741045"/>
                  <a:gd name="connsiteY40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56235 w 741045"/>
                  <a:gd name="connsiteY22" fmla="*/ 513403 h 1051772"/>
                  <a:gd name="connsiteX23" fmla="*/ 379095 w 741045"/>
                  <a:gd name="connsiteY23" fmla="*/ 620082 h 1051772"/>
                  <a:gd name="connsiteX24" fmla="*/ 401002 w 741045"/>
                  <a:gd name="connsiteY24" fmla="*/ 708665 h 1051772"/>
                  <a:gd name="connsiteX25" fmla="*/ 426720 w 741045"/>
                  <a:gd name="connsiteY25" fmla="*/ 803910 h 1051772"/>
                  <a:gd name="connsiteX26" fmla="*/ 445770 w 741045"/>
                  <a:gd name="connsiteY26" fmla="*/ 877257 h 1051772"/>
                  <a:gd name="connsiteX27" fmla="*/ 464820 w 741045"/>
                  <a:gd name="connsiteY27" fmla="*/ 948695 h 1051772"/>
                  <a:gd name="connsiteX28" fmla="*/ 474345 w 741045"/>
                  <a:gd name="connsiteY28" fmla="*/ 981075 h 1051772"/>
                  <a:gd name="connsiteX29" fmla="*/ 486727 w 741045"/>
                  <a:gd name="connsiteY29" fmla="*/ 1015370 h 1051772"/>
                  <a:gd name="connsiteX30" fmla="*/ 498157 w 741045"/>
                  <a:gd name="connsiteY30" fmla="*/ 1034419 h 1051772"/>
                  <a:gd name="connsiteX31" fmla="*/ 513397 w 741045"/>
                  <a:gd name="connsiteY31" fmla="*/ 1050612 h 1051772"/>
                  <a:gd name="connsiteX32" fmla="*/ 602932 w 741045"/>
                  <a:gd name="connsiteY32" fmla="*/ 1001082 h 1051772"/>
                  <a:gd name="connsiteX33" fmla="*/ 621982 w 741045"/>
                  <a:gd name="connsiteY33" fmla="*/ 958220 h 1051772"/>
                  <a:gd name="connsiteX34" fmla="*/ 636270 w 741045"/>
                  <a:gd name="connsiteY34" fmla="*/ 915357 h 1051772"/>
                  <a:gd name="connsiteX35" fmla="*/ 656272 w 741045"/>
                  <a:gd name="connsiteY35" fmla="*/ 847730 h 1051772"/>
                  <a:gd name="connsiteX36" fmla="*/ 701040 w 741045"/>
                  <a:gd name="connsiteY36" fmla="*/ 677232 h 1051772"/>
                  <a:gd name="connsiteX37" fmla="*/ 721995 w 741045"/>
                  <a:gd name="connsiteY37" fmla="*/ 574363 h 1051772"/>
                  <a:gd name="connsiteX38" fmla="*/ 741045 w 741045"/>
                  <a:gd name="connsiteY38" fmla="*/ 491495 h 1051772"/>
                  <a:gd name="connsiteX39" fmla="*/ 741045 w 741045"/>
                  <a:gd name="connsiteY39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379095 w 741045"/>
                  <a:gd name="connsiteY22" fmla="*/ 620082 h 1051772"/>
                  <a:gd name="connsiteX23" fmla="*/ 401002 w 741045"/>
                  <a:gd name="connsiteY23" fmla="*/ 708665 h 1051772"/>
                  <a:gd name="connsiteX24" fmla="*/ 426720 w 741045"/>
                  <a:gd name="connsiteY24" fmla="*/ 803910 h 1051772"/>
                  <a:gd name="connsiteX25" fmla="*/ 445770 w 741045"/>
                  <a:gd name="connsiteY25" fmla="*/ 877257 h 1051772"/>
                  <a:gd name="connsiteX26" fmla="*/ 464820 w 741045"/>
                  <a:gd name="connsiteY26" fmla="*/ 948695 h 1051772"/>
                  <a:gd name="connsiteX27" fmla="*/ 474345 w 741045"/>
                  <a:gd name="connsiteY27" fmla="*/ 981075 h 1051772"/>
                  <a:gd name="connsiteX28" fmla="*/ 486727 w 741045"/>
                  <a:gd name="connsiteY28" fmla="*/ 1015370 h 1051772"/>
                  <a:gd name="connsiteX29" fmla="*/ 498157 w 741045"/>
                  <a:gd name="connsiteY29" fmla="*/ 1034419 h 1051772"/>
                  <a:gd name="connsiteX30" fmla="*/ 513397 w 741045"/>
                  <a:gd name="connsiteY30" fmla="*/ 1050612 h 1051772"/>
                  <a:gd name="connsiteX31" fmla="*/ 602932 w 741045"/>
                  <a:gd name="connsiteY31" fmla="*/ 1001082 h 1051772"/>
                  <a:gd name="connsiteX32" fmla="*/ 621982 w 741045"/>
                  <a:gd name="connsiteY32" fmla="*/ 958220 h 1051772"/>
                  <a:gd name="connsiteX33" fmla="*/ 636270 w 741045"/>
                  <a:gd name="connsiteY33" fmla="*/ 915357 h 1051772"/>
                  <a:gd name="connsiteX34" fmla="*/ 656272 w 741045"/>
                  <a:gd name="connsiteY34" fmla="*/ 847730 h 1051772"/>
                  <a:gd name="connsiteX35" fmla="*/ 701040 w 741045"/>
                  <a:gd name="connsiteY35" fmla="*/ 677232 h 1051772"/>
                  <a:gd name="connsiteX36" fmla="*/ 721995 w 741045"/>
                  <a:gd name="connsiteY36" fmla="*/ 574363 h 1051772"/>
                  <a:gd name="connsiteX37" fmla="*/ 741045 w 741045"/>
                  <a:gd name="connsiteY37" fmla="*/ 491495 h 1051772"/>
                  <a:gd name="connsiteX38" fmla="*/ 741045 w 741045"/>
                  <a:gd name="connsiteY38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401002 w 741045"/>
                  <a:gd name="connsiteY22" fmla="*/ 708665 h 1051772"/>
                  <a:gd name="connsiteX23" fmla="*/ 426720 w 741045"/>
                  <a:gd name="connsiteY23" fmla="*/ 803910 h 1051772"/>
                  <a:gd name="connsiteX24" fmla="*/ 445770 w 741045"/>
                  <a:gd name="connsiteY24" fmla="*/ 877257 h 1051772"/>
                  <a:gd name="connsiteX25" fmla="*/ 464820 w 741045"/>
                  <a:gd name="connsiteY25" fmla="*/ 948695 h 1051772"/>
                  <a:gd name="connsiteX26" fmla="*/ 474345 w 741045"/>
                  <a:gd name="connsiteY26" fmla="*/ 981075 h 1051772"/>
                  <a:gd name="connsiteX27" fmla="*/ 486727 w 741045"/>
                  <a:gd name="connsiteY27" fmla="*/ 1015370 h 1051772"/>
                  <a:gd name="connsiteX28" fmla="*/ 498157 w 741045"/>
                  <a:gd name="connsiteY28" fmla="*/ 1034419 h 1051772"/>
                  <a:gd name="connsiteX29" fmla="*/ 513397 w 741045"/>
                  <a:gd name="connsiteY29" fmla="*/ 1050612 h 1051772"/>
                  <a:gd name="connsiteX30" fmla="*/ 602932 w 741045"/>
                  <a:gd name="connsiteY30" fmla="*/ 1001082 h 1051772"/>
                  <a:gd name="connsiteX31" fmla="*/ 621982 w 741045"/>
                  <a:gd name="connsiteY31" fmla="*/ 958220 h 1051772"/>
                  <a:gd name="connsiteX32" fmla="*/ 636270 w 741045"/>
                  <a:gd name="connsiteY32" fmla="*/ 915357 h 1051772"/>
                  <a:gd name="connsiteX33" fmla="*/ 656272 w 741045"/>
                  <a:gd name="connsiteY33" fmla="*/ 847730 h 1051772"/>
                  <a:gd name="connsiteX34" fmla="*/ 701040 w 741045"/>
                  <a:gd name="connsiteY34" fmla="*/ 677232 h 1051772"/>
                  <a:gd name="connsiteX35" fmla="*/ 721995 w 741045"/>
                  <a:gd name="connsiteY35" fmla="*/ 574363 h 1051772"/>
                  <a:gd name="connsiteX36" fmla="*/ 741045 w 741045"/>
                  <a:gd name="connsiteY36" fmla="*/ 491495 h 1051772"/>
                  <a:gd name="connsiteX37" fmla="*/ 741045 w 741045"/>
                  <a:gd name="connsiteY37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26720 w 741045"/>
                  <a:gd name="connsiteY22" fmla="*/ 803910 h 1051772"/>
                  <a:gd name="connsiteX23" fmla="*/ 445770 w 741045"/>
                  <a:gd name="connsiteY23" fmla="*/ 877257 h 1051772"/>
                  <a:gd name="connsiteX24" fmla="*/ 464820 w 741045"/>
                  <a:gd name="connsiteY24" fmla="*/ 948695 h 1051772"/>
                  <a:gd name="connsiteX25" fmla="*/ 474345 w 741045"/>
                  <a:gd name="connsiteY25" fmla="*/ 981075 h 1051772"/>
                  <a:gd name="connsiteX26" fmla="*/ 486727 w 741045"/>
                  <a:gd name="connsiteY26" fmla="*/ 1015370 h 1051772"/>
                  <a:gd name="connsiteX27" fmla="*/ 498157 w 741045"/>
                  <a:gd name="connsiteY27" fmla="*/ 1034419 h 1051772"/>
                  <a:gd name="connsiteX28" fmla="*/ 513397 w 741045"/>
                  <a:gd name="connsiteY28" fmla="*/ 1050612 h 1051772"/>
                  <a:gd name="connsiteX29" fmla="*/ 602932 w 741045"/>
                  <a:gd name="connsiteY29" fmla="*/ 1001082 h 1051772"/>
                  <a:gd name="connsiteX30" fmla="*/ 621982 w 741045"/>
                  <a:gd name="connsiteY30" fmla="*/ 958220 h 1051772"/>
                  <a:gd name="connsiteX31" fmla="*/ 636270 w 741045"/>
                  <a:gd name="connsiteY31" fmla="*/ 915357 h 1051772"/>
                  <a:gd name="connsiteX32" fmla="*/ 656272 w 741045"/>
                  <a:gd name="connsiteY32" fmla="*/ 847730 h 1051772"/>
                  <a:gd name="connsiteX33" fmla="*/ 701040 w 741045"/>
                  <a:gd name="connsiteY33" fmla="*/ 677232 h 1051772"/>
                  <a:gd name="connsiteX34" fmla="*/ 721995 w 741045"/>
                  <a:gd name="connsiteY34" fmla="*/ 574363 h 1051772"/>
                  <a:gd name="connsiteX35" fmla="*/ 741045 w 741045"/>
                  <a:gd name="connsiteY35" fmla="*/ 491495 h 1051772"/>
                  <a:gd name="connsiteX36" fmla="*/ 741045 w 741045"/>
                  <a:gd name="connsiteY36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45770 w 741045"/>
                  <a:gd name="connsiteY22" fmla="*/ 877257 h 1051772"/>
                  <a:gd name="connsiteX23" fmla="*/ 464820 w 741045"/>
                  <a:gd name="connsiteY23" fmla="*/ 948695 h 1051772"/>
                  <a:gd name="connsiteX24" fmla="*/ 474345 w 741045"/>
                  <a:gd name="connsiteY24" fmla="*/ 981075 h 1051772"/>
                  <a:gd name="connsiteX25" fmla="*/ 486727 w 741045"/>
                  <a:gd name="connsiteY25" fmla="*/ 1015370 h 1051772"/>
                  <a:gd name="connsiteX26" fmla="*/ 498157 w 741045"/>
                  <a:gd name="connsiteY26" fmla="*/ 1034419 h 1051772"/>
                  <a:gd name="connsiteX27" fmla="*/ 513397 w 741045"/>
                  <a:gd name="connsiteY27" fmla="*/ 1050612 h 1051772"/>
                  <a:gd name="connsiteX28" fmla="*/ 602932 w 741045"/>
                  <a:gd name="connsiteY28" fmla="*/ 1001082 h 1051772"/>
                  <a:gd name="connsiteX29" fmla="*/ 621982 w 741045"/>
                  <a:gd name="connsiteY29" fmla="*/ 958220 h 1051772"/>
                  <a:gd name="connsiteX30" fmla="*/ 636270 w 741045"/>
                  <a:gd name="connsiteY30" fmla="*/ 915357 h 1051772"/>
                  <a:gd name="connsiteX31" fmla="*/ 656272 w 741045"/>
                  <a:gd name="connsiteY31" fmla="*/ 847730 h 1051772"/>
                  <a:gd name="connsiteX32" fmla="*/ 701040 w 741045"/>
                  <a:gd name="connsiteY32" fmla="*/ 677232 h 1051772"/>
                  <a:gd name="connsiteX33" fmla="*/ 721995 w 741045"/>
                  <a:gd name="connsiteY33" fmla="*/ 574363 h 1051772"/>
                  <a:gd name="connsiteX34" fmla="*/ 741045 w 741045"/>
                  <a:gd name="connsiteY34" fmla="*/ 491495 h 1051772"/>
                  <a:gd name="connsiteX35" fmla="*/ 741045 w 741045"/>
                  <a:gd name="connsiteY35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64820 w 741045"/>
                  <a:gd name="connsiteY22" fmla="*/ 948695 h 1051772"/>
                  <a:gd name="connsiteX23" fmla="*/ 474345 w 741045"/>
                  <a:gd name="connsiteY23" fmla="*/ 981075 h 1051772"/>
                  <a:gd name="connsiteX24" fmla="*/ 486727 w 741045"/>
                  <a:gd name="connsiteY24" fmla="*/ 1015370 h 1051772"/>
                  <a:gd name="connsiteX25" fmla="*/ 498157 w 741045"/>
                  <a:gd name="connsiteY25" fmla="*/ 1034419 h 1051772"/>
                  <a:gd name="connsiteX26" fmla="*/ 513397 w 741045"/>
                  <a:gd name="connsiteY26" fmla="*/ 1050612 h 1051772"/>
                  <a:gd name="connsiteX27" fmla="*/ 602932 w 741045"/>
                  <a:gd name="connsiteY27" fmla="*/ 1001082 h 1051772"/>
                  <a:gd name="connsiteX28" fmla="*/ 621982 w 741045"/>
                  <a:gd name="connsiteY28" fmla="*/ 958220 h 1051772"/>
                  <a:gd name="connsiteX29" fmla="*/ 636270 w 741045"/>
                  <a:gd name="connsiteY29" fmla="*/ 915357 h 1051772"/>
                  <a:gd name="connsiteX30" fmla="*/ 656272 w 741045"/>
                  <a:gd name="connsiteY30" fmla="*/ 847730 h 1051772"/>
                  <a:gd name="connsiteX31" fmla="*/ 701040 w 741045"/>
                  <a:gd name="connsiteY31" fmla="*/ 677232 h 1051772"/>
                  <a:gd name="connsiteX32" fmla="*/ 721995 w 741045"/>
                  <a:gd name="connsiteY32" fmla="*/ 574363 h 1051772"/>
                  <a:gd name="connsiteX33" fmla="*/ 741045 w 741045"/>
                  <a:gd name="connsiteY33" fmla="*/ 491495 h 1051772"/>
                  <a:gd name="connsiteX34" fmla="*/ 741045 w 741045"/>
                  <a:gd name="connsiteY34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74345 w 741045"/>
                  <a:gd name="connsiteY22" fmla="*/ 981075 h 1051772"/>
                  <a:gd name="connsiteX23" fmla="*/ 486727 w 741045"/>
                  <a:gd name="connsiteY23" fmla="*/ 1015370 h 1051772"/>
                  <a:gd name="connsiteX24" fmla="*/ 498157 w 741045"/>
                  <a:gd name="connsiteY24" fmla="*/ 1034419 h 1051772"/>
                  <a:gd name="connsiteX25" fmla="*/ 513397 w 741045"/>
                  <a:gd name="connsiteY25" fmla="*/ 1050612 h 1051772"/>
                  <a:gd name="connsiteX26" fmla="*/ 602932 w 741045"/>
                  <a:gd name="connsiteY26" fmla="*/ 1001082 h 1051772"/>
                  <a:gd name="connsiteX27" fmla="*/ 621982 w 741045"/>
                  <a:gd name="connsiteY27" fmla="*/ 958220 h 1051772"/>
                  <a:gd name="connsiteX28" fmla="*/ 636270 w 741045"/>
                  <a:gd name="connsiteY28" fmla="*/ 915357 h 1051772"/>
                  <a:gd name="connsiteX29" fmla="*/ 656272 w 741045"/>
                  <a:gd name="connsiteY29" fmla="*/ 847730 h 1051772"/>
                  <a:gd name="connsiteX30" fmla="*/ 701040 w 741045"/>
                  <a:gd name="connsiteY30" fmla="*/ 677232 h 1051772"/>
                  <a:gd name="connsiteX31" fmla="*/ 721995 w 741045"/>
                  <a:gd name="connsiteY31" fmla="*/ 574363 h 1051772"/>
                  <a:gd name="connsiteX32" fmla="*/ 741045 w 741045"/>
                  <a:gd name="connsiteY32" fmla="*/ 491495 h 1051772"/>
                  <a:gd name="connsiteX33" fmla="*/ 741045 w 741045"/>
                  <a:gd name="connsiteY33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86727 w 741045"/>
                  <a:gd name="connsiteY22" fmla="*/ 1015370 h 1051772"/>
                  <a:gd name="connsiteX23" fmla="*/ 498157 w 741045"/>
                  <a:gd name="connsiteY23" fmla="*/ 1034419 h 1051772"/>
                  <a:gd name="connsiteX24" fmla="*/ 513397 w 741045"/>
                  <a:gd name="connsiteY24" fmla="*/ 1050612 h 1051772"/>
                  <a:gd name="connsiteX25" fmla="*/ 602932 w 741045"/>
                  <a:gd name="connsiteY25" fmla="*/ 1001082 h 1051772"/>
                  <a:gd name="connsiteX26" fmla="*/ 621982 w 741045"/>
                  <a:gd name="connsiteY26" fmla="*/ 958220 h 1051772"/>
                  <a:gd name="connsiteX27" fmla="*/ 636270 w 741045"/>
                  <a:gd name="connsiteY27" fmla="*/ 915357 h 1051772"/>
                  <a:gd name="connsiteX28" fmla="*/ 656272 w 741045"/>
                  <a:gd name="connsiteY28" fmla="*/ 847730 h 1051772"/>
                  <a:gd name="connsiteX29" fmla="*/ 701040 w 741045"/>
                  <a:gd name="connsiteY29" fmla="*/ 677232 h 1051772"/>
                  <a:gd name="connsiteX30" fmla="*/ 721995 w 741045"/>
                  <a:gd name="connsiteY30" fmla="*/ 574363 h 1051772"/>
                  <a:gd name="connsiteX31" fmla="*/ 741045 w 741045"/>
                  <a:gd name="connsiteY31" fmla="*/ 491495 h 1051772"/>
                  <a:gd name="connsiteX32" fmla="*/ 741045 w 741045"/>
                  <a:gd name="connsiteY32" fmla="*/ 491495 h 1051772"/>
                  <a:gd name="connsiteX0" fmla="*/ 0 w 741045"/>
                  <a:gd name="connsiteY0" fmla="*/ 502926 h 1036365"/>
                  <a:gd name="connsiteX1" fmla="*/ 21907 w 741045"/>
                  <a:gd name="connsiteY1" fmla="*/ 407676 h 1036365"/>
                  <a:gd name="connsiteX2" fmla="*/ 36195 w 741045"/>
                  <a:gd name="connsiteY2" fmla="*/ 353382 h 1036365"/>
                  <a:gd name="connsiteX3" fmla="*/ 45720 w 741045"/>
                  <a:gd name="connsiteY3" fmla="*/ 300995 h 1036365"/>
                  <a:gd name="connsiteX4" fmla="*/ 55245 w 741045"/>
                  <a:gd name="connsiteY4" fmla="*/ 267657 h 1036365"/>
                  <a:gd name="connsiteX5" fmla="*/ 60007 w 741045"/>
                  <a:gd name="connsiteY5" fmla="*/ 234320 h 1036365"/>
                  <a:gd name="connsiteX6" fmla="*/ 70485 w 741045"/>
                  <a:gd name="connsiteY6" fmla="*/ 198124 h 1036365"/>
                  <a:gd name="connsiteX7" fmla="*/ 83820 w 741045"/>
                  <a:gd name="connsiteY7" fmla="*/ 148595 h 1036365"/>
                  <a:gd name="connsiteX8" fmla="*/ 93345 w 741045"/>
                  <a:gd name="connsiteY8" fmla="*/ 124782 h 1036365"/>
                  <a:gd name="connsiteX9" fmla="*/ 103822 w 741045"/>
                  <a:gd name="connsiteY9" fmla="*/ 91445 h 1036365"/>
                  <a:gd name="connsiteX10" fmla="*/ 117157 w 741045"/>
                  <a:gd name="connsiteY10" fmla="*/ 61917 h 1036365"/>
                  <a:gd name="connsiteX11" fmla="*/ 126682 w 741045"/>
                  <a:gd name="connsiteY11" fmla="*/ 39057 h 1036365"/>
                  <a:gd name="connsiteX12" fmla="*/ 131445 w 741045"/>
                  <a:gd name="connsiteY12" fmla="*/ 24770 h 1036365"/>
                  <a:gd name="connsiteX13" fmla="*/ 145732 w 741045"/>
                  <a:gd name="connsiteY13" fmla="*/ 10482 h 1036365"/>
                  <a:gd name="connsiteX14" fmla="*/ 160972 w 741045"/>
                  <a:gd name="connsiteY14" fmla="*/ 957 h 1036365"/>
                  <a:gd name="connsiteX15" fmla="*/ 179070 w 741045"/>
                  <a:gd name="connsiteY15" fmla="*/ 869 h 1036365"/>
                  <a:gd name="connsiteX16" fmla="*/ 198120 w 741045"/>
                  <a:gd name="connsiteY16" fmla="*/ 5720 h 1036365"/>
                  <a:gd name="connsiteX17" fmla="*/ 212407 w 741045"/>
                  <a:gd name="connsiteY17" fmla="*/ 15245 h 1036365"/>
                  <a:gd name="connsiteX18" fmla="*/ 231457 w 741045"/>
                  <a:gd name="connsiteY18" fmla="*/ 48582 h 1036365"/>
                  <a:gd name="connsiteX19" fmla="*/ 250507 w 741045"/>
                  <a:gd name="connsiteY19" fmla="*/ 91445 h 1036365"/>
                  <a:gd name="connsiteX20" fmla="*/ 264795 w 741045"/>
                  <a:gd name="connsiteY20" fmla="*/ 134307 h 1036365"/>
                  <a:gd name="connsiteX21" fmla="*/ 445770 w 741045"/>
                  <a:gd name="connsiteY21" fmla="*/ 877257 h 1036365"/>
                  <a:gd name="connsiteX22" fmla="*/ 486727 w 741045"/>
                  <a:gd name="connsiteY22" fmla="*/ 1015370 h 1036365"/>
                  <a:gd name="connsiteX23" fmla="*/ 498157 w 741045"/>
                  <a:gd name="connsiteY23" fmla="*/ 1034419 h 1036365"/>
                  <a:gd name="connsiteX24" fmla="*/ 602932 w 741045"/>
                  <a:gd name="connsiteY24" fmla="*/ 1001082 h 1036365"/>
                  <a:gd name="connsiteX25" fmla="*/ 621982 w 741045"/>
                  <a:gd name="connsiteY25" fmla="*/ 958220 h 1036365"/>
                  <a:gd name="connsiteX26" fmla="*/ 636270 w 741045"/>
                  <a:gd name="connsiteY26" fmla="*/ 915357 h 1036365"/>
                  <a:gd name="connsiteX27" fmla="*/ 656272 w 741045"/>
                  <a:gd name="connsiteY27" fmla="*/ 847730 h 1036365"/>
                  <a:gd name="connsiteX28" fmla="*/ 701040 w 741045"/>
                  <a:gd name="connsiteY28" fmla="*/ 677232 h 1036365"/>
                  <a:gd name="connsiteX29" fmla="*/ 721995 w 741045"/>
                  <a:gd name="connsiteY29" fmla="*/ 574363 h 1036365"/>
                  <a:gd name="connsiteX30" fmla="*/ 741045 w 741045"/>
                  <a:gd name="connsiteY30" fmla="*/ 491495 h 1036365"/>
                  <a:gd name="connsiteX31" fmla="*/ 741045 w 741045"/>
                  <a:gd name="connsiteY31" fmla="*/ 491495 h 1036365"/>
                  <a:gd name="connsiteX0" fmla="*/ 0 w 741045"/>
                  <a:gd name="connsiteY0" fmla="*/ 502926 h 1023238"/>
                  <a:gd name="connsiteX1" fmla="*/ 21907 w 741045"/>
                  <a:gd name="connsiteY1" fmla="*/ 407676 h 1023238"/>
                  <a:gd name="connsiteX2" fmla="*/ 36195 w 741045"/>
                  <a:gd name="connsiteY2" fmla="*/ 353382 h 1023238"/>
                  <a:gd name="connsiteX3" fmla="*/ 45720 w 741045"/>
                  <a:gd name="connsiteY3" fmla="*/ 300995 h 1023238"/>
                  <a:gd name="connsiteX4" fmla="*/ 55245 w 741045"/>
                  <a:gd name="connsiteY4" fmla="*/ 267657 h 1023238"/>
                  <a:gd name="connsiteX5" fmla="*/ 60007 w 741045"/>
                  <a:gd name="connsiteY5" fmla="*/ 234320 h 1023238"/>
                  <a:gd name="connsiteX6" fmla="*/ 70485 w 741045"/>
                  <a:gd name="connsiteY6" fmla="*/ 198124 h 1023238"/>
                  <a:gd name="connsiteX7" fmla="*/ 83820 w 741045"/>
                  <a:gd name="connsiteY7" fmla="*/ 148595 h 1023238"/>
                  <a:gd name="connsiteX8" fmla="*/ 93345 w 741045"/>
                  <a:gd name="connsiteY8" fmla="*/ 124782 h 1023238"/>
                  <a:gd name="connsiteX9" fmla="*/ 103822 w 741045"/>
                  <a:gd name="connsiteY9" fmla="*/ 91445 h 1023238"/>
                  <a:gd name="connsiteX10" fmla="*/ 117157 w 741045"/>
                  <a:gd name="connsiteY10" fmla="*/ 61917 h 1023238"/>
                  <a:gd name="connsiteX11" fmla="*/ 126682 w 741045"/>
                  <a:gd name="connsiteY11" fmla="*/ 39057 h 1023238"/>
                  <a:gd name="connsiteX12" fmla="*/ 131445 w 741045"/>
                  <a:gd name="connsiteY12" fmla="*/ 24770 h 1023238"/>
                  <a:gd name="connsiteX13" fmla="*/ 145732 w 741045"/>
                  <a:gd name="connsiteY13" fmla="*/ 10482 h 1023238"/>
                  <a:gd name="connsiteX14" fmla="*/ 160972 w 741045"/>
                  <a:gd name="connsiteY14" fmla="*/ 957 h 1023238"/>
                  <a:gd name="connsiteX15" fmla="*/ 179070 w 741045"/>
                  <a:gd name="connsiteY15" fmla="*/ 869 h 1023238"/>
                  <a:gd name="connsiteX16" fmla="*/ 198120 w 741045"/>
                  <a:gd name="connsiteY16" fmla="*/ 5720 h 1023238"/>
                  <a:gd name="connsiteX17" fmla="*/ 212407 w 741045"/>
                  <a:gd name="connsiteY17" fmla="*/ 15245 h 1023238"/>
                  <a:gd name="connsiteX18" fmla="*/ 231457 w 741045"/>
                  <a:gd name="connsiteY18" fmla="*/ 48582 h 1023238"/>
                  <a:gd name="connsiteX19" fmla="*/ 250507 w 741045"/>
                  <a:gd name="connsiteY19" fmla="*/ 91445 h 1023238"/>
                  <a:gd name="connsiteX20" fmla="*/ 264795 w 741045"/>
                  <a:gd name="connsiteY20" fmla="*/ 134307 h 1023238"/>
                  <a:gd name="connsiteX21" fmla="*/ 445770 w 741045"/>
                  <a:gd name="connsiteY21" fmla="*/ 877257 h 1023238"/>
                  <a:gd name="connsiteX22" fmla="*/ 486727 w 741045"/>
                  <a:gd name="connsiteY22" fmla="*/ 1015370 h 1023238"/>
                  <a:gd name="connsiteX23" fmla="*/ 602932 w 741045"/>
                  <a:gd name="connsiteY23" fmla="*/ 1001082 h 1023238"/>
                  <a:gd name="connsiteX24" fmla="*/ 621982 w 741045"/>
                  <a:gd name="connsiteY24" fmla="*/ 958220 h 1023238"/>
                  <a:gd name="connsiteX25" fmla="*/ 636270 w 741045"/>
                  <a:gd name="connsiteY25" fmla="*/ 915357 h 1023238"/>
                  <a:gd name="connsiteX26" fmla="*/ 656272 w 741045"/>
                  <a:gd name="connsiteY26" fmla="*/ 847730 h 1023238"/>
                  <a:gd name="connsiteX27" fmla="*/ 701040 w 741045"/>
                  <a:gd name="connsiteY27" fmla="*/ 677232 h 1023238"/>
                  <a:gd name="connsiteX28" fmla="*/ 721995 w 741045"/>
                  <a:gd name="connsiteY28" fmla="*/ 574363 h 1023238"/>
                  <a:gd name="connsiteX29" fmla="*/ 741045 w 741045"/>
                  <a:gd name="connsiteY29" fmla="*/ 491495 h 1023238"/>
                  <a:gd name="connsiteX30" fmla="*/ 741045 w 741045"/>
                  <a:gd name="connsiteY30" fmla="*/ 491495 h 1023238"/>
                  <a:gd name="connsiteX0" fmla="*/ 0 w 741045"/>
                  <a:gd name="connsiteY0" fmla="*/ 502926 h 1078037"/>
                  <a:gd name="connsiteX1" fmla="*/ 21907 w 741045"/>
                  <a:gd name="connsiteY1" fmla="*/ 407676 h 1078037"/>
                  <a:gd name="connsiteX2" fmla="*/ 36195 w 741045"/>
                  <a:gd name="connsiteY2" fmla="*/ 353382 h 1078037"/>
                  <a:gd name="connsiteX3" fmla="*/ 45720 w 741045"/>
                  <a:gd name="connsiteY3" fmla="*/ 300995 h 1078037"/>
                  <a:gd name="connsiteX4" fmla="*/ 55245 w 741045"/>
                  <a:gd name="connsiteY4" fmla="*/ 267657 h 1078037"/>
                  <a:gd name="connsiteX5" fmla="*/ 60007 w 741045"/>
                  <a:gd name="connsiteY5" fmla="*/ 234320 h 1078037"/>
                  <a:gd name="connsiteX6" fmla="*/ 70485 w 741045"/>
                  <a:gd name="connsiteY6" fmla="*/ 198124 h 1078037"/>
                  <a:gd name="connsiteX7" fmla="*/ 83820 w 741045"/>
                  <a:gd name="connsiteY7" fmla="*/ 148595 h 1078037"/>
                  <a:gd name="connsiteX8" fmla="*/ 93345 w 741045"/>
                  <a:gd name="connsiteY8" fmla="*/ 124782 h 1078037"/>
                  <a:gd name="connsiteX9" fmla="*/ 103822 w 741045"/>
                  <a:gd name="connsiteY9" fmla="*/ 91445 h 1078037"/>
                  <a:gd name="connsiteX10" fmla="*/ 117157 w 741045"/>
                  <a:gd name="connsiteY10" fmla="*/ 61917 h 1078037"/>
                  <a:gd name="connsiteX11" fmla="*/ 126682 w 741045"/>
                  <a:gd name="connsiteY11" fmla="*/ 39057 h 1078037"/>
                  <a:gd name="connsiteX12" fmla="*/ 131445 w 741045"/>
                  <a:gd name="connsiteY12" fmla="*/ 24770 h 1078037"/>
                  <a:gd name="connsiteX13" fmla="*/ 145732 w 741045"/>
                  <a:gd name="connsiteY13" fmla="*/ 10482 h 1078037"/>
                  <a:gd name="connsiteX14" fmla="*/ 160972 w 741045"/>
                  <a:gd name="connsiteY14" fmla="*/ 957 h 1078037"/>
                  <a:gd name="connsiteX15" fmla="*/ 179070 w 741045"/>
                  <a:gd name="connsiteY15" fmla="*/ 869 h 1078037"/>
                  <a:gd name="connsiteX16" fmla="*/ 198120 w 741045"/>
                  <a:gd name="connsiteY16" fmla="*/ 5720 h 1078037"/>
                  <a:gd name="connsiteX17" fmla="*/ 212407 w 741045"/>
                  <a:gd name="connsiteY17" fmla="*/ 15245 h 1078037"/>
                  <a:gd name="connsiteX18" fmla="*/ 231457 w 741045"/>
                  <a:gd name="connsiteY18" fmla="*/ 48582 h 1078037"/>
                  <a:gd name="connsiteX19" fmla="*/ 250507 w 741045"/>
                  <a:gd name="connsiteY19" fmla="*/ 91445 h 1078037"/>
                  <a:gd name="connsiteX20" fmla="*/ 264795 w 741045"/>
                  <a:gd name="connsiteY20" fmla="*/ 134307 h 1078037"/>
                  <a:gd name="connsiteX21" fmla="*/ 486727 w 741045"/>
                  <a:gd name="connsiteY21" fmla="*/ 1015370 h 1078037"/>
                  <a:gd name="connsiteX22" fmla="*/ 602932 w 741045"/>
                  <a:gd name="connsiteY22" fmla="*/ 1001082 h 1078037"/>
                  <a:gd name="connsiteX23" fmla="*/ 621982 w 741045"/>
                  <a:gd name="connsiteY23" fmla="*/ 958220 h 1078037"/>
                  <a:gd name="connsiteX24" fmla="*/ 636270 w 741045"/>
                  <a:gd name="connsiteY24" fmla="*/ 915357 h 1078037"/>
                  <a:gd name="connsiteX25" fmla="*/ 656272 w 741045"/>
                  <a:gd name="connsiteY25" fmla="*/ 847730 h 1078037"/>
                  <a:gd name="connsiteX26" fmla="*/ 701040 w 741045"/>
                  <a:gd name="connsiteY26" fmla="*/ 677232 h 1078037"/>
                  <a:gd name="connsiteX27" fmla="*/ 721995 w 741045"/>
                  <a:gd name="connsiteY27" fmla="*/ 574363 h 1078037"/>
                  <a:gd name="connsiteX28" fmla="*/ 741045 w 741045"/>
                  <a:gd name="connsiteY28" fmla="*/ 491495 h 1078037"/>
                  <a:gd name="connsiteX29" fmla="*/ 741045 w 741045"/>
                  <a:gd name="connsiteY29" fmla="*/ 491495 h 1078037"/>
                  <a:gd name="connsiteX0" fmla="*/ 0 w 741045"/>
                  <a:gd name="connsiteY0" fmla="*/ 502926 h 1055141"/>
                  <a:gd name="connsiteX1" fmla="*/ 21907 w 741045"/>
                  <a:gd name="connsiteY1" fmla="*/ 407676 h 1055141"/>
                  <a:gd name="connsiteX2" fmla="*/ 36195 w 741045"/>
                  <a:gd name="connsiteY2" fmla="*/ 353382 h 1055141"/>
                  <a:gd name="connsiteX3" fmla="*/ 45720 w 741045"/>
                  <a:gd name="connsiteY3" fmla="*/ 300995 h 1055141"/>
                  <a:gd name="connsiteX4" fmla="*/ 55245 w 741045"/>
                  <a:gd name="connsiteY4" fmla="*/ 267657 h 1055141"/>
                  <a:gd name="connsiteX5" fmla="*/ 60007 w 741045"/>
                  <a:gd name="connsiteY5" fmla="*/ 234320 h 1055141"/>
                  <a:gd name="connsiteX6" fmla="*/ 70485 w 741045"/>
                  <a:gd name="connsiteY6" fmla="*/ 198124 h 1055141"/>
                  <a:gd name="connsiteX7" fmla="*/ 83820 w 741045"/>
                  <a:gd name="connsiteY7" fmla="*/ 148595 h 1055141"/>
                  <a:gd name="connsiteX8" fmla="*/ 93345 w 741045"/>
                  <a:gd name="connsiteY8" fmla="*/ 124782 h 1055141"/>
                  <a:gd name="connsiteX9" fmla="*/ 103822 w 741045"/>
                  <a:gd name="connsiteY9" fmla="*/ 91445 h 1055141"/>
                  <a:gd name="connsiteX10" fmla="*/ 117157 w 741045"/>
                  <a:gd name="connsiteY10" fmla="*/ 61917 h 1055141"/>
                  <a:gd name="connsiteX11" fmla="*/ 126682 w 741045"/>
                  <a:gd name="connsiteY11" fmla="*/ 39057 h 1055141"/>
                  <a:gd name="connsiteX12" fmla="*/ 131445 w 741045"/>
                  <a:gd name="connsiteY12" fmla="*/ 24770 h 1055141"/>
                  <a:gd name="connsiteX13" fmla="*/ 145732 w 741045"/>
                  <a:gd name="connsiteY13" fmla="*/ 10482 h 1055141"/>
                  <a:gd name="connsiteX14" fmla="*/ 160972 w 741045"/>
                  <a:gd name="connsiteY14" fmla="*/ 957 h 1055141"/>
                  <a:gd name="connsiteX15" fmla="*/ 179070 w 741045"/>
                  <a:gd name="connsiteY15" fmla="*/ 869 h 1055141"/>
                  <a:gd name="connsiteX16" fmla="*/ 198120 w 741045"/>
                  <a:gd name="connsiteY16" fmla="*/ 5720 h 1055141"/>
                  <a:gd name="connsiteX17" fmla="*/ 212407 w 741045"/>
                  <a:gd name="connsiteY17" fmla="*/ 15245 h 1055141"/>
                  <a:gd name="connsiteX18" fmla="*/ 231457 w 741045"/>
                  <a:gd name="connsiteY18" fmla="*/ 48582 h 1055141"/>
                  <a:gd name="connsiteX19" fmla="*/ 250507 w 741045"/>
                  <a:gd name="connsiteY19" fmla="*/ 91445 h 1055141"/>
                  <a:gd name="connsiteX20" fmla="*/ 264795 w 741045"/>
                  <a:gd name="connsiteY20" fmla="*/ 134307 h 1055141"/>
                  <a:gd name="connsiteX21" fmla="*/ 602932 w 741045"/>
                  <a:gd name="connsiteY21" fmla="*/ 1001082 h 1055141"/>
                  <a:gd name="connsiteX22" fmla="*/ 621982 w 741045"/>
                  <a:gd name="connsiteY22" fmla="*/ 958220 h 1055141"/>
                  <a:gd name="connsiteX23" fmla="*/ 636270 w 741045"/>
                  <a:gd name="connsiteY23" fmla="*/ 915357 h 1055141"/>
                  <a:gd name="connsiteX24" fmla="*/ 656272 w 741045"/>
                  <a:gd name="connsiteY24" fmla="*/ 847730 h 1055141"/>
                  <a:gd name="connsiteX25" fmla="*/ 701040 w 741045"/>
                  <a:gd name="connsiteY25" fmla="*/ 677232 h 1055141"/>
                  <a:gd name="connsiteX26" fmla="*/ 721995 w 741045"/>
                  <a:gd name="connsiteY26" fmla="*/ 574363 h 1055141"/>
                  <a:gd name="connsiteX27" fmla="*/ 741045 w 741045"/>
                  <a:gd name="connsiteY27" fmla="*/ 491495 h 1055141"/>
                  <a:gd name="connsiteX28" fmla="*/ 741045 w 741045"/>
                  <a:gd name="connsiteY28" fmla="*/ 491495 h 1055141"/>
                  <a:gd name="connsiteX0" fmla="*/ 0 w 741045"/>
                  <a:gd name="connsiteY0" fmla="*/ 502926 h 1057212"/>
                  <a:gd name="connsiteX1" fmla="*/ 21907 w 741045"/>
                  <a:gd name="connsiteY1" fmla="*/ 407676 h 1057212"/>
                  <a:gd name="connsiteX2" fmla="*/ 36195 w 741045"/>
                  <a:gd name="connsiteY2" fmla="*/ 353382 h 1057212"/>
                  <a:gd name="connsiteX3" fmla="*/ 45720 w 741045"/>
                  <a:gd name="connsiteY3" fmla="*/ 300995 h 1057212"/>
                  <a:gd name="connsiteX4" fmla="*/ 55245 w 741045"/>
                  <a:gd name="connsiteY4" fmla="*/ 267657 h 1057212"/>
                  <a:gd name="connsiteX5" fmla="*/ 60007 w 741045"/>
                  <a:gd name="connsiteY5" fmla="*/ 234320 h 1057212"/>
                  <a:gd name="connsiteX6" fmla="*/ 70485 w 741045"/>
                  <a:gd name="connsiteY6" fmla="*/ 198124 h 1057212"/>
                  <a:gd name="connsiteX7" fmla="*/ 83820 w 741045"/>
                  <a:gd name="connsiteY7" fmla="*/ 148595 h 1057212"/>
                  <a:gd name="connsiteX8" fmla="*/ 93345 w 741045"/>
                  <a:gd name="connsiteY8" fmla="*/ 124782 h 1057212"/>
                  <a:gd name="connsiteX9" fmla="*/ 103822 w 741045"/>
                  <a:gd name="connsiteY9" fmla="*/ 91445 h 1057212"/>
                  <a:gd name="connsiteX10" fmla="*/ 117157 w 741045"/>
                  <a:gd name="connsiteY10" fmla="*/ 61917 h 1057212"/>
                  <a:gd name="connsiteX11" fmla="*/ 126682 w 741045"/>
                  <a:gd name="connsiteY11" fmla="*/ 39057 h 1057212"/>
                  <a:gd name="connsiteX12" fmla="*/ 131445 w 741045"/>
                  <a:gd name="connsiteY12" fmla="*/ 24770 h 1057212"/>
                  <a:gd name="connsiteX13" fmla="*/ 145732 w 741045"/>
                  <a:gd name="connsiteY13" fmla="*/ 10482 h 1057212"/>
                  <a:gd name="connsiteX14" fmla="*/ 160972 w 741045"/>
                  <a:gd name="connsiteY14" fmla="*/ 957 h 1057212"/>
                  <a:gd name="connsiteX15" fmla="*/ 179070 w 741045"/>
                  <a:gd name="connsiteY15" fmla="*/ 869 h 1057212"/>
                  <a:gd name="connsiteX16" fmla="*/ 198120 w 741045"/>
                  <a:gd name="connsiteY16" fmla="*/ 5720 h 1057212"/>
                  <a:gd name="connsiteX17" fmla="*/ 212407 w 741045"/>
                  <a:gd name="connsiteY17" fmla="*/ 15245 h 1057212"/>
                  <a:gd name="connsiteX18" fmla="*/ 231457 w 741045"/>
                  <a:gd name="connsiteY18" fmla="*/ 48582 h 1057212"/>
                  <a:gd name="connsiteX19" fmla="*/ 250507 w 741045"/>
                  <a:gd name="connsiteY19" fmla="*/ 91445 h 1057212"/>
                  <a:gd name="connsiteX20" fmla="*/ 264795 w 741045"/>
                  <a:gd name="connsiteY20" fmla="*/ 134307 h 1057212"/>
                  <a:gd name="connsiteX21" fmla="*/ 602932 w 741045"/>
                  <a:gd name="connsiteY21" fmla="*/ 1001082 h 1057212"/>
                  <a:gd name="connsiteX22" fmla="*/ 621982 w 741045"/>
                  <a:gd name="connsiteY22" fmla="*/ 958220 h 1057212"/>
                  <a:gd name="connsiteX23" fmla="*/ 656272 w 741045"/>
                  <a:gd name="connsiteY23" fmla="*/ 847730 h 1057212"/>
                  <a:gd name="connsiteX24" fmla="*/ 701040 w 741045"/>
                  <a:gd name="connsiteY24" fmla="*/ 677232 h 1057212"/>
                  <a:gd name="connsiteX25" fmla="*/ 721995 w 741045"/>
                  <a:gd name="connsiteY25" fmla="*/ 574363 h 1057212"/>
                  <a:gd name="connsiteX26" fmla="*/ 741045 w 741045"/>
                  <a:gd name="connsiteY26" fmla="*/ 491495 h 1057212"/>
                  <a:gd name="connsiteX27" fmla="*/ 741045 w 741045"/>
                  <a:gd name="connsiteY27" fmla="*/ 491495 h 1057212"/>
                  <a:gd name="connsiteX0" fmla="*/ 0 w 741045"/>
                  <a:gd name="connsiteY0" fmla="*/ 502926 h 1036027"/>
                  <a:gd name="connsiteX1" fmla="*/ 21907 w 741045"/>
                  <a:gd name="connsiteY1" fmla="*/ 407676 h 1036027"/>
                  <a:gd name="connsiteX2" fmla="*/ 36195 w 741045"/>
                  <a:gd name="connsiteY2" fmla="*/ 353382 h 1036027"/>
                  <a:gd name="connsiteX3" fmla="*/ 45720 w 741045"/>
                  <a:gd name="connsiteY3" fmla="*/ 300995 h 1036027"/>
                  <a:gd name="connsiteX4" fmla="*/ 55245 w 741045"/>
                  <a:gd name="connsiteY4" fmla="*/ 267657 h 1036027"/>
                  <a:gd name="connsiteX5" fmla="*/ 60007 w 741045"/>
                  <a:gd name="connsiteY5" fmla="*/ 234320 h 1036027"/>
                  <a:gd name="connsiteX6" fmla="*/ 70485 w 741045"/>
                  <a:gd name="connsiteY6" fmla="*/ 198124 h 1036027"/>
                  <a:gd name="connsiteX7" fmla="*/ 83820 w 741045"/>
                  <a:gd name="connsiteY7" fmla="*/ 148595 h 1036027"/>
                  <a:gd name="connsiteX8" fmla="*/ 93345 w 741045"/>
                  <a:gd name="connsiteY8" fmla="*/ 124782 h 1036027"/>
                  <a:gd name="connsiteX9" fmla="*/ 103822 w 741045"/>
                  <a:gd name="connsiteY9" fmla="*/ 91445 h 1036027"/>
                  <a:gd name="connsiteX10" fmla="*/ 117157 w 741045"/>
                  <a:gd name="connsiteY10" fmla="*/ 61917 h 1036027"/>
                  <a:gd name="connsiteX11" fmla="*/ 126682 w 741045"/>
                  <a:gd name="connsiteY11" fmla="*/ 39057 h 1036027"/>
                  <a:gd name="connsiteX12" fmla="*/ 131445 w 741045"/>
                  <a:gd name="connsiteY12" fmla="*/ 24770 h 1036027"/>
                  <a:gd name="connsiteX13" fmla="*/ 145732 w 741045"/>
                  <a:gd name="connsiteY13" fmla="*/ 10482 h 1036027"/>
                  <a:gd name="connsiteX14" fmla="*/ 160972 w 741045"/>
                  <a:gd name="connsiteY14" fmla="*/ 957 h 1036027"/>
                  <a:gd name="connsiteX15" fmla="*/ 179070 w 741045"/>
                  <a:gd name="connsiteY15" fmla="*/ 869 h 1036027"/>
                  <a:gd name="connsiteX16" fmla="*/ 198120 w 741045"/>
                  <a:gd name="connsiteY16" fmla="*/ 5720 h 1036027"/>
                  <a:gd name="connsiteX17" fmla="*/ 212407 w 741045"/>
                  <a:gd name="connsiteY17" fmla="*/ 15245 h 1036027"/>
                  <a:gd name="connsiteX18" fmla="*/ 231457 w 741045"/>
                  <a:gd name="connsiteY18" fmla="*/ 48582 h 1036027"/>
                  <a:gd name="connsiteX19" fmla="*/ 250507 w 741045"/>
                  <a:gd name="connsiteY19" fmla="*/ 91445 h 1036027"/>
                  <a:gd name="connsiteX20" fmla="*/ 264795 w 741045"/>
                  <a:gd name="connsiteY20" fmla="*/ 134307 h 1036027"/>
                  <a:gd name="connsiteX21" fmla="*/ 602932 w 741045"/>
                  <a:gd name="connsiteY21" fmla="*/ 1001082 h 1036027"/>
                  <a:gd name="connsiteX22" fmla="*/ 656272 w 741045"/>
                  <a:gd name="connsiteY22" fmla="*/ 847730 h 1036027"/>
                  <a:gd name="connsiteX23" fmla="*/ 701040 w 741045"/>
                  <a:gd name="connsiteY23" fmla="*/ 677232 h 1036027"/>
                  <a:gd name="connsiteX24" fmla="*/ 721995 w 741045"/>
                  <a:gd name="connsiteY24" fmla="*/ 574363 h 1036027"/>
                  <a:gd name="connsiteX25" fmla="*/ 741045 w 741045"/>
                  <a:gd name="connsiteY25" fmla="*/ 491495 h 1036027"/>
                  <a:gd name="connsiteX26" fmla="*/ 741045 w 741045"/>
                  <a:gd name="connsiteY26" fmla="*/ 491495 h 1036027"/>
                  <a:gd name="connsiteX0" fmla="*/ 0 w 741045"/>
                  <a:gd name="connsiteY0" fmla="*/ 502926 h 869693"/>
                  <a:gd name="connsiteX1" fmla="*/ 21907 w 741045"/>
                  <a:gd name="connsiteY1" fmla="*/ 407676 h 869693"/>
                  <a:gd name="connsiteX2" fmla="*/ 36195 w 741045"/>
                  <a:gd name="connsiteY2" fmla="*/ 353382 h 869693"/>
                  <a:gd name="connsiteX3" fmla="*/ 45720 w 741045"/>
                  <a:gd name="connsiteY3" fmla="*/ 300995 h 869693"/>
                  <a:gd name="connsiteX4" fmla="*/ 55245 w 741045"/>
                  <a:gd name="connsiteY4" fmla="*/ 267657 h 869693"/>
                  <a:gd name="connsiteX5" fmla="*/ 60007 w 741045"/>
                  <a:gd name="connsiteY5" fmla="*/ 234320 h 869693"/>
                  <a:gd name="connsiteX6" fmla="*/ 70485 w 741045"/>
                  <a:gd name="connsiteY6" fmla="*/ 198124 h 869693"/>
                  <a:gd name="connsiteX7" fmla="*/ 83820 w 741045"/>
                  <a:gd name="connsiteY7" fmla="*/ 148595 h 869693"/>
                  <a:gd name="connsiteX8" fmla="*/ 93345 w 741045"/>
                  <a:gd name="connsiteY8" fmla="*/ 124782 h 869693"/>
                  <a:gd name="connsiteX9" fmla="*/ 103822 w 741045"/>
                  <a:gd name="connsiteY9" fmla="*/ 91445 h 869693"/>
                  <a:gd name="connsiteX10" fmla="*/ 117157 w 741045"/>
                  <a:gd name="connsiteY10" fmla="*/ 61917 h 869693"/>
                  <a:gd name="connsiteX11" fmla="*/ 126682 w 741045"/>
                  <a:gd name="connsiteY11" fmla="*/ 39057 h 869693"/>
                  <a:gd name="connsiteX12" fmla="*/ 131445 w 741045"/>
                  <a:gd name="connsiteY12" fmla="*/ 24770 h 869693"/>
                  <a:gd name="connsiteX13" fmla="*/ 145732 w 741045"/>
                  <a:gd name="connsiteY13" fmla="*/ 10482 h 869693"/>
                  <a:gd name="connsiteX14" fmla="*/ 160972 w 741045"/>
                  <a:gd name="connsiteY14" fmla="*/ 957 h 869693"/>
                  <a:gd name="connsiteX15" fmla="*/ 179070 w 741045"/>
                  <a:gd name="connsiteY15" fmla="*/ 869 h 869693"/>
                  <a:gd name="connsiteX16" fmla="*/ 198120 w 741045"/>
                  <a:gd name="connsiteY16" fmla="*/ 5720 h 869693"/>
                  <a:gd name="connsiteX17" fmla="*/ 212407 w 741045"/>
                  <a:gd name="connsiteY17" fmla="*/ 15245 h 869693"/>
                  <a:gd name="connsiteX18" fmla="*/ 231457 w 741045"/>
                  <a:gd name="connsiteY18" fmla="*/ 48582 h 869693"/>
                  <a:gd name="connsiteX19" fmla="*/ 250507 w 741045"/>
                  <a:gd name="connsiteY19" fmla="*/ 91445 h 869693"/>
                  <a:gd name="connsiteX20" fmla="*/ 264795 w 741045"/>
                  <a:gd name="connsiteY20" fmla="*/ 134307 h 869693"/>
                  <a:gd name="connsiteX21" fmla="*/ 656272 w 741045"/>
                  <a:gd name="connsiteY21" fmla="*/ 847730 h 869693"/>
                  <a:gd name="connsiteX22" fmla="*/ 701040 w 741045"/>
                  <a:gd name="connsiteY22" fmla="*/ 677232 h 869693"/>
                  <a:gd name="connsiteX23" fmla="*/ 721995 w 741045"/>
                  <a:gd name="connsiteY23" fmla="*/ 574363 h 869693"/>
                  <a:gd name="connsiteX24" fmla="*/ 741045 w 741045"/>
                  <a:gd name="connsiteY24" fmla="*/ 491495 h 869693"/>
                  <a:gd name="connsiteX25" fmla="*/ 741045 w 741045"/>
                  <a:gd name="connsiteY25" fmla="*/ 491495 h 869693"/>
                  <a:gd name="connsiteX0" fmla="*/ 0 w 741045"/>
                  <a:gd name="connsiteY0" fmla="*/ 502926 h 697672"/>
                  <a:gd name="connsiteX1" fmla="*/ 21907 w 741045"/>
                  <a:gd name="connsiteY1" fmla="*/ 407676 h 697672"/>
                  <a:gd name="connsiteX2" fmla="*/ 36195 w 741045"/>
                  <a:gd name="connsiteY2" fmla="*/ 353382 h 697672"/>
                  <a:gd name="connsiteX3" fmla="*/ 45720 w 741045"/>
                  <a:gd name="connsiteY3" fmla="*/ 300995 h 697672"/>
                  <a:gd name="connsiteX4" fmla="*/ 55245 w 741045"/>
                  <a:gd name="connsiteY4" fmla="*/ 267657 h 697672"/>
                  <a:gd name="connsiteX5" fmla="*/ 60007 w 741045"/>
                  <a:gd name="connsiteY5" fmla="*/ 234320 h 697672"/>
                  <a:gd name="connsiteX6" fmla="*/ 70485 w 741045"/>
                  <a:gd name="connsiteY6" fmla="*/ 198124 h 697672"/>
                  <a:gd name="connsiteX7" fmla="*/ 83820 w 741045"/>
                  <a:gd name="connsiteY7" fmla="*/ 148595 h 697672"/>
                  <a:gd name="connsiteX8" fmla="*/ 93345 w 741045"/>
                  <a:gd name="connsiteY8" fmla="*/ 124782 h 697672"/>
                  <a:gd name="connsiteX9" fmla="*/ 103822 w 741045"/>
                  <a:gd name="connsiteY9" fmla="*/ 91445 h 697672"/>
                  <a:gd name="connsiteX10" fmla="*/ 117157 w 741045"/>
                  <a:gd name="connsiteY10" fmla="*/ 61917 h 697672"/>
                  <a:gd name="connsiteX11" fmla="*/ 126682 w 741045"/>
                  <a:gd name="connsiteY11" fmla="*/ 39057 h 697672"/>
                  <a:gd name="connsiteX12" fmla="*/ 131445 w 741045"/>
                  <a:gd name="connsiteY12" fmla="*/ 24770 h 697672"/>
                  <a:gd name="connsiteX13" fmla="*/ 145732 w 741045"/>
                  <a:gd name="connsiteY13" fmla="*/ 10482 h 697672"/>
                  <a:gd name="connsiteX14" fmla="*/ 160972 w 741045"/>
                  <a:gd name="connsiteY14" fmla="*/ 957 h 697672"/>
                  <a:gd name="connsiteX15" fmla="*/ 179070 w 741045"/>
                  <a:gd name="connsiteY15" fmla="*/ 869 h 697672"/>
                  <a:gd name="connsiteX16" fmla="*/ 198120 w 741045"/>
                  <a:gd name="connsiteY16" fmla="*/ 5720 h 697672"/>
                  <a:gd name="connsiteX17" fmla="*/ 212407 w 741045"/>
                  <a:gd name="connsiteY17" fmla="*/ 15245 h 697672"/>
                  <a:gd name="connsiteX18" fmla="*/ 231457 w 741045"/>
                  <a:gd name="connsiteY18" fmla="*/ 48582 h 697672"/>
                  <a:gd name="connsiteX19" fmla="*/ 250507 w 741045"/>
                  <a:gd name="connsiteY19" fmla="*/ 91445 h 697672"/>
                  <a:gd name="connsiteX20" fmla="*/ 264795 w 741045"/>
                  <a:gd name="connsiteY20" fmla="*/ 134307 h 697672"/>
                  <a:gd name="connsiteX21" fmla="*/ 701040 w 741045"/>
                  <a:gd name="connsiteY21" fmla="*/ 677232 h 697672"/>
                  <a:gd name="connsiteX22" fmla="*/ 721995 w 741045"/>
                  <a:gd name="connsiteY22" fmla="*/ 574363 h 697672"/>
                  <a:gd name="connsiteX23" fmla="*/ 741045 w 741045"/>
                  <a:gd name="connsiteY23" fmla="*/ 491495 h 697672"/>
                  <a:gd name="connsiteX24" fmla="*/ 741045 w 741045"/>
                  <a:gd name="connsiteY24" fmla="*/ 491495 h 697672"/>
                  <a:gd name="connsiteX0" fmla="*/ 0 w 748353"/>
                  <a:gd name="connsiteY0" fmla="*/ 502926 h 687622"/>
                  <a:gd name="connsiteX1" fmla="*/ 21907 w 748353"/>
                  <a:gd name="connsiteY1" fmla="*/ 407676 h 687622"/>
                  <a:gd name="connsiteX2" fmla="*/ 36195 w 748353"/>
                  <a:gd name="connsiteY2" fmla="*/ 353382 h 687622"/>
                  <a:gd name="connsiteX3" fmla="*/ 45720 w 748353"/>
                  <a:gd name="connsiteY3" fmla="*/ 300995 h 687622"/>
                  <a:gd name="connsiteX4" fmla="*/ 55245 w 748353"/>
                  <a:gd name="connsiteY4" fmla="*/ 267657 h 687622"/>
                  <a:gd name="connsiteX5" fmla="*/ 60007 w 748353"/>
                  <a:gd name="connsiteY5" fmla="*/ 234320 h 687622"/>
                  <a:gd name="connsiteX6" fmla="*/ 70485 w 748353"/>
                  <a:gd name="connsiteY6" fmla="*/ 198124 h 687622"/>
                  <a:gd name="connsiteX7" fmla="*/ 83820 w 748353"/>
                  <a:gd name="connsiteY7" fmla="*/ 148595 h 687622"/>
                  <a:gd name="connsiteX8" fmla="*/ 93345 w 748353"/>
                  <a:gd name="connsiteY8" fmla="*/ 124782 h 687622"/>
                  <a:gd name="connsiteX9" fmla="*/ 103822 w 748353"/>
                  <a:gd name="connsiteY9" fmla="*/ 91445 h 687622"/>
                  <a:gd name="connsiteX10" fmla="*/ 117157 w 748353"/>
                  <a:gd name="connsiteY10" fmla="*/ 61917 h 687622"/>
                  <a:gd name="connsiteX11" fmla="*/ 126682 w 748353"/>
                  <a:gd name="connsiteY11" fmla="*/ 39057 h 687622"/>
                  <a:gd name="connsiteX12" fmla="*/ 131445 w 748353"/>
                  <a:gd name="connsiteY12" fmla="*/ 24770 h 687622"/>
                  <a:gd name="connsiteX13" fmla="*/ 145732 w 748353"/>
                  <a:gd name="connsiteY13" fmla="*/ 10482 h 687622"/>
                  <a:gd name="connsiteX14" fmla="*/ 160972 w 748353"/>
                  <a:gd name="connsiteY14" fmla="*/ 957 h 687622"/>
                  <a:gd name="connsiteX15" fmla="*/ 179070 w 748353"/>
                  <a:gd name="connsiteY15" fmla="*/ 869 h 687622"/>
                  <a:gd name="connsiteX16" fmla="*/ 198120 w 748353"/>
                  <a:gd name="connsiteY16" fmla="*/ 5720 h 687622"/>
                  <a:gd name="connsiteX17" fmla="*/ 212407 w 748353"/>
                  <a:gd name="connsiteY17" fmla="*/ 15245 h 687622"/>
                  <a:gd name="connsiteX18" fmla="*/ 231457 w 748353"/>
                  <a:gd name="connsiteY18" fmla="*/ 48582 h 687622"/>
                  <a:gd name="connsiteX19" fmla="*/ 250507 w 748353"/>
                  <a:gd name="connsiteY19" fmla="*/ 91445 h 687622"/>
                  <a:gd name="connsiteX20" fmla="*/ 264795 w 748353"/>
                  <a:gd name="connsiteY20" fmla="*/ 134307 h 687622"/>
                  <a:gd name="connsiteX21" fmla="*/ 701040 w 748353"/>
                  <a:gd name="connsiteY21" fmla="*/ 677232 h 687622"/>
                  <a:gd name="connsiteX22" fmla="*/ 741045 w 748353"/>
                  <a:gd name="connsiteY22" fmla="*/ 491495 h 687622"/>
                  <a:gd name="connsiteX23" fmla="*/ 741045 w 748353"/>
                  <a:gd name="connsiteY23" fmla="*/ 491495 h 687622"/>
                  <a:gd name="connsiteX0" fmla="*/ 0 w 748353"/>
                  <a:gd name="connsiteY0" fmla="*/ 502926 h 687623"/>
                  <a:gd name="connsiteX1" fmla="*/ 21907 w 748353"/>
                  <a:gd name="connsiteY1" fmla="*/ 407676 h 687623"/>
                  <a:gd name="connsiteX2" fmla="*/ 36195 w 748353"/>
                  <a:gd name="connsiteY2" fmla="*/ 353382 h 687623"/>
                  <a:gd name="connsiteX3" fmla="*/ 45720 w 748353"/>
                  <a:gd name="connsiteY3" fmla="*/ 300995 h 687623"/>
                  <a:gd name="connsiteX4" fmla="*/ 55245 w 748353"/>
                  <a:gd name="connsiteY4" fmla="*/ 267657 h 687623"/>
                  <a:gd name="connsiteX5" fmla="*/ 60007 w 748353"/>
                  <a:gd name="connsiteY5" fmla="*/ 234320 h 687623"/>
                  <a:gd name="connsiteX6" fmla="*/ 70485 w 748353"/>
                  <a:gd name="connsiteY6" fmla="*/ 198124 h 687623"/>
                  <a:gd name="connsiteX7" fmla="*/ 83820 w 748353"/>
                  <a:gd name="connsiteY7" fmla="*/ 148595 h 687623"/>
                  <a:gd name="connsiteX8" fmla="*/ 93345 w 748353"/>
                  <a:gd name="connsiteY8" fmla="*/ 124782 h 687623"/>
                  <a:gd name="connsiteX9" fmla="*/ 103822 w 748353"/>
                  <a:gd name="connsiteY9" fmla="*/ 91445 h 687623"/>
                  <a:gd name="connsiteX10" fmla="*/ 117157 w 748353"/>
                  <a:gd name="connsiteY10" fmla="*/ 61917 h 687623"/>
                  <a:gd name="connsiteX11" fmla="*/ 126682 w 748353"/>
                  <a:gd name="connsiteY11" fmla="*/ 39057 h 687623"/>
                  <a:gd name="connsiteX12" fmla="*/ 131445 w 748353"/>
                  <a:gd name="connsiteY12" fmla="*/ 24770 h 687623"/>
                  <a:gd name="connsiteX13" fmla="*/ 145732 w 748353"/>
                  <a:gd name="connsiteY13" fmla="*/ 10482 h 687623"/>
                  <a:gd name="connsiteX14" fmla="*/ 160972 w 748353"/>
                  <a:gd name="connsiteY14" fmla="*/ 957 h 687623"/>
                  <a:gd name="connsiteX15" fmla="*/ 179070 w 748353"/>
                  <a:gd name="connsiteY15" fmla="*/ 869 h 687623"/>
                  <a:gd name="connsiteX16" fmla="*/ 198120 w 748353"/>
                  <a:gd name="connsiteY16" fmla="*/ 5720 h 687623"/>
                  <a:gd name="connsiteX17" fmla="*/ 212407 w 748353"/>
                  <a:gd name="connsiteY17" fmla="*/ 15245 h 687623"/>
                  <a:gd name="connsiteX18" fmla="*/ 231457 w 748353"/>
                  <a:gd name="connsiteY18" fmla="*/ 48582 h 687623"/>
                  <a:gd name="connsiteX19" fmla="*/ 250507 w 748353"/>
                  <a:gd name="connsiteY19" fmla="*/ 91445 h 687623"/>
                  <a:gd name="connsiteX20" fmla="*/ 264795 w 748353"/>
                  <a:gd name="connsiteY20" fmla="*/ 134307 h 687623"/>
                  <a:gd name="connsiteX21" fmla="*/ 701040 w 748353"/>
                  <a:gd name="connsiteY21" fmla="*/ 677232 h 687623"/>
                  <a:gd name="connsiteX22" fmla="*/ 741045 w 748353"/>
                  <a:gd name="connsiteY22" fmla="*/ 491495 h 687623"/>
                  <a:gd name="connsiteX23" fmla="*/ 741045 w 748353"/>
                  <a:gd name="connsiteY23" fmla="*/ 491495 h 687623"/>
                  <a:gd name="connsiteX0" fmla="*/ 0 w 741045"/>
                  <a:gd name="connsiteY0" fmla="*/ 502926 h 502927"/>
                  <a:gd name="connsiteX1" fmla="*/ 21907 w 741045"/>
                  <a:gd name="connsiteY1" fmla="*/ 407676 h 502927"/>
                  <a:gd name="connsiteX2" fmla="*/ 36195 w 741045"/>
                  <a:gd name="connsiteY2" fmla="*/ 353382 h 502927"/>
                  <a:gd name="connsiteX3" fmla="*/ 45720 w 741045"/>
                  <a:gd name="connsiteY3" fmla="*/ 300995 h 502927"/>
                  <a:gd name="connsiteX4" fmla="*/ 55245 w 741045"/>
                  <a:gd name="connsiteY4" fmla="*/ 267657 h 502927"/>
                  <a:gd name="connsiteX5" fmla="*/ 60007 w 741045"/>
                  <a:gd name="connsiteY5" fmla="*/ 234320 h 502927"/>
                  <a:gd name="connsiteX6" fmla="*/ 70485 w 741045"/>
                  <a:gd name="connsiteY6" fmla="*/ 198124 h 502927"/>
                  <a:gd name="connsiteX7" fmla="*/ 83820 w 741045"/>
                  <a:gd name="connsiteY7" fmla="*/ 148595 h 502927"/>
                  <a:gd name="connsiteX8" fmla="*/ 93345 w 741045"/>
                  <a:gd name="connsiteY8" fmla="*/ 124782 h 502927"/>
                  <a:gd name="connsiteX9" fmla="*/ 103822 w 741045"/>
                  <a:gd name="connsiteY9" fmla="*/ 91445 h 502927"/>
                  <a:gd name="connsiteX10" fmla="*/ 117157 w 741045"/>
                  <a:gd name="connsiteY10" fmla="*/ 61917 h 502927"/>
                  <a:gd name="connsiteX11" fmla="*/ 126682 w 741045"/>
                  <a:gd name="connsiteY11" fmla="*/ 39057 h 502927"/>
                  <a:gd name="connsiteX12" fmla="*/ 131445 w 741045"/>
                  <a:gd name="connsiteY12" fmla="*/ 24770 h 502927"/>
                  <a:gd name="connsiteX13" fmla="*/ 145732 w 741045"/>
                  <a:gd name="connsiteY13" fmla="*/ 10482 h 502927"/>
                  <a:gd name="connsiteX14" fmla="*/ 160972 w 741045"/>
                  <a:gd name="connsiteY14" fmla="*/ 957 h 502927"/>
                  <a:gd name="connsiteX15" fmla="*/ 179070 w 741045"/>
                  <a:gd name="connsiteY15" fmla="*/ 869 h 502927"/>
                  <a:gd name="connsiteX16" fmla="*/ 198120 w 741045"/>
                  <a:gd name="connsiteY16" fmla="*/ 5720 h 502927"/>
                  <a:gd name="connsiteX17" fmla="*/ 212407 w 741045"/>
                  <a:gd name="connsiteY17" fmla="*/ 15245 h 502927"/>
                  <a:gd name="connsiteX18" fmla="*/ 231457 w 741045"/>
                  <a:gd name="connsiteY18" fmla="*/ 48582 h 502927"/>
                  <a:gd name="connsiteX19" fmla="*/ 250507 w 741045"/>
                  <a:gd name="connsiteY19" fmla="*/ 91445 h 502927"/>
                  <a:gd name="connsiteX20" fmla="*/ 264795 w 741045"/>
                  <a:gd name="connsiteY20" fmla="*/ 134307 h 502927"/>
                  <a:gd name="connsiteX21" fmla="*/ 741045 w 741045"/>
                  <a:gd name="connsiteY21" fmla="*/ 491495 h 502927"/>
                  <a:gd name="connsiteX22" fmla="*/ 741045 w 741045"/>
                  <a:gd name="connsiteY22" fmla="*/ 491495 h 502927"/>
                  <a:gd name="connsiteX0" fmla="*/ 0 w 753980"/>
                  <a:gd name="connsiteY0" fmla="*/ 502926 h 502926"/>
                  <a:gd name="connsiteX1" fmla="*/ 21907 w 753980"/>
                  <a:gd name="connsiteY1" fmla="*/ 407676 h 502926"/>
                  <a:gd name="connsiteX2" fmla="*/ 36195 w 753980"/>
                  <a:gd name="connsiteY2" fmla="*/ 353382 h 502926"/>
                  <a:gd name="connsiteX3" fmla="*/ 45720 w 753980"/>
                  <a:gd name="connsiteY3" fmla="*/ 300995 h 502926"/>
                  <a:gd name="connsiteX4" fmla="*/ 55245 w 753980"/>
                  <a:gd name="connsiteY4" fmla="*/ 267657 h 502926"/>
                  <a:gd name="connsiteX5" fmla="*/ 60007 w 753980"/>
                  <a:gd name="connsiteY5" fmla="*/ 234320 h 502926"/>
                  <a:gd name="connsiteX6" fmla="*/ 70485 w 753980"/>
                  <a:gd name="connsiteY6" fmla="*/ 198124 h 502926"/>
                  <a:gd name="connsiteX7" fmla="*/ 83820 w 753980"/>
                  <a:gd name="connsiteY7" fmla="*/ 148595 h 502926"/>
                  <a:gd name="connsiteX8" fmla="*/ 93345 w 753980"/>
                  <a:gd name="connsiteY8" fmla="*/ 124782 h 502926"/>
                  <a:gd name="connsiteX9" fmla="*/ 103822 w 753980"/>
                  <a:gd name="connsiteY9" fmla="*/ 91445 h 502926"/>
                  <a:gd name="connsiteX10" fmla="*/ 117157 w 753980"/>
                  <a:gd name="connsiteY10" fmla="*/ 61917 h 502926"/>
                  <a:gd name="connsiteX11" fmla="*/ 126682 w 753980"/>
                  <a:gd name="connsiteY11" fmla="*/ 39057 h 502926"/>
                  <a:gd name="connsiteX12" fmla="*/ 131445 w 753980"/>
                  <a:gd name="connsiteY12" fmla="*/ 24770 h 502926"/>
                  <a:gd name="connsiteX13" fmla="*/ 145732 w 753980"/>
                  <a:gd name="connsiteY13" fmla="*/ 10482 h 502926"/>
                  <a:gd name="connsiteX14" fmla="*/ 160972 w 753980"/>
                  <a:gd name="connsiteY14" fmla="*/ 957 h 502926"/>
                  <a:gd name="connsiteX15" fmla="*/ 179070 w 753980"/>
                  <a:gd name="connsiteY15" fmla="*/ 869 h 502926"/>
                  <a:gd name="connsiteX16" fmla="*/ 198120 w 753980"/>
                  <a:gd name="connsiteY16" fmla="*/ 5720 h 502926"/>
                  <a:gd name="connsiteX17" fmla="*/ 212407 w 753980"/>
                  <a:gd name="connsiteY17" fmla="*/ 15245 h 502926"/>
                  <a:gd name="connsiteX18" fmla="*/ 231457 w 753980"/>
                  <a:gd name="connsiteY18" fmla="*/ 48582 h 502926"/>
                  <a:gd name="connsiteX19" fmla="*/ 250507 w 753980"/>
                  <a:gd name="connsiteY19" fmla="*/ 91445 h 502926"/>
                  <a:gd name="connsiteX20" fmla="*/ 264795 w 753980"/>
                  <a:gd name="connsiteY20" fmla="*/ 134307 h 502926"/>
                  <a:gd name="connsiteX21" fmla="*/ 741045 w 753980"/>
                  <a:gd name="connsiteY21" fmla="*/ 491495 h 502926"/>
                  <a:gd name="connsiteX22" fmla="*/ 741045 w 753980"/>
                  <a:gd name="connsiteY22" fmla="*/ 491495 h 502926"/>
                  <a:gd name="connsiteX23" fmla="*/ 753980 w 753980"/>
                  <a:gd name="connsiteY23" fmla="*/ 467766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22" fmla="*/ 741045 w 741045"/>
                  <a:gd name="connsiteY22" fmla="*/ 491495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0507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4335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1875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795" h="502926">
                    <a:moveTo>
                      <a:pt x="0" y="502926"/>
                    </a:moveTo>
                    <a:cubicBezTo>
                      <a:pt x="5556" y="470779"/>
                      <a:pt x="16087" y="432600"/>
                      <a:pt x="21907" y="407676"/>
                    </a:cubicBezTo>
                    <a:cubicBezTo>
                      <a:pt x="27727" y="382752"/>
                      <a:pt x="30950" y="371162"/>
                      <a:pt x="34919" y="353382"/>
                    </a:cubicBezTo>
                    <a:cubicBezTo>
                      <a:pt x="38888" y="335602"/>
                      <a:pt x="42545" y="315282"/>
                      <a:pt x="45720" y="300995"/>
                    </a:cubicBezTo>
                    <a:cubicBezTo>
                      <a:pt x="48895" y="286708"/>
                      <a:pt x="51588" y="278769"/>
                      <a:pt x="53969" y="267657"/>
                    </a:cubicBezTo>
                    <a:cubicBezTo>
                      <a:pt x="56350" y="256544"/>
                      <a:pt x="57254" y="245909"/>
                      <a:pt x="60007" y="234320"/>
                    </a:cubicBezTo>
                    <a:cubicBezTo>
                      <a:pt x="62760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1303"/>
                      <a:pt x="83820" y="148595"/>
                    </a:cubicBezTo>
                    <a:cubicBezTo>
                      <a:pt x="87630" y="135887"/>
                      <a:pt x="90011" y="131400"/>
                      <a:pt x="93345" y="121875"/>
                    </a:cubicBezTo>
                    <a:cubicBezTo>
                      <a:pt x="96679" y="112350"/>
                      <a:pt x="99853" y="101438"/>
                      <a:pt x="103822" y="91445"/>
                    </a:cubicBezTo>
                    <a:cubicBezTo>
                      <a:pt x="107791" y="81452"/>
                      <a:pt x="113347" y="70648"/>
                      <a:pt x="117157" y="61917"/>
                    </a:cubicBezTo>
                    <a:cubicBezTo>
                      <a:pt x="120967" y="53186"/>
                      <a:pt x="123875" y="44764"/>
                      <a:pt x="126682" y="39057"/>
                    </a:cubicBezTo>
                    <a:cubicBezTo>
                      <a:pt x="129489" y="33350"/>
                      <a:pt x="132409" y="32439"/>
                      <a:pt x="133997" y="27677"/>
                    </a:cubicBezTo>
                    <a:cubicBezTo>
                      <a:pt x="137172" y="22915"/>
                      <a:pt x="141236" y="14935"/>
                      <a:pt x="145732" y="10482"/>
                    </a:cubicBezTo>
                    <a:cubicBezTo>
                      <a:pt x="150228" y="6029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2726" y="28738"/>
                      <a:pt x="231457" y="48582"/>
                    </a:cubicBezTo>
                    <a:cubicBezTo>
                      <a:pt x="240188" y="68426"/>
                      <a:pt x="257850" y="116448"/>
                      <a:pt x="264795" y="134307"/>
                    </a:cubicBez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85B7D8-5974-4EC6-8EB0-B6C596D309D7}"/>
                </a:ext>
              </a:extLst>
            </p:cNvPr>
            <p:cNvSpPr txBox="1"/>
            <p:nvPr/>
          </p:nvSpPr>
          <p:spPr>
            <a:xfrm>
              <a:off x="6645493" y="1129175"/>
              <a:ext cx="159536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v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D653067-1782-46E2-9905-9D9A3A008B49}"/>
              </a:ext>
            </a:extLst>
          </p:cNvPr>
          <p:cNvSpPr/>
          <p:nvPr/>
        </p:nvSpPr>
        <p:spPr>
          <a:xfrm>
            <a:off x="0" y="6631304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EB2296-F31B-467D-9755-D587E66184D0}"/>
              </a:ext>
            </a:extLst>
          </p:cNvPr>
          <p:cNvSpPr txBox="1"/>
          <p:nvPr/>
        </p:nvSpPr>
        <p:spPr>
          <a:xfrm>
            <a:off x="4128034" y="4572000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slowly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0CBE62-595D-425F-9F01-3F0F127D374B}"/>
              </a:ext>
            </a:extLst>
          </p:cNvPr>
          <p:cNvSpPr txBox="1"/>
          <p:nvPr/>
        </p:nvSpPr>
        <p:spPr>
          <a:xfrm>
            <a:off x="7482607" y="4572000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slowly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83DEEC-4AF0-47F0-A9DD-EBABD33929FF}"/>
              </a:ext>
            </a:extLst>
          </p:cNvPr>
          <p:cNvSpPr txBox="1"/>
          <p:nvPr/>
        </p:nvSpPr>
        <p:spPr>
          <a:xfrm>
            <a:off x="685800" y="4549914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slowly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38A14F-7A8C-4C1F-B3A8-B36BB213AC3B}"/>
              </a:ext>
            </a:extLst>
          </p:cNvPr>
          <p:cNvSpPr txBox="1"/>
          <p:nvPr/>
        </p:nvSpPr>
        <p:spPr>
          <a:xfrm>
            <a:off x="2438400" y="5997714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slowly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D6636B-15BD-4034-A0E7-B2B85A5521EC}"/>
              </a:ext>
            </a:extLst>
          </p:cNvPr>
          <p:cNvSpPr txBox="1"/>
          <p:nvPr/>
        </p:nvSpPr>
        <p:spPr>
          <a:xfrm>
            <a:off x="5806207" y="5997714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slowly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D2D4CE-BF34-4377-BB9B-E3FAB4D285AE}"/>
              </a:ext>
            </a:extLst>
          </p:cNvPr>
          <p:cNvSpPr txBox="1"/>
          <p:nvPr/>
        </p:nvSpPr>
        <p:spPr>
          <a:xfrm>
            <a:off x="4953000" y="5297847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fast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384081-6719-4AA4-86E0-FFB77CA04DEF}"/>
              </a:ext>
            </a:extLst>
          </p:cNvPr>
          <p:cNvSpPr txBox="1"/>
          <p:nvPr/>
        </p:nvSpPr>
        <p:spPr>
          <a:xfrm>
            <a:off x="6705600" y="5311914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fast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98082C-7D00-4125-86C4-7BFDC14EFC46}"/>
              </a:ext>
            </a:extLst>
          </p:cNvPr>
          <p:cNvSpPr txBox="1"/>
          <p:nvPr/>
        </p:nvSpPr>
        <p:spPr>
          <a:xfrm>
            <a:off x="3276600" y="5297847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fast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BD0C24-B3DA-401F-B15B-ABC4824390B3}"/>
              </a:ext>
            </a:extLst>
          </p:cNvPr>
          <p:cNvSpPr txBox="1"/>
          <p:nvPr/>
        </p:nvSpPr>
        <p:spPr>
          <a:xfrm>
            <a:off x="1600200" y="5297847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fast</a:t>
            </a:r>
          </a:p>
        </p:txBody>
      </p:sp>
    </p:spTree>
    <p:extLst>
      <p:ext uri="{BB962C8B-B14F-4D97-AF65-F5344CB8AC3E}">
        <p14:creationId xmlns:p14="http://schemas.microsoft.com/office/powerpoint/2010/main" val="218732592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/>
              <a:t>fce</a:t>
            </a:r>
            <a:r>
              <a:rPr lang="en-US" dirty="0">
                <a:solidFill>
                  <a:srgbClr val="FFFF00"/>
                </a:solidFill>
              </a:rPr>
              <a:t>					</a:t>
            </a:r>
            <a:r>
              <a:rPr lang="en-US" dirty="0"/>
              <a:t>exp </a:t>
            </a:r>
            <a:r>
              <a:rPr lang="en-US" dirty="0" err="1"/>
              <a:t>fct</a:t>
            </a:r>
            <a:endParaRPr lang="en-US" dirty="0"/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r>
              <a:rPr lang="en-US" dirty="0"/>
              <a:t>	exp </a:t>
            </a:r>
            <a:r>
              <a:rPr lang="en-US" dirty="0" err="1"/>
              <a:t>fct</a:t>
            </a:r>
            <a:r>
              <a:rPr lang="en-US" dirty="0"/>
              <a:t>			</a:t>
            </a:r>
            <a:r>
              <a:rPr lang="en-US" dirty="0" err="1">
                <a:solidFill>
                  <a:srgbClr val="FFFF00"/>
                </a:solidFill>
              </a:rPr>
              <a:t>fce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2497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/>
              <a:t>fce</a:t>
            </a:r>
            <a:r>
              <a:rPr lang="en-US" dirty="0">
                <a:solidFill>
                  <a:srgbClr val="FFFF00"/>
                </a:solidFill>
              </a:rPr>
              <a:t>					</a:t>
            </a:r>
            <a:r>
              <a:rPr lang="en-US" dirty="0"/>
              <a:t>exp </a:t>
            </a:r>
            <a:r>
              <a:rPr lang="en-US" dirty="0" err="1"/>
              <a:t>fct</a:t>
            </a:r>
            <a:endParaRPr lang="en-US" dirty="0"/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r>
              <a:rPr lang="en-US" dirty="0"/>
              <a:t>	exp </a:t>
            </a:r>
            <a:r>
              <a:rPr lang="en-US" dirty="0" err="1"/>
              <a:t>fct</a:t>
            </a:r>
            <a:r>
              <a:rPr lang="en-US" dirty="0"/>
              <a:t>			</a:t>
            </a:r>
            <a:r>
              <a:rPr lang="en-US" dirty="0" err="1"/>
              <a:t>fce</a:t>
            </a:r>
            <a:endParaRPr lang="en-US" dirty="0"/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exp </a:t>
            </a:r>
            <a:r>
              <a:rPr lang="en-US" dirty="0" err="1">
                <a:solidFill>
                  <a:srgbClr val="FFFF00"/>
                </a:solidFill>
              </a:rPr>
              <a:t>fct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2680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/>
              <a:t>fce</a:t>
            </a:r>
            <a:r>
              <a:rPr lang="en-US" dirty="0">
                <a:solidFill>
                  <a:srgbClr val="FFFF00"/>
                </a:solidFill>
              </a:rPr>
              <a:t>					</a:t>
            </a:r>
            <a:r>
              <a:rPr lang="en-US" dirty="0"/>
              <a:t>exp </a:t>
            </a:r>
            <a:r>
              <a:rPr lang="en-US" dirty="0" err="1"/>
              <a:t>fct</a:t>
            </a:r>
            <a:endParaRPr lang="en-US" dirty="0"/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r>
              <a:rPr lang="en-US" dirty="0"/>
              <a:t>	exp </a:t>
            </a:r>
            <a:r>
              <a:rPr lang="en-US" dirty="0" err="1"/>
              <a:t>fct</a:t>
            </a:r>
            <a:r>
              <a:rPr lang="en-US" dirty="0"/>
              <a:t>			</a:t>
            </a:r>
            <a:r>
              <a:rPr lang="en-US" dirty="0" err="1"/>
              <a:t>fce</a:t>
            </a:r>
            <a:endParaRPr lang="en-US" dirty="0"/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r>
              <a:rPr lang="en-US" dirty="0"/>
              <a:t>	exp </a:t>
            </a:r>
            <a:r>
              <a:rPr lang="en-US" dirty="0" err="1"/>
              <a:t>fct</a:t>
            </a:r>
            <a:r>
              <a:rPr lang="en-US" dirty="0">
                <a:solidFill>
                  <a:srgbClr val="FFFF00"/>
                </a:solidFill>
              </a:rPr>
              <a:t>			exp </a:t>
            </a:r>
            <a:r>
              <a:rPr lang="en-US" dirty="0" err="1">
                <a:solidFill>
                  <a:srgbClr val="FFFF00"/>
                </a:solidFill>
              </a:rPr>
              <a:t>fct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3945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62097000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/>
              <a:t>Graphs of Exponential Functions</a:t>
            </a:r>
          </a:p>
        </p:txBody>
      </p:sp>
    </p:spTree>
    <p:extLst>
      <p:ext uri="{BB962C8B-B14F-4D97-AF65-F5344CB8AC3E}">
        <p14:creationId xmlns:p14="http://schemas.microsoft.com/office/powerpoint/2010/main" val="38885932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Exponentials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638800"/>
          </a:xfrm>
        </p:spPr>
        <p:txBody>
          <a:bodyPr/>
          <a:lstStyle/>
          <a:p>
            <a:r>
              <a:rPr lang="en-US" dirty="0"/>
              <a:t>If the base is &gt; 1, then the graph goes up to the right</a:t>
            </a:r>
          </a:p>
          <a:p>
            <a:endParaRPr lang="en-US" sz="2000" dirty="0"/>
          </a:p>
          <a:p>
            <a:r>
              <a:rPr lang="en-US" dirty="0"/>
              <a:t>If 0&lt;base&lt;1, then the graph goes up to the left 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pass through the point (0,1) because a</a:t>
            </a:r>
            <a:r>
              <a:rPr lang="en-US" baseline="30000" dirty="0"/>
              <a:t>0</a:t>
            </a:r>
            <a:r>
              <a:rPr lang="en-US" dirty="0"/>
              <a:t>=1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8901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Exponentials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638800"/>
          </a:xfrm>
        </p:spPr>
        <p:txBody>
          <a:bodyPr/>
          <a:lstStyle/>
          <a:p>
            <a:r>
              <a:rPr lang="en-US" dirty="0"/>
              <a:t>The domain (</a:t>
            </a:r>
            <a:r>
              <a:rPr lang="en-US" dirty="0" err="1"/>
              <a:t>x</a:t>
            </a:r>
            <a:r>
              <a:rPr lang="en-US" sz="3000" dirty="0" err="1"/>
              <a:t>s</a:t>
            </a:r>
            <a:r>
              <a:rPr lang="en-US" dirty="0"/>
              <a:t>) is  (-∞,∞)           The range (</a:t>
            </a:r>
            <a:r>
              <a:rPr lang="en-US" dirty="0" err="1"/>
              <a:t>y</a:t>
            </a:r>
            <a:r>
              <a:rPr lang="en-US" sz="3000" dirty="0" err="1"/>
              <a:t>s</a:t>
            </a:r>
            <a:r>
              <a:rPr lang="en-US" dirty="0"/>
              <a:t>) is  (0,∞)</a:t>
            </a:r>
          </a:p>
        </p:txBody>
      </p:sp>
    </p:spTree>
    <p:extLst>
      <p:ext uri="{BB962C8B-B14F-4D97-AF65-F5344CB8AC3E}">
        <p14:creationId xmlns:p14="http://schemas.microsoft.com/office/powerpoint/2010/main" val="66912903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114800" cy="41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Logarithms are the inverse of exponential functions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812619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06056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62345"/>
            <a:ext cx="9144000" cy="1143000"/>
          </a:xfrm>
        </p:spPr>
        <p:txBody>
          <a:bodyPr/>
          <a:lstStyle/>
          <a:p>
            <a:r>
              <a:rPr lang="en-US" sz="5000" dirty="0"/>
              <a:t>Logarithms vs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/>
          <a:lstStyle/>
          <a:p>
            <a:r>
              <a:rPr lang="en-US" dirty="0"/>
              <a:t>Graph of exponents vs logarithms</a:t>
            </a:r>
          </a:p>
          <a:p>
            <a:r>
              <a:rPr lang="en-US" dirty="0"/>
              <a:t>Is it getting </a:t>
            </a:r>
          </a:p>
          <a:p>
            <a:pPr>
              <a:spcBef>
                <a:spcPts val="0"/>
              </a:spcBef>
            </a:pPr>
            <a:r>
              <a:rPr lang="en-US" dirty="0"/>
              <a:t>bigger faster </a:t>
            </a:r>
          </a:p>
          <a:p>
            <a:pPr>
              <a:spcBef>
                <a:spcPts val="0"/>
              </a:spcBef>
            </a:pPr>
            <a:r>
              <a:rPr lang="en-US" dirty="0"/>
              <a:t>and faster </a:t>
            </a:r>
          </a:p>
          <a:p>
            <a:pPr>
              <a:spcBef>
                <a:spcPts val="0"/>
              </a:spcBef>
            </a:pPr>
            <a:r>
              <a:rPr lang="en-US" dirty="0"/>
              <a:t>or slower and</a:t>
            </a:r>
          </a:p>
          <a:p>
            <a:pPr>
              <a:spcBef>
                <a:spcPts val="0"/>
              </a:spcBef>
            </a:pPr>
            <a:r>
              <a:rPr lang="en-US" dirty="0"/>
              <a:t>slower?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114800" cy="41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8D8B9D-1191-426E-B66D-93DC8B9FBF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used derivatives of trig functions in MATH205:</a:t>
                </a:r>
              </a:p>
              <a:p>
                <a:endParaRPr lang="en-US" sz="2000" dirty="0"/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 dirty="0">
                    <a:effectLst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 dirty="0">
                    <a:effectLst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	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 dirty="0">
                    <a:effectLst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25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</a:p>
              <a:p>
                <a:r>
                  <a:rPr lang="en-US" sz="2500" dirty="0">
                    <a:effectLst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25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2500" b="1" i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25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50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2500" b="1" i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25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 b="1" i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25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250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2500" b="1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50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25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2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		</a:t>
                </a:r>
              </a:p>
              <a:p>
                <a:r>
                  <a:rPr lang="en-US" sz="2500" dirty="0">
                    <a:effectLst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	</a:t>
                </a:r>
              </a:p>
              <a:p>
                <a:r>
                  <a:rPr lang="en-US" sz="2500" dirty="0">
                    <a:effectLst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8D8B9D-1191-426E-B66D-93DC8B9FBF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84619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Logarithmic vs Exponential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86800" cy="5638800"/>
          </a:xfrm>
        </p:spPr>
        <p:txBody>
          <a:bodyPr/>
          <a:lstStyle/>
          <a:p>
            <a:r>
              <a:rPr lang="en-US" sz="3500" dirty="0"/>
              <a:t>Exponential Curve   Logarithmic Curve</a:t>
            </a:r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600" dirty="0"/>
              <a:t>Is it getting bigger faster and faster 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or slower and slower?</a:t>
            </a:r>
          </a:p>
          <a:p>
            <a:endParaRPr lang="en-US" sz="3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70" y="1676400"/>
            <a:ext cx="418353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3327"/>
            <a:ext cx="419724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70277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Logarithmic vs Exponential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86800" cy="5638800"/>
          </a:xfrm>
        </p:spPr>
        <p:txBody>
          <a:bodyPr/>
          <a:lstStyle/>
          <a:p>
            <a:r>
              <a:rPr lang="en-US" sz="3500" dirty="0"/>
              <a:t>Exponential Curve   Logarithmic Curve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70" y="1676400"/>
            <a:ext cx="418353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3327"/>
            <a:ext cx="419724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4419600"/>
            <a:ext cx="3581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Starts slow</a:t>
            </a:r>
          </a:p>
          <a:p>
            <a:r>
              <a:rPr lang="en-US" sz="3500" dirty="0"/>
              <a:t>Then speeds up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8070" y="4419600"/>
            <a:ext cx="395493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Starts fast</a:t>
            </a:r>
          </a:p>
          <a:p>
            <a:r>
              <a:rPr lang="en-US" sz="3500" dirty="0"/>
              <a:t>Then slows down</a:t>
            </a:r>
          </a:p>
        </p:txBody>
      </p:sp>
    </p:spTree>
    <p:extLst>
      <p:ext uri="{BB962C8B-B14F-4D97-AF65-F5344CB8AC3E}">
        <p14:creationId xmlns:p14="http://schemas.microsoft.com/office/powerpoint/2010/main" val="652579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/>
          <a:lstStyle/>
          <a:p>
            <a:pPr algn="ctr"/>
            <a:r>
              <a:rPr lang="en-US" dirty="0"/>
              <a:t>Percentage of college graduates – exponential or logarithmic?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 VS EXPONENTS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20a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366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64965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8880"/>
            <a:ext cx="693420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638800"/>
          </a:xfrm>
        </p:spPr>
        <p:txBody>
          <a:bodyPr/>
          <a:lstStyle/>
          <a:p>
            <a:r>
              <a:rPr lang="en-US" dirty="0"/>
              <a:t>Change of temperature in an enclosed vehicle - exponential or logarithmic? 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 VS EXPONENTS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20b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9917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86862164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74F91-C1C7-4294-9818-B6B22491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C031-7CFA-4F5A-8F0B-1FCF6E312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Calculus involving e exponents is fairly simple!</a:t>
            </a:r>
          </a:p>
        </p:txBody>
      </p:sp>
    </p:spTree>
    <p:extLst>
      <p:ext uri="{BB962C8B-B14F-4D97-AF65-F5344CB8AC3E}">
        <p14:creationId xmlns:p14="http://schemas.microsoft.com/office/powerpoint/2010/main" val="204466888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74F91-C1C7-4294-9818-B6B22491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C031-7CFA-4F5A-8F0B-1FCF6E312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d(e</a:t>
            </a:r>
            <a:r>
              <a:rPr lang="en-US" baseline="30000" dirty="0"/>
              <a:t>x</a:t>
            </a:r>
            <a:r>
              <a:rPr lang="en-US" dirty="0"/>
              <a:t>)/dx = e</a:t>
            </a:r>
            <a:r>
              <a:rPr lang="en-US" baseline="30000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d(</a:t>
            </a:r>
            <a:r>
              <a:rPr lang="en-US" dirty="0" err="1"/>
              <a:t>e</a:t>
            </a:r>
            <a:r>
              <a:rPr lang="en-US" baseline="30000" dirty="0" err="1"/>
              <a:t>u</a:t>
            </a:r>
            <a:r>
              <a:rPr lang="en-US" dirty="0"/>
              <a:t>)/dx = </a:t>
            </a:r>
            <a:r>
              <a:rPr lang="en-US" dirty="0" err="1"/>
              <a:t>e</a:t>
            </a:r>
            <a:r>
              <a:rPr lang="en-US" baseline="30000" dirty="0" err="1"/>
              <a:t>u</a:t>
            </a:r>
            <a:r>
              <a:rPr lang="en-US" dirty="0"/>
              <a:t> du/dx</a:t>
            </a:r>
          </a:p>
          <a:p>
            <a:r>
              <a:rPr lang="en-US" dirty="0"/>
              <a:t>∫ e</a:t>
            </a:r>
            <a:r>
              <a:rPr lang="en-US" baseline="30000" dirty="0"/>
              <a:t>x </a:t>
            </a:r>
            <a:r>
              <a:rPr lang="en-US" dirty="0"/>
              <a:t>dx = e</a:t>
            </a:r>
            <a:r>
              <a:rPr lang="en-US" baseline="30000" dirty="0"/>
              <a:t>x</a:t>
            </a:r>
            <a:r>
              <a:rPr lang="en-US" dirty="0"/>
              <a:t> +c</a:t>
            </a:r>
          </a:p>
          <a:p>
            <a:r>
              <a:rPr lang="en-US" dirty="0"/>
              <a:t>∫ </a:t>
            </a:r>
            <a:r>
              <a:rPr lang="en-US" dirty="0" err="1"/>
              <a:t>e</a:t>
            </a:r>
            <a:r>
              <a:rPr lang="en-US" baseline="30000" dirty="0" err="1"/>
              <a:t>ax</a:t>
            </a:r>
            <a:r>
              <a:rPr lang="en-US" baseline="30000" dirty="0"/>
              <a:t> </a:t>
            </a:r>
            <a:r>
              <a:rPr lang="en-US" dirty="0"/>
              <a:t>dx = (1/a)</a:t>
            </a:r>
            <a:r>
              <a:rPr lang="en-US" sz="2000" dirty="0"/>
              <a:t> </a:t>
            </a:r>
            <a:r>
              <a:rPr lang="en-US" dirty="0" err="1"/>
              <a:t>e</a:t>
            </a:r>
            <a:r>
              <a:rPr lang="en-US" baseline="30000" dirty="0" err="1"/>
              <a:t>ax</a:t>
            </a:r>
            <a:r>
              <a:rPr lang="en-US" dirty="0"/>
              <a:t> +c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0459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74F91-C1C7-4294-9818-B6B22491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1C031-7CFA-4F5A-8F0B-1FCF6E312F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Exponentials not involving e end up involving e anyway: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baseline="30000" dirty="0" err="1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baseline="30000" dirty="0" err="1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ln(b)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∫ </a:t>
                </a:r>
                <a:r>
                  <a:rPr lang="en-US" dirty="0" err="1"/>
                  <a:t>b</a:t>
                </a:r>
                <a:r>
                  <a:rPr lang="en-US" baseline="30000" dirty="0" err="1"/>
                  <a:t>ax</a:t>
                </a:r>
                <a:r>
                  <a:rPr lang="en-US" baseline="30000" dirty="0"/>
                  <a:t> </a:t>
                </a:r>
                <a:r>
                  <a:rPr lang="en-US" dirty="0"/>
                  <a:t>dx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ln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+c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1C031-7CFA-4F5A-8F0B-1FCF6E312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74500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C031-7CFA-4F5A-8F0B-1FCF6E31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d/dx for: </a:t>
            </a:r>
            <a:r>
              <a:rPr lang="en-US" dirty="0">
                <a:effectLst/>
                <a:ea typeface="Times New Roman" panose="02020603050405020304" pitchFamily="18" charset="0"/>
              </a:rPr>
              <a:t>7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2x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What’s u?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C4C7B-09DB-4727-9060-4A3E1D44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/>
              <p:nvPr/>
            </p:nvSpPr>
            <p:spPr>
              <a:xfrm>
                <a:off x="6553200" y="5795658"/>
                <a:ext cx="2743200" cy="1062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ln(b)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  <a:p>
                <a:r>
                  <a:rPr lang="en-US" sz="2000" dirty="0">
                    <a:solidFill>
                      <a:srgbClr val="CCFFFF"/>
                    </a:solidFill>
                  </a:rPr>
                  <a:t>∫ </a:t>
                </a:r>
                <a:r>
                  <a:rPr lang="en-US" sz="2000" dirty="0" err="1">
                    <a:solidFill>
                      <a:srgbClr val="CCFFFF"/>
                    </a:solidFill>
                  </a:rPr>
                  <a:t>a</a:t>
                </a:r>
                <a:r>
                  <a:rPr lang="en-US" sz="2000" baseline="30000" dirty="0" err="1">
                    <a:solidFill>
                      <a:srgbClr val="CCFFFF"/>
                    </a:solidFill>
                  </a:rPr>
                  <a:t>bx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 </a:t>
                </a:r>
                <a:r>
                  <a:rPr lang="en-US" sz="2000" dirty="0">
                    <a:solidFill>
                      <a:srgbClr val="CCFFFF"/>
                    </a:solidFill>
                  </a:rPr>
                  <a:t>dx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CCFFFF"/>
                            </a:solidFill>
                          </a:rPr>
                          <m:t>bx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+c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795658"/>
                <a:ext cx="2743200" cy="1062342"/>
              </a:xfrm>
              <a:prstGeom prst="rect">
                <a:avLst/>
              </a:prstGeom>
              <a:blipFill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36257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C031-7CFA-4F5A-8F0B-1FCF6E31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d/dx for: </a:t>
            </a:r>
            <a:r>
              <a:rPr lang="en-US" dirty="0">
                <a:effectLst/>
                <a:ea typeface="Times New Roman" panose="02020603050405020304" pitchFamily="18" charset="0"/>
              </a:rPr>
              <a:t>7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2x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What’s u?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2x</a:t>
            </a:r>
          </a:p>
          <a:p>
            <a:r>
              <a:rPr lang="en-US" dirty="0">
                <a:ea typeface="Times New Roman" panose="02020603050405020304" pitchFamily="18" charset="0"/>
              </a:rPr>
              <a:t>What’s du?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C4C7B-09DB-4727-9060-4A3E1D44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/>
              <p:nvPr/>
            </p:nvSpPr>
            <p:spPr>
              <a:xfrm>
                <a:off x="6553200" y="5795658"/>
                <a:ext cx="2743200" cy="1062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ln(b)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  <a:p>
                <a:r>
                  <a:rPr lang="en-US" sz="2000" dirty="0">
                    <a:solidFill>
                      <a:srgbClr val="CCFFFF"/>
                    </a:solidFill>
                  </a:rPr>
                  <a:t>∫ </a:t>
                </a:r>
                <a:r>
                  <a:rPr lang="en-US" sz="2000" dirty="0" err="1">
                    <a:solidFill>
                      <a:srgbClr val="CCFFFF"/>
                    </a:solidFill>
                  </a:rPr>
                  <a:t>a</a:t>
                </a:r>
                <a:r>
                  <a:rPr lang="en-US" sz="2000" baseline="30000" dirty="0" err="1">
                    <a:solidFill>
                      <a:srgbClr val="CCFFFF"/>
                    </a:solidFill>
                  </a:rPr>
                  <a:t>bx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 </a:t>
                </a:r>
                <a:r>
                  <a:rPr lang="en-US" sz="2000" dirty="0">
                    <a:solidFill>
                      <a:srgbClr val="CCFFFF"/>
                    </a:solidFill>
                  </a:rPr>
                  <a:t>dx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CCFFFF"/>
                            </a:solidFill>
                          </a:rPr>
                          <m:t>bx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+c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795658"/>
                <a:ext cx="2743200" cy="1062342"/>
              </a:xfrm>
              <a:prstGeom prst="rect">
                <a:avLst/>
              </a:prstGeom>
              <a:blipFill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863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these are using the Chain Rule:</a:t>
            </a:r>
          </a:p>
          <a:p>
            <a:pPr marL="742950" indent="-742950">
              <a:buAutoNum type="arabicParenR"/>
            </a:pPr>
            <a:r>
              <a:rPr lang="en-US" dirty="0"/>
              <a:t>The “u” is the function being operated on by the trig function</a:t>
            </a:r>
          </a:p>
          <a:p>
            <a:pPr marL="742950" indent="-742950">
              <a:buAutoNum type="arabicParenR"/>
            </a:pPr>
            <a:r>
              <a:rPr lang="en-US" dirty="0"/>
              <a:t>Calculate its derivative</a:t>
            </a:r>
          </a:p>
          <a:p>
            <a:pPr marL="742950" indent="-742950">
              <a:buAutoNum type="arabicParenR"/>
            </a:pPr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altLang="en-US" dirty="0"/>
              <a:t>du/dx </a:t>
            </a:r>
            <a:r>
              <a:rPr lang="en-US" alt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/>
              <a:t> </a:t>
            </a:r>
            <a:r>
              <a:rPr lang="en-US" altLang="en-US" dirty="0" err="1"/>
              <a:t>dy</a:t>
            </a:r>
            <a:r>
              <a:rPr lang="en-US" altLang="en-US" dirty="0"/>
              <a:t>/du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2531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C031-7CFA-4F5A-8F0B-1FCF6E31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d/dx for: </a:t>
            </a:r>
            <a:r>
              <a:rPr lang="en-US" dirty="0">
                <a:effectLst/>
                <a:ea typeface="Times New Roman" panose="02020603050405020304" pitchFamily="18" charset="0"/>
              </a:rPr>
              <a:t>7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2x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What’s u? 2x</a:t>
            </a:r>
          </a:p>
          <a:p>
            <a:r>
              <a:rPr lang="en-US" dirty="0">
                <a:ea typeface="Times New Roman" panose="02020603050405020304" pitchFamily="18" charset="0"/>
              </a:rPr>
              <a:t>What’s du?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2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What’s b?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C4C7B-09DB-4727-9060-4A3E1D44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/>
              <p:nvPr/>
            </p:nvSpPr>
            <p:spPr>
              <a:xfrm>
                <a:off x="6553200" y="5795658"/>
                <a:ext cx="2743200" cy="1062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ln(b)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  <a:p>
                <a:r>
                  <a:rPr lang="en-US" sz="2000" dirty="0">
                    <a:solidFill>
                      <a:srgbClr val="CCFFFF"/>
                    </a:solidFill>
                  </a:rPr>
                  <a:t>∫ </a:t>
                </a:r>
                <a:r>
                  <a:rPr lang="en-US" sz="2000" dirty="0" err="1">
                    <a:solidFill>
                      <a:srgbClr val="CCFFFF"/>
                    </a:solidFill>
                  </a:rPr>
                  <a:t>a</a:t>
                </a:r>
                <a:r>
                  <a:rPr lang="en-US" sz="2000" baseline="30000" dirty="0" err="1">
                    <a:solidFill>
                      <a:srgbClr val="CCFFFF"/>
                    </a:solidFill>
                  </a:rPr>
                  <a:t>bx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 </a:t>
                </a:r>
                <a:r>
                  <a:rPr lang="en-US" sz="2000" dirty="0">
                    <a:solidFill>
                      <a:srgbClr val="CCFFFF"/>
                    </a:solidFill>
                  </a:rPr>
                  <a:t>dx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CCFFFF"/>
                            </a:solidFill>
                          </a:rPr>
                          <m:t>bx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+c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795658"/>
                <a:ext cx="2743200" cy="1062342"/>
              </a:xfrm>
              <a:prstGeom prst="rect">
                <a:avLst/>
              </a:prstGeom>
              <a:blipFill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3846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C031-7CFA-4F5A-8F0B-1FCF6E31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d/dx for: </a:t>
            </a:r>
            <a:r>
              <a:rPr lang="en-US" dirty="0">
                <a:effectLst/>
                <a:ea typeface="Times New Roman" panose="02020603050405020304" pitchFamily="18" charset="0"/>
              </a:rPr>
              <a:t>7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2x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What’s u? 2x</a:t>
            </a:r>
          </a:p>
          <a:p>
            <a:r>
              <a:rPr lang="en-US" dirty="0">
                <a:ea typeface="Times New Roman" panose="02020603050405020304" pitchFamily="18" charset="0"/>
              </a:rPr>
              <a:t>What’s du? 2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What’s b?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7</a:t>
            </a:r>
          </a:p>
          <a:p>
            <a:r>
              <a:rPr lang="en-US" dirty="0">
                <a:ea typeface="Times New Roman" panose="02020603050405020304" pitchFamily="18" charset="0"/>
              </a:rPr>
              <a:t>What’s ln(7)?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C4C7B-09DB-4727-9060-4A3E1D44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/>
              <p:nvPr/>
            </p:nvSpPr>
            <p:spPr>
              <a:xfrm>
                <a:off x="6553200" y="5795658"/>
                <a:ext cx="2743200" cy="1062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ln(b)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  <a:p>
                <a:r>
                  <a:rPr lang="en-US" sz="2000" dirty="0">
                    <a:solidFill>
                      <a:srgbClr val="CCFFFF"/>
                    </a:solidFill>
                  </a:rPr>
                  <a:t>∫ </a:t>
                </a:r>
                <a:r>
                  <a:rPr lang="en-US" sz="2000" dirty="0" err="1">
                    <a:solidFill>
                      <a:srgbClr val="CCFFFF"/>
                    </a:solidFill>
                  </a:rPr>
                  <a:t>a</a:t>
                </a:r>
                <a:r>
                  <a:rPr lang="en-US" sz="2000" baseline="30000" dirty="0" err="1">
                    <a:solidFill>
                      <a:srgbClr val="CCFFFF"/>
                    </a:solidFill>
                  </a:rPr>
                  <a:t>bx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 </a:t>
                </a:r>
                <a:r>
                  <a:rPr lang="en-US" sz="2000" dirty="0">
                    <a:solidFill>
                      <a:srgbClr val="CCFFFF"/>
                    </a:solidFill>
                  </a:rPr>
                  <a:t>dx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CCFFFF"/>
                            </a:solidFill>
                          </a:rPr>
                          <m:t>bx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+c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795658"/>
                <a:ext cx="2743200" cy="1062342"/>
              </a:xfrm>
              <a:prstGeom prst="rect">
                <a:avLst/>
              </a:prstGeom>
              <a:blipFill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74291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C031-7CFA-4F5A-8F0B-1FCF6E31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d/dx for: </a:t>
            </a:r>
            <a:r>
              <a:rPr lang="en-US" dirty="0">
                <a:effectLst/>
                <a:ea typeface="Times New Roman" panose="02020603050405020304" pitchFamily="18" charset="0"/>
              </a:rPr>
              <a:t>7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2x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What’s u? 2x</a:t>
            </a:r>
          </a:p>
          <a:p>
            <a:r>
              <a:rPr lang="en-US" dirty="0">
                <a:ea typeface="Times New Roman" panose="02020603050405020304" pitchFamily="18" charset="0"/>
              </a:rPr>
              <a:t>What’s du? 2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What’s b? 7</a:t>
            </a:r>
          </a:p>
          <a:p>
            <a:r>
              <a:rPr lang="en-US" dirty="0">
                <a:ea typeface="Times New Roman" panose="02020603050405020304" pitchFamily="18" charset="0"/>
              </a:rPr>
              <a:t>What’s ln(7)? ≈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1.95</a:t>
            </a: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What’s d(7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2x</a:t>
            </a:r>
            <a:r>
              <a:rPr lang="en-US" dirty="0">
                <a:effectLst/>
                <a:ea typeface="Times New Roman" panose="02020603050405020304" pitchFamily="18" charset="0"/>
              </a:rPr>
              <a:t>)/dx?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C4C7B-09DB-4727-9060-4A3E1D44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/>
              <p:nvPr/>
            </p:nvSpPr>
            <p:spPr>
              <a:xfrm>
                <a:off x="6553200" y="5795658"/>
                <a:ext cx="2743200" cy="1062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ln(b)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  <a:p>
                <a:r>
                  <a:rPr lang="en-US" sz="2000" dirty="0">
                    <a:solidFill>
                      <a:srgbClr val="CCFFFF"/>
                    </a:solidFill>
                  </a:rPr>
                  <a:t>∫ </a:t>
                </a:r>
                <a:r>
                  <a:rPr lang="en-US" sz="2000" dirty="0" err="1">
                    <a:solidFill>
                      <a:srgbClr val="CCFFFF"/>
                    </a:solidFill>
                  </a:rPr>
                  <a:t>a</a:t>
                </a:r>
                <a:r>
                  <a:rPr lang="en-US" sz="2000" baseline="30000" dirty="0" err="1">
                    <a:solidFill>
                      <a:srgbClr val="CCFFFF"/>
                    </a:solidFill>
                  </a:rPr>
                  <a:t>bx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 </a:t>
                </a:r>
                <a:r>
                  <a:rPr lang="en-US" sz="2000" dirty="0">
                    <a:solidFill>
                      <a:srgbClr val="CCFFFF"/>
                    </a:solidFill>
                  </a:rPr>
                  <a:t>dx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CCFFFF"/>
                            </a:solidFill>
                          </a:rPr>
                          <m:t>bx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+c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795658"/>
                <a:ext cx="2743200" cy="1062342"/>
              </a:xfrm>
              <a:prstGeom prst="rect">
                <a:avLst/>
              </a:prstGeom>
              <a:blipFill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33573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C031-7CFA-4F5A-8F0B-1FCF6E31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d/dx for: </a:t>
            </a:r>
            <a:r>
              <a:rPr lang="en-US" dirty="0">
                <a:effectLst/>
                <a:ea typeface="Times New Roman" panose="02020603050405020304" pitchFamily="18" charset="0"/>
              </a:rPr>
              <a:t>7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2x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What’s u? 2x</a:t>
            </a:r>
          </a:p>
          <a:p>
            <a:r>
              <a:rPr lang="en-US" dirty="0">
                <a:ea typeface="Times New Roman" panose="02020603050405020304" pitchFamily="18" charset="0"/>
              </a:rPr>
              <a:t>What’s du? 2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What’s b? 7</a:t>
            </a:r>
          </a:p>
          <a:p>
            <a:r>
              <a:rPr lang="en-US" dirty="0">
                <a:ea typeface="Times New Roman" panose="02020603050405020304" pitchFamily="18" charset="0"/>
              </a:rPr>
              <a:t>What’s ln(7)? ≈ 1.95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What’s d(7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2x</a:t>
            </a:r>
            <a:r>
              <a:rPr lang="en-US" dirty="0">
                <a:effectLst/>
                <a:ea typeface="Times New Roman" panose="02020603050405020304" pitchFamily="18" charset="0"/>
              </a:rPr>
              <a:t>)/dx?</a:t>
            </a:r>
            <a:endParaRPr lang="en-US" dirty="0"/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7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2x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ln(7) (2) ≈ 7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2x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(3.892)</a:t>
            </a:r>
          </a:p>
          <a:p>
            <a:r>
              <a:rPr lang="en-US" sz="2000" dirty="0"/>
              <a:t>Which can be simplified…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C4C7B-09DB-4727-9060-4A3E1D44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/>
              <p:nvPr/>
            </p:nvSpPr>
            <p:spPr>
              <a:xfrm>
                <a:off x="6553200" y="5795658"/>
                <a:ext cx="2743200" cy="1062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ln(b)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  <a:p>
                <a:r>
                  <a:rPr lang="en-US" sz="2000" dirty="0">
                    <a:solidFill>
                      <a:srgbClr val="CCFFFF"/>
                    </a:solidFill>
                  </a:rPr>
                  <a:t>∫ </a:t>
                </a:r>
                <a:r>
                  <a:rPr lang="en-US" sz="2000" dirty="0" err="1">
                    <a:solidFill>
                      <a:srgbClr val="CCFFFF"/>
                    </a:solidFill>
                  </a:rPr>
                  <a:t>a</a:t>
                </a:r>
                <a:r>
                  <a:rPr lang="en-US" sz="2000" baseline="30000" dirty="0" err="1">
                    <a:solidFill>
                      <a:srgbClr val="CCFFFF"/>
                    </a:solidFill>
                  </a:rPr>
                  <a:t>bx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 </a:t>
                </a:r>
                <a:r>
                  <a:rPr lang="en-US" sz="2000" dirty="0">
                    <a:solidFill>
                      <a:srgbClr val="CCFFFF"/>
                    </a:solidFill>
                  </a:rPr>
                  <a:t>dx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CCFFFF"/>
                            </a:solidFill>
                          </a:rPr>
                          <m:t>bx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+c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795658"/>
                <a:ext cx="2743200" cy="1062342"/>
              </a:xfrm>
              <a:prstGeom prst="rect">
                <a:avLst/>
              </a:prstGeom>
              <a:blipFill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82212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C031-7CFA-4F5A-8F0B-1FCF6E31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>
                <a:effectLst/>
                <a:ea typeface="Times New Roman" panose="02020603050405020304" pitchFamily="18" charset="0"/>
              </a:rPr>
              <a:t>What’s d(7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2x</a:t>
            </a:r>
            <a:r>
              <a:rPr lang="en-US" dirty="0">
                <a:effectLst/>
                <a:ea typeface="Times New Roman" panose="02020603050405020304" pitchFamily="18" charset="0"/>
              </a:rPr>
              <a:t>)/dx?</a:t>
            </a:r>
            <a:endParaRPr lang="en-US" dirty="0"/>
          </a:p>
          <a:p>
            <a:endParaRPr lang="en-US" sz="2000" dirty="0">
              <a:effectLst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7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2x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ln(7)(2)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= (7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x </a:t>
            </a:r>
            <a:r>
              <a:rPr lang="en-US" dirty="0">
                <a:effectLst/>
                <a:ea typeface="Times New Roman" panose="02020603050405020304" pitchFamily="18" charset="0"/>
              </a:rPr>
              <a:t>ln(7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</a:t>
            </a:r>
          </a:p>
          <a:p>
            <a:r>
              <a:rPr lang="en-US" dirty="0">
                <a:ea typeface="Times New Roman" panose="02020603050405020304" pitchFamily="18" charset="0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49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 ln(49)</a:t>
            </a:r>
          </a:p>
          <a:p>
            <a:r>
              <a:rPr lang="en-US" dirty="0">
                <a:solidFill>
                  <a:srgbClr val="FFFF00"/>
                </a:solidFill>
              </a:rPr>
              <a:t>≈ 49</a:t>
            </a:r>
            <a:r>
              <a:rPr lang="en-US" baseline="30000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 (3.892)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C4C7B-09DB-4727-9060-4A3E1D44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E98F4-9726-42C4-AB9C-E75FBAB3DB4B}"/>
              </a:ext>
            </a:extLst>
          </p:cNvPr>
          <p:cNvSpPr txBox="1"/>
          <p:nvPr/>
        </p:nvSpPr>
        <p:spPr>
          <a:xfrm>
            <a:off x="2514600" y="1657290"/>
            <a:ext cx="240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log(A</a:t>
            </a:r>
            <a:r>
              <a:rPr lang="en-US" sz="2000" baseline="30000" dirty="0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) = 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b="0" dirty="0" err="1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dirty="0">
                <a:solidFill>
                  <a:srgbClr val="CCFFFF"/>
                </a:solidFill>
              </a:rPr>
              <a:t>(A)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1ACB5-E9B0-484F-A649-FE9204E59AFB}"/>
              </a:ext>
            </a:extLst>
          </p:cNvPr>
          <p:cNvSpPr txBox="1"/>
          <p:nvPr/>
        </p:nvSpPr>
        <p:spPr>
          <a:xfrm>
            <a:off x="574343" y="1657290"/>
            <a:ext cx="13340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x</a:t>
            </a:r>
            <a:r>
              <a:rPr lang="en-US" sz="2000" baseline="30000" dirty="0" err="1">
                <a:solidFill>
                  <a:srgbClr val="CCFFFF"/>
                </a:solidFill>
              </a:rPr>
              <a:t>ab</a:t>
            </a:r>
            <a:r>
              <a:rPr lang="en-US" sz="2000" dirty="0">
                <a:solidFill>
                  <a:srgbClr val="CCFFFF"/>
                </a:solidFill>
              </a:rPr>
              <a:t> = (</a:t>
            </a:r>
            <a:r>
              <a:rPr lang="en-US" sz="2000" dirty="0" err="1">
                <a:solidFill>
                  <a:srgbClr val="CCFFFF"/>
                </a:solidFill>
              </a:rPr>
              <a:t>x</a:t>
            </a:r>
            <a:r>
              <a:rPr lang="en-US" sz="2000" baseline="30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  <a:r>
              <a:rPr lang="en-US" sz="2000" baseline="30000" dirty="0">
                <a:solidFill>
                  <a:srgbClr val="CCFFFF"/>
                </a:solidFill>
              </a:rPr>
              <a:t>b</a:t>
            </a:r>
            <a:endParaRPr lang="en-US" sz="2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8879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C031-7CFA-4F5A-8F0B-1FCF6E31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∫ 6</a:t>
            </a:r>
            <a:r>
              <a:rPr lang="en-US" baseline="30000" dirty="0"/>
              <a:t>2x </a:t>
            </a:r>
            <a:r>
              <a:rPr lang="en-US" dirty="0"/>
              <a:t>dx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C4C7B-09DB-4727-9060-4A3E1D44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/>
              <p:nvPr/>
            </p:nvSpPr>
            <p:spPr>
              <a:xfrm>
                <a:off x="6553200" y="5795658"/>
                <a:ext cx="2743200" cy="1128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ln(b)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  <a:p>
                <a:r>
                  <a:rPr lang="en-US" sz="2000" dirty="0">
                    <a:solidFill>
                      <a:srgbClr val="CCFFFF"/>
                    </a:solidFill>
                  </a:rPr>
                  <a:t>∫ </a:t>
                </a:r>
                <a:r>
                  <a:rPr lang="en-US" sz="2000" dirty="0" err="1">
                    <a:solidFill>
                      <a:srgbClr val="CCFFFF"/>
                    </a:solidFill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</a:rPr>
                  <a:t>ax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 </a:t>
                </a:r>
                <a:r>
                  <a:rPr lang="en-US" sz="2000" dirty="0">
                    <a:solidFill>
                      <a:srgbClr val="CCFFFF"/>
                    </a:solidFill>
                  </a:rPr>
                  <a:t>dx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CCFFFF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b="0" i="0" baseline="30000" dirty="0" smtClean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CCFFFF"/>
                            </a:solidFill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CCFFFF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+c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795658"/>
                <a:ext cx="2743200" cy="1128066"/>
              </a:xfrm>
              <a:prstGeom prst="rect">
                <a:avLst/>
              </a:prstGeom>
              <a:blipFill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69227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1C031-7CFA-4F5A-8F0B-1FCF6E312F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Calculate ∫ 6</a:t>
                </a:r>
                <a:r>
                  <a:rPr lang="en-US" baseline="30000" dirty="0"/>
                  <a:t>2x </a:t>
                </a:r>
                <a:r>
                  <a:rPr lang="en-US" dirty="0"/>
                  <a:t>dx </a:t>
                </a:r>
              </a:p>
              <a:p>
                <a:r>
                  <a:rPr lang="en-US" dirty="0"/>
                  <a:t>= </a:t>
                </a:r>
                <a:r>
                  <a:rPr lang="en-US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FF00"/>
                        </a:solidFill>
                      </a:rPr>
                      <m:t>6</m:t>
                    </m:r>
                    <m:r>
                      <m:rPr>
                        <m:nor/>
                      </m:rPr>
                      <a:rPr lang="en-US" baseline="30000" dirty="0">
                        <a:solidFill>
                          <a:srgbClr val="FFFF00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baseline="30000" dirty="0">
                        <a:solidFill>
                          <a:srgbClr val="FFFF00"/>
                        </a:solidFill>
                      </a:rPr>
                      <m:t>x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FFFF00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</a:rPr>
                              <m:t>ln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</a:rPr>
                              <m:t>(6)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+c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solidFill>
                              <a:srgbClr val="FFFF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FF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+c  						</a:t>
                </a:r>
                <a:r>
                  <a:rPr lang="en-US" sz="2000" dirty="0"/>
                  <a:t>can it be simplified?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1C031-7CFA-4F5A-8F0B-1FCF6E312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C4C4C7B-09DB-4727-9060-4A3E1D44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/>
              <p:nvPr/>
            </p:nvSpPr>
            <p:spPr>
              <a:xfrm>
                <a:off x="6553200" y="5795658"/>
                <a:ext cx="2743200" cy="1062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ln(b)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  <a:p>
                <a:r>
                  <a:rPr lang="en-US" sz="2000" dirty="0">
                    <a:solidFill>
                      <a:srgbClr val="CCFFFF"/>
                    </a:solidFill>
                  </a:rPr>
                  <a:t>∫ </a:t>
                </a:r>
                <a:r>
                  <a:rPr lang="en-US" sz="2000" dirty="0" err="1">
                    <a:solidFill>
                      <a:srgbClr val="CCFFFF"/>
                    </a:solidFill>
                  </a:rPr>
                  <a:t>a</a:t>
                </a:r>
                <a:r>
                  <a:rPr lang="en-US" sz="2000" baseline="30000" dirty="0" err="1">
                    <a:solidFill>
                      <a:srgbClr val="CCFFFF"/>
                    </a:solidFill>
                  </a:rPr>
                  <a:t>bx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 </a:t>
                </a:r>
                <a:r>
                  <a:rPr lang="en-US" sz="2000" dirty="0">
                    <a:solidFill>
                      <a:srgbClr val="CCFFFF"/>
                    </a:solidFill>
                  </a:rPr>
                  <a:t>dx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CCFFFF"/>
                            </a:solidFill>
                          </a:rPr>
                          <m:t>bx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+c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795658"/>
                <a:ext cx="2743200" cy="1062342"/>
              </a:xfrm>
              <a:prstGeom prst="rect">
                <a:avLst/>
              </a:prstGeom>
              <a:blipFill>
                <a:blip r:embed="rId3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31599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1C031-7CFA-4F5A-8F0B-1FCF6E312F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Calculate ∫ 6</a:t>
                </a:r>
                <a:r>
                  <a:rPr lang="en-US" baseline="30000" dirty="0"/>
                  <a:t>2x </a:t>
                </a:r>
                <a:r>
                  <a:rPr lang="en-US" dirty="0"/>
                  <a:t>dx </a:t>
                </a:r>
              </a:p>
              <a:p>
                <a:r>
                  <a:rPr lang="en-US" dirty="0"/>
                  <a:t>= </a:t>
                </a:r>
                <a:r>
                  <a:rPr lang="en-US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FF00"/>
                        </a:solidFill>
                      </a:rPr>
                      <m:t>6</m:t>
                    </m:r>
                    <m:r>
                      <m:rPr>
                        <m:nor/>
                      </m:rPr>
                      <a:rPr lang="en-US" baseline="30000" dirty="0">
                        <a:solidFill>
                          <a:srgbClr val="FFFF00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baseline="30000" dirty="0">
                        <a:solidFill>
                          <a:srgbClr val="FFFF00"/>
                        </a:solidFill>
                      </a:rPr>
                      <m:t>x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FFFF00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</a:rPr>
                              <m:t>ln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</a:rPr>
                              <m:t>(6)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+c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rgbClr val="FFFF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FF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(6)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+c    </a:t>
                </a:r>
                <a:r>
                  <a:rPr lang="en-US" sz="2000" dirty="0"/>
                  <a:t>can it be simplified? of course…</a:t>
                </a:r>
              </a:p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ln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             +c</a:t>
                </a:r>
              </a:p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+c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(36)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3.5835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+c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1C031-7CFA-4F5A-8F0B-1FCF6E312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6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C4C4C7B-09DB-4727-9060-4A3E1D44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/>
              <p:nvPr/>
            </p:nvSpPr>
            <p:spPr>
              <a:xfrm>
                <a:off x="6553200" y="5795658"/>
                <a:ext cx="2743200" cy="1062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sz="2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baseline="30000" dirty="0" err="1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20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ln(b)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  <a:p>
                <a:r>
                  <a:rPr lang="en-US" sz="2000" dirty="0">
                    <a:solidFill>
                      <a:srgbClr val="CCFFFF"/>
                    </a:solidFill>
                  </a:rPr>
                  <a:t>∫ </a:t>
                </a:r>
                <a:r>
                  <a:rPr lang="en-US" sz="2000" dirty="0" err="1">
                    <a:solidFill>
                      <a:srgbClr val="CCFFFF"/>
                    </a:solidFill>
                  </a:rPr>
                  <a:t>a</a:t>
                </a:r>
                <a:r>
                  <a:rPr lang="en-US" sz="2000" baseline="30000" dirty="0" err="1">
                    <a:solidFill>
                      <a:srgbClr val="CCFFFF"/>
                    </a:solidFill>
                  </a:rPr>
                  <a:t>bx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 </a:t>
                </a:r>
                <a:r>
                  <a:rPr lang="en-US" sz="2000" dirty="0">
                    <a:solidFill>
                      <a:srgbClr val="CCFFFF"/>
                    </a:solidFill>
                  </a:rPr>
                  <a:t>dx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CCFFFF"/>
                            </a:solidFill>
                          </a:rPr>
                          <m:t>bx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+c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B8E6-F6F3-4A92-82CB-48EE1B48C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795658"/>
                <a:ext cx="2743200" cy="1062342"/>
              </a:xfrm>
              <a:prstGeom prst="rect">
                <a:avLst/>
              </a:prstGeom>
              <a:blipFill>
                <a:blip r:embed="rId3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77D0FBA-C3FE-4C12-B178-A46E8CD8AAE4}"/>
              </a:ext>
            </a:extLst>
          </p:cNvPr>
          <p:cNvSpPr txBox="1"/>
          <p:nvPr/>
        </p:nvSpPr>
        <p:spPr>
          <a:xfrm>
            <a:off x="3048000" y="3219959"/>
            <a:ext cx="13340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x</a:t>
            </a:r>
            <a:r>
              <a:rPr lang="en-US" sz="2000" baseline="30000" dirty="0" err="1">
                <a:solidFill>
                  <a:srgbClr val="CCFFFF"/>
                </a:solidFill>
              </a:rPr>
              <a:t>ab</a:t>
            </a:r>
            <a:r>
              <a:rPr lang="en-US" sz="2000" dirty="0">
                <a:solidFill>
                  <a:srgbClr val="CCFFFF"/>
                </a:solidFill>
              </a:rPr>
              <a:t> = (</a:t>
            </a:r>
            <a:r>
              <a:rPr lang="en-US" sz="2000" dirty="0" err="1">
                <a:solidFill>
                  <a:srgbClr val="CCFFFF"/>
                </a:solidFill>
              </a:rPr>
              <a:t>x</a:t>
            </a:r>
            <a:r>
              <a:rPr lang="en-US" sz="2000" baseline="30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  <a:r>
              <a:rPr lang="en-US" sz="2000" baseline="30000" dirty="0">
                <a:solidFill>
                  <a:srgbClr val="CCFFFF"/>
                </a:solidFill>
              </a:rPr>
              <a:t>b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1F365-9277-4D8D-911B-B1D68951A7A7}"/>
              </a:ext>
            </a:extLst>
          </p:cNvPr>
          <p:cNvSpPr txBox="1"/>
          <p:nvPr/>
        </p:nvSpPr>
        <p:spPr>
          <a:xfrm>
            <a:off x="2971800" y="3810000"/>
            <a:ext cx="240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log(A</a:t>
            </a:r>
            <a:r>
              <a:rPr lang="en-US" sz="2000" baseline="30000" dirty="0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) = 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b="0" dirty="0" err="1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dirty="0">
                <a:solidFill>
                  <a:srgbClr val="CCFFFF"/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158617447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C031-7CFA-4F5A-8F0B-1FCF6E31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563880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Wolframalpha</a:t>
            </a:r>
            <a:r>
              <a:rPr lang="en-US" dirty="0"/>
              <a:t>:</a:t>
            </a:r>
          </a:p>
          <a:p>
            <a:r>
              <a:rPr lang="en-US" dirty="0"/>
              <a:t>     Just what we calculated!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01AC9-FC65-2500-3836-3ED1F37DF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1900237"/>
            <a:ext cx="7572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9838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C031-7CFA-4F5A-8F0B-1FCF6E31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563880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Symbolab</a:t>
            </a:r>
            <a:r>
              <a:rPr lang="en-US" dirty="0"/>
              <a:t>: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02BA1F-4C0F-3672-1B24-FB2E0F57B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114425"/>
            <a:ext cx="814387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04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the derivative of: </a:t>
            </a:r>
          </a:p>
          <a:p>
            <a:r>
              <a:rPr lang="en-US" altLang="en-US" dirty="0"/>
              <a:t>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pPr>
              <a:spcBef>
                <a:spcPts val="960"/>
              </a:spcBef>
            </a:pPr>
            <a:r>
              <a:rPr lang="en-US" altLang="en-US" dirty="0"/>
              <a:t>What’s “u”? x</a:t>
            </a:r>
            <a:r>
              <a:rPr lang="en-US" altLang="en-US" baseline="30000" dirty="0"/>
              <a:t>5</a:t>
            </a:r>
            <a:endParaRPr lang="en-US" altLang="en-US" dirty="0"/>
          </a:p>
          <a:p>
            <a:pPr>
              <a:spcBef>
                <a:spcPts val="960"/>
              </a:spcBef>
            </a:pPr>
            <a:r>
              <a:rPr lang="en-US" altLang="en-US" dirty="0"/>
              <a:t>What’s du/dx? 5x</a:t>
            </a:r>
            <a:r>
              <a:rPr lang="en-US" altLang="en-US" baseline="30000" dirty="0"/>
              <a:t>4</a:t>
            </a:r>
            <a:r>
              <a:rPr lang="en-US" altLang="en-US" dirty="0"/>
              <a:t> </a:t>
            </a:r>
          </a:p>
          <a:p>
            <a:pPr>
              <a:spcBef>
                <a:spcPts val="960"/>
              </a:spcBef>
            </a:pPr>
            <a:r>
              <a:rPr lang="en-US" altLang="en-US" dirty="0"/>
              <a:t>What’s dy/du? cos(u)</a:t>
            </a:r>
          </a:p>
          <a:p>
            <a:pPr>
              <a:spcBef>
                <a:spcPts val="960"/>
              </a:spcBef>
            </a:pPr>
            <a:r>
              <a:rPr lang="en-US" altLang="en-US" dirty="0" err="1"/>
              <a:t>dy</a:t>
            </a:r>
            <a:r>
              <a:rPr lang="en-US" altLang="en-US" dirty="0"/>
              <a:t>/dx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du/dx</a:t>
            </a:r>
            <a:r>
              <a:rPr lang="en-US" altLang="en-US" sz="2000" dirty="0"/>
              <a:t> </a:t>
            </a:r>
            <a:r>
              <a:rPr lang="en-US" alt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/>
              <a:t>dy</a:t>
            </a:r>
            <a:r>
              <a:rPr lang="en-US" altLang="en-US" dirty="0"/>
              <a:t>/du</a:t>
            </a:r>
          </a:p>
          <a:p>
            <a:pPr>
              <a:spcBef>
                <a:spcPts val="960"/>
              </a:spcBef>
            </a:pPr>
            <a:r>
              <a:rPr lang="en-US" altLang="en-US" dirty="0"/>
              <a:t>	   =  5x</a:t>
            </a:r>
            <a:r>
              <a:rPr lang="en-US" altLang="en-US" baseline="30000" dirty="0"/>
              <a:t>4</a:t>
            </a:r>
            <a:r>
              <a:rPr lang="en-US" altLang="en-US" dirty="0"/>
              <a:t> </a:t>
            </a:r>
            <a:r>
              <a:rPr lang="en-US" altLang="en-US" sz="2000" dirty="0"/>
              <a:t> </a:t>
            </a:r>
            <a:r>
              <a:rPr lang="en-US" alt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/>
              <a:t>cos(u)</a:t>
            </a:r>
          </a:p>
          <a:p>
            <a:pPr>
              <a:spcBef>
                <a:spcPts val="960"/>
              </a:spcBef>
            </a:pPr>
            <a:r>
              <a:rPr lang="en-US" altLang="en-US" dirty="0"/>
              <a:t>	   =  </a:t>
            </a:r>
            <a:r>
              <a:rPr lang="en-US" altLang="en-US" dirty="0">
                <a:solidFill>
                  <a:srgbClr val="FFFF00"/>
                </a:solidFill>
              </a:rPr>
              <a:t>5x</a:t>
            </a:r>
            <a:r>
              <a:rPr lang="en-US" altLang="en-US" baseline="30000" dirty="0">
                <a:solidFill>
                  <a:srgbClr val="FFFF00"/>
                </a:solidFill>
              </a:rPr>
              <a:t>4</a:t>
            </a:r>
            <a:r>
              <a:rPr lang="en-US" altLang="en-US" dirty="0">
                <a:solidFill>
                  <a:srgbClr val="FFFF00"/>
                </a:solidFill>
              </a:rPr>
              <a:t>cos(x</a:t>
            </a:r>
            <a:r>
              <a:rPr lang="en-US" altLang="en-US" baseline="30000" dirty="0">
                <a:solidFill>
                  <a:srgbClr val="FFFF00"/>
                </a:solidFill>
              </a:rPr>
              <a:t>5</a:t>
            </a:r>
            <a:r>
              <a:rPr lang="en-US" altLang="en-US" dirty="0">
                <a:solidFill>
                  <a:srgbClr val="FFFF00"/>
                </a:solidFill>
              </a:rPr>
              <a:t>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aseline="30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59A474-35E6-4EA7-A278-5EB5BE59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Trig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444A5AA-2A3B-493E-B2A7-89787BE21BA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1800" b="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1800" b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1800" b="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 b="0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444A5AA-2A3B-493E-B2A7-89787BE21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6698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C031-7CFA-4F5A-8F0B-1FCF6E31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5638800"/>
          </a:xfrm>
        </p:spPr>
        <p:txBody>
          <a:bodyPr/>
          <a:lstStyle/>
          <a:p>
            <a:r>
              <a:rPr lang="en-US" dirty="0"/>
              <a:t>            hmmm… looks different!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02BA1F-4C0F-3672-1B24-FB2E0F57B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114425"/>
            <a:ext cx="814387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9065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DF76-DD5D-D04C-92EB-DEE393B5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Useful Skill: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1B70B-45FD-37D0-22D6-260FCA03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 test if </a:t>
            </a:r>
          </a:p>
          <a:p>
            <a:r>
              <a:rPr lang="en-US" dirty="0"/>
              <a:t>36</a:t>
            </a:r>
            <a:r>
              <a:rPr lang="en-US" baseline="30000" dirty="0"/>
              <a:t>x</a:t>
            </a:r>
            <a:r>
              <a:rPr lang="en-US" dirty="0"/>
              <a:t>/ln(36) = (9</a:t>
            </a:r>
            <a:r>
              <a:rPr lang="en-US" baseline="30000" dirty="0"/>
              <a:t>x</a:t>
            </a:r>
            <a:r>
              <a:rPr lang="en-US" dirty="0"/>
              <a:t>2</a:t>
            </a:r>
            <a:r>
              <a:rPr lang="en-US" baseline="30000" dirty="0"/>
              <a:t>(2x-1)</a:t>
            </a:r>
            <a:r>
              <a:rPr lang="en-US" dirty="0"/>
              <a:t>)/ln(6)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847D8-F431-7760-7525-0FBE234E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2743200"/>
            <a:ext cx="77057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7395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/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Review of Trig Calculus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Calculus of Logarithms and </a:t>
            </a:r>
          </a:p>
          <a:p>
            <a:pPr>
              <a:spcBef>
                <a:spcPts val="0"/>
              </a:spcBef>
            </a:pPr>
            <a:r>
              <a:rPr lang="en-US" sz="3800"/>
              <a:t>		Exponentials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72390084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369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“t” is the variable used most for differentiation in engineering</a:t>
            </a:r>
          </a:p>
        </p:txBody>
      </p:sp>
    </p:spTree>
    <p:extLst>
      <p:ext uri="{BB962C8B-B14F-4D97-AF65-F5344CB8AC3E}">
        <p14:creationId xmlns:p14="http://schemas.microsoft.com/office/powerpoint/2010/main" val="1080274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is the inverse operation for differentiation – it “undoes” the derivative back to the original equation</a:t>
            </a:r>
          </a:p>
        </p:txBody>
      </p:sp>
    </p:spTree>
    <p:extLst>
      <p:ext uri="{BB962C8B-B14F-4D97-AF65-F5344CB8AC3E}">
        <p14:creationId xmlns:p14="http://schemas.microsoft.com/office/powerpoint/2010/main" val="1790632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most engineering models involving sines and cosines are very complex, w</a:t>
            </a:r>
            <a:r>
              <a:rPr lang="en-US" dirty="0">
                <a:effectLst/>
                <a:ea typeface="Times New Roman" panose="02020603050405020304" pitchFamily="18" charset="0"/>
              </a:rPr>
              <a:t>e need a Chain Rule for integration</a:t>
            </a:r>
            <a:r>
              <a:rPr lang="en-US" sz="2000" dirty="0">
                <a:ea typeface="Times New Roman" panose="02020603050405020304" pitchFamily="18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6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Trig Calculus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 Logs and exponentials in 				calculus </a:t>
            </a:r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This is called “integration by substitution” or “u-substitution” or the “Reverse Chain Rule”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It only works if part of the integrand is the derivative of another part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3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742950" indent="-742950">
              <a:spcBef>
                <a:spcPts val="0"/>
              </a:spcBef>
              <a:buAutoNum type="arabicParenR"/>
            </a:pPr>
            <a:r>
              <a:rPr lang="en-US" dirty="0"/>
              <a:t>Calculate your “u” (for trig functions start with the function that’s being </a:t>
            </a:r>
          </a:p>
          <a:p>
            <a:pPr>
              <a:spcBef>
                <a:spcPts val="0"/>
              </a:spcBef>
            </a:pPr>
            <a:r>
              <a:rPr lang="en-US" dirty="0"/>
              <a:t>   “trig-</a:t>
            </a:r>
            <a:r>
              <a:rPr lang="en-US" dirty="0" err="1"/>
              <a:t>ified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2) calculate du</a:t>
            </a:r>
          </a:p>
          <a:p>
            <a:pPr>
              <a:spcBef>
                <a:spcPts val="0"/>
              </a:spcBef>
            </a:pPr>
            <a:r>
              <a:rPr lang="en-US" dirty="0"/>
              <a:t>3) Replace these in the original </a:t>
            </a:r>
          </a:p>
          <a:p>
            <a:pPr>
              <a:spcBef>
                <a:spcPts val="0"/>
              </a:spcBef>
            </a:pPr>
            <a:r>
              <a:rPr lang="en-US" dirty="0"/>
              <a:t>   problem (includes limits)</a:t>
            </a:r>
          </a:p>
          <a:p>
            <a:pPr>
              <a:spcBef>
                <a:spcPts val="0"/>
              </a:spcBef>
            </a:pPr>
            <a:r>
              <a:rPr lang="en-US" dirty="0"/>
              <a:t>4) Integrate!</a:t>
            </a:r>
          </a:p>
          <a:p>
            <a:pPr>
              <a:spcBef>
                <a:spcPts val="0"/>
              </a:spcBef>
            </a:pPr>
            <a:r>
              <a:rPr lang="en-US" dirty="0"/>
              <a:t>5) Replace the originals</a:t>
            </a:r>
          </a:p>
          <a:p>
            <a:pPr marL="742950" indent="-7429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07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are just SO CLOSE to having the right derivative…</a:t>
            </a:r>
          </a:p>
          <a:p>
            <a:r>
              <a:rPr lang="en-US" dirty="0"/>
              <a:t>Sometimes we can fudge to make it so!</a:t>
            </a:r>
          </a:p>
        </p:txBody>
      </p:sp>
    </p:spTree>
    <p:extLst>
      <p:ext uri="{BB962C8B-B14F-4D97-AF65-F5344CB8AC3E}">
        <p14:creationId xmlns:p14="http://schemas.microsoft.com/office/powerpoint/2010/main" val="2477987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 ∫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pPr>
              <a:spcBef>
                <a:spcPts val="0"/>
              </a:spcBef>
            </a:pPr>
            <a:r>
              <a:rPr lang="en-US" dirty="0"/>
              <a:t>would work so much easier if it was:</a:t>
            </a:r>
          </a:p>
          <a:p>
            <a:pPr>
              <a:spcBef>
                <a:spcPts val="0"/>
              </a:spcBef>
            </a:pPr>
            <a:r>
              <a:rPr lang="en-US" dirty="0"/>
              <a:t> ∫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dx!</a:t>
            </a:r>
          </a:p>
          <a:p>
            <a:pPr>
              <a:spcBef>
                <a:spcPts val="0"/>
              </a:spcBef>
            </a:pPr>
            <a:r>
              <a:rPr lang="en-US" dirty="0"/>
              <a:t>Make it:</a:t>
            </a:r>
          </a:p>
          <a:p>
            <a:pPr>
              <a:spcBef>
                <a:spcPts val="0"/>
              </a:spcBef>
            </a:pPr>
            <a:r>
              <a:rPr lang="en-US" dirty="0"/>
              <a:t> ½∫</a:t>
            </a:r>
            <a:r>
              <a:rPr lang="en-US" sz="2000" dirty="0"/>
              <a:t> </a:t>
            </a:r>
            <a:r>
              <a:rPr lang="en-US" dirty="0"/>
              <a:t>2xcos(x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292A39-8A15-4321-836B-2461D9BA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Trig Calculus</a:t>
            </a:r>
          </a:p>
        </p:txBody>
      </p:sp>
    </p:spTree>
    <p:extLst>
      <p:ext uri="{BB962C8B-B14F-4D97-AF65-F5344CB8AC3E}">
        <p14:creationId xmlns:p14="http://schemas.microsoft.com/office/powerpoint/2010/main" val="2583218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556694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9254-0EF0-48D4-8AB9-A8B8A6AF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5DD2F-0C12-44C0-B51B-0C454F863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logarithmic function is used in science and technology to model things as diverse as earthquakes and coaxial cables</a:t>
            </a:r>
          </a:p>
        </p:txBody>
      </p:sp>
    </p:spTree>
    <p:extLst>
      <p:ext uri="{BB962C8B-B14F-4D97-AF65-F5344CB8AC3E}">
        <p14:creationId xmlns:p14="http://schemas.microsoft.com/office/powerpoint/2010/main" val="4114686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Logarithms were invented by Scottish Baron John Napier in 1614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68" y="2667000"/>
            <a:ext cx="3231919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6D8B9D-E641-4678-B963-F6A02230B4E8}"/>
              </a:ext>
            </a:extLst>
          </p:cNvPr>
          <p:cNvSpPr txBox="1"/>
          <p:nvPr/>
        </p:nvSpPr>
        <p:spPr>
          <a:xfrm>
            <a:off x="10213" y="6608802"/>
            <a:ext cx="91235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https://upload.wikimedia.org/wikipedia/commons/thumb/e/e3/John_Napier.jpg/250px-John_Napier.jpg</a:t>
            </a:r>
          </a:p>
        </p:txBody>
      </p:sp>
    </p:spTree>
    <p:extLst>
      <p:ext uri="{BB962C8B-B14F-4D97-AF65-F5344CB8AC3E}">
        <p14:creationId xmlns:p14="http://schemas.microsoft.com/office/powerpoint/2010/main" val="1716903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used them to simplify</a:t>
            </a:r>
          </a:p>
          <a:p>
            <a:r>
              <a:rPr lang="en-US" dirty="0"/>
              <a:t>“BIG” calculations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68" y="2667000"/>
            <a:ext cx="3231919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08B939-E410-451D-A5E0-93C9D439317E}"/>
              </a:ext>
            </a:extLst>
          </p:cNvPr>
          <p:cNvSpPr txBox="1"/>
          <p:nvPr/>
        </p:nvSpPr>
        <p:spPr>
          <a:xfrm>
            <a:off x="10213" y="6608802"/>
            <a:ext cx="91235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https://upload.wikimedia.org/wikipedia/commons/thumb/e/e3/John_Napier.jpg/250px-John_Napier.jpg</a:t>
            </a:r>
          </a:p>
        </p:txBody>
      </p:sp>
    </p:spTree>
    <p:extLst>
      <p:ext uri="{BB962C8B-B14F-4D97-AF65-F5344CB8AC3E}">
        <p14:creationId xmlns:p14="http://schemas.microsoft.com/office/powerpoint/2010/main" val="849737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AND they were invented by Swiss clockmaker </a:t>
            </a:r>
            <a:r>
              <a:rPr lang="en-US" dirty="0" err="1"/>
              <a:t>Joost</a:t>
            </a:r>
            <a:r>
              <a:rPr lang="en-US" dirty="0"/>
              <a:t> </a:t>
            </a:r>
            <a:r>
              <a:rPr lang="en-US" dirty="0" err="1"/>
              <a:t>Bürgi</a:t>
            </a:r>
            <a:r>
              <a:rPr lang="en-US" dirty="0"/>
              <a:t> in 1620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2855"/>
            <a:ext cx="3124200" cy="385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1A98D9-C594-4EA9-A87A-0BAF20960B1A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https://www.maa.org/press/periodicals/convergence/logarithms-the-early-history-of-a-familiar-function-joost-b-rgi-introduces-logarithms</a:t>
            </a:r>
          </a:p>
        </p:txBody>
      </p:sp>
    </p:spTree>
    <p:extLst>
      <p:ext uri="{BB962C8B-B14F-4D97-AF65-F5344CB8AC3E}">
        <p14:creationId xmlns:p14="http://schemas.microsoft.com/office/powerpoint/2010/main" val="774621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He wanted to create one table that could be used to solve ALL mathematical calculations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2855"/>
            <a:ext cx="3124200" cy="385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D94E6D-F94C-4D2D-A20E-438ED4BA651A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https://www.maa.org/press/periodicals/convergence/logarithms-the-early-history-of-a-familiar-function-joost-b-rgi-introduces-logarithms</a:t>
            </a:r>
          </a:p>
        </p:txBody>
      </p:sp>
    </p:spTree>
    <p:extLst>
      <p:ext uri="{BB962C8B-B14F-4D97-AF65-F5344CB8AC3E}">
        <p14:creationId xmlns:p14="http://schemas.microsoft.com/office/powerpoint/2010/main" val="374023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1) Demonstrate a high level of proficiency in differentiation and integration for linear, polynomial, rational, trigonometric, inverse trigonometric, </a:t>
            </a:r>
            <a:r>
              <a:rPr lang="en-US" sz="3200" dirty="0">
                <a:solidFill>
                  <a:srgbClr val="FFC000"/>
                </a:solidFill>
              </a:rPr>
              <a:t>exponential and  logarithmic function</a:t>
            </a:r>
            <a:r>
              <a:rPr lang="en-US" sz="3200" dirty="0"/>
              <a:t>, including using the method of substitution, integration by parts and partial fraction decomposition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Outcome 7) Solve problems by identifying the requirements, making a sketch as appropriate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use them totally differently: </a:t>
            </a:r>
          </a:p>
          <a:p>
            <a:endParaRPr lang="en-US" sz="2000" dirty="0"/>
          </a:p>
          <a:p>
            <a:r>
              <a:rPr lang="en-US" dirty="0"/>
              <a:t>as an inverse for the exponent function</a:t>
            </a:r>
          </a:p>
        </p:txBody>
      </p:sp>
    </p:spTree>
    <p:extLst>
      <p:ext uri="{BB962C8B-B14F-4D97-AF65-F5344CB8AC3E}">
        <p14:creationId xmlns:p14="http://schemas.microsoft.com/office/powerpoint/2010/main" val="3668728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we do a calculation in math, we want a way to undo it</a:t>
            </a:r>
          </a:p>
        </p:txBody>
      </p:sp>
    </p:spTree>
    <p:extLst>
      <p:ext uri="{BB962C8B-B14F-4D97-AF65-F5344CB8AC3E}">
        <p14:creationId xmlns:p14="http://schemas.microsoft.com/office/powerpoint/2010/main" val="2941452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we do a calculation in math, we want a way to undo it</a:t>
            </a:r>
          </a:p>
          <a:p>
            <a:endParaRPr lang="en-US" sz="2000" dirty="0"/>
          </a:p>
          <a:p>
            <a:r>
              <a:rPr lang="en-US" dirty="0"/>
              <a:t>This is called the calculation’s “</a:t>
            </a:r>
            <a:r>
              <a:rPr lang="en-US" dirty="0">
                <a:solidFill>
                  <a:srgbClr val="FFC000"/>
                </a:solidFill>
              </a:rPr>
              <a:t>inverse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934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inverse of addition?</a:t>
            </a:r>
          </a:p>
        </p:txBody>
      </p:sp>
    </p:spTree>
    <p:extLst>
      <p:ext uri="{BB962C8B-B14F-4D97-AF65-F5344CB8AC3E}">
        <p14:creationId xmlns:p14="http://schemas.microsoft.com/office/powerpoint/2010/main" val="2833927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inverse of division?</a:t>
            </a:r>
          </a:p>
        </p:txBody>
      </p:sp>
    </p:spTree>
    <p:extLst>
      <p:ext uri="{BB962C8B-B14F-4D97-AF65-F5344CB8AC3E}">
        <p14:creationId xmlns:p14="http://schemas.microsoft.com/office/powerpoint/2010/main" val="1480445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Now the tricky one…</a:t>
            </a:r>
          </a:p>
          <a:p>
            <a:endParaRPr lang="en-US" dirty="0"/>
          </a:p>
          <a:p>
            <a:r>
              <a:rPr lang="en-US" dirty="0"/>
              <a:t>What is the inverse of a square?</a:t>
            </a:r>
          </a:p>
        </p:txBody>
      </p:sp>
    </p:spTree>
    <p:extLst>
      <p:ext uri="{BB962C8B-B14F-4D97-AF65-F5344CB8AC3E}">
        <p14:creationId xmlns:p14="http://schemas.microsoft.com/office/powerpoint/2010/main" val="1282965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exponentials:</a:t>
            </a:r>
          </a:p>
          <a:p>
            <a:endParaRPr lang="en-US" sz="2000" dirty="0"/>
          </a:p>
          <a:p>
            <a:pPr algn="ctr"/>
            <a:r>
              <a:rPr lang="en-US" dirty="0"/>
              <a:t>b</a:t>
            </a:r>
            <a:r>
              <a:rPr lang="en-US" baseline="30000" dirty="0"/>
              <a:t>y</a:t>
            </a:r>
            <a:r>
              <a:rPr lang="en-US" dirty="0"/>
              <a:t> = x</a:t>
            </a:r>
          </a:p>
        </p:txBody>
      </p:sp>
    </p:spTree>
    <p:extLst>
      <p:ext uri="{BB962C8B-B14F-4D97-AF65-F5344CB8AC3E}">
        <p14:creationId xmlns:p14="http://schemas.microsoft.com/office/powerpoint/2010/main" val="1927009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undo b</a:t>
                </a:r>
                <a:r>
                  <a:rPr lang="en-US" baseline="30000" dirty="0"/>
                  <a:t>y</a:t>
                </a:r>
                <a:r>
                  <a:rPr lang="en-US" dirty="0"/>
                  <a:t> = x</a:t>
                </a:r>
              </a:p>
              <a:p>
                <a:r>
                  <a:rPr lang="en-US" dirty="0"/>
                  <a:t>We need something like:</a:t>
                </a:r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nor/>
                          </m:rPr>
                          <a:rPr lang="en-US" b="1" i="0" baseline="30000" dirty="0" smtClean="0"/>
                          <m:t>y</m:t>
                        </m:r>
                      </m:deg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x</m:t>
                        </m:r>
                      </m:e>
                    </m:rad>
                  </m:oMath>
                </a14:m>
                <a:r>
                  <a:rPr lang="en-US" dirty="0"/>
                  <a:t> = b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779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The logarithmic function</a:t>
                </a:r>
              </a:p>
              <a:p>
                <a:pPr algn="ctr"/>
                <a:r>
                  <a:rPr lang="en-US" dirty="0"/>
                  <a:t>y = </a:t>
                </a:r>
                <a:r>
                  <a:rPr lang="en-US" dirty="0" err="1"/>
                  <a:t>log</a:t>
                </a:r>
                <a:r>
                  <a:rPr lang="en-US" baseline="-25000" dirty="0" err="1"/>
                  <a:t>b</a:t>
                </a:r>
                <a:r>
                  <a:rPr lang="en-US" dirty="0"/>
                  <a:t> x  </a:t>
                </a:r>
              </a:p>
              <a:p>
                <a:pPr algn="ctr"/>
                <a:r>
                  <a:rPr lang="en-US" dirty="0"/>
                  <a:t>“undoes” b</a:t>
                </a:r>
                <a:r>
                  <a:rPr lang="en-US" baseline="30000" dirty="0"/>
                  <a:t>y</a:t>
                </a:r>
                <a:r>
                  <a:rPr lang="en-US" dirty="0"/>
                  <a:t> = x in a more useful way than 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nor/>
                          </m:rPr>
                          <a:rPr lang="en-US" baseline="30000" dirty="0"/>
                          <m:t>y</m:t>
                        </m:r>
                      </m:deg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r>
                  <a:rPr lang="en-US" dirty="0"/>
                  <a:t> = b</a:t>
                </a:r>
              </a:p>
              <a:p>
                <a:r>
                  <a:rPr lang="en-US" dirty="0"/>
                  <a:t>(</a:t>
                </a:r>
                <a:r>
                  <a:rPr lang="en-US" sz="2000" dirty="0"/>
                  <a:t> </a:t>
                </a:r>
                <a:r>
                  <a:rPr lang="en-US" dirty="0" err="1"/>
                  <a:t>‘cause</a:t>
                </a:r>
                <a:r>
                  <a:rPr lang="en-US" dirty="0"/>
                  <a:t> we always know what “b” is… it’s the base…)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985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just like </a:t>
            </a:r>
          </a:p>
          <a:p>
            <a:pPr algn="ctr"/>
            <a:r>
              <a:rPr lang="en-US" dirty="0"/>
              <a:t>x + 2 = y</a:t>
            </a:r>
          </a:p>
          <a:p>
            <a:r>
              <a:rPr lang="en-US" dirty="0"/>
              <a:t>is the same as </a:t>
            </a:r>
          </a:p>
          <a:p>
            <a:pPr algn="ctr"/>
            <a:r>
              <a:rPr lang="en-US" dirty="0"/>
              <a:t>x = y - 2</a:t>
            </a:r>
          </a:p>
        </p:txBody>
      </p:sp>
    </p:spTree>
    <p:extLst>
      <p:ext uri="{BB962C8B-B14F-4D97-AF65-F5344CB8AC3E}">
        <p14:creationId xmlns:p14="http://schemas.microsoft.com/office/powerpoint/2010/main" val="186874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logarithmic function</a:t>
            </a:r>
          </a:p>
          <a:p>
            <a:pPr algn="ctr"/>
            <a:r>
              <a:rPr lang="en-US" dirty="0"/>
              <a:t>y =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 x  </a:t>
            </a:r>
          </a:p>
          <a:p>
            <a:r>
              <a:rPr lang="en-US" dirty="0"/>
              <a:t>is the same as </a:t>
            </a:r>
          </a:p>
          <a:p>
            <a:pPr algn="ctr"/>
            <a:r>
              <a:rPr lang="en-US" dirty="0"/>
              <a:t>b</a:t>
            </a:r>
            <a:r>
              <a:rPr lang="en-US" baseline="30000" dirty="0"/>
              <a:t>y</a:t>
            </a:r>
            <a:r>
              <a:rPr lang="en-US" dirty="0"/>
              <a:t> = 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(if x&gt;0, b&gt;0 and b≠1)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15003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 16   </a:t>
            </a:r>
          </a:p>
          <a:p>
            <a:r>
              <a:rPr lang="en-US" i="1" dirty="0"/>
              <a:t>	2 to what power gives 16?</a:t>
            </a:r>
            <a:r>
              <a:rPr lang="en-US" dirty="0"/>
              <a:t> 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2772326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 16 = 4 </a:t>
            </a:r>
          </a:p>
          <a:p>
            <a:r>
              <a:rPr lang="en-US" i="1" dirty="0"/>
              <a:t>	</a:t>
            </a:r>
            <a:r>
              <a:rPr lang="en-US" dirty="0"/>
              <a:t>because 2</a:t>
            </a:r>
            <a:r>
              <a:rPr lang="en-US" baseline="30000" dirty="0"/>
              <a:t>4</a:t>
            </a:r>
            <a:r>
              <a:rPr lang="en-US" dirty="0"/>
              <a:t> = 16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3911667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Evaluate:</a:t>
                </a:r>
              </a:p>
              <a:p>
                <a:endParaRPr lang="en-US" sz="1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10 </a:t>
                </a:r>
                <a:r>
                  <a:rPr lang="en-US" dirty="0"/>
                  <a:t>100	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36</a:t>
                </a:r>
                <a:r>
                  <a:rPr lang="en-US" dirty="0"/>
                  <a:t> 6		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5</a:t>
                </a:r>
                <a:r>
                  <a:rPr lang="en-US" dirty="0"/>
                  <a:t> 1/125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𝟕</m:t>
                        </m:r>
                      </m:deg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1-4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3A097-7B38-4C7F-8232-568C488E86B3}"/>
              </a:ext>
            </a:extLst>
          </p:cNvPr>
          <p:cNvSpPr txBox="1"/>
          <p:nvPr/>
        </p:nvSpPr>
        <p:spPr>
          <a:xfrm>
            <a:off x="5181600" y="6457890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x: b to what power gives x? </a:t>
            </a:r>
          </a:p>
        </p:txBody>
      </p:sp>
    </p:spTree>
    <p:extLst>
      <p:ext uri="{BB962C8B-B14F-4D97-AF65-F5344CB8AC3E}">
        <p14:creationId xmlns:p14="http://schemas.microsoft.com/office/powerpoint/2010/main" val="1001836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Evaluate:</a:t>
                </a:r>
              </a:p>
              <a:p>
                <a:endParaRPr lang="en-US" sz="1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10 </a:t>
                </a:r>
                <a:r>
                  <a:rPr lang="en-US" dirty="0"/>
                  <a:t>100 = </a:t>
                </a:r>
                <a:r>
                  <a:rPr lang="en-US" dirty="0">
                    <a:solidFill>
                      <a:srgbClr val="FFFF00"/>
                    </a:solidFill>
                  </a:rPr>
                  <a:t>2</a:t>
                </a:r>
                <a:r>
                  <a:rPr lang="en-US" dirty="0"/>
                  <a:t>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36</a:t>
                </a:r>
                <a:r>
                  <a:rPr lang="en-US" dirty="0"/>
                  <a:t> 6		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5</a:t>
                </a:r>
                <a:r>
                  <a:rPr lang="en-US" dirty="0"/>
                  <a:t> 1/125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𝟕</m:t>
                        </m:r>
                      </m:deg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1-4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3A097-7B38-4C7F-8232-568C488E86B3}"/>
              </a:ext>
            </a:extLst>
          </p:cNvPr>
          <p:cNvSpPr txBox="1"/>
          <p:nvPr/>
        </p:nvSpPr>
        <p:spPr>
          <a:xfrm>
            <a:off x="5181600" y="6457890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x: b to what power gives x? </a:t>
            </a:r>
          </a:p>
        </p:txBody>
      </p:sp>
    </p:spTree>
    <p:extLst>
      <p:ext uri="{BB962C8B-B14F-4D97-AF65-F5344CB8AC3E}">
        <p14:creationId xmlns:p14="http://schemas.microsoft.com/office/powerpoint/2010/main" val="3531759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Evaluate:</a:t>
                </a:r>
              </a:p>
              <a:p>
                <a:endParaRPr lang="en-US" sz="1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10 </a:t>
                </a:r>
                <a:r>
                  <a:rPr lang="en-US" dirty="0"/>
                  <a:t>100 = 2	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36</a:t>
                </a:r>
                <a:r>
                  <a:rPr lang="en-US" dirty="0"/>
                  <a:t> 6	= </a:t>
                </a:r>
                <a:r>
                  <a:rPr lang="en-US" dirty="0">
                    <a:solidFill>
                      <a:srgbClr val="FFFF00"/>
                    </a:solidFill>
                  </a:rPr>
                  <a:t>0.5	</a:t>
                </a:r>
                <a:r>
                  <a:rPr lang="en-US" dirty="0"/>
                  <a:t>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5</a:t>
                </a:r>
                <a:r>
                  <a:rPr lang="en-US" dirty="0"/>
                  <a:t> 1/125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𝟕</m:t>
                        </m:r>
                      </m:deg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1-4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3A097-7B38-4C7F-8232-568C488E86B3}"/>
              </a:ext>
            </a:extLst>
          </p:cNvPr>
          <p:cNvSpPr txBox="1"/>
          <p:nvPr/>
        </p:nvSpPr>
        <p:spPr>
          <a:xfrm>
            <a:off x="5181600" y="6457890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x: b to what power gives x? </a:t>
            </a:r>
          </a:p>
        </p:txBody>
      </p:sp>
    </p:spTree>
    <p:extLst>
      <p:ext uri="{BB962C8B-B14F-4D97-AF65-F5344CB8AC3E}">
        <p14:creationId xmlns:p14="http://schemas.microsoft.com/office/powerpoint/2010/main" val="3427933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Evaluate:</a:t>
                </a:r>
              </a:p>
              <a:p>
                <a:endParaRPr lang="en-US" sz="1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10 </a:t>
                </a:r>
                <a:r>
                  <a:rPr lang="en-US" dirty="0"/>
                  <a:t>100 = 2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36</a:t>
                </a:r>
                <a:r>
                  <a:rPr lang="en-US" dirty="0"/>
                  <a:t> 6	= 0.5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5</a:t>
                </a:r>
                <a:r>
                  <a:rPr lang="en-US" dirty="0"/>
                  <a:t> 1/125	= </a:t>
                </a:r>
                <a:r>
                  <a:rPr lang="en-US" dirty="0">
                    <a:solidFill>
                      <a:srgbClr val="FFFF00"/>
                    </a:solidFill>
                  </a:rPr>
                  <a:t>-3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𝟕</m:t>
                        </m:r>
                      </m:deg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1-4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3A097-7B38-4C7F-8232-568C488E86B3}"/>
              </a:ext>
            </a:extLst>
          </p:cNvPr>
          <p:cNvSpPr txBox="1"/>
          <p:nvPr/>
        </p:nvSpPr>
        <p:spPr>
          <a:xfrm>
            <a:off x="5181600" y="6457890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x: b to what power gives x? </a:t>
            </a:r>
          </a:p>
        </p:txBody>
      </p:sp>
    </p:spTree>
    <p:extLst>
      <p:ext uri="{BB962C8B-B14F-4D97-AF65-F5344CB8AC3E}">
        <p14:creationId xmlns:p14="http://schemas.microsoft.com/office/powerpoint/2010/main" val="4273803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Evaluate:</a:t>
                </a:r>
              </a:p>
              <a:p>
                <a:endParaRPr lang="en-US" sz="1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10 </a:t>
                </a:r>
                <a:r>
                  <a:rPr lang="en-US" dirty="0"/>
                  <a:t>100 = 2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36</a:t>
                </a:r>
                <a:r>
                  <a:rPr lang="en-US" dirty="0"/>
                  <a:t> 6	= 0.5</a:t>
                </a:r>
                <a:r>
                  <a:rPr lang="en-US" dirty="0">
                    <a:solidFill>
                      <a:srgbClr val="FFFF00"/>
                    </a:solidFill>
                  </a:rPr>
                  <a:t>	</a:t>
                </a:r>
                <a:r>
                  <a:rPr lang="en-US" dirty="0"/>
                  <a:t>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5</a:t>
                </a:r>
                <a:r>
                  <a:rPr lang="en-US" dirty="0"/>
                  <a:t> 1/125	= -3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𝟕</m:t>
                        </m:r>
                      </m:deg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FFFF00"/>
                    </a:solidFill>
                  </a:rPr>
                  <a:t>1/7</a:t>
                </a:r>
                <a:endParaRPr lang="en-US" baseline="30000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1-4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3A097-7B38-4C7F-8232-568C488E86B3}"/>
              </a:ext>
            </a:extLst>
          </p:cNvPr>
          <p:cNvSpPr txBox="1"/>
          <p:nvPr/>
        </p:nvSpPr>
        <p:spPr>
          <a:xfrm>
            <a:off x="5181600" y="6457890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x: b to what power gives x? </a:t>
            </a:r>
          </a:p>
        </p:txBody>
      </p:sp>
    </p:spTree>
    <p:extLst>
      <p:ext uri="{BB962C8B-B14F-4D97-AF65-F5344CB8AC3E}">
        <p14:creationId xmlns:p14="http://schemas.microsoft.com/office/powerpoint/2010/main" val="1288933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519661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114800" cy="41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Logarithms are the inverse of exponential functions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812619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05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8ABA-FD03-4F31-B9DE-1D578E24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05901-077A-4860-A8B6-869FDE62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use of trig in engineering is in circuit analysis</a:t>
            </a:r>
          </a:p>
        </p:txBody>
      </p:sp>
    </p:spTree>
    <p:extLst>
      <p:ext uri="{BB962C8B-B14F-4D97-AF65-F5344CB8AC3E}">
        <p14:creationId xmlns:p14="http://schemas.microsoft.com/office/powerpoint/2010/main" val="20500263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ctr"/>
            <a:r>
              <a:rPr lang="en-US" dirty="0"/>
              <a:t>logarithmic function with base b</a:t>
            </a:r>
          </a:p>
          <a:p>
            <a:pPr algn="ctr"/>
            <a:r>
              <a:rPr lang="en-US" dirty="0"/>
              <a:t>~or~</a:t>
            </a:r>
          </a:p>
          <a:p>
            <a:r>
              <a:rPr lang="en-US" dirty="0"/>
              <a:t>exponential function with base 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“Base of answer = exponent”</a:t>
            </a:r>
          </a:p>
          <a:p>
            <a:pPr>
              <a:spcBef>
                <a:spcPts val="0"/>
              </a:spcBef>
            </a:pPr>
            <a:r>
              <a:rPr lang="en-US" dirty="0"/>
              <a:t>						</a:t>
            </a:r>
            <a:r>
              <a:rPr lang="en-US" sz="2000" dirty="0"/>
              <a:t>Stephanie Black, 2022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46500"/>
            <a:ext cx="742791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7508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Write in logarithmic form:   </a:t>
            </a:r>
          </a:p>
          <a:p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8 			</a:t>
            </a:r>
          </a:p>
          <a:p>
            <a:endParaRPr lang="en-US" sz="2000" dirty="0"/>
          </a:p>
          <a:p>
            <a:r>
              <a:rPr lang="en-US" dirty="0"/>
              <a:t>8</a:t>
            </a:r>
            <a:r>
              <a:rPr lang="en-US" baseline="30000" dirty="0"/>
              <a:t>y</a:t>
            </a:r>
            <a:r>
              <a:rPr lang="en-US" dirty="0"/>
              <a:t> = 300</a:t>
            </a:r>
          </a:p>
          <a:p>
            <a:endParaRPr lang="en-US" sz="2000" dirty="0"/>
          </a:p>
          <a:p>
            <a:r>
              <a:rPr lang="en-US" dirty="0"/>
              <a:t>15</a:t>
            </a:r>
            <a:r>
              <a:rPr lang="en-US" baseline="30000" dirty="0"/>
              <a:t>2</a:t>
            </a:r>
            <a:r>
              <a:rPr lang="en-US" dirty="0"/>
              <a:t> = x 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5-7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C7345-E55C-4A91-8FE2-A0BFC6DBA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562600"/>
            <a:ext cx="4139012" cy="1095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34FFBA-0744-8DC0-EF34-3D8675BEA201}"/>
              </a:ext>
            </a:extLst>
          </p:cNvPr>
          <p:cNvSpPr txBox="1"/>
          <p:nvPr/>
        </p:nvSpPr>
        <p:spPr>
          <a:xfrm>
            <a:off x="5943600" y="6488668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“Base of answer = exponent”</a:t>
            </a:r>
          </a:p>
        </p:txBody>
      </p:sp>
    </p:spTree>
    <p:extLst>
      <p:ext uri="{BB962C8B-B14F-4D97-AF65-F5344CB8AC3E}">
        <p14:creationId xmlns:p14="http://schemas.microsoft.com/office/powerpoint/2010/main" val="244505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Write in logarithmic form:   </a:t>
            </a:r>
          </a:p>
          <a:p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8 			</a:t>
            </a:r>
            <a:r>
              <a:rPr lang="en-US" dirty="0">
                <a:solidFill>
                  <a:srgbClr val="FFFF00"/>
                </a:solidFill>
              </a:rPr>
              <a:t>log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8 = 3</a:t>
            </a:r>
            <a:r>
              <a:rPr lang="en-US" dirty="0"/>
              <a:t>		</a:t>
            </a:r>
          </a:p>
          <a:p>
            <a:endParaRPr lang="en-US" sz="2000" dirty="0"/>
          </a:p>
          <a:p>
            <a:r>
              <a:rPr lang="en-US" dirty="0"/>
              <a:t>8</a:t>
            </a:r>
            <a:r>
              <a:rPr lang="en-US" baseline="30000" dirty="0"/>
              <a:t>y</a:t>
            </a:r>
            <a:r>
              <a:rPr lang="en-US" dirty="0"/>
              <a:t> = 300</a:t>
            </a:r>
          </a:p>
          <a:p>
            <a:endParaRPr lang="en-US" sz="2000" dirty="0"/>
          </a:p>
          <a:p>
            <a:r>
              <a:rPr lang="en-US" dirty="0"/>
              <a:t>15</a:t>
            </a:r>
            <a:r>
              <a:rPr lang="en-US" baseline="30000" dirty="0"/>
              <a:t>2</a:t>
            </a:r>
            <a:r>
              <a:rPr lang="en-US" dirty="0"/>
              <a:t> = x 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5-7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04A304-239B-1B61-32DC-CCF1A8226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562600"/>
            <a:ext cx="4139012" cy="1095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C6E409-D59E-7ACF-8E17-062A09535130}"/>
              </a:ext>
            </a:extLst>
          </p:cNvPr>
          <p:cNvSpPr txBox="1"/>
          <p:nvPr/>
        </p:nvSpPr>
        <p:spPr>
          <a:xfrm>
            <a:off x="5943600" y="6488668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“Base of answer = exponent”</a:t>
            </a:r>
          </a:p>
        </p:txBody>
      </p:sp>
    </p:spTree>
    <p:extLst>
      <p:ext uri="{BB962C8B-B14F-4D97-AF65-F5344CB8AC3E}">
        <p14:creationId xmlns:p14="http://schemas.microsoft.com/office/powerpoint/2010/main" val="24095977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Write in logarithmic form:   </a:t>
            </a:r>
          </a:p>
          <a:p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8 			log</a:t>
            </a:r>
            <a:r>
              <a:rPr lang="en-US" baseline="-25000" dirty="0"/>
              <a:t>2</a:t>
            </a:r>
            <a:r>
              <a:rPr lang="en-US" sz="1000" dirty="0"/>
              <a:t> </a:t>
            </a:r>
            <a:r>
              <a:rPr lang="en-US" dirty="0"/>
              <a:t>8 = 3		</a:t>
            </a:r>
          </a:p>
          <a:p>
            <a:endParaRPr lang="en-US" sz="2000" dirty="0"/>
          </a:p>
          <a:p>
            <a:r>
              <a:rPr lang="en-US" dirty="0"/>
              <a:t>8</a:t>
            </a:r>
            <a:r>
              <a:rPr lang="en-US" baseline="30000" dirty="0"/>
              <a:t>y</a:t>
            </a:r>
            <a:r>
              <a:rPr lang="en-US" dirty="0"/>
              <a:t> = 300		</a:t>
            </a:r>
            <a:r>
              <a:rPr lang="en-US" dirty="0">
                <a:solidFill>
                  <a:srgbClr val="FFFF00"/>
                </a:solidFill>
              </a:rPr>
              <a:t>log</a:t>
            </a:r>
            <a:r>
              <a:rPr lang="en-US" baseline="-25000" dirty="0">
                <a:solidFill>
                  <a:srgbClr val="FFFF00"/>
                </a:solidFill>
              </a:rPr>
              <a:t>8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300 = y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15</a:t>
            </a:r>
            <a:r>
              <a:rPr lang="en-US" baseline="30000" dirty="0"/>
              <a:t>2</a:t>
            </a:r>
            <a:r>
              <a:rPr lang="en-US" dirty="0"/>
              <a:t> = x</a:t>
            </a:r>
          </a:p>
          <a:p>
            <a:endParaRPr lang="en-US" dirty="0"/>
          </a:p>
          <a:p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5-7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231E6-4B32-AF98-AE36-0F5FFB85E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562600"/>
            <a:ext cx="4139012" cy="1095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9B1574-EDB6-E9DF-1290-D5F635F54AEF}"/>
              </a:ext>
            </a:extLst>
          </p:cNvPr>
          <p:cNvSpPr txBox="1"/>
          <p:nvPr/>
        </p:nvSpPr>
        <p:spPr>
          <a:xfrm>
            <a:off x="5943600" y="6488668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“Base of answer = exponent”</a:t>
            </a:r>
          </a:p>
        </p:txBody>
      </p:sp>
    </p:spTree>
    <p:extLst>
      <p:ext uri="{BB962C8B-B14F-4D97-AF65-F5344CB8AC3E}">
        <p14:creationId xmlns:p14="http://schemas.microsoft.com/office/powerpoint/2010/main" val="28860907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Write in logarithmic form:   </a:t>
            </a:r>
          </a:p>
          <a:p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8 			log</a:t>
            </a:r>
            <a:r>
              <a:rPr lang="en-US" baseline="-25000" dirty="0"/>
              <a:t>2</a:t>
            </a:r>
            <a:r>
              <a:rPr lang="en-US" sz="1000" dirty="0"/>
              <a:t> </a:t>
            </a:r>
            <a:r>
              <a:rPr lang="en-US" dirty="0"/>
              <a:t>8 = 3		</a:t>
            </a:r>
          </a:p>
          <a:p>
            <a:endParaRPr lang="en-US" sz="2000" dirty="0"/>
          </a:p>
          <a:p>
            <a:r>
              <a:rPr lang="en-US" dirty="0"/>
              <a:t>8</a:t>
            </a:r>
            <a:r>
              <a:rPr lang="en-US" baseline="30000" dirty="0"/>
              <a:t>y</a:t>
            </a:r>
            <a:r>
              <a:rPr lang="en-US" dirty="0"/>
              <a:t> = 300		log</a:t>
            </a:r>
            <a:r>
              <a:rPr lang="en-US" baseline="-25000" dirty="0"/>
              <a:t>8</a:t>
            </a:r>
            <a:r>
              <a:rPr lang="en-US" sz="1000" dirty="0"/>
              <a:t> </a:t>
            </a:r>
            <a:r>
              <a:rPr lang="en-US" dirty="0"/>
              <a:t>300 = y</a:t>
            </a:r>
          </a:p>
          <a:p>
            <a:endParaRPr lang="en-US" sz="2000" dirty="0"/>
          </a:p>
          <a:p>
            <a:r>
              <a:rPr lang="en-US" dirty="0"/>
              <a:t>15</a:t>
            </a:r>
            <a:r>
              <a:rPr lang="en-US" baseline="30000" dirty="0"/>
              <a:t>2</a:t>
            </a:r>
            <a:r>
              <a:rPr lang="en-US" dirty="0"/>
              <a:t> = x		</a:t>
            </a:r>
            <a:r>
              <a:rPr lang="en-US" dirty="0">
                <a:solidFill>
                  <a:srgbClr val="FFFF00"/>
                </a:solidFill>
              </a:rPr>
              <a:t>log</a:t>
            </a:r>
            <a:r>
              <a:rPr lang="en-US" baseline="-25000" dirty="0">
                <a:solidFill>
                  <a:srgbClr val="FFFF00"/>
                </a:solidFill>
              </a:rPr>
              <a:t>15</a:t>
            </a:r>
            <a:r>
              <a:rPr lang="en-US" sz="1000" baseline="-25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= 2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5-7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0C93B3-B2AC-1DC5-23D9-CD16B2867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562600"/>
            <a:ext cx="4139012" cy="1095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D2BF58-D4DD-8811-B5B8-B8EC6B8AE4AA}"/>
              </a:ext>
            </a:extLst>
          </p:cNvPr>
          <p:cNvSpPr txBox="1"/>
          <p:nvPr/>
        </p:nvSpPr>
        <p:spPr>
          <a:xfrm>
            <a:off x="5943600" y="6488668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“Base of answer = exponent”</a:t>
            </a:r>
          </a:p>
        </p:txBody>
      </p:sp>
    </p:spTree>
    <p:extLst>
      <p:ext uri="{BB962C8B-B14F-4D97-AF65-F5344CB8AC3E}">
        <p14:creationId xmlns:p14="http://schemas.microsoft.com/office/powerpoint/2010/main" val="34414124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F3599-5106-45D3-8F67-AC77E112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Write in exponential form: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16 	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6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64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log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x</a:t>
            </a:r>
            <a:r>
              <a:rPr lang="en-US" dirty="0">
                <a:effectLst/>
                <a:ea typeface="Times New Roman" panose="02020603050405020304" pitchFamily="18" charset="0"/>
              </a:rPr>
              <a:t> 27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2E8AB-62B9-4D16-AF6B-0A28468A0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8-10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DBD5C-5105-9D4F-7298-7A98EB758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562600"/>
            <a:ext cx="4139012" cy="1095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7F9F5C-08E7-D6C3-BCF0-9CBFF1A4F344}"/>
              </a:ext>
            </a:extLst>
          </p:cNvPr>
          <p:cNvSpPr txBox="1"/>
          <p:nvPr/>
        </p:nvSpPr>
        <p:spPr>
          <a:xfrm>
            <a:off x="5943600" y="6488668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“Base of answer = exponent”</a:t>
            </a:r>
          </a:p>
        </p:txBody>
      </p:sp>
    </p:spTree>
    <p:extLst>
      <p:ext uri="{BB962C8B-B14F-4D97-AF65-F5344CB8AC3E}">
        <p14:creationId xmlns:p14="http://schemas.microsoft.com/office/powerpoint/2010/main" val="26587138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F3599-5106-45D3-8F67-AC77E112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Write in exponential form: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16 	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= 16</a:t>
            </a:r>
            <a:r>
              <a:rPr lang="en-US" dirty="0">
                <a:effectLst/>
                <a:ea typeface="Times New Roman" panose="02020603050405020304" pitchFamily="18" charset="0"/>
              </a:rPr>
              <a:t>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6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64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log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x</a:t>
            </a:r>
            <a:r>
              <a:rPr lang="en-US" dirty="0">
                <a:effectLst/>
                <a:ea typeface="Times New Roman" panose="02020603050405020304" pitchFamily="18" charset="0"/>
              </a:rPr>
              <a:t> 27	 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2E8AB-62B9-4D16-AF6B-0A28468A0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8-10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325A64-D39B-D04C-45C9-A7F36A52F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562600"/>
            <a:ext cx="4139012" cy="1095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C5DD33-2A27-126F-B339-081E61258121}"/>
              </a:ext>
            </a:extLst>
          </p:cNvPr>
          <p:cNvSpPr txBox="1"/>
          <p:nvPr/>
        </p:nvSpPr>
        <p:spPr>
          <a:xfrm>
            <a:off x="5943600" y="6488668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“Base of answer = exponent”</a:t>
            </a:r>
          </a:p>
        </p:txBody>
      </p:sp>
    </p:spTree>
    <p:extLst>
      <p:ext uri="{BB962C8B-B14F-4D97-AF65-F5344CB8AC3E}">
        <p14:creationId xmlns:p14="http://schemas.microsoft.com/office/powerpoint/2010/main" val="15697043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F3599-5106-45D3-8F67-AC77E112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Write in exponential form: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16 	 2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4</a:t>
            </a:r>
            <a:r>
              <a:rPr lang="en-US" dirty="0">
                <a:effectLst/>
                <a:ea typeface="Times New Roman" panose="02020603050405020304" pitchFamily="18" charset="0"/>
              </a:rPr>
              <a:t> = 16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6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64	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6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= 64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log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x</a:t>
            </a:r>
            <a:r>
              <a:rPr lang="en-US" dirty="0">
                <a:effectLst/>
                <a:ea typeface="Times New Roman" panose="02020603050405020304" pitchFamily="18" charset="0"/>
              </a:rPr>
              <a:t> 27	</a:t>
            </a: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2E8AB-62B9-4D16-AF6B-0A28468A0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8-10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9B6D6-294D-278F-E736-13BEAF0E5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562600"/>
            <a:ext cx="4139012" cy="1095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71C063-8716-E4B7-4E37-C11E58463AFA}"/>
              </a:ext>
            </a:extLst>
          </p:cNvPr>
          <p:cNvSpPr txBox="1"/>
          <p:nvPr/>
        </p:nvSpPr>
        <p:spPr>
          <a:xfrm>
            <a:off x="5943600" y="6488668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“Base of answer = exponent”</a:t>
            </a:r>
          </a:p>
        </p:txBody>
      </p:sp>
    </p:spTree>
    <p:extLst>
      <p:ext uri="{BB962C8B-B14F-4D97-AF65-F5344CB8AC3E}">
        <p14:creationId xmlns:p14="http://schemas.microsoft.com/office/powerpoint/2010/main" val="9186417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F3599-5106-45D3-8F67-AC77E112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Write in exponential form: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16 	 2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4</a:t>
            </a:r>
            <a:r>
              <a:rPr lang="en-US" dirty="0">
                <a:effectLst/>
                <a:ea typeface="Times New Roman" panose="02020603050405020304" pitchFamily="18" charset="0"/>
              </a:rPr>
              <a:t> = 16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6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64	 2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6</a:t>
            </a:r>
            <a:r>
              <a:rPr lang="en-US" dirty="0">
                <a:effectLst/>
                <a:ea typeface="Times New Roman" panose="02020603050405020304" pitchFamily="18" charset="0"/>
              </a:rPr>
              <a:t> = 64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log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x</a:t>
            </a:r>
            <a:r>
              <a:rPr lang="en-US" dirty="0">
                <a:effectLst/>
                <a:ea typeface="Times New Roman" panose="02020603050405020304" pitchFamily="18" charset="0"/>
              </a:rPr>
              <a:t> 27	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x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= 27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2E8AB-62B9-4D16-AF6B-0A28468A0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8-10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B5F80-DEAE-F31E-3074-2279A3BB7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562600"/>
            <a:ext cx="4139012" cy="1095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7E2CE8-532D-B2F9-A514-F66E5E4F748D}"/>
              </a:ext>
            </a:extLst>
          </p:cNvPr>
          <p:cNvSpPr txBox="1"/>
          <p:nvPr/>
        </p:nvSpPr>
        <p:spPr>
          <a:xfrm>
            <a:off x="5943600" y="6488668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“Base of answer = exponent”</a:t>
            </a:r>
          </a:p>
        </p:txBody>
      </p:sp>
    </p:spTree>
    <p:extLst>
      <p:ext uri="{BB962C8B-B14F-4D97-AF65-F5344CB8AC3E}">
        <p14:creationId xmlns:p14="http://schemas.microsoft.com/office/powerpoint/2010/main" val="19527188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 for </a:t>
            </a:r>
            <a:r>
              <a:rPr lang="en-US" i="1" dirty="0"/>
              <a:t>q</a:t>
            </a:r>
            <a:r>
              <a:rPr lang="en-US" dirty="0"/>
              <a:t>:  	</a:t>
            </a:r>
          </a:p>
          <a:p>
            <a:endParaRPr lang="en-US" sz="2000" dirty="0"/>
          </a:p>
          <a:p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(2q + 4) = 3</a:t>
            </a:r>
          </a:p>
          <a:p>
            <a:endParaRPr lang="en-US" sz="2000" dirty="0"/>
          </a:p>
          <a:p>
            <a:r>
              <a:rPr lang="en-US" dirty="0"/>
              <a:t>b = 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525F4-9D28-283F-B12E-7EBE6BC7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562600"/>
            <a:ext cx="4139012" cy="109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934630-D489-9217-EE4E-88F028EFDFF5}"/>
              </a:ext>
            </a:extLst>
          </p:cNvPr>
          <p:cNvSpPr txBox="1"/>
          <p:nvPr/>
        </p:nvSpPr>
        <p:spPr>
          <a:xfrm>
            <a:off x="5943600" y="6488668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“Base of answer = exponent”</a:t>
            </a:r>
          </a:p>
        </p:txBody>
      </p:sp>
    </p:spTree>
    <p:extLst>
      <p:ext uri="{BB962C8B-B14F-4D97-AF65-F5344CB8AC3E}">
        <p14:creationId xmlns:p14="http://schemas.microsoft.com/office/powerpoint/2010/main" val="49045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electronics, the value of the phase angle </a:t>
                </a:r>
                <a:r>
                  <a:rPr lang="el-GR" i="1" dirty="0"/>
                  <a:t>θ</a:t>
                </a:r>
                <a:r>
                  <a:rPr lang="en-US" dirty="0"/>
                  <a:t> in series RC circuits is expressed as:</a:t>
                </a:r>
              </a:p>
              <a:p>
                <a:r>
                  <a:rPr lang="en-US" i="1" dirty="0"/>
                  <a:t>		</a:t>
                </a:r>
                <a:r>
                  <a:rPr lang="el-GR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Or:    </a:t>
                </a:r>
                <a:r>
                  <a:rPr lang="el-GR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R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860729" y="3124200"/>
            <a:ext cx="32832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capacitive reactance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6929" y="4267200"/>
            <a:ext cx="17395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resistance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36929" y="3601254"/>
            <a:ext cx="616272" cy="142473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5" idx="1"/>
          </p:cNvCxnSpPr>
          <p:nvPr/>
        </p:nvCxnSpPr>
        <p:spPr>
          <a:xfrm flipH="1" flipV="1">
            <a:off x="5410200" y="4348364"/>
            <a:ext cx="526729" cy="157363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417EDF7-103A-4780-A582-9F246E4F0C77}"/>
              </a:ext>
            </a:extLst>
          </p:cNvPr>
          <p:cNvSpPr/>
          <p:nvPr/>
        </p:nvSpPr>
        <p:spPr>
          <a:xfrm>
            <a:off x="5860729" y="5476473"/>
            <a:ext cx="23391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source voltage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227488-3D31-415F-A2D4-3A22A984C261}"/>
              </a:ext>
            </a:extLst>
          </p:cNvPr>
          <p:cNvSpPr/>
          <p:nvPr/>
        </p:nvSpPr>
        <p:spPr>
          <a:xfrm>
            <a:off x="5936929" y="6304746"/>
            <a:ext cx="25571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resistor voltage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3E17D9-0942-4146-A61D-508CBA846E44}"/>
              </a:ext>
            </a:extLst>
          </p:cNvPr>
          <p:cNvCxnSpPr>
            <a:cxnSpLocks/>
          </p:cNvCxnSpPr>
          <p:nvPr/>
        </p:nvCxnSpPr>
        <p:spPr>
          <a:xfrm flipH="1" flipV="1">
            <a:off x="5895872" y="5400273"/>
            <a:ext cx="504928" cy="132546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001FD1-167C-4797-A329-CF9B89BD804C}"/>
              </a:ext>
            </a:extLst>
          </p:cNvPr>
          <p:cNvCxnSpPr/>
          <p:nvPr/>
        </p:nvCxnSpPr>
        <p:spPr>
          <a:xfrm flipH="1" flipV="1">
            <a:off x="5791200" y="6248400"/>
            <a:ext cx="384336" cy="111818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3213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 for </a:t>
            </a:r>
            <a:r>
              <a:rPr lang="en-US" i="1" dirty="0"/>
              <a:t>q</a:t>
            </a:r>
            <a:r>
              <a:rPr lang="en-US" dirty="0"/>
              <a:t>:  	</a:t>
            </a:r>
          </a:p>
          <a:p>
            <a:endParaRPr lang="en-US" sz="2000" dirty="0"/>
          </a:p>
          <a:p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(2q + 4) = 3</a:t>
            </a:r>
          </a:p>
          <a:p>
            <a:endParaRPr lang="en-US" sz="2000" dirty="0"/>
          </a:p>
          <a:p>
            <a:r>
              <a:rPr lang="en-US" dirty="0"/>
              <a:t>b = </a:t>
            </a:r>
            <a:r>
              <a:rPr lang="en-US" dirty="0">
                <a:solidFill>
                  <a:srgbClr val="FFFF00"/>
                </a:solidFill>
              </a:rPr>
              <a:t>5</a:t>
            </a:r>
          </a:p>
          <a:p>
            <a:r>
              <a:rPr lang="en-US" dirty="0"/>
              <a:t>y = 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8C1006-0C2B-EC9F-39D8-6FE46C1F7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263" y="5562600"/>
            <a:ext cx="4139012" cy="109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0ED0AD-3E31-E8D1-60E3-0B5EA9FA7605}"/>
              </a:ext>
            </a:extLst>
          </p:cNvPr>
          <p:cNvSpPr txBox="1"/>
          <p:nvPr/>
        </p:nvSpPr>
        <p:spPr>
          <a:xfrm>
            <a:off x="5943600" y="6488668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“Base of answer = exponent”</a:t>
            </a:r>
          </a:p>
        </p:txBody>
      </p:sp>
    </p:spTree>
    <p:extLst>
      <p:ext uri="{BB962C8B-B14F-4D97-AF65-F5344CB8AC3E}">
        <p14:creationId xmlns:p14="http://schemas.microsoft.com/office/powerpoint/2010/main" val="20409144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 for </a:t>
            </a:r>
            <a:r>
              <a:rPr lang="en-US" i="1" dirty="0"/>
              <a:t>q</a:t>
            </a:r>
            <a:r>
              <a:rPr lang="en-US" dirty="0"/>
              <a:t>:  	</a:t>
            </a:r>
          </a:p>
          <a:p>
            <a:endParaRPr lang="en-US" sz="2000" dirty="0"/>
          </a:p>
          <a:p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(2q + 4) = 3</a:t>
            </a:r>
          </a:p>
          <a:p>
            <a:endParaRPr lang="en-US" sz="2000" dirty="0"/>
          </a:p>
          <a:p>
            <a:r>
              <a:rPr lang="en-US" dirty="0"/>
              <a:t>b = 5</a:t>
            </a:r>
          </a:p>
          <a:p>
            <a:r>
              <a:rPr lang="en-US" dirty="0"/>
              <a:t>y =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/>
              <a:t>x =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22022-949F-7FA8-ACF5-743AEB1E6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562600"/>
            <a:ext cx="4139012" cy="109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C45438-8C02-924F-B01E-D11F94A70F50}"/>
              </a:ext>
            </a:extLst>
          </p:cNvPr>
          <p:cNvSpPr txBox="1"/>
          <p:nvPr/>
        </p:nvSpPr>
        <p:spPr>
          <a:xfrm>
            <a:off x="5943600" y="6488668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“Base of answer = exponent”</a:t>
            </a:r>
          </a:p>
        </p:txBody>
      </p:sp>
    </p:spTree>
    <p:extLst>
      <p:ext uri="{BB962C8B-B14F-4D97-AF65-F5344CB8AC3E}">
        <p14:creationId xmlns:p14="http://schemas.microsoft.com/office/powerpoint/2010/main" val="36977666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 for </a:t>
            </a:r>
            <a:r>
              <a:rPr lang="en-US" i="1" dirty="0"/>
              <a:t>q</a:t>
            </a:r>
            <a:r>
              <a:rPr lang="en-US" dirty="0"/>
              <a:t>:  	</a:t>
            </a:r>
          </a:p>
          <a:p>
            <a:endParaRPr lang="en-US" sz="2000" dirty="0"/>
          </a:p>
          <a:p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(2q + 4) = 3</a:t>
            </a:r>
          </a:p>
          <a:p>
            <a:endParaRPr lang="en-US" sz="2000" dirty="0"/>
          </a:p>
          <a:p>
            <a:r>
              <a:rPr lang="en-US" dirty="0"/>
              <a:t>b = 5</a:t>
            </a:r>
          </a:p>
          <a:p>
            <a:r>
              <a:rPr lang="en-US" dirty="0"/>
              <a:t>y = 3</a:t>
            </a:r>
          </a:p>
          <a:p>
            <a:r>
              <a:rPr lang="en-US" dirty="0"/>
              <a:t>x = </a:t>
            </a:r>
            <a:r>
              <a:rPr lang="en-US" dirty="0">
                <a:solidFill>
                  <a:srgbClr val="FFFF00"/>
                </a:solidFill>
              </a:rPr>
              <a:t>2q + 4</a:t>
            </a:r>
          </a:p>
          <a:p>
            <a:r>
              <a:rPr lang="en-US" dirty="0"/>
              <a:t>q = 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7DF74-D0E7-B4E9-BFE1-F352C85D2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562600"/>
            <a:ext cx="4139012" cy="109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FCE6CC-BBAC-246C-441E-96BBA1F9017B}"/>
              </a:ext>
            </a:extLst>
          </p:cNvPr>
          <p:cNvSpPr txBox="1"/>
          <p:nvPr/>
        </p:nvSpPr>
        <p:spPr>
          <a:xfrm>
            <a:off x="5943600" y="6488668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“Base of answer = exponent”</a:t>
            </a:r>
          </a:p>
        </p:txBody>
      </p:sp>
    </p:spTree>
    <p:extLst>
      <p:ext uri="{BB962C8B-B14F-4D97-AF65-F5344CB8AC3E}">
        <p14:creationId xmlns:p14="http://schemas.microsoft.com/office/powerpoint/2010/main" val="39375469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 for </a:t>
            </a:r>
            <a:r>
              <a:rPr lang="en-US" i="1" dirty="0"/>
              <a:t>q</a:t>
            </a:r>
            <a:r>
              <a:rPr lang="en-US" dirty="0"/>
              <a:t>:  	</a:t>
            </a:r>
          </a:p>
          <a:p>
            <a:endParaRPr lang="en-US" sz="2000" dirty="0"/>
          </a:p>
          <a:p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(2q + 4) = 3</a:t>
            </a:r>
          </a:p>
          <a:p>
            <a:endParaRPr lang="en-US" sz="2000" dirty="0"/>
          </a:p>
          <a:p>
            <a:r>
              <a:rPr lang="en-US" dirty="0"/>
              <a:t>b = 5				</a:t>
            </a:r>
          </a:p>
          <a:p>
            <a:r>
              <a:rPr lang="en-US" dirty="0"/>
              <a:t>y = 3</a:t>
            </a:r>
          </a:p>
          <a:p>
            <a:r>
              <a:rPr lang="en-US" dirty="0"/>
              <a:t>x = 2q + 4</a:t>
            </a:r>
          </a:p>
          <a:p>
            <a:r>
              <a:rPr lang="en-US" dirty="0"/>
              <a:t>5</a:t>
            </a:r>
            <a:r>
              <a:rPr lang="en-US" baseline="30000" dirty="0"/>
              <a:t>3</a:t>
            </a:r>
            <a:r>
              <a:rPr lang="en-US" dirty="0"/>
              <a:t> = 2q + 4</a:t>
            </a:r>
          </a:p>
          <a:p>
            <a:r>
              <a:rPr lang="en-US" dirty="0"/>
              <a:t>q = (5</a:t>
            </a:r>
            <a:r>
              <a:rPr lang="en-US" baseline="30000" dirty="0"/>
              <a:t>3</a:t>
            </a:r>
            <a:r>
              <a:rPr lang="en-US" dirty="0"/>
              <a:t> - 4)/2 = </a:t>
            </a:r>
            <a:r>
              <a:rPr lang="en-US" dirty="0">
                <a:solidFill>
                  <a:srgbClr val="FFFF00"/>
                </a:solidFill>
              </a:rPr>
              <a:t>60.5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220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981111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F1F9-C484-4E42-B916-4646E353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AD305-1967-42B0-9E33-87C4A4309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natural number “e</a:t>
            </a:r>
            <a:r>
              <a:rPr lang="en-US" i="0" dirty="0">
                <a:effectLst/>
              </a:rPr>
              <a:t>” (f</a:t>
            </a:r>
            <a:r>
              <a:rPr lang="en-US" dirty="0"/>
              <a:t>or Euler’s number</a:t>
            </a:r>
            <a:r>
              <a:rPr lang="en-US" i="0" dirty="0">
                <a:effectLst/>
              </a:rPr>
              <a:t>) is an important mathematical constant approximately equal to 2.71828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349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A976-A091-4347-B292-48740276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D5586-F949-4F9D-BA45-B36F573E7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Like the constant </a:t>
            </a:r>
            <a:r>
              <a:rPr lang="en-US" b="0" i="0" dirty="0">
                <a:effectLst/>
              </a:rPr>
              <a:t>π</a:t>
            </a:r>
            <a:r>
              <a:rPr lang="en-US" i="0" dirty="0">
                <a:effectLst/>
              </a:rPr>
              <a:t>, e is irrational (it cannot be written as a  ratio of integers), and it is transcendental (it is not a root of any non-zero polynomial with rational coefficients)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656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F1F9-C484-4E42-B916-4646E353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AD305-1967-42B0-9E33-87C4A4309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0,1,</a:t>
            </a:r>
            <a:r>
              <a:rPr lang="en-US" b="0" dirty="0"/>
              <a:t>π</a:t>
            </a:r>
            <a:r>
              <a:rPr lang="en-US" dirty="0"/>
              <a:t>,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0" dirty="0">
                <a:effectLst/>
              </a:rPr>
              <a:t>and </a:t>
            </a:r>
            <a:r>
              <a:rPr lang="en-US" dirty="0"/>
              <a:t>e</a:t>
            </a:r>
            <a:r>
              <a:rPr lang="en-US" i="0" dirty="0">
                <a:effectLst/>
              </a:rPr>
              <a:t> are the five constants appearing in the formulation of Euler’s identity: </a:t>
            </a:r>
          </a:p>
          <a:p>
            <a:pPr algn="ctr"/>
            <a:r>
              <a:rPr lang="en-US" i="0" dirty="0" err="1">
                <a:effectLst/>
              </a:rPr>
              <a:t>e</a:t>
            </a:r>
            <a:r>
              <a:rPr lang="en-US" i="0" baseline="30000" dirty="0" err="1">
                <a:effectLst/>
              </a:rPr>
              <a:t>i</a:t>
            </a:r>
            <a:r>
              <a:rPr lang="en-US" b="0" i="0" baseline="30000" dirty="0">
                <a:effectLst/>
              </a:rPr>
              <a:t>π </a:t>
            </a:r>
            <a:r>
              <a:rPr lang="en-US" i="0" dirty="0">
                <a:effectLst/>
              </a:rPr>
              <a:t>+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1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=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0</a:t>
            </a:r>
          </a:p>
          <a:p>
            <a:r>
              <a:rPr lang="en-US" dirty="0"/>
              <a:t>These are the numbers that seem to run our universe!</a:t>
            </a:r>
          </a:p>
        </p:txBody>
      </p:sp>
    </p:spTree>
    <p:extLst>
      <p:ext uri="{BB962C8B-B14F-4D97-AF65-F5344CB8AC3E}">
        <p14:creationId xmlns:p14="http://schemas.microsoft.com/office/powerpoint/2010/main" val="26444574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Logs with base </a:t>
            </a:r>
            <a:r>
              <a:rPr lang="en-US" i="1" dirty="0"/>
              <a:t>e </a:t>
            </a:r>
            <a:r>
              <a:rPr lang="en-US" dirty="0"/>
              <a:t>are called 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natural logarithms</a:t>
            </a:r>
            <a:r>
              <a:rPr lang="en-US" dirty="0"/>
              <a:t>”</a:t>
            </a:r>
          </a:p>
          <a:p>
            <a:endParaRPr lang="en-US" sz="2000" dirty="0"/>
          </a:p>
          <a:p>
            <a:r>
              <a:rPr lang="en-US" dirty="0"/>
              <a:t>Written "ln"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034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Logs with base 10 are called 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common logarithms</a:t>
            </a:r>
            <a:r>
              <a:rPr lang="en-US" dirty="0"/>
              <a:t>”</a:t>
            </a:r>
          </a:p>
          <a:p>
            <a:endParaRPr lang="en-US" sz="2000" dirty="0"/>
          </a:p>
          <a:p>
            <a:r>
              <a:rPr lang="en-US" dirty="0"/>
              <a:t>Written "log"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3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inverse trig function tan</a:t>
            </a:r>
            <a:r>
              <a:rPr lang="en-US" baseline="30000" dirty="0"/>
              <a:t>-1</a:t>
            </a:r>
            <a:r>
              <a:rPr lang="en-US" dirty="0"/>
              <a:t> tells you the ANGLE that would give you that tangent value</a:t>
            </a:r>
          </a:p>
        </p:txBody>
      </p:sp>
    </p:spTree>
    <p:extLst>
      <p:ext uri="{BB962C8B-B14F-4D97-AF65-F5344CB8AC3E}">
        <p14:creationId xmlns:p14="http://schemas.microsoft.com/office/powerpoint/2010/main" val="22784267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default logarithm </a:t>
            </a:r>
          </a:p>
          <a:p>
            <a:r>
              <a:rPr lang="en-US" dirty="0"/>
              <a:t>has base 10:</a:t>
            </a:r>
          </a:p>
          <a:p>
            <a:endParaRPr lang="en-US" dirty="0"/>
          </a:p>
          <a:p>
            <a:pPr algn="ctr"/>
            <a:r>
              <a:rPr lang="en-US" dirty="0"/>
              <a:t>log</a:t>
            </a:r>
            <a:r>
              <a:rPr lang="en-US" baseline="-25000" dirty="0"/>
              <a:t>10</a:t>
            </a:r>
            <a:r>
              <a:rPr lang="en-US" dirty="0"/>
              <a:t> x = log x</a:t>
            </a:r>
          </a:p>
        </p:txBody>
      </p:sp>
    </p:spTree>
    <p:extLst>
      <p:ext uri="{BB962C8B-B14F-4D97-AF65-F5344CB8AC3E}">
        <p14:creationId xmlns:p14="http://schemas.microsoft.com/office/powerpoint/2010/main" val="23903757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BUT nowadays, the default logarithm sometimes has base e:</a:t>
            </a:r>
          </a:p>
          <a:p>
            <a:endParaRPr lang="en-US" dirty="0"/>
          </a:p>
          <a:p>
            <a:pPr algn="ctr"/>
            <a:r>
              <a:rPr lang="en-US" dirty="0"/>
              <a:t>log</a:t>
            </a:r>
            <a:r>
              <a:rPr lang="en-US" baseline="-25000" dirty="0"/>
              <a:t>e</a:t>
            </a:r>
            <a:r>
              <a:rPr lang="en-US" dirty="0"/>
              <a:t> x = ln x = “log x”</a:t>
            </a:r>
          </a:p>
          <a:p>
            <a:endParaRPr lang="en-US" dirty="0"/>
          </a:p>
          <a:p>
            <a:r>
              <a:rPr lang="en-US" dirty="0"/>
              <a:t>Be careful!</a:t>
            </a:r>
          </a:p>
          <a:p>
            <a:r>
              <a:rPr lang="en-US" dirty="0" err="1"/>
              <a:t>Wolframalpha</a:t>
            </a:r>
            <a:r>
              <a:rPr lang="en-US" dirty="0"/>
              <a:t> uses “log” to mean “ln”</a:t>
            </a:r>
          </a:p>
        </p:txBody>
      </p:sp>
    </p:spTree>
    <p:extLst>
      <p:ext uri="{BB962C8B-B14F-4D97-AF65-F5344CB8AC3E}">
        <p14:creationId xmlns:p14="http://schemas.microsoft.com/office/powerpoint/2010/main" val="27475652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Properties of Logarithms:</a:t>
            </a:r>
          </a:p>
          <a:p>
            <a:endParaRPr lang="en-US" sz="1000" dirty="0"/>
          </a:p>
          <a:p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sz="1000" dirty="0"/>
              <a:t> </a:t>
            </a:r>
            <a:r>
              <a:rPr lang="en-US" dirty="0"/>
              <a:t>1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0	 log</a:t>
            </a:r>
            <a:r>
              <a:rPr lang="en-US" sz="1000" dirty="0"/>
              <a:t> </a:t>
            </a:r>
            <a:r>
              <a:rPr lang="en-US" dirty="0"/>
              <a:t>1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0	  ln</a:t>
            </a:r>
            <a:r>
              <a:rPr lang="en-US" sz="1000" dirty="0"/>
              <a:t> </a:t>
            </a:r>
            <a:r>
              <a:rPr lang="en-US" dirty="0"/>
              <a:t>1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0</a:t>
            </a:r>
          </a:p>
          <a:p>
            <a:endParaRPr lang="en-US" sz="2000" dirty="0"/>
          </a:p>
          <a:p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sz="1000" dirty="0"/>
              <a:t> </a:t>
            </a:r>
            <a:r>
              <a:rPr lang="en-US" dirty="0"/>
              <a:t>b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1	 log</a:t>
            </a:r>
            <a:r>
              <a:rPr lang="en-US" sz="1000" dirty="0"/>
              <a:t> </a:t>
            </a:r>
            <a:r>
              <a:rPr lang="en-US" dirty="0"/>
              <a:t>10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1	  ln</a:t>
            </a:r>
            <a:r>
              <a:rPr lang="en-US" sz="1000" dirty="0"/>
              <a:t> </a:t>
            </a:r>
            <a:r>
              <a:rPr lang="en-US" i="1" dirty="0"/>
              <a:t>e</a:t>
            </a:r>
            <a:r>
              <a:rPr lang="en-US" dirty="0"/>
              <a:t> = 1</a:t>
            </a:r>
          </a:p>
          <a:p>
            <a:r>
              <a:rPr lang="en-US" sz="2000" dirty="0"/>
              <a:t> </a:t>
            </a:r>
          </a:p>
          <a:p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sz="1000" dirty="0"/>
              <a:t> </a:t>
            </a:r>
            <a:r>
              <a:rPr lang="en-US" dirty="0"/>
              <a:t>b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	 log</a:t>
            </a:r>
            <a:r>
              <a:rPr lang="en-US" sz="1000" dirty="0"/>
              <a:t> </a:t>
            </a:r>
            <a:r>
              <a:rPr lang="en-US" dirty="0"/>
              <a:t>10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	  ln</a:t>
            </a:r>
            <a:r>
              <a:rPr lang="en-US" sz="1000" dirty="0"/>
              <a:t> </a:t>
            </a:r>
            <a:r>
              <a:rPr lang="en-US" i="1" dirty="0"/>
              <a:t>e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</a:p>
          <a:p>
            <a:endParaRPr lang="en-US" sz="2000" dirty="0"/>
          </a:p>
          <a:p>
            <a:r>
              <a:rPr lang="en-US" dirty="0" err="1"/>
              <a:t>b</a:t>
            </a:r>
            <a:r>
              <a:rPr lang="en-US" baseline="30000" dirty="0" err="1"/>
              <a:t>log</a:t>
            </a:r>
            <a:r>
              <a:rPr lang="en-US" sz="2000" baseline="30000" dirty="0" err="1"/>
              <a:t>b</a:t>
            </a:r>
            <a:r>
              <a:rPr lang="en-US" sz="1000" baseline="30000" dirty="0"/>
              <a:t> 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	 10</a:t>
            </a:r>
            <a:r>
              <a:rPr lang="en-US" baseline="30000" dirty="0"/>
              <a:t>logx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	  </a:t>
            </a:r>
            <a:r>
              <a:rPr lang="en-US" i="1" dirty="0" err="1"/>
              <a:t>e</a:t>
            </a:r>
            <a:r>
              <a:rPr lang="en-US" baseline="30000" dirty="0" err="1"/>
              <a:t>ln</a:t>
            </a:r>
            <a:r>
              <a:rPr lang="en-US" sz="1000" baseline="30000" dirty="0"/>
              <a:t> 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140419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5917-D944-4C41-8E70-0E7FFF04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30CE-6B9B-4D67-82A6-F8E72C30B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facts about logs:</a:t>
            </a:r>
          </a:p>
          <a:p>
            <a:endParaRPr lang="en-US" sz="2000" dirty="0"/>
          </a:p>
          <a:p>
            <a:r>
              <a:rPr lang="en-US" dirty="0"/>
              <a:t>	log(AB) = log(A) + log(B)</a:t>
            </a:r>
          </a:p>
          <a:p>
            <a:endParaRPr lang="en-US" sz="2000" dirty="0"/>
          </a:p>
          <a:p>
            <a:r>
              <a:rPr lang="en-US" dirty="0"/>
              <a:t>	log(A/B) = log(A) – log(B)</a:t>
            </a:r>
          </a:p>
          <a:p>
            <a:endParaRPr lang="en-US" sz="2000" dirty="0"/>
          </a:p>
          <a:p>
            <a:r>
              <a:rPr lang="en-US" dirty="0"/>
              <a:t>	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1815455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Simplify: 	</a:t>
            </a:r>
          </a:p>
          <a:p>
            <a:r>
              <a:rPr lang="en-US" dirty="0"/>
              <a:t>log</a:t>
            </a:r>
            <a:r>
              <a:rPr lang="en-US" sz="1000" dirty="0"/>
              <a:t> </a:t>
            </a:r>
            <a:r>
              <a:rPr lang="en-US" dirty="0"/>
              <a:t>(p) + log</a:t>
            </a:r>
            <a:r>
              <a:rPr lang="en-US" sz="1000" dirty="0"/>
              <a:t> </a:t>
            </a:r>
            <a:r>
              <a:rPr lang="en-US" dirty="0"/>
              <a:t>(q)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D8312-C225-4A37-88DD-16A9AABE0DA1}"/>
              </a:ext>
            </a:extLst>
          </p:cNvPr>
          <p:cNvSpPr txBox="1"/>
          <p:nvPr/>
        </p:nvSpPr>
        <p:spPr>
          <a:xfrm>
            <a:off x="5791200" y="5842337"/>
            <a:ext cx="335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log(AB) = log(A) +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log(A/B) = log(A) –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</a:t>
            </a:r>
            <a:r>
              <a:rPr lang="en-US" sz="2000" baseline="30000" dirty="0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) = 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×l</a:t>
            </a:r>
            <a:r>
              <a:rPr lang="en-US" sz="2000" dirty="0" err="1">
                <a:solidFill>
                  <a:srgbClr val="CCFFFF"/>
                </a:solidFill>
              </a:rPr>
              <a:t>og</a:t>
            </a:r>
            <a:r>
              <a:rPr lang="en-US" sz="2000" dirty="0">
                <a:solidFill>
                  <a:srgbClr val="CCFFFF"/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9502260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Simplify: 	</a:t>
            </a:r>
          </a:p>
          <a:p>
            <a:r>
              <a:rPr lang="en-US" dirty="0"/>
              <a:t>log</a:t>
            </a:r>
            <a:r>
              <a:rPr lang="en-US" sz="1000" dirty="0"/>
              <a:t> </a:t>
            </a:r>
            <a:r>
              <a:rPr lang="en-US" dirty="0"/>
              <a:t>(p) + log</a:t>
            </a:r>
            <a:r>
              <a:rPr lang="en-US" sz="1000" dirty="0"/>
              <a:t> </a:t>
            </a:r>
            <a:r>
              <a:rPr lang="en-US" dirty="0"/>
              <a:t>(q) = </a:t>
            </a:r>
            <a:r>
              <a:rPr lang="en-US" dirty="0">
                <a:solidFill>
                  <a:srgbClr val="FFFF00"/>
                </a:solidFill>
              </a:rPr>
              <a:t>log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 err="1">
                <a:solidFill>
                  <a:srgbClr val="FFFF00"/>
                </a:solidFill>
              </a:rPr>
              <a:t>pq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D8312-C225-4A37-88DD-16A9AABE0DA1}"/>
              </a:ext>
            </a:extLst>
          </p:cNvPr>
          <p:cNvSpPr txBox="1"/>
          <p:nvPr/>
        </p:nvSpPr>
        <p:spPr>
          <a:xfrm>
            <a:off x="5791200" y="5842337"/>
            <a:ext cx="335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log(AB) = log(A) +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log(A/B) = log(A) –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</a:t>
            </a:r>
            <a:r>
              <a:rPr lang="en-US" sz="2000" baseline="30000" dirty="0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) = 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×l</a:t>
            </a:r>
            <a:r>
              <a:rPr lang="en-US" sz="2000" dirty="0" err="1">
                <a:solidFill>
                  <a:srgbClr val="CCFFFF"/>
                </a:solidFill>
              </a:rPr>
              <a:t>og</a:t>
            </a:r>
            <a:r>
              <a:rPr lang="en-US" sz="2000" dirty="0">
                <a:solidFill>
                  <a:srgbClr val="CCFFFF"/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39119830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Expand:	</a:t>
            </a:r>
          </a:p>
          <a:p>
            <a:r>
              <a:rPr lang="en-US" dirty="0"/>
              <a:t>log</a:t>
            </a:r>
            <a:r>
              <a:rPr lang="en-US" sz="1000" dirty="0"/>
              <a:t> </a:t>
            </a:r>
            <a:r>
              <a:rPr lang="en-US" dirty="0"/>
              <a:t>(x/y)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70FDC-7E58-407F-892A-95518712E0C4}"/>
              </a:ext>
            </a:extLst>
          </p:cNvPr>
          <p:cNvSpPr txBox="1"/>
          <p:nvPr/>
        </p:nvSpPr>
        <p:spPr>
          <a:xfrm>
            <a:off x="5791200" y="5842337"/>
            <a:ext cx="335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log(AB) = log(A) +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log(A/B) = log(A) –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</a:t>
            </a:r>
            <a:r>
              <a:rPr lang="en-US" sz="2000" baseline="30000" dirty="0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) = 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×l</a:t>
            </a:r>
            <a:r>
              <a:rPr lang="en-US" sz="2000" dirty="0" err="1">
                <a:solidFill>
                  <a:srgbClr val="CCFFFF"/>
                </a:solidFill>
              </a:rPr>
              <a:t>og</a:t>
            </a:r>
            <a:r>
              <a:rPr lang="en-US" sz="2000" dirty="0">
                <a:solidFill>
                  <a:srgbClr val="CCFFFF"/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409424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Expand:	</a:t>
            </a:r>
          </a:p>
          <a:p>
            <a:r>
              <a:rPr lang="en-US" dirty="0"/>
              <a:t>log</a:t>
            </a:r>
            <a:r>
              <a:rPr lang="en-US" sz="1000" dirty="0"/>
              <a:t> </a:t>
            </a:r>
            <a:r>
              <a:rPr lang="en-US" dirty="0"/>
              <a:t>(x/y) = </a:t>
            </a:r>
            <a:r>
              <a:rPr lang="en-US" dirty="0">
                <a:solidFill>
                  <a:srgbClr val="FFFF00"/>
                </a:solidFill>
              </a:rPr>
              <a:t>log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(x) – log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(y)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70FDC-7E58-407F-892A-95518712E0C4}"/>
              </a:ext>
            </a:extLst>
          </p:cNvPr>
          <p:cNvSpPr txBox="1"/>
          <p:nvPr/>
        </p:nvSpPr>
        <p:spPr>
          <a:xfrm>
            <a:off x="5791200" y="5842337"/>
            <a:ext cx="335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log(AB) = log(A) +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log(A/B) = log(A) –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</a:t>
            </a:r>
            <a:r>
              <a:rPr lang="en-US" sz="2000" baseline="30000" dirty="0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) = 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×l</a:t>
            </a:r>
            <a:r>
              <a:rPr lang="en-US" sz="2000" dirty="0" err="1">
                <a:solidFill>
                  <a:srgbClr val="CCFFFF"/>
                </a:solidFill>
              </a:rPr>
              <a:t>og</a:t>
            </a:r>
            <a:r>
              <a:rPr lang="en-US" sz="2000" dirty="0">
                <a:solidFill>
                  <a:srgbClr val="CCFFFF"/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1517356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Simplify: 	</a:t>
            </a:r>
          </a:p>
          <a:p>
            <a:r>
              <a:rPr lang="en-US" dirty="0"/>
              <a:t>3</a:t>
            </a:r>
            <a:r>
              <a:rPr lang="en-US" sz="1000" dirty="0"/>
              <a:t> </a:t>
            </a:r>
            <a:r>
              <a:rPr lang="en-US" dirty="0"/>
              <a:t>log</a:t>
            </a:r>
            <a:r>
              <a:rPr lang="en-US" sz="1000" dirty="0"/>
              <a:t> </a:t>
            </a:r>
            <a:r>
              <a:rPr lang="en-US" dirty="0"/>
              <a:t>(m) – 2</a:t>
            </a:r>
            <a:r>
              <a:rPr lang="en-US" sz="1000" dirty="0"/>
              <a:t> </a:t>
            </a:r>
            <a:r>
              <a:rPr lang="en-US" dirty="0"/>
              <a:t>log</a:t>
            </a:r>
            <a:r>
              <a:rPr lang="en-US" sz="1000" dirty="0"/>
              <a:t> </a:t>
            </a:r>
            <a:r>
              <a:rPr lang="en-US" dirty="0"/>
              <a:t>(n)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536DF-C0C7-4A66-834C-F045D944245E}"/>
              </a:ext>
            </a:extLst>
          </p:cNvPr>
          <p:cNvSpPr txBox="1"/>
          <p:nvPr/>
        </p:nvSpPr>
        <p:spPr>
          <a:xfrm>
            <a:off x="5791200" y="5842337"/>
            <a:ext cx="335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log(AB) = log(A) +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log(A/B) = log(A) –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</a:t>
            </a:r>
            <a:r>
              <a:rPr lang="en-US" sz="2000" baseline="30000" dirty="0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) = 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×l</a:t>
            </a:r>
            <a:r>
              <a:rPr lang="en-US" sz="2000" dirty="0" err="1">
                <a:solidFill>
                  <a:srgbClr val="CCFFFF"/>
                </a:solidFill>
              </a:rPr>
              <a:t>og</a:t>
            </a:r>
            <a:r>
              <a:rPr lang="en-US" sz="2000" dirty="0">
                <a:solidFill>
                  <a:srgbClr val="CCFFFF"/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9810616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Simplify: 	</a:t>
            </a:r>
          </a:p>
          <a:p>
            <a:r>
              <a:rPr lang="en-US" dirty="0"/>
              <a:t>3</a:t>
            </a:r>
            <a:r>
              <a:rPr lang="en-US" sz="1000" dirty="0"/>
              <a:t> </a:t>
            </a:r>
            <a:r>
              <a:rPr lang="en-US" dirty="0"/>
              <a:t>log</a:t>
            </a:r>
            <a:r>
              <a:rPr lang="en-US" sz="1000" dirty="0"/>
              <a:t> </a:t>
            </a:r>
            <a:r>
              <a:rPr lang="en-US" dirty="0"/>
              <a:t>(m) – 2</a:t>
            </a:r>
            <a:r>
              <a:rPr lang="en-US" sz="1000" dirty="0"/>
              <a:t> </a:t>
            </a:r>
            <a:r>
              <a:rPr lang="en-US" dirty="0"/>
              <a:t>log</a:t>
            </a:r>
            <a:r>
              <a:rPr lang="en-US" sz="1000" dirty="0"/>
              <a:t> </a:t>
            </a:r>
            <a:r>
              <a:rPr lang="en-US" dirty="0"/>
              <a:t>(n) = </a:t>
            </a:r>
          </a:p>
          <a:p>
            <a:r>
              <a:rPr lang="en-US" dirty="0"/>
              <a:t>   = log(m</a:t>
            </a:r>
            <a:r>
              <a:rPr lang="en-US" baseline="30000" dirty="0"/>
              <a:t>3</a:t>
            </a:r>
            <a:r>
              <a:rPr lang="en-US" dirty="0"/>
              <a:t>) – log(n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dirty="0"/>
              <a:t>   = </a:t>
            </a:r>
            <a:r>
              <a:rPr lang="en-US" dirty="0">
                <a:solidFill>
                  <a:srgbClr val="FFFF00"/>
                </a:solidFill>
              </a:rPr>
              <a:t>log(m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n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536DF-C0C7-4A66-834C-F045D944245E}"/>
              </a:ext>
            </a:extLst>
          </p:cNvPr>
          <p:cNvSpPr txBox="1"/>
          <p:nvPr/>
        </p:nvSpPr>
        <p:spPr>
          <a:xfrm>
            <a:off x="5791200" y="5842337"/>
            <a:ext cx="335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log(AB) = log(A) +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log(A/B) = log(A) –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</a:t>
            </a:r>
            <a:r>
              <a:rPr lang="en-US" sz="2000" baseline="30000" dirty="0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) = 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×l</a:t>
            </a:r>
            <a:r>
              <a:rPr lang="en-US" sz="2000" dirty="0" err="1">
                <a:solidFill>
                  <a:srgbClr val="CCFFFF"/>
                </a:solidFill>
              </a:rPr>
              <a:t>og</a:t>
            </a:r>
            <a:r>
              <a:rPr lang="en-US" sz="2000" dirty="0">
                <a:solidFill>
                  <a:srgbClr val="CCFFFF"/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60939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electronics, the value of the phase angle </a:t>
                </a:r>
                <a:r>
                  <a:rPr lang="el-GR" i="1" dirty="0"/>
                  <a:t>θ</a:t>
                </a:r>
                <a:r>
                  <a:rPr lang="en-US" dirty="0"/>
                  <a:t> in parallel RC circuits is expressed as:</a:t>
                </a:r>
              </a:p>
              <a:p>
                <a:r>
                  <a:rPr lang="en-US" i="1" dirty="0"/>
                  <a:t>		</a:t>
                </a:r>
                <a:r>
                  <a:rPr lang="el-GR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b="1" i="1" dirty="0" smtClean="0"/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b="1" i="1" dirty="0" smtClean="0"/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R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397276" y="3124200"/>
            <a:ext cx="21371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total current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4552146"/>
            <a:ext cx="26677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resistor current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36929" y="3601254"/>
            <a:ext cx="616272" cy="142473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 flipV="1">
            <a:off x="5791200" y="4552146"/>
            <a:ext cx="457200" cy="238527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779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1536612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calculate:</a:t>
            </a:r>
          </a:p>
          <a:p>
            <a:endParaRPr lang="en-US" sz="2000" dirty="0"/>
          </a:p>
          <a:p>
            <a:pPr algn="ctr"/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625</a:t>
            </a:r>
          </a:p>
          <a:p>
            <a:endParaRPr lang="en-US" sz="2000" dirty="0"/>
          </a:p>
          <a:p>
            <a:r>
              <a:rPr lang="en-US" dirty="0"/>
              <a:t>when your calculator only has base 10 and base </a:t>
            </a:r>
            <a:r>
              <a:rPr lang="en-US" i="1" dirty="0"/>
              <a:t>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13884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Changing the base of logarithms:   </a:t>
            </a:r>
          </a:p>
          <a:p>
            <a:endParaRPr lang="en-US" sz="2000" dirty="0"/>
          </a:p>
          <a:p>
            <a:pPr algn="ctr"/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 err="1"/>
              <a:t>M</a:t>
            </a:r>
            <a:r>
              <a:rPr lang="en-US" dirty="0"/>
              <a:t> =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 err="1"/>
              <a:t>M</a:t>
            </a:r>
            <a:r>
              <a:rPr lang="en-US" dirty="0"/>
              <a:t> /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 err="1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818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Calculate: log</a:t>
            </a:r>
            <a:r>
              <a:rPr lang="en-US" baseline="-25000" dirty="0"/>
              <a:t>5</a:t>
            </a:r>
            <a:r>
              <a:rPr lang="en-US" dirty="0"/>
              <a:t> 625</a:t>
            </a:r>
          </a:p>
          <a:p>
            <a:endParaRPr lang="en-US" sz="2000" dirty="0"/>
          </a:p>
          <a:p>
            <a:r>
              <a:rPr lang="en-US" dirty="0"/>
              <a:t>What’s b?</a:t>
            </a:r>
          </a:p>
          <a:p>
            <a:r>
              <a:rPr lang="en-US" dirty="0"/>
              <a:t>What’s M?</a:t>
            </a:r>
          </a:p>
          <a:p>
            <a:r>
              <a:rPr lang="en-US" dirty="0"/>
              <a:t>What’s a?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AD3B6-A1AF-4125-BD1E-E2C5F237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1C264-141B-429E-B3C1-7F2AF8AEFBDB}"/>
              </a:ext>
            </a:extLst>
          </p:cNvPr>
          <p:cNvSpPr txBox="1"/>
          <p:nvPr/>
        </p:nvSpPr>
        <p:spPr>
          <a:xfrm>
            <a:off x="6324600" y="6353145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=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/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9424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Calculate: log</a:t>
            </a:r>
            <a:r>
              <a:rPr lang="en-US" baseline="-25000" dirty="0"/>
              <a:t>5</a:t>
            </a:r>
            <a:r>
              <a:rPr lang="en-US" dirty="0"/>
              <a:t> 625</a:t>
            </a:r>
          </a:p>
          <a:p>
            <a:endParaRPr lang="en-US" sz="2000" dirty="0"/>
          </a:p>
          <a:p>
            <a:r>
              <a:rPr lang="en-US" dirty="0"/>
              <a:t>What’s b? </a:t>
            </a:r>
            <a:r>
              <a:rPr lang="en-US" dirty="0">
                <a:solidFill>
                  <a:srgbClr val="FFFF00"/>
                </a:solidFill>
              </a:rPr>
              <a:t>5</a:t>
            </a:r>
          </a:p>
          <a:p>
            <a:r>
              <a:rPr lang="en-US" dirty="0"/>
              <a:t>What’s M?</a:t>
            </a:r>
          </a:p>
          <a:p>
            <a:r>
              <a:rPr lang="en-US" dirty="0"/>
              <a:t>What’s a?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AD3B6-A1AF-4125-BD1E-E2C5F237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1C264-141B-429E-B3C1-7F2AF8AEFBDB}"/>
              </a:ext>
            </a:extLst>
          </p:cNvPr>
          <p:cNvSpPr txBox="1"/>
          <p:nvPr/>
        </p:nvSpPr>
        <p:spPr>
          <a:xfrm>
            <a:off x="6324600" y="6353145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=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/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3420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Calculate: log</a:t>
            </a:r>
            <a:r>
              <a:rPr lang="en-US" baseline="-25000" dirty="0"/>
              <a:t>5</a:t>
            </a:r>
            <a:r>
              <a:rPr lang="en-US" dirty="0"/>
              <a:t> 625</a:t>
            </a:r>
          </a:p>
          <a:p>
            <a:endParaRPr lang="en-US" sz="2000" dirty="0"/>
          </a:p>
          <a:p>
            <a:r>
              <a:rPr lang="en-US" dirty="0"/>
              <a:t>What’s b? 5</a:t>
            </a:r>
          </a:p>
          <a:p>
            <a:r>
              <a:rPr lang="en-US" dirty="0"/>
              <a:t>What’s M? </a:t>
            </a:r>
            <a:r>
              <a:rPr lang="en-US" dirty="0">
                <a:solidFill>
                  <a:srgbClr val="FFFF00"/>
                </a:solidFill>
              </a:rPr>
              <a:t>625</a:t>
            </a:r>
          </a:p>
          <a:p>
            <a:r>
              <a:rPr lang="en-US" dirty="0"/>
              <a:t>What’s a?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AD3B6-A1AF-4125-BD1E-E2C5F237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1C264-141B-429E-B3C1-7F2AF8AEFBDB}"/>
              </a:ext>
            </a:extLst>
          </p:cNvPr>
          <p:cNvSpPr txBox="1"/>
          <p:nvPr/>
        </p:nvSpPr>
        <p:spPr>
          <a:xfrm>
            <a:off x="6324600" y="6353145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=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/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01695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Calculate: log</a:t>
            </a:r>
            <a:r>
              <a:rPr lang="en-US" baseline="-25000" dirty="0"/>
              <a:t>5</a:t>
            </a:r>
            <a:r>
              <a:rPr lang="en-US" dirty="0"/>
              <a:t> 625</a:t>
            </a:r>
          </a:p>
          <a:p>
            <a:endParaRPr lang="en-US" sz="2000" dirty="0"/>
          </a:p>
          <a:p>
            <a:r>
              <a:rPr lang="en-US" dirty="0"/>
              <a:t>What’s b? 5</a:t>
            </a:r>
          </a:p>
          <a:p>
            <a:r>
              <a:rPr lang="en-US" dirty="0"/>
              <a:t>What’s M? 625</a:t>
            </a:r>
          </a:p>
          <a:p>
            <a:r>
              <a:rPr lang="en-US" dirty="0"/>
              <a:t>What’s a? </a:t>
            </a:r>
            <a:r>
              <a:rPr lang="en-US" dirty="0">
                <a:solidFill>
                  <a:srgbClr val="FFFF00"/>
                </a:solidFill>
              </a:rPr>
              <a:t>either 10 or e</a:t>
            </a:r>
          </a:p>
          <a:p>
            <a:r>
              <a:rPr lang="en-US" dirty="0"/>
              <a:t>Do it!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AD3B6-A1AF-4125-BD1E-E2C5F237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1C264-141B-429E-B3C1-7F2AF8AEFBDB}"/>
              </a:ext>
            </a:extLst>
          </p:cNvPr>
          <p:cNvSpPr txBox="1"/>
          <p:nvPr/>
        </p:nvSpPr>
        <p:spPr>
          <a:xfrm>
            <a:off x="6324600" y="6353145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=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/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97787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625 =  log</a:t>
            </a:r>
            <a:r>
              <a:rPr lang="en-US" baseline="-25000" dirty="0"/>
              <a:t>10 </a:t>
            </a:r>
            <a:r>
              <a:rPr lang="en-US" dirty="0"/>
              <a:t>625</a:t>
            </a:r>
            <a:r>
              <a:rPr lang="en-US" sz="2000" dirty="0"/>
              <a:t> </a:t>
            </a:r>
            <a:r>
              <a:rPr lang="en-US" dirty="0"/>
              <a:t>/</a:t>
            </a:r>
            <a:r>
              <a:rPr lang="en-US" sz="2000" dirty="0"/>
              <a:t> </a:t>
            </a:r>
            <a:r>
              <a:rPr lang="en-US" dirty="0"/>
              <a:t>log</a:t>
            </a:r>
            <a:r>
              <a:rPr lang="en-US" baseline="-25000" dirty="0"/>
              <a:t>10 </a:t>
            </a:r>
            <a:r>
              <a:rPr lang="en-US" dirty="0"/>
              <a:t>5</a:t>
            </a:r>
          </a:p>
          <a:p>
            <a:r>
              <a:rPr lang="en-US" dirty="0"/>
              <a:t>          </a:t>
            </a:r>
            <a:r>
              <a:rPr lang="en-US" sz="1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endParaRPr lang="en-US" sz="2000" dirty="0"/>
          </a:p>
          <a:p>
            <a:pPr algn="ctr"/>
            <a:r>
              <a:rPr lang="en-US" dirty="0"/>
              <a:t>or</a:t>
            </a:r>
          </a:p>
          <a:p>
            <a:endParaRPr lang="en-US" sz="2000" dirty="0"/>
          </a:p>
          <a:p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625 = ln 625</a:t>
            </a:r>
            <a:r>
              <a:rPr lang="en-US" sz="2000" dirty="0"/>
              <a:t> </a:t>
            </a:r>
            <a:r>
              <a:rPr lang="en-US" dirty="0"/>
              <a:t>/</a:t>
            </a:r>
            <a:r>
              <a:rPr lang="en-US" sz="2000" dirty="0"/>
              <a:t> </a:t>
            </a:r>
            <a:r>
              <a:rPr lang="en-US" dirty="0"/>
              <a:t>ln</a:t>
            </a:r>
            <a:r>
              <a:rPr lang="en-US" baseline="-25000" dirty="0"/>
              <a:t> </a:t>
            </a:r>
            <a:r>
              <a:rPr lang="en-US" dirty="0"/>
              <a:t>5</a:t>
            </a:r>
          </a:p>
          <a:p>
            <a:r>
              <a:rPr lang="en-US" dirty="0"/>
              <a:t>          </a:t>
            </a:r>
            <a:r>
              <a:rPr lang="en-US" sz="1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09B94-BBF3-4E61-9A76-661CC9B31D49}"/>
              </a:ext>
            </a:extLst>
          </p:cNvPr>
          <p:cNvSpPr txBox="1"/>
          <p:nvPr/>
        </p:nvSpPr>
        <p:spPr>
          <a:xfrm>
            <a:off x="6324600" y="6353145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=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/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3644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7302803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6255-484B-4DE0-86DB-359C27C8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FC82-24D2-4511-A797-B1F7930CA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graph of a logarithm looks like: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03ADD-6DBC-4B6F-8D6A-74C5D110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152121"/>
            <a:ext cx="5410200" cy="4020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E21CB1-8F27-4168-BF3E-1BCBD40E3E2A}"/>
              </a:ext>
            </a:extLst>
          </p:cNvPr>
          <p:cNvSpPr txBox="1"/>
          <p:nvPr/>
        </p:nvSpPr>
        <p:spPr>
          <a:xfrm>
            <a:off x="-51178" y="6629400"/>
            <a:ext cx="46129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https://en.wikipedia.org/wiki/Logarithm</a:t>
            </a:r>
          </a:p>
        </p:txBody>
      </p:sp>
    </p:spTree>
    <p:extLst>
      <p:ext uri="{BB962C8B-B14F-4D97-AF65-F5344CB8AC3E}">
        <p14:creationId xmlns:p14="http://schemas.microsoft.com/office/powerpoint/2010/main" val="108204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Determine the impedance:</a:t>
                </a:r>
              </a:p>
              <a:p>
                <a:r>
                  <a:rPr lang="en-US" dirty="0">
                    <a:solidFill>
                      <a:srgbClr val="FFC000"/>
                    </a:solidFill>
                  </a:rPr>
                  <a:t>Impedance</a:t>
                </a:r>
                <a:r>
                  <a:rPr lang="en-US" dirty="0"/>
                  <a:t> Z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comes from the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Pythagorean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Theorem: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Z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dirty="0"/>
                              <m:t>C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4878172" y="2311165"/>
            <a:ext cx="3762858" cy="2108435"/>
            <a:chOff x="1204051" y="1820555"/>
            <a:chExt cx="5632613" cy="3513445"/>
          </a:xfrm>
        </p:grpSpPr>
        <p:grpSp>
          <p:nvGrpSpPr>
            <p:cNvPr id="57" name="Group 56"/>
            <p:cNvGrpSpPr/>
            <p:nvPr/>
          </p:nvGrpSpPr>
          <p:grpSpPr>
            <a:xfrm>
              <a:off x="1204051" y="1820555"/>
              <a:ext cx="5632613" cy="3513445"/>
              <a:chOff x="1204051" y="2353955"/>
              <a:chExt cx="5632613" cy="35134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2578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4864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4864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303264" y="3581400"/>
                <a:ext cx="6096" cy="18288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5769864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7143" r="-26190" b="-92157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44196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3094338" y="3425031"/>
                <a:ext cx="1342141" cy="308769"/>
                <a:chOff x="3131627" y="3425031"/>
                <a:chExt cx="1342141" cy="30876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3246093" y="3425031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366655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09087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901691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3477312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131627" y="34290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321367" y="35814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tangle 37"/>
              <p:cNvSpPr/>
              <p:nvPr/>
            </p:nvSpPr>
            <p:spPr>
              <a:xfrm>
                <a:off x="3483269" y="2734889"/>
                <a:ext cx="389851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2237695" y="3580084"/>
                <a:ext cx="874868" cy="1316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0" idx="0"/>
              </p:cNvCxnSpPr>
              <p:nvPr/>
            </p:nvCxnSpPr>
            <p:spPr>
              <a:xfrm>
                <a:off x="2258568" y="3581400"/>
                <a:ext cx="0" cy="570689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4"/>
              </p:cNvCxnSpPr>
              <p:nvPr/>
            </p:nvCxnSpPr>
            <p:spPr>
              <a:xfrm flipH="1">
                <a:off x="2258568" y="4837889"/>
                <a:ext cx="0" cy="572311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1752600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1929384" y="3948796"/>
                <a:ext cx="685800" cy="889093"/>
                <a:chOff x="1929384" y="3948796"/>
                <a:chExt cx="685800" cy="88909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929384" y="4152089"/>
                  <a:ext cx="685800" cy="685800"/>
                </a:xfrm>
                <a:prstGeom prst="ellipse">
                  <a:avLst/>
                </a:prstGeom>
                <a:noFill/>
                <a:ln w="31750"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944624" y="3948796"/>
                  <a:ext cx="458781" cy="630941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500" b="1" dirty="0">
                      <a:solidFill>
                        <a:srgbClr val="CCFFFF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1204051" y="4112973"/>
                <a:ext cx="548549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V</a:t>
                </a:r>
                <a:r>
                  <a:rPr lang="en-US" sz="2500" b="1" baseline="-25000" dirty="0">
                    <a:solidFill>
                      <a:srgbClr val="CCFFFF"/>
                    </a:solidFill>
                  </a:rPr>
                  <a:t>S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027015" y="3344289"/>
              <a:ext cx="962123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47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23905" y="3485346"/>
              <a:ext cx="115768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100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14020A6-CA83-4D39-A690-4F46254FF8C7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C91BBEA-8972-4E1F-9F22-094005F5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Trigonometry</a:t>
            </a:r>
          </a:p>
        </p:txBody>
      </p:sp>
    </p:spTree>
    <p:extLst>
      <p:ext uri="{BB962C8B-B14F-4D97-AF65-F5344CB8AC3E}">
        <p14:creationId xmlns:p14="http://schemas.microsoft.com/office/powerpoint/2010/main" val="18635326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7C8B-9973-49A6-8399-1063D742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CDFDA-EB89-4A3B-BAE2-8A158C35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the derivative is a slope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D2FDC-6CB7-4DAC-9B5C-E161674B3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5" y="2525233"/>
            <a:ext cx="5528930" cy="4104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09B66-0EA3-4ED7-9114-CFC01A4D3B66}"/>
              </a:ext>
            </a:extLst>
          </p:cNvPr>
          <p:cNvSpPr txBox="1"/>
          <p:nvPr/>
        </p:nvSpPr>
        <p:spPr>
          <a:xfrm>
            <a:off x="-51178" y="6629400"/>
            <a:ext cx="46129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https://en.wikipedia.org/wiki/Logarithm</a:t>
            </a:r>
          </a:p>
        </p:txBody>
      </p:sp>
    </p:spTree>
    <p:extLst>
      <p:ext uri="{BB962C8B-B14F-4D97-AF65-F5344CB8AC3E}">
        <p14:creationId xmlns:p14="http://schemas.microsoft.com/office/powerpoint/2010/main" val="104123869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7C8B-9973-49A6-8399-1063D742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CDFDA-EB89-4A3B-BAE2-8A158C35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slope of the logarithm curve is high for small values…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D2FDC-6CB7-4DAC-9B5C-E161674B3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5" y="2525233"/>
            <a:ext cx="5528930" cy="4104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09B66-0EA3-4ED7-9114-CFC01A4D3B66}"/>
              </a:ext>
            </a:extLst>
          </p:cNvPr>
          <p:cNvSpPr txBox="1"/>
          <p:nvPr/>
        </p:nvSpPr>
        <p:spPr>
          <a:xfrm>
            <a:off x="-51178" y="6629400"/>
            <a:ext cx="46129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https://en.wikipedia.org/wiki/Logarithm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C40B40-2E3C-4E67-80B7-2E35A15D7AC6}"/>
              </a:ext>
            </a:extLst>
          </p:cNvPr>
          <p:cNvCxnSpPr/>
          <p:nvPr/>
        </p:nvCxnSpPr>
        <p:spPr>
          <a:xfrm flipV="1">
            <a:off x="2026693" y="3733800"/>
            <a:ext cx="457200" cy="26670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8603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7C8B-9973-49A6-8399-1063D742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CDFDA-EB89-4A3B-BAE2-8A158C35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…and the slope is low for large values of the logarithm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D2FDC-6CB7-4DAC-9B5C-E161674B3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5" y="2525233"/>
            <a:ext cx="5528930" cy="4104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09B66-0EA3-4ED7-9114-CFC01A4D3B66}"/>
              </a:ext>
            </a:extLst>
          </p:cNvPr>
          <p:cNvSpPr txBox="1"/>
          <p:nvPr/>
        </p:nvSpPr>
        <p:spPr>
          <a:xfrm>
            <a:off x="-51178" y="6629400"/>
            <a:ext cx="46129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https://en.wikipedia.org/wiki/Logarithm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C40B40-2E3C-4E67-80B7-2E35A15D7AC6}"/>
              </a:ext>
            </a:extLst>
          </p:cNvPr>
          <p:cNvCxnSpPr/>
          <p:nvPr/>
        </p:nvCxnSpPr>
        <p:spPr>
          <a:xfrm flipV="1">
            <a:off x="2026693" y="3733800"/>
            <a:ext cx="457200" cy="26670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387266-1C92-4664-8275-04522AEC2050}"/>
              </a:ext>
            </a:extLst>
          </p:cNvPr>
          <p:cNvCxnSpPr>
            <a:cxnSpLocks/>
          </p:cNvCxnSpPr>
          <p:nvPr/>
        </p:nvCxnSpPr>
        <p:spPr>
          <a:xfrm flipV="1">
            <a:off x="5063319" y="2601434"/>
            <a:ext cx="2273146" cy="387426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683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7C8B-9973-49A6-8399-1063D742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CDFDA-EB89-4A3B-BAE2-8A158C35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 of 1/x is also high for small values of x and low for large values of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09B66-0EA3-4ED7-9114-CFC01A4D3B66}"/>
              </a:ext>
            </a:extLst>
          </p:cNvPr>
          <p:cNvSpPr txBox="1"/>
          <p:nvPr/>
        </p:nvSpPr>
        <p:spPr>
          <a:xfrm>
            <a:off x="-51178" y="6629400"/>
            <a:ext cx="46129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https://en.wikipedia.org/wiki/Logarithm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462693-7EAB-4D8C-937D-16720A3F19B0}"/>
              </a:ext>
            </a:extLst>
          </p:cNvPr>
          <p:cNvGrpSpPr/>
          <p:nvPr/>
        </p:nvGrpSpPr>
        <p:grpSpPr>
          <a:xfrm>
            <a:off x="5922335" y="4038600"/>
            <a:ext cx="2993065" cy="2590800"/>
            <a:chOff x="1807535" y="2525233"/>
            <a:chExt cx="5528930" cy="41041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5D2FDC-6CB7-4DAC-9B5C-E161674B3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7535" y="2525233"/>
              <a:ext cx="5528930" cy="4104167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DC40B40-2E3C-4E67-80B7-2E35A15D7AC6}"/>
                </a:ext>
              </a:extLst>
            </p:cNvPr>
            <p:cNvCxnSpPr/>
            <p:nvPr/>
          </p:nvCxnSpPr>
          <p:spPr>
            <a:xfrm flipV="1">
              <a:off x="2026693" y="3733800"/>
              <a:ext cx="457200" cy="266700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387266-1C92-4664-8275-04522AEC20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3319" y="2601434"/>
              <a:ext cx="2273146" cy="387426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02823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7C8B-9973-49A6-8399-1063D742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CDFDA-EB89-4A3B-BAE2-8A158C35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 of 1/x is also high for small values of x and low for large values of x</a:t>
            </a:r>
          </a:p>
          <a:p>
            <a:r>
              <a:rPr lang="en-US" dirty="0"/>
              <a:t>…maybe a model?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09B66-0EA3-4ED7-9114-CFC01A4D3B66}"/>
              </a:ext>
            </a:extLst>
          </p:cNvPr>
          <p:cNvSpPr txBox="1"/>
          <p:nvPr/>
        </p:nvSpPr>
        <p:spPr>
          <a:xfrm>
            <a:off x="-51178" y="6629400"/>
            <a:ext cx="46129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https://en.wikipedia.org/wiki/Logarithm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462693-7EAB-4D8C-937D-16720A3F19B0}"/>
              </a:ext>
            </a:extLst>
          </p:cNvPr>
          <p:cNvGrpSpPr/>
          <p:nvPr/>
        </p:nvGrpSpPr>
        <p:grpSpPr>
          <a:xfrm>
            <a:off x="5922335" y="4038600"/>
            <a:ext cx="2993065" cy="2590800"/>
            <a:chOff x="1807535" y="2525233"/>
            <a:chExt cx="5528930" cy="41041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5D2FDC-6CB7-4DAC-9B5C-E161674B3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7535" y="2525233"/>
              <a:ext cx="5528930" cy="4104167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DC40B40-2E3C-4E67-80B7-2E35A15D7AC6}"/>
                </a:ext>
              </a:extLst>
            </p:cNvPr>
            <p:cNvCxnSpPr/>
            <p:nvPr/>
          </p:nvCxnSpPr>
          <p:spPr>
            <a:xfrm flipV="1">
              <a:off x="2026693" y="3733800"/>
              <a:ext cx="457200" cy="266700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387266-1C92-4664-8275-04522AEC20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3319" y="2601434"/>
              <a:ext cx="2273146" cy="387426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27432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74F91-C1C7-4294-9818-B6B22491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C031-7CFA-4F5A-8F0B-1FCF6E312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fact:</a:t>
            </a:r>
          </a:p>
          <a:p>
            <a:r>
              <a:rPr lang="en-US" dirty="0"/>
              <a:t>d(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(u))/dx = 1/u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(e) 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4942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y=ln(3x) calculate </a:t>
            </a:r>
            <a:r>
              <a:rPr lang="en-US" dirty="0" err="1"/>
              <a:t>dy</a:t>
            </a:r>
            <a:r>
              <a:rPr lang="en-US" dirty="0"/>
              <a:t>/dx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F3F61-1E3A-4465-86E4-69C745DD1C36}"/>
              </a:ext>
            </a:extLst>
          </p:cNvPr>
          <p:cNvSpPr txBox="1"/>
          <p:nvPr/>
        </p:nvSpPr>
        <p:spPr>
          <a:xfrm>
            <a:off x="5562600" y="6429457"/>
            <a:ext cx="3647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d(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(u))/dx = 1/u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37031190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y=ln(3x) calculate </a:t>
            </a:r>
            <a:r>
              <a:rPr lang="en-US" dirty="0" err="1"/>
              <a:t>dy</a:t>
            </a:r>
            <a:r>
              <a:rPr lang="en-US" dirty="0"/>
              <a:t>/dx</a:t>
            </a:r>
          </a:p>
          <a:p>
            <a:r>
              <a:rPr lang="en-US" dirty="0"/>
              <a:t>What’s u?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F3F61-1E3A-4465-86E4-69C745DD1C36}"/>
              </a:ext>
            </a:extLst>
          </p:cNvPr>
          <p:cNvSpPr txBox="1"/>
          <p:nvPr/>
        </p:nvSpPr>
        <p:spPr>
          <a:xfrm>
            <a:off x="5562600" y="6429457"/>
            <a:ext cx="3647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d(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(u))/dx = 1/u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18423024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y=ln(3x) calculate </a:t>
            </a:r>
            <a:r>
              <a:rPr lang="en-US" dirty="0" err="1"/>
              <a:t>dy</a:t>
            </a:r>
            <a:r>
              <a:rPr lang="en-US" dirty="0"/>
              <a:t>/dx</a:t>
            </a:r>
          </a:p>
          <a:p>
            <a:r>
              <a:rPr lang="en-US" dirty="0"/>
              <a:t>What’s u? 3x</a:t>
            </a:r>
          </a:p>
          <a:p>
            <a:r>
              <a:rPr lang="en-US" dirty="0"/>
              <a:t>What’s du?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F3F61-1E3A-4465-86E4-69C745DD1C36}"/>
              </a:ext>
            </a:extLst>
          </p:cNvPr>
          <p:cNvSpPr txBox="1"/>
          <p:nvPr/>
        </p:nvSpPr>
        <p:spPr>
          <a:xfrm>
            <a:off x="5562600" y="6429457"/>
            <a:ext cx="3647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d(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(u))/dx = 1/u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17977458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y=ln(3x) calculate </a:t>
            </a:r>
            <a:r>
              <a:rPr lang="en-US" dirty="0" err="1"/>
              <a:t>dy</a:t>
            </a:r>
            <a:r>
              <a:rPr lang="en-US" dirty="0"/>
              <a:t>/dx</a:t>
            </a:r>
          </a:p>
          <a:p>
            <a:r>
              <a:rPr lang="en-US" dirty="0"/>
              <a:t>What’s u? 3x</a:t>
            </a:r>
          </a:p>
          <a:p>
            <a:r>
              <a:rPr lang="en-US" dirty="0"/>
              <a:t>What’s du?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/>
              <a:t>What’s a?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CALCULUS OF 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F3F61-1E3A-4465-86E4-69C745DD1C36}"/>
              </a:ext>
            </a:extLst>
          </p:cNvPr>
          <p:cNvSpPr txBox="1"/>
          <p:nvPr/>
        </p:nvSpPr>
        <p:spPr>
          <a:xfrm>
            <a:off x="5562600" y="6429457"/>
            <a:ext cx="3647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d(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(u))/dx = 1/u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2109926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5963</TotalTime>
  <Words>5552</Words>
  <Application>Microsoft Office PowerPoint</Application>
  <PresentationFormat>On-screen Show (4:3)</PresentationFormat>
  <Paragraphs>1010</Paragraphs>
  <Slides>164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164</vt:i4>
      </vt:variant>
    </vt:vector>
  </HeadingPairs>
  <TitlesOfParts>
    <vt:vector size="171" baseType="lpstr">
      <vt:lpstr>Arial</vt:lpstr>
      <vt:lpstr>Calibri</vt:lpstr>
      <vt:lpstr>Cambria Math</vt:lpstr>
      <vt:lpstr>Comic Sans MS</vt:lpstr>
      <vt:lpstr>Times New Roman</vt:lpstr>
      <vt:lpstr>Wingdings</vt:lpstr>
      <vt:lpstr>Office Theme</vt:lpstr>
      <vt:lpstr>PowerPoint Presentation</vt:lpstr>
      <vt:lpstr>What’s Up?</vt:lpstr>
      <vt:lpstr>What’s Up?</vt:lpstr>
      <vt:lpstr>Review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 Calculus</vt:lpstr>
      <vt:lpstr>Trig Calculus</vt:lpstr>
      <vt:lpstr>Trig Calculus</vt:lpstr>
      <vt:lpstr>Trig Calculus</vt:lpstr>
      <vt:lpstr>Trig Calculus</vt:lpstr>
      <vt:lpstr>Trig Calculus</vt:lpstr>
      <vt:lpstr>Trig Calculus</vt:lpstr>
      <vt:lpstr>Trig Calculus</vt:lpstr>
      <vt:lpstr>Trig Calculus</vt:lpstr>
      <vt:lpstr>Trig Calculus</vt:lpstr>
      <vt:lpstr>Trig Calculus</vt:lpstr>
      <vt:lpstr>Questions?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Logarithms</vt:lpstr>
      <vt:lpstr>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Logarithms</vt:lpstr>
      <vt:lpstr>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Calculus of Logarithms</vt:lpstr>
      <vt:lpstr>Calculus of Logarithms</vt:lpstr>
      <vt:lpstr>Calculus of Logarithms</vt:lpstr>
      <vt:lpstr>Calculus of Logarithms</vt:lpstr>
      <vt:lpstr>Calculus of Logarithms</vt:lpstr>
      <vt:lpstr>Calculus of Logarithms</vt:lpstr>
      <vt:lpstr>Calculus of 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Calculus of Logarithms</vt:lpstr>
      <vt:lpstr>PowerPoint Presentation</vt:lpstr>
      <vt:lpstr>Calculus of Logarithms</vt:lpstr>
      <vt:lpstr>Calculus of Logarithms</vt:lpstr>
      <vt:lpstr>Calculus of Logarithms</vt:lpstr>
      <vt:lpstr>Calculus of Logarithms</vt:lpstr>
      <vt:lpstr>Calculus of Logarithms</vt:lpstr>
      <vt:lpstr>Calculus of Logarithms</vt:lpstr>
      <vt:lpstr>Calculus of 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Exponentials</vt:lpstr>
      <vt:lpstr>Exponentials</vt:lpstr>
      <vt:lpstr>Exponentials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Exponentials</vt:lpstr>
      <vt:lpstr>Exponentials</vt:lpstr>
      <vt:lpstr>Exponentials</vt:lpstr>
      <vt:lpstr>Exponentials</vt:lpstr>
      <vt:lpstr>Exponentials</vt:lpstr>
      <vt:lpstr>Logarithms vs Exponents</vt:lpstr>
      <vt:lpstr>Logarithmic vs Exponential Models</vt:lpstr>
      <vt:lpstr>Logarithmic vs Exponential Models</vt:lpstr>
      <vt:lpstr>PowerPoint Presentation</vt:lpstr>
      <vt:lpstr>PowerPoint Presentation</vt:lpstr>
      <vt:lpstr>PowerPoint Presentation</vt:lpstr>
      <vt:lpstr>Exponentials Calculus</vt:lpstr>
      <vt:lpstr>Exponentials Calculus</vt:lpstr>
      <vt:lpstr>Exponentials Calculus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Useful Skill: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611</cp:revision>
  <dcterms:created xsi:type="dcterms:W3CDTF">2012-09-06T22:30:26Z</dcterms:created>
  <dcterms:modified xsi:type="dcterms:W3CDTF">2023-01-07T00:18:34Z</dcterms:modified>
</cp:coreProperties>
</file>