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0"/>
  </p:notesMasterIdLst>
  <p:handoutMasterIdLst>
    <p:handoutMasterId r:id="rId181"/>
  </p:handoutMasterIdLst>
  <p:sldIdLst>
    <p:sldId id="256" r:id="rId2"/>
    <p:sldId id="2651" r:id="rId3"/>
    <p:sldId id="2652" r:id="rId4"/>
    <p:sldId id="2653" r:id="rId5"/>
    <p:sldId id="621" r:id="rId6"/>
    <p:sldId id="2743" r:id="rId7"/>
    <p:sldId id="2744" r:id="rId8"/>
    <p:sldId id="2745" r:id="rId9"/>
    <p:sldId id="648" r:id="rId10"/>
    <p:sldId id="649" r:id="rId11"/>
    <p:sldId id="650" r:id="rId12"/>
    <p:sldId id="2746" r:id="rId13"/>
    <p:sldId id="2747" r:id="rId14"/>
    <p:sldId id="2485" r:id="rId15"/>
    <p:sldId id="1263" r:id="rId16"/>
    <p:sldId id="1264" r:id="rId17"/>
    <p:sldId id="1265" r:id="rId18"/>
    <p:sldId id="1266" r:id="rId19"/>
    <p:sldId id="1277" r:id="rId20"/>
    <p:sldId id="1279" r:id="rId21"/>
    <p:sldId id="1278" r:id="rId22"/>
    <p:sldId id="1268" r:id="rId23"/>
    <p:sldId id="1304" r:id="rId24"/>
    <p:sldId id="2607" r:id="rId25"/>
    <p:sldId id="2598" r:id="rId26"/>
    <p:sldId id="2604" r:id="rId27"/>
    <p:sldId id="2600" r:id="rId28"/>
    <p:sldId id="2601" r:id="rId29"/>
    <p:sldId id="2602" r:id="rId30"/>
    <p:sldId id="2603" r:id="rId31"/>
    <p:sldId id="2477" r:id="rId32"/>
    <p:sldId id="1270" r:id="rId33"/>
    <p:sldId id="1305" r:id="rId34"/>
    <p:sldId id="2608" r:id="rId35"/>
    <p:sldId id="2605" r:id="rId36"/>
    <p:sldId id="1269" r:id="rId37"/>
    <p:sldId id="1271" r:id="rId38"/>
    <p:sldId id="1306" r:id="rId39"/>
    <p:sldId id="1307" r:id="rId40"/>
    <p:sldId id="1308" r:id="rId41"/>
    <p:sldId id="2610" r:id="rId42"/>
    <p:sldId id="2611" r:id="rId43"/>
    <p:sldId id="2612" r:id="rId44"/>
    <p:sldId id="2613" r:id="rId45"/>
    <p:sldId id="2614" r:id="rId46"/>
    <p:sldId id="2606" r:id="rId47"/>
    <p:sldId id="2609" r:id="rId48"/>
    <p:sldId id="1272" r:id="rId49"/>
    <p:sldId id="2714" r:id="rId50"/>
    <p:sldId id="2723" r:id="rId51"/>
    <p:sldId id="2656" r:id="rId52"/>
    <p:sldId id="2657" r:id="rId53"/>
    <p:sldId id="2658" r:id="rId54"/>
    <p:sldId id="2659" r:id="rId55"/>
    <p:sldId id="2660" r:id="rId56"/>
    <p:sldId id="2661" r:id="rId57"/>
    <p:sldId id="2663" r:id="rId58"/>
    <p:sldId id="2662" r:id="rId59"/>
    <p:sldId id="2655" r:id="rId60"/>
    <p:sldId id="1273" r:id="rId61"/>
    <p:sldId id="2646" r:id="rId62"/>
    <p:sldId id="1309" r:id="rId63"/>
    <p:sldId id="2615" r:id="rId64"/>
    <p:sldId id="2616" r:id="rId65"/>
    <p:sldId id="2617" r:id="rId66"/>
    <p:sldId id="2618" r:id="rId67"/>
    <p:sldId id="2619" r:id="rId68"/>
    <p:sldId id="2620" r:id="rId69"/>
    <p:sldId id="2621" r:id="rId70"/>
    <p:sldId id="2622" r:id="rId71"/>
    <p:sldId id="2623" r:id="rId72"/>
    <p:sldId id="2624" r:id="rId73"/>
    <p:sldId id="2625" r:id="rId74"/>
    <p:sldId id="2626" r:id="rId75"/>
    <p:sldId id="2627" r:id="rId76"/>
    <p:sldId id="2628" r:id="rId77"/>
    <p:sldId id="1324" r:id="rId78"/>
    <p:sldId id="2478" r:id="rId79"/>
    <p:sldId id="538" r:id="rId80"/>
    <p:sldId id="2629" r:id="rId81"/>
    <p:sldId id="540" r:id="rId82"/>
    <p:sldId id="541" r:id="rId83"/>
    <p:sldId id="1327" r:id="rId84"/>
    <p:sldId id="543" r:id="rId85"/>
    <p:sldId id="2680" r:id="rId86"/>
    <p:sldId id="544" r:id="rId87"/>
    <p:sldId id="2630" r:id="rId88"/>
    <p:sldId id="2631" r:id="rId89"/>
    <p:sldId id="546" r:id="rId90"/>
    <p:sldId id="2715" r:id="rId91"/>
    <p:sldId id="2717" r:id="rId92"/>
    <p:sldId id="2716" r:id="rId93"/>
    <p:sldId id="2718" r:id="rId94"/>
    <p:sldId id="2719" r:id="rId95"/>
    <p:sldId id="2720" r:id="rId96"/>
    <p:sldId id="2683" r:id="rId97"/>
    <p:sldId id="2518" r:id="rId98"/>
    <p:sldId id="2654" r:id="rId99"/>
    <p:sldId id="2682" r:id="rId100"/>
    <p:sldId id="2681" r:id="rId101"/>
    <p:sldId id="2685" r:id="rId102"/>
    <p:sldId id="2686" r:id="rId103"/>
    <p:sldId id="2684" r:id="rId104"/>
    <p:sldId id="548" r:id="rId105"/>
    <p:sldId id="549" r:id="rId106"/>
    <p:sldId id="2721" r:id="rId107"/>
    <p:sldId id="2722" r:id="rId108"/>
    <p:sldId id="2687" r:id="rId109"/>
    <p:sldId id="2688" r:id="rId110"/>
    <p:sldId id="2689" r:id="rId111"/>
    <p:sldId id="2671" r:id="rId112"/>
    <p:sldId id="2637" r:id="rId113"/>
    <p:sldId id="2724" r:id="rId114"/>
    <p:sldId id="2748" r:id="rId115"/>
    <p:sldId id="2749" r:id="rId116"/>
    <p:sldId id="1326" r:id="rId117"/>
    <p:sldId id="1328" r:id="rId118"/>
    <p:sldId id="2511" r:id="rId119"/>
    <p:sldId id="2512" r:id="rId120"/>
    <p:sldId id="2521" r:id="rId121"/>
    <p:sldId id="2523" r:id="rId122"/>
    <p:sldId id="2524" r:id="rId123"/>
    <p:sldId id="2525" r:id="rId124"/>
    <p:sldId id="2479" r:id="rId125"/>
    <p:sldId id="559" r:id="rId126"/>
    <p:sldId id="560" r:id="rId127"/>
    <p:sldId id="2513" r:id="rId128"/>
    <p:sldId id="1329" r:id="rId129"/>
    <p:sldId id="582" r:id="rId130"/>
    <p:sldId id="2516" r:id="rId131"/>
    <p:sldId id="562" r:id="rId132"/>
    <p:sldId id="563" r:id="rId133"/>
    <p:sldId id="2639" r:id="rId134"/>
    <p:sldId id="2638" r:id="rId135"/>
    <p:sldId id="565" r:id="rId136"/>
    <p:sldId id="2665" r:id="rId137"/>
    <p:sldId id="2666" r:id="rId138"/>
    <p:sldId id="2667" r:id="rId139"/>
    <p:sldId id="569" r:id="rId140"/>
    <p:sldId id="2725" r:id="rId141"/>
    <p:sldId id="2517" r:id="rId142"/>
    <p:sldId id="2664" r:id="rId143"/>
    <p:sldId id="2675" r:id="rId144"/>
    <p:sldId id="2690" r:id="rId145"/>
    <p:sldId id="2691" r:id="rId146"/>
    <p:sldId id="2676" r:id="rId147"/>
    <p:sldId id="2692" r:id="rId148"/>
    <p:sldId id="2693" r:id="rId149"/>
    <p:sldId id="2672" r:id="rId150"/>
    <p:sldId id="2694" r:id="rId151"/>
    <p:sldId id="2695" r:id="rId152"/>
    <p:sldId id="2696" r:id="rId153"/>
    <p:sldId id="2697" r:id="rId154"/>
    <p:sldId id="2729" r:id="rId155"/>
    <p:sldId id="2728" r:id="rId156"/>
    <p:sldId id="2726" r:id="rId157"/>
    <p:sldId id="2727" r:id="rId158"/>
    <p:sldId id="2730" r:id="rId159"/>
    <p:sldId id="2698" r:id="rId160"/>
    <p:sldId id="2701" r:id="rId161"/>
    <p:sldId id="2732" r:id="rId162"/>
    <p:sldId id="2678" r:id="rId163"/>
    <p:sldId id="2699" r:id="rId164"/>
    <p:sldId id="2734" r:id="rId165"/>
    <p:sldId id="2731" r:id="rId166"/>
    <p:sldId id="2733" r:id="rId167"/>
    <p:sldId id="2735" r:id="rId168"/>
    <p:sldId id="2737" r:id="rId169"/>
    <p:sldId id="2703" r:id="rId170"/>
    <p:sldId id="2704" r:id="rId171"/>
    <p:sldId id="2679" r:id="rId172"/>
    <p:sldId id="2739" r:id="rId173"/>
    <p:sldId id="2736" r:id="rId174"/>
    <p:sldId id="2740" r:id="rId175"/>
    <p:sldId id="2738" r:id="rId176"/>
    <p:sldId id="2494" r:id="rId177"/>
    <p:sldId id="1059" r:id="rId178"/>
    <p:sldId id="2495" r:id="rId17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2" autoAdjust="0"/>
    <p:restoredTop sz="94660"/>
  </p:normalViewPr>
  <p:slideViewPr>
    <p:cSldViewPr>
      <p:cViewPr varScale="1">
        <p:scale>
          <a:sx n="90" d="100"/>
          <a:sy n="90" d="100"/>
        </p:scale>
        <p:origin x="9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presProps" Target="presProps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41557-EC00-47AD-A3B6-6484700CA67A}" type="datetimeFigureOut">
              <a:rPr lang="en-US"/>
              <a:pPr>
                <a:defRPr/>
              </a:pPr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CEA775-3D3E-4E30-9643-A0E44CCD0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852E-15CD-48AD-B466-E5DDAE8EF5B0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2F5C7-5B17-4A3C-A36F-3FE702597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2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2F5C7-5B17-4A3C-A36F-3FE70259733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1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2F5C7-5B17-4A3C-A36F-3FE70259733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81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5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8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4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31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s.coloradotech.edu/UnifiedPortal/Vendor/lms/class/255013/livesession/1061388/redirect" TargetMode="Externa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C89AD3-F9B2-411B-BFD8-00CC5AD0E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28"/>
            <a:ext cx="9144000" cy="68619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29400"/>
            <a:ext cx="94869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http://en.wikipedia.org/wiki/Differential_equation#mediaviewer/File:Elmer-pump-heatequation.png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252A403A-CFCC-4EB8-9C84-8C919CE2F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91440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200" b="1" dirty="0">
                <a:solidFill>
                  <a:srgbClr val="FFFF00"/>
                </a:solidFill>
              </a:rPr>
              <a:t>Welcome to </a:t>
            </a:r>
          </a:p>
          <a:p>
            <a:pPr eaLnBrk="1" hangingPunct="1"/>
            <a:r>
              <a:rPr lang="en-US" altLang="en-US" sz="6900" b="1" dirty="0">
                <a:solidFill>
                  <a:srgbClr val="CCFFFF"/>
                </a:solidFill>
              </a:rPr>
              <a:t>Unit 6 </a:t>
            </a:r>
          </a:p>
          <a:p>
            <a:pPr eaLnBrk="1" hangingPunct="1"/>
            <a:r>
              <a:rPr lang="en-US" altLang="en-US" sz="6900" b="1">
                <a:solidFill>
                  <a:srgbClr val="CCFFFF"/>
                </a:solidFill>
              </a:rPr>
              <a:t>Part </a:t>
            </a:r>
            <a:r>
              <a:rPr lang="en-US" altLang="en-US" sz="6900" b="1" dirty="0">
                <a:solidFill>
                  <a:srgbClr val="CCFFFF"/>
                </a:solidFill>
              </a:rPr>
              <a:t>11</a:t>
            </a:r>
            <a:r>
              <a:rPr lang="en-US" altLang="en-US" sz="7500" b="1" dirty="0">
                <a:solidFill>
                  <a:srgbClr val="CCFFFF"/>
                </a:solidFill>
              </a:rPr>
              <a:t>!</a:t>
            </a:r>
          </a:p>
          <a:p>
            <a:pPr eaLnBrk="1" hangingPunct="1"/>
            <a:endParaRPr lang="en-US" altLang="en-US" sz="3000" b="1" dirty="0">
              <a:solidFill>
                <a:srgbClr val="CCFFFF"/>
              </a:solidFill>
            </a:endParaRPr>
          </a:p>
          <a:p>
            <a:pPr eaLnBrk="1" hangingPunct="1"/>
            <a:r>
              <a:rPr lang="en-US" altLang="en-US" sz="4400" b="1" dirty="0">
                <a:solidFill>
                  <a:srgbClr val="CCFFFF"/>
                </a:solidFill>
              </a:rPr>
              <a:t>MATH 207 Integral Calculus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C3855984-2A27-4FB9-AF4F-B36317540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49710"/>
            <a:ext cx="5638801" cy="420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Higher-Order Integrals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Frequently use functions of variables for the limits</a:t>
            </a:r>
          </a:p>
          <a:p>
            <a:endParaRPr lang="en-US" i="1" dirty="0"/>
          </a:p>
          <a:p>
            <a:r>
              <a:rPr lang="en-US" i="1" dirty="0"/>
              <a:t>∫</a:t>
            </a:r>
            <a:r>
              <a:rPr lang="en-US" baseline="-25000" dirty="0"/>
              <a:t>a</a:t>
            </a:r>
            <a:r>
              <a:rPr lang="en-US" baseline="30000" dirty="0"/>
              <a:t>b </a:t>
            </a:r>
            <a:r>
              <a:rPr lang="en-US" i="1" dirty="0"/>
              <a:t>∫</a:t>
            </a:r>
            <a:r>
              <a:rPr lang="en-US" baseline="-25000" dirty="0"/>
              <a:t>0</a:t>
            </a:r>
            <a:r>
              <a:rPr lang="en-US" baseline="30000" dirty="0"/>
              <a:t>ƒ(x)</a:t>
            </a:r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/>
              <a:t> dx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http://translationbiz.files.wordpress.com/2012/07/tearing-out-hair2.jpg</a:t>
            </a:r>
          </a:p>
        </p:txBody>
      </p:sp>
    </p:spTree>
    <p:extLst>
      <p:ext uri="{BB962C8B-B14F-4D97-AF65-F5344CB8AC3E}">
        <p14:creationId xmlns:p14="http://schemas.microsoft.com/office/powerpoint/2010/main" val="376542810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 = 0 and d = 3   what would the 84</a:t>
            </a:r>
            <a:r>
              <a:rPr lang="en-US" baseline="30000" dirty="0"/>
              <a:t>th</a:t>
            </a:r>
            <a:r>
              <a:rPr lang="en-US" dirty="0"/>
              <a:t> term of the arithmetic sequence be?</a:t>
            </a:r>
          </a:p>
          <a:p>
            <a:endParaRPr lang="en-US" sz="1000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893EB3-D28C-4067-2F9A-06BF021B3E4B}"/>
              </a:ext>
            </a:extLst>
          </p:cNvPr>
          <p:cNvSpPr txBox="1"/>
          <p:nvPr/>
        </p:nvSpPr>
        <p:spPr>
          <a:xfrm>
            <a:off x="7391400" y="6477000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</p:txBody>
      </p:sp>
    </p:spTree>
    <p:extLst>
      <p:ext uri="{BB962C8B-B14F-4D97-AF65-F5344CB8AC3E}">
        <p14:creationId xmlns:p14="http://schemas.microsoft.com/office/powerpoint/2010/main" val="349029221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 = 0 and d = 3   what would the 84</a:t>
            </a:r>
            <a:r>
              <a:rPr lang="en-US" baseline="30000" dirty="0"/>
              <a:t>th</a:t>
            </a:r>
            <a:r>
              <a:rPr lang="en-US" dirty="0"/>
              <a:t> term of the arithmetic sequence be?</a:t>
            </a:r>
          </a:p>
          <a:p>
            <a:endParaRPr lang="en-US" sz="1000" dirty="0"/>
          </a:p>
          <a:p>
            <a:endParaRPr lang="en-US" dirty="0"/>
          </a:p>
          <a:p>
            <a:r>
              <a:rPr lang="en-US" dirty="0"/>
              <a:t>a</a:t>
            </a:r>
            <a:r>
              <a:rPr lang="en-US" baseline="-25000" dirty="0"/>
              <a:t>n  </a:t>
            </a:r>
            <a:r>
              <a:rPr lang="en-US" sz="3000" dirty="0"/>
              <a:t> </a:t>
            </a:r>
            <a:r>
              <a:rPr lang="en-US" dirty="0"/>
              <a:t>= a</a:t>
            </a:r>
            <a:r>
              <a:rPr lang="en-US" baseline="-25000" dirty="0"/>
              <a:t>1</a:t>
            </a:r>
            <a:r>
              <a:rPr lang="en-US" dirty="0"/>
              <a:t> + </a:t>
            </a:r>
            <a:r>
              <a:rPr lang="en-US" sz="3500" dirty="0"/>
              <a:t> </a:t>
            </a:r>
            <a:r>
              <a:rPr lang="en-US" dirty="0"/>
              <a:t>(n-1)</a:t>
            </a:r>
            <a:r>
              <a:rPr lang="en-US" sz="3500" dirty="0"/>
              <a:t> </a:t>
            </a:r>
            <a:r>
              <a:rPr lang="en-US" dirty="0"/>
              <a:t>(d)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2EFB46-B4B7-4A11-A525-3328EEFAD1F5}"/>
              </a:ext>
            </a:extLst>
          </p:cNvPr>
          <p:cNvSpPr txBox="1"/>
          <p:nvPr/>
        </p:nvSpPr>
        <p:spPr>
          <a:xfrm>
            <a:off x="7391400" y="6477000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</p:txBody>
      </p:sp>
    </p:spTree>
    <p:extLst>
      <p:ext uri="{BB962C8B-B14F-4D97-AF65-F5344CB8AC3E}">
        <p14:creationId xmlns:p14="http://schemas.microsoft.com/office/powerpoint/2010/main" val="331979860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 = 0 and d = 3   what would the 84</a:t>
            </a:r>
            <a:r>
              <a:rPr lang="en-US" baseline="30000" dirty="0"/>
              <a:t>th</a:t>
            </a:r>
            <a:r>
              <a:rPr lang="en-US" dirty="0"/>
              <a:t> term of the arithmetic sequence be?</a:t>
            </a:r>
          </a:p>
          <a:p>
            <a:endParaRPr lang="en-US" sz="1000" dirty="0"/>
          </a:p>
          <a:p>
            <a:endParaRPr lang="en-US" dirty="0"/>
          </a:p>
          <a:p>
            <a:r>
              <a:rPr lang="en-US" dirty="0"/>
              <a:t>a</a:t>
            </a:r>
            <a:r>
              <a:rPr lang="en-US" baseline="-25000" dirty="0"/>
              <a:t>n  </a:t>
            </a:r>
            <a:r>
              <a:rPr lang="en-US" sz="3000" dirty="0"/>
              <a:t> </a:t>
            </a:r>
            <a:r>
              <a:rPr lang="en-US" dirty="0"/>
              <a:t>= a</a:t>
            </a:r>
            <a:r>
              <a:rPr lang="en-US" baseline="-25000" dirty="0"/>
              <a:t>1</a:t>
            </a:r>
            <a:r>
              <a:rPr lang="en-US" dirty="0"/>
              <a:t> + </a:t>
            </a:r>
            <a:r>
              <a:rPr lang="en-US" sz="3500" dirty="0"/>
              <a:t> </a:t>
            </a:r>
            <a:r>
              <a:rPr lang="en-US" dirty="0"/>
              <a:t>(n-1)</a:t>
            </a:r>
            <a:r>
              <a:rPr lang="en-US" sz="3500" dirty="0"/>
              <a:t> </a:t>
            </a:r>
            <a:r>
              <a:rPr lang="en-US" dirty="0"/>
              <a:t>(d)</a:t>
            </a:r>
          </a:p>
          <a:p>
            <a:r>
              <a:rPr lang="en-US" dirty="0"/>
              <a:t>a</a:t>
            </a:r>
            <a:r>
              <a:rPr lang="en-US" baseline="-25000" dirty="0"/>
              <a:t>84</a:t>
            </a:r>
            <a:r>
              <a:rPr lang="en-US" dirty="0"/>
              <a:t> = 0 </a:t>
            </a:r>
            <a:r>
              <a:rPr lang="en-US" sz="3500" dirty="0"/>
              <a:t> </a:t>
            </a:r>
            <a:r>
              <a:rPr lang="en-US" dirty="0"/>
              <a:t>+ (84-1)(3)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2EFB46-B4B7-4A11-A525-3328EEFAD1F5}"/>
              </a:ext>
            </a:extLst>
          </p:cNvPr>
          <p:cNvSpPr txBox="1"/>
          <p:nvPr/>
        </p:nvSpPr>
        <p:spPr>
          <a:xfrm>
            <a:off x="7391400" y="6477000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</p:txBody>
      </p:sp>
    </p:spTree>
    <p:extLst>
      <p:ext uri="{BB962C8B-B14F-4D97-AF65-F5344CB8AC3E}">
        <p14:creationId xmlns:p14="http://schemas.microsoft.com/office/powerpoint/2010/main" val="369287502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 = 0 and d = 3   what would the 84</a:t>
            </a:r>
            <a:r>
              <a:rPr lang="en-US" baseline="30000" dirty="0"/>
              <a:t>th</a:t>
            </a:r>
            <a:r>
              <a:rPr lang="en-US" dirty="0"/>
              <a:t> term of the arithmetic sequence be?</a:t>
            </a:r>
          </a:p>
          <a:p>
            <a:endParaRPr lang="en-US" sz="1000" dirty="0"/>
          </a:p>
          <a:p>
            <a:endParaRPr lang="en-US" dirty="0"/>
          </a:p>
          <a:p>
            <a:r>
              <a:rPr lang="en-US" dirty="0"/>
              <a:t>a</a:t>
            </a:r>
            <a:r>
              <a:rPr lang="en-US" baseline="-25000" dirty="0"/>
              <a:t>n  </a:t>
            </a:r>
            <a:r>
              <a:rPr lang="en-US" sz="3000" dirty="0"/>
              <a:t> </a:t>
            </a:r>
            <a:r>
              <a:rPr lang="en-US" dirty="0"/>
              <a:t>= a</a:t>
            </a:r>
            <a:r>
              <a:rPr lang="en-US" baseline="-25000" dirty="0"/>
              <a:t>1</a:t>
            </a:r>
            <a:r>
              <a:rPr lang="en-US" dirty="0"/>
              <a:t> + </a:t>
            </a:r>
            <a:r>
              <a:rPr lang="en-US" sz="3500" dirty="0"/>
              <a:t> </a:t>
            </a:r>
            <a:r>
              <a:rPr lang="en-US" dirty="0"/>
              <a:t>(n-1)</a:t>
            </a:r>
            <a:r>
              <a:rPr lang="en-US" sz="3500" dirty="0"/>
              <a:t> </a:t>
            </a:r>
            <a:r>
              <a:rPr lang="en-US" dirty="0"/>
              <a:t>(d)</a:t>
            </a:r>
          </a:p>
          <a:p>
            <a:r>
              <a:rPr lang="en-US" dirty="0"/>
              <a:t>a</a:t>
            </a:r>
            <a:r>
              <a:rPr lang="en-US" baseline="-25000" dirty="0"/>
              <a:t>84</a:t>
            </a:r>
            <a:r>
              <a:rPr lang="en-US" dirty="0"/>
              <a:t> = 0 </a:t>
            </a:r>
            <a:r>
              <a:rPr lang="en-US" sz="3500" dirty="0"/>
              <a:t> </a:t>
            </a:r>
            <a:r>
              <a:rPr lang="en-US" dirty="0"/>
              <a:t>+ (84-1)(3) = </a:t>
            </a:r>
            <a:r>
              <a:rPr lang="en-US" dirty="0">
                <a:solidFill>
                  <a:srgbClr val="FFFF00"/>
                </a:solidFill>
              </a:rPr>
              <a:t>249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2EFB46-B4B7-4A11-A525-3328EEFAD1F5}"/>
              </a:ext>
            </a:extLst>
          </p:cNvPr>
          <p:cNvSpPr txBox="1"/>
          <p:nvPr/>
        </p:nvSpPr>
        <p:spPr>
          <a:xfrm>
            <a:off x="7391400" y="6477000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</p:txBody>
      </p:sp>
    </p:spTree>
    <p:extLst>
      <p:ext uri="{BB962C8B-B14F-4D97-AF65-F5344CB8AC3E}">
        <p14:creationId xmlns:p14="http://schemas.microsoft.com/office/powerpoint/2010/main" val="314242636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calculate the 10,000</a:t>
            </a:r>
            <a:r>
              <a:rPr lang="en-US" baseline="30000" dirty="0"/>
              <a:t>th</a:t>
            </a:r>
            <a:r>
              <a:rPr lang="en-US" dirty="0"/>
              <a:t> term in an arithmetic sequence using the formula without having to list up the 9,999 that come before it! 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23870422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 = 5 and d = 2   what is the 12th term of the arithmetic sequence?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F10045-F79B-49E6-8A82-AEDB5CE2AB7C}"/>
              </a:ext>
            </a:extLst>
          </p:cNvPr>
          <p:cNvSpPr txBox="1"/>
          <p:nvPr/>
        </p:nvSpPr>
        <p:spPr>
          <a:xfrm>
            <a:off x="7391400" y="6477000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</p:txBody>
      </p:sp>
    </p:spTree>
    <p:extLst>
      <p:ext uri="{BB962C8B-B14F-4D97-AF65-F5344CB8AC3E}">
        <p14:creationId xmlns:p14="http://schemas.microsoft.com/office/powerpoint/2010/main" val="63108588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 = 5 and d = 2   what is the 12th term of the arithmetic sequence?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  <a:p>
            <a:r>
              <a:rPr lang="en-US" dirty="0"/>
              <a:t>a</a:t>
            </a:r>
            <a:r>
              <a:rPr lang="en-US" baseline="-25000" dirty="0"/>
              <a:t>12</a:t>
            </a:r>
            <a:r>
              <a:rPr lang="en-US" dirty="0"/>
              <a:t> = 5 + (12-1)2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F10045-F79B-49E6-8A82-AEDB5CE2AB7C}"/>
              </a:ext>
            </a:extLst>
          </p:cNvPr>
          <p:cNvSpPr txBox="1"/>
          <p:nvPr/>
        </p:nvSpPr>
        <p:spPr>
          <a:xfrm>
            <a:off x="7391400" y="6477000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</p:txBody>
      </p:sp>
    </p:spTree>
    <p:extLst>
      <p:ext uri="{BB962C8B-B14F-4D97-AF65-F5344CB8AC3E}">
        <p14:creationId xmlns:p14="http://schemas.microsoft.com/office/powerpoint/2010/main" val="343613480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 = 5 and d = 2   what is the 12th term of the arithmetic sequence?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  <a:p>
            <a:r>
              <a:rPr lang="en-US" dirty="0"/>
              <a:t>a</a:t>
            </a:r>
            <a:r>
              <a:rPr lang="en-US" baseline="-25000" dirty="0"/>
              <a:t>12</a:t>
            </a:r>
            <a:r>
              <a:rPr lang="en-US" dirty="0"/>
              <a:t> = 5 + (12-1)2</a:t>
            </a:r>
          </a:p>
          <a:p>
            <a:r>
              <a:rPr lang="en-US" dirty="0"/>
              <a:t>    = </a:t>
            </a:r>
            <a:r>
              <a:rPr lang="en-US" dirty="0">
                <a:solidFill>
                  <a:srgbClr val="FFFF00"/>
                </a:solidFill>
              </a:rPr>
              <a:t>27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F10045-F79B-49E6-8A82-AEDB5CE2AB7C}"/>
              </a:ext>
            </a:extLst>
          </p:cNvPr>
          <p:cNvSpPr txBox="1"/>
          <p:nvPr/>
        </p:nvSpPr>
        <p:spPr>
          <a:xfrm>
            <a:off x="7391400" y="6477000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</p:txBody>
      </p:sp>
    </p:spTree>
    <p:extLst>
      <p:ext uri="{BB962C8B-B14F-4D97-AF65-F5344CB8AC3E}">
        <p14:creationId xmlns:p14="http://schemas.microsoft.com/office/powerpoint/2010/main" val="126903304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 = 5 and d = 2   what would the 84</a:t>
            </a:r>
            <a:r>
              <a:rPr lang="en-US" baseline="30000" dirty="0"/>
              <a:t>th</a:t>
            </a:r>
            <a:r>
              <a:rPr lang="en-US" dirty="0"/>
              <a:t> term of the arithmetic sequence be?</a:t>
            </a:r>
          </a:p>
          <a:p>
            <a:endParaRPr lang="en-US" sz="1000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5e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2EFB46-B4B7-4A11-A525-3328EEFAD1F5}"/>
              </a:ext>
            </a:extLst>
          </p:cNvPr>
          <p:cNvSpPr txBox="1"/>
          <p:nvPr/>
        </p:nvSpPr>
        <p:spPr>
          <a:xfrm>
            <a:off x="7391400" y="6477000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</p:txBody>
      </p:sp>
    </p:spTree>
    <p:extLst>
      <p:ext uri="{BB962C8B-B14F-4D97-AF65-F5344CB8AC3E}">
        <p14:creationId xmlns:p14="http://schemas.microsoft.com/office/powerpoint/2010/main" val="165622498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 = 5 and d = 2   what would the 84</a:t>
            </a:r>
            <a:r>
              <a:rPr lang="en-US" baseline="30000" dirty="0"/>
              <a:t>th</a:t>
            </a:r>
            <a:r>
              <a:rPr lang="en-US" dirty="0"/>
              <a:t> term of the arithmetic sequence be?</a:t>
            </a:r>
          </a:p>
          <a:p>
            <a:endParaRPr lang="en-US" sz="1000" dirty="0"/>
          </a:p>
          <a:p>
            <a:endParaRPr lang="en-US" dirty="0"/>
          </a:p>
          <a:p>
            <a:r>
              <a:rPr lang="en-US" dirty="0"/>
              <a:t>a</a:t>
            </a:r>
            <a:r>
              <a:rPr lang="en-US" baseline="-25000" dirty="0"/>
              <a:t>n  </a:t>
            </a:r>
            <a:r>
              <a:rPr lang="en-US" sz="3000" dirty="0"/>
              <a:t> </a:t>
            </a:r>
            <a:r>
              <a:rPr lang="en-US" dirty="0"/>
              <a:t>= a</a:t>
            </a:r>
            <a:r>
              <a:rPr lang="en-US" baseline="-25000" dirty="0"/>
              <a:t>1</a:t>
            </a:r>
            <a:r>
              <a:rPr lang="en-US" dirty="0"/>
              <a:t> + (n-1)(d)</a:t>
            </a:r>
          </a:p>
          <a:p>
            <a:r>
              <a:rPr lang="en-US" dirty="0"/>
              <a:t>a</a:t>
            </a:r>
            <a:r>
              <a:rPr lang="en-US" baseline="-25000" dirty="0"/>
              <a:t>84</a:t>
            </a:r>
            <a:r>
              <a:rPr lang="en-US" dirty="0"/>
              <a:t> = 5 + (84-1)(2)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5e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2EFB46-B4B7-4A11-A525-3328EEFAD1F5}"/>
              </a:ext>
            </a:extLst>
          </p:cNvPr>
          <p:cNvSpPr txBox="1"/>
          <p:nvPr/>
        </p:nvSpPr>
        <p:spPr>
          <a:xfrm>
            <a:off x="7391400" y="6477000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</p:txBody>
      </p:sp>
    </p:spTree>
    <p:extLst>
      <p:ext uri="{BB962C8B-B14F-4D97-AF65-F5344CB8AC3E}">
        <p14:creationId xmlns:p14="http://schemas.microsoft.com/office/powerpoint/2010/main" val="2625282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Higher-Order Integrals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ok…</a:t>
            </a:r>
          </a:p>
          <a:p>
            <a:r>
              <a:rPr lang="en-US" dirty="0"/>
              <a:t>The TI/Wolfram/</a:t>
            </a:r>
            <a:r>
              <a:rPr lang="en-US" dirty="0" err="1"/>
              <a:t>Symbolab</a:t>
            </a:r>
            <a:r>
              <a:rPr lang="en-US" dirty="0"/>
              <a:t> (</a:t>
            </a:r>
            <a:r>
              <a:rPr lang="en-US" dirty="0" err="1"/>
              <a:t>sorta</a:t>
            </a:r>
            <a:r>
              <a:rPr lang="en-US" dirty="0"/>
              <a:t>) can handle it!</a:t>
            </a:r>
          </a:p>
        </p:txBody>
      </p:sp>
    </p:spTree>
    <p:extLst>
      <p:ext uri="{BB962C8B-B14F-4D97-AF65-F5344CB8AC3E}">
        <p14:creationId xmlns:p14="http://schemas.microsoft.com/office/powerpoint/2010/main" val="150953150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 = 5 and d = 2   what would the 84</a:t>
            </a:r>
            <a:r>
              <a:rPr lang="en-US" baseline="30000" dirty="0"/>
              <a:t>th</a:t>
            </a:r>
            <a:r>
              <a:rPr lang="en-US" dirty="0"/>
              <a:t> term of the arithmetic sequence be?</a:t>
            </a:r>
          </a:p>
          <a:p>
            <a:endParaRPr lang="en-US" sz="1000" dirty="0"/>
          </a:p>
          <a:p>
            <a:endParaRPr lang="en-US" dirty="0"/>
          </a:p>
          <a:p>
            <a:r>
              <a:rPr lang="en-US" dirty="0"/>
              <a:t>a</a:t>
            </a:r>
            <a:r>
              <a:rPr lang="en-US" baseline="-25000" dirty="0"/>
              <a:t>n  </a:t>
            </a:r>
            <a:r>
              <a:rPr lang="en-US" sz="3000" dirty="0"/>
              <a:t> </a:t>
            </a:r>
            <a:r>
              <a:rPr lang="en-US" dirty="0"/>
              <a:t>= a</a:t>
            </a:r>
            <a:r>
              <a:rPr lang="en-US" baseline="-25000" dirty="0"/>
              <a:t>1</a:t>
            </a:r>
            <a:r>
              <a:rPr lang="en-US" dirty="0"/>
              <a:t> + (n-1)(d)</a:t>
            </a:r>
          </a:p>
          <a:p>
            <a:r>
              <a:rPr lang="en-US" dirty="0"/>
              <a:t>a</a:t>
            </a:r>
            <a:r>
              <a:rPr lang="en-US" baseline="-25000" dirty="0"/>
              <a:t>84</a:t>
            </a:r>
            <a:r>
              <a:rPr lang="en-US" dirty="0"/>
              <a:t> = 5 + (84-1)(2) = </a:t>
            </a:r>
            <a:r>
              <a:rPr lang="en-US" dirty="0">
                <a:solidFill>
                  <a:srgbClr val="FFFF00"/>
                </a:solidFill>
              </a:rPr>
              <a:t>171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5e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2EFB46-B4B7-4A11-A525-3328EEFAD1F5}"/>
              </a:ext>
            </a:extLst>
          </p:cNvPr>
          <p:cNvSpPr txBox="1"/>
          <p:nvPr/>
        </p:nvSpPr>
        <p:spPr>
          <a:xfrm>
            <a:off x="7391400" y="6477000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</p:txBody>
      </p:sp>
    </p:spTree>
    <p:extLst>
      <p:ext uri="{BB962C8B-B14F-4D97-AF65-F5344CB8AC3E}">
        <p14:creationId xmlns:p14="http://schemas.microsoft.com/office/powerpoint/2010/main" val="422201313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Note: in some books and websites, this is stated as: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0</a:t>
            </a:r>
            <a:r>
              <a:rPr lang="en-US" dirty="0"/>
              <a:t> + (n)d</a:t>
            </a:r>
          </a:p>
          <a:p>
            <a:pPr>
              <a:spcBef>
                <a:spcPts val="0"/>
              </a:spcBef>
            </a:pPr>
            <a:r>
              <a:rPr lang="en-US" dirty="0"/>
              <a:t>In this case, a</a:t>
            </a:r>
            <a:r>
              <a:rPr lang="en-US" baseline="-25000" dirty="0"/>
              <a:t>0</a:t>
            </a:r>
            <a:r>
              <a:rPr lang="en-US" dirty="0"/>
              <a:t> is sort of a </a:t>
            </a:r>
          </a:p>
          <a:p>
            <a:pPr>
              <a:spcBef>
                <a:spcPts val="0"/>
              </a:spcBef>
            </a:pPr>
            <a:r>
              <a:rPr lang="en-US" dirty="0"/>
              <a:t>   “seed” value to generate a</a:t>
            </a:r>
            <a:r>
              <a:rPr lang="en-US" baseline="-25000" dirty="0"/>
              <a:t>1</a:t>
            </a:r>
          </a:p>
          <a:p>
            <a:pPr>
              <a:spcBef>
                <a:spcPts val="0"/>
              </a:spcBef>
            </a:pPr>
            <a:r>
              <a:rPr lang="en-US" dirty="0"/>
              <a:t>Also note they use “n” rather </a:t>
            </a:r>
          </a:p>
          <a:p>
            <a:pPr>
              <a:spcBef>
                <a:spcPts val="0"/>
              </a:spcBef>
            </a:pPr>
            <a:r>
              <a:rPr lang="en-US" dirty="0"/>
              <a:t>   than (n-1)</a:t>
            </a:r>
          </a:p>
        </p:txBody>
      </p:sp>
    </p:spTree>
    <p:extLst>
      <p:ext uri="{BB962C8B-B14F-4D97-AF65-F5344CB8AC3E}">
        <p14:creationId xmlns:p14="http://schemas.microsoft.com/office/powerpoint/2010/main" val="373230085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1624365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A 1dBm signal passes through a series of 3 dBm power amplifiers</a:t>
            </a:r>
          </a:p>
          <a:p>
            <a:r>
              <a:rPr lang="en-US" dirty="0"/>
              <a:t>Show the sequence that describes its progress through the amplifiers:</a:t>
            </a:r>
          </a:p>
          <a:p>
            <a:r>
              <a:rPr lang="en-US" sz="2000" dirty="0"/>
              <a:t> 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5BB846-32E2-4309-BB8B-AEE3663E6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5f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F3EE5E-F50C-4856-91A6-0D4A4AB1FDCB}"/>
              </a:ext>
            </a:extLst>
          </p:cNvPr>
          <p:cNvGrpSpPr/>
          <p:nvPr/>
        </p:nvGrpSpPr>
        <p:grpSpPr>
          <a:xfrm>
            <a:off x="685800" y="5410200"/>
            <a:ext cx="7315199" cy="1066801"/>
            <a:chOff x="914400" y="5105400"/>
            <a:chExt cx="7315199" cy="106680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CBAA6B9-328E-4456-9FBA-05E7728B67EF}"/>
                </a:ext>
              </a:extLst>
            </p:cNvPr>
            <p:cNvCxnSpPr/>
            <p:nvPr/>
          </p:nvCxnSpPr>
          <p:spPr>
            <a:xfrm>
              <a:off x="914400" y="5638800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6F0AE99-F9FD-4682-94A7-171533134425}"/>
                </a:ext>
              </a:extLst>
            </p:cNvPr>
            <p:cNvSpPr/>
            <p:nvPr/>
          </p:nvSpPr>
          <p:spPr>
            <a:xfrm rot="16200000">
              <a:off x="1828798" y="5257802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7FD2115-E705-4FA9-A62F-CC3BA364FF21}"/>
                </a:ext>
              </a:extLst>
            </p:cNvPr>
            <p:cNvCxnSpPr/>
            <p:nvPr/>
          </p:nvCxnSpPr>
          <p:spPr>
            <a:xfrm>
              <a:off x="27432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532F37C6-7FCF-41FF-8158-0823DEA442E4}"/>
                </a:ext>
              </a:extLst>
            </p:cNvPr>
            <p:cNvSpPr/>
            <p:nvPr/>
          </p:nvSpPr>
          <p:spPr>
            <a:xfrm rot="16200000">
              <a:off x="36576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44A401F-A708-47E5-82B7-C65702D38D94}"/>
                </a:ext>
              </a:extLst>
            </p:cNvPr>
            <p:cNvCxnSpPr/>
            <p:nvPr/>
          </p:nvCxnSpPr>
          <p:spPr>
            <a:xfrm>
              <a:off x="45720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115AA513-F082-45D0-A91B-499EB42C784F}"/>
                </a:ext>
              </a:extLst>
            </p:cNvPr>
            <p:cNvSpPr/>
            <p:nvPr/>
          </p:nvSpPr>
          <p:spPr>
            <a:xfrm rot="16200000">
              <a:off x="54864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7A835D2-438A-4EFC-B3C9-8A8489E36B65}"/>
                </a:ext>
              </a:extLst>
            </p:cNvPr>
            <p:cNvCxnSpPr/>
            <p:nvPr/>
          </p:nvCxnSpPr>
          <p:spPr>
            <a:xfrm>
              <a:off x="64008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EC2145D8-2267-499F-A48D-93B2972D52E2}"/>
                </a:ext>
              </a:extLst>
            </p:cNvPr>
            <p:cNvSpPr/>
            <p:nvPr/>
          </p:nvSpPr>
          <p:spPr>
            <a:xfrm rot="16200000">
              <a:off x="73152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86F609A-BA9E-4763-8319-03272F309053}"/>
              </a:ext>
            </a:extLst>
          </p:cNvPr>
          <p:cNvSpPr txBox="1"/>
          <p:nvPr/>
        </p:nvSpPr>
        <p:spPr>
          <a:xfrm>
            <a:off x="762004" y="5371762"/>
            <a:ext cx="8381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1dBm       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67AA7-9DA7-E287-DDBC-CF7933D035FA}"/>
              </a:ext>
            </a:extLst>
          </p:cNvPr>
          <p:cNvSpPr txBox="1"/>
          <p:nvPr/>
        </p:nvSpPr>
        <p:spPr>
          <a:xfrm>
            <a:off x="5410200" y="3581400"/>
            <a:ext cx="3736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BCC0C3"/>
                </a:solidFill>
                <a:effectLst/>
                <a:latin typeface="Roboto" panose="02000000000000000000" pitchFamily="2" charset="0"/>
              </a:rPr>
              <a:t>dBm</a:t>
            </a:r>
            <a:r>
              <a:rPr lang="en-US" b="0" i="0" dirty="0">
                <a:solidFill>
                  <a:srgbClr val="BDC1C6"/>
                </a:solidFill>
                <a:effectLst/>
                <a:latin typeface="Roboto" panose="02000000000000000000" pitchFamily="2" charset="0"/>
              </a:rPr>
              <a:t> or </a:t>
            </a:r>
            <a:r>
              <a:rPr lang="en-US" b="0" i="0" dirty="0" err="1">
                <a:solidFill>
                  <a:srgbClr val="BDC1C6"/>
                </a:solidFill>
                <a:effectLst/>
                <a:latin typeface="Roboto" panose="02000000000000000000" pitchFamily="2" charset="0"/>
              </a:rPr>
              <a:t>dBmW</a:t>
            </a:r>
            <a:r>
              <a:rPr lang="en-US" b="0" i="0" dirty="0">
                <a:solidFill>
                  <a:srgbClr val="BDC1C6"/>
                </a:solidFill>
                <a:effectLst/>
                <a:latin typeface="Roboto" panose="02000000000000000000" pitchFamily="2" charset="0"/>
              </a:rPr>
              <a:t> (decibel-milliwatts)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34736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A 1dBm signal passes through a series of 3 dBm power amplifiers</a:t>
            </a:r>
          </a:p>
          <a:p>
            <a:r>
              <a:rPr lang="en-US" dirty="0"/>
              <a:t>Show the sequence that describes its progress through the amplifiers:</a:t>
            </a:r>
          </a:p>
          <a:p>
            <a:r>
              <a:rPr lang="en-US" sz="2000" dirty="0"/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5BB846-32E2-4309-BB8B-AEE3663E6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5f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F3EE5E-F50C-4856-91A6-0D4A4AB1FDCB}"/>
              </a:ext>
            </a:extLst>
          </p:cNvPr>
          <p:cNvGrpSpPr/>
          <p:nvPr/>
        </p:nvGrpSpPr>
        <p:grpSpPr>
          <a:xfrm>
            <a:off x="685800" y="5410200"/>
            <a:ext cx="7315199" cy="1066801"/>
            <a:chOff x="914400" y="5105400"/>
            <a:chExt cx="7315199" cy="106680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CBAA6B9-328E-4456-9FBA-05E7728B67EF}"/>
                </a:ext>
              </a:extLst>
            </p:cNvPr>
            <p:cNvCxnSpPr/>
            <p:nvPr/>
          </p:nvCxnSpPr>
          <p:spPr>
            <a:xfrm>
              <a:off x="914400" y="5638800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6F0AE99-F9FD-4682-94A7-171533134425}"/>
                </a:ext>
              </a:extLst>
            </p:cNvPr>
            <p:cNvSpPr/>
            <p:nvPr/>
          </p:nvSpPr>
          <p:spPr>
            <a:xfrm rot="16200000">
              <a:off x="1828798" y="5257802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7FD2115-E705-4FA9-A62F-CC3BA364FF21}"/>
                </a:ext>
              </a:extLst>
            </p:cNvPr>
            <p:cNvCxnSpPr/>
            <p:nvPr/>
          </p:nvCxnSpPr>
          <p:spPr>
            <a:xfrm>
              <a:off x="27432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532F37C6-7FCF-41FF-8158-0823DEA442E4}"/>
                </a:ext>
              </a:extLst>
            </p:cNvPr>
            <p:cNvSpPr/>
            <p:nvPr/>
          </p:nvSpPr>
          <p:spPr>
            <a:xfrm rot="16200000">
              <a:off x="36576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44A401F-A708-47E5-82B7-C65702D38D94}"/>
                </a:ext>
              </a:extLst>
            </p:cNvPr>
            <p:cNvCxnSpPr/>
            <p:nvPr/>
          </p:nvCxnSpPr>
          <p:spPr>
            <a:xfrm>
              <a:off x="45720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115AA513-F082-45D0-A91B-499EB42C784F}"/>
                </a:ext>
              </a:extLst>
            </p:cNvPr>
            <p:cNvSpPr/>
            <p:nvPr/>
          </p:nvSpPr>
          <p:spPr>
            <a:xfrm rot="16200000">
              <a:off x="54864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7A835D2-438A-4EFC-B3C9-8A8489E36B65}"/>
                </a:ext>
              </a:extLst>
            </p:cNvPr>
            <p:cNvCxnSpPr/>
            <p:nvPr/>
          </p:nvCxnSpPr>
          <p:spPr>
            <a:xfrm>
              <a:off x="64008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EC2145D8-2267-499F-A48D-93B2972D52E2}"/>
                </a:ext>
              </a:extLst>
            </p:cNvPr>
            <p:cNvSpPr/>
            <p:nvPr/>
          </p:nvSpPr>
          <p:spPr>
            <a:xfrm rot="16200000">
              <a:off x="73152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86F609A-BA9E-4763-8319-03272F309053}"/>
              </a:ext>
            </a:extLst>
          </p:cNvPr>
          <p:cNvSpPr txBox="1"/>
          <p:nvPr/>
        </p:nvSpPr>
        <p:spPr>
          <a:xfrm>
            <a:off x="762004" y="5371762"/>
            <a:ext cx="8381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1dBm                4dBm </a:t>
            </a:r>
          </a:p>
        </p:txBody>
      </p:sp>
    </p:spTree>
    <p:extLst>
      <p:ext uri="{BB962C8B-B14F-4D97-AF65-F5344CB8AC3E}">
        <p14:creationId xmlns:p14="http://schemas.microsoft.com/office/powerpoint/2010/main" val="199856179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A 1dBm signal passes through a series of 3 dBm power amplifiers</a:t>
            </a:r>
          </a:p>
          <a:p>
            <a:r>
              <a:rPr lang="en-US" dirty="0"/>
              <a:t>Show the sequence that describes its progress through the amplifiers:</a:t>
            </a:r>
          </a:p>
          <a:p>
            <a:r>
              <a:rPr lang="en-US" sz="2000" dirty="0"/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5BB846-32E2-4309-BB8B-AEE3663E6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5f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F3EE5E-F50C-4856-91A6-0D4A4AB1FDCB}"/>
              </a:ext>
            </a:extLst>
          </p:cNvPr>
          <p:cNvGrpSpPr/>
          <p:nvPr/>
        </p:nvGrpSpPr>
        <p:grpSpPr>
          <a:xfrm>
            <a:off x="685800" y="5410200"/>
            <a:ext cx="7315199" cy="1066801"/>
            <a:chOff x="914400" y="5105400"/>
            <a:chExt cx="7315199" cy="106680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CBAA6B9-328E-4456-9FBA-05E7728B67EF}"/>
                </a:ext>
              </a:extLst>
            </p:cNvPr>
            <p:cNvCxnSpPr/>
            <p:nvPr/>
          </p:nvCxnSpPr>
          <p:spPr>
            <a:xfrm>
              <a:off x="914400" y="5638800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6F0AE99-F9FD-4682-94A7-171533134425}"/>
                </a:ext>
              </a:extLst>
            </p:cNvPr>
            <p:cNvSpPr/>
            <p:nvPr/>
          </p:nvSpPr>
          <p:spPr>
            <a:xfrm rot="16200000">
              <a:off x="1828798" y="5257802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7FD2115-E705-4FA9-A62F-CC3BA364FF21}"/>
                </a:ext>
              </a:extLst>
            </p:cNvPr>
            <p:cNvCxnSpPr/>
            <p:nvPr/>
          </p:nvCxnSpPr>
          <p:spPr>
            <a:xfrm>
              <a:off x="27432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532F37C6-7FCF-41FF-8158-0823DEA442E4}"/>
                </a:ext>
              </a:extLst>
            </p:cNvPr>
            <p:cNvSpPr/>
            <p:nvPr/>
          </p:nvSpPr>
          <p:spPr>
            <a:xfrm rot="16200000">
              <a:off x="36576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44A401F-A708-47E5-82B7-C65702D38D94}"/>
                </a:ext>
              </a:extLst>
            </p:cNvPr>
            <p:cNvCxnSpPr/>
            <p:nvPr/>
          </p:nvCxnSpPr>
          <p:spPr>
            <a:xfrm>
              <a:off x="45720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115AA513-F082-45D0-A91B-499EB42C784F}"/>
                </a:ext>
              </a:extLst>
            </p:cNvPr>
            <p:cNvSpPr/>
            <p:nvPr/>
          </p:nvSpPr>
          <p:spPr>
            <a:xfrm rot="16200000">
              <a:off x="54864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7A835D2-438A-4EFC-B3C9-8A8489E36B65}"/>
                </a:ext>
              </a:extLst>
            </p:cNvPr>
            <p:cNvCxnSpPr/>
            <p:nvPr/>
          </p:nvCxnSpPr>
          <p:spPr>
            <a:xfrm>
              <a:off x="64008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EC2145D8-2267-499F-A48D-93B2972D52E2}"/>
                </a:ext>
              </a:extLst>
            </p:cNvPr>
            <p:cNvSpPr/>
            <p:nvPr/>
          </p:nvSpPr>
          <p:spPr>
            <a:xfrm rot="16200000">
              <a:off x="73152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86F609A-BA9E-4763-8319-03272F309053}"/>
              </a:ext>
            </a:extLst>
          </p:cNvPr>
          <p:cNvSpPr txBox="1"/>
          <p:nvPr/>
        </p:nvSpPr>
        <p:spPr>
          <a:xfrm>
            <a:off x="762004" y="5371762"/>
            <a:ext cx="8381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1dBm                4dBm                7dBm</a:t>
            </a:r>
          </a:p>
        </p:txBody>
      </p:sp>
    </p:spTree>
    <p:extLst>
      <p:ext uri="{BB962C8B-B14F-4D97-AF65-F5344CB8AC3E}">
        <p14:creationId xmlns:p14="http://schemas.microsoft.com/office/powerpoint/2010/main" val="8727525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A 1dBm signal passes through a series of 3 dBm power amplifiers</a:t>
            </a:r>
          </a:p>
          <a:p>
            <a:r>
              <a:rPr lang="en-US" dirty="0"/>
              <a:t>Show the sequence that describes its progress through the amplifiers:</a:t>
            </a:r>
          </a:p>
          <a:p>
            <a:r>
              <a:rPr lang="en-US" sz="2000" dirty="0"/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5BB846-32E2-4309-BB8B-AEE3663E6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5f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F3EE5E-F50C-4856-91A6-0D4A4AB1FDCB}"/>
              </a:ext>
            </a:extLst>
          </p:cNvPr>
          <p:cNvGrpSpPr/>
          <p:nvPr/>
        </p:nvGrpSpPr>
        <p:grpSpPr>
          <a:xfrm>
            <a:off x="685800" y="5410200"/>
            <a:ext cx="7315199" cy="1066801"/>
            <a:chOff x="914400" y="5105400"/>
            <a:chExt cx="7315199" cy="106680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CBAA6B9-328E-4456-9FBA-05E7728B67EF}"/>
                </a:ext>
              </a:extLst>
            </p:cNvPr>
            <p:cNvCxnSpPr/>
            <p:nvPr/>
          </p:nvCxnSpPr>
          <p:spPr>
            <a:xfrm>
              <a:off x="914400" y="5638800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6F0AE99-F9FD-4682-94A7-171533134425}"/>
                </a:ext>
              </a:extLst>
            </p:cNvPr>
            <p:cNvSpPr/>
            <p:nvPr/>
          </p:nvSpPr>
          <p:spPr>
            <a:xfrm rot="16200000">
              <a:off x="1828798" y="5257802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7FD2115-E705-4FA9-A62F-CC3BA364FF21}"/>
                </a:ext>
              </a:extLst>
            </p:cNvPr>
            <p:cNvCxnSpPr/>
            <p:nvPr/>
          </p:nvCxnSpPr>
          <p:spPr>
            <a:xfrm>
              <a:off x="27432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532F37C6-7FCF-41FF-8158-0823DEA442E4}"/>
                </a:ext>
              </a:extLst>
            </p:cNvPr>
            <p:cNvSpPr/>
            <p:nvPr/>
          </p:nvSpPr>
          <p:spPr>
            <a:xfrm rot="16200000">
              <a:off x="36576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44A401F-A708-47E5-82B7-C65702D38D94}"/>
                </a:ext>
              </a:extLst>
            </p:cNvPr>
            <p:cNvCxnSpPr/>
            <p:nvPr/>
          </p:nvCxnSpPr>
          <p:spPr>
            <a:xfrm>
              <a:off x="45720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115AA513-F082-45D0-A91B-499EB42C784F}"/>
                </a:ext>
              </a:extLst>
            </p:cNvPr>
            <p:cNvSpPr/>
            <p:nvPr/>
          </p:nvSpPr>
          <p:spPr>
            <a:xfrm rot="16200000">
              <a:off x="54864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7A835D2-438A-4EFC-B3C9-8A8489E36B65}"/>
                </a:ext>
              </a:extLst>
            </p:cNvPr>
            <p:cNvCxnSpPr/>
            <p:nvPr/>
          </p:nvCxnSpPr>
          <p:spPr>
            <a:xfrm>
              <a:off x="64008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EC2145D8-2267-499F-A48D-93B2972D52E2}"/>
                </a:ext>
              </a:extLst>
            </p:cNvPr>
            <p:cNvSpPr/>
            <p:nvPr/>
          </p:nvSpPr>
          <p:spPr>
            <a:xfrm rot="16200000">
              <a:off x="73152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86F609A-BA9E-4763-8319-03272F309053}"/>
              </a:ext>
            </a:extLst>
          </p:cNvPr>
          <p:cNvSpPr txBox="1"/>
          <p:nvPr/>
        </p:nvSpPr>
        <p:spPr>
          <a:xfrm>
            <a:off x="762004" y="5371762"/>
            <a:ext cx="8381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1dBm                4dBm                7dBm              10dBm               …</a:t>
            </a:r>
          </a:p>
        </p:txBody>
      </p:sp>
    </p:spTree>
    <p:extLst>
      <p:ext uri="{BB962C8B-B14F-4D97-AF65-F5344CB8AC3E}">
        <p14:creationId xmlns:p14="http://schemas.microsoft.com/office/powerpoint/2010/main" val="232793621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Explain why is this an arithmetic sequence?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2FF25D-C23C-474E-B27A-1BFF26273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5f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AECECC4-BEF3-424E-9C89-ADC4A396AB7E}"/>
              </a:ext>
            </a:extLst>
          </p:cNvPr>
          <p:cNvGrpSpPr/>
          <p:nvPr/>
        </p:nvGrpSpPr>
        <p:grpSpPr>
          <a:xfrm>
            <a:off x="685800" y="5410200"/>
            <a:ext cx="7315199" cy="1066801"/>
            <a:chOff x="914400" y="5105400"/>
            <a:chExt cx="7315199" cy="106680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F02EE69-69D5-4A87-B390-2A0A7A1FA51D}"/>
                </a:ext>
              </a:extLst>
            </p:cNvPr>
            <p:cNvCxnSpPr/>
            <p:nvPr/>
          </p:nvCxnSpPr>
          <p:spPr>
            <a:xfrm>
              <a:off x="914400" y="5638800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77C1761A-50C7-4C97-8CB4-237B0EA185EB}"/>
                </a:ext>
              </a:extLst>
            </p:cNvPr>
            <p:cNvSpPr/>
            <p:nvPr/>
          </p:nvSpPr>
          <p:spPr>
            <a:xfrm rot="16200000">
              <a:off x="1828798" y="5257802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66139A9-B50F-43FC-AE88-8EF0DA9FC84E}"/>
                </a:ext>
              </a:extLst>
            </p:cNvPr>
            <p:cNvCxnSpPr/>
            <p:nvPr/>
          </p:nvCxnSpPr>
          <p:spPr>
            <a:xfrm>
              <a:off x="27432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11E2BEAD-E927-4E8C-9E52-26727D4CC257}"/>
                </a:ext>
              </a:extLst>
            </p:cNvPr>
            <p:cNvSpPr/>
            <p:nvPr/>
          </p:nvSpPr>
          <p:spPr>
            <a:xfrm rot="16200000">
              <a:off x="36576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EB01C05-40AD-4BFD-9051-14B38670066F}"/>
                </a:ext>
              </a:extLst>
            </p:cNvPr>
            <p:cNvCxnSpPr/>
            <p:nvPr/>
          </p:nvCxnSpPr>
          <p:spPr>
            <a:xfrm>
              <a:off x="45720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160E03B6-207F-464A-9F1E-E8FE76B3091A}"/>
                </a:ext>
              </a:extLst>
            </p:cNvPr>
            <p:cNvSpPr/>
            <p:nvPr/>
          </p:nvSpPr>
          <p:spPr>
            <a:xfrm rot="16200000">
              <a:off x="54864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C893C46-77F9-4233-89BA-CA2EE9094F8B}"/>
                </a:ext>
              </a:extLst>
            </p:cNvPr>
            <p:cNvCxnSpPr/>
            <p:nvPr/>
          </p:nvCxnSpPr>
          <p:spPr>
            <a:xfrm>
              <a:off x="64008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78FFA9DF-E034-46B7-9E70-777A85E1BD08}"/>
                </a:ext>
              </a:extLst>
            </p:cNvPr>
            <p:cNvSpPr/>
            <p:nvPr/>
          </p:nvSpPr>
          <p:spPr>
            <a:xfrm rot="16200000">
              <a:off x="73152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6FC786A-7333-431E-821B-A784BE954CD0}"/>
              </a:ext>
            </a:extLst>
          </p:cNvPr>
          <p:cNvSpPr txBox="1"/>
          <p:nvPr/>
        </p:nvSpPr>
        <p:spPr>
          <a:xfrm>
            <a:off x="762004" y="5371762"/>
            <a:ext cx="8381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1dBm                4dBm                7dBm              10dBm               …</a:t>
            </a:r>
          </a:p>
        </p:txBody>
      </p:sp>
    </p:spTree>
    <p:extLst>
      <p:ext uri="{BB962C8B-B14F-4D97-AF65-F5344CB8AC3E}">
        <p14:creationId xmlns:p14="http://schemas.microsoft.com/office/powerpoint/2010/main" val="401662538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A 1dBm signal passes through a series of 3 dBm power amplifiers</a:t>
            </a:r>
          </a:p>
          <a:p>
            <a:r>
              <a:rPr lang="en-US" dirty="0"/>
              <a:t>Develop the recursion formula be for this sequence:</a:t>
            </a:r>
          </a:p>
          <a:p>
            <a:r>
              <a:rPr lang="en-US" sz="2000" dirty="0"/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5BB846-32E2-4309-BB8B-AEE3663E6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5f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F3EE5E-F50C-4856-91A6-0D4A4AB1FDCB}"/>
              </a:ext>
            </a:extLst>
          </p:cNvPr>
          <p:cNvGrpSpPr/>
          <p:nvPr/>
        </p:nvGrpSpPr>
        <p:grpSpPr>
          <a:xfrm>
            <a:off x="685800" y="5410199"/>
            <a:ext cx="7315199" cy="1066801"/>
            <a:chOff x="914400" y="5105400"/>
            <a:chExt cx="7315199" cy="106680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CBAA6B9-328E-4456-9FBA-05E7728B67EF}"/>
                </a:ext>
              </a:extLst>
            </p:cNvPr>
            <p:cNvCxnSpPr/>
            <p:nvPr/>
          </p:nvCxnSpPr>
          <p:spPr>
            <a:xfrm>
              <a:off x="914400" y="5638800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6F0AE99-F9FD-4682-94A7-171533134425}"/>
                </a:ext>
              </a:extLst>
            </p:cNvPr>
            <p:cNvSpPr/>
            <p:nvPr/>
          </p:nvSpPr>
          <p:spPr>
            <a:xfrm rot="16200000">
              <a:off x="1828798" y="5257802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7FD2115-E705-4FA9-A62F-CC3BA364FF21}"/>
                </a:ext>
              </a:extLst>
            </p:cNvPr>
            <p:cNvCxnSpPr/>
            <p:nvPr/>
          </p:nvCxnSpPr>
          <p:spPr>
            <a:xfrm>
              <a:off x="27432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532F37C6-7FCF-41FF-8158-0823DEA442E4}"/>
                </a:ext>
              </a:extLst>
            </p:cNvPr>
            <p:cNvSpPr/>
            <p:nvPr/>
          </p:nvSpPr>
          <p:spPr>
            <a:xfrm rot="16200000">
              <a:off x="36576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44A401F-A708-47E5-82B7-C65702D38D94}"/>
                </a:ext>
              </a:extLst>
            </p:cNvPr>
            <p:cNvCxnSpPr/>
            <p:nvPr/>
          </p:nvCxnSpPr>
          <p:spPr>
            <a:xfrm>
              <a:off x="45720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115AA513-F082-45D0-A91B-499EB42C784F}"/>
                </a:ext>
              </a:extLst>
            </p:cNvPr>
            <p:cNvSpPr/>
            <p:nvPr/>
          </p:nvSpPr>
          <p:spPr>
            <a:xfrm rot="16200000">
              <a:off x="54864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7A835D2-438A-4EFC-B3C9-8A8489E36B65}"/>
                </a:ext>
              </a:extLst>
            </p:cNvPr>
            <p:cNvCxnSpPr/>
            <p:nvPr/>
          </p:nvCxnSpPr>
          <p:spPr>
            <a:xfrm>
              <a:off x="64008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EC2145D8-2267-499F-A48D-93B2972D52E2}"/>
                </a:ext>
              </a:extLst>
            </p:cNvPr>
            <p:cNvSpPr/>
            <p:nvPr/>
          </p:nvSpPr>
          <p:spPr>
            <a:xfrm rot="16200000">
              <a:off x="73152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86F609A-BA9E-4763-8319-03272F309053}"/>
              </a:ext>
            </a:extLst>
          </p:cNvPr>
          <p:cNvSpPr txBox="1"/>
          <p:nvPr/>
        </p:nvSpPr>
        <p:spPr>
          <a:xfrm>
            <a:off x="762004" y="5371762"/>
            <a:ext cx="8381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1dBm                4dBm                7dBm              10dBm               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47DD9C-F20A-435A-B626-7A294FBCEB4C}"/>
              </a:ext>
            </a:extLst>
          </p:cNvPr>
          <p:cNvSpPr txBox="1"/>
          <p:nvPr/>
        </p:nvSpPr>
        <p:spPr>
          <a:xfrm>
            <a:off x="7543800" y="6457890"/>
            <a:ext cx="1600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CCFFFF"/>
                </a:solidFill>
              </a:rPr>
              <a:t>a</a:t>
            </a:r>
            <a:r>
              <a:rPr lang="en-US" sz="2000" baseline="-25000" dirty="0">
                <a:solidFill>
                  <a:srgbClr val="CCFFFF"/>
                </a:solidFill>
              </a:rPr>
              <a:t>n</a:t>
            </a:r>
            <a:r>
              <a:rPr lang="en-US" sz="2000" dirty="0">
                <a:solidFill>
                  <a:srgbClr val="CCFFFF"/>
                </a:solidFill>
              </a:rPr>
              <a:t> = a</a:t>
            </a:r>
            <a:r>
              <a:rPr lang="en-US" sz="2000" baseline="-25000" dirty="0">
                <a:solidFill>
                  <a:srgbClr val="CCFFFF"/>
                </a:solidFill>
              </a:rPr>
              <a:t>n-1</a:t>
            </a:r>
            <a:r>
              <a:rPr lang="en-US" sz="2000" dirty="0">
                <a:solidFill>
                  <a:srgbClr val="CCFFFF"/>
                </a:solidFill>
              </a:rPr>
              <a:t> + d</a:t>
            </a:r>
          </a:p>
        </p:txBody>
      </p:sp>
    </p:spTree>
    <p:extLst>
      <p:ext uri="{BB962C8B-B14F-4D97-AF65-F5344CB8AC3E}">
        <p14:creationId xmlns:p14="http://schemas.microsoft.com/office/powerpoint/2010/main" val="286765902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A 1dBm signal passes through a series of 3 dBm power amplifiers</a:t>
            </a:r>
          </a:p>
          <a:p>
            <a:r>
              <a:rPr lang="en-US" dirty="0"/>
              <a:t>Develop the recursion formula be for this sequence:</a:t>
            </a:r>
          </a:p>
          <a:p>
            <a:r>
              <a:rPr lang="en-US" sz="4000" dirty="0">
                <a:solidFill>
                  <a:srgbClr val="FFFF00"/>
                </a:solidFill>
              </a:rPr>
              <a:t>a</a:t>
            </a:r>
            <a:r>
              <a:rPr lang="en-US" sz="4000" baseline="-25000" dirty="0">
                <a:solidFill>
                  <a:srgbClr val="FFFF00"/>
                </a:solidFill>
              </a:rPr>
              <a:t>n</a:t>
            </a:r>
            <a:r>
              <a:rPr lang="en-US" sz="4000" dirty="0">
                <a:solidFill>
                  <a:srgbClr val="FFFF00"/>
                </a:solidFill>
              </a:rPr>
              <a:t> = a</a:t>
            </a:r>
            <a:r>
              <a:rPr lang="en-US" sz="4000" baseline="-25000" dirty="0">
                <a:solidFill>
                  <a:srgbClr val="FFFF00"/>
                </a:solidFill>
              </a:rPr>
              <a:t>n-1</a:t>
            </a:r>
            <a:r>
              <a:rPr lang="en-US" sz="4000" dirty="0">
                <a:solidFill>
                  <a:srgbClr val="FFFF00"/>
                </a:solidFill>
              </a:rPr>
              <a:t> + 3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5BB846-32E2-4309-BB8B-AEE3663E6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5f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F3EE5E-F50C-4856-91A6-0D4A4AB1FDCB}"/>
              </a:ext>
            </a:extLst>
          </p:cNvPr>
          <p:cNvGrpSpPr/>
          <p:nvPr/>
        </p:nvGrpSpPr>
        <p:grpSpPr>
          <a:xfrm>
            <a:off x="685800" y="5410199"/>
            <a:ext cx="7315199" cy="1066801"/>
            <a:chOff x="914400" y="5105400"/>
            <a:chExt cx="7315199" cy="106680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CBAA6B9-328E-4456-9FBA-05E7728B67EF}"/>
                </a:ext>
              </a:extLst>
            </p:cNvPr>
            <p:cNvCxnSpPr/>
            <p:nvPr/>
          </p:nvCxnSpPr>
          <p:spPr>
            <a:xfrm>
              <a:off x="914400" y="5638800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6F0AE99-F9FD-4682-94A7-171533134425}"/>
                </a:ext>
              </a:extLst>
            </p:cNvPr>
            <p:cNvSpPr/>
            <p:nvPr/>
          </p:nvSpPr>
          <p:spPr>
            <a:xfrm rot="16200000">
              <a:off x="1828798" y="5257802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7FD2115-E705-4FA9-A62F-CC3BA364FF21}"/>
                </a:ext>
              </a:extLst>
            </p:cNvPr>
            <p:cNvCxnSpPr/>
            <p:nvPr/>
          </p:nvCxnSpPr>
          <p:spPr>
            <a:xfrm>
              <a:off x="27432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532F37C6-7FCF-41FF-8158-0823DEA442E4}"/>
                </a:ext>
              </a:extLst>
            </p:cNvPr>
            <p:cNvSpPr/>
            <p:nvPr/>
          </p:nvSpPr>
          <p:spPr>
            <a:xfrm rot="16200000">
              <a:off x="36576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44A401F-A708-47E5-82B7-C65702D38D94}"/>
                </a:ext>
              </a:extLst>
            </p:cNvPr>
            <p:cNvCxnSpPr/>
            <p:nvPr/>
          </p:nvCxnSpPr>
          <p:spPr>
            <a:xfrm>
              <a:off x="45720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115AA513-F082-45D0-A91B-499EB42C784F}"/>
                </a:ext>
              </a:extLst>
            </p:cNvPr>
            <p:cNvSpPr/>
            <p:nvPr/>
          </p:nvSpPr>
          <p:spPr>
            <a:xfrm rot="16200000">
              <a:off x="54864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7A835D2-438A-4EFC-B3C9-8A8489E36B65}"/>
                </a:ext>
              </a:extLst>
            </p:cNvPr>
            <p:cNvCxnSpPr/>
            <p:nvPr/>
          </p:nvCxnSpPr>
          <p:spPr>
            <a:xfrm>
              <a:off x="64008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EC2145D8-2267-499F-A48D-93B2972D52E2}"/>
                </a:ext>
              </a:extLst>
            </p:cNvPr>
            <p:cNvSpPr/>
            <p:nvPr/>
          </p:nvSpPr>
          <p:spPr>
            <a:xfrm rot="16200000">
              <a:off x="73152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86F609A-BA9E-4763-8319-03272F309053}"/>
              </a:ext>
            </a:extLst>
          </p:cNvPr>
          <p:cNvSpPr txBox="1"/>
          <p:nvPr/>
        </p:nvSpPr>
        <p:spPr>
          <a:xfrm>
            <a:off x="762004" y="5371762"/>
            <a:ext cx="8381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1dBm                4dBm                7dBm              10dBm               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D28A08-F232-4AF6-B6A0-D58855D7A471}"/>
              </a:ext>
            </a:extLst>
          </p:cNvPr>
          <p:cNvSpPr txBox="1"/>
          <p:nvPr/>
        </p:nvSpPr>
        <p:spPr>
          <a:xfrm>
            <a:off x="7543800" y="6457890"/>
            <a:ext cx="1600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CCFFFF"/>
                </a:solidFill>
              </a:rPr>
              <a:t>a</a:t>
            </a:r>
            <a:r>
              <a:rPr lang="en-US" sz="2000" baseline="-25000" dirty="0">
                <a:solidFill>
                  <a:srgbClr val="CCFFFF"/>
                </a:solidFill>
              </a:rPr>
              <a:t>n</a:t>
            </a:r>
            <a:r>
              <a:rPr lang="en-US" sz="2000" dirty="0">
                <a:solidFill>
                  <a:srgbClr val="CCFFFF"/>
                </a:solidFill>
              </a:rPr>
              <a:t> = a</a:t>
            </a:r>
            <a:r>
              <a:rPr lang="en-US" sz="2000" baseline="-25000" dirty="0">
                <a:solidFill>
                  <a:srgbClr val="CCFFFF"/>
                </a:solidFill>
              </a:rPr>
              <a:t>n-1</a:t>
            </a:r>
            <a:r>
              <a:rPr lang="en-US" sz="2000" dirty="0">
                <a:solidFill>
                  <a:srgbClr val="CCFFFF"/>
                </a:solidFill>
              </a:rPr>
              <a:t> + d</a:t>
            </a:r>
          </a:p>
        </p:txBody>
      </p:sp>
    </p:spTree>
    <p:extLst>
      <p:ext uri="{BB962C8B-B14F-4D97-AF65-F5344CB8AC3E}">
        <p14:creationId xmlns:p14="http://schemas.microsoft.com/office/powerpoint/2010/main" val="2136591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AF906A-8CFF-4BC8-85CF-14BEE018F690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29674327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A 1dBm signal passes through a series of 3 dBm power amplifiers</a:t>
            </a:r>
          </a:p>
          <a:p>
            <a:r>
              <a:rPr lang="en-US" dirty="0"/>
              <a:t>Calculate the value of the 17</a:t>
            </a:r>
            <a:r>
              <a:rPr lang="en-US" baseline="30000" dirty="0"/>
              <a:t>th</a:t>
            </a:r>
            <a:r>
              <a:rPr lang="en-US" dirty="0"/>
              <a:t> term in the sequence?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5BB846-32E2-4309-BB8B-AEE3663E6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5f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F3EE5E-F50C-4856-91A6-0D4A4AB1FDCB}"/>
              </a:ext>
            </a:extLst>
          </p:cNvPr>
          <p:cNvGrpSpPr/>
          <p:nvPr/>
        </p:nvGrpSpPr>
        <p:grpSpPr>
          <a:xfrm>
            <a:off x="685800" y="5410199"/>
            <a:ext cx="7315199" cy="1066801"/>
            <a:chOff x="914400" y="5105400"/>
            <a:chExt cx="7315199" cy="106680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CBAA6B9-328E-4456-9FBA-05E7728B67EF}"/>
                </a:ext>
              </a:extLst>
            </p:cNvPr>
            <p:cNvCxnSpPr/>
            <p:nvPr/>
          </p:nvCxnSpPr>
          <p:spPr>
            <a:xfrm>
              <a:off x="914400" y="5638800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6F0AE99-F9FD-4682-94A7-171533134425}"/>
                </a:ext>
              </a:extLst>
            </p:cNvPr>
            <p:cNvSpPr/>
            <p:nvPr/>
          </p:nvSpPr>
          <p:spPr>
            <a:xfrm rot="16200000">
              <a:off x="1828798" y="5257802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7FD2115-E705-4FA9-A62F-CC3BA364FF21}"/>
                </a:ext>
              </a:extLst>
            </p:cNvPr>
            <p:cNvCxnSpPr/>
            <p:nvPr/>
          </p:nvCxnSpPr>
          <p:spPr>
            <a:xfrm>
              <a:off x="27432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532F37C6-7FCF-41FF-8158-0823DEA442E4}"/>
                </a:ext>
              </a:extLst>
            </p:cNvPr>
            <p:cNvSpPr/>
            <p:nvPr/>
          </p:nvSpPr>
          <p:spPr>
            <a:xfrm rot="16200000">
              <a:off x="36576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44A401F-A708-47E5-82B7-C65702D38D94}"/>
                </a:ext>
              </a:extLst>
            </p:cNvPr>
            <p:cNvCxnSpPr/>
            <p:nvPr/>
          </p:nvCxnSpPr>
          <p:spPr>
            <a:xfrm>
              <a:off x="45720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115AA513-F082-45D0-A91B-499EB42C784F}"/>
                </a:ext>
              </a:extLst>
            </p:cNvPr>
            <p:cNvSpPr/>
            <p:nvPr/>
          </p:nvSpPr>
          <p:spPr>
            <a:xfrm rot="16200000">
              <a:off x="54864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7A835D2-438A-4EFC-B3C9-8A8489E36B65}"/>
                </a:ext>
              </a:extLst>
            </p:cNvPr>
            <p:cNvCxnSpPr/>
            <p:nvPr/>
          </p:nvCxnSpPr>
          <p:spPr>
            <a:xfrm>
              <a:off x="64008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EC2145D8-2267-499F-A48D-93B2972D52E2}"/>
                </a:ext>
              </a:extLst>
            </p:cNvPr>
            <p:cNvSpPr/>
            <p:nvPr/>
          </p:nvSpPr>
          <p:spPr>
            <a:xfrm rot="16200000">
              <a:off x="73152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86F609A-BA9E-4763-8319-03272F309053}"/>
              </a:ext>
            </a:extLst>
          </p:cNvPr>
          <p:cNvSpPr txBox="1"/>
          <p:nvPr/>
        </p:nvSpPr>
        <p:spPr>
          <a:xfrm>
            <a:off x="762004" y="5371762"/>
            <a:ext cx="8381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1dBm                4dBm                7dBm              10dBm               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39A352-F18B-4462-8853-272CF9DEE957}"/>
              </a:ext>
            </a:extLst>
          </p:cNvPr>
          <p:cNvSpPr txBox="1"/>
          <p:nvPr/>
        </p:nvSpPr>
        <p:spPr>
          <a:xfrm>
            <a:off x="7391400" y="6477000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</p:txBody>
      </p:sp>
    </p:spTree>
    <p:extLst>
      <p:ext uri="{BB962C8B-B14F-4D97-AF65-F5344CB8AC3E}">
        <p14:creationId xmlns:p14="http://schemas.microsoft.com/office/powerpoint/2010/main" val="163875057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A 1dBm signal passes through a series of 3 dBm power amplifiers</a:t>
            </a:r>
          </a:p>
          <a:p>
            <a:r>
              <a:rPr lang="en-US" dirty="0"/>
              <a:t>Calculate the value of the 17</a:t>
            </a:r>
            <a:r>
              <a:rPr lang="en-US" baseline="30000" dirty="0"/>
              <a:t>th</a:t>
            </a:r>
            <a:r>
              <a:rPr lang="en-US" dirty="0"/>
              <a:t> term in the sequence?</a:t>
            </a:r>
          </a:p>
          <a:p>
            <a:r>
              <a:rPr lang="en-US" sz="4000" dirty="0">
                <a:solidFill>
                  <a:srgbClr val="CCFFFF"/>
                </a:solidFill>
              </a:rPr>
              <a:t>a</a:t>
            </a:r>
            <a:r>
              <a:rPr lang="en-US" sz="4000" baseline="-25000" dirty="0">
                <a:solidFill>
                  <a:srgbClr val="CCFFFF"/>
                </a:solidFill>
              </a:rPr>
              <a:t>17</a:t>
            </a:r>
            <a:r>
              <a:rPr lang="en-US" sz="4000" dirty="0">
                <a:solidFill>
                  <a:srgbClr val="CCFFFF"/>
                </a:solidFill>
              </a:rPr>
              <a:t> = a</a:t>
            </a:r>
            <a:r>
              <a:rPr lang="en-US" sz="4000" baseline="-25000" dirty="0">
                <a:solidFill>
                  <a:srgbClr val="CCFFFF"/>
                </a:solidFill>
              </a:rPr>
              <a:t>1</a:t>
            </a:r>
            <a:r>
              <a:rPr lang="en-US" sz="4000" dirty="0">
                <a:solidFill>
                  <a:srgbClr val="CCFFFF"/>
                </a:solidFill>
              </a:rPr>
              <a:t>+16k =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5BB846-32E2-4309-BB8B-AEE3663E6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5f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F3EE5E-F50C-4856-91A6-0D4A4AB1FDCB}"/>
              </a:ext>
            </a:extLst>
          </p:cNvPr>
          <p:cNvGrpSpPr/>
          <p:nvPr/>
        </p:nvGrpSpPr>
        <p:grpSpPr>
          <a:xfrm>
            <a:off x="685800" y="5410199"/>
            <a:ext cx="7315199" cy="1066801"/>
            <a:chOff x="914400" y="5105400"/>
            <a:chExt cx="7315199" cy="106680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CBAA6B9-328E-4456-9FBA-05E7728B67EF}"/>
                </a:ext>
              </a:extLst>
            </p:cNvPr>
            <p:cNvCxnSpPr/>
            <p:nvPr/>
          </p:nvCxnSpPr>
          <p:spPr>
            <a:xfrm>
              <a:off x="914400" y="5638800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6F0AE99-F9FD-4682-94A7-171533134425}"/>
                </a:ext>
              </a:extLst>
            </p:cNvPr>
            <p:cNvSpPr/>
            <p:nvPr/>
          </p:nvSpPr>
          <p:spPr>
            <a:xfrm rot="16200000">
              <a:off x="1828798" y="5257802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7FD2115-E705-4FA9-A62F-CC3BA364FF21}"/>
                </a:ext>
              </a:extLst>
            </p:cNvPr>
            <p:cNvCxnSpPr/>
            <p:nvPr/>
          </p:nvCxnSpPr>
          <p:spPr>
            <a:xfrm>
              <a:off x="27432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532F37C6-7FCF-41FF-8158-0823DEA442E4}"/>
                </a:ext>
              </a:extLst>
            </p:cNvPr>
            <p:cNvSpPr/>
            <p:nvPr/>
          </p:nvSpPr>
          <p:spPr>
            <a:xfrm rot="16200000">
              <a:off x="36576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44A401F-A708-47E5-82B7-C65702D38D94}"/>
                </a:ext>
              </a:extLst>
            </p:cNvPr>
            <p:cNvCxnSpPr/>
            <p:nvPr/>
          </p:nvCxnSpPr>
          <p:spPr>
            <a:xfrm>
              <a:off x="45720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115AA513-F082-45D0-A91B-499EB42C784F}"/>
                </a:ext>
              </a:extLst>
            </p:cNvPr>
            <p:cNvSpPr/>
            <p:nvPr/>
          </p:nvSpPr>
          <p:spPr>
            <a:xfrm rot="16200000">
              <a:off x="54864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7A835D2-438A-4EFC-B3C9-8A8489E36B65}"/>
                </a:ext>
              </a:extLst>
            </p:cNvPr>
            <p:cNvCxnSpPr/>
            <p:nvPr/>
          </p:nvCxnSpPr>
          <p:spPr>
            <a:xfrm>
              <a:off x="64008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EC2145D8-2267-499F-A48D-93B2972D52E2}"/>
                </a:ext>
              </a:extLst>
            </p:cNvPr>
            <p:cNvSpPr/>
            <p:nvPr/>
          </p:nvSpPr>
          <p:spPr>
            <a:xfrm rot="16200000">
              <a:off x="73152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86F609A-BA9E-4763-8319-03272F309053}"/>
              </a:ext>
            </a:extLst>
          </p:cNvPr>
          <p:cNvSpPr txBox="1"/>
          <p:nvPr/>
        </p:nvSpPr>
        <p:spPr>
          <a:xfrm>
            <a:off x="762004" y="5371762"/>
            <a:ext cx="8381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1dBm                4dBm                7dBm              10dBm               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7AF21D-950F-42D8-9778-36779B8BCE95}"/>
              </a:ext>
            </a:extLst>
          </p:cNvPr>
          <p:cNvSpPr txBox="1"/>
          <p:nvPr/>
        </p:nvSpPr>
        <p:spPr>
          <a:xfrm>
            <a:off x="7391400" y="6477000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</p:txBody>
      </p:sp>
    </p:spTree>
    <p:extLst>
      <p:ext uri="{BB962C8B-B14F-4D97-AF65-F5344CB8AC3E}">
        <p14:creationId xmlns:p14="http://schemas.microsoft.com/office/powerpoint/2010/main" val="10963479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A 1dBm signal passes through a series of 3 dBm power amplifiers</a:t>
            </a:r>
          </a:p>
          <a:p>
            <a:r>
              <a:rPr lang="en-US" dirty="0"/>
              <a:t>Calculate the value of the 17</a:t>
            </a:r>
            <a:r>
              <a:rPr lang="en-US" baseline="30000" dirty="0"/>
              <a:t>th</a:t>
            </a:r>
            <a:r>
              <a:rPr lang="en-US" dirty="0"/>
              <a:t> term in the sequence?</a:t>
            </a:r>
          </a:p>
          <a:p>
            <a:r>
              <a:rPr lang="en-US" sz="4000" dirty="0">
                <a:solidFill>
                  <a:srgbClr val="CCFFFF"/>
                </a:solidFill>
              </a:rPr>
              <a:t>a</a:t>
            </a:r>
            <a:r>
              <a:rPr lang="en-US" sz="4000" baseline="-25000" dirty="0">
                <a:solidFill>
                  <a:srgbClr val="CCFFFF"/>
                </a:solidFill>
              </a:rPr>
              <a:t>17</a:t>
            </a:r>
            <a:r>
              <a:rPr lang="en-US" sz="4000" dirty="0">
                <a:solidFill>
                  <a:srgbClr val="CCFFFF"/>
                </a:solidFill>
              </a:rPr>
              <a:t> = a</a:t>
            </a:r>
            <a:r>
              <a:rPr lang="en-US" sz="4000" baseline="-25000" dirty="0">
                <a:solidFill>
                  <a:srgbClr val="CCFFFF"/>
                </a:solidFill>
              </a:rPr>
              <a:t>1</a:t>
            </a:r>
            <a:r>
              <a:rPr lang="en-US" sz="4000" dirty="0">
                <a:solidFill>
                  <a:srgbClr val="CCFFFF"/>
                </a:solidFill>
              </a:rPr>
              <a:t>+16k = 1+(16(3))</a:t>
            </a:r>
          </a:p>
          <a:p>
            <a:r>
              <a:rPr lang="en-US" dirty="0"/>
              <a:t>    </a:t>
            </a:r>
            <a:r>
              <a:rPr lang="en-US" sz="1000" dirty="0"/>
              <a:t> </a:t>
            </a:r>
            <a:r>
              <a:rPr lang="en-US" dirty="0"/>
              <a:t>= 49 </a:t>
            </a:r>
            <a:r>
              <a:rPr lang="en-US" sz="2000" dirty="0" err="1"/>
              <a:t>whats</a:t>
            </a:r>
            <a:r>
              <a:rPr lang="en-US" sz="2000" dirty="0"/>
              <a:t>?</a:t>
            </a:r>
            <a:endParaRPr lang="en-US" sz="2000" dirty="0">
              <a:solidFill>
                <a:srgbClr val="CCFFFF"/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5BB846-32E2-4309-BB8B-AEE3663E6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5f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F3EE5E-F50C-4856-91A6-0D4A4AB1FDCB}"/>
              </a:ext>
            </a:extLst>
          </p:cNvPr>
          <p:cNvGrpSpPr/>
          <p:nvPr/>
        </p:nvGrpSpPr>
        <p:grpSpPr>
          <a:xfrm>
            <a:off x="685800" y="5410199"/>
            <a:ext cx="7315199" cy="1066801"/>
            <a:chOff x="914400" y="5105400"/>
            <a:chExt cx="7315199" cy="106680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CBAA6B9-328E-4456-9FBA-05E7728B67EF}"/>
                </a:ext>
              </a:extLst>
            </p:cNvPr>
            <p:cNvCxnSpPr/>
            <p:nvPr/>
          </p:nvCxnSpPr>
          <p:spPr>
            <a:xfrm>
              <a:off x="914400" y="5638800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6F0AE99-F9FD-4682-94A7-171533134425}"/>
                </a:ext>
              </a:extLst>
            </p:cNvPr>
            <p:cNvSpPr/>
            <p:nvPr/>
          </p:nvSpPr>
          <p:spPr>
            <a:xfrm rot="16200000">
              <a:off x="1828798" y="5257802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7FD2115-E705-4FA9-A62F-CC3BA364FF21}"/>
                </a:ext>
              </a:extLst>
            </p:cNvPr>
            <p:cNvCxnSpPr/>
            <p:nvPr/>
          </p:nvCxnSpPr>
          <p:spPr>
            <a:xfrm>
              <a:off x="27432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532F37C6-7FCF-41FF-8158-0823DEA442E4}"/>
                </a:ext>
              </a:extLst>
            </p:cNvPr>
            <p:cNvSpPr/>
            <p:nvPr/>
          </p:nvSpPr>
          <p:spPr>
            <a:xfrm rot="16200000">
              <a:off x="36576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44A401F-A708-47E5-82B7-C65702D38D94}"/>
                </a:ext>
              </a:extLst>
            </p:cNvPr>
            <p:cNvCxnSpPr/>
            <p:nvPr/>
          </p:nvCxnSpPr>
          <p:spPr>
            <a:xfrm>
              <a:off x="45720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115AA513-F082-45D0-A91B-499EB42C784F}"/>
                </a:ext>
              </a:extLst>
            </p:cNvPr>
            <p:cNvSpPr/>
            <p:nvPr/>
          </p:nvSpPr>
          <p:spPr>
            <a:xfrm rot="16200000">
              <a:off x="54864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7A835D2-438A-4EFC-B3C9-8A8489E36B65}"/>
                </a:ext>
              </a:extLst>
            </p:cNvPr>
            <p:cNvCxnSpPr/>
            <p:nvPr/>
          </p:nvCxnSpPr>
          <p:spPr>
            <a:xfrm>
              <a:off x="64008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EC2145D8-2267-499F-A48D-93B2972D52E2}"/>
                </a:ext>
              </a:extLst>
            </p:cNvPr>
            <p:cNvSpPr/>
            <p:nvPr/>
          </p:nvSpPr>
          <p:spPr>
            <a:xfrm rot="16200000">
              <a:off x="73152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86F609A-BA9E-4763-8319-03272F309053}"/>
              </a:ext>
            </a:extLst>
          </p:cNvPr>
          <p:cNvSpPr txBox="1"/>
          <p:nvPr/>
        </p:nvSpPr>
        <p:spPr>
          <a:xfrm>
            <a:off x="762004" y="5371762"/>
            <a:ext cx="8381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1dBm                4dBm                7dBm              10dBm               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1172AF-94FB-4092-B1A0-51B6CEACE5B4}"/>
              </a:ext>
            </a:extLst>
          </p:cNvPr>
          <p:cNvSpPr txBox="1"/>
          <p:nvPr/>
        </p:nvSpPr>
        <p:spPr>
          <a:xfrm>
            <a:off x="7391400" y="6477000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</p:txBody>
      </p:sp>
    </p:spTree>
    <p:extLst>
      <p:ext uri="{BB962C8B-B14F-4D97-AF65-F5344CB8AC3E}">
        <p14:creationId xmlns:p14="http://schemas.microsoft.com/office/powerpoint/2010/main" val="82294334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A 1dBm signal passes through a series of 3 dBm power amplifiers</a:t>
            </a:r>
          </a:p>
          <a:p>
            <a:r>
              <a:rPr lang="en-US" dirty="0"/>
              <a:t>Calculate the value of the 17</a:t>
            </a:r>
            <a:r>
              <a:rPr lang="en-US" baseline="30000" dirty="0"/>
              <a:t>th</a:t>
            </a:r>
            <a:r>
              <a:rPr lang="en-US" dirty="0"/>
              <a:t> term in the sequence?</a:t>
            </a:r>
          </a:p>
          <a:p>
            <a:r>
              <a:rPr lang="en-US" sz="4000" dirty="0">
                <a:solidFill>
                  <a:srgbClr val="CCFFFF"/>
                </a:solidFill>
              </a:rPr>
              <a:t>a</a:t>
            </a:r>
            <a:r>
              <a:rPr lang="en-US" sz="4000" baseline="-25000" dirty="0">
                <a:solidFill>
                  <a:srgbClr val="CCFFFF"/>
                </a:solidFill>
              </a:rPr>
              <a:t>17</a:t>
            </a:r>
            <a:r>
              <a:rPr lang="en-US" sz="4000" dirty="0">
                <a:solidFill>
                  <a:srgbClr val="CCFFFF"/>
                </a:solidFill>
              </a:rPr>
              <a:t> = a</a:t>
            </a:r>
            <a:r>
              <a:rPr lang="en-US" sz="4000" baseline="-25000" dirty="0">
                <a:solidFill>
                  <a:srgbClr val="CCFFFF"/>
                </a:solidFill>
              </a:rPr>
              <a:t>1</a:t>
            </a:r>
            <a:r>
              <a:rPr lang="en-US" sz="4000" dirty="0">
                <a:solidFill>
                  <a:srgbClr val="CCFFFF"/>
                </a:solidFill>
              </a:rPr>
              <a:t>+16k = 1+(16(3))</a:t>
            </a:r>
          </a:p>
          <a:p>
            <a:r>
              <a:rPr lang="en-US" dirty="0"/>
              <a:t>    </a:t>
            </a:r>
            <a:r>
              <a:rPr lang="en-US" sz="1000" dirty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49 dBm</a:t>
            </a:r>
            <a:endParaRPr lang="en-US" sz="2000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5BB846-32E2-4309-BB8B-AEE3663E6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5f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F3EE5E-F50C-4856-91A6-0D4A4AB1FDCB}"/>
              </a:ext>
            </a:extLst>
          </p:cNvPr>
          <p:cNvGrpSpPr/>
          <p:nvPr/>
        </p:nvGrpSpPr>
        <p:grpSpPr>
          <a:xfrm>
            <a:off x="685800" y="5410199"/>
            <a:ext cx="7315199" cy="1066801"/>
            <a:chOff x="914400" y="5105400"/>
            <a:chExt cx="7315199" cy="106680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CBAA6B9-328E-4456-9FBA-05E7728B67EF}"/>
                </a:ext>
              </a:extLst>
            </p:cNvPr>
            <p:cNvCxnSpPr/>
            <p:nvPr/>
          </p:nvCxnSpPr>
          <p:spPr>
            <a:xfrm>
              <a:off x="914400" y="5638800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6F0AE99-F9FD-4682-94A7-171533134425}"/>
                </a:ext>
              </a:extLst>
            </p:cNvPr>
            <p:cNvSpPr/>
            <p:nvPr/>
          </p:nvSpPr>
          <p:spPr>
            <a:xfrm rot="16200000">
              <a:off x="1828798" y="5257802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7FD2115-E705-4FA9-A62F-CC3BA364FF21}"/>
                </a:ext>
              </a:extLst>
            </p:cNvPr>
            <p:cNvCxnSpPr/>
            <p:nvPr/>
          </p:nvCxnSpPr>
          <p:spPr>
            <a:xfrm>
              <a:off x="27432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532F37C6-7FCF-41FF-8158-0823DEA442E4}"/>
                </a:ext>
              </a:extLst>
            </p:cNvPr>
            <p:cNvSpPr/>
            <p:nvPr/>
          </p:nvSpPr>
          <p:spPr>
            <a:xfrm rot="16200000">
              <a:off x="36576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44A401F-A708-47E5-82B7-C65702D38D94}"/>
                </a:ext>
              </a:extLst>
            </p:cNvPr>
            <p:cNvCxnSpPr/>
            <p:nvPr/>
          </p:nvCxnSpPr>
          <p:spPr>
            <a:xfrm>
              <a:off x="45720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115AA513-F082-45D0-A91B-499EB42C784F}"/>
                </a:ext>
              </a:extLst>
            </p:cNvPr>
            <p:cNvSpPr/>
            <p:nvPr/>
          </p:nvSpPr>
          <p:spPr>
            <a:xfrm rot="16200000">
              <a:off x="54864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7A835D2-438A-4EFC-B3C9-8A8489E36B65}"/>
                </a:ext>
              </a:extLst>
            </p:cNvPr>
            <p:cNvCxnSpPr/>
            <p:nvPr/>
          </p:nvCxnSpPr>
          <p:spPr>
            <a:xfrm>
              <a:off x="64008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EC2145D8-2267-499F-A48D-93B2972D52E2}"/>
                </a:ext>
              </a:extLst>
            </p:cNvPr>
            <p:cNvSpPr/>
            <p:nvPr/>
          </p:nvSpPr>
          <p:spPr>
            <a:xfrm rot="16200000">
              <a:off x="73152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86F609A-BA9E-4763-8319-03272F309053}"/>
              </a:ext>
            </a:extLst>
          </p:cNvPr>
          <p:cNvSpPr txBox="1"/>
          <p:nvPr/>
        </p:nvSpPr>
        <p:spPr>
          <a:xfrm>
            <a:off x="762004" y="5371762"/>
            <a:ext cx="8381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1dBm                4dBm                7dBm              10dBm               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10B06A-CE06-4B42-8E2A-627A133A6FBB}"/>
              </a:ext>
            </a:extLst>
          </p:cNvPr>
          <p:cNvSpPr txBox="1"/>
          <p:nvPr/>
        </p:nvSpPr>
        <p:spPr>
          <a:xfrm>
            <a:off x="7391400" y="6477000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</p:txBody>
      </p:sp>
    </p:spTree>
    <p:extLst>
      <p:ext uri="{BB962C8B-B14F-4D97-AF65-F5344CB8AC3E}">
        <p14:creationId xmlns:p14="http://schemas.microsoft.com/office/powerpoint/2010/main" val="264014559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6805716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next term in this sequence:</a:t>
            </a:r>
          </a:p>
          <a:p>
            <a:endParaRPr lang="en-US" dirty="0"/>
          </a:p>
          <a:p>
            <a:r>
              <a:rPr lang="en-US" dirty="0"/>
              <a:t>1   2   4   8  </a:t>
            </a:r>
          </a:p>
        </p:txBody>
      </p:sp>
    </p:spTree>
    <p:extLst>
      <p:ext uri="{BB962C8B-B14F-4D97-AF65-F5344CB8AC3E}">
        <p14:creationId xmlns:p14="http://schemas.microsoft.com/office/powerpoint/2010/main" val="355043684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about this one?</a:t>
            </a:r>
          </a:p>
          <a:p>
            <a:endParaRPr lang="en-US" dirty="0"/>
          </a:p>
          <a:p>
            <a:r>
              <a:rPr lang="en-US" dirty="0"/>
              <a:t>1   3   9   27  </a:t>
            </a:r>
          </a:p>
        </p:txBody>
      </p:sp>
    </p:spTree>
    <p:extLst>
      <p:ext uri="{BB962C8B-B14F-4D97-AF65-F5344CB8AC3E}">
        <p14:creationId xmlns:p14="http://schemas.microsoft.com/office/powerpoint/2010/main" val="97347802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all sequences show a constant </a:t>
            </a:r>
            <a:r>
              <a:rPr lang="el-GR" dirty="0"/>
              <a:t>Δ</a:t>
            </a:r>
            <a:r>
              <a:rPr lang="en-US" dirty="0"/>
              <a:t> change from one to the next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35338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Geometric Sequences</a:t>
            </a:r>
            <a:r>
              <a:rPr lang="en-US" dirty="0"/>
              <a:t>:</a:t>
            </a:r>
          </a:p>
          <a:p>
            <a:r>
              <a:rPr lang="en-US" dirty="0"/>
              <a:t>Each term in the sequence (after the first) is a common </a:t>
            </a:r>
          </a:p>
          <a:p>
            <a:r>
              <a:rPr lang="en-US" dirty="0">
                <a:solidFill>
                  <a:schemeClr val="tx1"/>
                </a:solidFill>
              </a:rPr>
              <a:t>multiple</a:t>
            </a:r>
            <a:r>
              <a:rPr lang="en-US" dirty="0"/>
              <a:t> (positive or negative) of the previous term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64940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Geometric? Arithmetic?</a:t>
            </a:r>
          </a:p>
          <a:p>
            <a:r>
              <a:rPr lang="en-US" dirty="0"/>
              <a:t>                    3  6  9  12</a:t>
            </a:r>
          </a:p>
          <a:p>
            <a:r>
              <a:rPr lang="en-US" dirty="0"/>
              <a:t>1 2 4 8 				</a:t>
            </a:r>
          </a:p>
          <a:p>
            <a:r>
              <a:rPr lang="en-US" dirty="0"/>
              <a:t>	      7 10 13 16		</a:t>
            </a:r>
          </a:p>
          <a:p>
            <a:r>
              <a:rPr lang="en-US" dirty="0"/>
              <a:t>		        2  3  4.5  6.75 </a:t>
            </a:r>
          </a:p>
          <a:p>
            <a:r>
              <a:rPr lang="en-US" dirty="0"/>
              <a:t>2 4 6 8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47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0E4F0-6673-4F5A-8967-F03CB9D3E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Don’t </a:t>
            </a:r>
            <a:r>
              <a:rPr lang="en-US" dirty="0"/>
              <a:t>forget!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F9AEA-CCE6-4429-B772-C81AB00D3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Calibri" panose="020F0502020204030204" pitchFamily="34" charset="0"/>
              </a:rPr>
              <a:t>Please join us for Capstone student presentations </a:t>
            </a:r>
            <a:r>
              <a:rPr lang="en-US" b="1" i="0" dirty="0">
                <a:effectLst/>
                <a:latin typeface="Calibri" panose="020F0502020204030204" pitchFamily="34" charset="0"/>
              </a:rPr>
              <a:t>Tuesday, 15 Feb, at 4:30PM</a:t>
            </a:r>
            <a:r>
              <a:rPr lang="en-US" b="0" i="0" dirty="0">
                <a:effectLst/>
                <a:latin typeface="Calibri" panose="020F0502020204030204" pitchFamily="34" charset="0"/>
              </a:rPr>
              <a:t> (mountain time)</a:t>
            </a:r>
          </a:p>
          <a:p>
            <a:r>
              <a:rPr lang="en-US" b="0" i="0" dirty="0" err="1">
                <a:effectLst/>
                <a:latin typeface="Calibri" panose="020F0502020204030204" pitchFamily="34" charset="0"/>
              </a:rPr>
              <a:t>ZOOMLink</a:t>
            </a:r>
            <a:r>
              <a:rPr lang="en-US" b="0" i="0" dirty="0">
                <a:effectLst/>
                <a:latin typeface="Calibri" panose="020F0502020204030204" pitchFamily="34" charset="0"/>
              </a:rPr>
              <a:t>: </a:t>
            </a:r>
            <a:r>
              <a:rPr lang="en-US" b="0" i="0" dirty="0"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https://cs.coloradotech.edu/UnifiedPortal/Vendor/lms/class/255013/livesession/1061388/redirect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05389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recursion formula for a geometric sequence is: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a</a:t>
            </a:r>
            <a:r>
              <a:rPr lang="en-US" baseline="-25000" dirty="0"/>
              <a:t>n-1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77605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Geometric Sequences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For a geometric sequence, you need: </a:t>
            </a:r>
          </a:p>
          <a:p>
            <a:r>
              <a:rPr lang="en-US" dirty="0"/>
              <a:t>the starting value a</a:t>
            </a:r>
            <a:r>
              <a:rPr lang="en-US" baseline="-25000" dirty="0"/>
              <a:t>1</a:t>
            </a:r>
          </a:p>
          <a:p>
            <a:r>
              <a:rPr lang="en-US" dirty="0"/>
              <a:t>the multiplier 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20793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For the sequence:  1 4 16 64</a:t>
            </a:r>
          </a:p>
          <a:p>
            <a:endParaRPr lang="en-US" sz="2000" dirty="0"/>
          </a:p>
          <a:p>
            <a:r>
              <a:rPr lang="en-US" dirty="0"/>
              <a:t>What is a</a:t>
            </a:r>
            <a:r>
              <a:rPr lang="en-US" baseline="-25000" dirty="0"/>
              <a:t>1</a:t>
            </a:r>
            <a:r>
              <a:rPr lang="en-US" dirty="0"/>
              <a:t>?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What is r?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3604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For the sequence:  1 4 16 64</a:t>
            </a:r>
          </a:p>
          <a:p>
            <a:endParaRPr lang="en-US" sz="2000" dirty="0"/>
          </a:p>
          <a:p>
            <a:r>
              <a:rPr lang="en-US" dirty="0"/>
              <a:t>What is a</a:t>
            </a:r>
            <a:r>
              <a:rPr lang="en-US" baseline="-25000" dirty="0"/>
              <a:t>1</a:t>
            </a:r>
            <a:r>
              <a:rPr lang="en-US" dirty="0"/>
              <a:t>? </a:t>
            </a:r>
            <a:r>
              <a:rPr lang="en-US" dirty="0">
                <a:solidFill>
                  <a:srgbClr val="FFFF00"/>
                </a:solidFill>
              </a:rPr>
              <a:t>1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What is r? 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6749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For the sequence:  1 4 16 64</a:t>
            </a:r>
          </a:p>
          <a:p>
            <a:endParaRPr lang="en-US" sz="2000" dirty="0"/>
          </a:p>
          <a:p>
            <a:r>
              <a:rPr lang="en-US" dirty="0"/>
              <a:t>What is a</a:t>
            </a:r>
            <a:r>
              <a:rPr lang="en-US" baseline="-25000" dirty="0"/>
              <a:t>1</a:t>
            </a:r>
            <a:r>
              <a:rPr lang="en-US" dirty="0"/>
              <a:t>? 1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What is r? </a:t>
            </a:r>
            <a:r>
              <a:rPr lang="en-US" dirty="0">
                <a:solidFill>
                  <a:srgbClr val="FFFF00"/>
                </a:solidFill>
              </a:rPr>
              <a:t>4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0326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 a</a:t>
            </a:r>
            <a:r>
              <a:rPr lang="en-US" baseline="-25000" dirty="0"/>
              <a:t>1</a:t>
            </a:r>
            <a:r>
              <a:rPr lang="en-US" dirty="0"/>
              <a:t> = 1 and  r = 2, what are the first four terms of the geometric sequence?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96E459-0C53-0EC8-4813-84EF1DFEA51A}"/>
              </a:ext>
            </a:extLst>
          </p:cNvPr>
          <p:cNvSpPr txBox="1"/>
          <p:nvPr/>
        </p:nvSpPr>
        <p:spPr>
          <a:xfrm>
            <a:off x="7848600" y="6488668"/>
            <a:ext cx="1515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 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a</a:t>
            </a:r>
            <a:r>
              <a:rPr lang="en-US" baseline="-25000" dirty="0"/>
              <a:t>n-1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1448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 a</a:t>
            </a:r>
            <a:r>
              <a:rPr lang="en-US" baseline="-25000" dirty="0"/>
              <a:t>1</a:t>
            </a:r>
            <a:r>
              <a:rPr lang="en-US" dirty="0"/>
              <a:t> = 1 and  r = 2, what are the first four terms of the geometric sequence?</a:t>
            </a:r>
          </a:p>
          <a:p>
            <a:endParaRPr lang="en-US" sz="2000" dirty="0"/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1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 </a:t>
            </a:r>
          </a:p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 =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6069FC-886B-24E9-0C8E-08EF2E7F77C3}"/>
              </a:ext>
            </a:extLst>
          </p:cNvPr>
          <p:cNvSpPr txBox="1"/>
          <p:nvPr/>
        </p:nvSpPr>
        <p:spPr>
          <a:xfrm>
            <a:off x="7848600" y="6488668"/>
            <a:ext cx="1515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 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a</a:t>
            </a:r>
            <a:r>
              <a:rPr lang="en-US" baseline="-25000" dirty="0"/>
              <a:t>n-1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53622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 a</a:t>
            </a:r>
            <a:r>
              <a:rPr lang="en-US" baseline="-25000" dirty="0"/>
              <a:t>1</a:t>
            </a:r>
            <a:r>
              <a:rPr lang="en-US" dirty="0"/>
              <a:t> = 1 and  r = 2, what are the first four terms of the geometric sequence?</a:t>
            </a:r>
          </a:p>
          <a:p>
            <a:endParaRPr lang="en-US" sz="2000" dirty="0"/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1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r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(2)1 = </a:t>
            </a:r>
            <a:r>
              <a:rPr lang="en-US" dirty="0">
                <a:solidFill>
                  <a:srgbClr val="FFFF00"/>
                </a:solidFill>
              </a:rPr>
              <a:t>2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 </a:t>
            </a:r>
          </a:p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 =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1B3551-BD7C-AAA0-1B95-B85EF75B39A3}"/>
              </a:ext>
            </a:extLst>
          </p:cNvPr>
          <p:cNvSpPr txBox="1"/>
          <p:nvPr/>
        </p:nvSpPr>
        <p:spPr>
          <a:xfrm>
            <a:off x="7848600" y="6488668"/>
            <a:ext cx="1515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 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a</a:t>
            </a:r>
            <a:r>
              <a:rPr lang="en-US" baseline="-25000" dirty="0"/>
              <a:t>n-1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8875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 a</a:t>
            </a:r>
            <a:r>
              <a:rPr lang="en-US" baseline="-25000" dirty="0"/>
              <a:t>1</a:t>
            </a:r>
            <a:r>
              <a:rPr lang="en-US" dirty="0"/>
              <a:t> = 1 and  r = 2, what are the first four terms of the geometric sequence?</a:t>
            </a:r>
          </a:p>
          <a:p>
            <a:endParaRPr lang="en-US" sz="2000" dirty="0"/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1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r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(2)1 = 2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 r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(2)2 = </a:t>
            </a:r>
            <a:r>
              <a:rPr lang="en-US" dirty="0">
                <a:solidFill>
                  <a:srgbClr val="FFFF00"/>
                </a:solidFill>
              </a:rPr>
              <a:t>4</a:t>
            </a:r>
          </a:p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 =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5EE49F-B6D5-FA9A-02D2-B3FAADAB0C5A}"/>
              </a:ext>
            </a:extLst>
          </p:cNvPr>
          <p:cNvSpPr txBox="1"/>
          <p:nvPr/>
        </p:nvSpPr>
        <p:spPr>
          <a:xfrm>
            <a:off x="7848600" y="6488668"/>
            <a:ext cx="1515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 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a</a:t>
            </a:r>
            <a:r>
              <a:rPr lang="en-US" baseline="-25000" dirty="0"/>
              <a:t>n-1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08309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 a</a:t>
            </a:r>
            <a:r>
              <a:rPr lang="en-US" baseline="-25000" dirty="0"/>
              <a:t>1</a:t>
            </a:r>
            <a:r>
              <a:rPr lang="en-US" dirty="0"/>
              <a:t> = 1 and  r = 2, what are the first four terms of the geometric sequence?</a:t>
            </a:r>
          </a:p>
          <a:p>
            <a:endParaRPr lang="en-US" sz="2000" dirty="0"/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1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r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(2)1 = 2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 r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(2)2 = 4</a:t>
            </a:r>
          </a:p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 = r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 (4)2 = </a:t>
            </a:r>
            <a:r>
              <a:rPr lang="en-US" dirty="0">
                <a:solidFill>
                  <a:srgbClr val="FFFF00"/>
                </a:solidFill>
              </a:rPr>
              <a:t>8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54026A-180F-8F0A-3B4D-74F50DA363F4}"/>
              </a:ext>
            </a:extLst>
          </p:cNvPr>
          <p:cNvSpPr txBox="1"/>
          <p:nvPr/>
        </p:nvSpPr>
        <p:spPr>
          <a:xfrm>
            <a:off x="7848600" y="6488668"/>
            <a:ext cx="1515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 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a</a:t>
            </a:r>
            <a:r>
              <a:rPr lang="en-US" baseline="-25000" dirty="0"/>
              <a:t>n-1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68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3970565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1196818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a</a:t>
            </a:r>
            <a:r>
              <a:rPr lang="en-US" baseline="-25000" dirty="0"/>
              <a:t>n-1</a:t>
            </a:r>
            <a:endParaRPr lang="en-US" dirty="0"/>
          </a:p>
          <a:p>
            <a:r>
              <a:rPr lang="en-US" dirty="0"/>
              <a:t>For a general sequence: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ra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 ra</a:t>
            </a:r>
            <a:r>
              <a:rPr lang="en-US" baseline="-25000" dirty="0"/>
              <a:t>2</a:t>
            </a:r>
            <a:r>
              <a:rPr lang="en-US" dirty="0"/>
              <a:t> = r(ra</a:t>
            </a:r>
            <a:r>
              <a:rPr lang="en-US" baseline="-25000" dirty="0"/>
              <a:t>1</a:t>
            </a:r>
            <a:r>
              <a:rPr lang="en-US" dirty="0"/>
              <a:t>) = r</a:t>
            </a:r>
            <a:r>
              <a:rPr lang="en-US" baseline="30000" dirty="0"/>
              <a:t>2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 = ra</a:t>
            </a:r>
            <a:r>
              <a:rPr lang="en-US" baseline="-25000" dirty="0"/>
              <a:t>3</a:t>
            </a:r>
            <a:r>
              <a:rPr lang="en-US" dirty="0"/>
              <a:t> = r(r</a:t>
            </a:r>
            <a:r>
              <a:rPr lang="en-US" baseline="30000" dirty="0"/>
              <a:t>2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) = r</a:t>
            </a:r>
            <a:r>
              <a:rPr lang="en-US" baseline="30000" dirty="0"/>
              <a:t>3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  <a:p>
            <a:r>
              <a:rPr lang="en-US" dirty="0"/>
              <a:t>Do you see a pattern?</a:t>
            </a:r>
          </a:p>
        </p:txBody>
      </p:sp>
    </p:spTree>
    <p:extLst>
      <p:ext uri="{BB962C8B-B14F-4D97-AF65-F5344CB8AC3E}">
        <p14:creationId xmlns:p14="http://schemas.microsoft.com/office/powerpoint/2010/main" val="382733458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 ra</a:t>
            </a:r>
            <a:r>
              <a:rPr lang="en-US" baseline="-25000" dirty="0"/>
              <a:t>2</a:t>
            </a:r>
            <a:r>
              <a:rPr lang="en-US" dirty="0"/>
              <a:t> = r(r</a:t>
            </a:r>
            <a:r>
              <a:rPr lang="en-US" baseline="30000" dirty="0"/>
              <a:t>2</a:t>
            </a:r>
            <a:r>
              <a:rPr lang="en-US" dirty="0"/>
              <a:t>a</a:t>
            </a:r>
            <a:r>
              <a:rPr lang="en-US" baseline="-25000" dirty="0"/>
              <a:t>0</a:t>
            </a:r>
            <a:r>
              <a:rPr lang="en-US" dirty="0"/>
              <a:t>) = r</a:t>
            </a:r>
            <a:r>
              <a:rPr lang="en-US" baseline="30000" dirty="0"/>
              <a:t>3</a:t>
            </a:r>
            <a:r>
              <a:rPr lang="en-US" dirty="0"/>
              <a:t>a</a:t>
            </a:r>
            <a:r>
              <a:rPr lang="en-US" baseline="-25000" dirty="0"/>
              <a:t>0</a:t>
            </a:r>
            <a:r>
              <a:rPr lang="en-US" dirty="0"/>
              <a:t> </a:t>
            </a:r>
          </a:p>
          <a:p>
            <a:r>
              <a:rPr lang="en-US" dirty="0"/>
              <a:t>The pattern is: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</a:t>
            </a:r>
            <a:r>
              <a:rPr lang="en-US" baseline="30000" dirty="0"/>
              <a:t>n-1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2986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 a</a:t>
            </a:r>
            <a:r>
              <a:rPr lang="en-US" baseline="-25000" dirty="0"/>
              <a:t>1</a:t>
            </a:r>
            <a:r>
              <a:rPr lang="en-US" dirty="0"/>
              <a:t> = 1 and  r = 2, what is the 17</a:t>
            </a:r>
            <a:r>
              <a:rPr lang="en-US" baseline="30000" dirty="0"/>
              <a:t>th</a:t>
            </a:r>
            <a:r>
              <a:rPr lang="en-US" dirty="0"/>
              <a:t> term in the geometric sequence?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7A3347-C843-4CEB-8492-D61E6AFB3043}"/>
              </a:ext>
            </a:extLst>
          </p:cNvPr>
          <p:cNvSpPr txBox="1"/>
          <p:nvPr/>
        </p:nvSpPr>
        <p:spPr>
          <a:xfrm>
            <a:off x="7958328" y="6470904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</a:t>
            </a:r>
            <a:r>
              <a:rPr lang="en-US" baseline="30000" dirty="0"/>
              <a:t>n-1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913340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 a</a:t>
            </a:r>
            <a:r>
              <a:rPr lang="en-US" baseline="-25000" dirty="0"/>
              <a:t>1</a:t>
            </a:r>
            <a:r>
              <a:rPr lang="en-US" dirty="0"/>
              <a:t> = 1 and  r = 2, what is the 17</a:t>
            </a:r>
            <a:r>
              <a:rPr lang="en-US" baseline="30000" dirty="0"/>
              <a:t>th</a:t>
            </a:r>
            <a:r>
              <a:rPr lang="en-US" dirty="0"/>
              <a:t> term in the geometric sequence?</a:t>
            </a:r>
          </a:p>
          <a:p>
            <a:endParaRPr lang="en-US" sz="2000" dirty="0"/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 = r</a:t>
            </a:r>
            <a:r>
              <a:rPr lang="en-US" baseline="30000" dirty="0"/>
              <a:t>n-1</a:t>
            </a:r>
            <a:r>
              <a:rPr lang="en-US" dirty="0"/>
              <a:t> (a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  <a:p>
            <a:r>
              <a:rPr lang="en-US" dirty="0"/>
              <a:t>a</a:t>
            </a:r>
            <a:r>
              <a:rPr lang="en-US" baseline="-25000" dirty="0"/>
              <a:t>17</a:t>
            </a:r>
            <a:r>
              <a:rPr lang="en-US" dirty="0"/>
              <a:t> = 2</a:t>
            </a:r>
            <a:r>
              <a:rPr lang="en-US" baseline="30000" dirty="0"/>
              <a:t>(17-1)</a:t>
            </a:r>
            <a:r>
              <a:rPr lang="en-US" dirty="0"/>
              <a:t>(1)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7A3347-C843-4CEB-8492-D61E6AFB3043}"/>
              </a:ext>
            </a:extLst>
          </p:cNvPr>
          <p:cNvSpPr txBox="1"/>
          <p:nvPr/>
        </p:nvSpPr>
        <p:spPr>
          <a:xfrm>
            <a:off x="7958328" y="6470904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</a:t>
            </a:r>
            <a:r>
              <a:rPr lang="en-US" baseline="30000" dirty="0"/>
              <a:t>n-1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438895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 a</a:t>
            </a:r>
            <a:r>
              <a:rPr lang="en-US" baseline="-25000" dirty="0"/>
              <a:t>1</a:t>
            </a:r>
            <a:r>
              <a:rPr lang="en-US" dirty="0"/>
              <a:t> = 1 and  r = 2, what is the 17</a:t>
            </a:r>
            <a:r>
              <a:rPr lang="en-US" baseline="30000" dirty="0"/>
              <a:t>th</a:t>
            </a:r>
            <a:r>
              <a:rPr lang="en-US" dirty="0"/>
              <a:t> term in the geometric sequence?</a:t>
            </a:r>
          </a:p>
          <a:p>
            <a:endParaRPr lang="en-US" sz="2000" dirty="0"/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 = r</a:t>
            </a:r>
            <a:r>
              <a:rPr lang="en-US" baseline="30000" dirty="0"/>
              <a:t>n-1</a:t>
            </a:r>
            <a:r>
              <a:rPr lang="en-US" dirty="0"/>
              <a:t> (a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  <a:p>
            <a:r>
              <a:rPr lang="en-US" dirty="0"/>
              <a:t>a</a:t>
            </a:r>
            <a:r>
              <a:rPr lang="en-US" baseline="-25000" dirty="0"/>
              <a:t>17</a:t>
            </a:r>
            <a:r>
              <a:rPr lang="en-US" dirty="0"/>
              <a:t> = 2</a:t>
            </a:r>
            <a:r>
              <a:rPr lang="en-US" baseline="30000" dirty="0"/>
              <a:t>(17-1)</a:t>
            </a:r>
            <a:r>
              <a:rPr lang="en-US" dirty="0"/>
              <a:t>(1)</a:t>
            </a:r>
          </a:p>
          <a:p>
            <a:r>
              <a:rPr lang="en-US" dirty="0"/>
              <a:t>    = </a:t>
            </a:r>
            <a:r>
              <a:rPr lang="en-US" dirty="0">
                <a:solidFill>
                  <a:srgbClr val="FFFF00"/>
                </a:solidFill>
              </a:rPr>
              <a:t>65,536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7A3347-C843-4CEB-8492-D61E6AFB3043}"/>
              </a:ext>
            </a:extLst>
          </p:cNvPr>
          <p:cNvSpPr txBox="1"/>
          <p:nvPr/>
        </p:nvSpPr>
        <p:spPr>
          <a:xfrm>
            <a:off x="7958328" y="6470904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</a:t>
            </a:r>
            <a:r>
              <a:rPr lang="en-US" baseline="30000" dirty="0"/>
              <a:t>n-1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881355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 a</a:t>
            </a:r>
            <a:r>
              <a:rPr lang="en-US" baseline="-25000" dirty="0"/>
              <a:t>1</a:t>
            </a:r>
            <a:r>
              <a:rPr lang="en-US" dirty="0"/>
              <a:t> = 2 and  r = 2, what is the 17</a:t>
            </a:r>
            <a:r>
              <a:rPr lang="en-US" baseline="30000" dirty="0"/>
              <a:t>th</a:t>
            </a:r>
            <a:r>
              <a:rPr lang="en-US" dirty="0"/>
              <a:t> term in the geometric sequence?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6e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7A3347-C843-4CEB-8492-D61E6AFB3043}"/>
              </a:ext>
            </a:extLst>
          </p:cNvPr>
          <p:cNvSpPr txBox="1"/>
          <p:nvPr/>
        </p:nvSpPr>
        <p:spPr>
          <a:xfrm>
            <a:off x="7958328" y="6470904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</a:t>
            </a:r>
            <a:r>
              <a:rPr lang="en-US" baseline="30000" dirty="0"/>
              <a:t>n-1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428730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 a</a:t>
            </a:r>
            <a:r>
              <a:rPr lang="en-US" baseline="-25000" dirty="0"/>
              <a:t>1</a:t>
            </a:r>
            <a:r>
              <a:rPr lang="en-US" dirty="0"/>
              <a:t> = 2 and  r = 2, what is the 17</a:t>
            </a:r>
            <a:r>
              <a:rPr lang="en-US" baseline="30000" dirty="0"/>
              <a:t>th</a:t>
            </a:r>
            <a:r>
              <a:rPr lang="en-US" dirty="0"/>
              <a:t> term in the geometric sequence?</a:t>
            </a:r>
          </a:p>
          <a:p>
            <a:endParaRPr lang="en-US" sz="2000" dirty="0"/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 = r</a:t>
            </a:r>
            <a:r>
              <a:rPr lang="en-US" baseline="30000" dirty="0"/>
              <a:t>n-1</a:t>
            </a:r>
            <a:r>
              <a:rPr lang="en-US" dirty="0"/>
              <a:t> (a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  <a:p>
            <a:r>
              <a:rPr lang="en-US" dirty="0"/>
              <a:t>a</a:t>
            </a:r>
            <a:r>
              <a:rPr lang="en-US" baseline="-25000" dirty="0"/>
              <a:t>17</a:t>
            </a:r>
            <a:r>
              <a:rPr lang="en-US" dirty="0"/>
              <a:t> = 2</a:t>
            </a:r>
            <a:r>
              <a:rPr lang="en-US" baseline="30000" dirty="0"/>
              <a:t>(17-1)</a:t>
            </a:r>
            <a:r>
              <a:rPr lang="en-US" dirty="0"/>
              <a:t>(2)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6f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7A3347-C843-4CEB-8492-D61E6AFB3043}"/>
              </a:ext>
            </a:extLst>
          </p:cNvPr>
          <p:cNvSpPr txBox="1"/>
          <p:nvPr/>
        </p:nvSpPr>
        <p:spPr>
          <a:xfrm>
            <a:off x="7958328" y="6470904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</a:t>
            </a:r>
            <a:r>
              <a:rPr lang="en-US" baseline="30000" dirty="0"/>
              <a:t>n-1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361725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 a</a:t>
            </a:r>
            <a:r>
              <a:rPr lang="en-US" baseline="-25000" dirty="0"/>
              <a:t>1</a:t>
            </a:r>
            <a:r>
              <a:rPr lang="en-US" dirty="0"/>
              <a:t> = 2 and  r = 2, what is the 17</a:t>
            </a:r>
            <a:r>
              <a:rPr lang="en-US" baseline="30000" dirty="0"/>
              <a:t>th</a:t>
            </a:r>
            <a:r>
              <a:rPr lang="en-US" dirty="0"/>
              <a:t> term in the geometric sequence?</a:t>
            </a:r>
          </a:p>
          <a:p>
            <a:endParaRPr lang="en-US" sz="2000" dirty="0"/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 = r</a:t>
            </a:r>
            <a:r>
              <a:rPr lang="en-US" baseline="30000" dirty="0"/>
              <a:t>n-1</a:t>
            </a:r>
            <a:r>
              <a:rPr lang="en-US" dirty="0"/>
              <a:t> (a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  <a:p>
            <a:r>
              <a:rPr lang="en-US" dirty="0"/>
              <a:t>a</a:t>
            </a:r>
            <a:r>
              <a:rPr lang="en-US" baseline="-25000" dirty="0"/>
              <a:t>17</a:t>
            </a:r>
            <a:r>
              <a:rPr lang="en-US" dirty="0"/>
              <a:t> = 2</a:t>
            </a:r>
            <a:r>
              <a:rPr lang="en-US" baseline="30000" dirty="0"/>
              <a:t>(17-1)</a:t>
            </a:r>
            <a:r>
              <a:rPr lang="en-US" dirty="0"/>
              <a:t>(2)</a:t>
            </a:r>
          </a:p>
          <a:p>
            <a:r>
              <a:rPr lang="en-US" dirty="0"/>
              <a:t>    = </a:t>
            </a:r>
            <a:r>
              <a:rPr lang="en-US" dirty="0">
                <a:solidFill>
                  <a:srgbClr val="FFFF00"/>
                </a:solidFill>
              </a:rPr>
              <a:t>131,072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6f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7A3347-C843-4CEB-8492-D61E6AFB3043}"/>
              </a:ext>
            </a:extLst>
          </p:cNvPr>
          <p:cNvSpPr txBox="1"/>
          <p:nvPr/>
        </p:nvSpPr>
        <p:spPr>
          <a:xfrm>
            <a:off x="7958328" y="6470904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</a:t>
            </a:r>
            <a:r>
              <a:rPr lang="en-US" baseline="30000" dirty="0"/>
              <a:t>n-1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623164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Again, in some books and websites, the formula is stated as: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</a:t>
            </a:r>
            <a:r>
              <a:rPr lang="en-US" baseline="30000" dirty="0"/>
              <a:t>n</a:t>
            </a:r>
            <a:r>
              <a:rPr lang="en-US" dirty="0"/>
              <a:t>a</a:t>
            </a:r>
            <a:r>
              <a:rPr lang="en-US" baseline="-25000" dirty="0"/>
              <a:t>0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Again, think of a</a:t>
            </a:r>
            <a:r>
              <a:rPr lang="en-US" baseline="-25000" dirty="0"/>
              <a:t>0</a:t>
            </a:r>
            <a:r>
              <a:rPr lang="en-US" dirty="0"/>
              <a:t> as a sort of </a:t>
            </a:r>
          </a:p>
          <a:p>
            <a:pPr>
              <a:spcBef>
                <a:spcPts val="0"/>
              </a:spcBef>
            </a:pPr>
            <a:r>
              <a:rPr lang="en-US" dirty="0"/>
              <a:t>	“seed” value to generate a</a:t>
            </a:r>
            <a:r>
              <a:rPr lang="en-US" baseline="-25000" dirty="0"/>
              <a:t>1</a:t>
            </a:r>
          </a:p>
          <a:p>
            <a:pPr>
              <a:spcBef>
                <a:spcPts val="0"/>
              </a:spcBef>
            </a:pPr>
            <a:r>
              <a:rPr lang="en-US" dirty="0"/>
              <a:t>Again, note they use </a:t>
            </a:r>
            <a:r>
              <a:rPr lang="en-US" dirty="0" err="1"/>
              <a:t>r</a:t>
            </a:r>
            <a:r>
              <a:rPr lang="en-US" baseline="30000" dirty="0" err="1"/>
              <a:t>n</a:t>
            </a:r>
            <a:r>
              <a:rPr lang="en-US" dirty="0"/>
              <a:t> not r</a:t>
            </a:r>
            <a:r>
              <a:rPr lang="en-US" baseline="30000" dirty="0"/>
              <a:t>n-1</a:t>
            </a:r>
          </a:p>
        </p:txBody>
      </p:sp>
    </p:spTree>
    <p:extLst>
      <p:ext uri="{BB962C8B-B14F-4D97-AF65-F5344CB8AC3E}">
        <p14:creationId xmlns:p14="http://schemas.microsoft.com/office/powerpoint/2010/main" val="2478804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1  2  3  </a:t>
            </a:r>
          </a:p>
          <a:p>
            <a:endParaRPr lang="en-US" dirty="0"/>
          </a:p>
          <a:p>
            <a:r>
              <a:rPr lang="en-US" dirty="0"/>
              <a:t>What’s the next item in this sequence?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62071257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8049784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F6923-1CF6-473C-8833-FFBFFB97A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B92C8-2117-4AF9-B51F-336E3A146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they give you the formula, but don’t tell you if it’s arithmetic or geometric</a:t>
            </a:r>
          </a:p>
        </p:txBody>
      </p:sp>
    </p:spTree>
    <p:extLst>
      <p:ext uri="{BB962C8B-B14F-4D97-AF65-F5344CB8AC3E}">
        <p14:creationId xmlns:p14="http://schemas.microsoft.com/office/powerpoint/2010/main" val="379633373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0FB2C-D2BF-47DE-A889-D3564EEB4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10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=13 and r=2.5</a:t>
            </a:r>
          </a:p>
          <a:p>
            <a:r>
              <a:rPr lang="en-US" dirty="0"/>
              <a:t>Find a</a:t>
            </a:r>
            <a:r>
              <a:rPr lang="en-US" baseline="-25000" dirty="0"/>
              <a:t>27</a:t>
            </a:r>
          </a:p>
          <a:p>
            <a:r>
              <a:rPr lang="en-US" dirty="0"/>
              <a:t>			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5AE7D-A29C-419D-9FAB-1CC2F3D97D66}"/>
              </a:ext>
            </a:extLst>
          </p:cNvPr>
          <p:cNvSpPr txBox="1"/>
          <p:nvPr/>
        </p:nvSpPr>
        <p:spPr>
          <a:xfrm>
            <a:off x="7958328" y="6470904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</a:t>
            </a:r>
            <a:r>
              <a:rPr lang="en-US" baseline="30000" dirty="0"/>
              <a:t>n-1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3FE92-E7E3-4B40-A9A4-400259F04181}"/>
              </a:ext>
            </a:extLst>
          </p:cNvPr>
          <p:cNvSpPr txBox="1"/>
          <p:nvPr/>
        </p:nvSpPr>
        <p:spPr>
          <a:xfrm>
            <a:off x="5867400" y="6488668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A63EAB-FD35-4252-A52A-0E04006AD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ARITHMETIC AND 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77381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0FB2C-D2BF-47DE-A889-D3564EEB4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10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=13 and r=2.5</a:t>
            </a:r>
          </a:p>
          <a:p>
            <a:r>
              <a:rPr lang="en-US" dirty="0"/>
              <a:t>Find a</a:t>
            </a:r>
            <a:r>
              <a:rPr lang="en-US" baseline="-25000" dirty="0"/>
              <a:t>27   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</a:t>
            </a:r>
            <a:r>
              <a:rPr lang="en-US" baseline="30000" dirty="0"/>
              <a:t>n-1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5AE7D-A29C-419D-9FAB-1CC2F3D97D66}"/>
              </a:ext>
            </a:extLst>
          </p:cNvPr>
          <p:cNvSpPr txBox="1"/>
          <p:nvPr/>
        </p:nvSpPr>
        <p:spPr>
          <a:xfrm>
            <a:off x="7958328" y="6470904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</a:t>
            </a:r>
            <a:r>
              <a:rPr lang="en-US" baseline="30000" dirty="0"/>
              <a:t>n-1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3FE92-E7E3-4B40-A9A4-400259F04181}"/>
              </a:ext>
            </a:extLst>
          </p:cNvPr>
          <p:cNvSpPr txBox="1"/>
          <p:nvPr/>
        </p:nvSpPr>
        <p:spPr>
          <a:xfrm>
            <a:off x="5867400" y="6488668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A63EAB-FD35-4252-A52A-0E04006AD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ARITHMETIC AND 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05530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0FB2C-D2BF-47DE-A889-D3564EEB4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10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=13 and r=2.5</a:t>
            </a:r>
          </a:p>
          <a:p>
            <a:r>
              <a:rPr lang="en-US" dirty="0"/>
              <a:t>Find a</a:t>
            </a:r>
            <a:r>
              <a:rPr lang="en-US" baseline="-25000" dirty="0"/>
              <a:t>27   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</a:t>
            </a:r>
            <a:r>
              <a:rPr lang="en-US" baseline="30000" dirty="0"/>
              <a:t>n-1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  <a:p>
            <a:r>
              <a:rPr lang="en-US" dirty="0"/>
              <a:t>a</a:t>
            </a:r>
            <a:r>
              <a:rPr lang="en-US" baseline="-25000" dirty="0"/>
              <a:t>27</a:t>
            </a:r>
            <a:r>
              <a:rPr lang="en-US" dirty="0"/>
              <a:t> = (2.5)</a:t>
            </a:r>
            <a:r>
              <a:rPr lang="en-US" baseline="30000" dirty="0"/>
              <a:t>27-1</a:t>
            </a:r>
            <a:r>
              <a:rPr lang="en-US" dirty="0"/>
              <a:t>(13) = </a:t>
            </a:r>
            <a:endParaRPr lang="en-US" baseline="300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5AE7D-A29C-419D-9FAB-1CC2F3D97D66}"/>
              </a:ext>
            </a:extLst>
          </p:cNvPr>
          <p:cNvSpPr txBox="1"/>
          <p:nvPr/>
        </p:nvSpPr>
        <p:spPr>
          <a:xfrm>
            <a:off x="7958328" y="6470904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</a:t>
            </a:r>
            <a:r>
              <a:rPr lang="en-US" baseline="30000" dirty="0"/>
              <a:t>n-1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3FE92-E7E3-4B40-A9A4-400259F04181}"/>
              </a:ext>
            </a:extLst>
          </p:cNvPr>
          <p:cNvSpPr txBox="1"/>
          <p:nvPr/>
        </p:nvSpPr>
        <p:spPr>
          <a:xfrm>
            <a:off x="5867400" y="6488668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A63EAB-FD35-4252-A52A-0E04006AD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ARITHMETIC AND 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05986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0FB2C-D2BF-47DE-A889-D3564EEB4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10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=13 and r=2.5</a:t>
            </a:r>
          </a:p>
          <a:p>
            <a:r>
              <a:rPr lang="en-US" dirty="0"/>
              <a:t>Find a</a:t>
            </a:r>
            <a:r>
              <a:rPr lang="en-US" baseline="-25000" dirty="0"/>
              <a:t>27   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</a:t>
            </a:r>
            <a:r>
              <a:rPr lang="en-US" baseline="30000" dirty="0"/>
              <a:t>n-1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  <a:p>
            <a:r>
              <a:rPr lang="en-US" dirty="0"/>
              <a:t>a</a:t>
            </a:r>
            <a:r>
              <a:rPr lang="en-US" baseline="-25000" dirty="0"/>
              <a:t>27</a:t>
            </a:r>
            <a:r>
              <a:rPr lang="en-US" dirty="0"/>
              <a:t> = (2.5)</a:t>
            </a:r>
            <a:r>
              <a:rPr lang="en-US" baseline="30000" dirty="0"/>
              <a:t>27-1</a:t>
            </a:r>
            <a:r>
              <a:rPr lang="en-US" dirty="0"/>
              <a:t>(13) = </a:t>
            </a:r>
            <a:r>
              <a:rPr lang="en-US" dirty="0">
                <a:solidFill>
                  <a:srgbClr val="FFFF00"/>
                </a:solidFill>
              </a:rPr>
              <a:t>2.887x10</a:t>
            </a:r>
            <a:r>
              <a:rPr lang="en-US" baseline="30000" dirty="0">
                <a:solidFill>
                  <a:srgbClr val="FFFF00"/>
                </a:solidFill>
              </a:rPr>
              <a:t>11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5AE7D-A29C-419D-9FAB-1CC2F3D97D66}"/>
              </a:ext>
            </a:extLst>
          </p:cNvPr>
          <p:cNvSpPr txBox="1"/>
          <p:nvPr/>
        </p:nvSpPr>
        <p:spPr>
          <a:xfrm>
            <a:off x="7958328" y="6470904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</a:t>
            </a:r>
            <a:r>
              <a:rPr lang="en-US" baseline="30000" dirty="0"/>
              <a:t>n-1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3FE92-E7E3-4B40-A9A4-400259F04181}"/>
              </a:ext>
            </a:extLst>
          </p:cNvPr>
          <p:cNvSpPr txBox="1"/>
          <p:nvPr/>
        </p:nvSpPr>
        <p:spPr>
          <a:xfrm>
            <a:off x="5867400" y="6488668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A63EAB-FD35-4252-A52A-0E04006AD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ARITHMETIC AND 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AA5BF5-9023-BB5E-3817-41ADC4BD584D}"/>
              </a:ext>
            </a:extLst>
          </p:cNvPr>
          <p:cNvSpPr txBox="1"/>
          <p:nvPr/>
        </p:nvSpPr>
        <p:spPr>
          <a:xfrm>
            <a:off x="5867400" y="3657600"/>
            <a:ext cx="3031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288,657,986,402.5403</a:t>
            </a:r>
            <a:r>
              <a:rPr lang="en-US" baseline="-25000" dirty="0">
                <a:solidFill>
                  <a:srgbClr val="FFFF00"/>
                </a:solidFill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997027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0FB2C-D2BF-47DE-A889-D3564EEB4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10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=13 and d=2.5 </a:t>
            </a:r>
          </a:p>
          <a:p>
            <a:r>
              <a:rPr lang="en-US" dirty="0"/>
              <a:t>Find a</a:t>
            </a:r>
            <a:r>
              <a:rPr lang="en-US" baseline="-25000" dirty="0"/>
              <a:t>27</a:t>
            </a:r>
            <a:r>
              <a:rPr lang="en-US" dirty="0"/>
              <a:t>				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5AE7D-A29C-419D-9FAB-1CC2F3D97D66}"/>
              </a:ext>
            </a:extLst>
          </p:cNvPr>
          <p:cNvSpPr txBox="1"/>
          <p:nvPr/>
        </p:nvSpPr>
        <p:spPr>
          <a:xfrm>
            <a:off x="7958328" y="6470904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</a:t>
            </a:r>
            <a:r>
              <a:rPr lang="en-US" baseline="30000" dirty="0"/>
              <a:t>n-1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3FE92-E7E3-4B40-A9A4-400259F04181}"/>
              </a:ext>
            </a:extLst>
          </p:cNvPr>
          <p:cNvSpPr txBox="1"/>
          <p:nvPr/>
        </p:nvSpPr>
        <p:spPr>
          <a:xfrm>
            <a:off x="5867400" y="6488668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A63EAB-FD35-4252-A52A-0E04006AD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ARITHMETIC AND 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194592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0FB2C-D2BF-47DE-A889-D3564EEB4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10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=13 and d=2.5 </a:t>
            </a:r>
          </a:p>
          <a:p>
            <a:r>
              <a:rPr lang="en-US" dirty="0"/>
              <a:t>Find a</a:t>
            </a:r>
            <a:r>
              <a:rPr lang="en-US" baseline="-25000" dirty="0"/>
              <a:t>27</a:t>
            </a:r>
            <a:r>
              <a:rPr lang="en-US" dirty="0"/>
              <a:t>				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5AE7D-A29C-419D-9FAB-1CC2F3D97D66}"/>
              </a:ext>
            </a:extLst>
          </p:cNvPr>
          <p:cNvSpPr txBox="1"/>
          <p:nvPr/>
        </p:nvSpPr>
        <p:spPr>
          <a:xfrm>
            <a:off x="7958328" y="6470904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</a:t>
            </a:r>
            <a:r>
              <a:rPr lang="en-US" baseline="30000" dirty="0"/>
              <a:t>n-1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3FE92-E7E3-4B40-A9A4-400259F04181}"/>
              </a:ext>
            </a:extLst>
          </p:cNvPr>
          <p:cNvSpPr txBox="1"/>
          <p:nvPr/>
        </p:nvSpPr>
        <p:spPr>
          <a:xfrm>
            <a:off x="5867400" y="6488668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A63EAB-FD35-4252-A52A-0E04006AD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ARITHMETIC AND 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69826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0FB2C-D2BF-47DE-A889-D3564EEB4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10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=13 and d=2.5 </a:t>
            </a:r>
          </a:p>
          <a:p>
            <a:r>
              <a:rPr lang="en-US" dirty="0"/>
              <a:t>Find a</a:t>
            </a:r>
            <a:r>
              <a:rPr lang="en-US" baseline="-25000" dirty="0"/>
              <a:t>27</a:t>
            </a:r>
            <a:r>
              <a:rPr lang="en-US" dirty="0"/>
              <a:t>				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  <a:p>
            <a:r>
              <a:rPr lang="en-US" dirty="0"/>
              <a:t>a</a:t>
            </a:r>
            <a:r>
              <a:rPr lang="en-US" baseline="-25000" dirty="0"/>
              <a:t>27</a:t>
            </a:r>
            <a:r>
              <a:rPr lang="en-US" dirty="0"/>
              <a:t> = 13 + (27-1)(2.5) =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5AE7D-A29C-419D-9FAB-1CC2F3D97D66}"/>
              </a:ext>
            </a:extLst>
          </p:cNvPr>
          <p:cNvSpPr txBox="1"/>
          <p:nvPr/>
        </p:nvSpPr>
        <p:spPr>
          <a:xfrm>
            <a:off x="7958328" y="6470904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</a:t>
            </a:r>
            <a:r>
              <a:rPr lang="en-US" baseline="30000" dirty="0"/>
              <a:t>n-1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3FE92-E7E3-4B40-A9A4-400259F04181}"/>
              </a:ext>
            </a:extLst>
          </p:cNvPr>
          <p:cNvSpPr txBox="1"/>
          <p:nvPr/>
        </p:nvSpPr>
        <p:spPr>
          <a:xfrm>
            <a:off x="5867400" y="6488668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A63EAB-FD35-4252-A52A-0E04006AD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ARITHMETIC AND 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19398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0FB2C-D2BF-47DE-A889-D3564EEB4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=13 and d=2.5 </a:t>
            </a:r>
          </a:p>
          <a:p>
            <a:r>
              <a:rPr lang="en-US" dirty="0"/>
              <a:t>Find a</a:t>
            </a:r>
            <a:r>
              <a:rPr lang="en-US" baseline="-25000" dirty="0"/>
              <a:t>27</a:t>
            </a:r>
            <a:r>
              <a:rPr lang="en-US" dirty="0"/>
              <a:t>	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	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a</a:t>
            </a:r>
            <a:r>
              <a:rPr lang="en-US" baseline="-25000" dirty="0"/>
              <a:t>27</a:t>
            </a:r>
            <a:r>
              <a:rPr lang="en-US" dirty="0"/>
              <a:t> = 13 + (27-1)(2.5) = </a:t>
            </a:r>
            <a:r>
              <a:rPr lang="en-US" dirty="0">
                <a:solidFill>
                  <a:srgbClr val="FFFF00"/>
                </a:solidFill>
              </a:rPr>
              <a:t>78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5AE7D-A29C-419D-9FAB-1CC2F3D97D66}"/>
              </a:ext>
            </a:extLst>
          </p:cNvPr>
          <p:cNvSpPr txBox="1"/>
          <p:nvPr/>
        </p:nvSpPr>
        <p:spPr>
          <a:xfrm>
            <a:off x="7958328" y="6470904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</a:t>
            </a:r>
            <a:r>
              <a:rPr lang="en-US" baseline="30000" dirty="0"/>
              <a:t>n-1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3FE92-E7E3-4B40-A9A4-400259F04181}"/>
              </a:ext>
            </a:extLst>
          </p:cNvPr>
          <p:cNvSpPr txBox="1"/>
          <p:nvPr/>
        </p:nvSpPr>
        <p:spPr>
          <a:xfrm>
            <a:off x="5867400" y="6488668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A63EAB-FD35-4252-A52A-0E04006AD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ARITHMETIC AND 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1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/>
              <a:t>1  3   5   7</a:t>
            </a:r>
          </a:p>
          <a:p>
            <a:pPr marL="742950" indent="-742950">
              <a:buAutoNum type="arabicPlain"/>
            </a:pPr>
            <a:endParaRPr lang="en-US" dirty="0"/>
          </a:p>
          <a:p>
            <a:r>
              <a:rPr lang="en-US" dirty="0"/>
              <a:t>What’s the next item in this sequence?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http://www.intmath.com/laplace-transformation/1a-unit-step-functions-definition.php</a:t>
            </a:r>
          </a:p>
        </p:txBody>
      </p:sp>
    </p:spTree>
    <p:extLst>
      <p:ext uri="{BB962C8B-B14F-4D97-AF65-F5344CB8AC3E}">
        <p14:creationId xmlns:p14="http://schemas.microsoft.com/office/powerpoint/2010/main" val="3950610568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0FB2C-D2BF-47DE-A889-D3564EEB4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=7 and r=-2</a:t>
            </a:r>
          </a:p>
          <a:p>
            <a:r>
              <a:rPr lang="en-US" dirty="0"/>
              <a:t>Find a</a:t>
            </a:r>
            <a:r>
              <a:rPr lang="en-US" baseline="-25000" dirty="0"/>
              <a:t>27</a:t>
            </a:r>
            <a:r>
              <a:rPr lang="en-US" dirty="0"/>
              <a:t>		</a:t>
            </a:r>
          </a:p>
          <a:p>
            <a:r>
              <a:rPr lang="en-US" dirty="0"/>
              <a:t> </a:t>
            </a:r>
            <a:r>
              <a:rPr lang="en-US" baseline="-25000" dirty="0"/>
              <a:t>			</a:t>
            </a:r>
          </a:p>
          <a:p>
            <a:r>
              <a:rPr lang="en-US" dirty="0"/>
              <a:t>				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5AE7D-A29C-419D-9FAB-1CC2F3D97D66}"/>
              </a:ext>
            </a:extLst>
          </p:cNvPr>
          <p:cNvSpPr txBox="1"/>
          <p:nvPr/>
        </p:nvSpPr>
        <p:spPr>
          <a:xfrm>
            <a:off x="7958328" y="6470904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</a:t>
            </a:r>
            <a:r>
              <a:rPr lang="en-US" baseline="30000" dirty="0"/>
              <a:t>n-1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3FE92-E7E3-4B40-A9A4-400259F04181}"/>
              </a:ext>
            </a:extLst>
          </p:cNvPr>
          <p:cNvSpPr txBox="1"/>
          <p:nvPr/>
        </p:nvSpPr>
        <p:spPr>
          <a:xfrm>
            <a:off x="5867400" y="6488668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B1F46B-0FD2-4BF5-B2F1-44CB6B4FE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ARITHMETIC AND 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16793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0FB2C-D2BF-47DE-A889-D3564EEB4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=7 and r=-2</a:t>
            </a:r>
          </a:p>
          <a:p>
            <a:r>
              <a:rPr lang="en-US" dirty="0"/>
              <a:t>Find a</a:t>
            </a:r>
            <a:r>
              <a:rPr lang="en-US" baseline="-25000" dirty="0"/>
              <a:t>27</a:t>
            </a:r>
            <a:r>
              <a:rPr lang="en-US" dirty="0"/>
              <a:t>	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</a:t>
            </a:r>
            <a:r>
              <a:rPr lang="en-US" baseline="30000" dirty="0"/>
              <a:t>n-1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5AE7D-A29C-419D-9FAB-1CC2F3D97D66}"/>
              </a:ext>
            </a:extLst>
          </p:cNvPr>
          <p:cNvSpPr txBox="1"/>
          <p:nvPr/>
        </p:nvSpPr>
        <p:spPr>
          <a:xfrm>
            <a:off x="7958328" y="6470904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</a:t>
            </a:r>
            <a:r>
              <a:rPr lang="en-US" baseline="30000" dirty="0"/>
              <a:t>n-1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3FE92-E7E3-4B40-A9A4-400259F04181}"/>
              </a:ext>
            </a:extLst>
          </p:cNvPr>
          <p:cNvSpPr txBox="1"/>
          <p:nvPr/>
        </p:nvSpPr>
        <p:spPr>
          <a:xfrm>
            <a:off x="5867400" y="6488668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B1F46B-0FD2-4BF5-B2F1-44CB6B4FE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ARITHMETIC AND 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24630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0FB2C-D2BF-47DE-A889-D3564EEB4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=7 and r=-2</a:t>
            </a:r>
          </a:p>
          <a:p>
            <a:r>
              <a:rPr lang="en-US" dirty="0"/>
              <a:t>Find a</a:t>
            </a:r>
            <a:r>
              <a:rPr lang="en-US" baseline="-25000" dirty="0"/>
              <a:t>27</a:t>
            </a:r>
            <a:r>
              <a:rPr lang="en-US" dirty="0"/>
              <a:t>	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</a:t>
            </a:r>
            <a:r>
              <a:rPr lang="en-US" baseline="30000" dirty="0"/>
              <a:t>n-1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  <a:p>
            <a:r>
              <a:rPr lang="en-US" dirty="0"/>
              <a:t>a</a:t>
            </a:r>
            <a:r>
              <a:rPr lang="en-US" baseline="-25000" dirty="0"/>
              <a:t>27</a:t>
            </a:r>
            <a:r>
              <a:rPr lang="en-US" dirty="0"/>
              <a:t> = (-2)</a:t>
            </a:r>
            <a:r>
              <a:rPr lang="en-US" baseline="30000" dirty="0"/>
              <a:t>27-1</a:t>
            </a:r>
            <a:r>
              <a:rPr lang="en-US" dirty="0"/>
              <a:t>(7) = </a:t>
            </a:r>
            <a:r>
              <a:rPr lang="en-US" baseline="-25000" dirty="0"/>
              <a:t>		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5AE7D-A29C-419D-9FAB-1CC2F3D97D66}"/>
              </a:ext>
            </a:extLst>
          </p:cNvPr>
          <p:cNvSpPr txBox="1"/>
          <p:nvPr/>
        </p:nvSpPr>
        <p:spPr>
          <a:xfrm>
            <a:off x="7958328" y="6470904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</a:t>
            </a:r>
            <a:r>
              <a:rPr lang="en-US" baseline="30000" dirty="0"/>
              <a:t>n-1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3FE92-E7E3-4B40-A9A4-400259F04181}"/>
              </a:ext>
            </a:extLst>
          </p:cNvPr>
          <p:cNvSpPr txBox="1"/>
          <p:nvPr/>
        </p:nvSpPr>
        <p:spPr>
          <a:xfrm>
            <a:off x="5867400" y="6488668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B1F46B-0FD2-4BF5-B2F1-44CB6B4FE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ARITHMETIC AND 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818931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0FB2C-D2BF-47DE-A889-D3564EEB4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=7 and r=-2</a:t>
            </a:r>
          </a:p>
          <a:p>
            <a:r>
              <a:rPr lang="en-US" dirty="0"/>
              <a:t>Find a</a:t>
            </a:r>
            <a:r>
              <a:rPr lang="en-US" baseline="-25000" dirty="0"/>
              <a:t>27</a:t>
            </a:r>
            <a:r>
              <a:rPr lang="en-US" dirty="0"/>
              <a:t>	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</a:t>
            </a:r>
            <a:r>
              <a:rPr lang="en-US" baseline="30000" dirty="0"/>
              <a:t>n-1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baseline="-25000" dirty="0"/>
              <a:t>	</a:t>
            </a:r>
            <a:r>
              <a:rPr lang="en-US" dirty="0"/>
              <a:t> </a:t>
            </a:r>
          </a:p>
          <a:p>
            <a:r>
              <a:rPr lang="en-US" dirty="0"/>
              <a:t>a</a:t>
            </a:r>
            <a:r>
              <a:rPr lang="en-US" baseline="-25000" dirty="0"/>
              <a:t>27</a:t>
            </a:r>
            <a:r>
              <a:rPr lang="en-US" dirty="0"/>
              <a:t> = (-2)</a:t>
            </a:r>
            <a:r>
              <a:rPr lang="en-US" baseline="30000" dirty="0"/>
              <a:t>27-1</a:t>
            </a:r>
            <a:r>
              <a:rPr lang="en-US" dirty="0"/>
              <a:t>(7) = </a:t>
            </a:r>
            <a:r>
              <a:rPr lang="en-US" dirty="0">
                <a:solidFill>
                  <a:srgbClr val="FFFF00"/>
                </a:solidFill>
              </a:rPr>
              <a:t>469,762,048 </a:t>
            </a:r>
            <a:endParaRPr lang="en-US" baseline="-250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5AE7D-A29C-419D-9FAB-1CC2F3D97D66}"/>
              </a:ext>
            </a:extLst>
          </p:cNvPr>
          <p:cNvSpPr txBox="1"/>
          <p:nvPr/>
        </p:nvSpPr>
        <p:spPr>
          <a:xfrm>
            <a:off x="7958328" y="6470904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</a:t>
            </a:r>
            <a:r>
              <a:rPr lang="en-US" baseline="30000" dirty="0"/>
              <a:t>n-1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3FE92-E7E3-4B40-A9A4-400259F04181}"/>
              </a:ext>
            </a:extLst>
          </p:cNvPr>
          <p:cNvSpPr txBox="1"/>
          <p:nvPr/>
        </p:nvSpPr>
        <p:spPr>
          <a:xfrm>
            <a:off x="5867400" y="6488668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B1F46B-0FD2-4BF5-B2F1-44CB6B4FE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ARITHMETIC AND 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99055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0FB2C-D2BF-47DE-A889-D3564EEB4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=7 and d=-2 </a:t>
            </a:r>
          </a:p>
          <a:p>
            <a:r>
              <a:rPr lang="en-US" dirty="0"/>
              <a:t>Find a</a:t>
            </a:r>
            <a:r>
              <a:rPr lang="en-US" baseline="-25000" dirty="0"/>
              <a:t>27</a:t>
            </a:r>
          </a:p>
          <a:p>
            <a:r>
              <a:rPr lang="en-US" dirty="0"/>
              <a:t>					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5AE7D-A29C-419D-9FAB-1CC2F3D97D66}"/>
              </a:ext>
            </a:extLst>
          </p:cNvPr>
          <p:cNvSpPr txBox="1"/>
          <p:nvPr/>
        </p:nvSpPr>
        <p:spPr>
          <a:xfrm>
            <a:off x="7958328" y="6470904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</a:t>
            </a:r>
            <a:r>
              <a:rPr lang="en-US" baseline="30000" dirty="0"/>
              <a:t>n-1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3FE92-E7E3-4B40-A9A4-400259F04181}"/>
              </a:ext>
            </a:extLst>
          </p:cNvPr>
          <p:cNvSpPr txBox="1"/>
          <p:nvPr/>
        </p:nvSpPr>
        <p:spPr>
          <a:xfrm>
            <a:off x="5867400" y="6488668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B1F46B-0FD2-4BF5-B2F1-44CB6B4FE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ARITHMETIC AND 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7523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0FB2C-D2BF-47DE-A889-D3564EEB4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=7 and d=-2 </a:t>
            </a:r>
          </a:p>
          <a:p>
            <a:r>
              <a:rPr lang="en-US" dirty="0"/>
              <a:t>Find a</a:t>
            </a:r>
            <a:r>
              <a:rPr lang="en-US" baseline="-25000" dirty="0"/>
              <a:t>27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  <a:p>
            <a:r>
              <a:rPr lang="en-US" dirty="0"/>
              <a:t>					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5AE7D-A29C-419D-9FAB-1CC2F3D97D66}"/>
              </a:ext>
            </a:extLst>
          </p:cNvPr>
          <p:cNvSpPr txBox="1"/>
          <p:nvPr/>
        </p:nvSpPr>
        <p:spPr>
          <a:xfrm>
            <a:off x="7958328" y="6470904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</a:t>
            </a:r>
            <a:r>
              <a:rPr lang="en-US" baseline="30000" dirty="0"/>
              <a:t>n-1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3FE92-E7E3-4B40-A9A4-400259F04181}"/>
              </a:ext>
            </a:extLst>
          </p:cNvPr>
          <p:cNvSpPr txBox="1"/>
          <p:nvPr/>
        </p:nvSpPr>
        <p:spPr>
          <a:xfrm>
            <a:off x="5867400" y="6488668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B1F46B-0FD2-4BF5-B2F1-44CB6B4FE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ARITHMETIC AND 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42559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0FB2C-D2BF-47DE-A889-D3564EEB4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=7 and d=-2 </a:t>
            </a:r>
          </a:p>
          <a:p>
            <a:r>
              <a:rPr lang="en-US" dirty="0"/>
              <a:t>Find a</a:t>
            </a:r>
            <a:r>
              <a:rPr lang="en-US" baseline="-25000" dirty="0"/>
              <a:t>27</a:t>
            </a:r>
            <a:r>
              <a:rPr lang="en-US" dirty="0"/>
              <a:t>	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 				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a</a:t>
            </a:r>
            <a:r>
              <a:rPr lang="en-US" baseline="-25000" dirty="0"/>
              <a:t>27</a:t>
            </a:r>
            <a:r>
              <a:rPr lang="en-US" dirty="0"/>
              <a:t> = 7 + (27-1)(-2) =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5AE7D-A29C-419D-9FAB-1CC2F3D97D66}"/>
              </a:ext>
            </a:extLst>
          </p:cNvPr>
          <p:cNvSpPr txBox="1"/>
          <p:nvPr/>
        </p:nvSpPr>
        <p:spPr>
          <a:xfrm>
            <a:off x="7958328" y="6470904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</a:t>
            </a:r>
            <a:r>
              <a:rPr lang="en-US" baseline="30000" dirty="0"/>
              <a:t>n-1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3FE92-E7E3-4B40-A9A4-400259F04181}"/>
              </a:ext>
            </a:extLst>
          </p:cNvPr>
          <p:cNvSpPr txBox="1"/>
          <p:nvPr/>
        </p:nvSpPr>
        <p:spPr>
          <a:xfrm>
            <a:off x="5867400" y="6488668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B1F46B-0FD2-4BF5-B2F1-44CB6B4FE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ARITHMETIC AND 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48322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0FB2C-D2BF-47DE-A889-D3564EEB4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=7 and d=-2 </a:t>
            </a:r>
          </a:p>
          <a:p>
            <a:r>
              <a:rPr lang="en-US" dirty="0"/>
              <a:t>Find a</a:t>
            </a:r>
            <a:r>
              <a:rPr lang="en-US" baseline="-25000" dirty="0"/>
              <a:t>27</a:t>
            </a:r>
            <a:r>
              <a:rPr lang="en-US" dirty="0"/>
              <a:t>	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 				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a</a:t>
            </a:r>
            <a:r>
              <a:rPr lang="en-US" baseline="-25000" dirty="0"/>
              <a:t>27</a:t>
            </a:r>
            <a:r>
              <a:rPr lang="en-US" dirty="0"/>
              <a:t> = 7 + (27-1)(-2) = </a:t>
            </a:r>
            <a:r>
              <a:rPr lang="en-US" dirty="0">
                <a:solidFill>
                  <a:srgbClr val="FFFF00"/>
                </a:solidFill>
              </a:rPr>
              <a:t>-45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5AE7D-A29C-419D-9FAB-1CC2F3D97D66}"/>
              </a:ext>
            </a:extLst>
          </p:cNvPr>
          <p:cNvSpPr txBox="1"/>
          <p:nvPr/>
        </p:nvSpPr>
        <p:spPr>
          <a:xfrm>
            <a:off x="7958328" y="6470904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</a:t>
            </a:r>
            <a:r>
              <a:rPr lang="en-US" baseline="30000" dirty="0"/>
              <a:t>n-1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3FE92-E7E3-4B40-A9A4-400259F04181}"/>
              </a:ext>
            </a:extLst>
          </p:cNvPr>
          <p:cNvSpPr txBox="1"/>
          <p:nvPr/>
        </p:nvSpPr>
        <p:spPr>
          <a:xfrm>
            <a:off x="5867400" y="6488668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B1F46B-0FD2-4BF5-B2F1-44CB6B4FE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ARITHMETIC AND 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2294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0FB2C-D2BF-47DE-A889-D3564EEB4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=7 and r=-2</a:t>
            </a:r>
          </a:p>
          <a:p>
            <a:r>
              <a:rPr lang="en-US" dirty="0"/>
              <a:t>Find a</a:t>
            </a:r>
            <a:r>
              <a:rPr lang="en-US" baseline="-25000" dirty="0"/>
              <a:t>101</a:t>
            </a:r>
            <a:r>
              <a:rPr lang="en-US" dirty="0"/>
              <a:t>						 </a:t>
            </a:r>
          </a:p>
          <a:p>
            <a:r>
              <a:rPr lang="en-US" dirty="0"/>
              <a:t> 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5AE7D-A29C-419D-9FAB-1CC2F3D97D66}"/>
              </a:ext>
            </a:extLst>
          </p:cNvPr>
          <p:cNvSpPr txBox="1"/>
          <p:nvPr/>
        </p:nvSpPr>
        <p:spPr>
          <a:xfrm>
            <a:off x="7958328" y="6470904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</a:t>
            </a:r>
            <a:r>
              <a:rPr lang="en-US" baseline="30000" dirty="0"/>
              <a:t>n-1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3FE92-E7E3-4B40-A9A4-400259F04181}"/>
              </a:ext>
            </a:extLst>
          </p:cNvPr>
          <p:cNvSpPr txBox="1"/>
          <p:nvPr/>
        </p:nvSpPr>
        <p:spPr>
          <a:xfrm>
            <a:off x="5867400" y="6488668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01944D-C5A0-4C3A-A61B-A3C51C640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ARITHMETIC AND 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7e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361185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0FB2C-D2BF-47DE-A889-D3564EEB4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=7 and r=-2</a:t>
            </a:r>
          </a:p>
          <a:p>
            <a:r>
              <a:rPr lang="en-US" dirty="0"/>
              <a:t>Find a</a:t>
            </a:r>
            <a:r>
              <a:rPr lang="en-US" baseline="-25000" dirty="0"/>
              <a:t>101</a:t>
            </a:r>
            <a:r>
              <a:rPr lang="en-US" dirty="0"/>
              <a:t>						 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</a:t>
            </a:r>
            <a:r>
              <a:rPr lang="en-US" baseline="30000" dirty="0"/>
              <a:t>n-1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  <a:p>
            <a:r>
              <a:rPr lang="en-US" dirty="0"/>
              <a:t> 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5AE7D-A29C-419D-9FAB-1CC2F3D97D66}"/>
              </a:ext>
            </a:extLst>
          </p:cNvPr>
          <p:cNvSpPr txBox="1"/>
          <p:nvPr/>
        </p:nvSpPr>
        <p:spPr>
          <a:xfrm>
            <a:off x="7958328" y="6470904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</a:t>
            </a:r>
            <a:r>
              <a:rPr lang="en-US" baseline="30000" dirty="0"/>
              <a:t>n-1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3FE92-E7E3-4B40-A9A4-400259F04181}"/>
              </a:ext>
            </a:extLst>
          </p:cNvPr>
          <p:cNvSpPr txBox="1"/>
          <p:nvPr/>
        </p:nvSpPr>
        <p:spPr>
          <a:xfrm>
            <a:off x="5867400" y="6488668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01944D-C5A0-4C3A-A61B-A3C51C640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ARITHMETIC AND 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7e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0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Sequences are ordered lists</a:t>
            </a:r>
          </a:p>
        </p:txBody>
      </p:sp>
    </p:spTree>
    <p:extLst>
      <p:ext uri="{BB962C8B-B14F-4D97-AF65-F5344CB8AC3E}">
        <p14:creationId xmlns:p14="http://schemas.microsoft.com/office/powerpoint/2010/main" val="2935824745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0FB2C-D2BF-47DE-A889-D3564EEB4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=7 and r=-2</a:t>
            </a:r>
          </a:p>
          <a:p>
            <a:r>
              <a:rPr lang="en-US" dirty="0"/>
              <a:t>Find a</a:t>
            </a:r>
            <a:r>
              <a:rPr lang="en-US" baseline="-25000" dirty="0"/>
              <a:t>101</a:t>
            </a:r>
            <a:r>
              <a:rPr lang="en-US" dirty="0"/>
              <a:t>	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</a:t>
            </a:r>
            <a:r>
              <a:rPr lang="en-US" baseline="30000" dirty="0"/>
              <a:t>n-1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  <a:p>
            <a:r>
              <a:rPr lang="en-US" dirty="0"/>
              <a:t>a</a:t>
            </a:r>
            <a:r>
              <a:rPr lang="en-US" baseline="-25000" dirty="0"/>
              <a:t>101</a:t>
            </a:r>
            <a:r>
              <a:rPr lang="en-US" dirty="0"/>
              <a:t> = (-2)</a:t>
            </a:r>
            <a:r>
              <a:rPr lang="en-US" baseline="30000" dirty="0"/>
              <a:t>101-1</a:t>
            </a:r>
            <a:r>
              <a:rPr lang="en-US" dirty="0"/>
              <a:t>(7)</a:t>
            </a:r>
            <a:endParaRPr lang="en-US" baseline="-250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5AE7D-A29C-419D-9FAB-1CC2F3D97D66}"/>
              </a:ext>
            </a:extLst>
          </p:cNvPr>
          <p:cNvSpPr txBox="1"/>
          <p:nvPr/>
        </p:nvSpPr>
        <p:spPr>
          <a:xfrm>
            <a:off x="7958328" y="6470904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</a:t>
            </a:r>
            <a:r>
              <a:rPr lang="en-US" baseline="30000" dirty="0"/>
              <a:t>n-1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3FE92-E7E3-4B40-A9A4-400259F04181}"/>
              </a:ext>
            </a:extLst>
          </p:cNvPr>
          <p:cNvSpPr txBox="1"/>
          <p:nvPr/>
        </p:nvSpPr>
        <p:spPr>
          <a:xfrm>
            <a:off x="5867400" y="6488668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01944D-C5A0-4C3A-A61B-A3C51C640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ARITHMETIC AND 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7e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842927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0FB2C-D2BF-47DE-A889-D3564EEB4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=7 and r=-2</a:t>
            </a:r>
          </a:p>
          <a:p>
            <a:r>
              <a:rPr lang="en-US" dirty="0"/>
              <a:t>Find a</a:t>
            </a:r>
            <a:r>
              <a:rPr lang="en-US" baseline="-25000" dirty="0"/>
              <a:t>101</a:t>
            </a:r>
            <a:r>
              <a:rPr lang="en-US" dirty="0"/>
              <a:t>	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</a:t>
            </a:r>
            <a:r>
              <a:rPr lang="en-US" baseline="30000" dirty="0"/>
              <a:t>n-1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  <a:p>
            <a:r>
              <a:rPr lang="en-US" dirty="0"/>
              <a:t>a</a:t>
            </a:r>
            <a:r>
              <a:rPr lang="en-US" baseline="-25000" dirty="0"/>
              <a:t>101</a:t>
            </a:r>
            <a:r>
              <a:rPr lang="en-US" dirty="0"/>
              <a:t> = (-2)</a:t>
            </a:r>
            <a:r>
              <a:rPr lang="en-US" baseline="30000" dirty="0"/>
              <a:t>101-1</a:t>
            </a:r>
            <a:r>
              <a:rPr lang="en-US" dirty="0"/>
              <a:t>(7) = </a:t>
            </a:r>
            <a:r>
              <a:rPr lang="en-US" dirty="0">
                <a:solidFill>
                  <a:srgbClr val="FFFF00"/>
                </a:solidFill>
              </a:rPr>
              <a:t>8.874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b="0" dirty="0">
                <a:solidFill>
                  <a:srgbClr val="FFFF00"/>
                </a:solidFill>
              </a:rPr>
              <a:t>×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10</a:t>
            </a:r>
            <a:r>
              <a:rPr lang="en-US" baseline="30000" dirty="0">
                <a:solidFill>
                  <a:srgbClr val="FFFF00"/>
                </a:solidFill>
              </a:rPr>
              <a:t>30</a:t>
            </a:r>
            <a:r>
              <a:rPr lang="en-US" dirty="0"/>
              <a:t> </a:t>
            </a:r>
            <a:endParaRPr lang="en-US" baseline="-250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5AE7D-A29C-419D-9FAB-1CC2F3D97D66}"/>
              </a:ext>
            </a:extLst>
          </p:cNvPr>
          <p:cNvSpPr txBox="1"/>
          <p:nvPr/>
        </p:nvSpPr>
        <p:spPr>
          <a:xfrm>
            <a:off x="7958328" y="6470904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</a:t>
            </a:r>
            <a:r>
              <a:rPr lang="en-US" baseline="30000" dirty="0"/>
              <a:t>n-1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3FE92-E7E3-4B40-A9A4-400259F04181}"/>
              </a:ext>
            </a:extLst>
          </p:cNvPr>
          <p:cNvSpPr txBox="1"/>
          <p:nvPr/>
        </p:nvSpPr>
        <p:spPr>
          <a:xfrm>
            <a:off x="5867400" y="6488668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01944D-C5A0-4C3A-A61B-A3C51C640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ARITHMETIC AND 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7e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40028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0FB2C-D2BF-47DE-A889-D3564EEB4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=7 and d=-2 </a:t>
            </a:r>
          </a:p>
          <a:p>
            <a:r>
              <a:rPr lang="en-US" dirty="0"/>
              <a:t>Find a</a:t>
            </a:r>
            <a:r>
              <a:rPr lang="en-US" baseline="-25000" dirty="0"/>
              <a:t>101</a:t>
            </a:r>
          </a:p>
          <a:p>
            <a:r>
              <a:rPr lang="en-US" dirty="0"/>
              <a:t>						 </a:t>
            </a:r>
          </a:p>
          <a:p>
            <a:r>
              <a:rPr lang="en-US" dirty="0"/>
              <a:t> 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5AE7D-A29C-419D-9FAB-1CC2F3D97D66}"/>
              </a:ext>
            </a:extLst>
          </p:cNvPr>
          <p:cNvSpPr txBox="1"/>
          <p:nvPr/>
        </p:nvSpPr>
        <p:spPr>
          <a:xfrm>
            <a:off x="7958328" y="6470904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</a:t>
            </a:r>
            <a:r>
              <a:rPr lang="en-US" baseline="30000" dirty="0"/>
              <a:t>n-1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3FE92-E7E3-4B40-A9A4-400259F04181}"/>
              </a:ext>
            </a:extLst>
          </p:cNvPr>
          <p:cNvSpPr txBox="1"/>
          <p:nvPr/>
        </p:nvSpPr>
        <p:spPr>
          <a:xfrm>
            <a:off x="5867400" y="6488668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01944D-C5A0-4C3A-A61B-A3C51C640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ARITHMETIC AND 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7f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80854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0FB2C-D2BF-47DE-A889-D3564EEB4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=7 and d=-2 </a:t>
            </a:r>
          </a:p>
          <a:p>
            <a:r>
              <a:rPr lang="en-US" dirty="0"/>
              <a:t>Find a</a:t>
            </a:r>
            <a:r>
              <a:rPr lang="en-US" baseline="-25000" dirty="0"/>
              <a:t>101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  <a:p>
            <a:r>
              <a:rPr lang="en-US" dirty="0"/>
              <a:t>						 </a:t>
            </a:r>
          </a:p>
          <a:p>
            <a:r>
              <a:rPr lang="en-US" dirty="0"/>
              <a:t> 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5AE7D-A29C-419D-9FAB-1CC2F3D97D66}"/>
              </a:ext>
            </a:extLst>
          </p:cNvPr>
          <p:cNvSpPr txBox="1"/>
          <p:nvPr/>
        </p:nvSpPr>
        <p:spPr>
          <a:xfrm>
            <a:off x="7958328" y="6470904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</a:t>
            </a:r>
            <a:r>
              <a:rPr lang="en-US" baseline="30000" dirty="0"/>
              <a:t>n-1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3FE92-E7E3-4B40-A9A4-400259F04181}"/>
              </a:ext>
            </a:extLst>
          </p:cNvPr>
          <p:cNvSpPr txBox="1"/>
          <p:nvPr/>
        </p:nvSpPr>
        <p:spPr>
          <a:xfrm>
            <a:off x="5867400" y="6488668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01944D-C5A0-4C3A-A61B-A3C51C640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ARITHMETIC AND 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7f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46892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0FB2C-D2BF-47DE-A889-D3564EEB4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=7 and d=-2 </a:t>
            </a:r>
          </a:p>
          <a:p>
            <a:r>
              <a:rPr lang="en-US" dirty="0"/>
              <a:t>Find a</a:t>
            </a:r>
            <a:r>
              <a:rPr lang="en-US" baseline="-25000" dirty="0"/>
              <a:t>101</a:t>
            </a:r>
            <a:r>
              <a:rPr lang="en-US" dirty="0"/>
              <a:t>						 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  <a:p>
            <a:r>
              <a:rPr lang="en-US" dirty="0"/>
              <a:t>a</a:t>
            </a:r>
            <a:r>
              <a:rPr lang="en-US" baseline="-25000" dirty="0"/>
              <a:t>101</a:t>
            </a:r>
            <a:r>
              <a:rPr lang="en-US" dirty="0"/>
              <a:t> = 7 + (101-1)(-2) =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5AE7D-A29C-419D-9FAB-1CC2F3D97D66}"/>
              </a:ext>
            </a:extLst>
          </p:cNvPr>
          <p:cNvSpPr txBox="1"/>
          <p:nvPr/>
        </p:nvSpPr>
        <p:spPr>
          <a:xfrm>
            <a:off x="7958328" y="6470904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</a:t>
            </a:r>
            <a:r>
              <a:rPr lang="en-US" baseline="30000" dirty="0"/>
              <a:t>n-1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3FE92-E7E3-4B40-A9A4-400259F04181}"/>
              </a:ext>
            </a:extLst>
          </p:cNvPr>
          <p:cNvSpPr txBox="1"/>
          <p:nvPr/>
        </p:nvSpPr>
        <p:spPr>
          <a:xfrm>
            <a:off x="5867400" y="6488668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01944D-C5A0-4C3A-A61B-A3C51C640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ARITHMETIC AND 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7f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570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0FB2C-D2BF-47DE-A889-D3564EEB4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=7 and d=-2 </a:t>
            </a:r>
          </a:p>
          <a:p>
            <a:r>
              <a:rPr lang="en-US" dirty="0"/>
              <a:t>Find a</a:t>
            </a:r>
            <a:r>
              <a:rPr lang="en-US" baseline="-25000" dirty="0"/>
              <a:t>101</a:t>
            </a:r>
            <a:r>
              <a:rPr lang="en-US" dirty="0"/>
              <a:t>						 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  <a:p>
            <a:r>
              <a:rPr lang="en-US" dirty="0"/>
              <a:t>a</a:t>
            </a:r>
            <a:r>
              <a:rPr lang="en-US" baseline="-25000" dirty="0"/>
              <a:t>101</a:t>
            </a:r>
            <a:r>
              <a:rPr lang="en-US" dirty="0"/>
              <a:t> = 7 + (101-1)(-2) = 	</a:t>
            </a:r>
            <a:r>
              <a:rPr lang="en-US" dirty="0">
                <a:solidFill>
                  <a:srgbClr val="FFFF00"/>
                </a:solidFill>
              </a:rPr>
              <a:t>-193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5AE7D-A29C-419D-9FAB-1CC2F3D97D66}"/>
              </a:ext>
            </a:extLst>
          </p:cNvPr>
          <p:cNvSpPr txBox="1"/>
          <p:nvPr/>
        </p:nvSpPr>
        <p:spPr>
          <a:xfrm>
            <a:off x="7958328" y="6470904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</a:t>
            </a:r>
            <a:r>
              <a:rPr lang="en-US" baseline="30000" dirty="0"/>
              <a:t>n-1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3FE92-E7E3-4B40-A9A4-400259F04181}"/>
              </a:ext>
            </a:extLst>
          </p:cNvPr>
          <p:cNvSpPr txBox="1"/>
          <p:nvPr/>
        </p:nvSpPr>
        <p:spPr>
          <a:xfrm>
            <a:off x="5867400" y="6488668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01944D-C5A0-4C3A-A61B-A3C51C640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ARITHMETIC AND 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7f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58812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877224477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800" dirty="0"/>
              <a:t>Today we studied:</a:t>
            </a:r>
          </a:p>
          <a:p>
            <a:pPr>
              <a:spcBef>
                <a:spcPts val="0"/>
              </a:spcBef>
            </a:pPr>
            <a:r>
              <a:rPr lang="en-US" sz="3800" dirty="0"/>
              <a:t>	Review of </a:t>
            </a:r>
            <a:r>
              <a:rPr lang="en-US" sz="3800"/>
              <a:t>Multiple Integrals</a:t>
            </a:r>
            <a:endParaRPr lang="en-US" sz="3800" dirty="0"/>
          </a:p>
          <a:p>
            <a:pPr>
              <a:spcBef>
                <a:spcPts val="0"/>
              </a:spcBef>
            </a:pPr>
            <a:r>
              <a:rPr lang="en-US" sz="3800" dirty="0"/>
              <a:t>	Sequences </a:t>
            </a:r>
          </a:p>
        </p:txBody>
      </p:sp>
    </p:spTree>
    <p:extLst>
      <p:ext uri="{BB962C8B-B14F-4D97-AF65-F5344CB8AC3E}">
        <p14:creationId xmlns:p14="http://schemas.microsoft.com/office/powerpoint/2010/main" val="723900845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Content Placeholder 2"/>
          <p:cNvSpPr txBox="1">
            <a:spLocks/>
          </p:cNvSpPr>
          <p:nvPr/>
        </p:nvSpPr>
        <p:spPr bwMode="auto">
          <a:xfrm>
            <a:off x="914400" y="62357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1200">
                <a:solidFill>
                  <a:srgbClr val="00B0F0"/>
                </a:solidFill>
              </a:rPr>
              <a:t>www.playbuzz.com</a:t>
            </a:r>
          </a:p>
        </p:txBody>
      </p:sp>
    </p:spTree>
    <p:extLst>
      <p:ext uri="{BB962C8B-B14F-4D97-AF65-F5344CB8AC3E}">
        <p14:creationId xmlns:p14="http://schemas.microsoft.com/office/powerpoint/2010/main" val="2236407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don’t have to be numbers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133600"/>
            <a:ext cx="7391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059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3101"/>
            <a:ext cx="9144000" cy="434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445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Review: </a:t>
            </a:r>
          </a:p>
          <a:p>
            <a:r>
              <a:rPr lang="en-US" dirty="0"/>
              <a:t>	Multiple Integrals</a:t>
            </a:r>
          </a:p>
          <a:p>
            <a:r>
              <a:rPr lang="en-US" dirty="0"/>
              <a:t>New stuff: </a:t>
            </a:r>
          </a:p>
          <a:p>
            <a:r>
              <a:rPr lang="en-US" dirty="0"/>
              <a:t>	Sequences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05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74" y="1600200"/>
            <a:ext cx="879372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099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member of a sequence is called a “</a:t>
            </a:r>
            <a:r>
              <a:rPr lang="en-US" dirty="0">
                <a:solidFill>
                  <a:srgbClr val="FFC000"/>
                </a:solidFill>
              </a:rPr>
              <a:t>term</a:t>
            </a:r>
            <a:r>
              <a:rPr lang="en-US" dirty="0"/>
              <a:t>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441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term is designated by a subscript:</a:t>
            </a:r>
          </a:p>
          <a:p>
            <a:endParaRPr lang="en-US" sz="1000" dirty="0"/>
          </a:p>
          <a:p>
            <a:pPr algn="ctr"/>
            <a:r>
              <a:rPr lang="en-US" dirty="0"/>
              <a:t>a</a:t>
            </a:r>
            <a:r>
              <a:rPr lang="en-US" baseline="-25000" dirty="0"/>
              <a:t>1, </a:t>
            </a:r>
            <a:r>
              <a:rPr lang="en-US" dirty="0"/>
              <a:t>a</a:t>
            </a:r>
            <a:r>
              <a:rPr lang="en-US" baseline="-25000" dirty="0"/>
              <a:t>2, </a:t>
            </a:r>
            <a:r>
              <a:rPr lang="en-US" dirty="0"/>
              <a:t>a</a:t>
            </a:r>
            <a:r>
              <a:rPr lang="en-US" baseline="-25000" dirty="0"/>
              <a:t>3, ..., </a:t>
            </a:r>
            <a:r>
              <a:rPr lang="en-US" dirty="0"/>
              <a:t>a</a:t>
            </a:r>
            <a:r>
              <a:rPr lang="en-US" baseline="-25000" dirty="0"/>
              <a:t>n, ...</a:t>
            </a:r>
          </a:p>
          <a:p>
            <a:endParaRPr lang="en-US" dirty="0"/>
          </a:p>
          <a:p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dirty="0"/>
              <a:t> term in the sequence </a:t>
            </a:r>
          </a:p>
          <a:p>
            <a:pPr>
              <a:spcBef>
                <a:spcPts val="0"/>
              </a:spcBef>
            </a:pPr>
            <a:r>
              <a:rPr lang="en-US" dirty="0"/>
              <a:t>	is  a</a:t>
            </a:r>
            <a:r>
              <a:rPr lang="en-US" baseline="-25000" dirty="0"/>
              <a:t>2</a:t>
            </a:r>
          </a:p>
          <a:p>
            <a:r>
              <a:rPr lang="en-US" dirty="0"/>
              <a:t>The n</a:t>
            </a:r>
            <a:r>
              <a:rPr lang="en-US" baseline="30000" dirty="0"/>
              <a:t>th</a:t>
            </a:r>
            <a:r>
              <a:rPr lang="en-US" dirty="0"/>
              <a:t> term is a</a:t>
            </a:r>
            <a:r>
              <a:rPr lang="en-US" baseline="-250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64495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Identify a</a:t>
            </a:r>
            <a:r>
              <a:rPr lang="en-US" baseline="-25000" dirty="0"/>
              <a:t>17</a:t>
            </a:r>
            <a:r>
              <a:rPr lang="en-US" dirty="0"/>
              <a:t> in the sequence:</a:t>
            </a:r>
          </a:p>
          <a:p>
            <a:endParaRPr lang="en-US" sz="2000" dirty="0"/>
          </a:p>
          <a:p>
            <a:r>
              <a:rPr lang="en-US" dirty="0"/>
              <a:t>1 2 3 4 5 6 7 8 9 10 11 12 13 14 15 16 17 18 19 20 21 22 23 24 25 26 27 28 29 30 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69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Identify a</a:t>
            </a:r>
            <a:r>
              <a:rPr lang="en-US" baseline="-25000" dirty="0"/>
              <a:t>17</a:t>
            </a:r>
            <a:r>
              <a:rPr lang="en-US" dirty="0"/>
              <a:t> in the sequence:</a:t>
            </a:r>
          </a:p>
          <a:p>
            <a:endParaRPr lang="en-US" sz="2000" dirty="0"/>
          </a:p>
          <a:p>
            <a:r>
              <a:rPr lang="en-US" dirty="0"/>
              <a:t>1 2 3 4 5 6 7 8 9 10 11 12 13 14 15 16 </a:t>
            </a:r>
            <a:r>
              <a:rPr lang="en-US" dirty="0">
                <a:solidFill>
                  <a:srgbClr val="FFFF00"/>
                </a:solidFill>
              </a:rPr>
              <a:t>17</a:t>
            </a:r>
            <a:r>
              <a:rPr lang="en-US" dirty="0"/>
              <a:t> 18 19 20 21 22 23 24 25 26 27 28 29 30 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57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763000" cy="5638800"/>
          </a:xfrm>
        </p:spPr>
        <p:txBody>
          <a:bodyPr/>
          <a:lstStyle/>
          <a:p>
            <a:r>
              <a:rPr lang="en-US" dirty="0"/>
              <a:t>3  7  4  1  6  9  8  8  1  0  2  5</a:t>
            </a:r>
          </a:p>
          <a:p>
            <a:r>
              <a:rPr lang="en-US" dirty="0"/>
              <a:t>Identify a</a:t>
            </a:r>
            <a:r>
              <a:rPr lang="en-US" baseline="-25000" dirty="0"/>
              <a:t>7</a:t>
            </a:r>
            <a:r>
              <a:rPr lang="en-US" dirty="0"/>
              <a:t> in the sequence: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2</a:t>
            </a:r>
            <a:r>
              <a:rPr lang="en-US" dirty="0"/>
              <a:t> in the sequence: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9</a:t>
            </a:r>
            <a:r>
              <a:rPr lang="en-US" dirty="0"/>
              <a:t> in the sequence: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12</a:t>
            </a:r>
            <a:r>
              <a:rPr lang="en-US" dirty="0"/>
              <a:t> in the sequence: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5</a:t>
            </a:r>
            <a:r>
              <a:rPr lang="en-US" dirty="0"/>
              <a:t> in the sequence: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40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763000" cy="5638800"/>
          </a:xfrm>
        </p:spPr>
        <p:txBody>
          <a:bodyPr/>
          <a:lstStyle/>
          <a:p>
            <a:r>
              <a:rPr lang="en-US" dirty="0"/>
              <a:t>3  7  4  1  6  9  8  8  1  0  2  5</a:t>
            </a:r>
          </a:p>
          <a:p>
            <a:r>
              <a:rPr lang="en-US" dirty="0"/>
              <a:t>Identify a</a:t>
            </a:r>
            <a:r>
              <a:rPr lang="en-US" baseline="-25000" dirty="0"/>
              <a:t>7</a:t>
            </a:r>
            <a:r>
              <a:rPr lang="en-US" dirty="0"/>
              <a:t> in the sequence:		</a:t>
            </a:r>
            <a:r>
              <a:rPr lang="en-US" dirty="0">
                <a:solidFill>
                  <a:srgbClr val="FFFF00"/>
                </a:solidFill>
              </a:rPr>
              <a:t>8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2</a:t>
            </a:r>
            <a:r>
              <a:rPr lang="en-US" dirty="0"/>
              <a:t> in the sequence:		</a:t>
            </a:r>
            <a:endParaRPr lang="en-US" dirty="0">
              <a:solidFill>
                <a:srgbClr val="FFFF00"/>
              </a:solidFill>
            </a:endParaRP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9</a:t>
            </a:r>
            <a:r>
              <a:rPr lang="en-US" dirty="0"/>
              <a:t> in the sequence:		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12</a:t>
            </a:r>
            <a:r>
              <a:rPr lang="en-US" dirty="0"/>
              <a:t> in the sequence:		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5</a:t>
            </a:r>
            <a:r>
              <a:rPr lang="en-US" dirty="0"/>
              <a:t> in the sequence:		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68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763000" cy="5638800"/>
          </a:xfrm>
        </p:spPr>
        <p:txBody>
          <a:bodyPr/>
          <a:lstStyle/>
          <a:p>
            <a:r>
              <a:rPr lang="en-US" dirty="0"/>
              <a:t>3  7  4  1  6  9  8  8  1  0  2  5</a:t>
            </a:r>
          </a:p>
          <a:p>
            <a:r>
              <a:rPr lang="en-US" dirty="0"/>
              <a:t>Identify a</a:t>
            </a:r>
            <a:r>
              <a:rPr lang="en-US" baseline="-25000" dirty="0"/>
              <a:t>7</a:t>
            </a:r>
            <a:r>
              <a:rPr lang="en-US" dirty="0"/>
              <a:t> in the sequence:		8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2</a:t>
            </a:r>
            <a:r>
              <a:rPr lang="en-US" dirty="0"/>
              <a:t> in the sequence:		</a:t>
            </a:r>
            <a:r>
              <a:rPr lang="en-US" dirty="0">
                <a:solidFill>
                  <a:srgbClr val="FFFF00"/>
                </a:solidFill>
              </a:rPr>
              <a:t>7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9</a:t>
            </a:r>
            <a:r>
              <a:rPr lang="en-US" dirty="0"/>
              <a:t> in the sequence:		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12</a:t>
            </a:r>
            <a:r>
              <a:rPr lang="en-US" dirty="0"/>
              <a:t> in the sequence:		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5</a:t>
            </a:r>
            <a:r>
              <a:rPr lang="en-US" dirty="0"/>
              <a:t> in the sequence:		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74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763000" cy="5638800"/>
          </a:xfrm>
        </p:spPr>
        <p:txBody>
          <a:bodyPr/>
          <a:lstStyle/>
          <a:p>
            <a:r>
              <a:rPr lang="en-US" dirty="0"/>
              <a:t>3  7  4  1  6  9  8  8  1  0  2  5</a:t>
            </a:r>
          </a:p>
          <a:p>
            <a:r>
              <a:rPr lang="en-US" dirty="0"/>
              <a:t>Identify a</a:t>
            </a:r>
            <a:r>
              <a:rPr lang="en-US" baseline="-25000" dirty="0"/>
              <a:t>7</a:t>
            </a:r>
            <a:r>
              <a:rPr lang="en-US" dirty="0"/>
              <a:t> in the sequence:		8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2</a:t>
            </a:r>
            <a:r>
              <a:rPr lang="en-US" dirty="0"/>
              <a:t> in the sequence:		7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9</a:t>
            </a:r>
            <a:r>
              <a:rPr lang="en-US" dirty="0"/>
              <a:t> in the sequence:		</a:t>
            </a:r>
            <a:r>
              <a:rPr lang="en-US" dirty="0">
                <a:solidFill>
                  <a:srgbClr val="FFFF00"/>
                </a:solidFill>
              </a:rPr>
              <a:t>1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12</a:t>
            </a:r>
            <a:r>
              <a:rPr lang="en-US" dirty="0"/>
              <a:t> in the sequence:		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5</a:t>
            </a:r>
            <a:r>
              <a:rPr lang="en-US" dirty="0"/>
              <a:t> in the sequence: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011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763000" cy="5638800"/>
          </a:xfrm>
        </p:spPr>
        <p:txBody>
          <a:bodyPr/>
          <a:lstStyle/>
          <a:p>
            <a:r>
              <a:rPr lang="en-US" dirty="0"/>
              <a:t>3  7  4  1  6  9  8  8  1  0  2  5</a:t>
            </a:r>
          </a:p>
          <a:p>
            <a:r>
              <a:rPr lang="en-US" dirty="0"/>
              <a:t>Identify a</a:t>
            </a:r>
            <a:r>
              <a:rPr lang="en-US" baseline="-25000" dirty="0"/>
              <a:t>7</a:t>
            </a:r>
            <a:r>
              <a:rPr lang="en-US" dirty="0"/>
              <a:t> in the sequence:		8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2</a:t>
            </a:r>
            <a:r>
              <a:rPr lang="en-US" dirty="0"/>
              <a:t> in the sequence:		7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9</a:t>
            </a:r>
            <a:r>
              <a:rPr lang="en-US" dirty="0"/>
              <a:t> in the sequence:		1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12</a:t>
            </a:r>
            <a:r>
              <a:rPr lang="en-US" dirty="0"/>
              <a:t> in the sequence:		</a:t>
            </a:r>
            <a:r>
              <a:rPr lang="en-US" dirty="0">
                <a:solidFill>
                  <a:srgbClr val="FFFF00"/>
                </a:solidFill>
              </a:rPr>
              <a:t>5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5</a:t>
            </a:r>
            <a:r>
              <a:rPr lang="en-US" dirty="0"/>
              <a:t> in the sequence:		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05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/>
              <a:t>Outcome 4) Determine convergence or divergence of improper integrals using the comparison test and by direct computation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Outcome 7) Solve problems by identifying the requirements, making a sketch as appropriate</a:t>
            </a:r>
          </a:p>
          <a:p>
            <a:pPr>
              <a:spcBef>
                <a:spcPts val="0"/>
              </a:spcBef>
            </a:pPr>
            <a:endParaRPr lang="en-US" sz="3200" dirty="0">
              <a:solidFill>
                <a:srgbClr val="FFC0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0094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763000" cy="5638800"/>
          </a:xfrm>
        </p:spPr>
        <p:txBody>
          <a:bodyPr/>
          <a:lstStyle/>
          <a:p>
            <a:r>
              <a:rPr lang="en-US" dirty="0"/>
              <a:t>3  7  4  1  6  9  8  8  1  0  2  5</a:t>
            </a:r>
          </a:p>
          <a:p>
            <a:r>
              <a:rPr lang="en-US" dirty="0"/>
              <a:t>Identify a</a:t>
            </a:r>
            <a:r>
              <a:rPr lang="en-US" baseline="-25000" dirty="0"/>
              <a:t>7</a:t>
            </a:r>
            <a:r>
              <a:rPr lang="en-US" dirty="0"/>
              <a:t> in the sequence:		8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2</a:t>
            </a:r>
            <a:r>
              <a:rPr lang="en-US" dirty="0"/>
              <a:t> in the sequence:		7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9</a:t>
            </a:r>
            <a:r>
              <a:rPr lang="en-US" dirty="0"/>
              <a:t> in the sequence:		1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12</a:t>
            </a:r>
            <a:r>
              <a:rPr lang="en-US" dirty="0"/>
              <a:t> in the sequence:		5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5</a:t>
            </a:r>
            <a:r>
              <a:rPr lang="en-US" dirty="0"/>
              <a:t> in the sequence:		</a:t>
            </a:r>
            <a:r>
              <a:rPr lang="en-US" dirty="0">
                <a:solidFill>
                  <a:srgbClr val="FFFF00"/>
                </a:solidFill>
              </a:rPr>
              <a:t>6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55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56857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FFC000"/>
                </a:solidFill>
              </a:rPr>
              <a:t>infinite sequence</a:t>
            </a:r>
            <a:r>
              <a:rPr lang="en-US" dirty="0"/>
              <a:t> goes on forever:</a:t>
            </a:r>
          </a:p>
          <a:p>
            <a:r>
              <a:rPr lang="en-US" dirty="0"/>
              <a:t>	a</a:t>
            </a:r>
            <a:r>
              <a:rPr lang="en-US" baseline="-25000" dirty="0"/>
              <a:t>1, </a:t>
            </a:r>
            <a:r>
              <a:rPr lang="en-US" dirty="0"/>
              <a:t>a</a:t>
            </a:r>
            <a:r>
              <a:rPr lang="en-US" baseline="-25000" dirty="0"/>
              <a:t>2, </a:t>
            </a:r>
            <a:r>
              <a:rPr lang="en-US" dirty="0"/>
              <a:t>a</a:t>
            </a:r>
            <a:r>
              <a:rPr lang="en-US" baseline="-25000" dirty="0"/>
              <a:t>3, ...</a:t>
            </a:r>
          </a:p>
          <a:p>
            <a:endParaRPr lang="en-US" sz="2000" dirty="0"/>
          </a:p>
          <a:p>
            <a:r>
              <a:rPr lang="en-US" dirty="0"/>
              <a:t>A </a:t>
            </a:r>
            <a:r>
              <a:rPr lang="en-US" dirty="0">
                <a:solidFill>
                  <a:srgbClr val="FFC000"/>
                </a:solidFill>
              </a:rPr>
              <a:t>finite sequence</a:t>
            </a:r>
            <a:r>
              <a:rPr lang="en-US" dirty="0"/>
              <a:t> stops at some point:</a:t>
            </a:r>
          </a:p>
          <a:p>
            <a:r>
              <a:rPr lang="en-US" dirty="0"/>
              <a:t>	a</a:t>
            </a:r>
            <a:r>
              <a:rPr lang="en-US" baseline="-25000" dirty="0"/>
              <a:t>1, </a:t>
            </a:r>
            <a:r>
              <a:rPr lang="en-US" dirty="0"/>
              <a:t>a</a:t>
            </a:r>
            <a:r>
              <a:rPr lang="en-US" baseline="-25000" dirty="0"/>
              <a:t>2, </a:t>
            </a:r>
            <a:r>
              <a:rPr lang="en-US" dirty="0"/>
              <a:t>a</a:t>
            </a:r>
            <a:r>
              <a:rPr lang="en-US" baseline="-25000" dirty="0"/>
              <a:t>3, ..., </a:t>
            </a:r>
            <a:r>
              <a:rPr lang="en-US" dirty="0"/>
              <a:t>a</a:t>
            </a:r>
            <a:r>
              <a:rPr lang="en-US" baseline="-25000" dirty="0"/>
              <a:t>12</a:t>
            </a:r>
            <a:endParaRPr lang="en-US" dirty="0"/>
          </a:p>
          <a:p>
            <a:r>
              <a:rPr lang="en-US" dirty="0"/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2BD40E-A033-4482-A632-6D3EE6464FA8}"/>
              </a:ext>
            </a:extLst>
          </p:cNvPr>
          <p:cNvSpPr txBox="1"/>
          <p:nvPr/>
        </p:nvSpPr>
        <p:spPr>
          <a:xfrm>
            <a:off x="4343400" y="2362200"/>
            <a:ext cx="1066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ellipsis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61563F-66BF-4243-A02C-765A8CB187D3}"/>
              </a:ext>
            </a:extLst>
          </p:cNvPr>
          <p:cNvCxnSpPr/>
          <p:nvPr/>
        </p:nvCxnSpPr>
        <p:spPr>
          <a:xfrm flipH="1">
            <a:off x="4343400" y="2762310"/>
            <a:ext cx="228600" cy="361890"/>
          </a:xfrm>
          <a:prstGeom prst="straightConnector1">
            <a:avLst/>
          </a:prstGeom>
          <a:ln w="3175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C25925E-4C68-43D4-B4B4-85A91B560A29}"/>
              </a:ext>
            </a:extLst>
          </p:cNvPr>
          <p:cNvCxnSpPr>
            <a:cxnSpLocks/>
          </p:cNvCxnSpPr>
          <p:nvPr/>
        </p:nvCxnSpPr>
        <p:spPr>
          <a:xfrm flipH="1">
            <a:off x="4038600" y="2914710"/>
            <a:ext cx="685800" cy="2495490"/>
          </a:xfrm>
          <a:prstGeom prst="straightConnector1">
            <a:avLst/>
          </a:prstGeom>
          <a:ln w="3175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045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Identify which is the infinite series:</a:t>
            </a:r>
          </a:p>
          <a:p>
            <a:endParaRPr lang="en-US" dirty="0"/>
          </a:p>
          <a:p>
            <a:r>
              <a:rPr lang="en-US" dirty="0"/>
              <a:t>1 2 3 5 8 13 21 …</a:t>
            </a:r>
          </a:p>
          <a:p>
            <a:endParaRPr lang="en-US" dirty="0"/>
          </a:p>
          <a:p>
            <a:r>
              <a:rPr lang="en-US" dirty="0"/>
              <a:t>2 4 6 8 10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87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Identify which is the infinite series:</a:t>
            </a:r>
          </a:p>
          <a:p>
            <a:endParaRPr lang="en-US" dirty="0"/>
          </a:p>
          <a:p>
            <a:r>
              <a:rPr lang="en-US" dirty="0"/>
              <a:t>1 2 3 5 8 13 21 …</a:t>
            </a:r>
          </a:p>
          <a:p>
            <a:endParaRPr lang="en-US" dirty="0"/>
          </a:p>
          <a:p>
            <a:r>
              <a:rPr lang="en-US" dirty="0"/>
              <a:t>2 4 6 8 10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9092A3-271F-43BA-A718-67CBC8AB7825}"/>
              </a:ext>
            </a:extLst>
          </p:cNvPr>
          <p:cNvSpPr txBox="1"/>
          <p:nvPr/>
        </p:nvSpPr>
        <p:spPr>
          <a:xfrm>
            <a:off x="5334000" y="3052844"/>
            <a:ext cx="106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infinite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B54ED0-D897-4923-B5BE-2C811926335B}"/>
              </a:ext>
            </a:extLst>
          </p:cNvPr>
          <p:cNvSpPr txBox="1"/>
          <p:nvPr/>
        </p:nvSpPr>
        <p:spPr>
          <a:xfrm>
            <a:off x="3429000" y="4495800"/>
            <a:ext cx="106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finite</a:t>
            </a:r>
          </a:p>
        </p:txBody>
      </p:sp>
    </p:spTree>
    <p:extLst>
      <p:ext uri="{BB962C8B-B14F-4D97-AF65-F5344CB8AC3E}">
        <p14:creationId xmlns:p14="http://schemas.microsoft.com/office/powerpoint/2010/main" val="26876900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934195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Numerical sequences are often formed by a formula that uses one term to calculate the next term in the sequence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7876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</a:t>
            </a:r>
            <a:r>
              <a:rPr lang="en-US" dirty="0">
                <a:solidFill>
                  <a:srgbClr val="FFC000"/>
                </a:solidFill>
              </a:rPr>
              <a:t>evaluate </a:t>
            </a:r>
            <a:r>
              <a:rPr lang="en-US" dirty="0"/>
              <a:t>a sequence by plugging in the requested numbers for each term</a:t>
            </a:r>
          </a:p>
        </p:txBody>
      </p:sp>
    </p:spTree>
    <p:extLst>
      <p:ext uri="{BB962C8B-B14F-4D97-AF65-F5344CB8AC3E}">
        <p14:creationId xmlns:p14="http://schemas.microsoft.com/office/powerpoint/2010/main" val="14872478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 for n = 3  if</a:t>
            </a:r>
          </a:p>
          <a:p>
            <a:r>
              <a:rPr lang="en-US" dirty="0"/>
              <a:t>	a</a:t>
            </a:r>
            <a:r>
              <a:rPr lang="en-US" baseline="-25000" dirty="0"/>
              <a:t>n</a:t>
            </a:r>
            <a:r>
              <a:rPr lang="en-US" dirty="0"/>
              <a:t> = 6/n 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813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 for n = 3  if</a:t>
            </a:r>
          </a:p>
          <a:p>
            <a:r>
              <a:rPr lang="en-US" dirty="0"/>
              <a:t>	a</a:t>
            </a:r>
            <a:r>
              <a:rPr lang="en-US" baseline="-25000" dirty="0"/>
              <a:t>n</a:t>
            </a:r>
            <a:r>
              <a:rPr lang="en-US" dirty="0"/>
              <a:t> = 6/n :</a:t>
            </a:r>
          </a:p>
          <a:p>
            <a:r>
              <a:rPr lang="en-US" dirty="0"/>
              <a:t>Ok, if n=3, plug in “3” for “n” in the a</a:t>
            </a:r>
            <a:r>
              <a:rPr lang="en-US" baseline="-25000" dirty="0"/>
              <a:t>n</a:t>
            </a:r>
            <a:r>
              <a:rPr lang="en-US" dirty="0"/>
              <a:t> formula 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64E501-7420-4A25-9A0F-387FA4061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195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30503896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 for n = 3  if</a:t>
            </a:r>
          </a:p>
          <a:p>
            <a:r>
              <a:rPr lang="en-US" dirty="0"/>
              <a:t>	a</a:t>
            </a:r>
            <a:r>
              <a:rPr lang="en-US" baseline="-25000" dirty="0"/>
              <a:t>n</a:t>
            </a:r>
            <a:r>
              <a:rPr lang="en-US" dirty="0"/>
              <a:t> = 6/n :</a:t>
            </a:r>
          </a:p>
          <a:p>
            <a:r>
              <a:rPr lang="en-US" dirty="0"/>
              <a:t>Ok, if n=3, plug in “3” for “n” in the a</a:t>
            </a:r>
            <a:r>
              <a:rPr lang="en-US" baseline="-25000" dirty="0"/>
              <a:t>n</a:t>
            </a:r>
            <a:r>
              <a:rPr lang="en-US" dirty="0"/>
              <a:t> formula </a:t>
            </a:r>
          </a:p>
          <a:p>
            <a:r>
              <a:rPr lang="en-US" sz="2000" dirty="0"/>
              <a:t> </a:t>
            </a:r>
          </a:p>
          <a:p>
            <a:r>
              <a:rPr lang="en-US" dirty="0"/>
              <a:t>	a</a:t>
            </a:r>
            <a:r>
              <a:rPr lang="en-US" baseline="-25000" dirty="0"/>
              <a:t>n</a:t>
            </a:r>
            <a:r>
              <a:rPr lang="en-US" dirty="0"/>
              <a:t> = 6/n</a:t>
            </a:r>
          </a:p>
          <a:p>
            <a:r>
              <a:rPr lang="en-US" dirty="0"/>
              <a:t>	a</a:t>
            </a:r>
            <a:r>
              <a:rPr lang="en-US" baseline="-25000" dirty="0"/>
              <a:t>3</a:t>
            </a:r>
            <a:r>
              <a:rPr lang="en-US" dirty="0"/>
              <a:t> = 6/3</a:t>
            </a:r>
          </a:p>
          <a:p>
            <a:r>
              <a:rPr lang="en-US" dirty="0"/>
              <a:t>	a</a:t>
            </a:r>
            <a:r>
              <a:rPr lang="en-US" baseline="-25000" dirty="0"/>
              <a:t>3</a:t>
            </a:r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2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51CAA7-A3DC-4A62-9026-A60E74306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774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 </a:t>
            </a:r>
          </a:p>
          <a:p>
            <a:r>
              <a:rPr lang="en-US" dirty="0"/>
              <a:t>for n = 4 if a</a:t>
            </a:r>
            <a:r>
              <a:rPr lang="en-US" baseline="-25000" dirty="0"/>
              <a:t>n</a:t>
            </a:r>
            <a:r>
              <a:rPr lang="en-US" dirty="0"/>
              <a:t> = 2+n:		 </a:t>
            </a:r>
          </a:p>
          <a:p>
            <a:endParaRPr lang="en-US" sz="2000" dirty="0"/>
          </a:p>
          <a:p>
            <a:r>
              <a:rPr lang="en-US" dirty="0"/>
              <a:t>for n = 7 if a</a:t>
            </a:r>
            <a:r>
              <a:rPr lang="en-US" baseline="-25000" dirty="0"/>
              <a:t>n</a:t>
            </a:r>
            <a:r>
              <a:rPr lang="en-US" dirty="0"/>
              <a:t> = n-4:		 </a:t>
            </a:r>
          </a:p>
          <a:p>
            <a:endParaRPr lang="en-US" sz="2000" dirty="0"/>
          </a:p>
          <a:p>
            <a:r>
              <a:rPr lang="en-US" dirty="0"/>
              <a:t>for n = 3 if a</a:t>
            </a:r>
            <a:r>
              <a:rPr lang="en-US" baseline="-25000" dirty="0"/>
              <a:t>n</a:t>
            </a:r>
            <a:r>
              <a:rPr lang="en-US" dirty="0"/>
              <a:t> = 5n:		</a:t>
            </a:r>
          </a:p>
          <a:p>
            <a:endParaRPr lang="en-US" sz="2000" dirty="0"/>
          </a:p>
          <a:p>
            <a:r>
              <a:rPr lang="en-US" dirty="0"/>
              <a:t>for n = 2 if a</a:t>
            </a:r>
            <a:r>
              <a:rPr lang="en-US" baseline="-25000" dirty="0"/>
              <a:t>n</a:t>
            </a:r>
            <a:r>
              <a:rPr lang="en-US" dirty="0"/>
              <a:t> = 6n+3:	</a:t>
            </a:r>
          </a:p>
          <a:p>
            <a:endParaRPr lang="en-US" sz="2000" dirty="0"/>
          </a:p>
          <a:p>
            <a:r>
              <a:rPr lang="en-US" dirty="0"/>
              <a:t>for n = 5 if a</a:t>
            </a:r>
            <a:r>
              <a:rPr lang="en-US" baseline="-25000" dirty="0"/>
              <a:t>n</a:t>
            </a:r>
            <a:r>
              <a:rPr lang="en-US" dirty="0"/>
              <a:t> = 7n-5:	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51CAA7-A3DC-4A62-9026-A60E74306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23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 </a:t>
            </a:r>
          </a:p>
          <a:p>
            <a:r>
              <a:rPr lang="en-US" dirty="0"/>
              <a:t>for n = 4 if a</a:t>
            </a:r>
            <a:r>
              <a:rPr lang="en-US" baseline="-25000" dirty="0"/>
              <a:t>n</a:t>
            </a:r>
            <a:r>
              <a:rPr lang="en-US" dirty="0"/>
              <a:t> = 2+n:		 </a:t>
            </a:r>
            <a:r>
              <a:rPr lang="en-US" dirty="0">
                <a:solidFill>
                  <a:srgbClr val="FFFF00"/>
                </a:solidFill>
              </a:rPr>
              <a:t>6</a:t>
            </a:r>
          </a:p>
          <a:p>
            <a:endParaRPr lang="en-US" sz="2000" dirty="0"/>
          </a:p>
          <a:p>
            <a:r>
              <a:rPr lang="en-US" dirty="0"/>
              <a:t>for n = 7 if a</a:t>
            </a:r>
            <a:r>
              <a:rPr lang="en-US" baseline="-25000" dirty="0"/>
              <a:t>n</a:t>
            </a:r>
            <a:r>
              <a:rPr lang="en-US" dirty="0"/>
              <a:t> = n-4:		 </a:t>
            </a:r>
          </a:p>
          <a:p>
            <a:endParaRPr lang="en-US" sz="2000" dirty="0"/>
          </a:p>
          <a:p>
            <a:r>
              <a:rPr lang="en-US" dirty="0"/>
              <a:t>for n = 3 if a</a:t>
            </a:r>
            <a:r>
              <a:rPr lang="en-US" baseline="-25000" dirty="0"/>
              <a:t>n</a:t>
            </a:r>
            <a:r>
              <a:rPr lang="en-US" dirty="0"/>
              <a:t> = 5n:		</a:t>
            </a:r>
          </a:p>
          <a:p>
            <a:endParaRPr lang="en-US" sz="2000" dirty="0"/>
          </a:p>
          <a:p>
            <a:r>
              <a:rPr lang="en-US" dirty="0"/>
              <a:t>for n = 2 if a</a:t>
            </a:r>
            <a:r>
              <a:rPr lang="en-US" baseline="-25000" dirty="0"/>
              <a:t>n</a:t>
            </a:r>
            <a:r>
              <a:rPr lang="en-US" dirty="0"/>
              <a:t> = 6n+3:	</a:t>
            </a:r>
          </a:p>
          <a:p>
            <a:endParaRPr lang="en-US" sz="2000" dirty="0"/>
          </a:p>
          <a:p>
            <a:r>
              <a:rPr lang="en-US" dirty="0"/>
              <a:t>for n = 5 if a</a:t>
            </a:r>
            <a:r>
              <a:rPr lang="en-US" baseline="-25000" dirty="0"/>
              <a:t>n</a:t>
            </a:r>
            <a:r>
              <a:rPr lang="en-US" dirty="0"/>
              <a:t> = 7n-5:	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51CAA7-A3DC-4A62-9026-A60E74306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671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 </a:t>
            </a:r>
          </a:p>
          <a:p>
            <a:r>
              <a:rPr lang="en-US" dirty="0"/>
              <a:t>for n = 4 if a</a:t>
            </a:r>
            <a:r>
              <a:rPr lang="en-US" baseline="-25000" dirty="0"/>
              <a:t>n</a:t>
            </a:r>
            <a:r>
              <a:rPr lang="en-US" dirty="0"/>
              <a:t> = 2+n:		 6</a:t>
            </a:r>
          </a:p>
          <a:p>
            <a:endParaRPr lang="en-US" sz="2000" dirty="0"/>
          </a:p>
          <a:p>
            <a:r>
              <a:rPr lang="en-US" dirty="0"/>
              <a:t>for n = 7 if a</a:t>
            </a:r>
            <a:r>
              <a:rPr lang="en-US" baseline="-25000" dirty="0"/>
              <a:t>n</a:t>
            </a:r>
            <a:r>
              <a:rPr lang="en-US" dirty="0"/>
              <a:t> = n-4:		 </a:t>
            </a:r>
            <a:r>
              <a:rPr lang="en-US" dirty="0">
                <a:solidFill>
                  <a:srgbClr val="FFFF00"/>
                </a:solidFill>
              </a:rPr>
              <a:t>3</a:t>
            </a:r>
          </a:p>
          <a:p>
            <a:endParaRPr lang="en-US" sz="2000" dirty="0"/>
          </a:p>
          <a:p>
            <a:r>
              <a:rPr lang="en-US" dirty="0"/>
              <a:t>for n = 3 if a</a:t>
            </a:r>
            <a:r>
              <a:rPr lang="en-US" baseline="-25000" dirty="0"/>
              <a:t>n</a:t>
            </a:r>
            <a:r>
              <a:rPr lang="en-US" dirty="0"/>
              <a:t> = 5n:		</a:t>
            </a:r>
          </a:p>
          <a:p>
            <a:endParaRPr lang="en-US" sz="2000" dirty="0"/>
          </a:p>
          <a:p>
            <a:r>
              <a:rPr lang="en-US" dirty="0"/>
              <a:t>for n = 2 if a</a:t>
            </a:r>
            <a:r>
              <a:rPr lang="en-US" baseline="-25000" dirty="0"/>
              <a:t>n</a:t>
            </a:r>
            <a:r>
              <a:rPr lang="en-US" dirty="0"/>
              <a:t> = 6n+3:	</a:t>
            </a:r>
          </a:p>
          <a:p>
            <a:endParaRPr lang="en-US" sz="2000" dirty="0"/>
          </a:p>
          <a:p>
            <a:r>
              <a:rPr lang="en-US" dirty="0"/>
              <a:t>for n = 5 if a</a:t>
            </a:r>
            <a:r>
              <a:rPr lang="en-US" baseline="-25000" dirty="0"/>
              <a:t>n</a:t>
            </a:r>
            <a:r>
              <a:rPr lang="en-US" dirty="0"/>
              <a:t> = 7n-5:	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51CAA7-A3DC-4A62-9026-A60E74306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345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 </a:t>
            </a:r>
          </a:p>
          <a:p>
            <a:r>
              <a:rPr lang="en-US" dirty="0"/>
              <a:t>for n = 4 if a</a:t>
            </a:r>
            <a:r>
              <a:rPr lang="en-US" baseline="-25000" dirty="0"/>
              <a:t>n</a:t>
            </a:r>
            <a:r>
              <a:rPr lang="en-US" dirty="0"/>
              <a:t> = 2+n:		 6</a:t>
            </a:r>
          </a:p>
          <a:p>
            <a:endParaRPr lang="en-US" sz="2000" dirty="0"/>
          </a:p>
          <a:p>
            <a:r>
              <a:rPr lang="en-US" dirty="0"/>
              <a:t>for n = 7 if a</a:t>
            </a:r>
            <a:r>
              <a:rPr lang="en-US" baseline="-25000" dirty="0"/>
              <a:t>n</a:t>
            </a:r>
            <a:r>
              <a:rPr lang="en-US" dirty="0"/>
              <a:t> = n-4:		 3</a:t>
            </a:r>
          </a:p>
          <a:p>
            <a:endParaRPr lang="en-US" sz="2000" dirty="0"/>
          </a:p>
          <a:p>
            <a:r>
              <a:rPr lang="en-US" dirty="0"/>
              <a:t>for n = 3 if a</a:t>
            </a:r>
            <a:r>
              <a:rPr lang="en-US" baseline="-25000" dirty="0"/>
              <a:t>n</a:t>
            </a:r>
            <a:r>
              <a:rPr lang="en-US" dirty="0"/>
              <a:t> = 5n:		</a:t>
            </a:r>
            <a:r>
              <a:rPr lang="en-US" dirty="0">
                <a:solidFill>
                  <a:srgbClr val="FFFF00"/>
                </a:solidFill>
              </a:rPr>
              <a:t>15</a:t>
            </a:r>
          </a:p>
          <a:p>
            <a:endParaRPr lang="en-US" sz="2000" dirty="0"/>
          </a:p>
          <a:p>
            <a:r>
              <a:rPr lang="en-US" dirty="0"/>
              <a:t>for n = 2 if a</a:t>
            </a:r>
            <a:r>
              <a:rPr lang="en-US" baseline="-25000" dirty="0"/>
              <a:t>n</a:t>
            </a:r>
            <a:r>
              <a:rPr lang="en-US" dirty="0"/>
              <a:t> = 6n+3:	</a:t>
            </a:r>
          </a:p>
          <a:p>
            <a:endParaRPr lang="en-US" sz="2000" dirty="0"/>
          </a:p>
          <a:p>
            <a:r>
              <a:rPr lang="en-US" dirty="0"/>
              <a:t>for n = 5 if a</a:t>
            </a:r>
            <a:r>
              <a:rPr lang="en-US" baseline="-25000" dirty="0"/>
              <a:t>n</a:t>
            </a:r>
            <a:r>
              <a:rPr lang="en-US" dirty="0"/>
              <a:t> = 7n-5:	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51CAA7-A3DC-4A62-9026-A60E74306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757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 </a:t>
            </a:r>
          </a:p>
          <a:p>
            <a:r>
              <a:rPr lang="en-US" dirty="0"/>
              <a:t>for n = 4 if a</a:t>
            </a:r>
            <a:r>
              <a:rPr lang="en-US" baseline="-25000" dirty="0"/>
              <a:t>n</a:t>
            </a:r>
            <a:r>
              <a:rPr lang="en-US" dirty="0"/>
              <a:t> = 2+n:		 6</a:t>
            </a:r>
          </a:p>
          <a:p>
            <a:endParaRPr lang="en-US" sz="2000" dirty="0"/>
          </a:p>
          <a:p>
            <a:r>
              <a:rPr lang="en-US" dirty="0"/>
              <a:t>for n = 7 if a</a:t>
            </a:r>
            <a:r>
              <a:rPr lang="en-US" baseline="-25000" dirty="0"/>
              <a:t>n</a:t>
            </a:r>
            <a:r>
              <a:rPr lang="en-US" dirty="0"/>
              <a:t> = n-4:		 3</a:t>
            </a:r>
          </a:p>
          <a:p>
            <a:endParaRPr lang="en-US" sz="2000" dirty="0"/>
          </a:p>
          <a:p>
            <a:r>
              <a:rPr lang="en-US" dirty="0"/>
              <a:t>for n = 3 if a</a:t>
            </a:r>
            <a:r>
              <a:rPr lang="en-US" baseline="-25000" dirty="0"/>
              <a:t>n</a:t>
            </a:r>
            <a:r>
              <a:rPr lang="en-US" dirty="0"/>
              <a:t> = 5n:		15</a:t>
            </a:r>
          </a:p>
          <a:p>
            <a:endParaRPr lang="en-US" sz="2000" dirty="0"/>
          </a:p>
          <a:p>
            <a:r>
              <a:rPr lang="en-US" dirty="0"/>
              <a:t>for n = 2 if a</a:t>
            </a:r>
            <a:r>
              <a:rPr lang="en-US" baseline="-25000" dirty="0"/>
              <a:t>n</a:t>
            </a:r>
            <a:r>
              <a:rPr lang="en-US" dirty="0"/>
              <a:t> = 6n+3:	</a:t>
            </a:r>
            <a:r>
              <a:rPr lang="en-US" dirty="0">
                <a:solidFill>
                  <a:srgbClr val="FFFF00"/>
                </a:solidFill>
              </a:rPr>
              <a:t>15</a:t>
            </a:r>
          </a:p>
          <a:p>
            <a:endParaRPr lang="en-US" sz="2000" dirty="0"/>
          </a:p>
          <a:p>
            <a:r>
              <a:rPr lang="en-US" dirty="0"/>
              <a:t>for n = 5 if a</a:t>
            </a:r>
            <a:r>
              <a:rPr lang="en-US" baseline="-25000" dirty="0"/>
              <a:t>n</a:t>
            </a:r>
            <a:r>
              <a:rPr lang="en-US" dirty="0"/>
              <a:t> = 7n-5:	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51CAA7-A3DC-4A62-9026-A60E74306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403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 </a:t>
            </a:r>
          </a:p>
          <a:p>
            <a:r>
              <a:rPr lang="en-US" dirty="0"/>
              <a:t>for n = 4 if a</a:t>
            </a:r>
            <a:r>
              <a:rPr lang="en-US" baseline="-25000" dirty="0"/>
              <a:t>n</a:t>
            </a:r>
            <a:r>
              <a:rPr lang="en-US" dirty="0"/>
              <a:t> = 2+n:		 6</a:t>
            </a:r>
          </a:p>
          <a:p>
            <a:endParaRPr lang="en-US" sz="2000" dirty="0"/>
          </a:p>
          <a:p>
            <a:r>
              <a:rPr lang="en-US" dirty="0"/>
              <a:t>for n = 7 if a</a:t>
            </a:r>
            <a:r>
              <a:rPr lang="en-US" baseline="-25000" dirty="0"/>
              <a:t>n</a:t>
            </a:r>
            <a:r>
              <a:rPr lang="en-US" dirty="0"/>
              <a:t> = n-4:		 3</a:t>
            </a:r>
          </a:p>
          <a:p>
            <a:endParaRPr lang="en-US" sz="2000" dirty="0"/>
          </a:p>
          <a:p>
            <a:r>
              <a:rPr lang="en-US" dirty="0"/>
              <a:t>for n = 3 if a</a:t>
            </a:r>
            <a:r>
              <a:rPr lang="en-US" baseline="-25000" dirty="0"/>
              <a:t>n</a:t>
            </a:r>
            <a:r>
              <a:rPr lang="en-US" dirty="0"/>
              <a:t> = 5n:		15</a:t>
            </a:r>
          </a:p>
          <a:p>
            <a:endParaRPr lang="en-US" sz="2000" dirty="0"/>
          </a:p>
          <a:p>
            <a:r>
              <a:rPr lang="en-US" dirty="0"/>
              <a:t>for n = 2 if a</a:t>
            </a:r>
            <a:r>
              <a:rPr lang="en-US" baseline="-25000" dirty="0"/>
              <a:t>n</a:t>
            </a:r>
            <a:r>
              <a:rPr lang="en-US" dirty="0"/>
              <a:t> = 6n+3:	15</a:t>
            </a:r>
          </a:p>
          <a:p>
            <a:endParaRPr lang="en-US" sz="2000" dirty="0"/>
          </a:p>
          <a:p>
            <a:r>
              <a:rPr lang="en-US" dirty="0"/>
              <a:t>for n = 5 if a</a:t>
            </a:r>
            <a:r>
              <a:rPr lang="en-US" baseline="-25000" dirty="0"/>
              <a:t>n</a:t>
            </a:r>
            <a:r>
              <a:rPr lang="en-US" dirty="0"/>
              <a:t> = 7n-5:	</a:t>
            </a:r>
            <a:r>
              <a:rPr lang="en-US" dirty="0">
                <a:solidFill>
                  <a:srgbClr val="FFFF00"/>
                </a:solidFill>
              </a:rPr>
              <a:t>30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51CAA7-A3DC-4A62-9026-A60E74306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063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966781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“</a:t>
            </a:r>
            <a:r>
              <a:rPr lang="en-US" dirty="0">
                <a:solidFill>
                  <a:srgbClr val="FFC000"/>
                </a:solidFill>
              </a:rPr>
              <a:t>Recursion formulas</a:t>
            </a:r>
            <a:r>
              <a:rPr lang="en-US" dirty="0"/>
              <a:t>” - the formula calculates each term based on the previous term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 algn="ctr">
              <a:spcBef>
                <a:spcPts val="0"/>
              </a:spcBef>
            </a:pPr>
            <a:r>
              <a:rPr lang="en-US" dirty="0"/>
              <a:t>Ex: 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+ 1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7435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General form for a recursion formula: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ra</a:t>
            </a:r>
            <a:r>
              <a:rPr lang="en-US" baseline="-25000" dirty="0"/>
              <a:t>n-1</a:t>
            </a:r>
            <a:r>
              <a:rPr lang="en-US" dirty="0"/>
              <a:t> + d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55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Higher-Order Integrals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as there are higher-order derivatives and partials…</a:t>
            </a:r>
          </a:p>
          <a:p>
            <a:r>
              <a:rPr lang="en-US" dirty="0"/>
              <a:t>There are higher-order integrals, too!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9880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General form for a recursion formula: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ra</a:t>
            </a:r>
            <a:r>
              <a:rPr lang="en-US" baseline="-25000" dirty="0"/>
              <a:t>n-1</a:t>
            </a:r>
            <a:r>
              <a:rPr lang="en-US" dirty="0"/>
              <a:t> + d</a:t>
            </a:r>
          </a:p>
          <a:p>
            <a:pPr>
              <a:spcBef>
                <a:spcPts val="0"/>
              </a:spcBef>
            </a:pPr>
            <a:r>
              <a:rPr lang="en-US" dirty="0"/>
              <a:t>The next term could be changed by a constant difference, or by a constant multiplier, or BOTH!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6751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Constant difference or constant multiplier?</a:t>
            </a:r>
          </a:p>
          <a:p>
            <a:r>
              <a:rPr lang="en-US" dirty="0"/>
              <a:t>a</a:t>
            </a:r>
            <a:r>
              <a:rPr lang="en-US" baseline="-25000" dirty="0"/>
              <a:t>1 </a:t>
            </a:r>
            <a:r>
              <a:rPr lang="en-US" dirty="0"/>
              <a:t>= 1</a:t>
            </a:r>
          </a:p>
          <a:p>
            <a:r>
              <a:rPr lang="en-US" dirty="0"/>
              <a:t>a</a:t>
            </a:r>
            <a:r>
              <a:rPr lang="en-US" baseline="-25000" dirty="0"/>
              <a:t>2 </a:t>
            </a:r>
            <a:r>
              <a:rPr lang="en-US" dirty="0"/>
              <a:t>= 3</a:t>
            </a:r>
          </a:p>
          <a:p>
            <a:r>
              <a:rPr lang="en-US" dirty="0"/>
              <a:t>a</a:t>
            </a:r>
            <a:r>
              <a:rPr lang="en-US" baseline="-25000" dirty="0"/>
              <a:t>3 </a:t>
            </a:r>
            <a:r>
              <a:rPr lang="en-US" dirty="0"/>
              <a:t>= 5</a:t>
            </a:r>
          </a:p>
          <a:p>
            <a:r>
              <a:rPr lang="en-US" dirty="0"/>
              <a:t> 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51CAA7-A3DC-4A62-9026-A60E74306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7ADF3A-672E-4D79-87BC-9EFD3272E6E6}"/>
              </a:ext>
            </a:extLst>
          </p:cNvPr>
          <p:cNvSpPr txBox="1"/>
          <p:nvPr/>
        </p:nvSpPr>
        <p:spPr>
          <a:xfrm>
            <a:off x="7383138" y="6477000"/>
            <a:ext cx="1760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ra</a:t>
            </a:r>
            <a:r>
              <a:rPr lang="en-US" baseline="-25000" dirty="0"/>
              <a:t>n-1</a:t>
            </a:r>
            <a:r>
              <a:rPr lang="en-US" dirty="0"/>
              <a:t> + d</a:t>
            </a:r>
          </a:p>
        </p:txBody>
      </p:sp>
    </p:spTree>
    <p:extLst>
      <p:ext uri="{BB962C8B-B14F-4D97-AF65-F5344CB8AC3E}">
        <p14:creationId xmlns:p14="http://schemas.microsoft.com/office/powerpoint/2010/main" val="8547925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Constant difference or constant multiplier?</a:t>
            </a:r>
          </a:p>
          <a:p>
            <a:r>
              <a:rPr lang="en-US" dirty="0"/>
              <a:t>a</a:t>
            </a:r>
            <a:r>
              <a:rPr lang="en-US" baseline="-25000" dirty="0"/>
              <a:t>1 </a:t>
            </a:r>
            <a:r>
              <a:rPr lang="en-US" dirty="0"/>
              <a:t>= 1</a:t>
            </a:r>
          </a:p>
          <a:p>
            <a:r>
              <a:rPr lang="en-US" dirty="0"/>
              <a:t>a</a:t>
            </a:r>
            <a:r>
              <a:rPr lang="en-US" baseline="-25000" dirty="0"/>
              <a:t>2 </a:t>
            </a:r>
            <a:r>
              <a:rPr lang="en-US" dirty="0"/>
              <a:t>= 3 = a</a:t>
            </a:r>
            <a:r>
              <a:rPr lang="en-US" baseline="-25000" dirty="0"/>
              <a:t>1</a:t>
            </a:r>
            <a:r>
              <a:rPr lang="en-US" dirty="0"/>
              <a:t> + 2</a:t>
            </a:r>
          </a:p>
          <a:p>
            <a:r>
              <a:rPr lang="en-US" dirty="0"/>
              <a:t>a</a:t>
            </a:r>
            <a:r>
              <a:rPr lang="en-US" baseline="-25000" dirty="0"/>
              <a:t>3 </a:t>
            </a:r>
            <a:r>
              <a:rPr lang="en-US" dirty="0"/>
              <a:t>= 5 = a</a:t>
            </a:r>
            <a:r>
              <a:rPr lang="en-US" baseline="-25000" dirty="0"/>
              <a:t>2</a:t>
            </a:r>
            <a:r>
              <a:rPr lang="en-US" dirty="0"/>
              <a:t> + 2</a:t>
            </a:r>
          </a:p>
          <a:p>
            <a:r>
              <a:rPr lang="en-US" dirty="0"/>
              <a:t>Constant difference</a:t>
            </a:r>
          </a:p>
          <a:p>
            <a:r>
              <a:rPr lang="en-US" dirty="0"/>
              <a:t>So what is the recursion formula?</a:t>
            </a:r>
          </a:p>
          <a:p>
            <a:r>
              <a:rPr lang="en-US" dirty="0"/>
              <a:t>	 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51CAA7-A3DC-4A62-9026-A60E74306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E9FAC-8E4F-4363-A7AE-B6FE8253D803}"/>
              </a:ext>
            </a:extLst>
          </p:cNvPr>
          <p:cNvSpPr txBox="1"/>
          <p:nvPr/>
        </p:nvSpPr>
        <p:spPr>
          <a:xfrm>
            <a:off x="2819400" y="2831068"/>
            <a:ext cx="38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E75008-85B4-43F2-AC7D-DAA4F569718D}"/>
              </a:ext>
            </a:extLst>
          </p:cNvPr>
          <p:cNvSpPr txBox="1"/>
          <p:nvPr/>
        </p:nvSpPr>
        <p:spPr>
          <a:xfrm>
            <a:off x="2819400" y="3593068"/>
            <a:ext cx="38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DCBA0F-28AF-4E26-87E9-8084B4F269AB}"/>
              </a:ext>
            </a:extLst>
          </p:cNvPr>
          <p:cNvSpPr txBox="1"/>
          <p:nvPr/>
        </p:nvSpPr>
        <p:spPr>
          <a:xfrm>
            <a:off x="7383138" y="6477000"/>
            <a:ext cx="1760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ra</a:t>
            </a:r>
            <a:r>
              <a:rPr lang="en-US" baseline="-25000" dirty="0"/>
              <a:t>n-1</a:t>
            </a:r>
            <a:r>
              <a:rPr lang="en-US" dirty="0"/>
              <a:t> + d</a:t>
            </a:r>
          </a:p>
        </p:txBody>
      </p:sp>
    </p:spTree>
    <p:extLst>
      <p:ext uri="{BB962C8B-B14F-4D97-AF65-F5344CB8AC3E}">
        <p14:creationId xmlns:p14="http://schemas.microsoft.com/office/powerpoint/2010/main" val="20055978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Constant difference or constant multiplier?</a:t>
            </a:r>
          </a:p>
          <a:p>
            <a:r>
              <a:rPr lang="en-US" dirty="0"/>
              <a:t>a</a:t>
            </a:r>
            <a:r>
              <a:rPr lang="en-US" baseline="-25000" dirty="0"/>
              <a:t>1 </a:t>
            </a:r>
            <a:r>
              <a:rPr lang="en-US" dirty="0"/>
              <a:t>= 1</a:t>
            </a:r>
          </a:p>
          <a:p>
            <a:r>
              <a:rPr lang="en-US" dirty="0"/>
              <a:t>a</a:t>
            </a:r>
            <a:r>
              <a:rPr lang="en-US" baseline="-25000" dirty="0"/>
              <a:t>2 </a:t>
            </a:r>
            <a:r>
              <a:rPr lang="en-US" dirty="0"/>
              <a:t>= 3 = a</a:t>
            </a:r>
            <a:r>
              <a:rPr lang="en-US" baseline="-25000" dirty="0"/>
              <a:t>1</a:t>
            </a:r>
            <a:r>
              <a:rPr lang="en-US" dirty="0"/>
              <a:t> + 2</a:t>
            </a:r>
          </a:p>
          <a:p>
            <a:r>
              <a:rPr lang="en-US" dirty="0"/>
              <a:t>a</a:t>
            </a:r>
            <a:r>
              <a:rPr lang="en-US" baseline="-25000" dirty="0"/>
              <a:t>3 </a:t>
            </a:r>
            <a:r>
              <a:rPr lang="en-US" dirty="0"/>
              <a:t>= 5 = a</a:t>
            </a:r>
            <a:r>
              <a:rPr lang="en-US" baseline="-25000" dirty="0"/>
              <a:t>2</a:t>
            </a:r>
            <a:r>
              <a:rPr lang="en-US" dirty="0"/>
              <a:t> + 2</a:t>
            </a:r>
          </a:p>
          <a:p>
            <a:r>
              <a:rPr lang="en-US" dirty="0"/>
              <a:t>So what is the recursion formula?</a:t>
            </a:r>
          </a:p>
          <a:p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baseline="-25000" dirty="0">
                <a:solidFill>
                  <a:srgbClr val="FFFF00"/>
                </a:solidFill>
              </a:rPr>
              <a:t>n</a:t>
            </a:r>
            <a:r>
              <a:rPr lang="en-US" dirty="0">
                <a:solidFill>
                  <a:srgbClr val="FFFF00"/>
                </a:solidFill>
              </a:rPr>
              <a:t> = a</a:t>
            </a:r>
            <a:r>
              <a:rPr lang="en-US" baseline="-25000" dirty="0">
                <a:solidFill>
                  <a:srgbClr val="FFFF00"/>
                </a:solidFill>
              </a:rPr>
              <a:t>n-1</a:t>
            </a:r>
            <a:r>
              <a:rPr lang="en-US" dirty="0">
                <a:solidFill>
                  <a:srgbClr val="FFFF00"/>
                </a:solidFill>
              </a:rPr>
              <a:t>+2</a:t>
            </a:r>
            <a:endParaRPr lang="en-US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51CAA7-A3DC-4A62-9026-A60E74306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E9FAC-8E4F-4363-A7AE-B6FE8253D803}"/>
              </a:ext>
            </a:extLst>
          </p:cNvPr>
          <p:cNvSpPr txBox="1"/>
          <p:nvPr/>
        </p:nvSpPr>
        <p:spPr>
          <a:xfrm>
            <a:off x="2819400" y="2819400"/>
            <a:ext cx="38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E75008-85B4-43F2-AC7D-DAA4F569718D}"/>
              </a:ext>
            </a:extLst>
          </p:cNvPr>
          <p:cNvSpPr txBox="1"/>
          <p:nvPr/>
        </p:nvSpPr>
        <p:spPr>
          <a:xfrm>
            <a:off x="2819400" y="3593068"/>
            <a:ext cx="38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C483DF-AF51-4CF0-9A42-89A65DF7958A}"/>
              </a:ext>
            </a:extLst>
          </p:cNvPr>
          <p:cNvSpPr txBox="1"/>
          <p:nvPr/>
        </p:nvSpPr>
        <p:spPr>
          <a:xfrm>
            <a:off x="7383138" y="6477000"/>
            <a:ext cx="1760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ra</a:t>
            </a:r>
            <a:r>
              <a:rPr lang="en-US" baseline="-25000" dirty="0"/>
              <a:t>n-1</a:t>
            </a:r>
            <a:r>
              <a:rPr lang="en-US" dirty="0"/>
              <a:t> + d</a:t>
            </a:r>
          </a:p>
        </p:txBody>
      </p:sp>
    </p:spTree>
    <p:extLst>
      <p:ext uri="{BB962C8B-B14F-4D97-AF65-F5344CB8AC3E}">
        <p14:creationId xmlns:p14="http://schemas.microsoft.com/office/powerpoint/2010/main" val="27044164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Constant difference or constant multiplier?</a:t>
            </a:r>
          </a:p>
          <a:p>
            <a:r>
              <a:rPr lang="en-US" dirty="0"/>
              <a:t>a</a:t>
            </a:r>
            <a:r>
              <a:rPr lang="en-US" baseline="-25000" dirty="0"/>
              <a:t>1 </a:t>
            </a:r>
            <a:r>
              <a:rPr lang="en-US" dirty="0"/>
              <a:t>= 1</a:t>
            </a:r>
          </a:p>
          <a:p>
            <a:r>
              <a:rPr lang="en-US" dirty="0"/>
              <a:t>a</a:t>
            </a:r>
            <a:r>
              <a:rPr lang="en-US" baseline="-25000" dirty="0"/>
              <a:t>2 </a:t>
            </a:r>
            <a:r>
              <a:rPr lang="en-US" dirty="0"/>
              <a:t>= 3</a:t>
            </a:r>
          </a:p>
          <a:p>
            <a:r>
              <a:rPr lang="en-US" dirty="0"/>
              <a:t>a</a:t>
            </a:r>
            <a:r>
              <a:rPr lang="en-US" baseline="-25000" dirty="0"/>
              <a:t>3 </a:t>
            </a:r>
            <a:r>
              <a:rPr lang="en-US" dirty="0"/>
              <a:t>= 9</a:t>
            </a:r>
          </a:p>
          <a:p>
            <a:r>
              <a:rPr lang="en-US" dirty="0"/>
              <a:t> 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51CAA7-A3DC-4A62-9026-A60E74306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756208-6BB5-4BC7-8C22-0F1A0D62F043}"/>
              </a:ext>
            </a:extLst>
          </p:cNvPr>
          <p:cNvSpPr txBox="1"/>
          <p:nvPr/>
        </p:nvSpPr>
        <p:spPr>
          <a:xfrm>
            <a:off x="7383138" y="6477000"/>
            <a:ext cx="1760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ra</a:t>
            </a:r>
            <a:r>
              <a:rPr lang="en-US" baseline="-25000" dirty="0"/>
              <a:t>n-1</a:t>
            </a:r>
            <a:r>
              <a:rPr lang="en-US" dirty="0"/>
              <a:t> + d</a:t>
            </a:r>
          </a:p>
        </p:txBody>
      </p:sp>
    </p:spTree>
    <p:extLst>
      <p:ext uri="{BB962C8B-B14F-4D97-AF65-F5344CB8AC3E}">
        <p14:creationId xmlns:p14="http://schemas.microsoft.com/office/powerpoint/2010/main" val="16224896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Constant difference or constant multiplier?</a:t>
            </a:r>
          </a:p>
          <a:p>
            <a:r>
              <a:rPr lang="en-US" dirty="0"/>
              <a:t>a</a:t>
            </a:r>
            <a:r>
              <a:rPr lang="en-US" baseline="-25000" dirty="0"/>
              <a:t>1 </a:t>
            </a:r>
            <a:r>
              <a:rPr lang="en-US" dirty="0"/>
              <a:t>= 1</a:t>
            </a:r>
          </a:p>
          <a:p>
            <a:r>
              <a:rPr lang="en-US" dirty="0"/>
              <a:t>a</a:t>
            </a:r>
            <a:r>
              <a:rPr lang="en-US" baseline="-25000" dirty="0"/>
              <a:t>2 </a:t>
            </a:r>
            <a:r>
              <a:rPr lang="en-US" dirty="0"/>
              <a:t>= 3 = a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3</a:t>
            </a:r>
          </a:p>
          <a:p>
            <a:r>
              <a:rPr lang="en-US" dirty="0"/>
              <a:t>a</a:t>
            </a:r>
            <a:r>
              <a:rPr lang="en-US" baseline="-25000" dirty="0"/>
              <a:t>3 </a:t>
            </a:r>
            <a:r>
              <a:rPr lang="en-US" dirty="0"/>
              <a:t>= 9 = a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3</a:t>
            </a:r>
          </a:p>
          <a:p>
            <a:r>
              <a:rPr lang="en-US" dirty="0"/>
              <a:t>Constant multiplier</a:t>
            </a:r>
          </a:p>
          <a:p>
            <a:r>
              <a:rPr lang="en-US" dirty="0"/>
              <a:t>So what is the recursion formula?</a:t>
            </a:r>
          </a:p>
          <a:p>
            <a:r>
              <a:rPr lang="en-US" dirty="0"/>
              <a:t>	 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51CAA7-A3DC-4A62-9026-A60E74306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E9FAC-8E4F-4363-A7AE-B6FE8253D803}"/>
              </a:ext>
            </a:extLst>
          </p:cNvPr>
          <p:cNvSpPr txBox="1"/>
          <p:nvPr/>
        </p:nvSpPr>
        <p:spPr>
          <a:xfrm>
            <a:off x="2819400" y="2831068"/>
            <a:ext cx="38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E75008-85B4-43F2-AC7D-DAA4F569718D}"/>
              </a:ext>
            </a:extLst>
          </p:cNvPr>
          <p:cNvSpPr txBox="1"/>
          <p:nvPr/>
        </p:nvSpPr>
        <p:spPr>
          <a:xfrm>
            <a:off x="2819400" y="3593068"/>
            <a:ext cx="38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2E2D05-437A-4B60-9278-B0CC5BEBBD08}"/>
              </a:ext>
            </a:extLst>
          </p:cNvPr>
          <p:cNvSpPr txBox="1"/>
          <p:nvPr/>
        </p:nvSpPr>
        <p:spPr>
          <a:xfrm>
            <a:off x="7383138" y="6477000"/>
            <a:ext cx="1760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ra</a:t>
            </a:r>
            <a:r>
              <a:rPr lang="en-US" baseline="-25000" dirty="0"/>
              <a:t>n-1</a:t>
            </a:r>
            <a:r>
              <a:rPr lang="en-US" dirty="0"/>
              <a:t> + d</a:t>
            </a:r>
          </a:p>
        </p:txBody>
      </p:sp>
    </p:spTree>
    <p:extLst>
      <p:ext uri="{BB962C8B-B14F-4D97-AF65-F5344CB8AC3E}">
        <p14:creationId xmlns:p14="http://schemas.microsoft.com/office/powerpoint/2010/main" val="23915269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Constant difference or constant multiplier?</a:t>
            </a:r>
          </a:p>
          <a:p>
            <a:r>
              <a:rPr lang="en-US" dirty="0"/>
              <a:t>a</a:t>
            </a:r>
            <a:r>
              <a:rPr lang="en-US" baseline="-25000" dirty="0"/>
              <a:t>1 </a:t>
            </a:r>
            <a:r>
              <a:rPr lang="en-US" dirty="0"/>
              <a:t>= 1</a:t>
            </a:r>
          </a:p>
          <a:p>
            <a:r>
              <a:rPr lang="en-US" dirty="0"/>
              <a:t>a</a:t>
            </a:r>
            <a:r>
              <a:rPr lang="en-US" baseline="-25000" dirty="0"/>
              <a:t>2 </a:t>
            </a:r>
            <a:r>
              <a:rPr lang="en-US" dirty="0"/>
              <a:t>= 3 = a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3</a:t>
            </a:r>
          </a:p>
          <a:p>
            <a:r>
              <a:rPr lang="en-US" dirty="0"/>
              <a:t>a</a:t>
            </a:r>
            <a:r>
              <a:rPr lang="en-US" baseline="-25000" dirty="0"/>
              <a:t>3 </a:t>
            </a:r>
            <a:r>
              <a:rPr lang="en-US" dirty="0"/>
              <a:t>= 9 = a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3</a:t>
            </a:r>
          </a:p>
          <a:p>
            <a:r>
              <a:rPr lang="en-US" dirty="0"/>
              <a:t>So what is the recursion formula?</a:t>
            </a:r>
          </a:p>
          <a:p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baseline="-25000" dirty="0">
                <a:solidFill>
                  <a:srgbClr val="FFFF00"/>
                </a:solidFill>
              </a:rPr>
              <a:t>n</a:t>
            </a:r>
            <a:r>
              <a:rPr lang="en-US" dirty="0">
                <a:solidFill>
                  <a:srgbClr val="FFFF00"/>
                </a:solidFill>
              </a:rPr>
              <a:t> = 3a</a:t>
            </a:r>
            <a:r>
              <a:rPr lang="en-US" baseline="-25000" dirty="0">
                <a:solidFill>
                  <a:srgbClr val="FFFF00"/>
                </a:solidFill>
              </a:rPr>
              <a:t>n-1</a:t>
            </a: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/>
              <a:t>	 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51CAA7-A3DC-4A62-9026-A60E74306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E9FAC-8E4F-4363-A7AE-B6FE8253D803}"/>
              </a:ext>
            </a:extLst>
          </p:cNvPr>
          <p:cNvSpPr txBox="1"/>
          <p:nvPr/>
        </p:nvSpPr>
        <p:spPr>
          <a:xfrm>
            <a:off x="2819400" y="2819400"/>
            <a:ext cx="38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E75008-85B4-43F2-AC7D-DAA4F569718D}"/>
              </a:ext>
            </a:extLst>
          </p:cNvPr>
          <p:cNvSpPr txBox="1"/>
          <p:nvPr/>
        </p:nvSpPr>
        <p:spPr>
          <a:xfrm>
            <a:off x="2819400" y="3593068"/>
            <a:ext cx="38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EF8659-6DA9-4976-B3D9-FB0D36D9C1A0}"/>
              </a:ext>
            </a:extLst>
          </p:cNvPr>
          <p:cNvSpPr txBox="1"/>
          <p:nvPr/>
        </p:nvSpPr>
        <p:spPr>
          <a:xfrm>
            <a:off x="7383138" y="6477000"/>
            <a:ext cx="1760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ra</a:t>
            </a:r>
            <a:r>
              <a:rPr lang="en-US" baseline="-25000" dirty="0"/>
              <a:t>n-1</a:t>
            </a:r>
            <a:r>
              <a:rPr lang="en-US" dirty="0"/>
              <a:t> + d</a:t>
            </a:r>
          </a:p>
        </p:txBody>
      </p:sp>
    </p:spTree>
    <p:extLst>
      <p:ext uri="{BB962C8B-B14F-4D97-AF65-F5344CB8AC3E}">
        <p14:creationId xmlns:p14="http://schemas.microsoft.com/office/powerpoint/2010/main" val="29566374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Obviously, it can be tricky to figure out what a recursion formula 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3934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Obviously, it can be tricky to figure out what a recursion formula is</a:t>
            </a:r>
          </a:p>
          <a:p>
            <a:r>
              <a:rPr lang="en-US" dirty="0"/>
              <a:t>You want them to give you the formula so you can calculate the terms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9272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5121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Higher-Order Integrals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When integrating a function of two variables we will integrate over a </a:t>
            </a:r>
            <a:r>
              <a:rPr lang="en-US" dirty="0">
                <a:solidFill>
                  <a:schemeClr val="tx1"/>
                </a:solidFill>
              </a:rPr>
              <a:t>region</a:t>
            </a:r>
          </a:p>
          <a:p>
            <a:r>
              <a:rPr lang="en-US" dirty="0"/>
              <a:t>When integrating a function of 3 variables, it will be a volume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8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to be given a starting term (usually a</a:t>
            </a:r>
            <a:r>
              <a:rPr lang="en-US" baseline="-25000" dirty="0"/>
              <a:t>1</a:t>
            </a:r>
            <a:r>
              <a:rPr lang="en-US" dirty="0"/>
              <a:t>) to evaluate these recursion formulas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3620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38C3-4AC6-45A6-91A7-B8B783F79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68589-2C11-46BE-997C-7D72B444F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Remember, we said that a model that relies on the previous value to forecast the next value is called a “</a:t>
            </a:r>
            <a:r>
              <a:rPr lang="en-US" dirty="0">
                <a:solidFill>
                  <a:srgbClr val="FFC000"/>
                </a:solidFill>
              </a:rPr>
              <a:t>time series</a:t>
            </a:r>
            <a:r>
              <a:rPr lang="en-US" dirty="0"/>
              <a:t>” model</a:t>
            </a:r>
          </a:p>
          <a:p>
            <a:r>
              <a:rPr lang="en-US" dirty="0"/>
              <a:t>Time series models are all recursion models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591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for n = 4 if:  </a:t>
            </a:r>
          </a:p>
          <a:p>
            <a:r>
              <a:rPr lang="en-US" dirty="0"/>
              <a:t>	a</a:t>
            </a:r>
            <a:r>
              <a:rPr lang="en-US" baseline="-25000" dirty="0"/>
              <a:t>1</a:t>
            </a:r>
            <a:r>
              <a:rPr lang="en-US" dirty="0"/>
              <a:t> = 5</a:t>
            </a:r>
          </a:p>
          <a:p>
            <a:r>
              <a:rPr lang="en-US" dirty="0"/>
              <a:t>	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6DE81E-FAD3-41EF-8061-BFA7178E0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417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for n = 4 if:  </a:t>
            </a:r>
          </a:p>
          <a:p>
            <a:r>
              <a:rPr lang="en-US" dirty="0"/>
              <a:t>	a</a:t>
            </a:r>
            <a:r>
              <a:rPr lang="en-US" baseline="-25000" dirty="0"/>
              <a:t>1</a:t>
            </a:r>
            <a:r>
              <a:rPr lang="en-US" dirty="0"/>
              <a:t> = 5</a:t>
            </a:r>
          </a:p>
          <a:p>
            <a:r>
              <a:rPr lang="en-US" dirty="0"/>
              <a:t>	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+ 1</a:t>
            </a:r>
          </a:p>
          <a:p>
            <a:r>
              <a:rPr lang="en-US" dirty="0"/>
              <a:t>Once again, we know n = 4, so plug that in the formula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6DE81E-FAD3-41EF-8061-BFA7178E0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863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for n = 4 if:  </a:t>
            </a:r>
          </a:p>
          <a:p>
            <a:r>
              <a:rPr lang="en-US" dirty="0"/>
              <a:t>	a</a:t>
            </a:r>
            <a:r>
              <a:rPr lang="en-US" baseline="-25000" dirty="0"/>
              <a:t>1</a:t>
            </a:r>
            <a:r>
              <a:rPr lang="en-US" dirty="0"/>
              <a:t> = 5</a:t>
            </a:r>
          </a:p>
          <a:p>
            <a:r>
              <a:rPr lang="en-US" dirty="0"/>
              <a:t>	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+ 1</a:t>
            </a:r>
          </a:p>
          <a:p>
            <a:r>
              <a:rPr lang="en-US" dirty="0"/>
              <a:t>Once again, we know n = 4, so plug that in the formula</a:t>
            </a:r>
          </a:p>
          <a:p>
            <a:r>
              <a:rPr lang="en-US" dirty="0"/>
              <a:t>	a</a:t>
            </a:r>
            <a:r>
              <a:rPr lang="en-US" baseline="-25000" dirty="0"/>
              <a:t>4</a:t>
            </a:r>
            <a:r>
              <a:rPr lang="en-US" dirty="0"/>
              <a:t> = a</a:t>
            </a:r>
            <a:r>
              <a:rPr lang="en-US" baseline="-25000" dirty="0"/>
              <a:t>4-1</a:t>
            </a:r>
            <a:r>
              <a:rPr lang="en-US" dirty="0"/>
              <a:t> + 1   or</a:t>
            </a:r>
          </a:p>
          <a:p>
            <a:r>
              <a:rPr lang="en-US" dirty="0"/>
              <a:t>	a</a:t>
            </a:r>
            <a:r>
              <a:rPr lang="en-US" baseline="-25000" dirty="0"/>
              <a:t>4</a:t>
            </a:r>
            <a:r>
              <a:rPr lang="en-US" dirty="0"/>
              <a:t> = a</a:t>
            </a:r>
            <a:r>
              <a:rPr lang="en-US" baseline="-25000" dirty="0"/>
              <a:t>3</a:t>
            </a:r>
            <a:r>
              <a:rPr lang="en-US" dirty="0"/>
              <a:t> + 1</a:t>
            </a:r>
          </a:p>
          <a:p>
            <a:r>
              <a:rPr lang="en-US" dirty="0"/>
              <a:t>What do we need to solve this?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6DE81E-FAD3-41EF-8061-BFA7178E0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471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for n = 4 if:  </a:t>
            </a:r>
          </a:p>
          <a:p>
            <a:r>
              <a:rPr lang="en-US" dirty="0"/>
              <a:t>	a</a:t>
            </a:r>
            <a:r>
              <a:rPr lang="en-US" baseline="-25000" dirty="0"/>
              <a:t>1</a:t>
            </a:r>
            <a:r>
              <a:rPr lang="en-US" dirty="0"/>
              <a:t> = 5</a:t>
            </a:r>
          </a:p>
          <a:p>
            <a:r>
              <a:rPr lang="en-US" dirty="0"/>
              <a:t>	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+ 1</a:t>
            </a:r>
          </a:p>
          <a:p>
            <a:r>
              <a:rPr lang="en-US" dirty="0"/>
              <a:t>Once again, we know n = 4, so plug that in the formula</a:t>
            </a:r>
          </a:p>
          <a:p>
            <a:r>
              <a:rPr lang="en-US" dirty="0"/>
              <a:t>	a</a:t>
            </a:r>
            <a:r>
              <a:rPr lang="en-US" baseline="-25000" dirty="0"/>
              <a:t>4</a:t>
            </a:r>
            <a:r>
              <a:rPr lang="en-US" dirty="0"/>
              <a:t> = a</a:t>
            </a:r>
            <a:r>
              <a:rPr lang="en-US" baseline="-25000" dirty="0"/>
              <a:t>4-1</a:t>
            </a:r>
            <a:r>
              <a:rPr lang="en-US" dirty="0"/>
              <a:t> + 1   or</a:t>
            </a:r>
          </a:p>
          <a:p>
            <a:r>
              <a:rPr lang="en-US" dirty="0"/>
              <a:t>	a</a:t>
            </a:r>
            <a:r>
              <a:rPr lang="en-US" baseline="-25000" dirty="0"/>
              <a:t>4</a:t>
            </a:r>
            <a:r>
              <a:rPr lang="en-US" dirty="0"/>
              <a:t> = a</a:t>
            </a:r>
            <a:r>
              <a:rPr lang="en-US" baseline="-25000" dirty="0"/>
              <a:t>3</a:t>
            </a:r>
            <a:r>
              <a:rPr lang="en-US" dirty="0"/>
              <a:t> + 1</a:t>
            </a:r>
          </a:p>
          <a:p>
            <a:r>
              <a:rPr lang="en-US" dirty="0"/>
              <a:t>What do we need to solve this?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6DE81E-FAD3-41EF-8061-BFA7178E0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3B2DD3-FFD1-452E-AE11-1134A544FA5B}"/>
              </a:ext>
            </a:extLst>
          </p:cNvPr>
          <p:cNvSpPr/>
          <p:nvPr/>
        </p:nvSpPr>
        <p:spPr>
          <a:xfrm>
            <a:off x="2555543" y="5159991"/>
            <a:ext cx="762000" cy="762000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774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for n = 4 if:  </a:t>
            </a:r>
          </a:p>
          <a:p>
            <a:r>
              <a:rPr lang="en-US" dirty="0"/>
              <a:t>	a</a:t>
            </a:r>
            <a:r>
              <a:rPr lang="en-US" baseline="-25000" dirty="0"/>
              <a:t>1</a:t>
            </a:r>
            <a:r>
              <a:rPr lang="en-US" dirty="0"/>
              <a:t> = 5</a:t>
            </a:r>
          </a:p>
          <a:p>
            <a:r>
              <a:rPr lang="en-US" dirty="0"/>
              <a:t>	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+ 1</a:t>
            </a:r>
          </a:p>
          <a:p>
            <a:r>
              <a:rPr lang="en-US" dirty="0"/>
              <a:t>	a</a:t>
            </a:r>
            <a:r>
              <a:rPr lang="en-US" baseline="-25000" dirty="0"/>
              <a:t>4</a:t>
            </a:r>
            <a:r>
              <a:rPr lang="en-US" dirty="0"/>
              <a:t> = a</a:t>
            </a:r>
            <a:r>
              <a:rPr lang="en-US" baseline="-25000" dirty="0"/>
              <a:t>3</a:t>
            </a:r>
            <a:r>
              <a:rPr lang="en-US" dirty="0"/>
              <a:t> + 1</a:t>
            </a:r>
          </a:p>
          <a:p>
            <a:r>
              <a:rPr lang="en-US" dirty="0"/>
              <a:t>How can we get a</a:t>
            </a:r>
            <a:r>
              <a:rPr lang="en-US" baseline="-25000" dirty="0"/>
              <a:t>3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6DE81E-FAD3-41EF-8061-BFA7178E0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3B2DD3-FFD1-452E-AE11-1134A544FA5B}"/>
              </a:ext>
            </a:extLst>
          </p:cNvPr>
          <p:cNvSpPr/>
          <p:nvPr/>
        </p:nvSpPr>
        <p:spPr>
          <a:xfrm>
            <a:off x="2549856" y="3075295"/>
            <a:ext cx="762000" cy="762000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216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for n = 4 if:  </a:t>
            </a:r>
          </a:p>
          <a:p>
            <a:r>
              <a:rPr lang="en-US" dirty="0"/>
              <a:t>	a</a:t>
            </a:r>
            <a:r>
              <a:rPr lang="en-US" baseline="-25000" dirty="0"/>
              <a:t>1</a:t>
            </a:r>
            <a:r>
              <a:rPr lang="en-US" dirty="0"/>
              <a:t> = 5</a:t>
            </a:r>
          </a:p>
          <a:p>
            <a:r>
              <a:rPr lang="en-US" dirty="0"/>
              <a:t>	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+ 1</a:t>
            </a:r>
          </a:p>
          <a:p>
            <a:r>
              <a:rPr lang="en-US" dirty="0"/>
              <a:t>	a</a:t>
            </a:r>
            <a:r>
              <a:rPr lang="en-US" baseline="-25000" dirty="0"/>
              <a:t>4</a:t>
            </a:r>
            <a:r>
              <a:rPr lang="en-US" dirty="0"/>
              <a:t> = a</a:t>
            </a:r>
            <a:r>
              <a:rPr lang="en-US" baseline="-25000" dirty="0"/>
              <a:t>3</a:t>
            </a:r>
            <a:r>
              <a:rPr lang="en-US" dirty="0"/>
              <a:t> + 1</a:t>
            </a:r>
          </a:p>
          <a:p>
            <a:r>
              <a:rPr lang="en-US" dirty="0"/>
              <a:t>How can we get a</a:t>
            </a:r>
            <a:r>
              <a:rPr lang="en-US" baseline="-25000" dirty="0"/>
              <a:t>3</a:t>
            </a:r>
            <a:r>
              <a:rPr lang="en-US" dirty="0"/>
              <a:t>?</a:t>
            </a:r>
          </a:p>
          <a:p>
            <a:r>
              <a:rPr lang="en-US" dirty="0"/>
              <a:t>	a</a:t>
            </a:r>
            <a:r>
              <a:rPr lang="en-US" baseline="-25000" dirty="0"/>
              <a:t>3</a:t>
            </a:r>
            <a:r>
              <a:rPr lang="en-US" dirty="0"/>
              <a:t> = a</a:t>
            </a:r>
            <a:r>
              <a:rPr lang="en-US" baseline="-25000" dirty="0"/>
              <a:t>3-1</a:t>
            </a:r>
            <a:r>
              <a:rPr lang="en-US" dirty="0"/>
              <a:t> + 1  or</a:t>
            </a:r>
          </a:p>
          <a:p>
            <a:r>
              <a:rPr lang="en-US" dirty="0"/>
              <a:t>	a</a:t>
            </a:r>
            <a:r>
              <a:rPr lang="en-US" baseline="-25000" dirty="0"/>
              <a:t>3</a:t>
            </a:r>
            <a:r>
              <a:rPr lang="en-US" dirty="0"/>
              <a:t> = a</a:t>
            </a:r>
            <a:r>
              <a:rPr lang="en-US" baseline="-25000" dirty="0"/>
              <a:t>2</a:t>
            </a:r>
            <a:r>
              <a:rPr lang="en-US" dirty="0"/>
              <a:t> + 1</a:t>
            </a:r>
          </a:p>
          <a:p>
            <a:r>
              <a:rPr lang="en-US" dirty="0"/>
              <a:t>Now what do we need?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6DE81E-FAD3-41EF-8061-BFA7178E0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256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for n = 4 if:  </a:t>
            </a:r>
          </a:p>
          <a:p>
            <a:r>
              <a:rPr lang="en-US" dirty="0"/>
              <a:t>	a</a:t>
            </a:r>
            <a:r>
              <a:rPr lang="en-US" baseline="-25000" dirty="0"/>
              <a:t>1</a:t>
            </a:r>
            <a:r>
              <a:rPr lang="en-US" dirty="0"/>
              <a:t> = 5</a:t>
            </a:r>
          </a:p>
          <a:p>
            <a:r>
              <a:rPr lang="en-US" dirty="0"/>
              <a:t>	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+ 1</a:t>
            </a:r>
          </a:p>
          <a:p>
            <a:r>
              <a:rPr lang="en-US" dirty="0"/>
              <a:t>	a</a:t>
            </a:r>
            <a:r>
              <a:rPr lang="en-US" baseline="-25000" dirty="0"/>
              <a:t>4</a:t>
            </a:r>
            <a:r>
              <a:rPr lang="en-US" dirty="0"/>
              <a:t> = a</a:t>
            </a:r>
            <a:r>
              <a:rPr lang="en-US" baseline="-25000" dirty="0"/>
              <a:t>3</a:t>
            </a:r>
            <a:r>
              <a:rPr lang="en-US" dirty="0"/>
              <a:t> + 1</a:t>
            </a:r>
          </a:p>
          <a:p>
            <a:r>
              <a:rPr lang="en-US" dirty="0"/>
              <a:t>	a</a:t>
            </a:r>
            <a:r>
              <a:rPr lang="en-US" baseline="-25000" dirty="0"/>
              <a:t>3</a:t>
            </a:r>
            <a:r>
              <a:rPr lang="en-US" dirty="0"/>
              <a:t> = a</a:t>
            </a:r>
            <a:r>
              <a:rPr lang="en-US" baseline="-25000" dirty="0"/>
              <a:t>2</a:t>
            </a:r>
            <a:r>
              <a:rPr lang="en-US" dirty="0"/>
              <a:t> + 1</a:t>
            </a:r>
          </a:p>
          <a:p>
            <a:r>
              <a:rPr lang="en-US" dirty="0"/>
              <a:t>Now what do we need? Yep a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How do we get a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6DE81E-FAD3-41EF-8061-BFA7178E0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FA71B1E-CD25-41B3-831E-5FEEAFFFBCEB}"/>
              </a:ext>
            </a:extLst>
          </p:cNvPr>
          <p:cNvSpPr/>
          <p:nvPr/>
        </p:nvSpPr>
        <p:spPr>
          <a:xfrm>
            <a:off x="2549856" y="3810000"/>
            <a:ext cx="762000" cy="762000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09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for n = 4 if:  </a:t>
            </a:r>
          </a:p>
          <a:p>
            <a:r>
              <a:rPr lang="en-US" dirty="0"/>
              <a:t>	a</a:t>
            </a:r>
            <a:r>
              <a:rPr lang="en-US" baseline="-25000" dirty="0"/>
              <a:t>1</a:t>
            </a:r>
            <a:r>
              <a:rPr lang="en-US" dirty="0"/>
              <a:t> = 5</a:t>
            </a:r>
          </a:p>
          <a:p>
            <a:r>
              <a:rPr lang="en-US" dirty="0"/>
              <a:t>	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+ 1</a:t>
            </a:r>
          </a:p>
          <a:p>
            <a:r>
              <a:rPr lang="en-US" dirty="0"/>
              <a:t>	a</a:t>
            </a:r>
            <a:r>
              <a:rPr lang="en-US" baseline="-25000" dirty="0"/>
              <a:t>4</a:t>
            </a:r>
            <a:r>
              <a:rPr lang="en-US" dirty="0"/>
              <a:t> = a</a:t>
            </a:r>
            <a:r>
              <a:rPr lang="en-US" baseline="-25000" dirty="0"/>
              <a:t>3</a:t>
            </a:r>
            <a:r>
              <a:rPr lang="en-US" dirty="0"/>
              <a:t> + 1</a:t>
            </a:r>
          </a:p>
          <a:p>
            <a:r>
              <a:rPr lang="en-US" dirty="0"/>
              <a:t>	a</a:t>
            </a:r>
            <a:r>
              <a:rPr lang="en-US" baseline="-25000" dirty="0"/>
              <a:t>3</a:t>
            </a:r>
            <a:r>
              <a:rPr lang="en-US" dirty="0"/>
              <a:t> = a</a:t>
            </a:r>
            <a:r>
              <a:rPr lang="en-US" baseline="-25000" dirty="0"/>
              <a:t>2</a:t>
            </a:r>
            <a:r>
              <a:rPr lang="en-US" dirty="0"/>
              <a:t> + 1</a:t>
            </a:r>
          </a:p>
          <a:p>
            <a:r>
              <a:rPr lang="en-US" dirty="0"/>
              <a:t>Yep a</a:t>
            </a:r>
            <a:r>
              <a:rPr lang="en-US" baseline="-25000" dirty="0"/>
              <a:t>2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+ 1</a:t>
            </a:r>
          </a:p>
          <a:p>
            <a:r>
              <a:rPr lang="en-US" dirty="0"/>
              <a:t>Now what do we need?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6DE81E-FAD3-41EF-8061-BFA7178E0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36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Higher-Order Integrals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look like:</a:t>
            </a:r>
          </a:p>
          <a:p>
            <a:endParaRPr lang="en-US" dirty="0"/>
          </a:p>
          <a:p>
            <a:pPr algn="ctr"/>
            <a:r>
              <a:rPr lang="en-US" i="1" dirty="0"/>
              <a:t>∫</a:t>
            </a:r>
            <a:r>
              <a:rPr lang="en-US" baseline="-25000" dirty="0"/>
              <a:t>c</a:t>
            </a:r>
            <a:r>
              <a:rPr lang="en-US" baseline="30000" dirty="0"/>
              <a:t>d </a:t>
            </a:r>
            <a:r>
              <a:rPr lang="en-US" i="1" dirty="0"/>
              <a:t>∫</a:t>
            </a:r>
            <a:r>
              <a:rPr lang="en-US" baseline="-25000" dirty="0"/>
              <a:t>a</a:t>
            </a:r>
            <a:r>
              <a:rPr lang="en-US" baseline="30000" dirty="0"/>
              <a:t>b</a:t>
            </a:r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/>
              <a:t> dx</a:t>
            </a:r>
          </a:p>
        </p:txBody>
      </p:sp>
    </p:spTree>
    <p:extLst>
      <p:ext uri="{BB962C8B-B14F-4D97-AF65-F5344CB8AC3E}">
        <p14:creationId xmlns:p14="http://schemas.microsoft.com/office/powerpoint/2010/main" val="32962597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for n = 4 if:  </a:t>
            </a:r>
          </a:p>
          <a:p>
            <a:r>
              <a:rPr lang="en-US" dirty="0"/>
              <a:t>	a</a:t>
            </a:r>
            <a:r>
              <a:rPr lang="en-US" baseline="-25000" dirty="0"/>
              <a:t>1</a:t>
            </a:r>
            <a:r>
              <a:rPr lang="en-US" dirty="0"/>
              <a:t> = 5</a:t>
            </a:r>
          </a:p>
          <a:p>
            <a:r>
              <a:rPr lang="en-US" dirty="0"/>
              <a:t>	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+ 1</a:t>
            </a:r>
          </a:p>
          <a:p>
            <a:r>
              <a:rPr lang="en-US" dirty="0"/>
              <a:t>	a</a:t>
            </a:r>
            <a:r>
              <a:rPr lang="en-US" baseline="-25000" dirty="0"/>
              <a:t>4</a:t>
            </a:r>
            <a:r>
              <a:rPr lang="en-US" dirty="0"/>
              <a:t> = a</a:t>
            </a:r>
            <a:r>
              <a:rPr lang="en-US" baseline="-25000" dirty="0"/>
              <a:t>3</a:t>
            </a:r>
            <a:r>
              <a:rPr lang="en-US" dirty="0"/>
              <a:t> + 1</a:t>
            </a:r>
          </a:p>
          <a:p>
            <a:r>
              <a:rPr lang="en-US" dirty="0"/>
              <a:t>	a</a:t>
            </a:r>
            <a:r>
              <a:rPr lang="en-US" baseline="-25000" dirty="0"/>
              <a:t>3</a:t>
            </a:r>
            <a:r>
              <a:rPr lang="en-US" dirty="0"/>
              <a:t> = a</a:t>
            </a:r>
            <a:r>
              <a:rPr lang="en-US" baseline="-25000" dirty="0"/>
              <a:t>2</a:t>
            </a:r>
            <a:r>
              <a:rPr lang="en-US" dirty="0"/>
              <a:t> + 1</a:t>
            </a:r>
          </a:p>
          <a:p>
            <a:r>
              <a:rPr lang="en-US" dirty="0"/>
              <a:t>Yep a</a:t>
            </a:r>
            <a:r>
              <a:rPr lang="en-US" baseline="-25000" dirty="0"/>
              <a:t>2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+ 1</a:t>
            </a:r>
          </a:p>
          <a:p>
            <a:r>
              <a:rPr lang="en-US" dirty="0"/>
              <a:t>Now what do we need? a</a:t>
            </a:r>
            <a:r>
              <a:rPr lang="en-US" baseline="-25000" dirty="0"/>
              <a:t>1</a:t>
            </a:r>
            <a:endParaRPr lang="en-US" dirty="0"/>
          </a:p>
          <a:p>
            <a:r>
              <a:rPr lang="en-US" dirty="0"/>
              <a:t>How do we get a</a:t>
            </a:r>
            <a:r>
              <a:rPr lang="en-US" baseline="-25000" dirty="0"/>
              <a:t>1</a:t>
            </a:r>
            <a:r>
              <a:rPr lang="en-US" dirty="0"/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6DE81E-FAD3-41EF-8061-BFA7178E0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4D436EC-927D-4D5D-B556-B51F53A6D14C}"/>
              </a:ext>
            </a:extLst>
          </p:cNvPr>
          <p:cNvSpPr/>
          <p:nvPr/>
        </p:nvSpPr>
        <p:spPr>
          <a:xfrm>
            <a:off x="2743200" y="4572000"/>
            <a:ext cx="762000" cy="762000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023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for n = 4 if:  </a:t>
            </a:r>
          </a:p>
          <a:p>
            <a:r>
              <a:rPr lang="en-US" dirty="0"/>
              <a:t>	a</a:t>
            </a:r>
            <a:r>
              <a:rPr lang="en-US" baseline="-25000" dirty="0"/>
              <a:t>1</a:t>
            </a:r>
            <a:r>
              <a:rPr lang="en-US" dirty="0"/>
              <a:t> = 5</a:t>
            </a:r>
          </a:p>
          <a:p>
            <a:r>
              <a:rPr lang="en-US" dirty="0"/>
              <a:t>	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+ 1</a:t>
            </a:r>
          </a:p>
          <a:p>
            <a:r>
              <a:rPr lang="en-US" dirty="0"/>
              <a:t>	a</a:t>
            </a:r>
            <a:r>
              <a:rPr lang="en-US" baseline="-25000" dirty="0"/>
              <a:t>4</a:t>
            </a:r>
            <a:r>
              <a:rPr lang="en-US" dirty="0"/>
              <a:t> = a</a:t>
            </a:r>
            <a:r>
              <a:rPr lang="en-US" baseline="-25000" dirty="0"/>
              <a:t>3</a:t>
            </a:r>
            <a:r>
              <a:rPr lang="en-US" dirty="0"/>
              <a:t> + 1</a:t>
            </a:r>
          </a:p>
          <a:p>
            <a:r>
              <a:rPr lang="en-US" dirty="0"/>
              <a:t>	a</a:t>
            </a:r>
            <a:r>
              <a:rPr lang="en-US" baseline="-25000" dirty="0"/>
              <a:t>3</a:t>
            </a:r>
            <a:r>
              <a:rPr lang="en-US" dirty="0"/>
              <a:t> = a</a:t>
            </a:r>
            <a:r>
              <a:rPr lang="en-US" baseline="-25000" dirty="0"/>
              <a:t>2</a:t>
            </a:r>
            <a:r>
              <a:rPr lang="en-US" dirty="0"/>
              <a:t> + 1</a:t>
            </a:r>
          </a:p>
          <a:p>
            <a:r>
              <a:rPr lang="en-US" dirty="0"/>
              <a:t>Yep a</a:t>
            </a:r>
            <a:r>
              <a:rPr lang="en-US" baseline="-25000" dirty="0"/>
              <a:t>2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+ 1</a:t>
            </a:r>
          </a:p>
          <a:p>
            <a:r>
              <a:rPr lang="en-US" dirty="0"/>
              <a:t>Now what do we need? a</a:t>
            </a:r>
            <a:r>
              <a:rPr lang="en-US" baseline="-25000" dirty="0"/>
              <a:t>1</a:t>
            </a:r>
            <a:endParaRPr lang="en-US" dirty="0"/>
          </a:p>
          <a:p>
            <a:r>
              <a:rPr lang="en-US" dirty="0"/>
              <a:t>How do we get a</a:t>
            </a:r>
            <a:r>
              <a:rPr lang="en-US" baseline="-25000" dirty="0"/>
              <a:t>1</a:t>
            </a:r>
            <a:r>
              <a:rPr lang="en-US" dirty="0"/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6DE81E-FAD3-41EF-8061-BFA7178E0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4D436EC-927D-4D5D-B556-B51F53A6D14C}"/>
              </a:ext>
            </a:extLst>
          </p:cNvPr>
          <p:cNvSpPr/>
          <p:nvPr/>
        </p:nvSpPr>
        <p:spPr>
          <a:xfrm>
            <a:off x="1295400" y="1524000"/>
            <a:ext cx="1981200" cy="838200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375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for n = 4 if:  </a:t>
            </a:r>
          </a:p>
          <a:p>
            <a:r>
              <a:rPr lang="en-US" dirty="0"/>
              <a:t>	a</a:t>
            </a:r>
            <a:r>
              <a:rPr lang="en-US" baseline="-25000" dirty="0"/>
              <a:t>1</a:t>
            </a:r>
            <a:r>
              <a:rPr lang="en-US" dirty="0"/>
              <a:t> = 5</a:t>
            </a:r>
          </a:p>
          <a:p>
            <a:r>
              <a:rPr lang="en-US" dirty="0"/>
              <a:t>	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+ 1</a:t>
            </a:r>
          </a:p>
          <a:p>
            <a:r>
              <a:rPr lang="en-US" dirty="0"/>
              <a:t>	a</a:t>
            </a:r>
            <a:r>
              <a:rPr lang="en-US" baseline="-25000" dirty="0"/>
              <a:t>4</a:t>
            </a:r>
            <a:r>
              <a:rPr lang="en-US" dirty="0"/>
              <a:t> = a</a:t>
            </a:r>
            <a:r>
              <a:rPr lang="en-US" baseline="-25000" dirty="0"/>
              <a:t>3</a:t>
            </a:r>
            <a:r>
              <a:rPr lang="en-US" dirty="0"/>
              <a:t> + 1</a:t>
            </a:r>
          </a:p>
          <a:p>
            <a:r>
              <a:rPr lang="en-US" dirty="0"/>
              <a:t>	a</a:t>
            </a:r>
            <a:r>
              <a:rPr lang="en-US" baseline="-25000" dirty="0"/>
              <a:t>3</a:t>
            </a:r>
            <a:r>
              <a:rPr lang="en-US" dirty="0"/>
              <a:t> = a</a:t>
            </a:r>
            <a:r>
              <a:rPr lang="en-US" baseline="-25000" dirty="0"/>
              <a:t>2</a:t>
            </a:r>
            <a:r>
              <a:rPr lang="en-US" dirty="0"/>
              <a:t> + 1</a:t>
            </a:r>
          </a:p>
          <a:p>
            <a:r>
              <a:rPr lang="en-US" dirty="0"/>
              <a:t>	a</a:t>
            </a:r>
            <a:r>
              <a:rPr lang="en-US" baseline="-25000" dirty="0"/>
              <a:t>2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+ 1</a:t>
            </a:r>
          </a:p>
          <a:p>
            <a:r>
              <a:rPr lang="en-US" dirty="0"/>
              <a:t>Now just work it 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6DE81E-FAD3-41EF-8061-BFA7178E0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4D436EC-927D-4D5D-B556-B51F53A6D14C}"/>
              </a:ext>
            </a:extLst>
          </p:cNvPr>
          <p:cNvSpPr/>
          <p:nvPr/>
        </p:nvSpPr>
        <p:spPr>
          <a:xfrm>
            <a:off x="1295400" y="1524000"/>
            <a:ext cx="1981200" cy="838200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356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for n = 4 if:  </a:t>
            </a:r>
          </a:p>
          <a:p>
            <a:r>
              <a:rPr lang="en-US" dirty="0"/>
              <a:t>	a</a:t>
            </a:r>
            <a:r>
              <a:rPr lang="en-US" baseline="-25000" dirty="0"/>
              <a:t>1</a:t>
            </a:r>
            <a:r>
              <a:rPr lang="en-US" dirty="0"/>
              <a:t> = 5</a:t>
            </a:r>
          </a:p>
          <a:p>
            <a:r>
              <a:rPr lang="en-US" dirty="0"/>
              <a:t>	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+ 1</a:t>
            </a:r>
          </a:p>
          <a:p>
            <a:r>
              <a:rPr lang="en-US" dirty="0"/>
              <a:t>	a</a:t>
            </a:r>
            <a:r>
              <a:rPr lang="en-US" baseline="-25000" dirty="0"/>
              <a:t>4</a:t>
            </a:r>
            <a:r>
              <a:rPr lang="en-US" dirty="0"/>
              <a:t> = a</a:t>
            </a:r>
            <a:r>
              <a:rPr lang="en-US" baseline="-25000" dirty="0"/>
              <a:t>3</a:t>
            </a:r>
            <a:r>
              <a:rPr lang="en-US" dirty="0"/>
              <a:t> + 1</a:t>
            </a:r>
          </a:p>
          <a:p>
            <a:r>
              <a:rPr lang="en-US" dirty="0"/>
              <a:t>	a</a:t>
            </a:r>
            <a:r>
              <a:rPr lang="en-US" baseline="-25000" dirty="0"/>
              <a:t>3</a:t>
            </a:r>
            <a:r>
              <a:rPr lang="en-US" dirty="0"/>
              <a:t> = a</a:t>
            </a:r>
            <a:r>
              <a:rPr lang="en-US" baseline="-25000" dirty="0"/>
              <a:t>2</a:t>
            </a:r>
            <a:r>
              <a:rPr lang="en-US" dirty="0"/>
              <a:t> + 1</a:t>
            </a:r>
          </a:p>
          <a:p>
            <a:r>
              <a:rPr lang="en-US" dirty="0"/>
              <a:t>	a</a:t>
            </a:r>
            <a:r>
              <a:rPr lang="en-US" baseline="-25000" dirty="0"/>
              <a:t>2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+ 1 = 5 + 1 = 6</a:t>
            </a:r>
          </a:p>
          <a:p>
            <a:r>
              <a:rPr lang="en-US" dirty="0"/>
              <a:t>Now we have a</a:t>
            </a:r>
            <a:r>
              <a:rPr lang="en-US" baseline="-25000" dirty="0"/>
              <a:t>2</a:t>
            </a:r>
            <a:r>
              <a:rPr lang="en-US" dirty="0"/>
              <a:t>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6DE81E-FAD3-41EF-8061-BFA7178E0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206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for n = 4 if:  </a:t>
            </a:r>
          </a:p>
          <a:p>
            <a:r>
              <a:rPr lang="en-US" dirty="0"/>
              <a:t>	a</a:t>
            </a:r>
            <a:r>
              <a:rPr lang="en-US" baseline="-25000" dirty="0"/>
              <a:t>1</a:t>
            </a:r>
            <a:r>
              <a:rPr lang="en-US" dirty="0"/>
              <a:t> = 5</a:t>
            </a:r>
          </a:p>
          <a:p>
            <a:r>
              <a:rPr lang="en-US" dirty="0"/>
              <a:t>	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+ 1</a:t>
            </a:r>
          </a:p>
          <a:p>
            <a:r>
              <a:rPr lang="en-US" dirty="0"/>
              <a:t>	a</a:t>
            </a:r>
            <a:r>
              <a:rPr lang="en-US" baseline="-25000" dirty="0"/>
              <a:t>4</a:t>
            </a:r>
            <a:r>
              <a:rPr lang="en-US" dirty="0"/>
              <a:t> = a</a:t>
            </a:r>
            <a:r>
              <a:rPr lang="en-US" baseline="-25000" dirty="0"/>
              <a:t>3</a:t>
            </a:r>
            <a:r>
              <a:rPr lang="en-US" dirty="0"/>
              <a:t> + 1</a:t>
            </a:r>
          </a:p>
          <a:p>
            <a:r>
              <a:rPr lang="en-US" dirty="0"/>
              <a:t>	a</a:t>
            </a:r>
            <a:r>
              <a:rPr lang="en-US" baseline="-25000" dirty="0"/>
              <a:t>3</a:t>
            </a:r>
            <a:r>
              <a:rPr lang="en-US" dirty="0"/>
              <a:t> = a</a:t>
            </a:r>
            <a:r>
              <a:rPr lang="en-US" baseline="-25000" dirty="0"/>
              <a:t>2</a:t>
            </a:r>
            <a:r>
              <a:rPr lang="en-US" dirty="0"/>
              <a:t> + 1 = 6 + 1 = 7</a:t>
            </a:r>
          </a:p>
          <a:p>
            <a:r>
              <a:rPr lang="en-US" dirty="0"/>
              <a:t>	a</a:t>
            </a:r>
            <a:r>
              <a:rPr lang="en-US" baseline="-25000" dirty="0"/>
              <a:t>2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+ 1 = 6</a:t>
            </a:r>
          </a:p>
          <a:p>
            <a:r>
              <a:rPr lang="en-US" dirty="0"/>
              <a:t>Now we have a</a:t>
            </a:r>
            <a:r>
              <a:rPr lang="en-US" baseline="-25000" dirty="0"/>
              <a:t>3</a:t>
            </a:r>
            <a:r>
              <a:rPr lang="en-US" dirty="0"/>
              <a:t>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6DE81E-FAD3-41EF-8061-BFA7178E0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91238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for n = 4 if:  </a:t>
            </a:r>
          </a:p>
          <a:p>
            <a:r>
              <a:rPr lang="en-US" dirty="0"/>
              <a:t>	a</a:t>
            </a:r>
            <a:r>
              <a:rPr lang="en-US" baseline="-25000" dirty="0"/>
              <a:t>1</a:t>
            </a:r>
            <a:r>
              <a:rPr lang="en-US" dirty="0"/>
              <a:t> = 5</a:t>
            </a:r>
          </a:p>
          <a:p>
            <a:r>
              <a:rPr lang="en-US" dirty="0"/>
              <a:t>	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+ 1</a:t>
            </a:r>
          </a:p>
          <a:p>
            <a:r>
              <a:rPr lang="en-US" dirty="0"/>
              <a:t>	a</a:t>
            </a:r>
            <a:r>
              <a:rPr lang="en-US" baseline="-25000" dirty="0"/>
              <a:t>4</a:t>
            </a:r>
            <a:r>
              <a:rPr lang="en-US" dirty="0"/>
              <a:t> = a</a:t>
            </a:r>
            <a:r>
              <a:rPr lang="en-US" baseline="-25000" dirty="0"/>
              <a:t>3</a:t>
            </a:r>
            <a:r>
              <a:rPr lang="en-US" dirty="0"/>
              <a:t> + 1 = 7 + 1 = 8</a:t>
            </a:r>
          </a:p>
          <a:p>
            <a:r>
              <a:rPr lang="en-US" dirty="0"/>
              <a:t>	a</a:t>
            </a:r>
            <a:r>
              <a:rPr lang="en-US" baseline="-25000" dirty="0"/>
              <a:t>3</a:t>
            </a:r>
            <a:r>
              <a:rPr lang="en-US" dirty="0"/>
              <a:t> = a</a:t>
            </a:r>
            <a:r>
              <a:rPr lang="en-US" baseline="-25000" dirty="0"/>
              <a:t>2</a:t>
            </a:r>
            <a:r>
              <a:rPr lang="en-US" dirty="0"/>
              <a:t> + 1 = 7</a:t>
            </a:r>
          </a:p>
          <a:p>
            <a:r>
              <a:rPr lang="en-US" dirty="0"/>
              <a:t>	a</a:t>
            </a:r>
            <a:r>
              <a:rPr lang="en-US" baseline="-25000" dirty="0"/>
              <a:t>2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+ 1 = 6</a:t>
            </a:r>
          </a:p>
          <a:p>
            <a:r>
              <a:rPr lang="en-US" dirty="0"/>
              <a:t>Now we have a</a:t>
            </a:r>
            <a:r>
              <a:rPr lang="en-US" baseline="-25000" dirty="0"/>
              <a:t>3</a:t>
            </a:r>
            <a:r>
              <a:rPr lang="en-US" dirty="0"/>
              <a:t>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6DE81E-FAD3-41EF-8061-BFA7178E0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7756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for n = 4 if:  </a:t>
            </a:r>
          </a:p>
          <a:p>
            <a:r>
              <a:rPr lang="en-US" dirty="0"/>
              <a:t>	a</a:t>
            </a:r>
            <a:r>
              <a:rPr lang="en-US" baseline="-25000" dirty="0"/>
              <a:t>1</a:t>
            </a:r>
            <a:r>
              <a:rPr lang="en-US" dirty="0"/>
              <a:t> = 5</a:t>
            </a:r>
          </a:p>
          <a:p>
            <a:r>
              <a:rPr lang="en-US" dirty="0"/>
              <a:t>	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+ 1</a:t>
            </a:r>
          </a:p>
          <a:p>
            <a:r>
              <a:rPr lang="en-US" dirty="0"/>
              <a:t>	a</a:t>
            </a:r>
            <a:r>
              <a:rPr lang="en-US" baseline="-25000" dirty="0"/>
              <a:t>4</a:t>
            </a:r>
            <a:r>
              <a:rPr lang="en-US" dirty="0"/>
              <a:t> = a</a:t>
            </a:r>
            <a:r>
              <a:rPr lang="en-US" baseline="-25000" dirty="0"/>
              <a:t>3</a:t>
            </a:r>
            <a:r>
              <a:rPr lang="en-US" dirty="0"/>
              <a:t> + 1 = </a:t>
            </a:r>
            <a:r>
              <a:rPr lang="en-US" dirty="0">
                <a:solidFill>
                  <a:srgbClr val="FFFF00"/>
                </a:solidFill>
              </a:rPr>
              <a:t>8</a:t>
            </a:r>
            <a:r>
              <a:rPr lang="en-US" dirty="0"/>
              <a:t> </a:t>
            </a:r>
          </a:p>
          <a:p>
            <a:r>
              <a:rPr lang="en-US" dirty="0"/>
              <a:t>	a</a:t>
            </a:r>
            <a:r>
              <a:rPr lang="en-US" baseline="-25000" dirty="0"/>
              <a:t>3</a:t>
            </a:r>
            <a:r>
              <a:rPr lang="en-US" dirty="0"/>
              <a:t> = a</a:t>
            </a:r>
            <a:r>
              <a:rPr lang="en-US" baseline="-25000" dirty="0"/>
              <a:t>2</a:t>
            </a:r>
            <a:r>
              <a:rPr lang="en-US" dirty="0"/>
              <a:t> + 1 = 7</a:t>
            </a:r>
          </a:p>
          <a:p>
            <a:r>
              <a:rPr lang="en-US" dirty="0"/>
              <a:t>	a</a:t>
            </a:r>
            <a:r>
              <a:rPr lang="en-US" baseline="-25000" dirty="0"/>
              <a:t>2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+ 1 = 6</a:t>
            </a:r>
          </a:p>
          <a:p>
            <a:r>
              <a:rPr lang="en-US" dirty="0"/>
              <a:t>Now we have a</a:t>
            </a:r>
            <a:r>
              <a:rPr lang="en-US" baseline="-25000" dirty="0"/>
              <a:t>4</a:t>
            </a:r>
            <a:r>
              <a:rPr lang="en-US" dirty="0"/>
              <a:t> (which is what we want)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6DE81E-FAD3-41EF-8061-BFA7178E0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6901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sequences are </a:t>
            </a:r>
            <a:r>
              <a:rPr lang="en-US" dirty="0">
                <a:solidFill>
                  <a:schemeClr val="tx1"/>
                </a:solidFill>
              </a:rPr>
              <a:t>discrete points</a:t>
            </a:r>
            <a:r>
              <a:rPr lang="en-US" dirty="0"/>
              <a:t>, not a smooth function!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3082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42453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1  2  3  </a:t>
            </a:r>
          </a:p>
          <a:p>
            <a:endParaRPr lang="en-US" dirty="0"/>
          </a:p>
          <a:p>
            <a:r>
              <a:rPr lang="en-US" dirty="0"/>
              <a:t>What’s the next item in this sequence?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77658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Higher-Order Integrals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the integrations in-order , inside first then outwards, outside one last</a:t>
            </a:r>
          </a:p>
          <a:p>
            <a:endParaRPr lang="en-US" sz="2000" dirty="0"/>
          </a:p>
          <a:p>
            <a:pPr algn="ctr"/>
            <a:r>
              <a:rPr lang="en-US" i="1" dirty="0"/>
              <a:t>∫</a:t>
            </a:r>
            <a:r>
              <a:rPr lang="en-US" baseline="-25000" dirty="0"/>
              <a:t>c</a:t>
            </a:r>
            <a:r>
              <a:rPr lang="en-US" baseline="30000" dirty="0"/>
              <a:t>d </a:t>
            </a:r>
            <a:r>
              <a:rPr lang="en-US" i="1" dirty="0"/>
              <a:t>∫</a:t>
            </a:r>
            <a:r>
              <a:rPr lang="en-US" baseline="-25000" dirty="0"/>
              <a:t>a</a:t>
            </a:r>
            <a:r>
              <a:rPr lang="en-US" baseline="30000" dirty="0"/>
              <a:t>b</a:t>
            </a:r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/>
              <a:t> dx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695700" y="5867400"/>
            <a:ext cx="198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second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70512" y="4610100"/>
            <a:ext cx="1333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first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F31DC6B-7A16-493D-A942-80F008729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0850"/>
            <a:ext cx="1871056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0A63269-5D7F-4E16-8804-002F3E397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257800"/>
            <a:ext cx="40386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18192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lain"/>
            </a:pPr>
            <a:r>
              <a:rPr lang="en-US" dirty="0"/>
              <a:t>3   5   7</a:t>
            </a:r>
          </a:p>
          <a:p>
            <a:pPr marL="742950" indent="-742950">
              <a:buAutoNum type="arabicPlain"/>
            </a:pPr>
            <a:endParaRPr lang="en-US" dirty="0"/>
          </a:p>
          <a:p>
            <a:r>
              <a:rPr lang="en-US" dirty="0"/>
              <a:t>What’s the next item in this sequence?</a:t>
            </a:r>
          </a:p>
          <a:p>
            <a:pPr marL="742950" indent="-742950">
              <a:buAutoNum type="arabicPlain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7407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lain"/>
            </a:pPr>
            <a:r>
              <a:rPr lang="en-US" dirty="0"/>
              <a:t>4   7   10</a:t>
            </a:r>
          </a:p>
          <a:p>
            <a:pPr marL="742950" indent="-742950">
              <a:buAutoNum type="arabicPlain"/>
            </a:pPr>
            <a:endParaRPr lang="en-US" dirty="0"/>
          </a:p>
          <a:p>
            <a:r>
              <a:rPr lang="en-US" dirty="0"/>
              <a:t>What’s the next item in this sequence?</a:t>
            </a:r>
          </a:p>
        </p:txBody>
      </p:sp>
    </p:spTree>
    <p:extLst>
      <p:ext uri="{BB962C8B-B14F-4D97-AF65-F5344CB8AC3E}">
        <p14:creationId xmlns:p14="http://schemas.microsoft.com/office/powerpoint/2010/main" val="171738499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Sequences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These are called “</a:t>
            </a:r>
            <a:r>
              <a:rPr lang="en-US" dirty="0">
                <a:solidFill>
                  <a:srgbClr val="FFC000"/>
                </a:solidFill>
              </a:rPr>
              <a:t>arithmetic sequences</a:t>
            </a:r>
            <a:r>
              <a:rPr lang="en-US" dirty="0"/>
              <a:t>”</a:t>
            </a:r>
          </a:p>
          <a:p>
            <a:endParaRPr lang="en-US" dirty="0"/>
          </a:p>
          <a:p>
            <a:pPr algn="ctr"/>
            <a:r>
              <a:rPr lang="en-US" dirty="0"/>
              <a:t>air-</a:t>
            </a:r>
            <a:r>
              <a:rPr lang="en-US" dirty="0" err="1"/>
              <a:t>rith</a:t>
            </a:r>
            <a:r>
              <a:rPr lang="en-US" dirty="0"/>
              <a:t>-MEH-tic</a:t>
            </a:r>
          </a:p>
          <a:p>
            <a:pPr algn="ctr"/>
            <a:r>
              <a:rPr lang="en-US" dirty="0"/>
              <a:t>not</a:t>
            </a:r>
          </a:p>
          <a:p>
            <a:pPr algn="ctr"/>
            <a:r>
              <a:rPr lang="en-US" dirty="0"/>
              <a:t>ah-RITH-meh-tic</a:t>
            </a:r>
          </a:p>
        </p:txBody>
      </p:sp>
    </p:spTree>
    <p:extLst>
      <p:ext uri="{BB962C8B-B14F-4D97-AF65-F5344CB8AC3E}">
        <p14:creationId xmlns:p14="http://schemas.microsoft.com/office/powerpoint/2010/main" val="15066720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Arithmetic Sequences:</a:t>
            </a:r>
          </a:p>
          <a:p>
            <a:r>
              <a:rPr lang="en-US" dirty="0"/>
              <a:t>Each term in the sequence (after the first) </a:t>
            </a:r>
            <a:r>
              <a:rPr lang="en-US" dirty="0">
                <a:solidFill>
                  <a:schemeClr val="tx1"/>
                </a:solidFill>
              </a:rPr>
              <a:t>differs</a:t>
            </a:r>
            <a:r>
              <a:rPr lang="en-US" dirty="0"/>
              <a:t> from the preceding </a:t>
            </a:r>
            <a:r>
              <a:rPr lang="en-US" dirty="0">
                <a:solidFill>
                  <a:schemeClr val="tx1"/>
                </a:solidFill>
              </a:rPr>
              <a:t>by a constant </a:t>
            </a:r>
            <a:r>
              <a:rPr lang="en-US" dirty="0"/>
              <a:t>amount (positive or negative)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65659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Sequences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start with a</a:t>
            </a:r>
            <a:r>
              <a:rPr lang="en-US" baseline="-25000" dirty="0"/>
              <a:t>1</a:t>
            </a:r>
            <a:endParaRPr lang="en-US" dirty="0"/>
          </a:p>
          <a:p>
            <a:r>
              <a:rPr lang="en-US" dirty="0"/>
              <a:t>increase each time by "d"</a:t>
            </a:r>
          </a:p>
        </p:txBody>
      </p:sp>
    </p:spTree>
    <p:extLst>
      <p:ext uri="{BB962C8B-B14F-4D97-AF65-F5344CB8AC3E}">
        <p14:creationId xmlns:p14="http://schemas.microsoft.com/office/powerpoint/2010/main" val="244874046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recursion formula is:</a:t>
            </a:r>
          </a:p>
          <a:p>
            <a:pPr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d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6528C6-A92F-4749-8E3C-EFEED007C35D}"/>
              </a:ext>
            </a:extLst>
          </p:cNvPr>
          <p:cNvSpPr txBox="1"/>
          <p:nvPr/>
        </p:nvSpPr>
        <p:spPr>
          <a:xfrm>
            <a:off x="3962400" y="1981200"/>
            <a:ext cx="3505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“d” stands for “difference”</a:t>
            </a:r>
          </a:p>
        </p:txBody>
      </p:sp>
    </p:spTree>
    <p:extLst>
      <p:ext uri="{BB962C8B-B14F-4D97-AF65-F5344CB8AC3E}">
        <p14:creationId xmlns:p14="http://schemas.microsoft.com/office/powerpoint/2010/main" val="416172251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start with a</a:t>
            </a:r>
            <a:r>
              <a:rPr lang="en-US" baseline="-25000" dirty="0"/>
              <a:t>1</a:t>
            </a:r>
            <a:endParaRPr lang="en-US" dirty="0"/>
          </a:p>
          <a:p>
            <a:r>
              <a:rPr lang="en-US" dirty="0"/>
              <a:t>increase each time by "d"</a:t>
            </a:r>
          </a:p>
          <a:p>
            <a:endParaRPr lang="en-US" dirty="0"/>
          </a:p>
          <a:p>
            <a:r>
              <a:rPr lang="en-US" dirty="0"/>
              <a:t>3 7 11 15 19 …</a:t>
            </a:r>
          </a:p>
          <a:p>
            <a:endParaRPr lang="en-US" dirty="0"/>
          </a:p>
          <a:p>
            <a:r>
              <a:rPr lang="en-US" dirty="0"/>
              <a:t>What is a</a:t>
            </a:r>
            <a:r>
              <a:rPr lang="en-US" baseline="-25000" dirty="0"/>
              <a:t>1</a:t>
            </a:r>
            <a:r>
              <a:rPr lang="en-US" dirty="0"/>
              <a:t>?</a:t>
            </a:r>
          </a:p>
          <a:p>
            <a:r>
              <a:rPr lang="en-US" dirty="0"/>
              <a:t>What is d?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E1F685-DB51-4005-8C9B-D31DA17BC3AD}"/>
              </a:ext>
            </a:extLst>
          </p:cNvPr>
          <p:cNvSpPr txBox="1"/>
          <p:nvPr/>
        </p:nvSpPr>
        <p:spPr>
          <a:xfrm>
            <a:off x="7772400" y="6488668"/>
            <a:ext cx="1521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d</a:t>
            </a:r>
          </a:p>
        </p:txBody>
      </p:sp>
    </p:spTree>
    <p:extLst>
      <p:ext uri="{BB962C8B-B14F-4D97-AF65-F5344CB8AC3E}">
        <p14:creationId xmlns:p14="http://schemas.microsoft.com/office/powerpoint/2010/main" val="304122421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start with a</a:t>
            </a:r>
            <a:r>
              <a:rPr lang="en-US" baseline="-25000" dirty="0"/>
              <a:t>1</a:t>
            </a:r>
            <a:endParaRPr lang="en-US" dirty="0"/>
          </a:p>
          <a:p>
            <a:r>
              <a:rPr lang="en-US" dirty="0"/>
              <a:t>increase each time by "d"</a:t>
            </a:r>
          </a:p>
          <a:p>
            <a:endParaRPr lang="en-US" dirty="0"/>
          </a:p>
          <a:p>
            <a:r>
              <a:rPr lang="en-US" dirty="0"/>
              <a:t>3 7 11 15 19 …</a:t>
            </a:r>
          </a:p>
          <a:p>
            <a:endParaRPr lang="en-US" dirty="0"/>
          </a:p>
          <a:p>
            <a:r>
              <a:rPr lang="en-US" dirty="0"/>
              <a:t>What is a</a:t>
            </a:r>
            <a:r>
              <a:rPr lang="en-US" baseline="-25000" dirty="0"/>
              <a:t>1</a:t>
            </a:r>
            <a:r>
              <a:rPr lang="en-US" dirty="0"/>
              <a:t>? </a:t>
            </a:r>
            <a:r>
              <a:rPr lang="en-US" dirty="0">
                <a:solidFill>
                  <a:srgbClr val="FFFF00"/>
                </a:solidFill>
              </a:rPr>
              <a:t>3</a:t>
            </a:r>
          </a:p>
          <a:p>
            <a:r>
              <a:rPr lang="en-US" dirty="0"/>
              <a:t>What is d?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264E7F-FE99-4AC1-B722-3C735CB387AF}"/>
              </a:ext>
            </a:extLst>
          </p:cNvPr>
          <p:cNvSpPr txBox="1"/>
          <p:nvPr/>
        </p:nvSpPr>
        <p:spPr>
          <a:xfrm>
            <a:off x="7772400" y="6488668"/>
            <a:ext cx="1521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d</a:t>
            </a:r>
          </a:p>
        </p:txBody>
      </p:sp>
    </p:spTree>
    <p:extLst>
      <p:ext uri="{BB962C8B-B14F-4D97-AF65-F5344CB8AC3E}">
        <p14:creationId xmlns:p14="http://schemas.microsoft.com/office/powerpoint/2010/main" val="127018013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start with a</a:t>
            </a:r>
            <a:r>
              <a:rPr lang="en-US" baseline="-25000" dirty="0"/>
              <a:t>1</a:t>
            </a:r>
            <a:endParaRPr lang="en-US" dirty="0"/>
          </a:p>
          <a:p>
            <a:r>
              <a:rPr lang="en-US" dirty="0"/>
              <a:t>increase each time by "d"</a:t>
            </a:r>
          </a:p>
          <a:p>
            <a:endParaRPr lang="en-US" dirty="0"/>
          </a:p>
          <a:p>
            <a:r>
              <a:rPr lang="en-US" dirty="0"/>
              <a:t>3 7 11 15 19 …</a:t>
            </a:r>
          </a:p>
          <a:p>
            <a:endParaRPr lang="en-US" dirty="0"/>
          </a:p>
          <a:p>
            <a:r>
              <a:rPr lang="en-US" dirty="0"/>
              <a:t>What is a</a:t>
            </a:r>
            <a:r>
              <a:rPr lang="en-US" baseline="-25000" dirty="0"/>
              <a:t>1</a:t>
            </a:r>
            <a:r>
              <a:rPr lang="en-US" dirty="0"/>
              <a:t>? 3</a:t>
            </a:r>
          </a:p>
          <a:p>
            <a:r>
              <a:rPr lang="en-US" dirty="0"/>
              <a:t>What is d? </a:t>
            </a:r>
            <a:r>
              <a:rPr lang="en-US" dirty="0">
                <a:solidFill>
                  <a:srgbClr val="FFFF00"/>
                </a:solidFill>
              </a:rPr>
              <a:t>4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CE6002-7B3D-47BB-8541-9537D160B83F}"/>
              </a:ext>
            </a:extLst>
          </p:cNvPr>
          <p:cNvSpPr txBox="1"/>
          <p:nvPr/>
        </p:nvSpPr>
        <p:spPr>
          <a:xfrm>
            <a:off x="7772400" y="6488668"/>
            <a:ext cx="1521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d</a:t>
            </a:r>
          </a:p>
        </p:txBody>
      </p:sp>
    </p:spTree>
    <p:extLst>
      <p:ext uri="{BB962C8B-B14F-4D97-AF65-F5344CB8AC3E}">
        <p14:creationId xmlns:p14="http://schemas.microsoft.com/office/powerpoint/2010/main" val="11718989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 = 0 and d = 3   what are the first four terms of the arithmetic sequence?</a:t>
            </a:r>
          </a:p>
          <a:p>
            <a:endParaRPr lang="en-US" dirty="0"/>
          </a:p>
          <a:p>
            <a:r>
              <a:rPr lang="en-US" dirty="0"/>
              <a:t>Just plug in a</a:t>
            </a:r>
            <a:r>
              <a:rPr lang="en-US" baseline="-25000" dirty="0"/>
              <a:t>1</a:t>
            </a:r>
            <a:r>
              <a:rPr lang="en-US" dirty="0"/>
              <a:t> and d </a:t>
            </a:r>
          </a:p>
          <a:p>
            <a:r>
              <a:rPr lang="en-US" dirty="0"/>
              <a:t>and n= 1,2,3,4</a:t>
            </a:r>
          </a:p>
          <a:p>
            <a:pPr algn="ctr"/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481B3-9BE2-4495-8C40-2A47FD468DE4}"/>
              </a:ext>
            </a:extLst>
          </p:cNvPr>
          <p:cNvSpPr txBox="1"/>
          <p:nvPr/>
        </p:nvSpPr>
        <p:spPr>
          <a:xfrm>
            <a:off x="7772400" y="6488668"/>
            <a:ext cx="1521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d</a:t>
            </a:r>
          </a:p>
        </p:txBody>
      </p:sp>
    </p:spTree>
    <p:extLst>
      <p:ext uri="{BB962C8B-B14F-4D97-AF65-F5344CB8AC3E}">
        <p14:creationId xmlns:p14="http://schemas.microsoft.com/office/powerpoint/2010/main" val="545910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Higher-Order Integrals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Frequently not all of the integrals are with respect to the same variable</a:t>
            </a:r>
          </a:p>
          <a:p>
            <a:endParaRPr lang="en-US" sz="2000" dirty="0"/>
          </a:p>
          <a:p>
            <a:pPr algn="ctr"/>
            <a:r>
              <a:rPr lang="en-US" i="1" dirty="0"/>
              <a:t>∫</a:t>
            </a:r>
            <a:r>
              <a:rPr lang="en-US" baseline="-25000" dirty="0"/>
              <a:t>c</a:t>
            </a:r>
            <a:r>
              <a:rPr lang="en-US" baseline="30000" dirty="0"/>
              <a:t>d </a:t>
            </a:r>
            <a:r>
              <a:rPr lang="en-US" i="1" dirty="0"/>
              <a:t>∫</a:t>
            </a:r>
            <a:r>
              <a:rPr lang="en-US" baseline="-25000" dirty="0"/>
              <a:t>a</a:t>
            </a:r>
            <a:r>
              <a:rPr lang="en-US" baseline="30000" dirty="0"/>
              <a:t>b</a:t>
            </a:r>
            <a:r>
              <a:rPr lang="en-US" dirty="0"/>
              <a:t> dx dx</a:t>
            </a:r>
          </a:p>
          <a:p>
            <a:endParaRPr lang="en-US" sz="2000" dirty="0"/>
          </a:p>
          <a:p>
            <a:endParaRPr lang="en-US" sz="2000" dirty="0"/>
          </a:p>
          <a:p>
            <a:pPr algn="ctr"/>
            <a:r>
              <a:rPr lang="en-US" i="1" dirty="0"/>
              <a:t>∫</a:t>
            </a:r>
            <a:r>
              <a:rPr lang="en-US" baseline="-25000" dirty="0"/>
              <a:t>c</a:t>
            </a:r>
            <a:r>
              <a:rPr lang="en-US" baseline="30000" dirty="0"/>
              <a:t>d </a:t>
            </a:r>
            <a:r>
              <a:rPr lang="en-US" i="1" dirty="0"/>
              <a:t>∫</a:t>
            </a:r>
            <a:r>
              <a:rPr lang="en-US" baseline="-25000" dirty="0"/>
              <a:t>a</a:t>
            </a:r>
            <a:r>
              <a:rPr lang="en-US" baseline="30000" dirty="0"/>
              <a:t>b</a:t>
            </a:r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/>
              <a:t> dx</a:t>
            </a:r>
          </a:p>
          <a:p>
            <a:pPr algn="ct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5992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 = 0 and d = 3   what are the first four terms of the arithmetic sequence?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d</a:t>
            </a:r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0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d =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481B3-9BE2-4495-8C40-2A47FD468DE4}"/>
              </a:ext>
            </a:extLst>
          </p:cNvPr>
          <p:cNvSpPr txBox="1"/>
          <p:nvPr/>
        </p:nvSpPr>
        <p:spPr>
          <a:xfrm>
            <a:off x="7772400" y="6488668"/>
            <a:ext cx="1521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d</a:t>
            </a:r>
          </a:p>
        </p:txBody>
      </p:sp>
    </p:spTree>
    <p:extLst>
      <p:ext uri="{BB962C8B-B14F-4D97-AF65-F5344CB8AC3E}">
        <p14:creationId xmlns:p14="http://schemas.microsoft.com/office/powerpoint/2010/main" val="173229683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 = 0 and d = 3   what are the first four terms of the arithmetic sequence?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d</a:t>
            </a:r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0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d = 0 + 3 = </a:t>
            </a:r>
            <a:r>
              <a:rPr lang="en-US" dirty="0">
                <a:solidFill>
                  <a:srgbClr val="FFFF00"/>
                </a:solidFill>
              </a:rPr>
              <a:t>3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481B3-9BE2-4495-8C40-2A47FD468DE4}"/>
              </a:ext>
            </a:extLst>
          </p:cNvPr>
          <p:cNvSpPr txBox="1"/>
          <p:nvPr/>
        </p:nvSpPr>
        <p:spPr>
          <a:xfrm>
            <a:off x="7772400" y="6488668"/>
            <a:ext cx="1521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d</a:t>
            </a:r>
          </a:p>
        </p:txBody>
      </p:sp>
    </p:spTree>
    <p:extLst>
      <p:ext uri="{BB962C8B-B14F-4D97-AF65-F5344CB8AC3E}">
        <p14:creationId xmlns:p14="http://schemas.microsoft.com/office/powerpoint/2010/main" val="194957585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 = 0 and d = 3   what are the first four terms of the arithmetic sequence?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d</a:t>
            </a:r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0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d = 0 + 3 = 3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 a</a:t>
            </a:r>
            <a:r>
              <a:rPr lang="en-US" baseline="-25000" dirty="0"/>
              <a:t>2</a:t>
            </a:r>
            <a:r>
              <a:rPr lang="en-US" dirty="0"/>
              <a:t> + d =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481B3-9BE2-4495-8C40-2A47FD468DE4}"/>
              </a:ext>
            </a:extLst>
          </p:cNvPr>
          <p:cNvSpPr txBox="1"/>
          <p:nvPr/>
        </p:nvSpPr>
        <p:spPr>
          <a:xfrm>
            <a:off x="7772400" y="6488668"/>
            <a:ext cx="1521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d</a:t>
            </a:r>
          </a:p>
        </p:txBody>
      </p:sp>
    </p:spTree>
    <p:extLst>
      <p:ext uri="{BB962C8B-B14F-4D97-AF65-F5344CB8AC3E}">
        <p14:creationId xmlns:p14="http://schemas.microsoft.com/office/powerpoint/2010/main" val="72140544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 = 0 and d = 3   what are the first four terms of the arithmetic sequence?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d</a:t>
            </a:r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0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d = 0 + 3 = 3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 a</a:t>
            </a:r>
            <a:r>
              <a:rPr lang="en-US" baseline="-25000" dirty="0"/>
              <a:t>2</a:t>
            </a:r>
            <a:r>
              <a:rPr lang="en-US" dirty="0"/>
              <a:t> + d = 3 + 3 = </a:t>
            </a:r>
            <a:r>
              <a:rPr lang="en-US" dirty="0">
                <a:solidFill>
                  <a:srgbClr val="FFFF00"/>
                </a:solidFill>
              </a:rPr>
              <a:t>6</a:t>
            </a:r>
            <a:r>
              <a:rPr lang="en-US" dirty="0"/>
              <a:t> </a:t>
            </a:r>
          </a:p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 =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481B3-9BE2-4495-8C40-2A47FD468DE4}"/>
              </a:ext>
            </a:extLst>
          </p:cNvPr>
          <p:cNvSpPr txBox="1"/>
          <p:nvPr/>
        </p:nvSpPr>
        <p:spPr>
          <a:xfrm>
            <a:off x="7772400" y="6488668"/>
            <a:ext cx="1521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d</a:t>
            </a:r>
          </a:p>
        </p:txBody>
      </p:sp>
    </p:spTree>
    <p:extLst>
      <p:ext uri="{BB962C8B-B14F-4D97-AF65-F5344CB8AC3E}">
        <p14:creationId xmlns:p14="http://schemas.microsoft.com/office/powerpoint/2010/main" val="207002738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 = 0 and d = 3   what are the first four terms of the arithmetic sequence?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d</a:t>
            </a:r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0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d = 0 + 3 = 3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 a</a:t>
            </a:r>
            <a:r>
              <a:rPr lang="en-US" baseline="-25000" dirty="0"/>
              <a:t>2</a:t>
            </a:r>
            <a:r>
              <a:rPr lang="en-US" dirty="0"/>
              <a:t> + d = 3 + 3 = 6 </a:t>
            </a:r>
          </a:p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 = a</a:t>
            </a:r>
            <a:r>
              <a:rPr lang="en-US" baseline="-25000" dirty="0"/>
              <a:t>3</a:t>
            </a:r>
            <a:r>
              <a:rPr lang="en-US" dirty="0"/>
              <a:t> + d =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481B3-9BE2-4495-8C40-2A47FD468DE4}"/>
              </a:ext>
            </a:extLst>
          </p:cNvPr>
          <p:cNvSpPr txBox="1"/>
          <p:nvPr/>
        </p:nvSpPr>
        <p:spPr>
          <a:xfrm>
            <a:off x="7772400" y="6488668"/>
            <a:ext cx="1521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d</a:t>
            </a:r>
          </a:p>
        </p:txBody>
      </p:sp>
    </p:spTree>
    <p:extLst>
      <p:ext uri="{BB962C8B-B14F-4D97-AF65-F5344CB8AC3E}">
        <p14:creationId xmlns:p14="http://schemas.microsoft.com/office/powerpoint/2010/main" val="192423082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 = 0 and d = 3   what are the first four terms of the arithmetic sequence?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d</a:t>
            </a:r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0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d = 0 + 3 = 3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 a</a:t>
            </a:r>
            <a:r>
              <a:rPr lang="en-US" baseline="-25000" dirty="0"/>
              <a:t>2</a:t>
            </a:r>
            <a:r>
              <a:rPr lang="en-US" dirty="0"/>
              <a:t> + d = 3 + 3 = 6 </a:t>
            </a:r>
          </a:p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 = a</a:t>
            </a:r>
            <a:r>
              <a:rPr lang="en-US" baseline="-25000" dirty="0"/>
              <a:t>3</a:t>
            </a:r>
            <a:r>
              <a:rPr lang="en-US" dirty="0"/>
              <a:t> + d = 6 + 3 = </a:t>
            </a:r>
            <a:r>
              <a:rPr lang="en-US" dirty="0">
                <a:solidFill>
                  <a:srgbClr val="FFFF00"/>
                </a:solidFill>
              </a:rPr>
              <a:t>9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481B3-9BE2-4495-8C40-2A47FD468DE4}"/>
              </a:ext>
            </a:extLst>
          </p:cNvPr>
          <p:cNvSpPr txBox="1"/>
          <p:nvPr/>
        </p:nvSpPr>
        <p:spPr>
          <a:xfrm>
            <a:off x="7772400" y="6488668"/>
            <a:ext cx="1521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d</a:t>
            </a:r>
          </a:p>
        </p:txBody>
      </p:sp>
    </p:spTree>
    <p:extLst>
      <p:ext uri="{BB962C8B-B14F-4D97-AF65-F5344CB8AC3E}">
        <p14:creationId xmlns:p14="http://schemas.microsoft.com/office/powerpoint/2010/main" val="283499186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7911579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recursion formula is:</a:t>
            </a:r>
          </a:p>
          <a:p>
            <a:pPr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d</a:t>
            </a:r>
          </a:p>
          <a:p>
            <a:r>
              <a:rPr lang="en-US" dirty="0"/>
              <a:t>For a general sequence: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+d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 a</a:t>
            </a:r>
            <a:r>
              <a:rPr lang="en-US" baseline="-25000" dirty="0"/>
              <a:t>2</a:t>
            </a:r>
            <a:r>
              <a:rPr lang="en-US" dirty="0"/>
              <a:t>+d = (a</a:t>
            </a:r>
            <a:r>
              <a:rPr lang="en-US" baseline="-25000" dirty="0"/>
              <a:t>1</a:t>
            </a:r>
            <a:r>
              <a:rPr lang="en-US" dirty="0"/>
              <a:t>+d)+d = a</a:t>
            </a:r>
            <a:r>
              <a:rPr lang="en-US" baseline="-25000" dirty="0"/>
              <a:t>1</a:t>
            </a:r>
            <a:r>
              <a:rPr lang="en-US" dirty="0"/>
              <a:t>+2d</a:t>
            </a:r>
          </a:p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 = a</a:t>
            </a:r>
            <a:r>
              <a:rPr lang="en-US" baseline="-25000" dirty="0"/>
              <a:t>3</a:t>
            </a:r>
            <a:r>
              <a:rPr lang="en-US" dirty="0"/>
              <a:t>+d = (a</a:t>
            </a:r>
            <a:r>
              <a:rPr lang="en-US" baseline="-25000" dirty="0"/>
              <a:t>1</a:t>
            </a:r>
            <a:r>
              <a:rPr lang="en-US" dirty="0"/>
              <a:t>+2d)+d = a</a:t>
            </a:r>
            <a:r>
              <a:rPr lang="en-US" baseline="-25000" dirty="0"/>
              <a:t>1</a:t>
            </a:r>
            <a:r>
              <a:rPr lang="en-US" dirty="0"/>
              <a:t>+3d</a:t>
            </a:r>
          </a:p>
          <a:p>
            <a:r>
              <a:rPr lang="en-US" dirty="0"/>
              <a:t>Do you see a pattern?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6528C6-A92F-4749-8E3C-EFEED007C35D}"/>
              </a:ext>
            </a:extLst>
          </p:cNvPr>
          <p:cNvSpPr txBox="1"/>
          <p:nvPr/>
        </p:nvSpPr>
        <p:spPr>
          <a:xfrm>
            <a:off x="3962400" y="1981200"/>
            <a:ext cx="3505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“d” stands for “difference”</a:t>
            </a:r>
          </a:p>
        </p:txBody>
      </p:sp>
    </p:spTree>
    <p:extLst>
      <p:ext uri="{BB962C8B-B14F-4D97-AF65-F5344CB8AC3E}">
        <p14:creationId xmlns:p14="http://schemas.microsoft.com/office/powerpoint/2010/main" val="127439678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pattern: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79874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pattern: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This formula allows you to calculate a</a:t>
            </a:r>
            <a:r>
              <a:rPr lang="en-US" baseline="-25000" dirty="0"/>
              <a:t>99</a:t>
            </a:r>
            <a:r>
              <a:rPr lang="en-US" dirty="0"/>
              <a:t> without calculating </a:t>
            </a:r>
          </a:p>
          <a:p>
            <a:pPr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,a</a:t>
            </a:r>
            <a:r>
              <a:rPr lang="en-US" baseline="-25000" dirty="0"/>
              <a:t>3</a:t>
            </a:r>
            <a:r>
              <a:rPr lang="en-US" dirty="0"/>
              <a:t>,…,a</a:t>
            </a:r>
            <a:r>
              <a:rPr lang="en-US" baseline="-25000" dirty="0"/>
              <a:t>97</a:t>
            </a:r>
            <a:r>
              <a:rPr lang="en-US" dirty="0"/>
              <a:t>,a</a:t>
            </a:r>
            <a:r>
              <a:rPr lang="en-US" baseline="-25000" dirty="0"/>
              <a:t>98</a:t>
            </a:r>
            <a:r>
              <a:rPr lang="en-US" dirty="0"/>
              <a:t> first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60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2707</TotalTime>
  <Words>6144</Words>
  <Application>Microsoft Office PowerPoint</Application>
  <PresentationFormat>On-screen Show (4:3)</PresentationFormat>
  <Paragraphs>1230</Paragraphs>
  <Slides>178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178</vt:i4>
      </vt:variant>
    </vt:vector>
  </HeadingPairs>
  <TitlesOfParts>
    <vt:vector size="184" baseType="lpstr">
      <vt:lpstr>Arial</vt:lpstr>
      <vt:lpstr>Calibri</vt:lpstr>
      <vt:lpstr>Comic Sans MS</vt:lpstr>
      <vt:lpstr>Roboto</vt:lpstr>
      <vt:lpstr>Wingdings</vt:lpstr>
      <vt:lpstr>Office Theme</vt:lpstr>
      <vt:lpstr>PowerPoint Presentation</vt:lpstr>
      <vt:lpstr>What’s Up?</vt:lpstr>
      <vt:lpstr>What’s Up?</vt:lpstr>
      <vt:lpstr>Review</vt:lpstr>
      <vt:lpstr>Higher-Order Integrals</vt:lpstr>
      <vt:lpstr>Higher-Order Integrals</vt:lpstr>
      <vt:lpstr>Higher-Order Integrals</vt:lpstr>
      <vt:lpstr>Higher-Order Integrals</vt:lpstr>
      <vt:lpstr>Higher-Order Integrals</vt:lpstr>
      <vt:lpstr>Higher-Order Integrals</vt:lpstr>
      <vt:lpstr>Higher-Order Integrals</vt:lpstr>
      <vt:lpstr>Questions?</vt:lpstr>
      <vt:lpstr>Don’t forget!</vt:lpstr>
      <vt:lpstr>Questions?</vt:lpstr>
      <vt:lpstr>Sequences</vt:lpstr>
      <vt:lpstr>Sequences</vt:lpstr>
      <vt:lpstr>Sequences</vt:lpstr>
      <vt:lpstr>Sequences</vt:lpstr>
      <vt:lpstr>Sequences</vt:lpstr>
      <vt:lpstr>Sequences</vt:lpstr>
      <vt:lpstr>Sequences</vt:lpstr>
      <vt:lpstr>Sequences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Sequences</vt:lpstr>
      <vt:lpstr>PowerPoint Presentation</vt:lpstr>
      <vt:lpstr>PowerPoint Presentation</vt:lpstr>
      <vt:lpstr>Questions?</vt:lpstr>
      <vt:lpstr>Sequences</vt:lpstr>
      <vt:lpstr>Sequences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Sequences</vt:lpstr>
      <vt:lpstr>Sequences</vt:lpstr>
      <vt:lpstr>Sequences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Sequences</vt:lpstr>
      <vt:lpstr>Sequences</vt:lpstr>
      <vt:lpstr>Questions?</vt:lpstr>
      <vt:lpstr>Sequences</vt:lpstr>
      <vt:lpstr>Sequences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Sequences</vt:lpstr>
      <vt:lpstr>Questions?</vt:lpstr>
      <vt:lpstr>Sequences</vt:lpstr>
      <vt:lpstr>Sequences</vt:lpstr>
      <vt:lpstr>Sequences</vt:lpstr>
      <vt:lpstr>Arithmetic Sequences</vt:lpstr>
      <vt:lpstr>Arithmetic Sequences</vt:lpstr>
      <vt:lpstr>Arithmetic Sequences</vt:lpstr>
      <vt:lpstr>Arithmetic Sequences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Arithmetic Sequences</vt:lpstr>
      <vt:lpstr>Arithmetic Sequences</vt:lpstr>
      <vt:lpstr>Arithmetic Sequences</vt:lpstr>
      <vt:lpstr>PowerPoint Presentation</vt:lpstr>
      <vt:lpstr>PowerPoint Presentation</vt:lpstr>
      <vt:lpstr>PowerPoint Presentation</vt:lpstr>
      <vt:lpstr>PowerPoint Presentation</vt:lpstr>
      <vt:lpstr>Arithmetic Sequences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Arithmetic Sequences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Sequences</vt:lpstr>
      <vt:lpstr>Sequences</vt:lpstr>
      <vt:lpstr>Sequences</vt:lpstr>
      <vt:lpstr>Geometric Sequences</vt:lpstr>
      <vt:lpstr>PowerPoint Presentation</vt:lpstr>
      <vt:lpstr>Geometric Sequences</vt:lpstr>
      <vt:lpstr>Geometric Sequences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Questions?</vt:lpstr>
      <vt:lpstr>Geometric Sequences</vt:lpstr>
      <vt:lpstr>Geometric Sequences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Geometric Sequences</vt:lpstr>
      <vt:lpstr>Questions?</vt:lpstr>
      <vt:lpstr>Sequences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292</cp:revision>
  <dcterms:created xsi:type="dcterms:W3CDTF">2012-09-06T22:30:26Z</dcterms:created>
  <dcterms:modified xsi:type="dcterms:W3CDTF">2023-02-22T03:56:30Z</dcterms:modified>
</cp:coreProperties>
</file>