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3"/>
  </p:notesMasterIdLst>
  <p:handoutMasterIdLst>
    <p:handoutMasterId r:id="rId144"/>
  </p:handoutMasterIdLst>
  <p:sldIdLst>
    <p:sldId id="2489" r:id="rId2"/>
    <p:sldId id="2490" r:id="rId3"/>
    <p:sldId id="2491" r:id="rId4"/>
    <p:sldId id="2492" r:id="rId5"/>
    <p:sldId id="1290" r:id="rId6"/>
    <p:sldId id="1291" r:id="rId7"/>
    <p:sldId id="2512" r:id="rId8"/>
    <p:sldId id="1293" r:id="rId9"/>
    <p:sldId id="1294" r:id="rId10"/>
    <p:sldId id="1298" r:id="rId11"/>
    <p:sldId id="1390" r:id="rId12"/>
    <p:sldId id="1391" r:id="rId13"/>
    <p:sldId id="2528" r:id="rId14"/>
    <p:sldId id="1356" r:id="rId15"/>
    <p:sldId id="2529" r:id="rId16"/>
    <p:sldId id="2530" r:id="rId17"/>
    <p:sldId id="2531" r:id="rId18"/>
    <p:sldId id="2493" r:id="rId19"/>
    <p:sldId id="1395" r:id="rId20"/>
    <p:sldId id="1425" r:id="rId21"/>
    <p:sldId id="1396" r:id="rId22"/>
    <p:sldId id="1397" r:id="rId23"/>
    <p:sldId id="1433" r:id="rId24"/>
    <p:sldId id="1398" r:id="rId25"/>
    <p:sldId id="1399" r:id="rId26"/>
    <p:sldId id="2502" r:id="rId27"/>
    <p:sldId id="2503" r:id="rId28"/>
    <p:sldId id="2504" r:id="rId29"/>
    <p:sldId id="1343" r:id="rId30"/>
    <p:sldId id="2506" r:id="rId31"/>
    <p:sldId id="2505" r:id="rId32"/>
    <p:sldId id="2507" r:id="rId33"/>
    <p:sldId id="2508" r:id="rId34"/>
    <p:sldId id="2509" r:id="rId35"/>
    <p:sldId id="1344" r:id="rId36"/>
    <p:sldId id="1345" r:id="rId37"/>
    <p:sldId id="1403" r:id="rId38"/>
    <p:sldId id="1404" r:id="rId39"/>
    <p:sldId id="1405" r:id="rId40"/>
    <p:sldId id="1406" r:id="rId41"/>
    <p:sldId id="1428" r:id="rId42"/>
    <p:sldId id="1407" r:id="rId43"/>
    <p:sldId id="1426" r:id="rId44"/>
    <p:sldId id="1427" r:id="rId45"/>
    <p:sldId id="1410" r:id="rId46"/>
    <p:sldId id="1411" r:id="rId47"/>
    <p:sldId id="1429" r:id="rId48"/>
    <p:sldId id="1430" r:id="rId49"/>
    <p:sldId id="2568" r:id="rId50"/>
    <p:sldId id="2569" r:id="rId51"/>
    <p:sldId id="2536" r:id="rId52"/>
    <p:sldId id="1431" r:id="rId53"/>
    <p:sldId id="1412" r:id="rId54"/>
    <p:sldId id="1432" r:id="rId55"/>
    <p:sldId id="1413" r:id="rId56"/>
    <p:sldId id="1414" r:id="rId57"/>
    <p:sldId id="1415" r:id="rId58"/>
    <p:sldId id="1416" r:id="rId59"/>
    <p:sldId id="1417" r:id="rId60"/>
    <p:sldId id="1418" r:id="rId61"/>
    <p:sldId id="1419" r:id="rId62"/>
    <p:sldId id="1420" r:id="rId63"/>
    <p:sldId id="2538" r:id="rId64"/>
    <p:sldId id="2539" r:id="rId65"/>
    <p:sldId id="2540" r:id="rId66"/>
    <p:sldId id="2537" r:id="rId67"/>
    <p:sldId id="2541" r:id="rId68"/>
    <p:sldId id="2542" r:id="rId69"/>
    <p:sldId id="1421" r:id="rId70"/>
    <p:sldId id="1422" r:id="rId71"/>
    <p:sldId id="1423" r:id="rId72"/>
    <p:sldId id="1424" r:id="rId73"/>
    <p:sldId id="1434" r:id="rId74"/>
    <p:sldId id="2543" r:id="rId75"/>
    <p:sldId id="1124" r:id="rId76"/>
    <p:sldId id="1504" r:id="rId77"/>
    <p:sldId id="1505" r:id="rId78"/>
    <p:sldId id="1506" r:id="rId79"/>
    <p:sldId id="1507" r:id="rId80"/>
    <p:sldId id="1508" r:id="rId81"/>
    <p:sldId id="1509" r:id="rId82"/>
    <p:sldId id="1510" r:id="rId83"/>
    <p:sldId id="1511" r:id="rId84"/>
    <p:sldId id="1512" r:id="rId85"/>
    <p:sldId id="1513" r:id="rId86"/>
    <p:sldId id="1527" r:id="rId87"/>
    <p:sldId id="1514" r:id="rId88"/>
    <p:sldId id="1516" r:id="rId89"/>
    <p:sldId id="1517" r:id="rId90"/>
    <p:sldId id="1518" r:id="rId91"/>
    <p:sldId id="1520" r:id="rId92"/>
    <p:sldId id="1521" r:id="rId93"/>
    <p:sldId id="1522" r:id="rId94"/>
    <p:sldId id="1524" r:id="rId95"/>
    <p:sldId id="1525" r:id="rId96"/>
    <p:sldId id="1526" r:id="rId97"/>
    <p:sldId id="1528" r:id="rId98"/>
    <p:sldId id="1529" r:id="rId99"/>
    <p:sldId id="1530" r:id="rId100"/>
    <p:sldId id="1531" r:id="rId101"/>
    <p:sldId id="1533" r:id="rId102"/>
    <p:sldId id="1534" r:id="rId103"/>
    <p:sldId id="1535" r:id="rId104"/>
    <p:sldId id="1536" r:id="rId105"/>
    <p:sldId id="1537" r:id="rId106"/>
    <p:sldId id="2532" r:id="rId107"/>
    <p:sldId id="1539" r:id="rId108"/>
    <p:sldId id="1540" r:id="rId109"/>
    <p:sldId id="1541" r:id="rId110"/>
    <p:sldId id="1542" r:id="rId111"/>
    <p:sldId id="1543" r:id="rId112"/>
    <p:sldId id="1544" r:id="rId113"/>
    <p:sldId id="1545" r:id="rId114"/>
    <p:sldId id="1546" r:id="rId115"/>
    <p:sldId id="1538" r:id="rId116"/>
    <p:sldId id="2546" r:id="rId117"/>
    <p:sldId id="2548" r:id="rId118"/>
    <p:sldId id="2549" r:id="rId119"/>
    <p:sldId id="2550" r:id="rId120"/>
    <p:sldId id="2551" r:id="rId121"/>
    <p:sldId id="2547" r:id="rId122"/>
    <p:sldId id="2552" r:id="rId123"/>
    <p:sldId id="2545" r:id="rId124"/>
    <p:sldId id="2553" r:id="rId125"/>
    <p:sldId id="2560" r:id="rId126"/>
    <p:sldId id="2559" r:id="rId127"/>
    <p:sldId id="2555" r:id="rId128"/>
    <p:sldId id="2556" r:id="rId129"/>
    <p:sldId id="2557" r:id="rId130"/>
    <p:sldId id="2558" r:id="rId131"/>
    <p:sldId id="2554" r:id="rId132"/>
    <p:sldId id="2561" r:id="rId133"/>
    <p:sldId id="2562" r:id="rId134"/>
    <p:sldId id="2544" r:id="rId135"/>
    <p:sldId id="2564" r:id="rId136"/>
    <p:sldId id="2565" r:id="rId137"/>
    <p:sldId id="2566" r:id="rId138"/>
    <p:sldId id="2567" r:id="rId139"/>
    <p:sldId id="543" r:id="rId140"/>
    <p:sldId id="1059" r:id="rId141"/>
    <p:sldId id="588" r:id="rId1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2DC8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3" autoAdjust="0"/>
    <p:restoredTop sz="94660"/>
  </p:normalViewPr>
  <p:slideViewPr>
    <p:cSldViewPr>
      <p:cViewPr varScale="1">
        <p:scale>
          <a:sx n="99" d="100"/>
          <a:sy n="99" d="100"/>
        </p:scale>
        <p:origin x="1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852E-15CD-48AD-B466-E5DDAE8EF5B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F5C7-5B17-4A3C-A36F-3FE70259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0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4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7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5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.bin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89AD3-F9B2-411B-BFD8-00CC5AD0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9400"/>
            <a:ext cx="94869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http://en.wikipedia.org/wiki/Differential_equation#mediaviewer/File:Elmer-pump-heatequation.png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52A403A-CFCC-4EB8-9C84-8C919CE2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7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</a:t>
            </a:r>
            <a:r>
              <a:rPr lang="en-US" altLang="en-US" sz="6900" b="1" dirty="0">
                <a:solidFill>
                  <a:srgbClr val="CCFFFF"/>
                </a:solidFill>
              </a:rPr>
              <a:t>14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  <p:extLst>
      <p:ext uri="{BB962C8B-B14F-4D97-AF65-F5344CB8AC3E}">
        <p14:creationId xmlns:p14="http://schemas.microsoft.com/office/powerpoint/2010/main" val="148428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Range of convergence</a:t>
            </a:r>
          </a:p>
          <a:p>
            <a:r>
              <a:rPr lang="en-US" dirty="0"/>
              <a:t>Where is the series a good estimator of the original?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197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/>
              <a:t>-1x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''' of cos(x)? sin(x) </a:t>
            </a:r>
          </a:p>
          <a:p>
            <a:r>
              <a:rPr lang="en-US" dirty="0"/>
              <a:t>What is sin(0)?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/>
              <a:t>Plug that in!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'''' of cos(x)?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B47FEE-0C02-432E-8AB6-D2A9770E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42C88-CA88-4666-AF1E-CFF905E02E3C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31923494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/>
              <a:t>-1x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0x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'''' of cos(x)? cos(x) </a:t>
            </a:r>
          </a:p>
          <a:p>
            <a:r>
              <a:rPr lang="en-US" dirty="0"/>
              <a:t>What is cos(0)?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98164-8C14-4FCC-A85C-CD547D68C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58870-ACC0-4EBD-B61A-40FE7A1A2259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38174801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/>
              <a:t>-1x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0x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'''' of cos(x)? cos(x) </a:t>
            </a:r>
          </a:p>
          <a:p>
            <a:r>
              <a:rPr lang="en-US" dirty="0"/>
              <a:t>What is cos(0)?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Plug that in!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312A2-740B-4B2F-B2F2-FB3F0A771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A4823-0E8E-4F73-81B1-4EF69DEE77C5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42699609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/>
              <a:t>-1x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0x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'''' of cos(x)? cos(x) </a:t>
            </a:r>
          </a:p>
          <a:p>
            <a:r>
              <a:rPr lang="en-US" dirty="0"/>
              <a:t>What is cos(0)?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Plug that in!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48B83-F7EA-4708-A55A-F33403315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5B6AB-916E-467D-8A8E-9E90B9DF9280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7356248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/>
              <a:t>-1x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0x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1x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Tidying it up and continuing the pattern:</a:t>
            </a:r>
          </a:p>
          <a:p>
            <a:r>
              <a:rPr lang="en-US" dirty="0">
                <a:solidFill>
                  <a:srgbClr val="FFFF00"/>
                </a:solidFill>
              </a:rPr>
              <a:t>cos(x) = 1-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/4!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–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6</a:t>
            </a:r>
            <a:r>
              <a:rPr lang="en-US" dirty="0">
                <a:solidFill>
                  <a:srgbClr val="FFFF00"/>
                </a:solidFill>
              </a:rPr>
              <a:t>/6!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                  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8</a:t>
            </a:r>
            <a:r>
              <a:rPr lang="en-US" dirty="0">
                <a:solidFill>
                  <a:srgbClr val="FFFF00"/>
                </a:solidFill>
              </a:rPr>
              <a:t>/8! 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63CDA-0363-42DB-9D8B-B6C6B9077F19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25356607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formula your calculator uses to calculate the cosine! </a:t>
            </a:r>
          </a:p>
          <a:p>
            <a:endParaRPr lang="en-US" dirty="0"/>
          </a:p>
          <a:p>
            <a:r>
              <a:rPr lang="en-US" dirty="0"/>
              <a:t>(not a big lookup table!)</a:t>
            </a:r>
          </a:p>
        </p:txBody>
      </p:sp>
    </p:spTree>
    <p:extLst>
      <p:ext uri="{BB962C8B-B14F-4D97-AF65-F5344CB8AC3E}">
        <p14:creationId xmlns:p14="http://schemas.microsoft.com/office/powerpoint/2010/main" val="17594582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43608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Start with a power series:  </a:t>
            </a:r>
          </a:p>
          <a:p>
            <a:r>
              <a:rPr lang="en-US" dirty="0"/>
              <a:t>ƒ(x) = a</a:t>
            </a:r>
            <a:r>
              <a:rPr lang="en-US" baseline="-25000" dirty="0"/>
              <a:t>0</a:t>
            </a:r>
            <a:r>
              <a:rPr lang="en-US" dirty="0"/>
              <a:t> +a</a:t>
            </a:r>
            <a:r>
              <a:rPr lang="en-US" baseline="-25000" dirty="0"/>
              <a:t>1</a:t>
            </a:r>
            <a:r>
              <a:rPr lang="en-US" dirty="0"/>
              <a:t>x + a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+ … </a:t>
            </a:r>
          </a:p>
          <a:p>
            <a:endParaRPr lang="en-US" sz="2000" dirty="0"/>
          </a:p>
          <a:p>
            <a:r>
              <a:rPr lang="en-US" dirty="0"/>
              <a:t>You need to find the values for a</a:t>
            </a:r>
            <a:r>
              <a:rPr lang="en-US" baseline="-25000" dirty="0"/>
              <a:t>0</a:t>
            </a:r>
            <a:r>
              <a:rPr lang="en-US" dirty="0"/>
              <a:t> a</a:t>
            </a:r>
            <a:r>
              <a:rPr lang="en-US" baseline="-25000" dirty="0"/>
              <a:t>1</a:t>
            </a:r>
            <a:r>
              <a:rPr lang="en-US" dirty="0"/>
              <a:t> a</a:t>
            </a:r>
            <a:r>
              <a:rPr lang="en-US" baseline="-25000" dirty="0"/>
              <a:t>2</a:t>
            </a:r>
            <a:r>
              <a:rPr lang="en-US" dirty="0"/>
              <a:t> …</a:t>
            </a:r>
          </a:p>
          <a:p>
            <a:r>
              <a:rPr lang="en-US" dirty="0"/>
              <a:t>Let x = 0</a:t>
            </a:r>
          </a:p>
          <a:p>
            <a:r>
              <a:rPr lang="en-US" dirty="0"/>
              <a:t>ƒ(0) = a</a:t>
            </a:r>
            <a:r>
              <a:rPr lang="en-US" baseline="-25000" dirty="0"/>
              <a:t>0</a:t>
            </a:r>
            <a:r>
              <a:rPr lang="en-US" dirty="0"/>
              <a:t> +a</a:t>
            </a:r>
            <a:r>
              <a:rPr lang="en-US" baseline="-25000" dirty="0"/>
              <a:t>1</a:t>
            </a:r>
            <a:r>
              <a:rPr lang="en-US" dirty="0"/>
              <a:t>0 + a</a:t>
            </a:r>
            <a:r>
              <a:rPr lang="en-US" baseline="-25000" dirty="0"/>
              <a:t>2</a:t>
            </a:r>
            <a:r>
              <a:rPr lang="en-US" dirty="0"/>
              <a:t>0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0</a:t>
            </a:r>
            <a:r>
              <a:rPr lang="en-US" baseline="30000" dirty="0"/>
              <a:t>3</a:t>
            </a:r>
            <a:r>
              <a:rPr lang="en-US" dirty="0"/>
              <a:t> + …  </a:t>
            </a:r>
          </a:p>
          <a:p>
            <a:r>
              <a:rPr lang="en-US" dirty="0"/>
              <a:t>     </a:t>
            </a:r>
            <a:r>
              <a:rPr lang="en-US" sz="2000" dirty="0"/>
              <a:t> </a:t>
            </a:r>
            <a:r>
              <a:rPr lang="en-US" dirty="0"/>
              <a:t>= a</a:t>
            </a:r>
            <a:r>
              <a:rPr lang="en-US" baseline="-25000" dirty="0"/>
              <a:t>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503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value the function has at x = 0, that is the value for a</a:t>
            </a:r>
            <a:r>
              <a:rPr lang="en-US" baseline="-25000" dirty="0"/>
              <a:t>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9773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/>
          <a:lstStyle/>
          <a:p>
            <a:r>
              <a:rPr lang="en-US" dirty="0"/>
              <a:t>To find a</a:t>
            </a:r>
            <a:r>
              <a:rPr lang="en-US" baseline="-25000" dirty="0"/>
              <a:t>1</a:t>
            </a:r>
            <a:r>
              <a:rPr lang="en-US" dirty="0"/>
              <a:t>, take the first derivative:</a:t>
            </a:r>
          </a:p>
          <a:p>
            <a:r>
              <a:rPr lang="en-US" dirty="0"/>
              <a:t>ƒ(x) = a</a:t>
            </a:r>
            <a:r>
              <a:rPr lang="en-US" baseline="-25000" dirty="0"/>
              <a:t>0</a:t>
            </a:r>
            <a:r>
              <a:rPr lang="en-US" dirty="0"/>
              <a:t> + a</a:t>
            </a:r>
            <a:r>
              <a:rPr lang="en-US" baseline="-25000" dirty="0"/>
              <a:t>1</a:t>
            </a:r>
            <a:r>
              <a:rPr lang="en-US" dirty="0"/>
              <a:t>x + a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+ … </a:t>
            </a:r>
          </a:p>
          <a:p>
            <a:endParaRPr lang="en-US" sz="2000" dirty="0"/>
          </a:p>
          <a:p>
            <a:r>
              <a:rPr lang="en-US" dirty="0"/>
              <a:t>ƒ</a:t>
            </a:r>
            <a:r>
              <a:rPr lang="en-US" sz="2000" dirty="0"/>
              <a:t> </a:t>
            </a:r>
            <a:r>
              <a:rPr lang="en-US" dirty="0"/>
              <a:t>' = a</a:t>
            </a:r>
            <a:r>
              <a:rPr lang="en-US" baseline="-25000" dirty="0"/>
              <a:t>1</a:t>
            </a:r>
            <a:r>
              <a:rPr lang="en-US" dirty="0"/>
              <a:t> + 2a</a:t>
            </a:r>
            <a:r>
              <a:rPr lang="en-US" baseline="-25000" dirty="0"/>
              <a:t>2</a:t>
            </a:r>
            <a:r>
              <a:rPr lang="en-US" dirty="0"/>
              <a:t>x + 3a</a:t>
            </a:r>
            <a:r>
              <a:rPr lang="en-US" baseline="-25000" dirty="0"/>
              <a:t>3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5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formulas in calculators and </a:t>
            </a:r>
          </a:p>
          <a:p>
            <a:r>
              <a:rPr lang="en-US" dirty="0"/>
              <a:t>	computers are not lookup </a:t>
            </a:r>
          </a:p>
          <a:p>
            <a:r>
              <a:rPr lang="en-US" dirty="0"/>
              <a:t>	tables</a:t>
            </a:r>
          </a:p>
          <a:p>
            <a:r>
              <a:rPr lang="en-US" dirty="0"/>
              <a:t>The formulas are calculated </a:t>
            </a:r>
          </a:p>
          <a:p>
            <a:r>
              <a:rPr lang="en-US" dirty="0"/>
              <a:t>	using series approximations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073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/>
          <a:lstStyle/>
          <a:p>
            <a:r>
              <a:rPr lang="en-US" dirty="0"/>
              <a:t>To find a</a:t>
            </a:r>
            <a:r>
              <a:rPr lang="en-US" baseline="-25000" dirty="0"/>
              <a:t>1</a:t>
            </a:r>
            <a:r>
              <a:rPr lang="en-US" dirty="0"/>
              <a:t>, take the first derivative:</a:t>
            </a:r>
          </a:p>
          <a:p>
            <a:r>
              <a:rPr lang="en-US" dirty="0"/>
              <a:t>ƒ(x) = a</a:t>
            </a:r>
            <a:r>
              <a:rPr lang="en-US" baseline="-25000" dirty="0"/>
              <a:t>0</a:t>
            </a:r>
            <a:r>
              <a:rPr lang="en-US" dirty="0"/>
              <a:t> +a</a:t>
            </a:r>
            <a:r>
              <a:rPr lang="en-US" baseline="-25000" dirty="0"/>
              <a:t>1</a:t>
            </a:r>
            <a:r>
              <a:rPr lang="en-US" dirty="0"/>
              <a:t>x + a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+ … </a:t>
            </a:r>
          </a:p>
          <a:p>
            <a:endParaRPr lang="en-US" sz="2000" dirty="0"/>
          </a:p>
          <a:p>
            <a:r>
              <a:rPr lang="en-US" dirty="0"/>
              <a:t>ƒ</a:t>
            </a:r>
            <a:r>
              <a:rPr lang="en-US" sz="2000" dirty="0"/>
              <a:t> </a:t>
            </a:r>
            <a:r>
              <a:rPr lang="en-US" dirty="0"/>
              <a:t>' = a</a:t>
            </a:r>
            <a:r>
              <a:rPr lang="en-US" baseline="-25000" dirty="0"/>
              <a:t>1</a:t>
            </a:r>
            <a:r>
              <a:rPr lang="en-US" dirty="0"/>
              <a:t> + 2a</a:t>
            </a:r>
            <a:r>
              <a:rPr lang="en-US" baseline="-25000" dirty="0"/>
              <a:t>2</a:t>
            </a:r>
            <a:r>
              <a:rPr lang="en-US" dirty="0"/>
              <a:t>x + 3a</a:t>
            </a:r>
            <a:r>
              <a:rPr lang="en-US" baseline="-25000" dirty="0"/>
              <a:t>3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… </a:t>
            </a:r>
          </a:p>
          <a:p>
            <a:endParaRPr lang="en-US" sz="2000" dirty="0"/>
          </a:p>
          <a:p>
            <a:r>
              <a:rPr lang="en-US" dirty="0"/>
              <a:t>Again, let x=0:</a:t>
            </a:r>
          </a:p>
          <a:p>
            <a:r>
              <a:rPr lang="en-US" dirty="0"/>
              <a:t>ƒ</a:t>
            </a:r>
            <a:r>
              <a:rPr lang="en-US" sz="2000" dirty="0"/>
              <a:t> </a:t>
            </a:r>
            <a:r>
              <a:rPr lang="en-US" dirty="0"/>
              <a:t>'(0) = a</a:t>
            </a:r>
            <a:r>
              <a:rPr lang="en-US" baseline="-25000" dirty="0"/>
              <a:t>1</a:t>
            </a:r>
            <a:r>
              <a:rPr lang="en-US" dirty="0"/>
              <a:t> + 2a</a:t>
            </a:r>
            <a:r>
              <a:rPr lang="en-US" baseline="-25000" dirty="0"/>
              <a:t>2</a:t>
            </a:r>
            <a:r>
              <a:rPr lang="en-US" dirty="0"/>
              <a:t>0 + 3a</a:t>
            </a:r>
            <a:r>
              <a:rPr lang="en-US" baseline="-25000" dirty="0"/>
              <a:t>3</a:t>
            </a:r>
            <a:r>
              <a:rPr lang="en-US" dirty="0"/>
              <a:t>0</a:t>
            </a:r>
            <a:r>
              <a:rPr lang="en-US" baseline="30000" dirty="0"/>
              <a:t>2</a:t>
            </a:r>
            <a:r>
              <a:rPr lang="en-US" dirty="0"/>
              <a:t> + … </a:t>
            </a:r>
          </a:p>
          <a:p>
            <a:r>
              <a:rPr lang="en-US" dirty="0"/>
              <a:t>       = a</a:t>
            </a:r>
            <a:r>
              <a:rPr lang="en-US" baseline="-25000" dirty="0"/>
              <a:t>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525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value ƒ</a:t>
            </a:r>
            <a:r>
              <a:rPr lang="en-US" sz="2000" dirty="0"/>
              <a:t> </a:t>
            </a:r>
            <a:r>
              <a:rPr lang="en-US" dirty="0"/>
              <a:t>' has at </a:t>
            </a:r>
          </a:p>
          <a:p>
            <a:r>
              <a:rPr lang="en-US" dirty="0"/>
              <a:t>x = 0, that is the value for a</a:t>
            </a:r>
            <a:r>
              <a:rPr lang="en-US" baseline="-25000" dirty="0"/>
              <a:t>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427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ƒ</a:t>
            </a:r>
            <a:r>
              <a:rPr lang="en-US" sz="2000" dirty="0"/>
              <a:t> </a:t>
            </a:r>
            <a:r>
              <a:rPr lang="en-US" dirty="0"/>
              <a:t>'' = 2a</a:t>
            </a:r>
            <a:r>
              <a:rPr lang="en-US" baseline="-25000" dirty="0"/>
              <a:t>2</a:t>
            </a:r>
            <a:r>
              <a:rPr lang="en-US" dirty="0"/>
              <a:t> + 6a</a:t>
            </a:r>
            <a:r>
              <a:rPr lang="en-US" baseline="-25000" dirty="0"/>
              <a:t>3</a:t>
            </a:r>
            <a:r>
              <a:rPr lang="en-US" dirty="0"/>
              <a:t>x + 12a</a:t>
            </a:r>
            <a:r>
              <a:rPr lang="en-US" baseline="-25000" dirty="0"/>
              <a:t>4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… </a:t>
            </a:r>
          </a:p>
          <a:p>
            <a:r>
              <a:rPr lang="en-US" dirty="0"/>
              <a:t>ƒ</a:t>
            </a:r>
            <a:r>
              <a:rPr lang="en-US" sz="2000" dirty="0"/>
              <a:t> </a:t>
            </a:r>
            <a:r>
              <a:rPr lang="en-US" dirty="0"/>
              <a:t>''(0) = 2a</a:t>
            </a:r>
            <a:r>
              <a:rPr lang="en-US" baseline="-25000" dirty="0"/>
              <a:t>2</a:t>
            </a:r>
            <a:r>
              <a:rPr lang="en-US" sz="3000" dirty="0"/>
              <a:t> </a:t>
            </a:r>
            <a:r>
              <a:rPr lang="en-US" dirty="0"/>
              <a:t>+ 6a</a:t>
            </a:r>
            <a:r>
              <a:rPr lang="en-US" baseline="-25000" dirty="0"/>
              <a:t>3</a:t>
            </a:r>
            <a:r>
              <a:rPr lang="en-US" dirty="0"/>
              <a:t>0 + 12a</a:t>
            </a:r>
            <a:r>
              <a:rPr lang="en-US" baseline="-25000" dirty="0"/>
              <a:t>4</a:t>
            </a:r>
            <a:r>
              <a:rPr lang="en-US" dirty="0"/>
              <a:t>0</a:t>
            </a:r>
            <a:r>
              <a:rPr lang="en-US" baseline="30000" dirty="0"/>
              <a:t>2</a:t>
            </a:r>
            <a:r>
              <a:rPr lang="en-US" dirty="0"/>
              <a:t> + …   </a:t>
            </a:r>
          </a:p>
          <a:p>
            <a:r>
              <a:rPr lang="en-US" dirty="0"/>
              <a:t>        </a:t>
            </a:r>
            <a:r>
              <a:rPr lang="en-US" sz="2000" dirty="0"/>
              <a:t> </a:t>
            </a:r>
            <a:r>
              <a:rPr lang="en-US" dirty="0"/>
              <a:t>= 2a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ƒ</a:t>
            </a:r>
            <a:r>
              <a:rPr lang="en-US" sz="2000" dirty="0"/>
              <a:t> </a:t>
            </a:r>
            <a:r>
              <a:rPr lang="en-US" dirty="0"/>
              <a:t>''/2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566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So:</a:t>
            </a:r>
          </a:p>
          <a:p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ƒ(0)</a:t>
            </a:r>
          </a:p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= ƒ</a:t>
            </a:r>
            <a:r>
              <a:rPr lang="en-US" sz="2000" dirty="0"/>
              <a:t> </a:t>
            </a:r>
            <a:r>
              <a:rPr lang="en-US" dirty="0"/>
              <a:t>'(0) 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ƒ</a:t>
            </a:r>
            <a:r>
              <a:rPr lang="en-US" sz="2000" dirty="0"/>
              <a:t> </a:t>
            </a:r>
            <a:r>
              <a:rPr lang="en-US" dirty="0"/>
              <a:t>’’(0)/2</a:t>
            </a:r>
          </a:p>
          <a:p>
            <a:r>
              <a:rPr lang="en-US" dirty="0"/>
              <a:t>and so on…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029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pattern actually is:</a:t>
            </a:r>
          </a:p>
          <a:p>
            <a:endParaRPr lang="en-US" dirty="0"/>
          </a:p>
          <a:p>
            <a:pPr algn="ctr"/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ƒ</a:t>
            </a:r>
            <a:r>
              <a:rPr lang="en-US" sz="2000" dirty="0"/>
              <a:t> </a:t>
            </a:r>
            <a:r>
              <a:rPr lang="en-US" baseline="30000" dirty="0"/>
              <a:t>nth </a:t>
            </a:r>
            <a:r>
              <a:rPr lang="en-US" baseline="30000" dirty="0" err="1"/>
              <a:t>deriv</a:t>
            </a:r>
            <a:r>
              <a:rPr lang="en-US" dirty="0"/>
              <a:t>/n!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855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D972D8-5EAF-49D6-91A7-670F9E62EF58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3004182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r>
              <a:rPr lang="en-US" dirty="0"/>
              <a:t>Develop a Maclaurin series for ƒ(x)=e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1739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r>
              <a:rPr lang="en-US" dirty="0"/>
              <a:t>Develop a Maclaurin series for ƒ(x)=e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Determine ƒ</a:t>
            </a:r>
            <a:r>
              <a:rPr lang="en-US" sz="1000" dirty="0"/>
              <a:t> </a:t>
            </a:r>
            <a:r>
              <a:rPr lang="en-US" dirty="0"/>
              <a:t>'(0):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683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r>
              <a:rPr lang="en-US" dirty="0"/>
              <a:t>Develop a Maclaurin series for ƒ(x)=e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ƒ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'(0) = e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 = 1</a:t>
            </a:r>
          </a:p>
          <a:p>
            <a:r>
              <a:rPr lang="en-US" dirty="0"/>
              <a:t>Determine ƒ</a:t>
            </a:r>
            <a:r>
              <a:rPr lang="en-US" sz="1000" dirty="0"/>
              <a:t> </a:t>
            </a:r>
            <a:r>
              <a:rPr lang="en-US" dirty="0"/>
              <a:t>''(0):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0243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r>
              <a:rPr lang="en-US" dirty="0"/>
              <a:t>Develop a Maclaurin series for ƒ(x)=e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'(0) = e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r>
              <a:rPr lang="en-US" dirty="0">
                <a:solidFill>
                  <a:srgbClr val="FFFF00"/>
                </a:solidFill>
              </a:rPr>
              <a:t>ƒ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''(0) = e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 = 1</a:t>
            </a:r>
          </a:p>
          <a:p>
            <a:r>
              <a:rPr lang="en-US" dirty="0"/>
              <a:t>Determine ƒ</a:t>
            </a:r>
            <a:r>
              <a:rPr lang="en-US" sz="1000" dirty="0"/>
              <a:t> </a:t>
            </a:r>
            <a:r>
              <a:rPr lang="en-US" dirty="0"/>
              <a:t>'''(0): = e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1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Companies look for:</a:t>
            </a:r>
          </a:p>
          <a:p>
            <a:r>
              <a:rPr lang="en-US" dirty="0"/>
              <a:t>	accurate approximations</a:t>
            </a:r>
          </a:p>
          <a:p>
            <a:r>
              <a:rPr lang="en-US" dirty="0"/>
              <a:t>	approximations that </a:t>
            </a:r>
          </a:p>
          <a:p>
            <a:r>
              <a:rPr lang="en-US" dirty="0"/>
              <a:t>		converge quickly (after </a:t>
            </a:r>
          </a:p>
          <a:p>
            <a:r>
              <a:rPr lang="en-US" dirty="0"/>
              <a:t>		only a few iterations)</a:t>
            </a:r>
          </a:p>
        </p:txBody>
      </p:sp>
    </p:spTree>
    <p:extLst>
      <p:ext uri="{BB962C8B-B14F-4D97-AF65-F5344CB8AC3E}">
        <p14:creationId xmlns:p14="http://schemas.microsoft.com/office/powerpoint/2010/main" val="215182690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r>
              <a:rPr lang="en-US" dirty="0"/>
              <a:t>Develop a Maclaurin series for ƒ(x)=e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'(0) = e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''(0) = e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r>
              <a:rPr lang="en-US" dirty="0">
                <a:solidFill>
                  <a:srgbClr val="FFFF00"/>
                </a:solidFill>
              </a:rPr>
              <a:t>ƒ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'''(0) = e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 = 1</a:t>
            </a:r>
          </a:p>
          <a:p>
            <a:r>
              <a:rPr lang="en-US" dirty="0"/>
              <a:t>Determine ƒ</a:t>
            </a:r>
            <a:r>
              <a:rPr lang="en-US" sz="1000" dirty="0"/>
              <a:t> </a:t>
            </a:r>
            <a:r>
              <a:rPr lang="en-US" dirty="0"/>
              <a:t>''''(0): = e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307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r>
              <a:rPr lang="en-US" dirty="0"/>
              <a:t>Develop a Maclaurin series for ƒ(x)=e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'(0) = e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''(0) = e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 = e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r>
              <a:rPr lang="en-US" dirty="0">
                <a:solidFill>
                  <a:srgbClr val="FFFF00"/>
                </a:solidFill>
              </a:rPr>
              <a:t>ƒ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''''(0) = e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 = 1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7392F-96FA-4349-BB14-D85A84D26019}"/>
              </a:ext>
            </a:extLst>
          </p:cNvPr>
          <p:cNvSpPr txBox="1"/>
          <p:nvPr/>
        </p:nvSpPr>
        <p:spPr>
          <a:xfrm>
            <a:off x="5334000" y="5029200"/>
            <a:ext cx="266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Don’t you wish they were all this easy?</a:t>
            </a:r>
          </a:p>
        </p:txBody>
      </p:sp>
    </p:spTree>
    <p:extLst>
      <p:ext uri="{BB962C8B-B14F-4D97-AF65-F5344CB8AC3E}">
        <p14:creationId xmlns:p14="http://schemas.microsoft.com/office/powerpoint/2010/main" val="348854941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Develop a Maclaurin series for ƒ(x)=e</a:t>
                </a:r>
                <a:r>
                  <a:rPr lang="en-US" baseline="30000" dirty="0"/>
                  <a:t>x</a:t>
                </a:r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So ƒ(x)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ƒ(0)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:r>
                  <a:rPr lang="en-US" dirty="0"/>
                  <a:t>'(0)x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ƒ</m:t>
                        </m:r>
                        <m:r>
                          <m:rPr>
                            <m:nor/>
                          </m:rPr>
                          <a:rPr lang="en-US" sz="1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′′(0)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ƒ</m:t>
                        </m:r>
                        <m:r>
                          <m:rPr>
                            <m:nor/>
                          </m:rPr>
                          <a:rPr lang="en-US" sz="1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′′′(0)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baseline="30000" dirty="0"/>
                  <a:t>3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ƒ</m:t>
                        </m:r>
                        <m:r>
                          <m:rPr>
                            <m:nor/>
                          </m:rPr>
                          <a:rPr lang="en-US" sz="1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′′′′(0)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baseline="30000" dirty="0"/>
                  <a:t>4</a:t>
                </a:r>
                <a:r>
                  <a:rPr lang="en-US" sz="2000" dirty="0"/>
                  <a:t> </a:t>
                </a:r>
                <a:r>
                  <a:rPr lang="en-US" dirty="0"/>
                  <a:t>+ …</a:t>
                </a:r>
              </a:p>
              <a:p>
                <a:r>
                  <a:rPr lang="en-US" dirty="0"/>
                  <a:t>Substituting in the 1s:</a:t>
                </a:r>
              </a:p>
              <a:p>
                <a:r>
                  <a:rPr lang="en-US" dirty="0"/>
                  <a:t>e</a:t>
                </a:r>
                <a:r>
                  <a:rPr lang="en-US" baseline="30000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−1)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1946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4920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6821EEF-E9E8-4F47-8DAA-41949934A9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" y="1219200"/>
                <a:ext cx="89916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</a:t>
                </a:r>
                <a:r>
                  <a:rPr lang="en-US" baseline="30000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 smtClean="0"/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(</m:t>
                        </m:r>
                        <m:r>
                          <m:rPr>
                            <m:nor/>
                          </m:rPr>
                          <a:rPr lang="en-US" dirty="0" smtClean="0"/>
                          <m:t>n</m:t>
                        </m:r>
                        <m:r>
                          <m:rPr>
                            <m:nor/>
                          </m:rPr>
                          <a:rPr lang="en-US" dirty="0" smtClean="0"/>
                          <m:t>−1)!</m:t>
                        </m:r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converges for any value of x</a:t>
                </a:r>
              </a:p>
              <a:p>
                <a:r>
                  <a:rPr lang="en-US" dirty="0"/>
                  <a:t>However, when x is small, only a few terms are needed to get a good approximation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6821EEF-E9E8-4F47-8DAA-41949934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219200"/>
                <a:ext cx="8991600" cy="5638800"/>
              </a:xfrm>
              <a:prstGeom prst="rect">
                <a:avLst/>
              </a:prstGeom>
              <a:blipFill>
                <a:blip r:embed="rId2"/>
                <a:stretch>
                  <a:fillRect l="-2373" t="-432" r="-21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7018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+</a:t>
                </a:r>
                <a:r>
                  <a:rPr lang="en-US" sz="200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+</a:t>
                </a:r>
                <a:r>
                  <a:rPr lang="en-US" sz="200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…</a:t>
                </a:r>
                <a:r>
                  <a:rPr lang="en-US" sz="200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+</a:t>
                </a:r>
                <a:r>
                  <a:rPr lang="en-US" sz="200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2">
                                <a:lumMod val="65000"/>
                                <a:lumOff val="35000"/>
                              </a:schemeClr>
                            </a:solidFill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+</a:t>
                </a:r>
                <a:r>
                  <a:rPr lang="en-US" sz="200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…</a:t>
                </a:r>
              </a:p>
              <a:p>
                <a:r>
                  <a:rPr lang="en-US" dirty="0"/>
                  <a:t>Evaluate using 4 terms: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0.15</a:t>
                </a:r>
                <a:r>
                  <a:rPr lang="en-US" dirty="0"/>
                  <a:t> ≈ 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4.65</a:t>
                </a:r>
                <a:r>
                  <a:rPr lang="en-US" dirty="0"/>
                  <a:t> ≈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432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9,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280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−1)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Evaluate using 4 terms: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0.15</a:t>
                </a:r>
                <a:r>
                  <a:rPr lang="en-US" dirty="0"/>
                  <a:t> ≈ 1+0.15+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4.65</a:t>
                </a:r>
                <a:r>
                  <a:rPr lang="en-US" dirty="0"/>
                  <a:t> ≈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432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9,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415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−1)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Evaluate using 4 terms: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0.15</a:t>
                </a:r>
                <a:r>
                  <a:rPr lang="en-US" dirty="0"/>
                  <a:t> ≈ 1+0.15+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≈ </a:t>
                </a:r>
                <a:r>
                  <a:rPr lang="en-US" dirty="0">
                    <a:solidFill>
                      <a:srgbClr val="FFFF00"/>
                    </a:solidFill>
                  </a:rPr>
                  <a:t>1.161812</a:t>
                </a:r>
                <a:r>
                  <a:rPr lang="en-US" dirty="0"/>
                  <a:t>   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4.65</a:t>
                </a:r>
                <a:r>
                  <a:rPr lang="en-US" dirty="0"/>
                  <a:t> ≈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432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9,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564A7-DE4A-40A4-96BB-461908EC1EED}"/>
              </a:ext>
            </a:extLst>
          </p:cNvPr>
          <p:cNvSpPr txBox="1"/>
          <p:nvPr/>
        </p:nvSpPr>
        <p:spPr>
          <a:xfrm>
            <a:off x="5029200" y="3733800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What does your calculator say?</a:t>
            </a:r>
          </a:p>
        </p:txBody>
      </p:sp>
    </p:spTree>
    <p:extLst>
      <p:ext uri="{BB962C8B-B14F-4D97-AF65-F5344CB8AC3E}">
        <p14:creationId xmlns:p14="http://schemas.microsoft.com/office/powerpoint/2010/main" val="70372812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−1)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Evaluate using 4 terms: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0.15</a:t>
                </a:r>
                <a:r>
                  <a:rPr lang="en-US" dirty="0"/>
                  <a:t> ≈ 1+0.15+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≈ 1.161812   (vs </a:t>
                </a:r>
                <a:r>
                  <a:rPr lang="en-US" dirty="0">
                    <a:solidFill>
                      <a:srgbClr val="FFFF00"/>
                    </a:solidFill>
                  </a:rPr>
                  <a:t>1.161834</a:t>
                </a:r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4.65</a:t>
                </a:r>
                <a:r>
                  <a:rPr lang="en-US" dirty="0"/>
                  <a:t> ≈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432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9,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FF0D4-294B-44D5-8CE7-C351536D82B8}"/>
              </a:ext>
            </a:extLst>
          </p:cNvPr>
          <p:cNvSpPr txBox="1"/>
          <p:nvPr/>
        </p:nvSpPr>
        <p:spPr>
          <a:xfrm>
            <a:off x="6705600" y="4267200"/>
            <a:ext cx="1905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Is the approximation good ‘</a:t>
            </a:r>
            <a:r>
              <a:rPr lang="en-US" sz="2000" dirty="0" err="1">
                <a:solidFill>
                  <a:srgbClr val="CCFFFF"/>
                </a:solidFill>
              </a:rPr>
              <a:t>nuff</a:t>
            </a:r>
            <a:r>
              <a:rPr lang="en-US" sz="2000" dirty="0">
                <a:solidFill>
                  <a:srgbClr val="CC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319454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−1)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Develop 4 terms to approximate: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0.15</a:t>
                </a:r>
                <a:r>
                  <a:rPr lang="en-US" dirty="0"/>
                  <a:t> ≈ 1+0.15+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≈ 1.161812   (vs 1.161834)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4.65</a:t>
                </a:r>
                <a:r>
                  <a:rPr lang="en-US" dirty="0"/>
                  <a:t> ≈ 1+4.65+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4.65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4.65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432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9,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1851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−1)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Develop 4 terms to approximate: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0.15</a:t>
                </a:r>
                <a:r>
                  <a:rPr lang="en-US" dirty="0"/>
                  <a:t> ≈ 1+0.15+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≈ 1.161812   (vs 1.161834)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4.65</a:t>
                </a:r>
                <a:r>
                  <a:rPr lang="en-US" dirty="0"/>
                  <a:t> ≈ 1+4.65+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4.65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4.65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≈ </a:t>
                </a:r>
                <a:r>
                  <a:rPr lang="en-US" dirty="0">
                    <a:solidFill>
                      <a:srgbClr val="FFFF00"/>
                    </a:solidFill>
                  </a:rPr>
                  <a:t>33.2187</a:t>
                </a:r>
                <a:r>
                  <a:rPr lang="en-US" dirty="0"/>
                  <a:t>  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432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9,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BCD9-CEFC-4F91-AE3E-0C1133FDC5E0}"/>
              </a:ext>
            </a:extLst>
          </p:cNvPr>
          <p:cNvSpPr txBox="1"/>
          <p:nvPr/>
        </p:nvSpPr>
        <p:spPr>
          <a:xfrm>
            <a:off x="4495800" y="5540514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What does your calculator say?</a:t>
            </a:r>
          </a:p>
        </p:txBody>
      </p:sp>
    </p:spTree>
    <p:extLst>
      <p:ext uri="{BB962C8B-B14F-4D97-AF65-F5344CB8AC3E}">
        <p14:creationId xmlns:p14="http://schemas.microsoft.com/office/powerpoint/2010/main" val="403928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Obviously, only series that converge are of interest</a:t>
            </a:r>
          </a:p>
          <a:p>
            <a:r>
              <a:rPr lang="en-US" dirty="0"/>
              <a:t>… so, how can we tell if a series converges?</a:t>
            </a:r>
          </a:p>
          <a:p>
            <a:r>
              <a:rPr lang="en-US" dirty="0"/>
              <a:t>… because it is such an important topic, lots of methods have been developed to test for convergence </a:t>
            </a:r>
          </a:p>
        </p:txBody>
      </p:sp>
    </p:spTree>
    <p:extLst>
      <p:ext uri="{BB962C8B-B14F-4D97-AF65-F5344CB8AC3E}">
        <p14:creationId xmlns:p14="http://schemas.microsoft.com/office/powerpoint/2010/main" val="255675247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−1)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Develop 4 terms to approximate: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0.15</a:t>
                </a:r>
                <a:r>
                  <a:rPr lang="en-US" dirty="0"/>
                  <a:t> ≈ 1+0.15+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0.15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≈ 1.161812   (vs 1.161834)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4.65</a:t>
                </a:r>
                <a:r>
                  <a:rPr lang="en-US" dirty="0"/>
                  <a:t> ≈ 1+4.65+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4.65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4.65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≈ 33.2187    (vs </a:t>
                </a:r>
                <a:r>
                  <a:rPr lang="en-US" dirty="0">
                    <a:solidFill>
                      <a:srgbClr val="FFFF00"/>
                    </a:solidFill>
                  </a:rPr>
                  <a:t>104.5849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432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C6168-97A8-48BD-938C-D0B179E2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9,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299AE-112A-46F7-A933-67114E8AA83E}"/>
              </a:ext>
            </a:extLst>
          </p:cNvPr>
          <p:cNvSpPr txBox="1"/>
          <p:nvPr/>
        </p:nvSpPr>
        <p:spPr>
          <a:xfrm>
            <a:off x="5943600" y="6096000"/>
            <a:ext cx="266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Is the approximation good ‘</a:t>
            </a:r>
            <a:r>
              <a:rPr lang="en-US" sz="2000" dirty="0" err="1">
                <a:solidFill>
                  <a:srgbClr val="CCFFFF"/>
                </a:solidFill>
              </a:rPr>
              <a:t>nuff</a:t>
            </a:r>
            <a:r>
              <a:rPr lang="en-US" sz="2000" dirty="0">
                <a:solidFill>
                  <a:srgbClr val="CC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883411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991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baseline="30000" dirty="0"/>
                  <a:t>4.65</a:t>
                </a:r>
                <a:r>
                  <a:rPr lang="en-US" dirty="0"/>
                  <a:t> ≈ 1+4.65+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4.65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4.65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≈ 33.2187    (vs 104.5849)</a:t>
                </a:r>
              </a:p>
              <a:p>
                <a:r>
                  <a:rPr lang="en-US" dirty="0"/>
                  <a:t>Obviously, this error is unacceptable</a:t>
                </a:r>
              </a:p>
              <a:p>
                <a:r>
                  <a:rPr lang="en-US" dirty="0"/>
                  <a:t>It happened because we used too large a value for x and too few terms in our approximation (we would need about 11)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991600" cy="5638800"/>
              </a:xfrm>
              <a:blipFill>
                <a:blip r:embed="rId2"/>
                <a:stretch>
                  <a:fillRect l="-2373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BC47FAA6-77D9-4AD7-AC60-FEC9553D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Maclaurin Series</a:t>
            </a:r>
          </a:p>
        </p:txBody>
      </p:sp>
    </p:spTree>
    <p:extLst>
      <p:ext uri="{BB962C8B-B14F-4D97-AF65-F5344CB8AC3E}">
        <p14:creationId xmlns:p14="http://schemas.microsoft.com/office/powerpoint/2010/main" val="97892452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821EEF-E9E8-4F47-8DAA-41949934A969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Maclaurin series works best when x&lt;1</a:t>
            </a:r>
          </a:p>
        </p:txBody>
      </p:sp>
    </p:spTree>
    <p:extLst>
      <p:ext uri="{BB962C8B-B14F-4D97-AF65-F5344CB8AC3E}">
        <p14:creationId xmlns:p14="http://schemas.microsoft.com/office/powerpoint/2010/main" val="28314828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821EEF-E9E8-4F47-8DAA-41949934A969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Maclaurin series works best when x&lt;1</a:t>
            </a:r>
          </a:p>
          <a:p>
            <a:r>
              <a:rPr lang="en-US" dirty="0"/>
              <a:t>This is because the x</a:t>
            </a:r>
            <a:r>
              <a:rPr lang="en-US" baseline="30000" dirty="0"/>
              <a:t>3</a:t>
            </a:r>
            <a:r>
              <a:rPr lang="en-US" dirty="0"/>
              <a:t>, x</a:t>
            </a:r>
            <a:r>
              <a:rPr lang="en-US" baseline="30000" dirty="0"/>
              <a:t>4</a:t>
            </a:r>
            <a:r>
              <a:rPr lang="en-US" dirty="0"/>
              <a:t>, … terms tend to become zero</a:t>
            </a:r>
          </a:p>
        </p:txBody>
      </p:sp>
    </p:spTree>
    <p:extLst>
      <p:ext uri="{BB962C8B-B14F-4D97-AF65-F5344CB8AC3E}">
        <p14:creationId xmlns:p14="http://schemas.microsoft.com/office/powerpoint/2010/main" val="180964928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D972D8-5EAF-49D6-91A7-670F9E62EF58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10899435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821EEF-E9E8-4F47-8DAA-41949934A969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Graphically, the Maclaurin series makes a lot of sense</a:t>
            </a:r>
          </a:p>
        </p:txBody>
      </p:sp>
    </p:spTree>
    <p:extLst>
      <p:ext uri="{BB962C8B-B14F-4D97-AF65-F5344CB8AC3E}">
        <p14:creationId xmlns:p14="http://schemas.microsoft.com/office/powerpoint/2010/main" val="95532341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821EEF-E9E8-4F47-8DAA-41949934A969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7CCDE-A7C5-499F-8FB3-57D60F85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3017"/>
            <a:ext cx="2191849" cy="2237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4261F1-3CDE-4C16-ADFA-70A02A925719}"/>
              </a:ext>
            </a:extLst>
          </p:cNvPr>
          <p:cNvSpPr txBox="1"/>
          <p:nvPr/>
        </p:nvSpPr>
        <p:spPr>
          <a:xfrm>
            <a:off x="457199" y="3180451"/>
            <a:ext cx="1838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DC8FF"/>
                </a:solidFill>
              </a:rPr>
              <a:t>original graph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69D2422-87C6-4244-9081-79C461BE1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828852"/>
              </p:ext>
            </p:extLst>
          </p:nvPr>
        </p:nvGraphicFramePr>
        <p:xfrm>
          <a:off x="3341626" y="954313"/>
          <a:ext cx="2191849" cy="223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838160" imgH="1876320" progId="Paint.Picture">
                  <p:embed/>
                </p:oleObj>
              </mc:Choice>
              <mc:Fallback>
                <p:oleObj name="Bitmap Image" r:id="rId4" imgW="1838160" imgH="1876320" progId="Paint.Pictur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69D2422-87C6-4244-9081-79C461BE1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1626" y="954313"/>
                        <a:ext cx="2191849" cy="223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8336E77-B4FC-4F03-AD87-5B6E1D17FED5}"/>
              </a:ext>
            </a:extLst>
          </p:cNvPr>
          <p:cNvSpPr txBox="1"/>
          <p:nvPr/>
        </p:nvSpPr>
        <p:spPr>
          <a:xfrm>
            <a:off x="3348037" y="3048623"/>
            <a:ext cx="1838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y = 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C21D33-7DC4-4BB1-AE1D-3764B9904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624" y="965670"/>
            <a:ext cx="2214563" cy="22372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C9A39B-EFE7-4395-9EC6-8DF3FE61B31E}"/>
              </a:ext>
            </a:extLst>
          </p:cNvPr>
          <p:cNvSpPr txBox="1"/>
          <p:nvPr/>
        </p:nvSpPr>
        <p:spPr>
          <a:xfrm>
            <a:off x="7212543" y="3039485"/>
            <a:ext cx="1838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y = x - x</a:t>
            </a:r>
            <a:r>
              <a:rPr lang="en-US" sz="2000" baseline="30000" dirty="0">
                <a:solidFill>
                  <a:srgbClr val="FFC000"/>
                </a:solidFill>
              </a:rPr>
              <a:t>3</a:t>
            </a:r>
            <a:r>
              <a:rPr lang="en-US" sz="2000" dirty="0">
                <a:solidFill>
                  <a:srgbClr val="FFC000"/>
                </a:solidFill>
              </a:rPr>
              <a:t>/3!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3B08D0-0B04-4607-A66A-07A0C0654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450" y="3665348"/>
            <a:ext cx="2362200" cy="22372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B447B9-40B3-4262-9911-914DD15762A4}"/>
              </a:ext>
            </a:extLst>
          </p:cNvPr>
          <p:cNvSpPr txBox="1"/>
          <p:nvPr/>
        </p:nvSpPr>
        <p:spPr>
          <a:xfrm>
            <a:off x="2047875" y="5924490"/>
            <a:ext cx="260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y = x - x</a:t>
            </a:r>
            <a:r>
              <a:rPr lang="en-US" sz="2000" baseline="30000" dirty="0">
                <a:solidFill>
                  <a:srgbClr val="FFC000"/>
                </a:solidFill>
              </a:rPr>
              <a:t>3</a:t>
            </a:r>
            <a:r>
              <a:rPr lang="en-US" sz="2000" dirty="0">
                <a:solidFill>
                  <a:srgbClr val="FFC000"/>
                </a:solidFill>
              </a:rPr>
              <a:t>/3! + x</a:t>
            </a:r>
            <a:r>
              <a:rPr lang="en-US" sz="2000" baseline="30000" dirty="0">
                <a:solidFill>
                  <a:srgbClr val="FFC000"/>
                </a:solidFill>
              </a:rPr>
              <a:t>5</a:t>
            </a:r>
            <a:r>
              <a:rPr lang="en-US" sz="2000" dirty="0">
                <a:solidFill>
                  <a:srgbClr val="FFC000"/>
                </a:solidFill>
              </a:rPr>
              <a:t>/5!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B3D1B02-1A13-460B-81B1-3B74B8278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29876"/>
              </p:ext>
            </p:extLst>
          </p:nvPr>
        </p:nvGraphicFramePr>
        <p:xfrm>
          <a:off x="5799666" y="3694683"/>
          <a:ext cx="2237276" cy="223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876320" imgH="1876320" progId="Paint.Picture">
                  <p:embed/>
                </p:oleObj>
              </mc:Choice>
              <mc:Fallback>
                <p:oleObj name="Bitmap Image" r:id="rId8" imgW="1876320" imgH="1876320" progId="Paint.Picture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B3D1B02-1A13-460B-81B1-3B74B8278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9666" y="3694683"/>
                        <a:ext cx="2237276" cy="223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05E6BB3-251B-4007-A896-4B9C086426F1}"/>
              </a:ext>
            </a:extLst>
          </p:cNvPr>
          <p:cNvSpPr txBox="1"/>
          <p:nvPr/>
        </p:nvSpPr>
        <p:spPr>
          <a:xfrm>
            <a:off x="5638800" y="5943600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y = x - x</a:t>
            </a:r>
            <a:r>
              <a:rPr lang="en-US" sz="2000" baseline="30000" dirty="0">
                <a:solidFill>
                  <a:srgbClr val="FFC000"/>
                </a:solidFill>
              </a:rPr>
              <a:t>3</a:t>
            </a:r>
            <a:r>
              <a:rPr lang="en-US" sz="2000" dirty="0">
                <a:solidFill>
                  <a:srgbClr val="FFC000"/>
                </a:solidFill>
              </a:rPr>
              <a:t>/3! + x</a:t>
            </a:r>
            <a:r>
              <a:rPr lang="en-US" sz="2000" baseline="30000" dirty="0">
                <a:solidFill>
                  <a:srgbClr val="FFC000"/>
                </a:solidFill>
              </a:rPr>
              <a:t>5</a:t>
            </a:r>
            <a:r>
              <a:rPr lang="en-US" sz="2000" dirty="0">
                <a:solidFill>
                  <a:srgbClr val="FFC000"/>
                </a:solidFill>
              </a:rPr>
              <a:t>/5! – x</a:t>
            </a:r>
            <a:r>
              <a:rPr lang="en-US" sz="2000" baseline="30000" dirty="0">
                <a:solidFill>
                  <a:srgbClr val="FFC000"/>
                </a:solidFill>
              </a:rPr>
              <a:t>7</a:t>
            </a:r>
            <a:r>
              <a:rPr lang="en-US" sz="2000" dirty="0">
                <a:solidFill>
                  <a:srgbClr val="FFC000"/>
                </a:solidFill>
              </a:rPr>
              <a:t>/7!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BC2D5F-DDC4-4222-A5B7-FA676F1B4AF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https://math.libretexts.org/Bookshelves/Calculus/Book%3A_Active_Calculus_(Boelkins_et_al)/8%3A_Sequences_and_Series/8.5%3A_Taylor_Polynomials_and_Taylor_Series</a:t>
            </a:r>
          </a:p>
        </p:txBody>
      </p:sp>
    </p:spTree>
    <p:extLst>
      <p:ext uri="{BB962C8B-B14F-4D97-AF65-F5344CB8AC3E}">
        <p14:creationId xmlns:p14="http://schemas.microsoft.com/office/powerpoint/2010/main" val="88323825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821EEF-E9E8-4F47-8DAA-41949934A969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Notice that the Maclaurin series values are close to the original graph even for y=x when x&lt;1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06B93-681F-4341-8C2A-26352A7A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39456"/>
            <a:ext cx="2191849" cy="2237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3E214-5C28-4C89-9E32-CF96A5ABC652}"/>
              </a:ext>
            </a:extLst>
          </p:cNvPr>
          <p:cNvSpPr txBox="1"/>
          <p:nvPr/>
        </p:nvSpPr>
        <p:spPr>
          <a:xfrm>
            <a:off x="2362199" y="6076890"/>
            <a:ext cx="1838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DC8FF"/>
                </a:solidFill>
              </a:rPr>
              <a:t>original graph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899C980-AB1C-49AB-B3CD-438F56D88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9460"/>
              </p:ext>
            </p:extLst>
          </p:nvPr>
        </p:nvGraphicFramePr>
        <p:xfrm>
          <a:off x="5246626" y="3850752"/>
          <a:ext cx="2191849" cy="223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838160" imgH="1876320" progId="Paint.Picture">
                  <p:embed/>
                </p:oleObj>
              </mc:Choice>
              <mc:Fallback>
                <p:oleObj name="Bitmap Image" r:id="rId3" imgW="1838160" imgH="187632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899C980-AB1C-49AB-B3CD-438F56D885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6626" y="3850752"/>
                        <a:ext cx="2191849" cy="223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112C92-F588-488C-939F-D419449EDE24}"/>
              </a:ext>
            </a:extLst>
          </p:cNvPr>
          <p:cNvSpPr txBox="1"/>
          <p:nvPr/>
        </p:nvSpPr>
        <p:spPr>
          <a:xfrm>
            <a:off x="5253037" y="5945062"/>
            <a:ext cx="1838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y =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399DC-1229-4DF4-BFBB-BCF992BFD75C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https://math.libretexts.org/Bookshelves/Calculus/Book%3A_Active_Calculus_(Boelkins_et_al)/8%3A_Sequences_and_Series/8.5%3A_Taylor_Polynomials_and_Taylor_Series</a:t>
            </a:r>
          </a:p>
        </p:txBody>
      </p:sp>
    </p:spTree>
    <p:extLst>
      <p:ext uri="{BB962C8B-B14F-4D97-AF65-F5344CB8AC3E}">
        <p14:creationId xmlns:p14="http://schemas.microsoft.com/office/powerpoint/2010/main" val="207128941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821EEF-E9E8-4F47-8DAA-41949934A969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larger values of x, you must include more terms for the series values to become close to the original graph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06B93-681F-4341-8C2A-26352A7A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39456"/>
            <a:ext cx="2191849" cy="2237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3E214-5C28-4C89-9E32-CF96A5ABC652}"/>
              </a:ext>
            </a:extLst>
          </p:cNvPr>
          <p:cNvSpPr txBox="1"/>
          <p:nvPr/>
        </p:nvSpPr>
        <p:spPr>
          <a:xfrm>
            <a:off x="457199" y="6076890"/>
            <a:ext cx="1838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DC8FF"/>
                </a:solidFill>
              </a:rPr>
              <a:t>original graph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399DC-1229-4DF4-BFBB-BCF992BFD75C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https://math.libretexts.org/Bookshelves/Calculus/Book%3A_Active_Calculus_(Boelkins_et_al)/8%3A_Sequences_and_Series/8.5%3A_Taylor_Polynomials_and_Taylor_Series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93B44A-9B25-4E56-A5C9-B5602D0F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839456"/>
            <a:ext cx="2362200" cy="22372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A92707-7044-4A16-91B6-01EE1FBE648C}"/>
              </a:ext>
            </a:extLst>
          </p:cNvPr>
          <p:cNvSpPr txBox="1"/>
          <p:nvPr/>
        </p:nvSpPr>
        <p:spPr>
          <a:xfrm>
            <a:off x="2733675" y="6076890"/>
            <a:ext cx="260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y = x - x</a:t>
            </a:r>
            <a:r>
              <a:rPr lang="en-US" sz="2000" baseline="30000" dirty="0">
                <a:solidFill>
                  <a:srgbClr val="FFC000"/>
                </a:solidFill>
              </a:rPr>
              <a:t>3</a:t>
            </a:r>
            <a:r>
              <a:rPr lang="en-US" sz="2000" dirty="0">
                <a:solidFill>
                  <a:srgbClr val="FFC000"/>
                </a:solidFill>
              </a:rPr>
              <a:t>/3! + x</a:t>
            </a:r>
            <a:r>
              <a:rPr lang="en-US" sz="2000" baseline="30000" dirty="0">
                <a:solidFill>
                  <a:srgbClr val="FFC000"/>
                </a:solidFill>
              </a:rPr>
              <a:t>5</a:t>
            </a:r>
            <a:r>
              <a:rPr lang="en-US" sz="2000" dirty="0">
                <a:solidFill>
                  <a:srgbClr val="FFC000"/>
                </a:solidFill>
              </a:rPr>
              <a:t>/5!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A789B74-4CD5-4C8F-8C24-C970CD2A6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09453"/>
              </p:ext>
            </p:extLst>
          </p:nvPr>
        </p:nvGraphicFramePr>
        <p:xfrm>
          <a:off x="6297124" y="3849517"/>
          <a:ext cx="2237276" cy="223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876320" imgH="1876320" progId="Paint.Picture">
                  <p:embed/>
                </p:oleObj>
              </mc:Choice>
              <mc:Fallback>
                <p:oleObj name="Bitmap Image" r:id="rId4" imgW="1876320" imgH="1876320" progId="Paint.Picture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A789B74-4CD5-4C8F-8C24-C970CD2A6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7124" y="3849517"/>
                        <a:ext cx="2237276" cy="223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9B408BB-D083-4F6A-9B84-EC841CB17B20}"/>
              </a:ext>
            </a:extLst>
          </p:cNvPr>
          <p:cNvSpPr txBox="1"/>
          <p:nvPr/>
        </p:nvSpPr>
        <p:spPr>
          <a:xfrm>
            <a:off x="5638800" y="6019800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y = x - x</a:t>
            </a:r>
            <a:r>
              <a:rPr lang="en-US" sz="2000" baseline="30000" dirty="0">
                <a:solidFill>
                  <a:srgbClr val="FFC000"/>
                </a:solidFill>
              </a:rPr>
              <a:t>3</a:t>
            </a:r>
            <a:r>
              <a:rPr lang="en-US" sz="2000" dirty="0">
                <a:solidFill>
                  <a:srgbClr val="FFC000"/>
                </a:solidFill>
              </a:rPr>
              <a:t>/3! + x</a:t>
            </a:r>
            <a:r>
              <a:rPr lang="en-US" sz="2000" baseline="30000" dirty="0">
                <a:solidFill>
                  <a:srgbClr val="FFC000"/>
                </a:solidFill>
              </a:rPr>
              <a:t>5</a:t>
            </a:r>
            <a:r>
              <a:rPr lang="en-US" sz="2000" dirty="0">
                <a:solidFill>
                  <a:srgbClr val="FFC000"/>
                </a:solidFill>
              </a:rPr>
              <a:t>/5! – x</a:t>
            </a:r>
            <a:r>
              <a:rPr lang="en-US" sz="2000" baseline="30000" dirty="0">
                <a:solidFill>
                  <a:srgbClr val="FFC000"/>
                </a:solidFill>
              </a:rPr>
              <a:t>7</a:t>
            </a:r>
            <a:r>
              <a:rPr lang="en-US" sz="2000" dirty="0">
                <a:solidFill>
                  <a:srgbClr val="FFC000"/>
                </a:solidFill>
              </a:rPr>
              <a:t>/7!</a:t>
            </a:r>
          </a:p>
        </p:txBody>
      </p:sp>
    </p:spTree>
    <p:extLst>
      <p:ext uri="{BB962C8B-B14F-4D97-AF65-F5344CB8AC3E}">
        <p14:creationId xmlns:p14="http://schemas.microsoft.com/office/powerpoint/2010/main" val="339495848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Divergence &amp; Convergence Tests</a:t>
            </a:r>
          </a:p>
          <a:p>
            <a:endParaRPr lang="en-US" sz="2000" dirty="0"/>
          </a:p>
          <a:p>
            <a:r>
              <a:rPr lang="en-US" dirty="0"/>
              <a:t>If      ≠ 0, then the series </a:t>
            </a:r>
          </a:p>
          <a:p>
            <a:r>
              <a:rPr lang="en-US" dirty="0"/>
              <a:t>    diverges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C952E-01D6-485A-9CC5-7262CF0AE256}"/>
              </a:ext>
            </a:extLst>
          </p:cNvPr>
          <p:cNvSpPr txBox="1"/>
          <p:nvPr/>
        </p:nvSpPr>
        <p:spPr>
          <a:xfrm>
            <a:off x="1447800" y="2209800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298740869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Convergence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Power Series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Maclaurin Series</a:t>
            </a:r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Divergence &amp; Convergence Tests</a:t>
            </a:r>
          </a:p>
          <a:p>
            <a:endParaRPr lang="en-US" sz="2000" dirty="0"/>
          </a:p>
          <a:p>
            <a:r>
              <a:rPr lang="en-US" dirty="0"/>
              <a:t>If a series converges, then the        </a:t>
            </a:r>
          </a:p>
          <a:p>
            <a:r>
              <a:rPr lang="en-US" dirty="0"/>
              <a:t>        = 0</a:t>
            </a:r>
          </a:p>
          <a:p>
            <a:endParaRPr lang="en-US" sz="2000" dirty="0"/>
          </a:p>
          <a:p>
            <a:r>
              <a:rPr lang="en-US" dirty="0"/>
              <a:t>But… if      = 0, there is still </a:t>
            </a:r>
          </a:p>
          <a:p>
            <a:pPr>
              <a:spcBef>
                <a:spcPts val="0"/>
              </a:spcBef>
            </a:pPr>
            <a:r>
              <a:rPr lang="en-US" dirty="0"/>
              <a:t>	no guarantee the series </a:t>
            </a:r>
          </a:p>
          <a:p>
            <a:pPr>
              <a:spcBef>
                <a:spcPts val="0"/>
              </a:spcBef>
            </a:pPr>
            <a:r>
              <a:rPr lang="en-US" dirty="0"/>
              <a:t>    converges!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3BECB-AFD1-440D-9257-E17E51C21A8A}"/>
              </a:ext>
            </a:extLst>
          </p:cNvPr>
          <p:cNvSpPr txBox="1"/>
          <p:nvPr/>
        </p:nvSpPr>
        <p:spPr>
          <a:xfrm>
            <a:off x="1371600" y="2947481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21BA1-D052-4D15-928B-6EB2454B92E4}"/>
              </a:ext>
            </a:extLst>
          </p:cNvPr>
          <p:cNvSpPr txBox="1"/>
          <p:nvPr/>
        </p:nvSpPr>
        <p:spPr>
          <a:xfrm>
            <a:off x="2667000" y="4038600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50716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4CFC-5BB8-4754-B526-BE7C9BD3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CF1D-F085-4AFC-B847-EAE8CB53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/>
              <a:t>Tests for Convergence/Divergence</a:t>
            </a:r>
          </a:p>
          <a:p>
            <a:r>
              <a:rPr lang="en-US" sz="3500" dirty="0"/>
              <a:t>	Geometric series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Divergence test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Integral test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p-series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Ratio test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Root test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Comparison test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Limit comparison test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Alternating series test</a:t>
            </a:r>
          </a:p>
        </p:txBody>
      </p:sp>
    </p:spTree>
    <p:extLst>
      <p:ext uri="{BB962C8B-B14F-4D97-AF65-F5344CB8AC3E}">
        <p14:creationId xmlns:p14="http://schemas.microsoft.com/office/powerpoint/2010/main" val="341969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4CFC-5BB8-4754-B526-BE7C9BD3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CF1D-F085-4AFC-B847-EAE8CB53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/>
              <a:t>We are SO glad we live in the age of calculators and websites that handle these problems!!!!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54596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8902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couple of classes ago we studied the arithmetic sequence</a:t>
            </a:r>
          </a:p>
          <a:p>
            <a:r>
              <a:rPr lang="en-US" dirty="0"/>
              <a:t>	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4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Convergence and Divergence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Power series and Maclaurin 			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formula for the term value of an arithmetic series is:</a:t>
                </a:r>
              </a:p>
              <a:p>
                <a:pPr algn="ctr"/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 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92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Similarly,  the value of a geometric series (whose sequence is: a</a:t>
                </a:r>
                <a:r>
                  <a:rPr lang="en-US" baseline="-25000" dirty="0"/>
                  <a:t>n</a:t>
                </a:r>
                <a:r>
                  <a:rPr lang="en-US" dirty="0"/>
                  <a:t> = ra</a:t>
                </a:r>
                <a:r>
                  <a:rPr lang="en-US" baseline="-25000" dirty="0"/>
                  <a:t>n-1</a:t>
                </a:r>
                <a:r>
                  <a:rPr lang="en-US" dirty="0"/>
                  <a:t>) is:</a:t>
                </a:r>
              </a:p>
              <a:p>
                <a:pPr algn="ctr"/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(1−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  <m:r>
                          <m:rPr>
                            <m:nor/>
                          </m:rPr>
                          <a:rPr lang="en-US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1−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04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r>
              <a:rPr lang="en-US" dirty="0"/>
              <a:t>Another standard series is the </a:t>
            </a:r>
            <a:r>
              <a:rPr lang="en-US" dirty="0">
                <a:solidFill>
                  <a:srgbClr val="FFC000"/>
                </a:solidFill>
              </a:rPr>
              <a:t>power series (p-series)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/>
              <a:t>ƒ = a</a:t>
            </a:r>
            <a:r>
              <a:rPr lang="en-US" baseline="-25000" dirty="0"/>
              <a:t>0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u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u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u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u</a:t>
            </a:r>
            <a:r>
              <a:rPr lang="en-US" baseline="30000" dirty="0" err="1"/>
              <a:t>n</a:t>
            </a:r>
            <a:endParaRPr lang="en-US" baseline="30000" dirty="0"/>
          </a:p>
          <a:p>
            <a:endParaRPr lang="en-US" baseline="30000" dirty="0">
              <a:solidFill>
                <a:schemeClr val="tx1"/>
              </a:solidFill>
            </a:endParaRPr>
          </a:p>
          <a:p>
            <a:r>
              <a:rPr lang="en-US" dirty="0"/>
              <a:t>u will be some function of x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20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order</a:t>
            </a:r>
            <a:r>
              <a:rPr lang="en-US" dirty="0"/>
              <a:t> of the power series is the smallest power of x with a nonzero coefficient </a:t>
            </a:r>
          </a:p>
        </p:txBody>
      </p:sp>
    </p:spTree>
    <p:extLst>
      <p:ext uri="{BB962C8B-B14F-4D97-AF65-F5344CB8AC3E}">
        <p14:creationId xmlns:p14="http://schemas.microsoft.com/office/powerpoint/2010/main" val="407332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frequently generated by long division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4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geometric series we generated last class?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33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Suppose you wanted a series to estimate: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579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19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90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8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3) Approximate functions using Taylor and </a:t>
            </a:r>
            <a:r>
              <a:rPr lang="en-US" sz="3200" dirty="0" err="1">
                <a:solidFill>
                  <a:srgbClr val="FFC000"/>
                </a:solidFill>
              </a:rPr>
              <a:t>MacLaurin</a:t>
            </a:r>
            <a:r>
              <a:rPr lang="en-US" sz="3200" dirty="0"/>
              <a:t> polynomials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5720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53F6A-4909-41AF-A7D1-56C61D830BF0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</p:spTree>
    <p:extLst>
      <p:ext uri="{BB962C8B-B14F-4D97-AF65-F5344CB8AC3E}">
        <p14:creationId xmlns:p14="http://schemas.microsoft.com/office/powerpoint/2010/main" val="2860372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53F6A-4909-41AF-A7D1-56C61D830BF0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</p:spTree>
    <p:extLst>
      <p:ext uri="{BB962C8B-B14F-4D97-AF65-F5344CB8AC3E}">
        <p14:creationId xmlns:p14="http://schemas.microsoft.com/office/powerpoint/2010/main" val="1310926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 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  <a:p>
            <a:r>
              <a:rPr lang="en-US" dirty="0"/>
              <a:t>¯¯¯¯¯¯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1BBBB-924D-4AC6-BB01-121B21095EA3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</p:spTree>
    <p:extLst>
      <p:ext uri="{BB962C8B-B14F-4D97-AF65-F5344CB8AC3E}">
        <p14:creationId xmlns:p14="http://schemas.microsoft.com/office/powerpoint/2010/main" val="3410823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 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</a:t>
                </a:r>
                <a:r>
                  <a:rPr lang="en-US" u="sng" dirty="0"/>
                  <a:t>x-x</a:t>
                </a:r>
                <a:r>
                  <a:rPr lang="en-US" u="sng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  <a:p>
            <a:r>
              <a:rPr lang="en-US" dirty="0"/>
              <a:t>¯¯¯¯¯¯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1BBBB-924D-4AC6-BB01-121B21095EA3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</p:spTree>
    <p:extLst>
      <p:ext uri="{BB962C8B-B14F-4D97-AF65-F5344CB8AC3E}">
        <p14:creationId xmlns:p14="http://schemas.microsoft.com/office/powerpoint/2010/main" val="3360175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 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</a:t>
                </a:r>
                <a:r>
                  <a:rPr lang="en-US" u="sng" dirty="0"/>
                  <a:t>x-x</a:t>
                </a:r>
                <a:r>
                  <a:rPr lang="en-US" u="sng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  <a:p>
            <a:r>
              <a:rPr lang="en-US" dirty="0"/>
              <a:t>¯¯¯¯¯¯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1BBBB-924D-4AC6-BB01-121B21095EA3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ED3C7-E533-415D-ADC1-375DB8ED4686}"/>
              </a:ext>
            </a:extLst>
          </p:cNvPr>
          <p:cNvSpPr txBox="1"/>
          <p:nvPr/>
        </p:nvSpPr>
        <p:spPr>
          <a:xfrm>
            <a:off x="3276600" y="5464314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 )</a:t>
            </a:r>
          </a:p>
        </p:txBody>
      </p:sp>
    </p:spTree>
    <p:extLst>
      <p:ext uri="{BB962C8B-B14F-4D97-AF65-F5344CB8AC3E}">
        <p14:creationId xmlns:p14="http://schemas.microsoft.com/office/powerpoint/2010/main" val="2747484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 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</a:t>
                </a:r>
                <a:r>
                  <a:rPr lang="en-US" u="sng" dirty="0"/>
                  <a:t>x-x</a:t>
                </a:r>
                <a:r>
                  <a:rPr lang="en-US" u="sng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          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3"/>
                <a:stretch>
                  <a:fillRect l="-2593" t="-1946" b="-6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  <a:p>
            <a:r>
              <a:rPr lang="en-US" dirty="0"/>
              <a:t>¯¯¯¯¯¯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1BBBB-924D-4AC6-BB01-121B21095EA3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ED3C7-E533-415D-ADC1-375DB8ED4686}"/>
              </a:ext>
            </a:extLst>
          </p:cNvPr>
          <p:cNvSpPr txBox="1"/>
          <p:nvPr/>
        </p:nvSpPr>
        <p:spPr>
          <a:xfrm>
            <a:off x="3276600" y="5464314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 )</a:t>
            </a:r>
          </a:p>
        </p:txBody>
      </p:sp>
    </p:spTree>
    <p:extLst>
      <p:ext uri="{BB962C8B-B14F-4D97-AF65-F5344CB8AC3E}">
        <p14:creationId xmlns:p14="http://schemas.microsoft.com/office/powerpoint/2010/main" val="2362425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 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sz="2000" dirty="0"/>
                  <a:t> </a:t>
                </a:r>
                <a:r>
                  <a:rPr lang="en-US" dirty="0"/>
                  <a:t>x  + 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</a:t>
                </a:r>
                <a:r>
                  <a:rPr lang="en-US" u="sng" dirty="0"/>
                  <a:t>x-x</a:t>
                </a:r>
                <a:r>
                  <a:rPr lang="en-US" u="sng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          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 b="-6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71800" y="2933700"/>
            <a:ext cx="4419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¯¯¯¯¯¯¯¯¯¯¯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46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So </a:t>
                </a:r>
              </a:p>
              <a:p>
                <a:r>
                  <a:rPr lang="en-US" dirty="0"/>
                  <a:t>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= 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</a:t>
                </a:r>
              </a:p>
              <a:p>
                <a:endParaRPr lang="en-US" dirty="0"/>
              </a:p>
              <a:p>
                <a:r>
                  <a:rPr lang="en-US" dirty="0"/>
                  <a:t>which is a geometric series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2"/>
                <a:stretch>
                  <a:fillRect l="-2456" t="-1946" r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92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geometric series is a special case of the power series</a:t>
            </a:r>
          </a:p>
          <a:p>
            <a:endParaRPr lang="en-US" sz="2000" dirty="0"/>
          </a:p>
          <a:p>
            <a:r>
              <a:rPr lang="en-US" dirty="0"/>
              <a:t>Geometric series:</a:t>
            </a:r>
          </a:p>
          <a:p>
            <a:r>
              <a:rPr lang="en-US" dirty="0"/>
              <a:t>y = 1 + x + x</a:t>
            </a:r>
            <a:r>
              <a:rPr lang="en-US" baseline="30000" dirty="0"/>
              <a:t>2</a:t>
            </a:r>
            <a:r>
              <a:rPr lang="en-US" dirty="0"/>
              <a:t> + x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r>
              <a:rPr lang="en-US" dirty="0"/>
              <a:t>Power series:</a:t>
            </a:r>
          </a:p>
          <a:p>
            <a:r>
              <a:rPr lang="en-US" dirty="0"/>
              <a:t>y = a</a:t>
            </a:r>
            <a:r>
              <a:rPr lang="en-US" baseline="-25000" dirty="0"/>
              <a:t>0</a:t>
            </a:r>
            <a:r>
              <a:rPr lang="en-US" dirty="0"/>
              <a:t> + a</a:t>
            </a:r>
            <a:r>
              <a:rPr lang="en-US" baseline="-25000" dirty="0"/>
              <a:t>1</a:t>
            </a:r>
            <a:r>
              <a:rPr lang="en-US" dirty="0"/>
              <a:t>u + a</a:t>
            </a:r>
            <a:r>
              <a:rPr lang="en-US" baseline="-25000" dirty="0"/>
              <a:t>2</a:t>
            </a:r>
            <a:r>
              <a:rPr lang="en-US" dirty="0"/>
              <a:t>u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u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</p:txBody>
      </p:sp>
    </p:spTree>
    <p:extLst>
      <p:ext uri="{BB962C8B-B14F-4D97-AF65-F5344CB8AC3E}">
        <p14:creationId xmlns:p14="http://schemas.microsoft.com/office/powerpoint/2010/main" val="753571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power series:</a:t>
            </a:r>
          </a:p>
          <a:p>
            <a:r>
              <a:rPr lang="en-US" dirty="0"/>
              <a:t>y = a</a:t>
            </a:r>
            <a:r>
              <a:rPr lang="en-US" baseline="-25000" dirty="0"/>
              <a:t>0</a:t>
            </a:r>
            <a:r>
              <a:rPr lang="en-US" dirty="0"/>
              <a:t> +a</a:t>
            </a:r>
            <a:r>
              <a:rPr lang="en-US" baseline="-25000" dirty="0"/>
              <a:t>1</a:t>
            </a:r>
            <a:r>
              <a:rPr lang="en-US" dirty="0"/>
              <a:t>u + a</a:t>
            </a:r>
            <a:r>
              <a:rPr lang="en-US" baseline="-25000" dirty="0"/>
              <a:t>2</a:t>
            </a:r>
            <a:r>
              <a:rPr lang="en-US" dirty="0"/>
              <a:t>u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u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endParaRPr lang="en-US" dirty="0"/>
          </a:p>
          <a:p>
            <a:r>
              <a:rPr lang="en-US" dirty="0"/>
              <a:t>u can be any function of x</a:t>
            </a:r>
          </a:p>
          <a:p>
            <a:r>
              <a:rPr lang="en-US" dirty="0"/>
              <a:t>the a’s are the coefficients of </a:t>
            </a:r>
          </a:p>
          <a:p>
            <a:r>
              <a:rPr lang="en-US" dirty="0"/>
              <a:t>	each term in the series</a:t>
            </a:r>
          </a:p>
        </p:txBody>
      </p:sp>
    </p:spTree>
    <p:extLst>
      <p:ext uri="{BB962C8B-B14F-4D97-AF65-F5344CB8AC3E}">
        <p14:creationId xmlns:p14="http://schemas.microsoft.com/office/powerpoint/2010/main" val="102319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029730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series are used in electrical engineering under the name of the </a:t>
            </a:r>
            <a:r>
              <a:rPr lang="en-US" dirty="0">
                <a:solidFill>
                  <a:srgbClr val="FFC000"/>
                </a:solidFill>
              </a:rPr>
              <a:t>Z-transform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55954-D892-BB61-3DA6-15880C1D2B39}"/>
              </a:ext>
            </a:extLst>
          </p:cNvPr>
          <p:cNvSpPr txBox="1"/>
          <p:nvPr/>
        </p:nvSpPr>
        <p:spPr>
          <a:xfrm>
            <a:off x="4572000" y="4267200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In mathematics and signal processing, the Z-transform </a:t>
            </a:r>
            <a:r>
              <a:rPr lang="en-US" b="1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converts a discrete-time signal, which is a sequence of real or complex numbers, into a complex frequency-domain (z-domain or z-plane) representation</a:t>
            </a:r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. It can be considered as a discrete-time equivalent of the Laplace transform (s-domain) (more about that later).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26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Series for common electronic functions such as: </a:t>
            </a:r>
          </a:p>
          <a:p>
            <a:r>
              <a:rPr lang="en-US" dirty="0"/>
              <a:t>	e</a:t>
            </a:r>
            <a:r>
              <a:rPr lang="en-US" baseline="30000" dirty="0"/>
              <a:t> -1</a:t>
            </a:r>
            <a:r>
              <a:rPr lang="en-US" dirty="0"/>
              <a:t>  </a:t>
            </a:r>
          </a:p>
          <a:p>
            <a:r>
              <a:rPr lang="en-US" dirty="0"/>
              <a:t>	cos </a:t>
            </a:r>
            <a:r>
              <a:rPr lang="en-US" dirty="0" err="1"/>
              <a:t>ωt</a:t>
            </a:r>
            <a:r>
              <a:rPr lang="en-US" dirty="0"/>
              <a:t>  </a:t>
            </a:r>
          </a:p>
          <a:p>
            <a:r>
              <a:rPr lang="en-US" dirty="0"/>
              <a:t>	root (1+Q)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BCE9B-86B1-B80F-23CF-9A5AE71A5064}"/>
              </a:ext>
            </a:extLst>
          </p:cNvPr>
          <p:cNvSpPr txBox="1"/>
          <p:nvPr/>
        </p:nvSpPr>
        <p:spPr>
          <a:xfrm>
            <a:off x="3352800" y="3853934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charge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3051B-DF80-A62D-BB72-497602181DEA}"/>
              </a:ext>
            </a:extLst>
          </p:cNvPr>
          <p:cNvSpPr txBox="1"/>
          <p:nvPr/>
        </p:nvSpPr>
        <p:spPr>
          <a:xfrm>
            <a:off x="2133600" y="32004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415936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decimal notation for numbers is also a power series with integer coefficients and the argument x fixed at 10s</a:t>
            </a:r>
          </a:p>
        </p:txBody>
      </p:sp>
    </p:spTree>
    <p:extLst>
      <p:ext uri="{BB962C8B-B14F-4D97-AF65-F5344CB8AC3E}">
        <p14:creationId xmlns:p14="http://schemas.microsoft.com/office/powerpoint/2010/main" val="441481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the power series for the real number: </a:t>
            </a:r>
            <a:r>
              <a:rPr lang="en-US" dirty="0" err="1"/>
              <a:t>ab,cde,fgh</a:t>
            </a:r>
            <a:r>
              <a:rPr lang="en-US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25142" y="3429000"/>
            <a:ext cx="403305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a</a:t>
            </a:r>
            <a:r>
              <a:rPr lang="en-US" sz="3000" baseline="-25000" dirty="0"/>
              <a:t>8 </a:t>
            </a:r>
            <a:r>
              <a:rPr lang="en-US" sz="3000" dirty="0"/>
              <a:t>a</a:t>
            </a:r>
            <a:r>
              <a:rPr lang="en-US" sz="3000" baseline="-25000" dirty="0"/>
              <a:t>7 </a:t>
            </a:r>
            <a:r>
              <a:rPr lang="en-US" sz="3000" dirty="0"/>
              <a:t>a</a:t>
            </a:r>
            <a:r>
              <a:rPr lang="en-US" sz="3000" baseline="-25000" dirty="0"/>
              <a:t>6 </a:t>
            </a:r>
            <a:r>
              <a:rPr lang="en-US" sz="3000" dirty="0"/>
              <a:t>a</a:t>
            </a:r>
            <a:r>
              <a:rPr lang="en-US" sz="3000" baseline="-25000" dirty="0"/>
              <a:t>5 </a:t>
            </a:r>
            <a:r>
              <a:rPr lang="en-US" sz="3000" dirty="0"/>
              <a:t>a</a:t>
            </a:r>
            <a:r>
              <a:rPr lang="en-US" sz="3000" baseline="-25000" dirty="0"/>
              <a:t>4 </a:t>
            </a:r>
            <a:r>
              <a:rPr lang="en-US" sz="3000" dirty="0"/>
              <a:t>a</a:t>
            </a:r>
            <a:r>
              <a:rPr lang="en-US" sz="3000" baseline="-25000" dirty="0"/>
              <a:t>3 </a:t>
            </a:r>
            <a:r>
              <a:rPr lang="en-US" sz="3000" dirty="0"/>
              <a:t>a</a:t>
            </a:r>
            <a:r>
              <a:rPr lang="en-US" sz="3000" baseline="-25000" dirty="0"/>
              <a:t>2 </a:t>
            </a:r>
            <a:r>
              <a:rPr lang="en-US" sz="3000" dirty="0"/>
              <a:t>a</a:t>
            </a:r>
            <a:r>
              <a:rPr lang="en-US" sz="3000" baseline="-25000" dirty="0"/>
              <a:t>1</a:t>
            </a:r>
          </a:p>
          <a:p>
            <a:endParaRPr lang="en-US" baseline="-25000" dirty="0"/>
          </a:p>
          <a:p>
            <a:r>
              <a:rPr lang="en-US" baseline="-25000" dirty="0"/>
              <a:t> </a:t>
            </a: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baseline="-25000" dirty="0"/>
              <a:t> </a:t>
            </a:r>
          </a:p>
          <a:p>
            <a:endParaRPr lang="en-US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24400" y="2438400"/>
            <a:ext cx="457200" cy="990600"/>
          </a:xfrm>
          <a:prstGeom prst="straightConnector1">
            <a:avLst/>
          </a:prstGeom>
          <a:ln w="508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57800" y="2438400"/>
            <a:ext cx="152400" cy="990600"/>
          </a:xfrm>
          <a:prstGeom prst="straightConnector1">
            <a:avLst/>
          </a:prstGeom>
          <a:ln w="508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38800" y="2438400"/>
            <a:ext cx="228600" cy="990600"/>
          </a:xfrm>
          <a:prstGeom prst="straightConnector1">
            <a:avLst/>
          </a:prstGeom>
          <a:ln w="508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88953" y="2456329"/>
            <a:ext cx="196694" cy="972672"/>
          </a:xfrm>
          <a:prstGeom prst="straightConnector1">
            <a:avLst/>
          </a:prstGeom>
          <a:ln w="508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59600" y="2438400"/>
            <a:ext cx="0" cy="990600"/>
          </a:xfrm>
          <a:prstGeom prst="straightConnector1">
            <a:avLst/>
          </a:prstGeom>
          <a:ln w="508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956612" y="2438400"/>
            <a:ext cx="53788" cy="990600"/>
          </a:xfrm>
          <a:prstGeom prst="straightConnector1">
            <a:avLst/>
          </a:prstGeom>
          <a:ln w="508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239000" y="2456329"/>
            <a:ext cx="152400" cy="972671"/>
          </a:xfrm>
          <a:prstGeom prst="straightConnector1">
            <a:avLst/>
          </a:prstGeom>
          <a:ln w="508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543800" y="2456329"/>
            <a:ext cx="304800" cy="972671"/>
          </a:xfrm>
          <a:prstGeom prst="straightConnector1">
            <a:avLst/>
          </a:prstGeom>
          <a:ln w="508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EF50B-6776-41E6-9FF7-1FF5BC5F2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POWER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84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ab,cde,fgh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h(10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) + g(10</a:t>
            </a:r>
            <a:r>
              <a:rPr lang="en-US" baseline="30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) +</a:t>
            </a:r>
          </a:p>
          <a:p>
            <a:r>
              <a:rPr lang="en-US" dirty="0">
                <a:solidFill>
                  <a:srgbClr val="FFFF00"/>
                </a:solidFill>
              </a:rPr>
              <a:t>	f(10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) + e(10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) + d(10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) +</a:t>
            </a:r>
          </a:p>
          <a:p>
            <a:r>
              <a:rPr lang="en-US" dirty="0">
                <a:solidFill>
                  <a:srgbClr val="FFFF00"/>
                </a:solidFill>
              </a:rPr>
              <a:t>	c(10</a:t>
            </a:r>
            <a:r>
              <a:rPr lang="en-US" baseline="30000" dirty="0">
                <a:solidFill>
                  <a:srgbClr val="FFFF00"/>
                </a:solidFill>
              </a:rPr>
              <a:t>5</a:t>
            </a:r>
            <a:r>
              <a:rPr lang="en-US" dirty="0">
                <a:solidFill>
                  <a:srgbClr val="FFFF00"/>
                </a:solidFill>
              </a:rPr>
              <a:t>) + b(10</a:t>
            </a:r>
            <a:r>
              <a:rPr lang="en-US" baseline="30000" dirty="0">
                <a:solidFill>
                  <a:srgbClr val="FFFF00"/>
                </a:solidFill>
              </a:rPr>
              <a:t>6</a:t>
            </a:r>
            <a:r>
              <a:rPr lang="en-US" dirty="0">
                <a:solidFill>
                  <a:srgbClr val="FFFF00"/>
                </a:solidFill>
              </a:rPr>
              <a:t>) + a(10</a:t>
            </a:r>
            <a:r>
              <a:rPr lang="en-US" baseline="30000" dirty="0">
                <a:solidFill>
                  <a:srgbClr val="FFFF00"/>
                </a:solidFill>
              </a:rPr>
              <a:t>7</a:t>
            </a:r>
            <a:r>
              <a:rPr lang="en-US" dirty="0">
                <a:solidFill>
                  <a:srgbClr val="FFFF00"/>
                </a:solidFill>
              </a:rPr>
              <a:t>) </a:t>
            </a:r>
          </a:p>
          <a:p>
            <a:r>
              <a:rPr lang="en-US" dirty="0"/>
              <a:t>or:</a:t>
            </a:r>
          </a:p>
          <a:p>
            <a:r>
              <a:rPr lang="en-US" dirty="0"/>
              <a:t>	S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l-GR" dirty="0">
                <a:solidFill>
                  <a:srgbClr val="FFFF00"/>
                </a:solidFill>
              </a:rPr>
              <a:t>Σ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baseline="-25000" dirty="0">
                <a:solidFill>
                  <a:srgbClr val="FFFF00"/>
                </a:solidFill>
              </a:rPr>
              <a:t>n</a:t>
            </a:r>
            <a:r>
              <a:rPr lang="en-US" dirty="0">
                <a:solidFill>
                  <a:srgbClr val="FFFF00"/>
                </a:solidFill>
              </a:rPr>
              <a:t>(10</a:t>
            </a:r>
            <a:r>
              <a:rPr lang="en-US" baseline="30000" dirty="0">
                <a:solidFill>
                  <a:srgbClr val="FFFF00"/>
                </a:solidFill>
              </a:rPr>
              <a:t>n-1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C81A5-35E3-43B1-9421-3D335E1D3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POWER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46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General power series: </a:t>
            </a:r>
          </a:p>
          <a:p>
            <a:endParaRPr lang="en-US" sz="2000" dirty="0"/>
          </a:p>
          <a:p>
            <a:r>
              <a:rPr lang="en-US" dirty="0"/>
              <a:t>ƒ(x) =    a</a:t>
            </a:r>
            <a:r>
              <a:rPr lang="en-US" baseline="-25000" dirty="0"/>
              <a:t>n</a:t>
            </a:r>
            <a:r>
              <a:rPr lang="en-US" dirty="0"/>
              <a:t>(</a:t>
            </a:r>
            <a:r>
              <a:rPr lang="en-US" dirty="0" err="1"/>
              <a:t>x-c</a:t>
            </a:r>
            <a:r>
              <a:rPr lang="en-US" dirty="0"/>
              <a:t>)</a:t>
            </a:r>
            <a:r>
              <a:rPr lang="en-US" baseline="30000" dirty="0"/>
              <a:t>n</a:t>
            </a:r>
          </a:p>
          <a:p>
            <a:endParaRPr lang="en-US" baseline="30000" dirty="0"/>
          </a:p>
          <a:p>
            <a:r>
              <a:rPr lang="en-US" dirty="0"/>
              <a:t>     = a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dirty="0" err="1"/>
              <a:t>x-c</a:t>
            </a:r>
            <a:r>
              <a:rPr lang="en-US" dirty="0"/>
              <a:t>)</a:t>
            </a:r>
            <a:r>
              <a:rPr lang="en-US" baseline="30000" dirty="0"/>
              <a:t>0 </a:t>
            </a:r>
            <a:r>
              <a:rPr lang="en-US" dirty="0"/>
              <a:t>+</a:t>
            </a:r>
            <a:r>
              <a:rPr lang="en-US" baseline="30000" dirty="0"/>
              <a:t>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x-c</a:t>
            </a:r>
            <a:r>
              <a:rPr lang="en-US" dirty="0"/>
              <a:t>)</a:t>
            </a:r>
            <a:r>
              <a:rPr lang="en-US" baseline="30000" dirty="0"/>
              <a:t>1 </a:t>
            </a:r>
            <a:r>
              <a:rPr lang="en-US" dirty="0"/>
              <a:t>+</a:t>
            </a:r>
            <a:r>
              <a:rPr lang="en-US" baseline="30000" dirty="0"/>
              <a:t> </a:t>
            </a:r>
          </a:p>
          <a:p>
            <a:r>
              <a:rPr lang="en-US" baseline="30000" dirty="0"/>
              <a:t>           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x-c</a:t>
            </a:r>
            <a:r>
              <a:rPr lang="en-US" dirty="0"/>
              <a:t>)</a:t>
            </a:r>
            <a:r>
              <a:rPr lang="en-US" baseline="30000" dirty="0"/>
              <a:t>2 </a:t>
            </a:r>
            <a:r>
              <a:rPr lang="en-US" dirty="0"/>
              <a:t>+ a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x-c</a:t>
            </a:r>
            <a:r>
              <a:rPr lang="en-US" dirty="0"/>
              <a:t>)</a:t>
            </a:r>
            <a:r>
              <a:rPr lang="en-US" baseline="30000" dirty="0"/>
              <a:t>3 </a:t>
            </a:r>
            <a:r>
              <a:rPr lang="en-US" dirty="0"/>
              <a:t>+</a:t>
            </a:r>
            <a:r>
              <a:rPr lang="en-US" baseline="30000" dirty="0"/>
              <a:t> </a:t>
            </a:r>
            <a:r>
              <a:rPr lang="en-US" dirty="0"/>
              <a:t>…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81200" y="19050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n=0</a:t>
            </a:r>
          </a:p>
        </p:txBody>
      </p:sp>
    </p:spTree>
    <p:extLst>
      <p:ext uri="{BB962C8B-B14F-4D97-AF65-F5344CB8AC3E}">
        <p14:creationId xmlns:p14="http://schemas.microsoft.com/office/powerpoint/2010/main" val="2889592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polynomial can be expressed as a power series (usually with a whole lot of zero coefficients)</a:t>
            </a:r>
          </a:p>
        </p:txBody>
      </p:sp>
    </p:spTree>
    <p:extLst>
      <p:ext uri="{BB962C8B-B14F-4D97-AF65-F5344CB8AC3E}">
        <p14:creationId xmlns:p14="http://schemas.microsoft.com/office/powerpoint/2010/main" val="1928137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Develop the power series representation of </a:t>
            </a:r>
          </a:p>
          <a:p>
            <a:pPr>
              <a:spcBef>
                <a:spcPts val="0"/>
              </a:spcBef>
            </a:pPr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 </a:t>
            </a:r>
          </a:p>
          <a:p>
            <a:pPr>
              <a:spcBef>
                <a:spcPts val="0"/>
              </a:spcBef>
            </a:pPr>
            <a:r>
              <a:rPr lang="en-US" dirty="0"/>
              <a:t>around a center c=0: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7F80B8-DF26-4F3A-B40A-B2791D86E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POWER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96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Develop the power series representation of </a:t>
            </a:r>
          </a:p>
          <a:p>
            <a:pPr>
              <a:spcBef>
                <a:spcPts val="0"/>
              </a:spcBef>
            </a:pPr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 </a:t>
            </a:r>
          </a:p>
          <a:p>
            <a:pPr>
              <a:spcBef>
                <a:spcPts val="0"/>
              </a:spcBef>
            </a:pPr>
            <a:r>
              <a:rPr lang="en-US" dirty="0"/>
              <a:t>around a center c=0:</a:t>
            </a:r>
          </a:p>
          <a:p>
            <a:r>
              <a:rPr lang="en-US" dirty="0"/>
              <a:t>ƒ(x) = </a:t>
            </a:r>
            <a:r>
              <a:rPr lang="en-US" dirty="0">
                <a:solidFill>
                  <a:srgbClr val="FFFF00"/>
                </a:solidFill>
              </a:rPr>
              <a:t>3(x-0)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2(x-0)</a:t>
            </a:r>
            <a:r>
              <a:rPr lang="en-US" baseline="30000" dirty="0">
                <a:solidFill>
                  <a:srgbClr val="FFFF00"/>
                </a:solidFill>
              </a:rPr>
              <a:t>1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        1(x-0)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0(x-0)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                </a:t>
            </a:r>
            <a:r>
              <a:rPr lang="en-US" dirty="0">
                <a:solidFill>
                  <a:srgbClr val="FFFF00"/>
                </a:solidFill>
              </a:rPr>
              <a:t>0(x-0)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 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1593D-5822-4509-9A67-6FCFCC54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POWER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30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Develop the power series representation of </a:t>
            </a:r>
          </a:p>
          <a:p>
            <a:pPr>
              <a:spcBef>
                <a:spcPts val="0"/>
              </a:spcBef>
            </a:pPr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 </a:t>
            </a:r>
          </a:p>
          <a:p>
            <a:pPr>
              <a:spcBef>
                <a:spcPts val="0"/>
              </a:spcBef>
            </a:pPr>
            <a:r>
              <a:rPr lang="en-US" dirty="0"/>
              <a:t>around a center c=0:</a:t>
            </a:r>
          </a:p>
          <a:p>
            <a:r>
              <a:rPr lang="en-US" dirty="0"/>
              <a:t>ƒ(x) = </a:t>
            </a:r>
            <a:r>
              <a:rPr lang="en-US" dirty="0">
                <a:solidFill>
                  <a:srgbClr val="FFFF00"/>
                </a:solidFill>
              </a:rPr>
              <a:t>3(x-0)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2(x-0)</a:t>
            </a:r>
            <a:r>
              <a:rPr lang="en-US" baseline="30000" dirty="0">
                <a:solidFill>
                  <a:srgbClr val="FFFF00"/>
                </a:solidFill>
              </a:rPr>
              <a:t>1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        1(x-0)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0(x-0)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                </a:t>
            </a:r>
            <a:r>
              <a:rPr lang="en-US" dirty="0">
                <a:solidFill>
                  <a:srgbClr val="FFFF00"/>
                </a:solidFill>
              </a:rPr>
              <a:t>0(x-0)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 … </a:t>
            </a:r>
          </a:p>
          <a:p>
            <a:r>
              <a:rPr lang="en-US" dirty="0"/>
              <a:t>Notice that all multiplier values are 0 for terms x</a:t>
            </a:r>
            <a:r>
              <a:rPr lang="en-US" baseline="30000" dirty="0"/>
              <a:t>3</a:t>
            </a:r>
            <a:r>
              <a:rPr lang="en-US" dirty="0"/>
              <a:t> and higher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1593D-5822-4509-9A67-6FCFCC54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POWER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6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sequence of numbers {a</a:t>
            </a:r>
            <a:r>
              <a:rPr lang="en-US" baseline="-25000" dirty="0"/>
              <a:t>n</a:t>
            </a:r>
            <a:r>
              <a:rPr lang="en-US" dirty="0"/>
              <a:t>}, the sum of the terms of this sequence: </a:t>
            </a:r>
          </a:p>
          <a:p>
            <a:pPr algn="ctr"/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  <a:r>
              <a:rPr lang="en-US" dirty="0"/>
              <a:t> + ...  </a:t>
            </a:r>
          </a:p>
          <a:p>
            <a:r>
              <a:rPr lang="en-US" dirty="0"/>
              <a:t>is called an </a:t>
            </a:r>
            <a:r>
              <a:rPr lang="en-US" dirty="0">
                <a:solidFill>
                  <a:srgbClr val="FFC000"/>
                </a:solidFill>
              </a:rPr>
              <a:t>infinite series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652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power series for a formula containing only exponents of the variable will have </a:t>
            </a:r>
          </a:p>
          <a:p>
            <a:pPr algn="ctr"/>
            <a:r>
              <a:rPr lang="en-US" dirty="0"/>
              <a:t>(max exponent value) + 1</a:t>
            </a:r>
          </a:p>
          <a:p>
            <a:r>
              <a:rPr lang="en-US" dirty="0"/>
              <a:t>non-zero terms</a:t>
            </a:r>
          </a:p>
        </p:txBody>
      </p:sp>
    </p:spTree>
    <p:extLst>
      <p:ext uri="{BB962C8B-B14F-4D97-AF65-F5344CB8AC3E}">
        <p14:creationId xmlns:p14="http://schemas.microsoft.com/office/powerpoint/2010/main" val="4017113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164AAA-39F1-423F-B527-908AF481178B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275280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geometric series formula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  </a:t>
                </a:r>
                <a:r>
                  <a:rPr lang="en-US" dirty="0" err="1"/>
                  <a:t>x</a:t>
                </a:r>
                <a:r>
                  <a:rPr lang="en-US" baseline="30000" dirty="0" err="1"/>
                  <a:t>n</a:t>
                </a:r>
                <a:r>
                  <a:rPr lang="en-US" dirty="0"/>
                  <a:t> 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baseline="30000" dirty="0"/>
                  <a:t>3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endParaRPr lang="en-US" sz="2000" dirty="0"/>
              </a:p>
              <a:p>
                <a:r>
                  <a:rPr lang="en-US" dirty="0"/>
                  <a:t>which is valid for |x|&lt;1 is one of the most important power series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0" y="22860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n=0</a:t>
            </a:r>
          </a:p>
        </p:txBody>
      </p:sp>
    </p:spTree>
    <p:extLst>
      <p:ext uri="{BB962C8B-B14F-4D97-AF65-F5344CB8AC3E}">
        <p14:creationId xmlns:p14="http://schemas.microsoft.com/office/powerpoint/2010/main" val="2148731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5638800"/>
              </a:xfrm>
            </p:spPr>
            <p:txBody>
              <a:bodyPr/>
              <a:lstStyle/>
              <a:p>
                <a:r>
                  <a:rPr lang="en-US" dirty="0"/>
                  <a:t>Another important power series is the exponential function:</a:t>
                </a:r>
              </a:p>
              <a:p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30000" dirty="0"/>
                  <a:t>x</a:t>
                </a:r>
                <a:r>
                  <a:rPr lang="en-US" dirty="0"/>
                  <a:t>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= 1 +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+ 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5638800"/>
              </a:xfrm>
              <a:blipFill rotWithShape="1">
                <a:blip r:embed="rId2"/>
                <a:stretch>
                  <a:fillRect l="-2522" t="-1946" r="-2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0" y="3124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n=0</a:t>
            </a:r>
          </a:p>
        </p:txBody>
      </p:sp>
    </p:spTree>
    <p:extLst>
      <p:ext uri="{BB962C8B-B14F-4D97-AF65-F5344CB8AC3E}">
        <p14:creationId xmlns:p14="http://schemas.microsoft.com/office/powerpoint/2010/main" val="2701195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formula is used by your calculator to calculate exponential functions</a:t>
            </a:r>
          </a:p>
        </p:txBody>
      </p:sp>
    </p:spTree>
    <p:extLst>
      <p:ext uri="{BB962C8B-B14F-4D97-AF65-F5344CB8AC3E}">
        <p14:creationId xmlns:p14="http://schemas.microsoft.com/office/powerpoint/2010/main" val="574190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third important power series is the sine formula: </a:t>
                </a:r>
              </a:p>
              <a:p>
                <a:endParaRPr lang="en-US" dirty="0"/>
              </a:p>
              <a:p>
                <a:r>
                  <a:rPr lang="en-US" dirty="0"/>
                  <a:t> sin(x)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(−1)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+1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(2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+1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	=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7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90800" y="32004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n=0</a:t>
            </a:r>
          </a:p>
        </p:txBody>
      </p:sp>
    </p:spTree>
    <p:extLst>
      <p:ext uri="{BB962C8B-B14F-4D97-AF65-F5344CB8AC3E}">
        <p14:creationId xmlns:p14="http://schemas.microsoft.com/office/powerpoint/2010/main" val="2442717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powers are not permitted in a power 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71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1 + x</a:t>
            </a:r>
            <a:r>
              <a:rPr lang="en-US" baseline="30000" dirty="0"/>
              <a:t>-1</a:t>
            </a:r>
            <a:r>
              <a:rPr lang="en-US" dirty="0"/>
              <a:t> + x</a:t>
            </a:r>
            <a:r>
              <a:rPr lang="en-US" baseline="30000" dirty="0"/>
              <a:t>-2</a:t>
            </a:r>
            <a:r>
              <a:rPr lang="en-US" dirty="0"/>
              <a:t> … </a:t>
            </a:r>
          </a:p>
          <a:p>
            <a:r>
              <a:rPr lang="en-US" dirty="0"/>
              <a:t>is not a power series</a:t>
            </a:r>
          </a:p>
          <a:p>
            <a:endParaRPr lang="en-US" dirty="0"/>
          </a:p>
          <a:p>
            <a:r>
              <a:rPr lang="en-US" dirty="0"/>
              <a:t>(It IS another type of series called a “Laurent series”)</a:t>
            </a:r>
          </a:p>
        </p:txBody>
      </p:sp>
    </p:spTree>
    <p:extLst>
      <p:ext uri="{BB962C8B-B14F-4D97-AF65-F5344CB8AC3E}">
        <p14:creationId xmlns:p14="http://schemas.microsoft.com/office/powerpoint/2010/main" val="757120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Fractional powers are also not allowed</a:t>
            </a:r>
          </a:p>
        </p:txBody>
      </p:sp>
    </p:spTree>
    <p:extLst>
      <p:ext uri="{BB962C8B-B14F-4D97-AF65-F5344CB8AC3E}">
        <p14:creationId xmlns:p14="http://schemas.microsoft.com/office/powerpoint/2010/main" val="2815921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 x</a:t>
            </a:r>
            <a:r>
              <a:rPr lang="en-US" baseline="30000" dirty="0"/>
              <a:t>1/1</a:t>
            </a:r>
            <a:r>
              <a:rPr lang="en-US" dirty="0"/>
              <a:t> + x</a:t>
            </a:r>
            <a:r>
              <a:rPr lang="en-US" baseline="30000" dirty="0"/>
              <a:t>1/2</a:t>
            </a:r>
            <a:r>
              <a:rPr lang="en-US" dirty="0"/>
              <a:t> + x</a:t>
            </a:r>
            <a:r>
              <a:rPr lang="en-US" baseline="30000" dirty="0"/>
              <a:t>1/3</a:t>
            </a:r>
            <a:r>
              <a:rPr lang="en-US" dirty="0"/>
              <a:t> + …</a:t>
            </a:r>
          </a:p>
          <a:p>
            <a:r>
              <a:rPr lang="en-US" dirty="0"/>
              <a:t>is not a power series</a:t>
            </a:r>
          </a:p>
          <a:p>
            <a:endParaRPr lang="en-US" dirty="0"/>
          </a:p>
          <a:p>
            <a:r>
              <a:rPr lang="en-US" dirty="0"/>
              <a:t>(It is a </a:t>
            </a:r>
            <a:r>
              <a:rPr lang="en-US" dirty="0" err="1"/>
              <a:t>Puiseux</a:t>
            </a:r>
            <a:r>
              <a:rPr lang="en-US" dirty="0"/>
              <a:t> series…)</a:t>
            </a:r>
          </a:p>
        </p:txBody>
      </p:sp>
    </p:spTree>
    <p:extLst>
      <p:ext uri="{BB962C8B-B14F-4D97-AF65-F5344CB8AC3E}">
        <p14:creationId xmlns:p14="http://schemas.microsoft.com/office/powerpoint/2010/main" val="270548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 sequence Sn defined by</a:t>
            </a:r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	= a</a:t>
            </a:r>
            <a:r>
              <a:rPr lang="en-US" baseline="-25000" dirty="0"/>
              <a:t>1</a:t>
            </a:r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r>
              <a:rPr lang="en-US" sz="2700" dirty="0"/>
              <a:t>  	     n</a:t>
            </a:r>
          </a:p>
          <a:p>
            <a:r>
              <a:rPr lang="en-US" dirty="0"/>
              <a:t>  	= ∑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baseline="-25000" dirty="0"/>
          </a:p>
          <a:p>
            <a:r>
              <a:rPr lang="en-US" sz="2700" dirty="0"/>
              <a:t>  	   k=1</a:t>
            </a:r>
          </a:p>
          <a:p>
            <a:r>
              <a:rPr lang="en-US" dirty="0"/>
              <a:t>is the </a:t>
            </a:r>
            <a:r>
              <a:rPr lang="en-US" dirty="0">
                <a:solidFill>
                  <a:srgbClr val="FFC000"/>
                </a:solidFill>
              </a:rPr>
              <a:t>sequence of partial sums of the series</a:t>
            </a:r>
          </a:p>
        </p:txBody>
      </p:sp>
    </p:spTree>
    <p:extLst>
      <p:ext uri="{BB962C8B-B14F-4D97-AF65-F5344CB8AC3E}">
        <p14:creationId xmlns:p14="http://schemas.microsoft.com/office/powerpoint/2010/main" val="25756205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coefficients a</a:t>
            </a:r>
            <a:r>
              <a:rPr lang="en-US" baseline="-25000" dirty="0"/>
              <a:t>n</a:t>
            </a:r>
            <a:r>
              <a:rPr lang="en-US" dirty="0"/>
              <a:t> are not allowed to depend on x</a:t>
            </a:r>
          </a:p>
        </p:txBody>
      </p:sp>
    </p:spTree>
    <p:extLst>
      <p:ext uri="{BB962C8B-B14F-4D97-AF65-F5344CB8AC3E}">
        <p14:creationId xmlns:p14="http://schemas.microsoft.com/office/powerpoint/2010/main" val="20503575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sin(x)x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sin(2x)x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sin(3x)x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 … </a:t>
            </a:r>
          </a:p>
          <a:p>
            <a:r>
              <a:rPr lang="en-US" dirty="0"/>
              <a:t>is not a power series</a:t>
            </a:r>
          </a:p>
          <a:p>
            <a:endParaRPr lang="en-US" dirty="0"/>
          </a:p>
          <a:p>
            <a:r>
              <a:rPr lang="en-US" dirty="0"/>
              <a:t>(Here’s a chance to get a series named after YOU!!!)</a:t>
            </a:r>
          </a:p>
        </p:txBody>
      </p:sp>
    </p:spTree>
    <p:extLst>
      <p:ext uri="{BB962C8B-B14F-4D97-AF65-F5344CB8AC3E}">
        <p14:creationId xmlns:p14="http://schemas.microsoft.com/office/powerpoint/2010/main" val="41703945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converge for all values of x, for no values of x or converge for some and diverge for other values of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08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if it is a power series:</a:t>
            </a:r>
          </a:p>
          <a:p>
            <a:r>
              <a:rPr lang="en-US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			</a:t>
            </a:r>
          </a:p>
          <a:p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-1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-3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 			</a:t>
            </a:r>
          </a:p>
          <a:p>
            <a:r>
              <a:rPr lang="en-US" dirty="0"/>
              <a:t>(2x)</a:t>
            </a:r>
            <a:r>
              <a:rPr lang="en-US" baseline="30000" dirty="0"/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(2x)</a:t>
            </a:r>
            <a:r>
              <a:rPr lang="en-US" baseline="30000" dirty="0"/>
              <a:t>1/2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(2x)</a:t>
            </a:r>
            <a:r>
              <a:rPr lang="en-US" baseline="30000" dirty="0"/>
              <a:t>1/3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		</a:t>
            </a:r>
          </a:p>
          <a:p>
            <a:r>
              <a:rPr lang="en-US" dirty="0"/>
              <a:t>cos(x)x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cos(2x)x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 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1593D-5822-4509-9A67-6FCFCC54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POWER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3-6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912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if it is a power series:</a:t>
            </a:r>
          </a:p>
          <a:p>
            <a:r>
              <a:rPr lang="en-US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			</a:t>
            </a:r>
            <a:r>
              <a:rPr lang="en-US" dirty="0">
                <a:solidFill>
                  <a:srgbClr val="FFFF00"/>
                </a:solidFill>
              </a:rPr>
              <a:t>yes</a:t>
            </a:r>
          </a:p>
          <a:p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-1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-3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 			</a:t>
            </a:r>
          </a:p>
          <a:p>
            <a:r>
              <a:rPr lang="en-US" dirty="0"/>
              <a:t>(2x)</a:t>
            </a:r>
            <a:r>
              <a:rPr lang="en-US" baseline="30000" dirty="0"/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(2x)</a:t>
            </a:r>
            <a:r>
              <a:rPr lang="en-US" baseline="30000" dirty="0"/>
              <a:t>1/2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(2x)</a:t>
            </a:r>
            <a:r>
              <a:rPr lang="en-US" baseline="30000" dirty="0"/>
              <a:t>1/3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		</a:t>
            </a:r>
          </a:p>
          <a:p>
            <a:r>
              <a:rPr lang="en-US" dirty="0"/>
              <a:t>cos(x)x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cos(2x)x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 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1593D-5822-4509-9A67-6FCFCC54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POWER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3-6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951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if it is a power series:</a:t>
            </a:r>
          </a:p>
          <a:p>
            <a:r>
              <a:rPr lang="en-US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			yes</a:t>
            </a:r>
          </a:p>
          <a:p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-1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-3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 			</a:t>
            </a:r>
            <a:r>
              <a:rPr lang="en-US" dirty="0">
                <a:solidFill>
                  <a:srgbClr val="FFFF00"/>
                </a:solidFill>
              </a:rPr>
              <a:t>no</a:t>
            </a:r>
          </a:p>
          <a:p>
            <a:r>
              <a:rPr lang="en-US" dirty="0"/>
              <a:t>(2x)</a:t>
            </a:r>
            <a:r>
              <a:rPr lang="en-US" baseline="30000" dirty="0"/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(2x)</a:t>
            </a:r>
            <a:r>
              <a:rPr lang="en-US" baseline="30000" dirty="0"/>
              <a:t>1/2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(2x)</a:t>
            </a:r>
            <a:r>
              <a:rPr lang="en-US" baseline="30000" dirty="0"/>
              <a:t>1/3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		</a:t>
            </a:r>
          </a:p>
          <a:p>
            <a:r>
              <a:rPr lang="en-US" dirty="0"/>
              <a:t>cos(x)x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cos(2x)x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 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1593D-5822-4509-9A67-6FCFCC54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POWER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3-6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810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if it is a power series:</a:t>
            </a:r>
          </a:p>
          <a:p>
            <a:r>
              <a:rPr lang="en-US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			yes</a:t>
            </a:r>
          </a:p>
          <a:p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-1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-3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 			no</a:t>
            </a:r>
          </a:p>
          <a:p>
            <a:r>
              <a:rPr lang="en-US" dirty="0"/>
              <a:t>(2x)</a:t>
            </a:r>
            <a:r>
              <a:rPr lang="en-US" baseline="30000" dirty="0"/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(2x)</a:t>
            </a:r>
            <a:r>
              <a:rPr lang="en-US" baseline="30000" dirty="0"/>
              <a:t>1/2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(2x)</a:t>
            </a:r>
            <a:r>
              <a:rPr lang="en-US" baseline="30000" dirty="0"/>
              <a:t>1/3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		</a:t>
            </a:r>
            <a:r>
              <a:rPr lang="en-US" dirty="0">
                <a:solidFill>
                  <a:srgbClr val="FFFF00"/>
                </a:solidFill>
              </a:rPr>
              <a:t>no</a:t>
            </a:r>
          </a:p>
          <a:p>
            <a:r>
              <a:rPr lang="en-US" dirty="0"/>
              <a:t>cos(x)x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cos(2x)x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 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1593D-5822-4509-9A67-6FCFCC54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POWER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3-6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70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if it is a power series:</a:t>
            </a:r>
          </a:p>
          <a:p>
            <a:r>
              <a:rPr lang="en-US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			yes</a:t>
            </a:r>
          </a:p>
          <a:p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-1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-3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 			no</a:t>
            </a:r>
          </a:p>
          <a:p>
            <a:r>
              <a:rPr lang="en-US" dirty="0"/>
              <a:t>(2x)</a:t>
            </a:r>
            <a:r>
              <a:rPr lang="en-US" baseline="30000" dirty="0"/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(2x)</a:t>
            </a:r>
            <a:r>
              <a:rPr lang="en-US" baseline="30000" dirty="0"/>
              <a:t>1/2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(2x)</a:t>
            </a:r>
            <a:r>
              <a:rPr lang="en-US" baseline="30000" dirty="0"/>
              <a:t>1/3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		no</a:t>
            </a:r>
          </a:p>
          <a:p>
            <a:r>
              <a:rPr lang="en-US" dirty="0"/>
              <a:t>cos(x)x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cos(2x)x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 		</a:t>
            </a:r>
            <a:r>
              <a:rPr lang="en-US" dirty="0">
                <a:solidFill>
                  <a:srgbClr val="FFFF00"/>
                </a:solidFill>
              </a:rPr>
              <a:t>no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1593D-5822-4509-9A67-6FCFCC54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POWER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3-6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475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653037-830C-4157-B4C8-B1893BCB2C02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6432348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power series ƒ(x) in powers of (</a:t>
            </a:r>
            <a:r>
              <a:rPr lang="en-US" dirty="0" err="1"/>
              <a:t>x-c</a:t>
            </a:r>
            <a:r>
              <a:rPr lang="en-US" dirty="0"/>
              <a:t>) will converge at x = c</a:t>
            </a:r>
          </a:p>
        </p:txBody>
      </p:sp>
    </p:spTree>
    <p:extLst>
      <p:ext uri="{BB962C8B-B14F-4D97-AF65-F5344CB8AC3E}">
        <p14:creationId xmlns:p14="http://schemas.microsoft.com/office/powerpoint/2010/main" val="284387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Suppose you wanted a series to estimate: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These are often generated using long division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3935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 is not the only convergent point, then there is always a number r with 0&lt;r≤∞ such that the series converges whenever |x − c| &lt; r and diverges whenever |x − c| &gt; r</a:t>
            </a:r>
          </a:p>
        </p:txBody>
      </p:sp>
    </p:spTree>
    <p:extLst>
      <p:ext uri="{BB962C8B-B14F-4D97-AF65-F5344CB8AC3E}">
        <p14:creationId xmlns:p14="http://schemas.microsoft.com/office/powerpoint/2010/main" val="14617191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r is called the </a:t>
            </a:r>
            <a:r>
              <a:rPr lang="en-US" dirty="0">
                <a:solidFill>
                  <a:srgbClr val="FFC000"/>
                </a:solidFill>
              </a:rPr>
              <a:t>radius of convergence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of the power series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33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for convergence: </a:t>
            </a:r>
          </a:p>
          <a:p>
            <a:r>
              <a:rPr lang="en-US" dirty="0"/>
              <a:t>	ratio, comparison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917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F57BD7-865C-4C54-9C69-F6B7527EAD04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4855004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02" y="1219200"/>
            <a:ext cx="8010698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Remember when we were trying </a:t>
            </a:r>
          </a:p>
          <a:p>
            <a:pPr>
              <a:spcBef>
                <a:spcPts val="0"/>
              </a:spcBef>
            </a:pPr>
            <a:r>
              <a:rPr lang="en-US" dirty="0"/>
              <a:t>to find the area under a curve and length of curve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A8E796-46E9-432E-9722-569F09A9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4764755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178717B-74F1-41E6-8B3D-03C346F0A6C5}"/>
              </a:ext>
            </a:extLst>
          </p:cNvPr>
          <p:cNvGrpSpPr/>
          <p:nvPr/>
        </p:nvGrpSpPr>
        <p:grpSpPr>
          <a:xfrm>
            <a:off x="3538451" y="2854888"/>
            <a:ext cx="5472112" cy="2098112"/>
            <a:chOff x="3538451" y="2778688"/>
            <a:chExt cx="5472112" cy="20981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95396E-0E9C-4CF6-9FA4-D0B6276C7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8451" y="2778688"/>
              <a:ext cx="5472112" cy="20981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68B56B-7063-432C-BD8C-6BD778605CB2}"/>
                </a:ext>
              </a:extLst>
            </p:cNvPr>
            <p:cNvSpPr txBox="1"/>
            <p:nvPr/>
          </p:nvSpPr>
          <p:spPr>
            <a:xfrm>
              <a:off x="5487458" y="2905244"/>
              <a:ext cx="2730500" cy="261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Trapezoidal interpolation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563265-DF89-48CF-BC2E-17A1DEF0E0E9}"/>
              </a:ext>
            </a:extLst>
          </p:cNvPr>
          <p:cNvGrpSpPr/>
          <p:nvPr/>
        </p:nvGrpSpPr>
        <p:grpSpPr>
          <a:xfrm>
            <a:off x="3662070" y="4953000"/>
            <a:ext cx="5329530" cy="1783016"/>
            <a:chOff x="237067" y="2986557"/>
            <a:chExt cx="8923866" cy="272844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0E7E3B-1352-4B1F-B859-5A031E7DD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067" y="3138446"/>
              <a:ext cx="8923866" cy="257655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CD9F26-AC5A-4FB8-AFA2-AEC1FCC2EA09}"/>
                </a:ext>
              </a:extLst>
            </p:cNvPr>
            <p:cNvSpPr txBox="1"/>
            <p:nvPr/>
          </p:nvSpPr>
          <p:spPr>
            <a:xfrm>
              <a:off x="3276600" y="2986557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Simpson’s Rule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7A6982-D7BC-4B15-8E5D-4252DD729E9B}"/>
              </a:ext>
            </a:extLst>
          </p:cNvPr>
          <p:cNvGrpSpPr/>
          <p:nvPr/>
        </p:nvGrpSpPr>
        <p:grpSpPr>
          <a:xfrm>
            <a:off x="3519920" y="914399"/>
            <a:ext cx="5457825" cy="1909489"/>
            <a:chOff x="3519920" y="914399"/>
            <a:chExt cx="5457825" cy="19094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ACEEDD-02ED-4B07-9712-F5AAABF1D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9920" y="937938"/>
              <a:ext cx="5457825" cy="188595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41025D-4774-4CF6-8743-5FEB55D0D47B}"/>
                </a:ext>
              </a:extLst>
            </p:cNvPr>
            <p:cNvSpPr txBox="1"/>
            <p:nvPr/>
          </p:nvSpPr>
          <p:spPr>
            <a:xfrm>
              <a:off x="5462058" y="914399"/>
              <a:ext cx="2730500" cy="261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Rectangular interpolation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010698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We had some</a:t>
            </a:r>
          </a:p>
          <a:p>
            <a:pPr>
              <a:spcBef>
                <a:spcPts val="0"/>
              </a:spcBef>
            </a:pPr>
            <a:r>
              <a:rPr lang="en-US" dirty="0"/>
              <a:t>different</a:t>
            </a:r>
          </a:p>
          <a:p>
            <a:pPr>
              <a:spcBef>
                <a:spcPts val="0"/>
              </a:spcBef>
            </a:pPr>
            <a:r>
              <a:rPr lang="en-US" dirty="0"/>
              <a:t>ways to</a:t>
            </a:r>
          </a:p>
          <a:p>
            <a:pPr>
              <a:spcBef>
                <a:spcPts val="0"/>
              </a:spcBef>
            </a:pPr>
            <a:r>
              <a:rPr lang="en-US" dirty="0"/>
              <a:t>approximate</a:t>
            </a:r>
          </a:p>
          <a:p>
            <a:pPr>
              <a:spcBef>
                <a:spcPts val="0"/>
              </a:spcBef>
            </a:pPr>
            <a:r>
              <a:rPr lang="en-US" dirty="0"/>
              <a:t>the curve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A8E796-46E9-432E-9722-569F09A9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E54F88-8738-4BB3-A626-257391E4780C}"/>
              </a:ext>
            </a:extLst>
          </p:cNvPr>
          <p:cNvSpPr/>
          <p:nvPr/>
        </p:nvSpPr>
        <p:spPr>
          <a:xfrm>
            <a:off x="-2950" y="66110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1441556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function that is messy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186"/>
            <a:ext cx="4953000" cy="33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4DE823-6AF0-445B-9E96-1B4B507C3F26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173970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We can develop some infinite series that will approximate our function (and be easier to calculate)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186"/>
            <a:ext cx="4953000" cy="33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DB36D4-A2DF-4C21-9457-7CA30BA54F2B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525554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point estimate of the function at x=0: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186"/>
            <a:ext cx="4953000" cy="33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76400" y="2971800"/>
            <a:ext cx="106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FAC88-4E28-4AFB-B5C0-AD3493A63041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69834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good estimate of the function only at the one point (x=0)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186"/>
            <a:ext cx="4953000" cy="33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76400" y="2971800"/>
            <a:ext cx="106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95B09-AA51-4828-8152-4537ADE1D150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7792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sequence of partial sums zero in on a limit L, then we can say that the series </a:t>
            </a:r>
            <a:r>
              <a:rPr lang="en-US" dirty="0">
                <a:solidFill>
                  <a:srgbClr val="FFC000"/>
                </a:solidFill>
              </a:rPr>
              <a:t>converges</a:t>
            </a:r>
            <a:r>
              <a:rPr lang="en-US" dirty="0"/>
              <a:t> and its sum is L </a:t>
            </a:r>
            <a:r>
              <a:rPr lang="en-US" b="0" dirty="0"/>
              <a:t>	</a:t>
            </a:r>
          </a:p>
          <a:p>
            <a:endParaRPr lang="en-US" b="0" dirty="0"/>
          </a:p>
          <a:p>
            <a:r>
              <a:rPr lang="en-US" b="0" dirty="0"/>
              <a:t>	</a:t>
            </a:r>
          </a:p>
          <a:p>
            <a:r>
              <a:rPr lang="en-US" b="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233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a line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186"/>
            <a:ext cx="4953000" cy="33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85800" y="4191000"/>
            <a:ext cx="2765612" cy="13263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F8FBA5B-5AB7-437C-AD1D-15B5ACFBFA38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7866914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good at x=0, but better in the vicinity (still not very good)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186"/>
            <a:ext cx="4953000" cy="33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739588" y="4160088"/>
            <a:ext cx="2765612" cy="13263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3219B61-3E6B-477B-BCA3-B1F58A3259EF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715157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a parabola: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186"/>
            <a:ext cx="4953000" cy="33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838200" y="4724400"/>
            <a:ext cx="3581400" cy="1219200"/>
          </a:xfrm>
          <a:custGeom>
            <a:avLst/>
            <a:gdLst>
              <a:gd name="connsiteX0" fmla="*/ 0 w 1093694"/>
              <a:gd name="connsiteY0" fmla="*/ 1541964 h 1703328"/>
              <a:gd name="connsiteX1" fmla="*/ 519953 w 1093694"/>
              <a:gd name="connsiteY1" fmla="*/ 34 h 1703328"/>
              <a:gd name="connsiteX2" fmla="*/ 1039906 w 1093694"/>
              <a:gd name="connsiteY2" fmla="*/ 1577822 h 1703328"/>
              <a:gd name="connsiteX3" fmla="*/ 1039906 w 1093694"/>
              <a:gd name="connsiteY3" fmla="*/ 1577822 h 1703328"/>
              <a:gd name="connsiteX4" fmla="*/ 1093694 w 1093694"/>
              <a:gd name="connsiteY4" fmla="*/ 1703328 h 170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694" h="1703328">
                <a:moveTo>
                  <a:pt x="0" y="1541964"/>
                </a:moveTo>
                <a:cubicBezTo>
                  <a:pt x="173317" y="768011"/>
                  <a:pt x="346635" y="-5942"/>
                  <a:pt x="519953" y="34"/>
                </a:cubicBezTo>
                <a:cubicBezTo>
                  <a:pt x="693271" y="6010"/>
                  <a:pt x="1039906" y="1577822"/>
                  <a:pt x="1039906" y="1577822"/>
                </a:cubicBezTo>
                <a:lnTo>
                  <a:pt x="1039906" y="1577822"/>
                </a:lnTo>
                <a:lnTo>
                  <a:pt x="1093694" y="1703328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ECDBB-02EE-49DF-9994-52FC768E0473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5291656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yet!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186"/>
            <a:ext cx="4953000" cy="33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838200" y="4724400"/>
            <a:ext cx="3581400" cy="1219200"/>
          </a:xfrm>
          <a:custGeom>
            <a:avLst/>
            <a:gdLst>
              <a:gd name="connsiteX0" fmla="*/ 0 w 1093694"/>
              <a:gd name="connsiteY0" fmla="*/ 1541964 h 1703328"/>
              <a:gd name="connsiteX1" fmla="*/ 519953 w 1093694"/>
              <a:gd name="connsiteY1" fmla="*/ 34 h 1703328"/>
              <a:gd name="connsiteX2" fmla="*/ 1039906 w 1093694"/>
              <a:gd name="connsiteY2" fmla="*/ 1577822 h 1703328"/>
              <a:gd name="connsiteX3" fmla="*/ 1039906 w 1093694"/>
              <a:gd name="connsiteY3" fmla="*/ 1577822 h 1703328"/>
              <a:gd name="connsiteX4" fmla="*/ 1093694 w 1093694"/>
              <a:gd name="connsiteY4" fmla="*/ 1703328 h 170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694" h="1703328">
                <a:moveTo>
                  <a:pt x="0" y="1541964"/>
                </a:moveTo>
                <a:cubicBezTo>
                  <a:pt x="173317" y="768011"/>
                  <a:pt x="346635" y="-5942"/>
                  <a:pt x="519953" y="34"/>
                </a:cubicBezTo>
                <a:cubicBezTo>
                  <a:pt x="693271" y="6010"/>
                  <a:pt x="1039906" y="1577822"/>
                  <a:pt x="1039906" y="1577822"/>
                </a:cubicBezTo>
                <a:lnTo>
                  <a:pt x="1039906" y="1577822"/>
                </a:lnTo>
                <a:lnTo>
                  <a:pt x="1093694" y="1703328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E6113-7A01-4D47-8830-C11429D838C8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7191642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186"/>
            <a:ext cx="4953000" cy="33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If we kept on going, we would eventually capture a close approximation to the whole function</a:t>
            </a:r>
          </a:p>
        </p:txBody>
      </p:sp>
      <p:sp>
        <p:nvSpPr>
          <p:cNvPr id="6" name="Freeform 5"/>
          <p:cNvSpPr/>
          <p:nvPr/>
        </p:nvSpPr>
        <p:spPr>
          <a:xfrm rot="19989101">
            <a:off x="1302349" y="4557744"/>
            <a:ext cx="2516729" cy="380868"/>
          </a:xfrm>
          <a:custGeom>
            <a:avLst/>
            <a:gdLst>
              <a:gd name="connsiteX0" fmla="*/ 0 w 2563906"/>
              <a:gd name="connsiteY0" fmla="*/ 1057835 h 1130094"/>
              <a:gd name="connsiteX1" fmla="*/ 824753 w 2563906"/>
              <a:gd name="connsiteY1" fmla="*/ 161365 h 1130094"/>
              <a:gd name="connsiteX2" fmla="*/ 1757083 w 2563906"/>
              <a:gd name="connsiteY2" fmla="*/ 1129553 h 1130094"/>
              <a:gd name="connsiteX3" fmla="*/ 2563906 w 2563906"/>
              <a:gd name="connsiteY3" fmla="*/ 0 h 1130094"/>
              <a:gd name="connsiteX4" fmla="*/ 2563906 w 2563906"/>
              <a:gd name="connsiteY4" fmla="*/ 0 h 113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906" h="1130094">
                <a:moveTo>
                  <a:pt x="0" y="1057835"/>
                </a:moveTo>
                <a:cubicBezTo>
                  <a:pt x="265953" y="603623"/>
                  <a:pt x="531906" y="149412"/>
                  <a:pt x="824753" y="161365"/>
                </a:cubicBezTo>
                <a:cubicBezTo>
                  <a:pt x="1117600" y="173318"/>
                  <a:pt x="1467224" y="1156447"/>
                  <a:pt x="1757083" y="1129553"/>
                </a:cubicBezTo>
                <a:cubicBezTo>
                  <a:pt x="2046942" y="1102659"/>
                  <a:pt x="2563906" y="0"/>
                  <a:pt x="2563906" y="0"/>
                </a:cubicBezTo>
                <a:lnTo>
                  <a:pt x="2563906" y="0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52C30-AFC8-4137-91FC-420F24C46E76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5862821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Maclaurin series</a:t>
            </a:r>
            <a:r>
              <a:rPr lang="en-US" dirty="0"/>
              <a:t> approximates a function using a power series </a:t>
            </a:r>
          </a:p>
          <a:p>
            <a:pPr>
              <a:spcBef>
                <a:spcPts val="0"/>
              </a:spcBef>
            </a:pPr>
            <a:r>
              <a:rPr lang="en-US" dirty="0"/>
              <a:t>The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’s</a:t>
            </a:r>
            <a:r>
              <a:rPr lang="en-US" dirty="0"/>
              <a:t> are the </a:t>
            </a:r>
          </a:p>
          <a:p>
            <a:pPr>
              <a:spcBef>
                <a:spcPts val="0"/>
              </a:spcBef>
            </a:pPr>
            <a:r>
              <a:rPr lang="en-US" dirty="0"/>
              <a:t>function's </a:t>
            </a:r>
            <a:r>
              <a:rPr lang="en-US" dirty="0">
                <a:solidFill>
                  <a:schemeClr val="tx1"/>
                </a:solidFill>
              </a:rPr>
              <a:t>derivatives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plugging in x=0 (so </a:t>
            </a:r>
          </a:p>
          <a:p>
            <a:pPr>
              <a:spcBef>
                <a:spcPts val="0"/>
              </a:spcBef>
            </a:pPr>
            <a:r>
              <a:rPr lang="en-US" dirty="0"/>
              <a:t>they are no longer a </a:t>
            </a:r>
          </a:p>
          <a:p>
            <a:pPr>
              <a:spcBef>
                <a:spcPts val="0"/>
              </a:spcBef>
            </a:pPr>
            <a:r>
              <a:rPr lang="en-US" dirty="0"/>
              <a:t>function of 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43" y="2624112"/>
            <a:ext cx="2585557" cy="37004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79540" y="6230631"/>
            <a:ext cx="335026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/>
                <a:ea typeface="Times New Roman"/>
              </a:rPr>
              <a:t> </a:t>
            </a:r>
            <a:r>
              <a:rPr lang="en-US" sz="2500" b="1" dirty="0">
                <a:effectLst/>
                <a:latin typeface="Arial"/>
                <a:ea typeface="Times New Roman"/>
              </a:rPr>
              <a:t>Colin Maclaurin</a:t>
            </a:r>
            <a:endParaRPr lang="en-US" sz="2500" dirty="0">
              <a:effectLst/>
              <a:latin typeface="Arial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/>
                <a:ea typeface="Times New Roman"/>
              </a:rPr>
              <a:t> 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325F5-6E0D-411B-A30B-6FDE856275C8}"/>
              </a:ext>
            </a:extLst>
          </p:cNvPr>
          <p:cNvSpPr txBox="1"/>
          <p:nvPr/>
        </p:nvSpPr>
        <p:spPr>
          <a:xfrm>
            <a:off x="0" y="6629400"/>
            <a:ext cx="7332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https://electricscotland.com/history/nation/images/Colin_Maclaurin.jpg</a:t>
            </a:r>
          </a:p>
        </p:txBody>
      </p:sp>
    </p:spTree>
    <p:extLst>
      <p:ext uri="{BB962C8B-B14F-4D97-AF65-F5344CB8AC3E}">
        <p14:creationId xmlns:p14="http://schemas.microsoft.com/office/powerpoint/2010/main" val="7284376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A Maclaurin series approximates a function using:</a:t>
            </a:r>
          </a:p>
          <a:p>
            <a:endParaRPr lang="en-US" sz="2000" dirty="0"/>
          </a:p>
          <a:p>
            <a:r>
              <a:rPr lang="en-US" dirty="0"/>
              <a:t>ƒ(x) = ƒ(0)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'(0)x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''(0)x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      </a:t>
            </a:r>
          </a:p>
          <a:p>
            <a:r>
              <a:rPr lang="en-US" sz="2000" dirty="0"/>
              <a:t>     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895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2E488-C53B-47A0-8628-150C7AC6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8C8F0-DEFF-489C-BA5E-A696579A28C1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40128062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Start calculating the pieces!</a:t>
            </a:r>
          </a:p>
          <a:p>
            <a:r>
              <a:rPr lang="en-US" dirty="0"/>
              <a:t>What is ƒ(0) = cos(0)?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C32450-2F4A-4D1C-A390-BA389F48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FDA50-EC0F-4275-B29D-F13ACFFB684E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15903092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Start calculating the pieces!</a:t>
            </a:r>
          </a:p>
          <a:p>
            <a:r>
              <a:rPr lang="en-US" dirty="0"/>
              <a:t>What is ƒ(0) = cos(0)?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Plug that in!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74674-078D-45DC-8E12-39A6E1450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6D8EB-B524-49F1-BD28-64C86676643C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363376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sequence of partial sums of the series does not converge, then the series </a:t>
            </a:r>
            <a:r>
              <a:rPr lang="en-US" dirty="0">
                <a:solidFill>
                  <a:srgbClr val="FFC000"/>
                </a:solidFill>
              </a:rPr>
              <a:t>diverges</a:t>
            </a:r>
          </a:p>
        </p:txBody>
      </p:sp>
    </p:spTree>
    <p:extLst>
      <p:ext uri="{BB962C8B-B14F-4D97-AF65-F5344CB8AC3E}">
        <p14:creationId xmlns:p14="http://schemas.microsoft.com/office/powerpoint/2010/main" val="39853628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'(0)x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''(0)x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 of cos(x)?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04798-5E21-4CB3-93A5-BF48B9D5B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C62D5-5676-4E65-BAF6-21158742E5A9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25774673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'(0)x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''(0)x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 of cos(x)? </a:t>
            </a:r>
            <a:r>
              <a:rPr lang="en-US" dirty="0">
                <a:solidFill>
                  <a:srgbClr val="FFFF00"/>
                </a:solidFill>
              </a:rPr>
              <a:t>-sin(x)</a:t>
            </a:r>
          </a:p>
          <a:p>
            <a:r>
              <a:rPr lang="en-US" dirty="0"/>
              <a:t>What is –sin(0)?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BBEC9-8F83-46BC-89BF-7E882D38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A4768-2D65-4A2A-86F5-87BFB7E6E2CD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42752903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'(0)x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''(0)x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 of cos(x)? -sin(x)</a:t>
            </a:r>
          </a:p>
          <a:p>
            <a:r>
              <a:rPr lang="en-US" dirty="0"/>
              <a:t>What is –sin(0)? 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/>
              <a:t>Plug that in!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4A02E-3D3D-494C-9075-5DF9F7D6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3FA16-B89E-4503-9656-798DB19C6D74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11773615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''(0)x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 of cos(x)? -sin(x)</a:t>
            </a:r>
          </a:p>
          <a:p>
            <a:r>
              <a:rPr lang="en-US" dirty="0"/>
              <a:t>What is –sin(0)? 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 of cos(x)?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C59D3-0B9A-4C8D-AA00-E1F0E0121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D1C27-94AC-4CA9-9504-71B440B8CE51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37379960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''(0)x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 of cos(x)? </a:t>
            </a:r>
            <a:r>
              <a:rPr lang="en-US" dirty="0">
                <a:solidFill>
                  <a:srgbClr val="FFFF00"/>
                </a:solidFill>
              </a:rPr>
              <a:t>–cos(x) </a:t>
            </a:r>
          </a:p>
          <a:p>
            <a:r>
              <a:rPr lang="en-US" dirty="0"/>
              <a:t>What is –cos(0)?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97F71-A65D-4D8A-AD73-C1C334F98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75B42-529D-4BFD-ADB0-23A1D952C6C0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12955513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''(0)x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 of cos(x)? –cos(x) </a:t>
            </a:r>
          </a:p>
          <a:p>
            <a:r>
              <a:rPr lang="en-US" dirty="0"/>
              <a:t>What is –cos(0)? </a:t>
            </a:r>
            <a:r>
              <a:rPr lang="en-US" dirty="0">
                <a:solidFill>
                  <a:srgbClr val="FFFF00"/>
                </a:solidFill>
              </a:rPr>
              <a:t>-1</a:t>
            </a:r>
          </a:p>
          <a:p>
            <a:r>
              <a:rPr lang="en-US" dirty="0"/>
              <a:t>Plug that in!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AC3428-1AB2-4D07-A2D2-2E292790C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2C5A-B2F4-4D50-8E66-2F344520158B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16312027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-1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 of cos(x)? –cos(x) </a:t>
            </a:r>
          </a:p>
          <a:p>
            <a:r>
              <a:rPr lang="en-US" dirty="0"/>
              <a:t>What is –cos(0)? </a:t>
            </a:r>
            <a:r>
              <a:rPr lang="en-US" dirty="0">
                <a:solidFill>
                  <a:srgbClr val="FFFF00"/>
                </a:solidFill>
              </a:rPr>
              <a:t>-1</a:t>
            </a:r>
          </a:p>
          <a:p>
            <a:r>
              <a:rPr lang="en-US" dirty="0"/>
              <a:t>Plug that in!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''' of cos(x)?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6FA21-7403-48EC-9437-4A424C9D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F2783-9A9D-4EBE-BC3A-0F7F0AD6FBCC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35983361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/>
              <a:t>-1x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''' of cos(x)?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D89B1-BD8A-40B0-A713-133A6B42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90857-F257-4918-B569-ACE14AD7641C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26053680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/>
              <a:t>-1x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''' of cos(x)? </a:t>
            </a:r>
            <a:r>
              <a:rPr lang="en-US" dirty="0">
                <a:solidFill>
                  <a:srgbClr val="FFFF00"/>
                </a:solidFill>
              </a:rPr>
              <a:t>sin(x)</a:t>
            </a:r>
            <a:r>
              <a:rPr lang="en-US" dirty="0"/>
              <a:t> </a:t>
            </a:r>
          </a:p>
          <a:p>
            <a:r>
              <a:rPr lang="en-US" dirty="0"/>
              <a:t>What is sin(0)?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718C1-9FB9-41F9-B63E-CDDE9AD29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71BD5-85FE-4088-BC29-675BC1C3F236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40154492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Develop a Maclaurin series for </a:t>
            </a:r>
          </a:p>
          <a:p>
            <a:r>
              <a:rPr lang="en-US" dirty="0"/>
              <a:t>ƒ(x) = cos(x)</a:t>
            </a:r>
          </a:p>
          <a:p>
            <a:r>
              <a:rPr lang="en-US" dirty="0"/>
              <a:t>cos(x) = 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0x</a:t>
            </a:r>
            <a:r>
              <a:rPr lang="en-US" sz="2000" dirty="0"/>
              <a:t> </a:t>
            </a:r>
            <a:r>
              <a:rPr lang="en-US" dirty="0"/>
              <a:t>-1x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  </a:t>
            </a:r>
          </a:p>
          <a:p>
            <a:r>
              <a:rPr lang="en-US" sz="2000" dirty="0"/>
              <a:t>  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r>
              <a:rPr lang="en-US" dirty="0"/>
              <a:t>What is ƒ</a:t>
            </a:r>
            <a:r>
              <a:rPr lang="en-US" sz="1000" dirty="0"/>
              <a:t> </a:t>
            </a:r>
            <a:r>
              <a:rPr lang="en-US" dirty="0"/>
              <a:t>''' of cos(x)? sin(x) </a:t>
            </a:r>
          </a:p>
          <a:p>
            <a:r>
              <a:rPr lang="en-US" dirty="0"/>
              <a:t>What is sin(0)?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/>
              <a:t>Plug that in!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0AB66D-E2EA-4BF3-BF11-6CC42244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MACLAURIN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3A698-4F8F-4C6B-82DC-B74B64343B63}"/>
              </a:ext>
            </a:extLst>
          </p:cNvPr>
          <p:cNvSpPr txBox="1"/>
          <p:nvPr/>
        </p:nvSpPr>
        <p:spPr>
          <a:xfrm>
            <a:off x="914400" y="653409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cos(x) = ƒ(0) + ƒ '(0)x + ƒ ''(0)x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/2 + ƒ '''(0) x</a:t>
            </a:r>
            <a:r>
              <a:rPr lang="en-US" sz="2000" baseline="30000" dirty="0">
                <a:solidFill>
                  <a:srgbClr val="CCFFFF"/>
                </a:solidFill>
              </a:rPr>
              <a:t>3</a:t>
            </a:r>
            <a:r>
              <a:rPr lang="en-US" sz="2000" dirty="0">
                <a:solidFill>
                  <a:srgbClr val="CCFFFF"/>
                </a:solidFill>
              </a:rPr>
              <a:t>/3! + ƒ ''''(0) x</a:t>
            </a:r>
            <a:r>
              <a:rPr lang="en-US" sz="2000" baseline="30000" dirty="0">
                <a:solidFill>
                  <a:srgbClr val="CCFFFF"/>
                </a:solidFill>
              </a:rPr>
              <a:t>4</a:t>
            </a:r>
            <a:r>
              <a:rPr lang="en-US" sz="2000" dirty="0">
                <a:solidFill>
                  <a:srgbClr val="CCFFFF"/>
                </a:solidFill>
              </a:rPr>
              <a:t>/4! … </a:t>
            </a:r>
          </a:p>
        </p:txBody>
      </p:sp>
    </p:spTree>
    <p:extLst>
      <p:ext uri="{BB962C8B-B14F-4D97-AF65-F5344CB8AC3E}">
        <p14:creationId xmlns:p14="http://schemas.microsoft.com/office/powerpoint/2010/main" val="21876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5641</Words>
  <Application>Microsoft Office PowerPoint</Application>
  <PresentationFormat>On-screen Show (4:3)</PresentationFormat>
  <Paragraphs>847</Paragraphs>
  <Slides>141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9" baseType="lpstr">
      <vt:lpstr>Arial</vt:lpstr>
      <vt:lpstr>Calibri</vt:lpstr>
      <vt:lpstr>Cambria Math</vt:lpstr>
      <vt:lpstr>Comic Sans MS</vt:lpstr>
      <vt:lpstr>Roboto</vt:lpstr>
      <vt:lpstr>Wingdings</vt:lpstr>
      <vt:lpstr>Office Theme</vt:lpstr>
      <vt:lpstr>Bitmap Image</vt:lpstr>
      <vt:lpstr>PowerPoint Presentation</vt:lpstr>
      <vt:lpstr>What’s Up?</vt:lpstr>
      <vt:lpstr>What’s Up?</vt:lpstr>
      <vt:lpstr>Review</vt:lpstr>
      <vt:lpstr>Series</vt:lpstr>
      <vt:lpstr>Series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Questions?</vt:lpstr>
      <vt:lpstr>Standard Series</vt:lpstr>
      <vt:lpstr>Standard Series</vt:lpstr>
      <vt:lpstr>Standard Series</vt:lpstr>
      <vt:lpstr>Standard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PowerPoint Presentation</vt:lpstr>
      <vt:lpstr>PowerPoint Presentation</vt:lpstr>
      <vt:lpstr>Power Series</vt:lpstr>
      <vt:lpstr>Power Series</vt:lpstr>
      <vt:lpstr>PowerPoint Presentation</vt:lpstr>
      <vt:lpstr>PowerPoint Presentation</vt:lpstr>
      <vt:lpstr>PowerPoint Presentation</vt:lpstr>
      <vt:lpstr>Power Series</vt:lpstr>
      <vt:lpstr>Questions?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 Series</vt:lpstr>
      <vt:lpstr>Power Series</vt:lpstr>
      <vt:lpstr>Power Series</vt:lpstr>
      <vt:lpstr>Power Series</vt:lpstr>
      <vt:lpstr>Questions?</vt:lpstr>
      <vt:lpstr>Function Approximation</vt:lpstr>
      <vt:lpstr>Function Approximation</vt:lpstr>
      <vt:lpstr>Function Approximation</vt:lpstr>
      <vt:lpstr>Function Approximation</vt:lpstr>
      <vt:lpstr>Function Approximation</vt:lpstr>
      <vt:lpstr>Function Approximation</vt:lpstr>
      <vt:lpstr>Function Approximation</vt:lpstr>
      <vt:lpstr>Function Approximation</vt:lpstr>
      <vt:lpstr>Function Approximation</vt:lpstr>
      <vt:lpstr>Function Approximation</vt:lpstr>
      <vt:lpstr>Function Approximation</vt:lpstr>
      <vt:lpstr>Function Approximation</vt:lpstr>
      <vt:lpstr>Maclaurin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Maclaurin Series</vt:lpstr>
      <vt:lpstr>Questions?</vt:lpstr>
      <vt:lpstr>Maclaurin Series</vt:lpstr>
      <vt:lpstr>Maclaurin Series</vt:lpstr>
      <vt:lpstr>Maclaurin Series</vt:lpstr>
      <vt:lpstr>Maclaurin Series</vt:lpstr>
      <vt:lpstr>Maclaurin Series</vt:lpstr>
      <vt:lpstr>Maclaurin Series</vt:lpstr>
      <vt:lpstr>Maclaurin Series</vt:lpstr>
      <vt:lpstr>Maclaurin Series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Maclaurin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Maclaurin Series</vt:lpstr>
      <vt:lpstr>Maclaurin Series</vt:lpstr>
      <vt:lpstr>Maclaurin Series</vt:lpstr>
      <vt:lpstr>Questions?</vt:lpstr>
      <vt:lpstr>Maclaurin Series</vt:lpstr>
      <vt:lpstr>Maclaurin Series</vt:lpstr>
      <vt:lpstr>Maclaurin Series</vt:lpstr>
      <vt:lpstr>Maclaurin Series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235</cp:revision>
  <dcterms:created xsi:type="dcterms:W3CDTF">2012-09-06T22:30:26Z</dcterms:created>
  <dcterms:modified xsi:type="dcterms:W3CDTF">2023-01-12T08:36:53Z</dcterms:modified>
</cp:coreProperties>
</file>