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2490" r:id="rId3"/>
    <p:sldId id="2491" r:id="rId4"/>
    <p:sldId id="662" r:id="rId5"/>
    <p:sldId id="2686" r:id="rId6"/>
    <p:sldId id="2695" r:id="rId7"/>
    <p:sldId id="2698" r:id="rId8"/>
    <p:sldId id="2699" r:id="rId9"/>
    <p:sldId id="2700" r:id="rId10"/>
    <p:sldId id="2701" r:id="rId11"/>
    <p:sldId id="463" r:id="rId12"/>
    <p:sldId id="464" r:id="rId13"/>
    <p:sldId id="469" r:id="rId14"/>
    <p:sldId id="466" r:id="rId15"/>
    <p:sldId id="472" r:id="rId16"/>
    <p:sldId id="436" r:id="rId17"/>
    <p:sldId id="482" r:id="rId18"/>
    <p:sldId id="2663" r:id="rId19"/>
    <p:sldId id="2667" r:id="rId20"/>
    <p:sldId id="2668" r:id="rId21"/>
    <p:sldId id="661" r:id="rId22"/>
    <p:sldId id="2734" r:id="rId23"/>
    <p:sldId id="2733" r:id="rId24"/>
    <p:sldId id="2675" r:id="rId25"/>
    <p:sldId id="502" r:id="rId26"/>
    <p:sldId id="2676" r:id="rId27"/>
    <p:sldId id="2678" r:id="rId28"/>
    <p:sldId id="2679" r:id="rId29"/>
    <p:sldId id="509" r:id="rId30"/>
    <p:sldId id="2680" r:id="rId31"/>
    <p:sldId id="2681" r:id="rId32"/>
    <p:sldId id="2793" r:id="rId33"/>
    <p:sldId id="506" r:id="rId34"/>
    <p:sldId id="2794" r:id="rId35"/>
    <p:sldId id="2683" r:id="rId36"/>
    <p:sldId id="514" r:id="rId37"/>
    <p:sldId id="2795" r:id="rId38"/>
    <p:sldId id="516" r:id="rId39"/>
    <p:sldId id="2784" r:id="rId40"/>
    <p:sldId id="2785" r:id="rId41"/>
    <p:sldId id="2719" r:id="rId42"/>
    <p:sldId id="2739" r:id="rId43"/>
    <p:sldId id="2740" r:id="rId44"/>
    <p:sldId id="2741" r:id="rId45"/>
    <p:sldId id="2742" r:id="rId46"/>
    <p:sldId id="2743" r:id="rId47"/>
    <p:sldId id="2744" r:id="rId48"/>
    <p:sldId id="2746" r:id="rId49"/>
    <p:sldId id="2786" r:id="rId50"/>
    <p:sldId id="2787" r:id="rId51"/>
    <p:sldId id="2745" r:id="rId52"/>
    <p:sldId id="2720" r:id="rId53"/>
    <p:sldId id="2761" r:id="rId54"/>
    <p:sldId id="2762" r:id="rId55"/>
    <p:sldId id="2721" r:id="rId56"/>
    <p:sldId id="2722" r:id="rId57"/>
    <p:sldId id="2728" r:id="rId58"/>
    <p:sldId id="2729" r:id="rId59"/>
    <p:sldId id="2727" r:id="rId60"/>
    <p:sldId id="2730" r:id="rId61"/>
    <p:sldId id="2731" r:id="rId62"/>
    <p:sldId id="2763" r:id="rId63"/>
    <p:sldId id="2732" r:id="rId64"/>
    <p:sldId id="2770" r:id="rId65"/>
    <p:sldId id="2772" r:id="rId66"/>
    <p:sldId id="2796" r:id="rId67"/>
    <p:sldId id="2773" r:id="rId68"/>
    <p:sldId id="2747" r:id="rId69"/>
    <p:sldId id="2749" r:id="rId70"/>
    <p:sldId id="2751" r:id="rId71"/>
    <p:sldId id="2750" r:id="rId72"/>
    <p:sldId id="2748" r:id="rId73"/>
    <p:sldId id="2752" r:id="rId74"/>
    <p:sldId id="2753" r:id="rId75"/>
    <p:sldId id="2754" r:id="rId76"/>
    <p:sldId id="2755" r:id="rId77"/>
    <p:sldId id="2756" r:id="rId78"/>
    <p:sldId id="2757" r:id="rId79"/>
    <p:sldId id="2758" r:id="rId80"/>
    <p:sldId id="2774" r:id="rId81"/>
    <p:sldId id="2775" r:id="rId82"/>
    <p:sldId id="2788" r:id="rId83"/>
    <p:sldId id="2789" r:id="rId84"/>
    <p:sldId id="588" r:id="rId8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FF66FF"/>
    <a:srgbClr val="33FD2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6" autoAdjust="0"/>
    <p:restoredTop sz="94660"/>
  </p:normalViewPr>
  <p:slideViewPr>
    <p:cSldViewPr>
      <p:cViewPr varScale="1">
        <p:scale>
          <a:sx n="96" d="100"/>
          <a:sy n="96" d="100"/>
        </p:scale>
        <p:origin x="1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719D-C4C7-4F2A-B545-0894EF1668FE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CC1A2-1B64-43D8-BE1B-726ABB0A7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CC1A2-1B64-43D8-BE1B-726ABB0A799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1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961EA-5F2E-43F8-9702-C717F714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869"/>
            <a:ext cx="9144000" cy="6861962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9653FF7-6CD2-468D-95C0-4B9D44CF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9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Part 18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of plotting graphs (especially for periodic functions) is by using circular “</a:t>
            </a:r>
            <a:r>
              <a:rPr lang="en-US" dirty="0">
                <a:solidFill>
                  <a:srgbClr val="FFC000"/>
                </a:solidFill>
              </a:rPr>
              <a:t>polar</a:t>
            </a:r>
            <a:r>
              <a:rPr lang="en-US" dirty="0"/>
              <a:t>” graph paper</a:t>
            </a:r>
          </a:p>
          <a:p>
            <a:endParaRPr lang="en-US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4C97CF-DB0F-46B9-90D7-2B48125A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795" y="3352800"/>
            <a:ext cx="3273805" cy="333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C2C4C1-F8FC-4B7B-9481-5786CDD47397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61754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like for (</a:t>
            </a:r>
            <a:r>
              <a:rPr lang="en-US" dirty="0" err="1"/>
              <a:t>x,y</a:t>
            </a:r>
            <a:r>
              <a:rPr lang="en-US" dirty="0"/>
              <a:t>) coordinates, there are a pair of polar coordinates (r,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endParaRPr lang="en-US" sz="2000" dirty="0"/>
          </a:p>
          <a:p>
            <a:r>
              <a:rPr lang="en-US" dirty="0"/>
              <a:t>These are called the “</a:t>
            </a:r>
            <a:r>
              <a:rPr lang="en-US" dirty="0">
                <a:solidFill>
                  <a:srgbClr val="FFC000"/>
                </a:solidFill>
              </a:rPr>
              <a:t>polar coordinates</a:t>
            </a:r>
            <a:r>
              <a:rPr lang="en-US" dirty="0"/>
              <a:t>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724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is the distance from the pole 	(the radius)</a:t>
            </a:r>
          </a:p>
          <a:p>
            <a:r>
              <a:rPr lang="el-GR" dirty="0"/>
              <a:t>θ</a:t>
            </a:r>
            <a:r>
              <a:rPr lang="en-US" dirty="0"/>
              <a:t> is the angle around the circle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0E2AE-9B8A-437B-91FE-6B771E5682EF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AF77F7-8D7E-4458-9CD6-FCFB9F9BA896}"/>
              </a:ext>
            </a:extLst>
          </p:cNvPr>
          <p:cNvGrpSpPr/>
          <p:nvPr/>
        </p:nvGrpSpPr>
        <p:grpSpPr>
          <a:xfrm>
            <a:off x="609600" y="3352800"/>
            <a:ext cx="3273805" cy="3334964"/>
            <a:chOff x="609600" y="3352800"/>
            <a:chExt cx="3273805" cy="33349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04D0ADB-B61C-423C-8542-0E896A8DA9F3}"/>
                </a:ext>
              </a:extLst>
            </p:cNvPr>
            <p:cNvGrpSpPr/>
            <p:nvPr/>
          </p:nvGrpSpPr>
          <p:grpSpPr>
            <a:xfrm>
              <a:off x="609600" y="3352800"/>
              <a:ext cx="3273805" cy="3334964"/>
              <a:chOff x="5489195" y="3352800"/>
              <a:chExt cx="3273805" cy="3334964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6005F60F-DF85-432C-80EB-CBAF052906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9195" y="3352800"/>
                <a:ext cx="3273805" cy="3334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281ACAD7-E9DD-49E9-962E-B94213246D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6424" y="4202723"/>
                <a:ext cx="470130" cy="817560"/>
              </a:xfrm>
              <a:prstGeom prst="straightConnector1">
                <a:avLst/>
              </a:prstGeom>
              <a:ln w="635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F833E98-938D-4420-8F27-C2A0E5B7B8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220812" y="373380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1028700" indent="-5715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4000"/>
                  </a:lnSpc>
                </a:pP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sz="10000" dirty="0">
                    <a:solidFill>
                      <a:srgbClr val="FFC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.</a:t>
                </a:r>
                <a:r>
                  <a:rPr lang="en-US" sz="10000" dirty="0">
                    <a:solidFill>
                      <a:srgbClr val="FFC000"/>
                    </a:solidFill>
                  </a:rPr>
                  <a:t>        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3863ED-DFEF-4ABA-8125-06D1AC52BF8B}"/>
                </a:ext>
              </a:extLst>
            </p:cNvPr>
            <p:cNvSpPr txBox="1"/>
            <p:nvPr/>
          </p:nvSpPr>
          <p:spPr>
            <a:xfrm>
              <a:off x="2362200" y="3886200"/>
              <a:ext cx="47013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F11E73-5271-4F78-85E3-06CCA2834E54}"/>
              </a:ext>
            </a:extLst>
          </p:cNvPr>
          <p:cNvGrpSpPr/>
          <p:nvPr/>
        </p:nvGrpSpPr>
        <p:grpSpPr>
          <a:xfrm>
            <a:off x="5489195" y="3352800"/>
            <a:ext cx="3273805" cy="3334964"/>
            <a:chOff x="5489195" y="3352800"/>
            <a:chExt cx="3273805" cy="3334964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3AD4E72-0F35-4A8A-84B0-2238D0E12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9195" y="3352800"/>
              <a:ext cx="3273805" cy="3334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0AC36B2E-22B2-4F3D-A0DF-23DEF4258F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20812" y="373380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dirty="0">
                  <a:solidFill>
                    <a:srgbClr val="FFC000"/>
                  </a:solidFill>
                </a:rPr>
                <a:t> </a:t>
              </a:r>
              <a:r>
                <a:rPr lang="en-US" sz="10000" dirty="0">
                  <a:solidFill>
                    <a:srgbClr val="FFC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.</a:t>
              </a:r>
              <a:r>
                <a:rPr lang="en-US" sz="10000" dirty="0">
                  <a:solidFill>
                    <a:srgbClr val="FFC000"/>
                  </a:solidFill>
                </a:rPr>
                <a:t>        </a:t>
              </a: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EAF5E9F-65CB-4679-B55B-ACFF5F5AE493}"/>
                </a:ext>
              </a:extLst>
            </p:cNvPr>
            <p:cNvSpPr/>
            <p:nvPr/>
          </p:nvSpPr>
          <p:spPr>
            <a:xfrm>
              <a:off x="6019800" y="3996345"/>
              <a:ext cx="2209800" cy="2057400"/>
            </a:xfrm>
            <a:prstGeom prst="arc">
              <a:avLst>
                <a:gd name="adj1" fmla="val 18326795"/>
                <a:gd name="adj2" fmla="val 21585556"/>
              </a:avLst>
            </a:prstGeom>
            <a:noFill/>
            <a:ln w="63500">
              <a:solidFill>
                <a:srgbClr val="FFFF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9E0F96-985B-4AB7-BAE1-16BB551BFD3E}"/>
              </a:ext>
            </a:extLst>
          </p:cNvPr>
          <p:cNvSpPr txBox="1"/>
          <p:nvPr/>
        </p:nvSpPr>
        <p:spPr>
          <a:xfrm>
            <a:off x="8001000" y="4095690"/>
            <a:ext cx="470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CFFFF"/>
                </a:solidFill>
              </a:rPr>
              <a:t>θ</a:t>
            </a:r>
            <a:endParaRPr lang="en-US" sz="20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3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angles are measured counterclockwise from the polar axis</a:t>
            </a:r>
          </a:p>
          <a:p>
            <a:endParaRPr lang="en-US" sz="2000" dirty="0"/>
          </a:p>
          <a:p>
            <a:r>
              <a:rPr lang="en-US" dirty="0"/>
              <a:t>Negative angles are measured clockwise from the polar axis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48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Angles in polar notation can be expressed in either degrees or radians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2769"/>
            <a:ext cx="7848600" cy="367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9241D2-F428-4746-8222-2D6F35034DFF}"/>
              </a:ext>
            </a:extLst>
          </p:cNvPr>
          <p:cNvSpPr/>
          <p:nvPr/>
        </p:nvSpPr>
        <p:spPr>
          <a:xfrm>
            <a:off x="0" y="6553200"/>
            <a:ext cx="1542410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87655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 &gt; 0 – the point lies on the terminal side of θ</a:t>
            </a:r>
          </a:p>
          <a:p>
            <a:endParaRPr lang="en-US" sz="2000" dirty="0"/>
          </a:p>
          <a:p>
            <a:r>
              <a:rPr lang="en-US" dirty="0"/>
              <a:t>r &lt; 0 - point lies along the ray </a:t>
            </a:r>
            <a:r>
              <a:rPr lang="en-US" dirty="0">
                <a:solidFill>
                  <a:schemeClr val="tx1"/>
                </a:solidFill>
              </a:rPr>
              <a:t>opposite</a:t>
            </a:r>
            <a:r>
              <a:rPr lang="en-US" dirty="0"/>
              <a:t> the terminal side of θ</a:t>
            </a:r>
          </a:p>
          <a:p>
            <a:endParaRPr lang="en-US" sz="2000" dirty="0"/>
          </a:p>
          <a:p>
            <a:r>
              <a:rPr lang="en-US" dirty="0"/>
              <a:t>r = 0 the point lies on the pole no matter what the value of θ 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Polar Coordinates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Polar to rectangular conversion</a:t>
            </a:r>
          </a:p>
          <a:p>
            <a:r>
              <a:rPr lang="en-US" dirty="0"/>
              <a:t>If you have a polar point</a:t>
            </a:r>
          </a:p>
          <a:p>
            <a:r>
              <a:rPr lang="en-US" dirty="0"/>
              <a:t>P = (</a:t>
            </a:r>
            <a:r>
              <a:rPr lang="en-US" dirty="0" err="1"/>
              <a:t>r,θ</a:t>
            </a:r>
            <a:r>
              <a:rPr lang="en-US" dirty="0"/>
              <a:t>)</a:t>
            </a:r>
          </a:p>
          <a:p>
            <a:r>
              <a:rPr lang="en-US" dirty="0"/>
              <a:t>To convert to (</a:t>
            </a:r>
            <a:r>
              <a:rPr lang="en-US" dirty="0" err="1"/>
              <a:t>x,y</a:t>
            </a:r>
            <a:r>
              <a:rPr lang="en-US" dirty="0"/>
              <a:t>) coordinates:</a:t>
            </a:r>
          </a:p>
          <a:p>
            <a:pPr algn="ctr"/>
            <a:r>
              <a:rPr lang="en-US" dirty="0"/>
              <a:t>x = r cos θ</a:t>
            </a:r>
          </a:p>
          <a:p>
            <a:pPr algn="ctr"/>
            <a:r>
              <a:rPr lang="en-US" dirty="0"/>
              <a:t>y = r sin 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1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Rectangular to polar coordinates</a:t>
                </a:r>
              </a:p>
              <a:p>
                <a:pPr algn="ctr"/>
                <a:r>
                  <a:rPr lang="en-US" i="1" dirty="0"/>
                  <a:t>r</a:t>
                </a:r>
                <a:r>
                  <a:rPr lang="en-US" dirty="0"/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dirty="0"/>
              </a:p>
              <a:p>
                <a:pPr algn="ctr"/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err="1"/>
                  <a:t>arctan</a:t>
                </a:r>
                <a:r>
                  <a:rPr lang="en-US" dirty="0"/>
                  <a:t> (</a:t>
                </a:r>
                <a:r>
                  <a:rPr lang="en-US" i="1" dirty="0"/>
                  <a:t>y </a:t>
                </a:r>
                <a:r>
                  <a:rPr lang="en-US" dirty="0"/>
                  <a:t>÷ </a:t>
                </a:r>
                <a:r>
                  <a:rPr lang="en-US" i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98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rectangular equations to polar equations:</a:t>
            </a:r>
          </a:p>
          <a:p>
            <a:r>
              <a:rPr lang="en-US" dirty="0"/>
              <a:t>replace   </a:t>
            </a:r>
          </a:p>
          <a:p>
            <a:r>
              <a:rPr lang="en-US" i="1" dirty="0"/>
              <a:t>	x</a:t>
            </a:r>
            <a:r>
              <a:rPr lang="en-US" dirty="0"/>
              <a:t> with </a:t>
            </a:r>
            <a:r>
              <a:rPr lang="en-US" i="1" dirty="0"/>
              <a:t>r</a:t>
            </a:r>
            <a:r>
              <a:rPr lang="en-US" sz="2000" i="1" dirty="0"/>
              <a:t> </a:t>
            </a:r>
            <a:r>
              <a:rPr lang="en-US" dirty="0" err="1"/>
              <a:t>cos</a:t>
            </a:r>
            <a:r>
              <a:rPr lang="en-US" i="1" dirty="0" err="1"/>
              <a:t>θ</a:t>
            </a:r>
            <a:r>
              <a:rPr lang="en-US" dirty="0"/>
              <a:t>   and   </a:t>
            </a:r>
          </a:p>
          <a:p>
            <a:r>
              <a:rPr lang="en-US" i="1" dirty="0"/>
              <a:t>	y</a:t>
            </a:r>
            <a:r>
              <a:rPr lang="en-US" dirty="0"/>
              <a:t> with </a:t>
            </a:r>
            <a:r>
              <a:rPr lang="en-US" i="1" dirty="0"/>
              <a:t>r</a:t>
            </a:r>
            <a:r>
              <a:rPr lang="en-US" sz="2000" i="1" dirty="0"/>
              <a:t> </a:t>
            </a:r>
            <a:r>
              <a:rPr lang="en-US" dirty="0" err="1"/>
              <a:t>sin</a:t>
            </a:r>
            <a:r>
              <a:rPr lang="en-US" i="1" dirty="0" err="1"/>
              <a:t>θ</a:t>
            </a:r>
            <a:endParaRPr lang="en-US" i="1" dirty="0"/>
          </a:p>
          <a:p>
            <a:r>
              <a:rPr lang="en-US" dirty="0"/>
              <a:t>an example of </a:t>
            </a:r>
            <a:r>
              <a:rPr lang="en-US" dirty="0">
                <a:solidFill>
                  <a:srgbClr val="FFC000"/>
                </a:solidFill>
              </a:rPr>
              <a:t>parametric equations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0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polar equations to rectangular equations:</a:t>
            </a:r>
          </a:p>
          <a:p>
            <a:r>
              <a:rPr lang="en-US" dirty="0"/>
              <a:t>try</a:t>
            </a:r>
          </a:p>
          <a:p>
            <a:r>
              <a:rPr lang="en-US" dirty="0"/>
              <a:t>	   	r </a:t>
            </a:r>
            <a:r>
              <a:rPr lang="en-US" baseline="30000" dirty="0"/>
              <a:t>2</a:t>
            </a:r>
            <a:r>
              <a:rPr lang="en-US" dirty="0"/>
              <a:t> = x</a:t>
            </a:r>
            <a:r>
              <a:rPr lang="en-US" baseline="30000" dirty="0"/>
              <a:t>2</a:t>
            </a:r>
            <a:r>
              <a:rPr lang="en-US" dirty="0"/>
              <a:t> + y</a:t>
            </a:r>
            <a:r>
              <a:rPr lang="en-US" baseline="30000" dirty="0"/>
              <a:t>2</a:t>
            </a:r>
            <a:r>
              <a:rPr lang="en-US" dirty="0"/>
              <a:t>   </a:t>
            </a:r>
          </a:p>
          <a:p>
            <a:r>
              <a:rPr lang="en-US" dirty="0"/>
              <a:t>		r</a:t>
            </a:r>
            <a:r>
              <a:rPr lang="en-US" sz="2000" dirty="0"/>
              <a:t> </a:t>
            </a:r>
            <a:r>
              <a:rPr lang="en-US" dirty="0" err="1"/>
              <a:t>cosθ</a:t>
            </a:r>
            <a:r>
              <a:rPr lang="en-US" dirty="0"/>
              <a:t> = x  </a:t>
            </a:r>
          </a:p>
          <a:p>
            <a:r>
              <a:rPr lang="en-US" dirty="0"/>
              <a:t>		r</a:t>
            </a:r>
            <a:r>
              <a:rPr lang="en-US" sz="2000" dirty="0"/>
              <a:t> </a:t>
            </a:r>
            <a:r>
              <a:rPr lang="en-US" dirty="0" err="1"/>
              <a:t>sinθ</a:t>
            </a:r>
            <a:r>
              <a:rPr lang="en-US" dirty="0"/>
              <a:t> = y</a:t>
            </a:r>
          </a:p>
          <a:p>
            <a:r>
              <a:rPr lang="en-US" dirty="0"/>
              <a:t>		</a:t>
            </a:r>
            <a:r>
              <a:rPr lang="en-US" dirty="0" err="1"/>
              <a:t>tanθ</a:t>
            </a:r>
            <a:r>
              <a:rPr lang="en-US" dirty="0"/>
              <a:t> = y/x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2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Parametric Equations</a:t>
            </a:r>
          </a:p>
          <a:p>
            <a:r>
              <a:rPr lang="en-US" dirty="0"/>
              <a:t>	Polar Coordinates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Polar Calculus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308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easy – </a:t>
            </a:r>
          </a:p>
          <a:p>
            <a:r>
              <a:rPr lang="en-US" dirty="0"/>
              <a:t>you may have to square both sides, </a:t>
            </a:r>
          </a:p>
          <a:p>
            <a:r>
              <a:rPr lang="en-US" dirty="0"/>
              <a:t>take the tangent of both sides, </a:t>
            </a:r>
          </a:p>
          <a:p>
            <a:r>
              <a:rPr lang="en-US" dirty="0"/>
              <a:t>multiply both sides by </a:t>
            </a:r>
            <a:r>
              <a:rPr lang="en-US" i="1" dirty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4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D6B6FD-5974-40D5-AD91-38BEA16281E5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59268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This is a calculus class…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http://tutorial.math.lamar.edu/Classes/CalcII/PolarTangents.aspx</a:t>
            </a:r>
          </a:p>
        </p:txBody>
      </p:sp>
    </p:spTree>
    <p:extLst>
      <p:ext uri="{BB962C8B-B14F-4D97-AF65-F5344CB8AC3E}">
        <p14:creationId xmlns:p14="http://schemas.microsoft.com/office/powerpoint/2010/main" val="381782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calculus class…</a:t>
            </a:r>
          </a:p>
          <a:p>
            <a:r>
              <a:rPr lang="en-US" dirty="0"/>
              <a:t>so we’ll have to do derivatives and integrals of </a:t>
            </a:r>
            <a:r>
              <a:rPr lang="en-US" dirty="0" err="1"/>
              <a:t>polars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http://tutorial.math.lamar.edu/Classes/CalcII/PolarTangents.aspx</a:t>
            </a:r>
          </a:p>
        </p:txBody>
      </p:sp>
    </p:spTree>
    <p:extLst>
      <p:ext uri="{BB962C8B-B14F-4D97-AF65-F5344CB8AC3E}">
        <p14:creationId xmlns:p14="http://schemas.microsoft.com/office/powerpoint/2010/main" val="538652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slope of a polar curve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http://tutorial.math.lamar.edu/Classes/CalcII/PolarTangents.aspx</a:t>
            </a:r>
          </a:p>
        </p:txBody>
      </p:sp>
    </p:spTree>
    <p:extLst>
      <p:ext uri="{BB962C8B-B14F-4D97-AF65-F5344CB8AC3E}">
        <p14:creationId xmlns:p14="http://schemas.microsoft.com/office/powerpoint/2010/main" val="2526104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slope of a polar curve</a:t>
                </a:r>
              </a:p>
              <a:p>
                <a:r>
                  <a:rPr lang="en-US" dirty="0"/>
                  <a:t>Remember, a slope will be: 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73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slope of a polar curve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dy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dx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x = r cos(θ)</a:t>
                </a:r>
              </a:p>
              <a:p>
                <a:r>
                  <a:rPr lang="en-US" dirty="0"/>
                  <a:t>y = r sin(θ) </a:t>
                </a:r>
              </a:p>
              <a:p>
                <a:r>
                  <a:rPr lang="en-US" dirty="0"/>
                  <a:t>Use: r = ƒ(θ)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875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slope of a polar curve</a:t>
                </a:r>
              </a:p>
              <a:p>
                <a:r>
                  <a:rPr lang="en-US" dirty="0"/>
                  <a:t>Use: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x = ƒ(θ) cos(θ)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So: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ƒ</a:t>
                </a:r>
                <a:r>
                  <a:rPr lang="en-US" sz="2000" dirty="0"/>
                  <a:t> </a:t>
                </a:r>
                <a:r>
                  <a:rPr lang="en-US" dirty="0"/>
                  <a:t>’(θ) cos(θ) - ƒ(θ) sin(θ)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cos(θ) - r sin(θ)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77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slope of a polar curve</a:t>
                </a:r>
              </a:p>
              <a:p>
                <a:r>
                  <a:rPr lang="en-US" dirty="0"/>
                  <a:t>Use: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y = ƒ(θ) sin(θ)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So: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ƒ</a:t>
                </a:r>
                <a:r>
                  <a:rPr lang="en-US" sz="2000" dirty="0"/>
                  <a:t> </a:t>
                </a:r>
                <a:r>
                  <a:rPr lang="en-US" dirty="0"/>
                  <a:t>’(θ) sin(θ) + ƒ(θ) cos(θ)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sin(θ) + r cos(θ)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693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slope of a polar curve</a:t>
                </a:r>
              </a:p>
              <a:p>
                <a:r>
                  <a:rPr lang="en-US" dirty="0"/>
                  <a:t>So: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cos(θ) - r sin(θ)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sin(θ) + r cos(θ)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72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720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500" dirty="0"/>
              <a:t>Polar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9144000" cy="5638800"/>
              </a:xfrm>
            </p:spPr>
            <p:txBody>
              <a:bodyPr/>
              <a:lstStyle/>
              <a:p>
                <a:r>
                  <a:rPr lang="en-US" dirty="0"/>
                  <a:t>Find the slope of a polar curve</a:t>
                </a:r>
              </a:p>
              <a:p>
                <a:r>
                  <a:rPr lang="en-US" dirty="0"/>
                  <a:t>So:</a:t>
                </a: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dy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/</m:t>
                        </m:r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/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d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dirty="0"/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dirty="0"/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9144000" cy="5638800"/>
              </a:xfrm>
              <a:blipFill rotWithShape="1">
                <a:blip r:embed="rId2"/>
                <a:stretch>
                  <a:fillRect l="-233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ED4F30B-9A9F-4226-B63D-27C3AC62E82B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https://tutorial.math.lamar.edu/Classes/CalcII/PolarTangents.aspx</a:t>
            </a:r>
          </a:p>
        </p:txBody>
      </p:sp>
    </p:spTree>
    <p:extLst>
      <p:ext uri="{BB962C8B-B14F-4D97-AF65-F5344CB8AC3E}">
        <p14:creationId xmlns:p14="http://schemas.microsoft.com/office/powerpoint/2010/main" val="3711212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305800" cy="60960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Find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b="1" i="0" dirty="0" smtClean="0"/>
                        <m:t>slope</m:t>
                      </m:r>
                      <m:r>
                        <m:rPr>
                          <m:nor/>
                        </m:rPr>
                        <a:rPr lang="en-US" b="1" i="0" dirty="0" smtClean="0"/>
                        <m:t> </m:t>
                      </m:r>
                      <m:r>
                        <m:rPr>
                          <m:nor/>
                        </m:rPr>
                        <a:rPr lang="en-US" b="1" i="0" dirty="0" smtClean="0"/>
                        <m:t>of</m:t>
                      </m:r>
                      <m:r>
                        <m:rPr>
                          <m:nor/>
                        </m:rPr>
                        <a:rPr lang="en-US" b="1" i="0" dirty="0" smtClean="0"/>
                        <m:t> </m:t>
                      </m:r>
                      <m:r>
                        <m:rPr>
                          <m:nor/>
                        </m:rPr>
                        <a:rPr lang="en-US" b="1" i="0" dirty="0" smtClean="0"/>
                        <m:t>the</m:t>
                      </m:r>
                      <m:r>
                        <m:rPr>
                          <m:nor/>
                        </m:rPr>
                        <a:rPr lang="en-US" b="1" i="0" dirty="0" smtClean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tangent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line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to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n-US" dirty="0"/>
                        <m:t>sin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) </m:t>
                      </m:r>
                      <m:r>
                        <m:rPr>
                          <m:nor/>
                        </m:rPr>
                        <a:rPr lang="en-US" dirty="0"/>
                        <m:t>at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l-GR" b="0" dirty="0"/>
                        <m:t>π</m:t>
                      </m:r>
                      <m:r>
                        <m:rPr>
                          <m:nor/>
                        </m:rPr>
                        <a:rPr lang="en-US" dirty="0"/>
                        <m:t>/</m:t>
                      </m:r>
                      <m:r>
                        <m:rPr>
                          <m:nor/>
                        </m:rPr>
                        <a:rPr lang="en-US" b="1" i="0" dirty="0" smtClean="0"/>
                        <m:t>3</m:t>
                      </m:r>
                    </m:oMath>
                  </m:oMathPara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305800" cy="6096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A0563E-6780-4D0C-9A1E-02EB838E9032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A0563E-6780-4D0C-9A1E-02EB838E9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46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Find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slope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tangent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line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to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n-US" dirty="0"/>
                        <m:t>sin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) </m:t>
                      </m:r>
                      <m:r>
                        <m:rPr>
                          <m:nor/>
                        </m:rPr>
                        <a:rPr lang="en-US" dirty="0"/>
                        <m:t>at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l-GR" b="0" dirty="0"/>
                        <m:t>π</m:t>
                      </m:r>
                      <m:r>
                        <m:rPr>
                          <m:nor/>
                        </m:rPr>
                        <a:rPr lang="en-US" dirty="0"/>
                        <m:t>/3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2384A0-CB74-4C6B-99FC-FC266235B270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2384A0-CB74-4C6B-99FC-FC266235B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8654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Find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slope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tangent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line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to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n-US" dirty="0"/>
                        <m:t>sin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) </m:t>
                      </m:r>
                      <m:r>
                        <m:rPr>
                          <m:nor/>
                        </m:rPr>
                        <a:rPr lang="en-US" dirty="0"/>
                        <m:t>at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l-GR" b="0" dirty="0"/>
                        <m:t>π</m:t>
                      </m:r>
                      <m:r>
                        <m:rPr>
                          <m:nor/>
                        </m:rPr>
                        <a:rPr lang="en-US" dirty="0"/>
                        <m:t>/3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cos(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θ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r = sin(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θ</m:t>
                    </m:r>
                  </m:oMath>
                </a14:m>
                <a:r>
                  <a:rPr lang="en-US" dirty="0"/>
                  <a:t>) = sin(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0" dirty="0"/>
                      <m:t>π</m:t>
                    </m:r>
                    <m:r>
                      <m:rPr>
                        <m:nor/>
                      </m:rPr>
                      <a:rPr lang="en-US" dirty="0"/>
                      <m:t>/3</m:t>
                    </m:r>
                  </m:oMath>
                </a14:m>
                <a:r>
                  <a:rPr lang="en-US" dirty="0"/>
                  <a:t>) =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2384A0-CB74-4C6B-99FC-FC266235B270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2384A0-CB74-4C6B-99FC-FC266235B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424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Find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slope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tangent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line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to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n-US" dirty="0"/>
                        <m:t>sin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) </m:t>
                      </m:r>
                      <m:r>
                        <m:rPr>
                          <m:nor/>
                        </m:rPr>
                        <a:rPr lang="en-US" dirty="0"/>
                        <m:t>at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l-GR" b="0" dirty="0"/>
                        <m:t>π</m:t>
                      </m:r>
                      <m:r>
                        <m:rPr>
                          <m:nor/>
                        </m:rPr>
                        <a:rPr lang="en-US" dirty="0"/>
                        <m:t>/3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cos(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θ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r = sin(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θ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2384A0-CB74-4C6B-99FC-FC266235B270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2384A0-CB74-4C6B-99FC-FC266235B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591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Find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slope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the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tangent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line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to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r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n-US" dirty="0"/>
                        <m:t>sin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) </m:t>
                      </m:r>
                      <m:r>
                        <m:rPr>
                          <m:nor/>
                        </m:rPr>
                        <a:rPr lang="en-US" dirty="0"/>
                        <m:t>at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θ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r>
                        <m:rPr>
                          <m:nor/>
                        </m:rPr>
                        <a:rPr lang="el-GR" b="0" dirty="0"/>
                        <m:t>π</m:t>
                      </m:r>
                      <m:r>
                        <m:rPr>
                          <m:nor/>
                        </m:rPr>
                        <a:rPr lang="en-US" dirty="0"/>
                        <m:t>/3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cos(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θ</m:t>
                    </m:r>
                  </m:oMath>
                </a14:m>
                <a:r>
                  <a:rPr lang="en-US" dirty="0"/>
                  <a:t>)  and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dirty="0"/>
                      <m:t> = </m:t>
                    </m:r>
                    <m:r>
                      <m:rPr>
                        <m:nor/>
                      </m:rPr>
                      <a:rPr lang="en-US" b="1" i="0" dirty="0" smtClean="0"/>
                      <m:t>sin</m:t>
                    </m:r>
                    <m:r>
                      <m:rPr>
                        <m:nor/>
                      </m:rPr>
                      <a:rPr lang="en-US" b="1" i="0" dirty="0" smtClean="0"/>
                      <m:t>(</m:t>
                    </m:r>
                    <m:r>
                      <m:rPr>
                        <m:nor/>
                      </m:rPr>
                      <a:rPr lang="en-US" dirty="0"/>
                      <m:t>θ</m:t>
                    </m:r>
                  </m:oMath>
                </a14:m>
                <a:r>
                  <a:rPr lang="en-US" dirty="0"/>
                  <a:t>) 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cos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cos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0B7DBC-AFBB-4207-BC99-54B70D132D28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0B7DBC-AFBB-4207-BC99-54B70D132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332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Find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the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slope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of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the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tangent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line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to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r</m:t>
                      </m:r>
                      <m:r>
                        <m:rPr>
                          <m:nor/>
                        </m:rPr>
                        <a:rPr lang="en-US" dirty="0" smtClean="0"/>
                        <m:t> = </m:t>
                      </m:r>
                      <m:r>
                        <m:rPr>
                          <m:nor/>
                        </m:rPr>
                        <a:rPr lang="en-US" dirty="0" smtClean="0"/>
                        <m:t>sin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θ</m:t>
                      </m:r>
                      <m:r>
                        <m:rPr>
                          <m:nor/>
                        </m:rPr>
                        <a:rPr lang="en-US" dirty="0" smtClean="0"/>
                        <m:t>) </m:t>
                      </m:r>
                      <m:r>
                        <m:rPr>
                          <m:nor/>
                        </m:rPr>
                        <a:rPr lang="en-US" dirty="0" smtClean="0"/>
                        <m:t>at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θ</m:t>
                      </m:r>
                      <m:r>
                        <m:rPr>
                          <m:nor/>
                        </m:rPr>
                        <a:rPr lang="en-US" dirty="0" smtClean="0"/>
                        <m:t> = </m:t>
                      </m:r>
                      <m:r>
                        <m:rPr>
                          <m:nor/>
                        </m:rPr>
                        <a:rPr lang="el-GR" b="0" dirty="0" smtClean="0"/>
                        <m:t>π</m:t>
                      </m:r>
                      <m:r>
                        <m:rPr>
                          <m:nor/>
                        </m:rPr>
                        <a:rPr lang="en-US" dirty="0" smtClean="0"/>
                        <m:t>/3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+ 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:r>
                  <a:rPr lang="en-US" sz="3000" dirty="0"/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)2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θ</m:t>
                        </m:r>
                        <m:r>
                          <m:rPr>
                            <m:nor/>
                          </m:rPr>
                          <a:rPr lang="en-US" dirty="0"/>
                          <m:t>)2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sz="3000" dirty="0"/>
                  <a:t>     </a:t>
                </a:r>
              </a:p>
              <a:p>
                <a:r>
                  <a:rPr lang="en-US" dirty="0"/>
                  <a:t>(Now plug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θ</m:t>
                    </m:r>
                    <m:r>
                      <m:rPr>
                        <m:nor/>
                      </m:rPr>
                      <a:rPr lang="en-US" dirty="0"/>
                      <m:t> =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b="0" dirty="0"/>
                      <m:t>π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b="1" i="0" dirty="0" smtClean="0"/>
                      <m:t>3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26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Find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the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slope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of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the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tangent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line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to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r</m:t>
                      </m:r>
                      <m:r>
                        <m:rPr>
                          <m:nor/>
                        </m:rPr>
                        <a:rPr lang="en-US" dirty="0" smtClean="0"/>
                        <m:t> = </m:t>
                      </m:r>
                      <m:r>
                        <m:rPr>
                          <m:nor/>
                        </m:rPr>
                        <a:rPr lang="en-US" dirty="0" smtClean="0"/>
                        <m:t>sin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θ</m:t>
                      </m:r>
                      <m:r>
                        <m:rPr>
                          <m:nor/>
                        </m:rPr>
                        <a:rPr lang="en-US" dirty="0" smtClean="0"/>
                        <m:t>) </m:t>
                      </m:r>
                      <m:r>
                        <m:rPr>
                          <m:nor/>
                        </m:rPr>
                        <a:rPr lang="en-US" dirty="0" smtClean="0"/>
                        <m:t>at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θ</m:t>
                      </m:r>
                      <m:r>
                        <m:rPr>
                          <m:nor/>
                        </m:rPr>
                        <a:rPr lang="en-US" dirty="0" smtClean="0"/>
                        <m:t> = </m:t>
                      </m:r>
                      <m:r>
                        <m:rPr>
                          <m:nor/>
                        </m:rPr>
                        <a:rPr lang="el-GR" b="0" dirty="0" smtClean="0"/>
                        <m:t>π</m:t>
                      </m:r>
                      <m:r>
                        <m:rPr>
                          <m:nor/>
                        </m:rPr>
                        <a:rPr lang="en-US" dirty="0" smtClean="0"/>
                        <m:t>/3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b="0" dirty="0"/>
                          <m:t>π</m:t>
                        </m:r>
                        <m:r>
                          <m:rPr>
                            <m:nor/>
                          </m:rPr>
                          <a:rPr lang="en-US" dirty="0"/>
                          <m:t>/3)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b="0" dirty="0"/>
                          <m:t>π</m:t>
                        </m:r>
                        <m:r>
                          <m:rPr>
                            <m:nor/>
                          </m:rPr>
                          <a:rPr lang="en-US" dirty="0"/>
                          <m:t>/3)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b="0" dirty="0"/>
                          <m:t>π</m:t>
                        </m:r>
                        <m:r>
                          <m:rPr>
                            <m:nor/>
                          </m:rPr>
                          <a:rPr lang="en-US" dirty="0"/>
                          <m:t>/3)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b="0" dirty="0"/>
                          <m:t>π</m:t>
                        </m:r>
                        <m:r>
                          <m:rPr>
                            <m:nor/>
                          </m:rPr>
                          <a:rPr lang="en-US" dirty="0"/>
                          <m:t>/3)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sz="3000" dirty="0"/>
                  <a:t>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40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923" y="838200"/>
                <a:ext cx="86868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Find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the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slope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of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the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tangent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line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to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r</m:t>
                      </m:r>
                      <m:r>
                        <m:rPr>
                          <m:nor/>
                        </m:rPr>
                        <a:rPr lang="en-US" dirty="0" smtClean="0"/>
                        <m:t> = </m:t>
                      </m:r>
                      <m:r>
                        <m:rPr>
                          <m:nor/>
                        </m:rPr>
                        <a:rPr lang="en-US" dirty="0" smtClean="0"/>
                        <m:t>sin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θ</m:t>
                      </m:r>
                      <m:r>
                        <m:rPr>
                          <m:nor/>
                        </m:rPr>
                        <a:rPr lang="en-US" dirty="0" smtClean="0"/>
                        <m:t>) </m:t>
                      </m:r>
                      <m:r>
                        <m:rPr>
                          <m:nor/>
                        </m:rPr>
                        <a:rPr lang="en-US" dirty="0" smtClean="0"/>
                        <m:t>at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r>
                        <m:rPr>
                          <m:nor/>
                        </m:rPr>
                        <a:rPr lang="en-US" dirty="0" smtClean="0"/>
                        <m:t>θ</m:t>
                      </m:r>
                      <m:r>
                        <m:rPr>
                          <m:nor/>
                        </m:rPr>
                        <a:rPr lang="en-US" dirty="0" smtClean="0"/>
                        <m:t> = </m:t>
                      </m:r>
                      <m:r>
                        <m:rPr>
                          <m:nor/>
                        </m:rPr>
                        <a:rPr lang="el-GR" b="0" dirty="0" smtClean="0"/>
                        <m:t>π</m:t>
                      </m:r>
                      <m:r>
                        <m:rPr>
                          <m:nor/>
                        </m:rPr>
                        <a:rPr lang="en-US" dirty="0" smtClean="0"/>
                        <m:t>/3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dx</m:t>
                        </m:r>
                      </m:den>
                    </m:f>
                  </m:oMath>
                </a14:m>
                <a:r>
                  <a:rPr lang="en-US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b="0" dirty="0"/>
                          <m:t>π</m:t>
                        </m:r>
                        <m:r>
                          <m:rPr>
                            <m:nor/>
                          </m:rPr>
                          <a:rPr lang="en-US" dirty="0"/>
                          <m:t>/3)</m:t>
                        </m:r>
                        <m:r>
                          <m:rPr>
                            <m:nor/>
                          </m:rPr>
                          <a:rPr lang="en-US" dirty="0"/>
                          <m:t>sin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b="0" dirty="0"/>
                          <m:t>π</m:t>
                        </m:r>
                        <m:r>
                          <m:rPr>
                            <m:nor/>
                          </m:rPr>
                          <a:rPr lang="en-US" dirty="0"/>
                          <m:t>/3)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cos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b="0" dirty="0"/>
                          <m:t>π</m:t>
                        </m:r>
                        <m:r>
                          <m:rPr>
                            <m:nor/>
                          </m:rPr>
                          <a:rPr lang="en-US" dirty="0"/>
                          <m:t>/3)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in</m:t>
                        </m:r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l-GR" b="0" dirty="0"/>
                          <m:t>π</m:t>
                        </m:r>
                        <m:r>
                          <m:rPr>
                            <m:nor/>
                          </m:rPr>
                          <a:rPr lang="en-US" dirty="0"/>
                          <m:t>/3)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				 = </a:t>
                </a:r>
                <a:r>
                  <a:rPr lang="en-US" dirty="0">
                    <a:solidFill>
                      <a:srgbClr val="FFFF00"/>
                    </a:solidFill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≈ </a:t>
                </a:r>
                <a:r>
                  <a:rPr lang="en-US" dirty="0">
                    <a:solidFill>
                      <a:srgbClr val="FFFF00"/>
                    </a:solidFill>
                  </a:rPr>
                  <a:t>-1.7321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923" y="838200"/>
                <a:ext cx="8686800" cy="56388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6634B-0FF1-4068-A64A-4156A20F5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776296"/>
            <a:ext cx="2996565" cy="27241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61BAF-5FF5-4084-8EFD-8FE0518BB9B2}"/>
              </a:ext>
            </a:extLst>
          </p:cNvPr>
          <p:cNvCxnSpPr/>
          <p:nvPr/>
        </p:nvCxnSpPr>
        <p:spPr>
          <a:xfrm>
            <a:off x="2184082" y="3657600"/>
            <a:ext cx="1778318" cy="2842846"/>
          </a:xfrm>
          <a:prstGeom prst="line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6E3E448-0C07-4A56-9C79-3B78D90736D3}"/>
              </a:ext>
            </a:extLst>
          </p:cNvPr>
          <p:cNvSpPr txBox="1"/>
          <p:nvPr/>
        </p:nvSpPr>
        <p:spPr>
          <a:xfrm>
            <a:off x="0" y="6611035"/>
            <a:ext cx="152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FE52B6-8210-4241-8A8A-337F58FCA9E0}"/>
                  </a:ext>
                </a:extLst>
              </p:cNvPr>
              <p:cNvSpPr txBox="1"/>
              <p:nvPr/>
            </p:nvSpPr>
            <p:spPr>
              <a:xfrm>
                <a:off x="2795908" y="3962400"/>
                <a:ext cx="5546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b="0" dirty="0" smtClean="0"/>
                        <m:t>π</m:t>
                      </m:r>
                      <m:r>
                        <m:rPr>
                          <m:nor/>
                        </m:rPr>
                        <a:rPr lang="en-US" dirty="0" smtClean="0"/>
                        <m:t>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FE52B6-8210-4241-8A8A-337F58FCA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908" y="3962400"/>
                <a:ext cx="554665" cy="369332"/>
              </a:xfrm>
              <a:prstGeom prst="rect">
                <a:avLst/>
              </a:prstGeom>
              <a:blipFill>
                <a:blip r:embed="rId4"/>
                <a:stretch>
                  <a:fillRect r="-5495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458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60DD1D1-F451-490E-AAFF-28565E6D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" y="1143000"/>
            <a:ext cx="9093536" cy="5181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EAA45A-09D2-42C1-9AD1-0FE0D659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1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7BF89-6E49-4857-86FB-F99C38444622}"/>
              </a:ext>
            </a:extLst>
          </p:cNvPr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757937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8D687C6-3640-42C7-87EF-8C50093C9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" y="98312"/>
            <a:ext cx="9135167" cy="66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98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101BD6-92A5-4DAD-9259-8051069AFBC7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721782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923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slope of the tangent line to r = 3+8sin(θ) at θ = </a:t>
                </a:r>
                <a:r>
                  <a:rPr lang="en-US" b="0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/</m:t>
                    </m:r>
                  </m:oMath>
                </a14:m>
                <a:r>
                  <a:rPr lang="en-US" dirty="0"/>
                  <a:t>6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923" y="838200"/>
                <a:ext cx="8686800" cy="5638800"/>
              </a:xfrm>
              <a:blipFill>
                <a:blip r:embed="rId2"/>
                <a:stretch>
                  <a:fillRect l="-2526" t="-1946" r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7EB9BF-6CE2-479F-9989-D83A21029F8D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7EB9BF-6CE2-479F-9989-D83A21029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68D023F-ADB1-4DC7-AE90-AF0F91BF5A3B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https://tutorial.math.lamar.edu/Classes/CalcII/PolarTangents.aspx</a:t>
            </a:r>
          </a:p>
        </p:txBody>
      </p:sp>
    </p:spTree>
    <p:extLst>
      <p:ext uri="{BB962C8B-B14F-4D97-AF65-F5344CB8AC3E}">
        <p14:creationId xmlns:p14="http://schemas.microsoft.com/office/powerpoint/2010/main" val="24418728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923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slope of the tangent line to r = 3+8sin(θ) at θ = </a:t>
                </a:r>
                <a:r>
                  <a:rPr lang="en-US" b="0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/</m:t>
                    </m:r>
                  </m:oMath>
                </a14:m>
                <a:r>
                  <a:rPr lang="en-US" dirty="0"/>
                  <a:t>6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8cos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θ</m:t>
                    </m:r>
                  </m:oMath>
                </a14:m>
                <a:r>
                  <a:rPr lang="en-US" dirty="0"/>
                  <a:t>      r = 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923" y="838200"/>
                <a:ext cx="8686800" cy="5638800"/>
              </a:xfrm>
              <a:blipFill>
                <a:blip r:embed="rId2"/>
                <a:stretch>
                  <a:fillRect l="-2526" t="-1946" r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D20CA8-72AD-4272-9752-FE08F5B475C3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D20CA8-72AD-4272-9752-FE08F5B47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5F9C14E-4609-494E-AE4F-EA48775D64FD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https://tutorial.math.lamar.edu/Classes/CalcII/PolarTangents.aspx</a:t>
            </a:r>
          </a:p>
        </p:txBody>
      </p:sp>
    </p:spTree>
    <p:extLst>
      <p:ext uri="{BB962C8B-B14F-4D97-AF65-F5344CB8AC3E}">
        <p14:creationId xmlns:p14="http://schemas.microsoft.com/office/powerpoint/2010/main" val="3640276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8923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slope of the tangent line to r = 3+8sin(θ) at θ = </a:t>
                </a:r>
                <a:r>
                  <a:rPr lang="en-US" b="0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/</m:t>
                    </m:r>
                  </m:oMath>
                </a14:m>
                <a:r>
                  <a:rPr lang="en-US" dirty="0"/>
                  <a:t>6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8cos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θ</m:t>
                    </m:r>
                  </m:oMath>
                </a14:m>
                <a:r>
                  <a:rPr lang="en-US" dirty="0"/>
                  <a:t>      r = 3+8sin(θ)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923" y="838200"/>
                <a:ext cx="8686800" cy="5638800"/>
              </a:xfrm>
              <a:blipFill>
                <a:blip r:embed="rId2"/>
                <a:stretch>
                  <a:fillRect l="-2526" t="-1946" r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2A492-883F-4641-B020-C9B110AFDB7A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B2A492-883F-4641-B020-C9B110AFD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91C6C3B-DAF5-4C75-B27B-3E34DCBB5A0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https://tutorial.math.lamar.edu/Classes/CalcII/PolarTangents.aspx</a:t>
            </a:r>
          </a:p>
        </p:txBody>
      </p:sp>
    </p:spTree>
    <p:extLst>
      <p:ext uri="{BB962C8B-B14F-4D97-AF65-F5344CB8AC3E}">
        <p14:creationId xmlns:p14="http://schemas.microsoft.com/office/powerpoint/2010/main" val="453195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slope of the tangent line to r = 3+8sin(θ) at θ = </a:t>
                </a:r>
                <a:r>
                  <a:rPr lang="en-US" b="0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/</m:t>
                    </m:r>
                  </m:oMath>
                </a14:m>
                <a:r>
                  <a:rPr lang="en-US" dirty="0"/>
                  <a:t>6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8cos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θ</m:t>
                    </m:r>
                  </m:oMath>
                </a14:m>
                <a:r>
                  <a:rPr lang="en-US" dirty="0"/>
                  <a:t>      r = 3+8sin(θ)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800" dirty="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dirty="0"/>
                          <m:t>dx</m:t>
                        </m:r>
                      </m:den>
                    </m:f>
                  </m:oMath>
                </a14:m>
                <a:r>
                  <a:rPr lang="en-US" sz="3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800" b="1" i="0" dirty="0" smtClean="0"/>
                          <m:t>8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cos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800" dirty="0"/>
                          <m:t>θ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sz="3800" dirty="0"/>
                          <m:t>sin</m:t>
                        </m:r>
                        <m:r>
                          <m:rPr>
                            <m:nor/>
                          </m:rPr>
                          <a:rPr lang="en-US" sz="3800" dirty="0"/>
                          <m:t>(</m:t>
                        </m:r>
                        <m:r>
                          <m:rPr>
                            <m:nor/>
                          </m:rPr>
                          <a:rPr lang="en-US" sz="3800" dirty="0"/>
                          <m:t>θ</m:t>
                        </m:r>
                        <m:r>
                          <m:rPr>
                            <m:nor/>
                          </m:rPr>
                          <a:rPr lang="en-US" sz="3800" dirty="0"/>
                          <m:t>)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+(3+8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800" dirty="0"/>
                          <m:t>θ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))</m:t>
                        </m:r>
                        <m:r>
                          <m:rPr>
                            <m:nor/>
                          </m:rPr>
                          <a:rPr lang="en-US" sz="3800" dirty="0"/>
                          <m:t>cos</m:t>
                        </m:r>
                        <m:r>
                          <m:rPr>
                            <m:nor/>
                          </m:rPr>
                          <a:rPr lang="en-US" sz="3800" dirty="0"/>
                          <m:t>(</m:t>
                        </m:r>
                        <m:r>
                          <m:rPr>
                            <m:nor/>
                          </m:rPr>
                          <a:rPr lang="en-US" sz="3800" dirty="0"/>
                          <m:t>θ</m:t>
                        </m:r>
                        <m:r>
                          <m:rPr>
                            <m:nor/>
                          </m:rPr>
                          <a:rPr lang="en-US" sz="38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800" b="1" i="0" dirty="0" smtClean="0"/>
                          <m:t>8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cos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800" dirty="0"/>
                          <m:t>θ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sz="3800" dirty="0"/>
                          <m:t>cos</m:t>
                        </m:r>
                        <m:r>
                          <m:rPr>
                            <m:nor/>
                          </m:rPr>
                          <a:rPr lang="en-US" sz="3800" dirty="0"/>
                          <m:t>(</m:t>
                        </m:r>
                        <m:r>
                          <m:rPr>
                            <m:nor/>
                          </m:rPr>
                          <a:rPr lang="en-US" sz="3800" dirty="0"/>
                          <m:t>θ</m:t>
                        </m:r>
                        <m:r>
                          <m:rPr>
                            <m:nor/>
                          </m:rPr>
                          <a:rPr lang="en-US" sz="3800" dirty="0"/>
                          <m:t>)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−(3+8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800" dirty="0"/>
                          <m:t>θ</m:t>
                        </m:r>
                        <m:r>
                          <m:rPr>
                            <m:nor/>
                          </m:rPr>
                          <a:rPr lang="en-US" sz="3800" b="1" i="0" dirty="0" smtClean="0"/>
                          <m:t>))</m:t>
                        </m:r>
                        <m:r>
                          <m:rPr>
                            <m:nor/>
                          </m:rPr>
                          <a:rPr lang="en-US" sz="3800" dirty="0"/>
                          <m:t>sin</m:t>
                        </m:r>
                        <m:r>
                          <m:rPr>
                            <m:nor/>
                          </m:rPr>
                          <a:rPr lang="en-US" sz="3800" dirty="0"/>
                          <m:t>(</m:t>
                        </m:r>
                        <m:r>
                          <m:rPr>
                            <m:nor/>
                          </m:rPr>
                          <a:rPr lang="en-US" sz="3800" dirty="0"/>
                          <m:t>θ</m:t>
                        </m:r>
                        <m:r>
                          <m:rPr>
                            <m:nor/>
                          </m:rPr>
                          <a:rPr lang="en-US" sz="3800" dirty="0"/>
                          <m:t>)</m:t>
                        </m:r>
                      </m:den>
                    </m:f>
                  </m:oMath>
                </a14:m>
                <a:endParaRPr lang="en-US" sz="3800" dirty="0"/>
              </a:p>
              <a:p>
                <a:pPr>
                  <a:spcBef>
                    <a:spcPts val="0"/>
                  </a:spcBef>
                </a:pPr>
                <a:endParaRPr lang="en-US" sz="3800" dirty="0"/>
              </a:p>
              <a:p>
                <a:pPr>
                  <a:spcBef>
                    <a:spcPts val="0"/>
                  </a:spcBef>
                </a:pPr>
                <a:r>
                  <a:rPr lang="en-US" sz="3800" dirty="0"/>
                  <a:t>Plug in </a:t>
                </a:r>
                <a:r>
                  <a:rPr lang="en-US" sz="3600" dirty="0"/>
                  <a:t>θ = </a:t>
                </a:r>
                <a:r>
                  <a:rPr lang="en-US" sz="3600" b="0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/>
                      <m:t>/</m:t>
                    </m:r>
                  </m:oMath>
                </a14:m>
                <a:r>
                  <a:rPr lang="en-US" sz="3600" dirty="0"/>
                  <a:t>6</a:t>
                </a:r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0B7DBC-AFBB-4207-BC99-54B70D132D28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0B7DBC-AFBB-4207-BC99-54B70D132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91DF09-B20D-4B04-AABB-E0F492949BB5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https://tutorial.math.lamar.edu/Classes/CalcII/PolarTangents.aspx</a:t>
            </a:r>
          </a:p>
        </p:txBody>
      </p:sp>
    </p:spTree>
    <p:extLst>
      <p:ext uri="{BB962C8B-B14F-4D97-AF65-F5344CB8AC3E}">
        <p14:creationId xmlns:p14="http://schemas.microsoft.com/office/powerpoint/2010/main" val="16096308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slope of the tangent line to r = 3+8sin(θ) at θ = </a:t>
                </a:r>
                <a:r>
                  <a:rPr lang="en-US" b="0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/</m:t>
                    </m:r>
                  </m:oMath>
                </a14:m>
                <a:r>
                  <a:rPr lang="en-US" dirty="0"/>
                  <a:t>6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8cos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θ</m:t>
                    </m:r>
                  </m:oMath>
                </a14:m>
                <a:r>
                  <a:rPr lang="en-US" dirty="0"/>
                  <a:t>      r = 3+8sin(θ)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dx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dirty="0" smtClean="0"/>
                          <m:t>8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cos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sz="3000" dirty="0"/>
                          <m:t>sin</m:t>
                        </m:r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/6)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+(3+8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))</m:t>
                        </m:r>
                        <m:r>
                          <m:rPr>
                            <m:nor/>
                          </m:rPr>
                          <a:rPr lang="en-US" sz="3000" dirty="0"/>
                          <m:t>cos</m:t>
                        </m:r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8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cos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sz="3000" dirty="0"/>
                          <m:t>cos</m:t>
                        </m:r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/6)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−(3+8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))</m:t>
                        </m:r>
                        <m:r>
                          <m:rPr>
                            <m:nor/>
                          </m:rPr>
                          <a:rPr lang="en-US" sz="3000" dirty="0"/>
                          <m:t>sin</m:t>
                        </m:r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/6)</m:t>
                        </m:r>
                      </m:den>
                    </m:f>
                  </m:oMath>
                </a14:m>
                <a:endParaRPr lang="en-US" sz="3000" dirty="0"/>
              </a:p>
              <a:p>
                <a:pPr>
                  <a:spcBef>
                    <a:spcPts val="0"/>
                  </a:spcBef>
                </a:pPr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6DB8F-8E06-4287-B5A5-1428A845CC6E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https://tutorial.math.lamar.edu/Classes/CalcII/PolarTangents.aspx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7BFE65-8D52-4C1C-84E1-2E040F13BFDD}"/>
                  </a:ext>
                </a:extLst>
              </p:cNvPr>
              <p:cNvSpPr txBox="1"/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dx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CCFFFF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C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num>
                      <m:den>
                        <m:f>
                          <m:fPr>
                            <m:ctrlPr>
                              <a:rPr lang="en-US" sz="2000" b="1" i="1">
                                <a:solidFill>
                                  <a:srgbClr val="CC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dr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1" dirty="0">
                                <a:solidFill>
                                  <a:srgbClr val="CCFFFF"/>
                                </a:solidFill>
                              </a:rPr>
                              <m:t>dθ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−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sin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CCFFFF"/>
                            </a:solidFill>
                          </a:rPr>
                          <m:t>) 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7BFE65-8D52-4C1C-84E1-2E040F13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5719098"/>
                <a:ext cx="3467100" cy="1138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0142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Find the slope of the tangent line to r = 3+8sin(θ) at θ = </a:t>
                </a:r>
                <a:r>
                  <a:rPr lang="en-US" b="0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/</m:t>
                    </m:r>
                  </m:oMath>
                </a14:m>
                <a:r>
                  <a:rPr lang="en-US" dirty="0"/>
                  <a:t>6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dθ</m:t>
                        </m:r>
                      </m:den>
                    </m:f>
                  </m:oMath>
                </a14:m>
                <a:r>
                  <a:rPr lang="en-US" dirty="0"/>
                  <a:t> = 8cos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θ</m:t>
                    </m:r>
                  </m:oMath>
                </a14:m>
                <a:r>
                  <a:rPr lang="en-US" dirty="0"/>
                  <a:t>      r = 3+8sin(θ)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/>
                </a:endParaRP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/>
                          <m:t>dy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dirty="0"/>
                          <m:t>dx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dirty="0" smtClean="0"/>
                          <m:t>8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cos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sz="3000" dirty="0"/>
                          <m:t>sin</m:t>
                        </m:r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/6)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+(3+8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))</m:t>
                        </m:r>
                        <m:r>
                          <m:rPr>
                            <m:nor/>
                          </m:rPr>
                          <a:rPr lang="en-US" sz="3000" dirty="0"/>
                          <m:t>cos</m:t>
                        </m:r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dirty="0" smtClean="0"/>
                          <m:t>8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cos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)</m:t>
                        </m:r>
                        <m:r>
                          <m:rPr>
                            <m:nor/>
                          </m:rPr>
                          <a:rPr lang="en-US" sz="3000" dirty="0"/>
                          <m:t>cos</m:t>
                        </m:r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/6)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−(3+8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sin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</m:t>
                        </m:r>
                        <m:r>
                          <m:rPr>
                            <m:nor/>
                          </m:rPr>
                          <a:rPr lang="en-US" sz="3000" b="1" i="0" dirty="0" smtClean="0"/>
                          <m:t>))</m:t>
                        </m:r>
                        <m:r>
                          <m:rPr>
                            <m:nor/>
                          </m:rPr>
                          <a:rPr lang="en-US" sz="3000" dirty="0"/>
                          <m:t>sin</m:t>
                        </m:r>
                        <m:r>
                          <m:rPr>
                            <m:nor/>
                          </m:rPr>
                          <a:rPr lang="en-US" sz="3000" dirty="0"/>
                          <m:t>(</m:t>
                        </m:r>
                        <m:r>
                          <m:rPr>
                            <m:nor/>
                          </m:rPr>
                          <a:rPr lang="en-US" sz="3000" b="0" dirty="0"/>
                          <m:t>π</m:t>
                        </m:r>
                        <m:r>
                          <m:rPr>
                            <m:nor/>
                          </m:rPr>
                          <a:rPr lang="en-US" sz="3000" dirty="0"/>
                          <m:t>/6)</m:t>
                        </m:r>
                      </m:den>
                    </m:f>
                  </m:oMath>
                </a14:m>
                <a:endParaRPr lang="en-US" sz="3000" dirty="0"/>
              </a:p>
              <a:p>
                <a:pPr>
                  <a:spcBef>
                    <a:spcPts val="0"/>
                  </a:spcBef>
                </a:pPr>
                <a:endParaRPr lang="en-US" sz="3000" dirty="0"/>
              </a:p>
              <a:p>
                <a:pPr>
                  <a:spcBef>
                    <a:spcPts val="0"/>
                  </a:spcBef>
                </a:pPr>
                <a:r>
                  <a:rPr lang="en-US" sz="3000" dirty="0"/>
                  <a:t>    = </a:t>
                </a:r>
                <a:r>
                  <a:rPr lang="en-US" sz="3000" dirty="0">
                    <a:solidFill>
                      <a:srgbClr val="FFFF00"/>
                    </a:solidFill>
                  </a:rPr>
                  <a:t>11/5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000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000" dirty="0"/>
                  <a:t> ≈ </a:t>
                </a:r>
                <a:r>
                  <a:rPr lang="en-US" sz="3000" dirty="0">
                    <a:solidFill>
                      <a:srgbClr val="FFFF00"/>
                    </a:solidFill>
                  </a:rPr>
                  <a:t>3.8105</a:t>
                </a:r>
              </a:p>
              <a:p>
                <a:pPr>
                  <a:spcBef>
                    <a:spcPts val="0"/>
                  </a:spcBef>
                </a:pPr>
                <a:endParaRPr lang="en-US" sz="3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D6762-9453-4604-BE6B-5DBB62CBA43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https://tutorial.math.lamar.edu/Classes/CalcII/PolarTangents.aspx</a:t>
            </a:r>
          </a:p>
        </p:txBody>
      </p:sp>
    </p:spTree>
    <p:extLst>
      <p:ext uri="{BB962C8B-B14F-4D97-AF65-F5344CB8AC3E}">
        <p14:creationId xmlns:p14="http://schemas.microsoft.com/office/powerpoint/2010/main" val="26253829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D359651-EF9B-4A6B-8400-D6DA746AFE55}"/>
              </a:ext>
            </a:extLst>
          </p:cNvPr>
          <p:cNvGrpSpPr/>
          <p:nvPr/>
        </p:nvGrpSpPr>
        <p:grpSpPr>
          <a:xfrm>
            <a:off x="4412124" y="2438400"/>
            <a:ext cx="4579476" cy="4276382"/>
            <a:chOff x="4191000" y="2438400"/>
            <a:chExt cx="4579476" cy="42763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44B795-E4DA-4C51-BBD9-D363354F0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2438400"/>
              <a:ext cx="4561188" cy="412206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A97760-5640-43E3-B74B-D75923414A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2276" y="3643336"/>
              <a:ext cx="838200" cy="3071446"/>
            </a:xfrm>
            <a:prstGeom prst="line">
              <a:avLst/>
            </a:prstGeom>
            <a:ln w="635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062CA7-5338-4DA6-AD8B-31ADC97210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838200"/>
                <a:ext cx="8686800" cy="56388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4000" b="1" kern="1200">
                    <a:solidFill>
                      <a:srgbClr val="CCFFFF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Find the slope of the tangent line to r = 3+8sin(θ) at θ = </a:t>
                </a:r>
                <a:r>
                  <a:rPr lang="en-US" b="0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/</m:t>
                    </m:r>
                  </m:oMath>
                </a14:m>
                <a:r>
                  <a:rPr lang="en-US" dirty="0"/>
                  <a:t>6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30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x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11/5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≈ </a:t>
                </a:r>
                <a:r>
                  <a:rPr lang="en-US" dirty="0">
                    <a:solidFill>
                      <a:srgbClr val="FFFF00"/>
                    </a:solidFill>
                  </a:rPr>
                  <a:t>3.8105</a:t>
                </a:r>
              </a:p>
              <a:p>
                <a:pPr>
                  <a:spcBef>
                    <a:spcPts val="0"/>
                  </a:spcBef>
                </a:pPr>
                <a:endParaRPr lang="en-US" sz="3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4062CA7-5338-4DA6-AD8B-31ADC9721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8200"/>
                <a:ext cx="8686800" cy="5638800"/>
              </a:xfrm>
              <a:prstGeom prst="rect">
                <a:avLst/>
              </a:prstGeom>
              <a:blipFill>
                <a:blip r:embed="rId3"/>
                <a:stretch>
                  <a:fillRect l="-2456" t="-1946" r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18D3327-2853-474E-B3D4-A962F1A90AA5}"/>
              </a:ext>
            </a:extLst>
          </p:cNvPr>
          <p:cNvSpPr txBox="1"/>
          <p:nvPr/>
        </p:nvSpPr>
        <p:spPr>
          <a:xfrm>
            <a:off x="0" y="6553200"/>
            <a:ext cx="63246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https://tutorial.math.lamar.edu/Classes/CalcII/PolarTangents.aspx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A9637-B4C0-49B0-93C6-2075E15C7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55EC2B-24DB-45EE-867B-C78DFFE2187C}"/>
                  </a:ext>
                </a:extLst>
              </p:cNvPr>
              <p:cNvSpPr txBox="1"/>
              <p:nvPr/>
            </p:nvSpPr>
            <p:spPr>
              <a:xfrm>
                <a:off x="8670568" y="4572000"/>
                <a:ext cx="6273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/</m:t>
                    </m:r>
                  </m:oMath>
                </a14:m>
                <a:r>
                  <a:rPr lang="en-US" dirty="0"/>
                  <a:t>6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455EC2B-24DB-45EE-867B-C78DFFE2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568" y="4572000"/>
                <a:ext cx="627321" cy="369332"/>
              </a:xfrm>
              <a:prstGeom prst="rect">
                <a:avLst/>
              </a:prstGeom>
              <a:blipFill>
                <a:blip r:embed="rId4"/>
                <a:stretch>
                  <a:fillRect l="-7767" t="-6557" r="-194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6895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CF60B1-46CD-4E65-B89C-48D960980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84"/>
            <a:ext cx="9155501" cy="54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2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Not all curves or equations that we’d like to look at are functions</a:t>
            </a:r>
          </a:p>
        </p:txBody>
      </p:sp>
    </p:spTree>
    <p:extLst>
      <p:ext uri="{BB962C8B-B14F-4D97-AF65-F5344CB8AC3E}">
        <p14:creationId xmlns:p14="http://schemas.microsoft.com/office/powerpoint/2010/main" val="3849368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A8F08F6-61FE-4196-995F-E7B3B9B42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68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07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101BD6-92A5-4DAD-9259-8051069AFBC7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243938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4B12-1AB0-49A0-95A6-382D0B90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integration?</a:t>
            </a:r>
          </a:p>
          <a:p>
            <a:r>
              <a:rPr lang="en-US" dirty="0"/>
              <a:t>Can we find areas enclosed by polar curves? </a:t>
            </a:r>
          </a:p>
          <a:p>
            <a:r>
              <a:rPr lang="en-US" dirty="0"/>
              <a:t>Note I said “enclosed by” instead of “under”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38177-548F-471D-840E-DB2244C3A631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</p:spTree>
    <p:extLst>
      <p:ext uri="{BB962C8B-B14F-4D97-AF65-F5344CB8AC3E}">
        <p14:creationId xmlns:p14="http://schemas.microsoft.com/office/powerpoint/2010/main" val="40014710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529E6B-47E3-4C43-B735-70115D304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70613"/>
            <a:ext cx="4562475" cy="4581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054B12-1AB0-49A0-95A6-382D0B90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problems work a little differently in polar coordinates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538177-548F-471D-840E-DB2244C3A631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EF91C1-2D97-4178-A6E0-108B4A65816A}"/>
              </a:ext>
            </a:extLst>
          </p:cNvPr>
          <p:cNvCxnSpPr>
            <a:cxnSpLocks/>
          </p:cNvCxnSpPr>
          <p:nvPr/>
        </p:nvCxnSpPr>
        <p:spPr>
          <a:xfrm>
            <a:off x="6579576" y="6314246"/>
            <a:ext cx="335574" cy="11512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930D86-54CA-493B-ACC5-D1384EFEA3D2}"/>
              </a:ext>
            </a:extLst>
          </p:cNvPr>
          <p:cNvCxnSpPr>
            <a:cxnSpLocks/>
          </p:cNvCxnSpPr>
          <p:nvPr/>
        </p:nvCxnSpPr>
        <p:spPr>
          <a:xfrm flipV="1">
            <a:off x="6915150" y="6409911"/>
            <a:ext cx="323850" cy="1823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AE9862-BDC7-4829-8053-F1090435C460}"/>
              </a:ext>
            </a:extLst>
          </p:cNvPr>
          <p:cNvCxnSpPr>
            <a:cxnSpLocks/>
          </p:cNvCxnSpPr>
          <p:nvPr/>
        </p:nvCxnSpPr>
        <p:spPr>
          <a:xfrm flipV="1">
            <a:off x="7239000" y="6327849"/>
            <a:ext cx="304800" cy="68958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52D072-D54F-4414-B46F-36A66EE3A493}"/>
              </a:ext>
            </a:extLst>
          </p:cNvPr>
          <p:cNvCxnSpPr>
            <a:cxnSpLocks/>
          </p:cNvCxnSpPr>
          <p:nvPr/>
        </p:nvCxnSpPr>
        <p:spPr>
          <a:xfrm flipV="1">
            <a:off x="7541419" y="6196013"/>
            <a:ext cx="264319" cy="12633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639E92D-30D4-4584-8659-9FFB6630E930}"/>
              </a:ext>
            </a:extLst>
          </p:cNvPr>
          <p:cNvCxnSpPr>
            <a:cxnSpLocks/>
          </p:cNvCxnSpPr>
          <p:nvPr/>
        </p:nvCxnSpPr>
        <p:spPr>
          <a:xfrm flipV="1">
            <a:off x="7805738" y="6017419"/>
            <a:ext cx="228600" cy="172733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7AE1188-039B-4ACE-9967-C2F65BC1806B}"/>
              </a:ext>
            </a:extLst>
          </p:cNvPr>
          <p:cNvSpPr txBox="1"/>
          <p:nvPr/>
        </p:nvSpPr>
        <p:spPr>
          <a:xfrm>
            <a:off x="7104185" y="6350150"/>
            <a:ext cx="940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Starts </a:t>
            </a:r>
          </a:p>
          <a:p>
            <a:r>
              <a:rPr lang="en-US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427934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4B12-1AB0-49A0-95A6-382D0B90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https://www.geogebra.org/m/jhKUc6Hm</a:t>
            </a:r>
          </a:p>
          <a:p>
            <a:endParaRPr lang="en-US" dirty="0"/>
          </a:p>
          <a:p>
            <a:r>
              <a:rPr lang="en-US" dirty="0"/>
              <a:t>Will let you see where the graph starts and which way it goes</a:t>
            </a:r>
          </a:p>
        </p:txBody>
      </p:sp>
    </p:spTree>
    <p:extLst>
      <p:ext uri="{BB962C8B-B14F-4D97-AF65-F5344CB8AC3E}">
        <p14:creationId xmlns:p14="http://schemas.microsoft.com/office/powerpoint/2010/main" val="1426835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4B12-1AB0-49A0-95A6-382D0B90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 for finding this area is:</a:t>
            </a:r>
          </a:p>
          <a:p>
            <a:endParaRPr lang="en-US" sz="2000" dirty="0"/>
          </a:p>
          <a:p>
            <a:r>
              <a:rPr lang="en-US" dirty="0"/>
              <a:t>A=∫</a:t>
            </a:r>
            <a:r>
              <a:rPr lang="en-US" baseline="-25000" dirty="0"/>
              <a:t>α</a:t>
            </a:r>
            <a:r>
              <a:rPr lang="en-US" baseline="30000" dirty="0"/>
              <a:t>β</a:t>
            </a:r>
            <a:r>
              <a:rPr lang="en-US" dirty="0"/>
              <a:t> 1/2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dθ</a:t>
            </a:r>
            <a:endParaRPr lang="en-US" dirty="0"/>
          </a:p>
          <a:p>
            <a:endParaRPr lang="en-US" sz="2000" dirty="0"/>
          </a:p>
          <a:p>
            <a:r>
              <a:rPr lang="en-US" dirty="0"/>
              <a:t>Notice that we use r in the integral instead of ƒ(θ)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150192-DFD7-448E-9C9B-CB2CAE0FA6CF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</p:spTree>
    <p:extLst>
      <p:ext uri="{BB962C8B-B14F-4D97-AF65-F5344CB8AC3E}">
        <p14:creationId xmlns:p14="http://schemas.microsoft.com/office/powerpoint/2010/main" val="661401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of the inner loop of r = 2 + 4cosθ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CEF37A-5F17-4F7E-B432-0839AAE623E0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39023-5081-4D65-8FE8-FB55326D3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3"/>
          <a:stretch/>
        </p:blipFill>
        <p:spPr>
          <a:xfrm>
            <a:off x="5867400" y="3237603"/>
            <a:ext cx="3221736" cy="35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40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of the inner loop of r = 2 + 4cosθ</a:t>
            </a:r>
          </a:p>
          <a:p>
            <a:r>
              <a:rPr lang="en-US" dirty="0"/>
              <a:t>Since the formula is given as a function of θ, the </a:t>
            </a:r>
          </a:p>
          <a:p>
            <a:pPr>
              <a:spcBef>
                <a:spcPts val="0"/>
              </a:spcBef>
            </a:pPr>
            <a:r>
              <a:rPr lang="en-US" dirty="0"/>
              <a:t>area will be: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A=∫</a:t>
            </a:r>
            <a:r>
              <a:rPr lang="en-US" baseline="-25000" dirty="0"/>
              <a:t>α</a:t>
            </a:r>
            <a:r>
              <a:rPr lang="en-US" baseline="30000" dirty="0"/>
              <a:t>β</a:t>
            </a:r>
            <a:r>
              <a:rPr lang="en-US" dirty="0"/>
              <a:t> 1/2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dθ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66EAAB-1967-4187-9028-4A30CAF700DC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035F2-18A0-468D-86E3-15EC4F853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3"/>
          <a:stretch/>
        </p:blipFill>
        <p:spPr>
          <a:xfrm>
            <a:off x="5867400" y="3237603"/>
            <a:ext cx="3221736" cy="35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26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of the inner loop of r = 2 + 4cosθ</a:t>
            </a:r>
          </a:p>
          <a:p>
            <a:r>
              <a:rPr lang="en-US" dirty="0"/>
              <a:t>But we need the limits!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A=∫</a:t>
            </a:r>
            <a:r>
              <a:rPr lang="en-US" baseline="-25000" dirty="0"/>
              <a:t>α</a:t>
            </a:r>
            <a:r>
              <a:rPr lang="en-US" baseline="30000" dirty="0"/>
              <a:t>β</a:t>
            </a:r>
            <a:r>
              <a:rPr lang="en-US" dirty="0"/>
              <a:t> 1/2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dθ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583B9-9D10-4E43-8215-2F8FFED9D0FA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92DC5-82A0-44BF-BB2D-3B5725A50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3"/>
          <a:stretch/>
        </p:blipFill>
        <p:spPr>
          <a:xfrm>
            <a:off x="5867400" y="3237603"/>
            <a:ext cx="3221736" cy="35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225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of the inner loop of r = 2 + 4cosθ</a:t>
            </a:r>
          </a:p>
          <a:p>
            <a:r>
              <a:rPr lang="en-US" dirty="0"/>
              <a:t>The limits will most easily be found where the </a:t>
            </a:r>
          </a:p>
          <a:p>
            <a:pPr>
              <a:spcBef>
                <a:spcPts val="0"/>
              </a:spcBef>
            </a:pPr>
            <a:r>
              <a:rPr lang="en-US" dirty="0"/>
              <a:t>curve goes through</a:t>
            </a:r>
          </a:p>
          <a:p>
            <a:pPr>
              <a:spcBef>
                <a:spcPts val="0"/>
              </a:spcBef>
            </a:pPr>
            <a:r>
              <a:rPr lang="en-US" dirty="0"/>
              <a:t>the origin (r=0)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13357-EA8C-45BB-AC20-4D8F4B0219A9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6AA277-537E-44E0-83E5-FAE8A5AA8582}"/>
              </a:ext>
            </a:extLst>
          </p:cNvPr>
          <p:cNvCxnSpPr>
            <a:cxnSpLocks/>
          </p:cNvCxnSpPr>
          <p:nvPr/>
        </p:nvCxnSpPr>
        <p:spPr>
          <a:xfrm flipH="1" flipV="1">
            <a:off x="8684420" y="4155282"/>
            <a:ext cx="61911" cy="25003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87434C-B73B-45CB-9053-8781B83071D8}"/>
              </a:ext>
            </a:extLst>
          </p:cNvPr>
          <p:cNvSpPr txBox="1"/>
          <p:nvPr/>
        </p:nvSpPr>
        <p:spPr>
          <a:xfrm>
            <a:off x="8325949" y="4664625"/>
            <a:ext cx="940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Starts </a:t>
            </a:r>
          </a:p>
          <a:p>
            <a:r>
              <a:rPr lang="en-US" dirty="0"/>
              <a:t>here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51B1D7-6826-45C8-8D13-3C860FA70EE9}"/>
              </a:ext>
            </a:extLst>
          </p:cNvPr>
          <p:cNvCxnSpPr>
            <a:cxnSpLocks/>
          </p:cNvCxnSpPr>
          <p:nvPr/>
        </p:nvCxnSpPr>
        <p:spPr>
          <a:xfrm flipH="1" flipV="1">
            <a:off x="8561694" y="3886200"/>
            <a:ext cx="116773" cy="26908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5791A4-03D3-4EB7-87EF-BAB608248BA3}"/>
              </a:ext>
            </a:extLst>
          </p:cNvPr>
          <p:cNvCxnSpPr>
            <a:cxnSpLocks/>
          </p:cNvCxnSpPr>
          <p:nvPr/>
        </p:nvCxnSpPr>
        <p:spPr>
          <a:xfrm flipH="1" flipV="1">
            <a:off x="8374856" y="3643313"/>
            <a:ext cx="176124" cy="24288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4AA5BD-F662-41DA-8EF8-B37F41E49761}"/>
              </a:ext>
            </a:extLst>
          </p:cNvPr>
          <p:cNvCxnSpPr>
            <a:cxnSpLocks/>
          </p:cNvCxnSpPr>
          <p:nvPr/>
        </p:nvCxnSpPr>
        <p:spPr>
          <a:xfrm flipH="1" flipV="1">
            <a:off x="8751094" y="4419600"/>
            <a:ext cx="19050" cy="250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42BD819-9993-4C14-A76F-2A38228ED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3"/>
          <a:stretch/>
        </p:blipFill>
        <p:spPr>
          <a:xfrm>
            <a:off x="5867400" y="3237603"/>
            <a:ext cx="3221736" cy="35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So, to deal with these, we use 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equations </a:t>
            </a:r>
            <a:r>
              <a:rPr lang="en-US" i="0" dirty="0">
                <a:effectLst/>
              </a:rPr>
              <a:t>which </a:t>
            </a:r>
            <a:r>
              <a:rPr lang="en-US" dirty="0"/>
              <a:t>express the coordinates of the points of the curve as functions of an additional variable called a “</a:t>
            </a:r>
            <a:r>
              <a:rPr lang="en-US" dirty="0">
                <a:solidFill>
                  <a:srgbClr val="FFC000"/>
                </a:solidFill>
              </a:rPr>
              <a:t>parameter</a:t>
            </a:r>
            <a:r>
              <a:rPr lang="en-US" dirty="0"/>
              <a:t>” (usually “t”)</a:t>
            </a:r>
            <a:endParaRPr lang="en-US" i="0" dirty="0">
              <a:solidFill>
                <a:srgbClr val="FFC000"/>
              </a:solidFill>
              <a:effectLst/>
            </a:endParaRPr>
          </a:p>
          <a:p>
            <a:pPr algn="l"/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947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of the inner loop of r = 2 + 4cosθ</a:t>
            </a:r>
          </a:p>
          <a:p>
            <a:r>
              <a:rPr lang="en-US" dirty="0"/>
              <a:t>0 = 2 + 4cosθ</a:t>
            </a:r>
          </a:p>
          <a:p>
            <a:r>
              <a:rPr lang="en-US" dirty="0"/>
              <a:t>or</a:t>
            </a:r>
          </a:p>
          <a:p>
            <a:r>
              <a:rPr lang="en-US" dirty="0" err="1"/>
              <a:t>cosθ</a:t>
            </a:r>
            <a:r>
              <a:rPr lang="en-US" dirty="0"/>
              <a:t> = -2/4 = -1/2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FCA64F-9F16-4A0B-9541-C09F6EB6CC22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A0339-E485-48F3-A5FC-C49738332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3"/>
          <a:stretch/>
        </p:blipFill>
        <p:spPr>
          <a:xfrm>
            <a:off x="5867400" y="3237603"/>
            <a:ext cx="3221736" cy="35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07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AED51C2-8613-43B2-8BBD-3BD7E6939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3"/>
          <a:stretch/>
        </p:blipFill>
        <p:spPr>
          <a:xfrm>
            <a:off x="5867400" y="3237603"/>
            <a:ext cx="3221736" cy="35441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of the inner loop of r = 2 + 4cosθ</a:t>
            </a:r>
          </a:p>
          <a:p>
            <a:r>
              <a:rPr lang="en-US" dirty="0" err="1"/>
              <a:t>cosθ</a:t>
            </a:r>
            <a:r>
              <a:rPr lang="en-US" dirty="0"/>
              <a:t> = -2/4 = -1/2</a:t>
            </a:r>
          </a:p>
          <a:p>
            <a:r>
              <a:rPr lang="en-US" dirty="0"/>
              <a:t>This happens when</a:t>
            </a:r>
          </a:p>
          <a:p>
            <a:r>
              <a:rPr lang="en-US" dirty="0"/>
              <a:t>θ = 2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/3 and</a:t>
            </a:r>
          </a:p>
          <a:p>
            <a:r>
              <a:rPr lang="en-US" dirty="0"/>
              <a:t>θ = 4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/3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E2411-73FF-4FF1-BAFD-14FB35B8C811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5E5338-11BD-4CDD-95E6-28619B444D3D}"/>
              </a:ext>
            </a:extLst>
          </p:cNvPr>
          <p:cNvCxnSpPr>
            <a:cxnSpLocks/>
          </p:cNvCxnSpPr>
          <p:nvPr/>
        </p:nvCxnSpPr>
        <p:spPr>
          <a:xfrm>
            <a:off x="6086475" y="4729163"/>
            <a:ext cx="80963" cy="223837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C3C721-C094-45D6-BAF6-42C5A7C833BD}"/>
              </a:ext>
            </a:extLst>
          </p:cNvPr>
          <p:cNvCxnSpPr>
            <a:cxnSpLocks/>
          </p:cNvCxnSpPr>
          <p:nvPr/>
        </p:nvCxnSpPr>
        <p:spPr>
          <a:xfrm flipH="1">
            <a:off x="6224588" y="4800600"/>
            <a:ext cx="100012" cy="142875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E84FDF-E90C-46DD-8F56-26FAD5D2E301}"/>
              </a:ext>
            </a:extLst>
          </p:cNvPr>
          <p:cNvSpPr txBox="1"/>
          <p:nvPr/>
        </p:nvSpPr>
        <p:spPr>
          <a:xfrm>
            <a:off x="5442871" y="4496431"/>
            <a:ext cx="865632" cy="37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117DC9-1E3D-4924-9CA8-40D2B175B373}"/>
              </a:ext>
            </a:extLst>
          </p:cNvPr>
          <p:cNvSpPr txBox="1"/>
          <p:nvPr/>
        </p:nvSpPr>
        <p:spPr>
          <a:xfrm>
            <a:off x="6373367" y="4659868"/>
            <a:ext cx="1018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l-GR" b="0" dirty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lang="en-US" dirty="0">
                <a:solidFill>
                  <a:schemeClr val="bg1"/>
                </a:solidFill>
              </a:rPr>
              <a:t>/3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2777696-6E27-449C-8F51-1A4EF676ED16}"/>
              </a:ext>
            </a:extLst>
          </p:cNvPr>
          <p:cNvCxnSpPr>
            <a:cxnSpLocks/>
          </p:cNvCxnSpPr>
          <p:nvPr/>
        </p:nvCxnSpPr>
        <p:spPr>
          <a:xfrm flipH="1" flipV="1">
            <a:off x="8843964" y="4406926"/>
            <a:ext cx="61911" cy="250031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98CC8B-7F34-4F32-8FF0-18E39DBEBE87}"/>
              </a:ext>
            </a:extLst>
          </p:cNvPr>
          <p:cNvSpPr txBox="1"/>
          <p:nvPr/>
        </p:nvSpPr>
        <p:spPr>
          <a:xfrm>
            <a:off x="8458200" y="4916269"/>
            <a:ext cx="940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Starts </a:t>
            </a:r>
          </a:p>
          <a:p>
            <a:r>
              <a:rPr lang="en-US" dirty="0"/>
              <a:t>here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D9BF3C-C963-4E95-807E-0EEBD73323BE}"/>
              </a:ext>
            </a:extLst>
          </p:cNvPr>
          <p:cNvCxnSpPr>
            <a:cxnSpLocks/>
          </p:cNvCxnSpPr>
          <p:nvPr/>
        </p:nvCxnSpPr>
        <p:spPr>
          <a:xfrm flipH="1" flipV="1">
            <a:off x="8721238" y="4137844"/>
            <a:ext cx="116773" cy="269083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893BD9B-768E-4806-91FE-7A48B1E0B2DB}"/>
              </a:ext>
            </a:extLst>
          </p:cNvPr>
          <p:cNvCxnSpPr>
            <a:cxnSpLocks/>
          </p:cNvCxnSpPr>
          <p:nvPr/>
        </p:nvCxnSpPr>
        <p:spPr>
          <a:xfrm flipH="1" flipV="1">
            <a:off x="8534400" y="3894957"/>
            <a:ext cx="176124" cy="242888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BAC66F-229D-45E7-9014-F5AF5159A36B}"/>
              </a:ext>
            </a:extLst>
          </p:cNvPr>
          <p:cNvCxnSpPr>
            <a:cxnSpLocks/>
          </p:cNvCxnSpPr>
          <p:nvPr/>
        </p:nvCxnSpPr>
        <p:spPr>
          <a:xfrm flipH="1" flipV="1">
            <a:off x="8910638" y="4671244"/>
            <a:ext cx="19050" cy="250032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36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of the inner loop of r = 2 + 4cosθ</a:t>
            </a:r>
          </a:p>
          <a:p>
            <a:r>
              <a:rPr lang="en-US" dirty="0"/>
              <a:t>So the area will be: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A=∫</a:t>
            </a:r>
            <a:r>
              <a:rPr lang="en-US" baseline="-25000" dirty="0"/>
              <a:t>2</a:t>
            </a:r>
            <a:r>
              <a:rPr lang="el-GR" b="0" baseline="-25000" dirty="0">
                <a:cs typeface="Arial" panose="020B0604020202020204" pitchFamily="34" charset="0"/>
              </a:rPr>
              <a:t>π</a:t>
            </a:r>
            <a:r>
              <a:rPr lang="en-US" baseline="-25000" dirty="0"/>
              <a:t>/3</a:t>
            </a:r>
            <a:r>
              <a:rPr lang="en-US" baseline="30000" dirty="0"/>
              <a:t>4</a:t>
            </a:r>
            <a:r>
              <a:rPr lang="el-GR" b="0" baseline="30000" dirty="0">
                <a:cs typeface="Arial" panose="020B0604020202020204" pitchFamily="34" charset="0"/>
              </a:rPr>
              <a:t>π</a:t>
            </a:r>
            <a:r>
              <a:rPr lang="en-US" baseline="30000" dirty="0"/>
              <a:t>/3</a:t>
            </a:r>
            <a:r>
              <a:rPr lang="en-US" dirty="0"/>
              <a:t> 1/2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sz="3000" dirty="0"/>
              <a:t> </a:t>
            </a:r>
            <a:r>
              <a:rPr lang="en-US" dirty="0"/>
              <a:t>=∫</a:t>
            </a:r>
            <a:r>
              <a:rPr lang="en-US" baseline="-25000" dirty="0"/>
              <a:t>2</a:t>
            </a:r>
            <a:r>
              <a:rPr lang="el-GR" b="0" baseline="-25000" dirty="0">
                <a:cs typeface="Arial" panose="020B0604020202020204" pitchFamily="34" charset="0"/>
              </a:rPr>
              <a:t>π</a:t>
            </a:r>
            <a:r>
              <a:rPr lang="en-US" baseline="-25000" dirty="0"/>
              <a:t>/3</a:t>
            </a:r>
            <a:r>
              <a:rPr lang="en-US" baseline="30000" dirty="0"/>
              <a:t>4</a:t>
            </a:r>
            <a:r>
              <a:rPr lang="el-GR" b="0" baseline="30000" dirty="0">
                <a:cs typeface="Arial" panose="020B0604020202020204" pitchFamily="34" charset="0"/>
              </a:rPr>
              <a:t>π</a:t>
            </a:r>
            <a:r>
              <a:rPr lang="en-US" baseline="30000" dirty="0"/>
              <a:t>/3</a:t>
            </a:r>
            <a:r>
              <a:rPr lang="en-US" dirty="0"/>
              <a:t> 1/2 (2+4cosθ)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dθ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</a:t>
            </a:r>
            <a:r>
              <a:rPr lang="en-US" sz="3000" dirty="0"/>
              <a:t> </a:t>
            </a:r>
            <a:r>
              <a:rPr lang="en-US" dirty="0"/>
              <a:t>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1E55B-9FA7-4562-BCAB-0F7332E1C62F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</p:spTree>
    <p:extLst>
      <p:ext uri="{BB962C8B-B14F-4D97-AF65-F5344CB8AC3E}">
        <p14:creationId xmlns:p14="http://schemas.microsoft.com/office/powerpoint/2010/main" val="9451114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9EE1F-5FA3-49DD-87AF-A5C68B9DB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Determine the area of the inner loop of r = 2 + 4cosθ</a:t>
                </a:r>
              </a:p>
              <a:p>
                <a:r>
                  <a:rPr lang="en-US" dirty="0"/>
                  <a:t>So the area will be: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A=∫</a:t>
                </a:r>
                <a:r>
                  <a:rPr lang="en-US" baseline="-25000" dirty="0"/>
                  <a:t>2</a:t>
                </a:r>
                <a:r>
                  <a:rPr lang="el-GR" b="0" baseline="-25000" dirty="0">
                    <a:cs typeface="Arial" panose="020B0604020202020204" pitchFamily="34" charset="0"/>
                  </a:rPr>
                  <a:t>π</a:t>
                </a:r>
                <a:r>
                  <a:rPr lang="en-US" baseline="-25000" dirty="0"/>
                  <a:t>/3</a:t>
                </a:r>
                <a:r>
                  <a:rPr lang="en-US" baseline="30000" dirty="0"/>
                  <a:t>4</a:t>
                </a:r>
                <a:r>
                  <a:rPr lang="el-GR" b="0" baseline="30000" dirty="0">
                    <a:cs typeface="Arial" panose="020B0604020202020204" pitchFamily="34" charset="0"/>
                  </a:rPr>
                  <a:t>π</a:t>
                </a:r>
                <a:r>
                  <a:rPr lang="en-US" baseline="30000" dirty="0"/>
                  <a:t>/3</a:t>
                </a:r>
                <a:r>
                  <a:rPr lang="en-US" dirty="0"/>
                  <a:t> 1/2 r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dθ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sz="3000" dirty="0"/>
                  <a:t> </a:t>
                </a:r>
                <a:r>
                  <a:rPr lang="en-US" dirty="0"/>
                  <a:t>=∫</a:t>
                </a:r>
                <a:r>
                  <a:rPr lang="en-US" baseline="-25000" dirty="0"/>
                  <a:t>2</a:t>
                </a:r>
                <a:r>
                  <a:rPr lang="el-GR" b="0" baseline="-25000" dirty="0">
                    <a:cs typeface="Arial" panose="020B0604020202020204" pitchFamily="34" charset="0"/>
                  </a:rPr>
                  <a:t>π</a:t>
                </a:r>
                <a:r>
                  <a:rPr lang="en-US" baseline="-25000" dirty="0"/>
                  <a:t>/3</a:t>
                </a:r>
                <a:r>
                  <a:rPr lang="en-US" baseline="30000" dirty="0"/>
                  <a:t>4</a:t>
                </a:r>
                <a:r>
                  <a:rPr lang="el-GR" b="0" baseline="30000" dirty="0">
                    <a:cs typeface="Arial" panose="020B0604020202020204" pitchFamily="34" charset="0"/>
                  </a:rPr>
                  <a:t>π</a:t>
                </a:r>
                <a:r>
                  <a:rPr lang="en-US" baseline="30000" dirty="0"/>
                  <a:t>/3</a:t>
                </a:r>
                <a:r>
                  <a:rPr lang="en-US" dirty="0"/>
                  <a:t> 1/2 (2+4cosθ)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 err="1"/>
                  <a:t>dθ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 </a:t>
                </a:r>
                <a:r>
                  <a:rPr lang="en-US" sz="3000" dirty="0"/>
                  <a:t> </a:t>
                </a:r>
                <a:r>
                  <a:rPr lang="en-US" dirty="0"/>
                  <a:t>= 4</a:t>
                </a:r>
                <a:r>
                  <a:rPr lang="el-GR" b="0" dirty="0">
                    <a:cs typeface="Arial" panose="020B0604020202020204" pitchFamily="34" charset="0"/>
                  </a:rPr>
                  <a:t>π</a:t>
                </a:r>
                <a:r>
                  <a:rPr lang="en-US" dirty="0"/>
                  <a:t> - 6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≈ 2.174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9EE1F-5FA3-49DD-87AF-A5C68B9DB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1E55B-9FA7-4562-BCAB-0F7332E1C62F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</p:spTree>
    <p:extLst>
      <p:ext uri="{BB962C8B-B14F-4D97-AF65-F5344CB8AC3E}">
        <p14:creationId xmlns:p14="http://schemas.microsoft.com/office/powerpoint/2010/main" val="16836959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A50E9E-2FF7-4815-BB47-733E3919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5682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073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CD6011F9-0B41-4BD1-8E38-00166C95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779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27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888C2D-FCE3-4507-BEAB-BD5768348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538162"/>
            <a:ext cx="81629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881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email, website&#10;&#10;Description automatically generated">
            <a:extLst>
              <a:ext uri="{FF2B5EF4-FFF2-40B4-BE49-F238E27FC236}">
                <a16:creationId xmlns:a16="http://schemas.microsoft.com/office/drawing/2014/main" id="{9EB42424-C5E5-4392-BB90-9814ACE75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1" y="1"/>
            <a:ext cx="7574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13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101BD6-92A5-4DAD-9259-8051069AFBC7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193235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6FC0-E025-460C-8B1E-17E1A090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E37B-719B-4341-B26B-B863A135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want to find the area between two polar curves?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1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algn="l"/>
            <a:r>
              <a:rPr lang="en-US" i="0" dirty="0">
                <a:effectLst/>
              </a:rPr>
              <a:t>The collection of points that we get by letting t be all possible values is the graph of the parametric equations and is called the </a:t>
            </a:r>
            <a:r>
              <a:rPr lang="en-US" i="0" dirty="0">
                <a:solidFill>
                  <a:srgbClr val="FFC000"/>
                </a:solidFill>
                <a:effectLst/>
              </a:rPr>
              <a:t>parametric curve</a:t>
            </a:r>
            <a:endParaRPr lang="en-US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11152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4B12-1AB0-49A0-95A6-382D0B90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formula for finding this area is:</a:t>
            </a:r>
          </a:p>
          <a:p>
            <a:endParaRPr lang="en-US" sz="2000" dirty="0"/>
          </a:p>
          <a:p>
            <a:r>
              <a:rPr lang="en-US" dirty="0"/>
              <a:t>A=∫</a:t>
            </a:r>
            <a:r>
              <a:rPr lang="en-US" baseline="-25000" dirty="0"/>
              <a:t>α</a:t>
            </a:r>
            <a:r>
              <a:rPr lang="en-US" baseline="30000" dirty="0"/>
              <a:t>β</a:t>
            </a:r>
            <a:r>
              <a:rPr lang="en-US" dirty="0"/>
              <a:t> 1/2 (r</a:t>
            </a:r>
            <a:r>
              <a:rPr lang="en-US" baseline="-25000" dirty="0"/>
              <a:t>outer</a:t>
            </a:r>
            <a:r>
              <a:rPr lang="en-US" baseline="30000" dirty="0"/>
              <a:t>2</a:t>
            </a:r>
            <a:r>
              <a:rPr lang="en-US" dirty="0"/>
              <a:t> - r</a:t>
            </a:r>
            <a:r>
              <a:rPr lang="en-US" baseline="-25000" dirty="0"/>
              <a:t>inner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err="1"/>
              <a:t>dθ</a:t>
            </a:r>
            <a:endParaRPr lang="en-US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9A1C2-331B-4913-87BC-4BDC91C50304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</p:spTree>
    <p:extLst>
      <p:ext uri="{BB962C8B-B14F-4D97-AF65-F5344CB8AC3E}">
        <p14:creationId xmlns:p14="http://schemas.microsoft.com/office/powerpoint/2010/main" val="14616777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D6FC0-E025-460C-8B1E-17E1A090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E37B-719B-4341-B26B-B863A135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before, it’s hugely critical to get the “inner” and “outer” right!</a:t>
            </a:r>
          </a:p>
          <a:p>
            <a:r>
              <a:rPr lang="en-US" dirty="0"/>
              <a:t>The limits will be where you need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3552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that lies inside r = 3 + 2sinθ  and outside r = 2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31243-3C60-4E7D-B0B5-B3FCA96F268F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38C1F0-F2B1-4F0F-BC2E-900413D69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419950"/>
            <a:ext cx="2362200" cy="24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20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that lies inside r = 3 + 2sinθ  and outside r = 2</a:t>
            </a:r>
          </a:p>
          <a:p>
            <a:r>
              <a:rPr lang="en-US" dirty="0"/>
              <a:t>A=∫</a:t>
            </a:r>
            <a:r>
              <a:rPr lang="en-US" baseline="-25000" dirty="0"/>
              <a:t>α</a:t>
            </a:r>
            <a:r>
              <a:rPr lang="en-US" baseline="30000" dirty="0"/>
              <a:t>β</a:t>
            </a:r>
            <a:r>
              <a:rPr lang="en-US" dirty="0"/>
              <a:t> 1/2 (r</a:t>
            </a:r>
            <a:r>
              <a:rPr lang="en-US" baseline="-25000" dirty="0"/>
              <a:t>outer</a:t>
            </a:r>
            <a:r>
              <a:rPr lang="en-US" baseline="30000" dirty="0"/>
              <a:t>2</a:t>
            </a:r>
            <a:r>
              <a:rPr lang="en-US" dirty="0"/>
              <a:t> - r</a:t>
            </a:r>
            <a:r>
              <a:rPr lang="en-US" baseline="-25000" dirty="0"/>
              <a:t>inner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err="1"/>
              <a:t>dθ</a:t>
            </a:r>
            <a:endParaRPr lang="en-US" dirty="0"/>
          </a:p>
          <a:p>
            <a:r>
              <a:rPr lang="en-US" dirty="0"/>
              <a:t>A=∫</a:t>
            </a:r>
            <a:r>
              <a:rPr lang="en-US" baseline="-25000" dirty="0"/>
              <a:t>α</a:t>
            </a:r>
            <a:r>
              <a:rPr lang="en-US" baseline="30000" dirty="0"/>
              <a:t>β</a:t>
            </a:r>
            <a:r>
              <a:rPr lang="en-US" dirty="0"/>
              <a:t>1/2((3+2sinθ)</a:t>
            </a:r>
            <a:r>
              <a:rPr lang="en-US" baseline="30000" dirty="0"/>
              <a:t>2</a:t>
            </a:r>
            <a:r>
              <a:rPr lang="en-US" dirty="0"/>
              <a:t>-(2)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err="1"/>
              <a:t>dθ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63B4CB-B370-4FCF-97ED-6EBF882A98FD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62B18-1E51-46E2-B397-F7F1EEC28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419950"/>
            <a:ext cx="2362200" cy="24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323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Determine the area that lies inside r = 3 + 2sinθ  and outside r = 2</a:t>
            </a:r>
          </a:p>
          <a:p>
            <a:r>
              <a:rPr lang="en-US" dirty="0"/>
              <a:t>A=∫</a:t>
            </a:r>
            <a:r>
              <a:rPr lang="en-US" baseline="-25000" dirty="0"/>
              <a:t>α</a:t>
            </a:r>
            <a:r>
              <a:rPr lang="en-US" baseline="30000" dirty="0"/>
              <a:t>β</a:t>
            </a:r>
            <a:r>
              <a:rPr lang="en-US" dirty="0"/>
              <a:t>1/2((3+2sinθ)</a:t>
            </a:r>
            <a:r>
              <a:rPr lang="en-US" baseline="30000" dirty="0"/>
              <a:t>2</a:t>
            </a:r>
            <a:r>
              <a:rPr lang="en-US" dirty="0"/>
              <a:t>-(2)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err="1"/>
              <a:t>dθ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We need the points where the two graphs cross for the</a:t>
            </a:r>
          </a:p>
          <a:p>
            <a:pPr>
              <a:spcBef>
                <a:spcPts val="0"/>
              </a:spcBef>
            </a:pPr>
            <a:r>
              <a:rPr lang="en-US" dirty="0"/>
              <a:t>limits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5F285-F178-4601-8499-C8E16B1EBDE8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E7D0C-B919-4C6F-A701-636CA74D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419950"/>
            <a:ext cx="2362200" cy="24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60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6A92C2-696F-4F83-9F6E-59D66FF9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73" y="2686050"/>
            <a:ext cx="5324475" cy="41719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3+2sinθ = 2</a:t>
            </a:r>
          </a:p>
          <a:p>
            <a:r>
              <a:rPr lang="en-US" dirty="0"/>
              <a:t>7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/6 and 11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/6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4F413-77E8-41A4-8868-8A2A3A2A4E3B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653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92B20B-E963-451D-BA35-021F80F5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73" y="2686050"/>
            <a:ext cx="5324475" cy="41719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3+2sinθ = 2</a:t>
            </a:r>
          </a:p>
          <a:p>
            <a:r>
              <a:rPr lang="en-US" dirty="0"/>
              <a:t>7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/6 and 11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/6 ? That will give us the </a:t>
            </a:r>
            <a:r>
              <a:rPr lang="en-US" dirty="0">
                <a:solidFill>
                  <a:srgbClr val="FF00FF"/>
                </a:solidFill>
              </a:rPr>
              <a:t>pink</a:t>
            </a:r>
            <a:r>
              <a:rPr lang="en-US" dirty="0"/>
              <a:t>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4F413-77E8-41A4-8868-8A2A3A2A4E3B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285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CCC6B7-C071-45BB-B740-67EC4CE86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573" y="2686050"/>
            <a:ext cx="5324475" cy="41719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Solve: 3+2sinθ = 2</a:t>
            </a:r>
          </a:p>
          <a:p>
            <a:r>
              <a:rPr lang="en-US" dirty="0"/>
              <a:t>We’ll have to use -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/6 and 7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/>
              <a:t>/6 to get the green area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4F413-77E8-41A4-8868-8A2A3A2A4E3B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078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EE1F-5FA3-49DD-87AF-A5C68B9D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Determine the area that lies inside r = 3 + 2sinθ  and outside r = 2</a:t>
            </a:r>
          </a:p>
          <a:p>
            <a:r>
              <a:rPr lang="en-US" dirty="0"/>
              <a:t>A=∫</a:t>
            </a:r>
            <a:r>
              <a:rPr lang="en-US" baseline="-25000" dirty="0"/>
              <a:t>-</a:t>
            </a:r>
            <a:r>
              <a:rPr lang="el-GR" b="0" baseline="-25000" dirty="0">
                <a:cs typeface="Arial" panose="020B0604020202020204" pitchFamily="34" charset="0"/>
              </a:rPr>
              <a:t>π</a:t>
            </a:r>
            <a:r>
              <a:rPr lang="en-US" baseline="-25000" dirty="0"/>
              <a:t>/6</a:t>
            </a:r>
            <a:r>
              <a:rPr lang="en-US" baseline="30000" dirty="0"/>
              <a:t>7</a:t>
            </a:r>
            <a:r>
              <a:rPr lang="el-GR" b="0" baseline="30000" dirty="0">
                <a:cs typeface="Arial" panose="020B0604020202020204" pitchFamily="34" charset="0"/>
              </a:rPr>
              <a:t>π</a:t>
            </a:r>
            <a:r>
              <a:rPr lang="en-US" baseline="30000" dirty="0"/>
              <a:t>/6</a:t>
            </a:r>
            <a:r>
              <a:rPr lang="en-US" dirty="0"/>
              <a:t>1/2((3+2sinθ)</a:t>
            </a:r>
            <a:r>
              <a:rPr lang="en-US" baseline="30000" dirty="0"/>
              <a:t>2</a:t>
            </a:r>
            <a:r>
              <a:rPr lang="en-US" dirty="0"/>
              <a:t>-(2)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 err="1"/>
              <a:t>dθ</a:t>
            </a:r>
            <a:endParaRPr lang="en-US" dirty="0"/>
          </a:p>
          <a:p>
            <a:r>
              <a:rPr lang="en-US" dirty="0"/>
              <a:t>Do it!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5F285-F178-4601-8499-C8E16B1EBDE8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BD281-A473-4D99-BAE4-F7AC8E0E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419950"/>
            <a:ext cx="2362200" cy="24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843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9EE1F-5FA3-49DD-87AF-A5C68B9DB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dirty="0"/>
                  <a:t>Determine the area that lies inside r = 3 + 2sinθ  and outside r = 2</a:t>
                </a:r>
              </a:p>
              <a:p>
                <a:r>
                  <a:rPr lang="en-US" dirty="0"/>
                  <a:t>A=∫</a:t>
                </a:r>
                <a:r>
                  <a:rPr lang="en-US" baseline="-25000" dirty="0"/>
                  <a:t>-</a:t>
                </a:r>
                <a:r>
                  <a:rPr lang="el-GR" b="0" baseline="-25000" dirty="0">
                    <a:cs typeface="Arial" panose="020B0604020202020204" pitchFamily="34" charset="0"/>
                  </a:rPr>
                  <a:t>π</a:t>
                </a:r>
                <a:r>
                  <a:rPr lang="en-US" baseline="-25000" dirty="0"/>
                  <a:t>/6</a:t>
                </a:r>
                <a:r>
                  <a:rPr lang="en-US" baseline="30000" dirty="0"/>
                  <a:t>7</a:t>
                </a:r>
                <a:r>
                  <a:rPr lang="el-GR" b="0" baseline="30000" dirty="0">
                    <a:cs typeface="Arial" panose="020B0604020202020204" pitchFamily="34" charset="0"/>
                  </a:rPr>
                  <a:t>π</a:t>
                </a:r>
                <a:r>
                  <a:rPr lang="en-US" baseline="30000" dirty="0"/>
                  <a:t>/6</a:t>
                </a:r>
                <a:r>
                  <a:rPr lang="en-US" dirty="0"/>
                  <a:t>1/2((3+2sinθ)</a:t>
                </a:r>
                <a:r>
                  <a:rPr lang="en-US" baseline="30000" dirty="0"/>
                  <a:t>2</a:t>
                </a:r>
                <a:r>
                  <a:rPr lang="en-US" dirty="0"/>
                  <a:t>-(2)</a:t>
                </a:r>
                <a:r>
                  <a:rPr lang="en-US" baseline="30000" dirty="0"/>
                  <a:t>2</a:t>
                </a:r>
                <a:r>
                  <a:rPr lang="en-US" dirty="0"/>
                  <a:t>) </a:t>
                </a:r>
                <a:r>
                  <a:rPr lang="en-US" dirty="0" err="1"/>
                  <a:t>dθ</a:t>
                </a: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A=</a:t>
                </a:r>
                <a:r>
                  <a:rPr lang="en-US" dirty="0">
                    <a:solidFill>
                      <a:srgbClr val="FFFF00"/>
                    </a:solidFill>
                  </a:rPr>
                  <a:t>11/2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+ 14</a:t>
                </a:r>
                <a:r>
                  <a:rPr lang="el-GR" b="0" dirty="0">
                    <a:solidFill>
                      <a:srgbClr val="FFFF00"/>
                    </a:solidFill>
                    <a:cs typeface="Arial" panose="020B0604020202020204" pitchFamily="34" charset="0"/>
                  </a:rPr>
                  <a:t>π</a:t>
                </a:r>
                <a:r>
                  <a:rPr lang="en-US" dirty="0">
                    <a:solidFill>
                      <a:srgbClr val="FFFF00"/>
                    </a:solidFill>
                  </a:rPr>
                  <a:t>/3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≈ </a:t>
                </a:r>
                <a:r>
                  <a:rPr lang="en-US" dirty="0">
                    <a:solidFill>
                      <a:srgbClr val="FFFF00"/>
                    </a:solidFill>
                  </a:rPr>
                  <a:t>24.187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D9EE1F-5FA3-49DD-87AF-A5C68B9DB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456" t="-1946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1965D76-C020-40AA-A785-27D4EBADE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POLAR INTEGRATION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5F285-F178-4601-8499-C8E16B1EBDE8}"/>
              </a:ext>
            </a:extLst>
          </p:cNvPr>
          <p:cNvSpPr txBox="1"/>
          <p:nvPr/>
        </p:nvSpPr>
        <p:spPr>
          <a:xfrm>
            <a:off x="0" y="6611035"/>
            <a:ext cx="86868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https://tutorial.math.lamar.edu/classes/calcii/PolarArea.aspx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8FFB4-5196-45D1-931F-80A3FB707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419950"/>
            <a:ext cx="2362200" cy="24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1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calculate the derivative </a:t>
            </a:r>
            <a:r>
              <a:rPr lang="en-US" dirty="0" err="1"/>
              <a:t>dy</a:t>
            </a:r>
            <a:r>
              <a:rPr lang="en-US" dirty="0"/>
              <a:t>/dx from the </a:t>
            </a:r>
            <a:r>
              <a:rPr lang="en-US" dirty="0">
                <a:solidFill>
                  <a:srgbClr val="FFC000"/>
                </a:solidFill>
              </a:rPr>
              <a:t>parametric derivatives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dx/</a:t>
            </a:r>
            <a:r>
              <a:rPr lang="en-US" dirty="0" err="1"/>
              <a:t>dt</a:t>
            </a:r>
            <a:r>
              <a:rPr lang="en-US" dirty="0"/>
              <a:t> and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26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BF78F23-1FE1-461A-B803-257EA96FA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087"/>
            <a:ext cx="9169385" cy="587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439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D495A37E-E07B-49CF-A72B-9E581F3AD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31858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95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9655367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dirty="0"/>
              <a:t>	Review	Parametric Equations </a:t>
            </a:r>
          </a:p>
          <a:p>
            <a:pPr>
              <a:spcBef>
                <a:spcPts val="0"/>
              </a:spcBef>
            </a:pPr>
            <a:r>
              <a:rPr lang="en-US" dirty="0"/>
              <a:t>		and Polar Coordinates</a:t>
            </a:r>
          </a:p>
          <a:p>
            <a:pPr>
              <a:spcBef>
                <a:spcPts val="0"/>
              </a:spcBef>
            </a:pPr>
            <a:r>
              <a:rPr lang="en-US" dirty="0"/>
              <a:t>	Polar Differentiation</a:t>
            </a:r>
          </a:p>
          <a:p>
            <a:pPr>
              <a:spcBef>
                <a:spcPts val="0"/>
              </a:spcBef>
            </a:pPr>
            <a:r>
              <a:rPr lang="en-US" dirty="0"/>
              <a:t>	Polar Integration</a:t>
            </a:r>
          </a:p>
        </p:txBody>
      </p:sp>
    </p:spTree>
    <p:extLst>
      <p:ext uri="{BB962C8B-B14F-4D97-AF65-F5344CB8AC3E}">
        <p14:creationId xmlns:p14="http://schemas.microsoft.com/office/powerpoint/2010/main" val="28079114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36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Parametric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point:</a:t>
            </a:r>
          </a:p>
          <a:p>
            <a:endParaRPr lang="en-US" dirty="0"/>
          </a:p>
          <a:p>
            <a:r>
              <a:rPr lang="en-US" dirty="0"/>
              <a:t>If x = h(t) and y = g(t)</a:t>
            </a:r>
          </a:p>
          <a:p>
            <a:r>
              <a:rPr lang="en-US" dirty="0"/>
              <a:t>Then 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 err="1"/>
              <a:t>dy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÷ dx/</a:t>
            </a:r>
            <a:r>
              <a:rPr lang="en-US" dirty="0" err="1"/>
              <a:t>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99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2726</Words>
  <Application>Microsoft Office PowerPoint</Application>
  <PresentationFormat>On-screen Show (4:3)</PresentationFormat>
  <Paragraphs>394</Paragraphs>
  <Slides>84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2" baseType="lpstr">
      <vt:lpstr>Aharoni</vt:lpstr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Parametric Differentiation</vt:lpstr>
      <vt:lpstr>Parametric Differentiation</vt:lpstr>
      <vt:lpstr>Parametric Differentiation</vt:lpstr>
      <vt:lpstr>Parametric Differentiation</vt:lpstr>
      <vt:lpstr>Parametric Differentiation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Coordinates</vt:lpstr>
      <vt:lpstr>Polar Equations</vt:lpstr>
      <vt:lpstr>Polar Equations</vt:lpstr>
      <vt:lpstr>Polar Equations</vt:lpstr>
      <vt:lpstr>Questions?</vt:lpstr>
      <vt:lpstr>Polar Derivatives</vt:lpstr>
      <vt:lpstr>Polar Derivatives</vt:lpstr>
      <vt:lpstr>Polar Derivatives</vt:lpstr>
      <vt:lpstr>Polar Derivatives</vt:lpstr>
      <vt:lpstr>Polar Derivatives</vt:lpstr>
      <vt:lpstr>Polar Derivatives</vt:lpstr>
      <vt:lpstr>Polar Derivatives</vt:lpstr>
      <vt:lpstr>Polar Derivatives</vt:lpstr>
      <vt:lpstr>Polar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Polar Integration</vt:lpstr>
      <vt:lpstr>Polar Integration</vt:lpstr>
      <vt:lpstr>Polar Integration</vt:lpstr>
      <vt:lpstr>Polar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Polar Integration</vt:lpstr>
      <vt:lpstr>Polar Integration</vt:lpstr>
      <vt:lpstr>Polar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383</cp:revision>
  <dcterms:created xsi:type="dcterms:W3CDTF">2012-09-06T22:30:26Z</dcterms:created>
  <dcterms:modified xsi:type="dcterms:W3CDTF">2023-01-12T09:03:52Z</dcterms:modified>
</cp:coreProperties>
</file>