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3"/>
  </p:notesMasterIdLst>
  <p:handoutMasterIdLst>
    <p:handoutMasterId r:id="rId184"/>
  </p:handoutMasterIdLst>
  <p:sldIdLst>
    <p:sldId id="256" r:id="rId2"/>
    <p:sldId id="2490" r:id="rId3"/>
    <p:sldId id="2491" r:id="rId4"/>
    <p:sldId id="662" r:id="rId5"/>
    <p:sldId id="2686" r:id="rId6"/>
    <p:sldId id="2695" r:id="rId7"/>
    <p:sldId id="2698" r:id="rId8"/>
    <p:sldId id="2701" r:id="rId9"/>
    <p:sldId id="463" r:id="rId10"/>
    <p:sldId id="464" r:id="rId11"/>
    <p:sldId id="469" r:id="rId12"/>
    <p:sldId id="466" r:id="rId13"/>
    <p:sldId id="472" r:id="rId14"/>
    <p:sldId id="436" r:id="rId15"/>
    <p:sldId id="482" r:id="rId16"/>
    <p:sldId id="2680" r:id="rId17"/>
    <p:sldId id="2720" r:id="rId18"/>
    <p:sldId id="2752" r:id="rId19"/>
    <p:sldId id="2721" r:id="rId20"/>
    <p:sldId id="2749" r:id="rId21"/>
    <p:sldId id="2751" r:id="rId22"/>
    <p:sldId id="2750" r:id="rId23"/>
    <p:sldId id="661" r:id="rId24"/>
    <p:sldId id="489" r:id="rId25"/>
    <p:sldId id="438" r:id="rId26"/>
    <p:sldId id="439" r:id="rId27"/>
    <p:sldId id="440" r:id="rId28"/>
    <p:sldId id="441" r:id="rId29"/>
    <p:sldId id="492" r:id="rId30"/>
    <p:sldId id="610" r:id="rId31"/>
    <p:sldId id="613" r:id="rId32"/>
    <p:sldId id="617" r:id="rId33"/>
    <p:sldId id="618" r:id="rId34"/>
    <p:sldId id="619" r:id="rId35"/>
    <p:sldId id="620" r:id="rId36"/>
    <p:sldId id="621" r:id="rId37"/>
    <p:sldId id="622" r:id="rId38"/>
    <p:sldId id="623" r:id="rId39"/>
    <p:sldId id="624" r:id="rId40"/>
    <p:sldId id="632" r:id="rId41"/>
    <p:sldId id="2801" r:id="rId42"/>
    <p:sldId id="625" r:id="rId43"/>
    <p:sldId id="627" r:id="rId44"/>
    <p:sldId id="628" r:id="rId45"/>
    <p:sldId id="629" r:id="rId46"/>
    <p:sldId id="630" r:id="rId47"/>
    <p:sldId id="631" r:id="rId48"/>
    <p:sldId id="640" r:id="rId49"/>
    <p:sldId id="633" r:id="rId50"/>
    <p:sldId id="634" r:id="rId51"/>
    <p:sldId id="635" r:id="rId52"/>
    <p:sldId id="2799" r:id="rId53"/>
    <p:sldId id="2757" r:id="rId54"/>
    <p:sldId id="2758" r:id="rId55"/>
    <p:sldId id="2759" r:id="rId56"/>
    <p:sldId id="2760" r:id="rId57"/>
    <p:sldId id="493" r:id="rId58"/>
    <p:sldId id="483" r:id="rId59"/>
    <p:sldId id="637" r:id="rId60"/>
    <p:sldId id="638" r:id="rId61"/>
    <p:sldId id="642" r:id="rId62"/>
    <p:sldId id="507" r:id="rId63"/>
    <p:sldId id="2761" r:id="rId64"/>
    <p:sldId id="515" r:id="rId65"/>
    <p:sldId id="658" r:id="rId66"/>
    <p:sldId id="2768" r:id="rId67"/>
    <p:sldId id="2767" r:id="rId68"/>
    <p:sldId id="2762" r:id="rId69"/>
    <p:sldId id="501" r:id="rId70"/>
    <p:sldId id="487" r:id="rId71"/>
    <p:sldId id="763" r:id="rId72"/>
    <p:sldId id="764" r:id="rId73"/>
    <p:sldId id="765" r:id="rId74"/>
    <p:sldId id="2722" r:id="rId75"/>
    <p:sldId id="762" r:id="rId76"/>
    <p:sldId id="502" r:id="rId77"/>
    <p:sldId id="766" r:id="rId78"/>
    <p:sldId id="767" r:id="rId79"/>
    <p:sldId id="768" r:id="rId80"/>
    <p:sldId id="769" r:id="rId81"/>
    <p:sldId id="2802" r:id="rId82"/>
    <p:sldId id="770" r:id="rId83"/>
    <p:sldId id="771" r:id="rId84"/>
    <p:sldId id="772" r:id="rId85"/>
    <p:sldId id="645" r:id="rId86"/>
    <p:sldId id="2803" r:id="rId87"/>
    <p:sldId id="2773" r:id="rId88"/>
    <p:sldId id="651" r:id="rId89"/>
    <p:sldId id="652" r:id="rId90"/>
    <p:sldId id="653" r:id="rId91"/>
    <p:sldId id="2769" r:id="rId92"/>
    <p:sldId id="2770" r:id="rId93"/>
    <p:sldId id="2755" r:id="rId94"/>
    <p:sldId id="503" r:id="rId95"/>
    <p:sldId id="773" r:id="rId96"/>
    <p:sldId id="504" r:id="rId97"/>
    <p:sldId id="2804" r:id="rId98"/>
    <p:sldId id="774" r:id="rId99"/>
    <p:sldId id="657" r:id="rId100"/>
    <p:sldId id="2754" r:id="rId101"/>
    <p:sldId id="484" r:id="rId102"/>
    <p:sldId id="491" r:id="rId103"/>
    <p:sldId id="498" r:id="rId104"/>
    <p:sldId id="500" r:id="rId105"/>
    <p:sldId id="499" r:id="rId106"/>
    <p:sldId id="787" r:id="rId107"/>
    <p:sldId id="777" r:id="rId108"/>
    <p:sldId id="778" r:id="rId109"/>
    <p:sldId id="485" r:id="rId110"/>
    <p:sldId id="775" r:id="rId111"/>
    <p:sldId id="776" r:id="rId112"/>
    <p:sldId id="785" r:id="rId113"/>
    <p:sldId id="786" r:id="rId114"/>
    <p:sldId id="779" r:id="rId115"/>
    <p:sldId id="780" r:id="rId116"/>
    <p:sldId id="781" r:id="rId117"/>
    <p:sldId id="644" r:id="rId118"/>
    <p:sldId id="2772" r:id="rId119"/>
    <p:sldId id="2771" r:id="rId120"/>
    <p:sldId id="590" r:id="rId121"/>
    <p:sldId id="486" r:id="rId122"/>
    <p:sldId id="505" r:id="rId123"/>
    <p:sldId id="654" r:id="rId124"/>
    <p:sldId id="655" r:id="rId125"/>
    <p:sldId id="2763" r:id="rId126"/>
    <p:sldId id="488" r:id="rId127"/>
    <p:sldId id="513" r:id="rId128"/>
    <p:sldId id="648" r:id="rId129"/>
    <p:sldId id="512" r:id="rId130"/>
    <p:sldId id="788" r:id="rId131"/>
    <p:sldId id="789" r:id="rId132"/>
    <p:sldId id="2756" r:id="rId133"/>
    <p:sldId id="649" r:id="rId134"/>
    <p:sldId id="592" r:id="rId135"/>
    <p:sldId id="442" r:id="rId136"/>
    <p:sldId id="790" r:id="rId137"/>
    <p:sldId id="698" r:id="rId138"/>
    <p:sldId id="791" r:id="rId139"/>
    <p:sldId id="700" r:id="rId140"/>
    <p:sldId id="699" r:id="rId141"/>
    <p:sldId id="702" r:id="rId142"/>
    <p:sldId id="703" r:id="rId143"/>
    <p:sldId id="704" r:id="rId144"/>
    <p:sldId id="701" r:id="rId145"/>
    <p:sldId id="705" r:id="rId146"/>
    <p:sldId id="706" r:id="rId147"/>
    <p:sldId id="707" r:id="rId148"/>
    <p:sldId id="508" r:id="rId149"/>
    <p:sldId id="759" r:id="rId150"/>
    <p:sldId id="509" r:id="rId151"/>
    <p:sldId id="794" r:id="rId152"/>
    <p:sldId id="792" r:id="rId153"/>
    <p:sldId id="795" r:id="rId154"/>
    <p:sldId id="793" r:id="rId155"/>
    <p:sldId id="760" r:id="rId156"/>
    <p:sldId id="659" r:id="rId157"/>
    <p:sldId id="2805" r:id="rId158"/>
    <p:sldId id="2774" r:id="rId159"/>
    <p:sldId id="2775" r:id="rId160"/>
    <p:sldId id="2776" r:id="rId161"/>
    <p:sldId id="2777" r:id="rId162"/>
    <p:sldId id="2778" r:id="rId163"/>
    <p:sldId id="2787" r:id="rId164"/>
    <p:sldId id="2785" r:id="rId165"/>
    <p:sldId id="2784" r:id="rId166"/>
    <p:sldId id="2807" r:id="rId167"/>
    <p:sldId id="2806" r:id="rId168"/>
    <p:sldId id="2789" r:id="rId169"/>
    <p:sldId id="2790" r:id="rId170"/>
    <p:sldId id="2791" r:id="rId171"/>
    <p:sldId id="2792" r:id="rId172"/>
    <p:sldId id="2781" r:id="rId173"/>
    <p:sldId id="2793" r:id="rId174"/>
    <p:sldId id="2794" r:id="rId175"/>
    <p:sldId id="2779" r:id="rId176"/>
    <p:sldId id="2780" r:id="rId177"/>
    <p:sldId id="2782" r:id="rId178"/>
    <p:sldId id="2786" r:id="rId179"/>
    <p:sldId id="2659" r:id="rId180"/>
    <p:sldId id="548" r:id="rId181"/>
    <p:sldId id="1829" r:id="rId18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FF"/>
    <a:srgbClr val="FF66FF"/>
    <a:srgbClr val="33FD2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56" autoAdjust="0"/>
    <p:restoredTop sz="94660"/>
  </p:normalViewPr>
  <p:slideViewPr>
    <p:cSldViewPr>
      <p:cViewPr varScale="1">
        <p:scale>
          <a:sx n="103" d="100"/>
          <a:sy n="103" d="100"/>
        </p:scale>
        <p:origin x="2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viewProps" Target="view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5719D-C4C7-4F2A-B545-0894EF1668F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CC1A2-1B64-43D8-BE1B-726ABB0A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5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83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03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54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54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54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ction</a:t>
            </a:r>
            <a:r>
              <a:rPr lang="en-US" dirty="0"/>
              <a:t> 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png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1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2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2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2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2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2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2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4961EA-5F2E-43F8-9702-C717F7144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69"/>
            <a:ext cx="9144000" cy="6861962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A9653FF7-6CD2-468D-95C0-4B9D44CF6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altLang="en-US" sz="6900" b="1" dirty="0">
                <a:solidFill>
                  <a:srgbClr val="CCFFFF"/>
                </a:solidFill>
              </a:rPr>
              <a:t>Unit 10 </a:t>
            </a:r>
          </a:p>
          <a:p>
            <a:pPr eaLnBrk="1" hangingPunct="1"/>
            <a:r>
              <a:rPr lang="en-US" altLang="en-US" sz="6900" b="1">
                <a:solidFill>
                  <a:srgbClr val="CCFFFF"/>
                </a:solidFill>
              </a:rPr>
              <a:t>Part </a:t>
            </a:r>
            <a:r>
              <a:rPr lang="en-US" altLang="en-US" sz="6900" b="1" dirty="0">
                <a:solidFill>
                  <a:srgbClr val="CCFFFF"/>
                </a:solidFill>
              </a:rPr>
              <a:t>19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eaLnBrk="1" hangingPunct="1"/>
            <a:endParaRPr lang="en-US" altLang="en-US" sz="3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207 Integral Calculus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is the distance from the pole 	(the radius)</a:t>
            </a:r>
          </a:p>
          <a:p>
            <a:r>
              <a:rPr lang="el-GR" dirty="0"/>
              <a:t>θ</a:t>
            </a:r>
            <a:r>
              <a:rPr lang="en-US" dirty="0"/>
              <a:t> is the angle around the circle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0E2AE-9B8A-437B-91FE-6B771E5682EF}"/>
              </a:ext>
            </a:extLst>
          </p:cNvPr>
          <p:cNvSpPr/>
          <p:nvPr/>
        </p:nvSpPr>
        <p:spPr>
          <a:xfrm>
            <a:off x="0" y="6553200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AF77F7-8D7E-4458-9CD6-FCFB9F9BA896}"/>
              </a:ext>
            </a:extLst>
          </p:cNvPr>
          <p:cNvGrpSpPr/>
          <p:nvPr/>
        </p:nvGrpSpPr>
        <p:grpSpPr>
          <a:xfrm>
            <a:off x="609600" y="3352800"/>
            <a:ext cx="3273805" cy="3334964"/>
            <a:chOff x="609600" y="3352800"/>
            <a:chExt cx="3273805" cy="33349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04D0ADB-B61C-423C-8542-0E896A8DA9F3}"/>
                </a:ext>
              </a:extLst>
            </p:cNvPr>
            <p:cNvGrpSpPr/>
            <p:nvPr/>
          </p:nvGrpSpPr>
          <p:grpSpPr>
            <a:xfrm>
              <a:off x="609600" y="3352800"/>
              <a:ext cx="3273805" cy="3334964"/>
              <a:chOff x="5489195" y="3352800"/>
              <a:chExt cx="3273805" cy="3334964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6005F60F-DF85-432C-80EB-CBAF052906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9195" y="3352800"/>
                <a:ext cx="3273805" cy="3334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81ACAD7-E9DD-49E9-962E-B94213246D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26424" y="4202723"/>
                <a:ext cx="470130" cy="817560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F833E98-938D-4420-8F27-C2A0E5B7B8A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20812" y="373380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4000"/>
                  </a:lnSpc>
                </a:pPr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sz="10000" dirty="0">
                    <a:solidFill>
                      <a:srgbClr val="FFC0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.</a:t>
                </a:r>
                <a:r>
                  <a:rPr lang="en-US" sz="10000" dirty="0">
                    <a:solidFill>
                      <a:srgbClr val="FFC000"/>
                    </a:solidFill>
                  </a:rPr>
                  <a:t>        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3863ED-DFEF-4ABA-8125-06D1AC52BF8B}"/>
                </a:ext>
              </a:extLst>
            </p:cNvPr>
            <p:cNvSpPr txBox="1"/>
            <p:nvPr/>
          </p:nvSpPr>
          <p:spPr>
            <a:xfrm>
              <a:off x="2362200" y="3886200"/>
              <a:ext cx="47013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F11E73-5271-4F78-85E3-06CCA2834E54}"/>
              </a:ext>
            </a:extLst>
          </p:cNvPr>
          <p:cNvGrpSpPr/>
          <p:nvPr/>
        </p:nvGrpSpPr>
        <p:grpSpPr>
          <a:xfrm>
            <a:off x="5489195" y="3352800"/>
            <a:ext cx="3273805" cy="3334964"/>
            <a:chOff x="5489195" y="3352800"/>
            <a:chExt cx="3273805" cy="3334964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C3AD4E72-0F35-4A8A-84B0-2238D0E12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9195" y="3352800"/>
              <a:ext cx="3273805" cy="3334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0AC36B2E-22B2-4F3D-A0DF-23DEF4258F4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20812" y="3733801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dirty="0">
                  <a:solidFill>
                    <a:srgbClr val="FFC000"/>
                  </a:solidFill>
                </a:rPr>
                <a:t> </a:t>
              </a:r>
              <a:r>
                <a:rPr lang="en-US" sz="10000" dirty="0">
                  <a:solidFill>
                    <a:srgbClr val="FFC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.</a:t>
              </a:r>
              <a:r>
                <a:rPr lang="en-US" sz="10000" dirty="0">
                  <a:solidFill>
                    <a:srgbClr val="FFC000"/>
                  </a:solidFill>
                </a:rPr>
                <a:t>        </a:t>
              </a: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EAF5E9F-65CB-4679-B55B-ACFF5F5AE493}"/>
                </a:ext>
              </a:extLst>
            </p:cNvPr>
            <p:cNvSpPr/>
            <p:nvPr/>
          </p:nvSpPr>
          <p:spPr>
            <a:xfrm>
              <a:off x="6019800" y="3996345"/>
              <a:ext cx="2209800" cy="2057400"/>
            </a:xfrm>
            <a:prstGeom prst="arc">
              <a:avLst>
                <a:gd name="adj1" fmla="val 18326795"/>
                <a:gd name="adj2" fmla="val 21585556"/>
              </a:avLst>
            </a:prstGeom>
            <a:noFill/>
            <a:ln w="63500">
              <a:solidFill>
                <a:srgbClr val="FFFF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09E0F96-985B-4AB7-BAE1-16BB551BFD3E}"/>
              </a:ext>
            </a:extLst>
          </p:cNvPr>
          <p:cNvSpPr txBox="1"/>
          <p:nvPr/>
        </p:nvSpPr>
        <p:spPr>
          <a:xfrm>
            <a:off x="8001000" y="4095690"/>
            <a:ext cx="470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CCFFFF"/>
                </a:solidFill>
              </a:rPr>
              <a:t>θ</a:t>
            </a:r>
            <a:endParaRPr lang="en-US" sz="2000" b="1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372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1C878F-E9C5-462B-A0EC-CF69CC11296F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2490421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C000"/>
                    </a:solidFill>
                  </a:rPr>
                  <a:t>magnitude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a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b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74633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Demo: Find the magnitude of the vector: </a:t>
                </a:r>
              </a:p>
              <a:p>
                <a:pPr algn="ctr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-5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76839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Demo: Find the magnitude of the vector: 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-5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b="1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a?</a:t>
                </a:r>
              </a:p>
              <a:p>
                <a:r>
                  <a:rPr lang="en-US" dirty="0"/>
                  <a:t>What is b?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32982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Demo: Find the magnitude of the vector: 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-5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= -5</a:t>
                </a:r>
              </a:p>
              <a:p>
                <a:r>
                  <a:rPr lang="en-US" dirty="0"/>
                  <a:t>b = -6</a:t>
                </a:r>
              </a:p>
              <a:p>
                <a:pPr algn="ctr"/>
                <a:r>
                  <a:rPr lang="en-US" dirty="0"/>
                  <a:t>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a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b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32313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Demo: Find the magnitude of the vector: 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-5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= -5</a:t>
                </a:r>
              </a:p>
              <a:p>
                <a:r>
                  <a:rPr lang="en-US" dirty="0"/>
                  <a:t>b = -6</a:t>
                </a:r>
              </a:p>
              <a:p>
                <a:pPr marL="742950" indent="-742950">
                  <a:buAutoNum type="alphaLcParenR"/>
                </a:pPr>
                <a:r>
                  <a:rPr lang="en-US" dirty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5</m:t>
                        </m:r>
                      </m:e>
                    </m:rad>
                  </m:oMath>
                </a14:m>
                <a:r>
                  <a:rPr lang="en-US" dirty="0"/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61</m:t>
                        </m:r>
                      </m:e>
                    </m:rad>
                    <m:r>
                      <a:rPr lang="en-US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c) 30			d) 11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  <a:blipFill>
                <a:blip r:embed="rId2"/>
                <a:stretch>
                  <a:fillRect l="-3185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4CC50B-B4C6-4284-80FC-26DD0747E1A8}"/>
                  </a:ext>
                </a:extLst>
              </p:cNvPr>
              <p:cNvSpPr txBox="1"/>
              <p:nvPr/>
            </p:nvSpPr>
            <p:spPr>
              <a:xfrm>
                <a:off x="3581400" y="3200400"/>
                <a:ext cx="4572000" cy="86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CCFFFF"/>
                    </a:solidFill>
                  </a:rPr>
                  <a:t>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a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b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4CC50B-B4C6-4284-80FC-26DD0747E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200400"/>
                <a:ext cx="4572000" cy="861583"/>
              </a:xfrm>
              <a:prstGeom prst="rect">
                <a:avLst/>
              </a:prstGeom>
              <a:blipFill>
                <a:blip r:embed="rId3"/>
                <a:stretch>
                  <a:fillRect l="-4800" b="-30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50400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Demo: Find the magnitude of the vector: 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-5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= -5</a:t>
                </a:r>
              </a:p>
              <a:p>
                <a:r>
                  <a:rPr lang="en-US" dirty="0"/>
                  <a:t>b = -6</a:t>
                </a:r>
              </a:p>
              <a:p>
                <a:pPr marL="742950" indent="-742950">
                  <a:buAutoNum type="alphaLcParenR"/>
                </a:pPr>
                <a:r>
                  <a:rPr lang="en-US" dirty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5</m:t>
                        </m:r>
                      </m:e>
                    </m:rad>
                  </m:oMath>
                </a14:m>
                <a:r>
                  <a:rPr lang="en-US" dirty="0"/>
                  <a:t>			</a:t>
                </a:r>
                <a:r>
                  <a:rPr lang="en-US" dirty="0">
                    <a:solidFill>
                      <a:srgbClr val="FFFF00"/>
                    </a:solidFill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61</m:t>
                        </m:r>
                      </m:e>
                    </m:rad>
                    <m:r>
                      <a:rPr lang="en-US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c) 30			d) 11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  <a:blipFill>
                <a:blip r:embed="rId2"/>
                <a:stretch>
                  <a:fillRect l="-3185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316183-4D87-4846-B80E-DE570052925C}"/>
                  </a:ext>
                </a:extLst>
              </p:cNvPr>
              <p:cNvSpPr txBox="1"/>
              <p:nvPr/>
            </p:nvSpPr>
            <p:spPr>
              <a:xfrm>
                <a:off x="3581400" y="3200400"/>
                <a:ext cx="4572000" cy="86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CCFFFF"/>
                    </a:solidFill>
                  </a:rPr>
                  <a:t>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a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b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316183-4D87-4846-B80E-DE5700529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200400"/>
                <a:ext cx="4572000" cy="861583"/>
              </a:xfrm>
              <a:prstGeom prst="rect">
                <a:avLst/>
              </a:prstGeom>
              <a:blipFill>
                <a:blip r:embed="rId3"/>
                <a:stretch>
                  <a:fillRect l="-4800" b="-30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30884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</p:spPr>
            <p:txBody>
              <a:bodyPr/>
              <a:lstStyle/>
              <a:p>
                <a:r>
                  <a:rPr lang="en-US" dirty="0"/>
                  <a:t>Find the magnitude of the vector: </a:t>
                </a:r>
              </a:p>
              <a:p>
                <a:r>
                  <a:rPr lang="en-US" dirty="0"/>
                  <a:t>	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	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 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  <a:blipFill>
                <a:blip r:embed="rId2"/>
                <a:stretch>
                  <a:fillRect l="-2371" t="-1946" r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F67451-356A-440A-A480-A57475587A3F}"/>
                  </a:ext>
                </a:extLst>
              </p:cNvPr>
              <p:cNvSpPr txBox="1"/>
              <p:nvPr/>
            </p:nvSpPr>
            <p:spPr>
              <a:xfrm>
                <a:off x="7086600" y="6334069"/>
                <a:ext cx="2209800" cy="43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CFFFF"/>
                    </a:solidFill>
                  </a:rPr>
                  <a:t>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F67451-356A-440A-A480-A57475587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6334069"/>
                <a:ext cx="2209800" cy="438262"/>
              </a:xfrm>
              <a:prstGeom prst="rect">
                <a:avLst/>
              </a:prstGeom>
              <a:blipFill>
                <a:blip r:embed="rId3"/>
                <a:stretch>
                  <a:fillRect l="-3039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85833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</p:spPr>
            <p:txBody>
              <a:bodyPr/>
              <a:lstStyle/>
              <a:p>
                <a:r>
                  <a:rPr lang="en-US" dirty="0"/>
                  <a:t>Find the magnitude of the vector: </a:t>
                </a:r>
              </a:p>
              <a:p>
                <a:r>
                  <a:rPr lang="en-US" dirty="0"/>
                  <a:t>	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	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9</m:t>
                        </m:r>
                        <m:r>
                          <m:rPr>
                            <m:nor/>
                          </m:rPr>
                          <a:rPr lang="en-US" dirty="0"/>
                          <m:t>+1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5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FFFF00"/>
                    </a:solidFill>
                  </a:rPr>
                  <a:t>	  = 5</a:t>
                </a:r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  <a:blipFill>
                <a:blip r:embed="rId2"/>
                <a:stretch>
                  <a:fillRect l="-2371" t="-1946" r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9E2ABF-14E8-4718-B5F2-883C1E3E298D}"/>
                  </a:ext>
                </a:extLst>
              </p:cNvPr>
              <p:cNvSpPr txBox="1"/>
              <p:nvPr/>
            </p:nvSpPr>
            <p:spPr>
              <a:xfrm>
                <a:off x="7086600" y="6334069"/>
                <a:ext cx="2209800" cy="43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CFFFF"/>
                    </a:solidFill>
                  </a:rPr>
                  <a:t>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9E2ABF-14E8-4718-B5F2-883C1E3E2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6334069"/>
                <a:ext cx="2209800" cy="438262"/>
              </a:xfrm>
              <a:prstGeom prst="rect">
                <a:avLst/>
              </a:prstGeom>
              <a:blipFill>
                <a:blip r:embed="rId3"/>
                <a:stretch>
                  <a:fillRect l="-3039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85833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</p:spPr>
            <p:txBody>
              <a:bodyPr/>
              <a:lstStyle/>
              <a:p>
                <a:r>
                  <a:rPr lang="en-US" dirty="0"/>
                  <a:t>Find the magnitude of the vector: </a:t>
                </a:r>
              </a:p>
              <a:p>
                <a:r>
                  <a:rPr lang="en-US" dirty="0"/>
                  <a:t>	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	= -2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  <a:blipFill>
                <a:blip r:embed="rId2"/>
                <a:stretch>
                  <a:fillRect l="-2371" t="-1946" r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F291FC-A5EC-4213-8C0A-5D76197CF435}"/>
                  </a:ext>
                </a:extLst>
              </p:cNvPr>
              <p:cNvSpPr txBox="1"/>
              <p:nvPr/>
            </p:nvSpPr>
            <p:spPr>
              <a:xfrm>
                <a:off x="7086600" y="6334069"/>
                <a:ext cx="2209800" cy="43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CFFFF"/>
                    </a:solidFill>
                  </a:rPr>
                  <a:t>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F291FC-A5EC-4213-8C0A-5D76197CF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6334069"/>
                <a:ext cx="2209800" cy="438262"/>
              </a:xfrm>
              <a:prstGeom prst="rect">
                <a:avLst/>
              </a:prstGeom>
              <a:blipFill>
                <a:blip r:embed="rId3"/>
                <a:stretch>
                  <a:fillRect l="-3039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44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 angles are measured counterclockwise from the polar axis</a:t>
            </a:r>
          </a:p>
          <a:p>
            <a:endParaRPr lang="en-US" sz="2000" dirty="0"/>
          </a:p>
          <a:p>
            <a:r>
              <a:rPr lang="en-US" dirty="0"/>
              <a:t>Negative angles are measured clockwise from the polar axis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4860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</p:spPr>
            <p:txBody>
              <a:bodyPr/>
              <a:lstStyle/>
              <a:p>
                <a:r>
                  <a:rPr lang="en-US" dirty="0"/>
                  <a:t>Find the magnitude of the vector: </a:t>
                </a:r>
              </a:p>
              <a:p>
                <a:r>
                  <a:rPr lang="en-US" dirty="0"/>
                  <a:t>	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	= -2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(−2)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+(−4)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2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4+16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20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		    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rgbClr val="FFFF00"/>
                    </a:solidFill>
                  </a:rPr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5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  <a:blipFill>
                <a:blip r:embed="rId2"/>
                <a:stretch>
                  <a:fillRect l="-2371" t="-1946" r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5833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</p:spPr>
            <p:txBody>
              <a:bodyPr/>
              <a:lstStyle/>
              <a:p>
                <a:r>
                  <a:rPr lang="en-US" dirty="0"/>
                  <a:t>Find the magnitude of the vector: </a:t>
                </a:r>
              </a:p>
              <a:p>
                <a:r>
                  <a:rPr lang="en-US" dirty="0"/>
                  <a:t>	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	=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 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  <a:blipFill>
                <a:blip r:embed="rId2"/>
                <a:stretch>
                  <a:fillRect l="-2371" t="-1946" r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1E990-7F58-4B66-806E-068867D8C4F7}"/>
                  </a:ext>
                </a:extLst>
              </p:cNvPr>
              <p:cNvSpPr txBox="1"/>
              <p:nvPr/>
            </p:nvSpPr>
            <p:spPr>
              <a:xfrm>
                <a:off x="7086600" y="6334069"/>
                <a:ext cx="2209800" cy="43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CFFFF"/>
                    </a:solidFill>
                  </a:rPr>
                  <a:t>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11E990-7F58-4B66-806E-068867D8C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6334069"/>
                <a:ext cx="2209800" cy="438262"/>
              </a:xfrm>
              <a:prstGeom prst="rect">
                <a:avLst/>
              </a:prstGeom>
              <a:blipFill>
                <a:blip r:embed="rId3"/>
                <a:stretch>
                  <a:fillRect l="-3039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85833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</p:spPr>
            <p:txBody>
              <a:bodyPr/>
              <a:lstStyle/>
              <a:p>
                <a:r>
                  <a:rPr lang="en-US" dirty="0"/>
                  <a:t>Find the magnitude of the vector: </a:t>
                </a:r>
              </a:p>
              <a:p>
                <a:r>
                  <a:rPr lang="en-US" dirty="0"/>
                  <a:t>	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	=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(4)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+(−2)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2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16+4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20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		  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rgbClr val="FFFF00"/>
                    </a:solidFill>
                  </a:rPr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5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  <a:blipFill>
                <a:blip r:embed="rId2"/>
                <a:stretch>
                  <a:fillRect l="-2371" t="-1946" r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7B2FA5-C71C-4AF4-B2D6-1E29DB1EED98}"/>
                  </a:ext>
                </a:extLst>
              </p:cNvPr>
              <p:cNvSpPr txBox="1"/>
              <p:nvPr/>
            </p:nvSpPr>
            <p:spPr>
              <a:xfrm>
                <a:off x="7086600" y="6334069"/>
                <a:ext cx="2209800" cy="43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CFFFF"/>
                    </a:solidFill>
                  </a:rPr>
                  <a:t>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7B2FA5-C71C-4AF4-B2D6-1E29DB1EE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6334069"/>
                <a:ext cx="2209800" cy="438262"/>
              </a:xfrm>
              <a:prstGeom prst="rect">
                <a:avLst/>
              </a:prstGeom>
              <a:blipFill>
                <a:blip r:embed="rId3"/>
                <a:stretch>
                  <a:fillRect l="-3039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36378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</p:spPr>
            <p:txBody>
              <a:bodyPr/>
              <a:lstStyle/>
              <a:p>
                <a:r>
                  <a:rPr lang="en-US" dirty="0"/>
                  <a:t>Find the magnitude of the vector: </a:t>
                </a:r>
              </a:p>
              <a:p>
                <a:r>
                  <a:rPr lang="en-US" dirty="0"/>
                  <a:t>	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	= -7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  <a:blipFill>
                <a:blip r:embed="rId2"/>
                <a:stretch>
                  <a:fillRect l="-2371" t="-1946" r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032BBD-C0FF-4A68-96B6-0C03FF9C4BC6}"/>
                  </a:ext>
                </a:extLst>
              </p:cNvPr>
              <p:cNvSpPr txBox="1"/>
              <p:nvPr/>
            </p:nvSpPr>
            <p:spPr>
              <a:xfrm>
                <a:off x="7086600" y="6334069"/>
                <a:ext cx="2209800" cy="43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CFFFF"/>
                    </a:solidFill>
                  </a:rPr>
                  <a:t>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032BBD-C0FF-4A68-96B6-0C03FF9C4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6334069"/>
                <a:ext cx="2209800" cy="438262"/>
              </a:xfrm>
              <a:prstGeom prst="rect">
                <a:avLst/>
              </a:prstGeom>
              <a:blipFill>
                <a:blip r:embed="rId3"/>
                <a:stretch>
                  <a:fillRect l="-3039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87806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</p:spPr>
            <p:txBody>
              <a:bodyPr/>
              <a:lstStyle/>
              <a:p>
                <a:r>
                  <a:rPr lang="en-US" dirty="0"/>
                  <a:t>Find the magnitude of the vector: </a:t>
                </a:r>
              </a:p>
              <a:p>
                <a:r>
                  <a:rPr lang="en-US" dirty="0"/>
                  <a:t>	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	= -7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−7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+(−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		  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74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  <a:blipFill>
                <a:blip r:embed="rId2"/>
                <a:stretch>
                  <a:fillRect l="-2371" t="-1946" r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E0574E-1724-4CAE-BDC8-D7EFE53009B6}"/>
                  </a:ext>
                </a:extLst>
              </p:cNvPr>
              <p:cNvSpPr txBox="1"/>
              <p:nvPr/>
            </p:nvSpPr>
            <p:spPr>
              <a:xfrm>
                <a:off x="7086600" y="6334069"/>
                <a:ext cx="2209800" cy="43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CFFFF"/>
                    </a:solidFill>
                  </a:rPr>
                  <a:t>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E0574E-1724-4CAE-BDC8-D7EFE5300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6334069"/>
                <a:ext cx="2209800" cy="438262"/>
              </a:xfrm>
              <a:prstGeom prst="rect">
                <a:avLst/>
              </a:prstGeom>
              <a:blipFill>
                <a:blip r:embed="rId3"/>
                <a:stretch>
                  <a:fillRect l="-3039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85833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</p:spPr>
            <p:txBody>
              <a:bodyPr/>
              <a:lstStyle/>
              <a:p>
                <a:r>
                  <a:rPr lang="en-US" dirty="0"/>
                  <a:t>Find the magnitude of the vector: </a:t>
                </a:r>
              </a:p>
              <a:p>
                <a:r>
                  <a:rPr lang="en-US" dirty="0"/>
                  <a:t>	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	= 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  <a:blipFill>
                <a:blip r:embed="rId2"/>
                <a:stretch>
                  <a:fillRect l="-2371" t="-1946" r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933D04-0962-4DD4-8435-7B3607C8E89F}"/>
                  </a:ext>
                </a:extLst>
              </p:cNvPr>
              <p:cNvSpPr txBox="1"/>
              <p:nvPr/>
            </p:nvSpPr>
            <p:spPr>
              <a:xfrm>
                <a:off x="7086600" y="6334069"/>
                <a:ext cx="2209800" cy="43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CFFFF"/>
                    </a:solidFill>
                  </a:rPr>
                  <a:t>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933D04-0962-4DD4-8435-7B3607C8E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6334069"/>
                <a:ext cx="2209800" cy="438262"/>
              </a:xfrm>
              <a:prstGeom prst="rect">
                <a:avLst/>
              </a:prstGeom>
              <a:blipFill>
                <a:blip r:embed="rId3"/>
                <a:stretch>
                  <a:fillRect l="-3039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85833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</p:spPr>
            <p:txBody>
              <a:bodyPr/>
              <a:lstStyle/>
              <a:p>
                <a:r>
                  <a:rPr lang="en-US" dirty="0"/>
                  <a:t>Find the magnitude of the vector: </a:t>
                </a:r>
              </a:p>
              <a:p>
                <a:r>
                  <a:rPr lang="en-US" dirty="0"/>
                  <a:t>	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	= 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+(−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FFFF00"/>
                    </a:solidFill>
                  </a:rPr>
                  <a:t>	  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29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7142" cy="5638800"/>
              </a:xfrm>
              <a:blipFill>
                <a:blip r:embed="rId2"/>
                <a:stretch>
                  <a:fillRect l="-2371" t="-1946" r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AFBF75-CE84-4CB2-B192-1088EB4064D1}"/>
                  </a:ext>
                </a:extLst>
              </p:cNvPr>
              <p:cNvSpPr txBox="1"/>
              <p:nvPr/>
            </p:nvSpPr>
            <p:spPr>
              <a:xfrm>
                <a:off x="7086600" y="6334069"/>
                <a:ext cx="2209800" cy="43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CFFFF"/>
                    </a:solidFill>
                  </a:rPr>
                  <a:t>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AFBF75-CE84-4CB2-B192-1088EB406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6334069"/>
                <a:ext cx="2209800" cy="438262"/>
              </a:xfrm>
              <a:prstGeom prst="rect">
                <a:avLst/>
              </a:prstGeom>
              <a:blipFill>
                <a:blip r:embed="rId3"/>
                <a:stretch>
                  <a:fillRect l="-3039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85833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6121400"/>
            <a:ext cx="5054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762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You can do some vector things in </a:t>
                </a:r>
                <a:r>
                  <a:rPr lang="en-US" dirty="0" err="1"/>
                  <a:t>wolframalpha</a:t>
                </a:r>
                <a:r>
                  <a:rPr lang="en-US" dirty="0"/>
                  <a:t>:</a:t>
                </a:r>
              </a:p>
              <a:p>
                <a:endParaRPr lang="en-US" sz="2000" dirty="0"/>
              </a:p>
              <a:p>
                <a:r>
                  <a:rPr lang="en-US" dirty="0"/>
                  <a:t>Suppose you wanted to find the magnitude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0" dirty="0" smtClean="0"/>
                          <m:t>k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sz="2000" dirty="0"/>
              </a:p>
              <a:p>
                <a:r>
                  <a:rPr lang="en-US" dirty="0"/>
                  <a:t>Type in: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vector {2,-5, 4}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C000"/>
                    </a:solidFill>
                  </a:rPr>
                  <a:t>“vector length” </a:t>
                </a:r>
                <a:r>
                  <a:rPr lang="en-US" dirty="0"/>
                  <a:t>is the magnitude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762000"/>
                <a:ext cx="8229600" cy="5638800"/>
              </a:xfrm>
              <a:blipFill rotWithShape="1">
                <a:blip r:embed="rId3"/>
                <a:stretch>
                  <a:fillRect l="-2667" t="-1946" r="-3259" b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87247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BEF7F00-C086-4E36-BC2E-66A4D8CCA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638" y="0"/>
            <a:ext cx="6288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0045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ABE3251-213A-45F3-B3C2-64504B871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652462"/>
            <a:ext cx="82391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13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Angles in polar notation can be expressed in either degrees or radians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02769"/>
            <a:ext cx="7848600" cy="367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9241D2-F428-4746-8222-2D6F35034DFF}"/>
              </a:ext>
            </a:extLst>
          </p:cNvPr>
          <p:cNvSpPr/>
          <p:nvPr/>
        </p:nvSpPr>
        <p:spPr>
          <a:xfrm>
            <a:off x="0" y="6553200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87655469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6FC031-A59A-4C59-BC9A-B6E3B7013BBA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6665571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</a:rPr>
                  <a:t>Position Vector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doesn't start at (0,0):</a:t>
                </a:r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(x</a:t>
                </a:r>
                <a:r>
                  <a:rPr lang="en-US" baseline="-25000" dirty="0"/>
                  <a:t>2</a:t>
                </a:r>
                <a:r>
                  <a:rPr lang="en-US" dirty="0"/>
                  <a:t>-x</a:t>
                </a:r>
                <a:r>
                  <a:rPr lang="en-US" baseline="-25000" dirty="0"/>
                  <a:t>1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(y</a:t>
                </a:r>
                <a:r>
                  <a:rPr lang="en-US" baseline="-25000" dirty="0"/>
                  <a:t>2</a:t>
                </a:r>
                <a:r>
                  <a:rPr lang="en-US" dirty="0"/>
                  <a:t>-y</a:t>
                </a:r>
                <a:r>
                  <a:rPr lang="en-US" baseline="-25000" dirty="0"/>
                  <a:t>1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16955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vector has:</a:t>
            </a:r>
          </a:p>
          <a:p>
            <a:r>
              <a:rPr lang="en-US" dirty="0"/>
              <a:t>	Initial point: (–1, 1)    </a:t>
            </a:r>
          </a:p>
          <a:p>
            <a:r>
              <a:rPr lang="en-US" dirty="0"/>
              <a:t>	Terminal point: (2, –2)</a:t>
            </a:r>
          </a:p>
          <a:p>
            <a:r>
              <a:rPr lang="en-US" dirty="0"/>
              <a:t>What is the position vector?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CBFC3A-3331-4F44-BA73-7DF5561A2D7F}"/>
                  </a:ext>
                </a:extLst>
              </p:cNvPr>
              <p:cNvSpPr txBox="1"/>
              <p:nvPr/>
            </p:nvSpPr>
            <p:spPr>
              <a:xfrm>
                <a:off x="6172200" y="6339050"/>
                <a:ext cx="2895600" cy="442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= (x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2000" dirty="0">
                    <a:solidFill>
                      <a:srgbClr val="CCFFFF"/>
                    </a:solidFill>
                  </a:rPr>
                  <a:t>-x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+ (y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2000" dirty="0">
                    <a:solidFill>
                      <a:srgbClr val="CCFFFF"/>
                    </a:solidFill>
                  </a:rPr>
                  <a:t>-y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j</m:t>
                        </m:r>
                      </m:e>
                    </m:acc>
                    <m:r>
                      <a:rPr lang="en-US" sz="2000" i="1" dirty="0">
                        <a:solidFill>
                          <a:srgbClr val="CCFFF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CBFC3A-3331-4F44-BA73-7DF5561A2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6339050"/>
                <a:ext cx="2895600" cy="442750"/>
              </a:xfrm>
              <a:prstGeom prst="rect">
                <a:avLst/>
              </a:prstGeom>
              <a:blipFill>
                <a:blip r:embed="rId2"/>
                <a:stretch>
                  <a:fillRect t="-1370" r="-421" b="-20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98760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A vector has:</a:t>
                </a:r>
              </a:p>
              <a:p>
                <a:r>
                  <a:rPr lang="en-US" dirty="0"/>
                  <a:t>	Initial point: (–1, 1)    </a:t>
                </a:r>
              </a:p>
              <a:p>
                <a:r>
                  <a:rPr lang="en-US" dirty="0"/>
                  <a:t>	Terminal point: (2, –2)</a:t>
                </a:r>
              </a:p>
              <a:p>
                <a:r>
                  <a:rPr lang="en-US" dirty="0"/>
                  <a:t>What is the position vector?</a:t>
                </a:r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(2-(-1))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(-2-1)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F113CE-8469-4A3A-9911-1A0F1ABDDD75}"/>
                  </a:ext>
                </a:extLst>
              </p:cNvPr>
              <p:cNvSpPr txBox="1"/>
              <p:nvPr/>
            </p:nvSpPr>
            <p:spPr>
              <a:xfrm>
                <a:off x="6172200" y="6339050"/>
                <a:ext cx="2895600" cy="442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= (x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2000" dirty="0">
                    <a:solidFill>
                      <a:srgbClr val="CCFFFF"/>
                    </a:solidFill>
                  </a:rPr>
                  <a:t>-x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+ (y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2000" dirty="0">
                    <a:solidFill>
                      <a:srgbClr val="CCFFFF"/>
                    </a:solidFill>
                  </a:rPr>
                  <a:t>-y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j</m:t>
                        </m:r>
                      </m:e>
                    </m:acc>
                    <m:r>
                      <a:rPr lang="en-US" sz="2000" i="1" dirty="0">
                        <a:solidFill>
                          <a:srgbClr val="CCFFF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F113CE-8469-4A3A-9911-1A0F1ABDD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6339050"/>
                <a:ext cx="2895600" cy="442750"/>
              </a:xfrm>
              <a:prstGeom prst="rect">
                <a:avLst/>
              </a:prstGeom>
              <a:blipFill>
                <a:blip r:embed="rId3"/>
                <a:stretch>
                  <a:fillRect t="-1370" r="-421" b="-20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05505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A vector has:</a:t>
                </a:r>
              </a:p>
              <a:p>
                <a:r>
                  <a:rPr lang="en-US" dirty="0"/>
                  <a:t>	Initial point: (–1, 1)    </a:t>
                </a:r>
              </a:p>
              <a:p>
                <a:r>
                  <a:rPr lang="en-US" dirty="0"/>
                  <a:t>	Terminal point: (2, –2)</a:t>
                </a:r>
              </a:p>
              <a:p>
                <a:r>
                  <a:rPr lang="en-US" dirty="0"/>
                  <a:t>What is the position vector?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(2-(-1))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(-2-1)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- 3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  <m:r>
                      <a:rPr lang="en-US" i="1" dirty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4484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6FC031-A59A-4C59-BC9A-B6E3B7013BBA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54324319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writing a vector in terms of its magnitude and direction:</a:t>
                </a:r>
              </a:p>
              <a:p>
                <a:endParaRPr lang="en-US" sz="2000" dirty="0"/>
              </a:p>
              <a:p>
                <a:pPr algn="ctr"/>
                <a:r>
                  <a:rPr lang="en-US" dirty="0"/>
                  <a:t>	magnitude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          	direction angle </a:t>
                </a:r>
                <a:r>
                  <a:rPr lang="en-US" i="1" dirty="0"/>
                  <a:t>θ</a:t>
                </a:r>
                <a:endParaRPr lang="en-US" dirty="0"/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(</a:t>
                </a:r>
                <a:r>
                  <a:rPr lang="en-US" dirty="0" err="1"/>
                  <a:t>cos</a:t>
                </a:r>
                <a:r>
                  <a:rPr lang="en-US" i="1" dirty="0" err="1"/>
                  <a:t>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err="1"/>
                  <a:t>sin</a:t>
                </a:r>
                <a:r>
                  <a:rPr lang="en-US" i="1" dirty="0" err="1"/>
                  <a:t>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 r="-1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37471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/>
              <a:t>A football quarterback throws the football with a speed of 48 feet per second at an angle of 45 degrees upward from the ground. What is the direction?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503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/>
              <a:t>A football quarterback throws the football with a speed of 48 feet per second at an angle of 45 degrees upward from the ground. What is the direction?</a:t>
            </a:r>
          </a:p>
          <a:p>
            <a:r>
              <a:rPr lang="en-US" dirty="0"/>
              <a:t>	direction angle </a:t>
            </a:r>
            <a:r>
              <a:rPr lang="en-US" i="1" dirty="0"/>
              <a:t>θ 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45º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698EBC-C0FE-4AC7-A131-9ACEE0D57C55}"/>
                  </a:ext>
                </a:extLst>
              </p:cNvPr>
              <p:cNvSpPr txBox="1"/>
              <p:nvPr/>
            </p:nvSpPr>
            <p:spPr>
              <a:xfrm>
                <a:off x="5867400" y="6450324"/>
                <a:ext cx="3245223" cy="407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(</a:t>
                </a:r>
                <a:r>
                  <a:rPr lang="en-US" dirty="0" err="1"/>
                  <a:t>cos</a:t>
                </a:r>
                <a:r>
                  <a:rPr lang="en-US" i="1" dirty="0" err="1"/>
                  <a:t>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err="1"/>
                  <a:t>sin</a:t>
                </a:r>
                <a:r>
                  <a:rPr lang="en-US" i="1" dirty="0" err="1"/>
                  <a:t>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698EBC-C0FE-4AC7-A131-9ACEE0D5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6450324"/>
                <a:ext cx="3245223" cy="407676"/>
              </a:xfrm>
              <a:prstGeom prst="rect">
                <a:avLst/>
              </a:prstGeom>
              <a:blipFill>
                <a:blip r:embed="rId2"/>
                <a:stretch>
                  <a:fillRect t="-4478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66469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/>
          <a:lstStyle/>
          <a:p>
            <a:r>
              <a:rPr lang="en-US" dirty="0"/>
              <a:t>A football quarterback throws the football with a speed of 48 feet per second at an angle of 45 degrees upward from the ground. What is the magnitude of the throw?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F155B1-9136-4122-8E14-BE21F963B61D}"/>
                  </a:ext>
                </a:extLst>
              </p:cNvPr>
              <p:cNvSpPr txBox="1"/>
              <p:nvPr/>
            </p:nvSpPr>
            <p:spPr>
              <a:xfrm>
                <a:off x="5867400" y="6450324"/>
                <a:ext cx="3245223" cy="407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(</a:t>
                </a:r>
                <a:r>
                  <a:rPr lang="en-US" dirty="0" err="1"/>
                  <a:t>cos</a:t>
                </a:r>
                <a:r>
                  <a:rPr lang="en-US" i="1" dirty="0" err="1"/>
                  <a:t>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err="1"/>
                  <a:t>sin</a:t>
                </a:r>
                <a:r>
                  <a:rPr lang="en-US" i="1" dirty="0" err="1"/>
                  <a:t>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F155B1-9136-4122-8E14-BE21F963B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6450324"/>
                <a:ext cx="3245223" cy="407676"/>
              </a:xfrm>
              <a:prstGeom prst="rect">
                <a:avLst/>
              </a:prstGeom>
              <a:blipFill>
                <a:blip r:embed="rId2"/>
                <a:stretch>
                  <a:fillRect t="-4478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01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 &gt; 0 – the point lies on the terminal side of θ</a:t>
            </a:r>
          </a:p>
          <a:p>
            <a:endParaRPr lang="en-US" sz="2000" dirty="0"/>
          </a:p>
          <a:p>
            <a:r>
              <a:rPr lang="en-US" dirty="0"/>
              <a:t>r &lt; 0 - point lies along the ray </a:t>
            </a:r>
            <a:r>
              <a:rPr lang="en-US" dirty="0">
                <a:solidFill>
                  <a:schemeClr val="tx1"/>
                </a:solidFill>
              </a:rPr>
              <a:t>opposite</a:t>
            </a:r>
            <a:r>
              <a:rPr lang="en-US" dirty="0"/>
              <a:t> the terminal side of θ</a:t>
            </a:r>
          </a:p>
          <a:p>
            <a:endParaRPr lang="en-US" sz="2000" dirty="0"/>
          </a:p>
          <a:p>
            <a:r>
              <a:rPr lang="en-US" dirty="0"/>
              <a:t>r = 0 the point lies on the pole no matter what the value of θ is!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489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A football quarterback throws the football with a speed of 48 feet per second at an angle of 45 degrees upward from the ground. What is the magnitude of the throw?</a:t>
                </a:r>
              </a:p>
              <a:p>
                <a:pPr algn="ctr"/>
                <a:r>
                  <a:rPr lang="en-US" dirty="0"/>
                  <a:t>magnitude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= </a:t>
                </a:r>
                <a:r>
                  <a:rPr lang="en-US" dirty="0">
                    <a:solidFill>
                      <a:srgbClr val="FFFF00"/>
                    </a:solidFill>
                  </a:rPr>
                  <a:t>48</a:t>
                </a:r>
                <a:r>
                  <a:rPr lang="en-US" dirty="0"/>
                  <a:t> 	</a:t>
                </a: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686800" cy="5638800"/>
              </a:xfrm>
              <a:blipFill rotWithShape="1">
                <a:blip r:embed="rId2"/>
                <a:stretch>
                  <a:fillRect l="-2456" t="-1946" r="-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FCCF80-6AB1-48D9-97C6-718D5AD11EF3}"/>
                  </a:ext>
                </a:extLst>
              </p:cNvPr>
              <p:cNvSpPr txBox="1"/>
              <p:nvPr/>
            </p:nvSpPr>
            <p:spPr>
              <a:xfrm>
                <a:off x="5867400" y="6450324"/>
                <a:ext cx="3245223" cy="407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(</a:t>
                </a:r>
                <a:r>
                  <a:rPr lang="en-US" dirty="0" err="1"/>
                  <a:t>cos</a:t>
                </a:r>
                <a:r>
                  <a:rPr lang="en-US" i="1" dirty="0" err="1"/>
                  <a:t>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err="1"/>
                  <a:t>sin</a:t>
                </a:r>
                <a:r>
                  <a:rPr lang="en-US" i="1" dirty="0" err="1"/>
                  <a:t>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FCCF80-6AB1-48D9-97C6-718D5AD11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6450324"/>
                <a:ext cx="3245223" cy="407676"/>
              </a:xfrm>
              <a:prstGeom prst="rect">
                <a:avLst/>
              </a:prstGeom>
              <a:blipFill>
                <a:blip r:embed="rId3"/>
                <a:stretch>
                  <a:fillRect t="-4478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73277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	magnitude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= 48          	direction angle </a:t>
                </a:r>
                <a:r>
                  <a:rPr lang="en-US" i="1" dirty="0"/>
                  <a:t>θ  </a:t>
                </a:r>
                <a:r>
                  <a:rPr lang="en-US" dirty="0"/>
                  <a:t>= 45º</a:t>
                </a:r>
              </a:p>
              <a:p>
                <a:r>
                  <a:rPr lang="en-US" dirty="0"/>
                  <a:t>What is the vector describing the motion of the football?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686800" cy="5638800"/>
              </a:xfrm>
              <a:blipFill>
                <a:blip r:embed="rId2"/>
                <a:stretch>
                  <a:fillRect l="-2456" t="-1946" r="-4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366B9E-C280-4E30-AAB5-28F92C00B636}"/>
                  </a:ext>
                </a:extLst>
              </p:cNvPr>
              <p:cNvSpPr txBox="1"/>
              <p:nvPr/>
            </p:nvSpPr>
            <p:spPr>
              <a:xfrm>
                <a:off x="5791200" y="6377354"/>
                <a:ext cx="3317631" cy="442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=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|| (</a:t>
                </a:r>
                <a:r>
                  <a:rPr lang="en-US" sz="2000" dirty="0" err="1">
                    <a:solidFill>
                      <a:srgbClr val="CCFFFF"/>
                    </a:solidFill>
                  </a:rPr>
                  <a:t>cos</a:t>
                </a:r>
                <a:r>
                  <a:rPr lang="en-US" sz="2000" i="1" dirty="0" err="1">
                    <a:solidFill>
                      <a:srgbClr val="CCFFFF"/>
                    </a:solidFill>
                  </a:rPr>
                  <a:t>θ</a:t>
                </a:r>
                <a:r>
                  <a:rPr lang="en-US" sz="2000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+ </a:t>
                </a:r>
                <a:r>
                  <a:rPr lang="en-US" sz="2000" dirty="0" err="1">
                    <a:solidFill>
                      <a:srgbClr val="CCFFFF"/>
                    </a:solidFill>
                  </a:rPr>
                  <a:t>sin</a:t>
                </a:r>
                <a:r>
                  <a:rPr lang="en-US" sz="2000" i="1" dirty="0" err="1">
                    <a:solidFill>
                      <a:srgbClr val="CCFFFF"/>
                    </a:solidFill>
                  </a:rPr>
                  <a:t>θ</a:t>
                </a:r>
                <a:r>
                  <a:rPr lang="en-US" sz="2000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366B9E-C280-4E30-AAB5-28F92C00B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6377354"/>
                <a:ext cx="3317631" cy="442750"/>
              </a:xfrm>
              <a:prstGeom prst="rect">
                <a:avLst/>
              </a:prstGeom>
              <a:blipFill>
                <a:blip r:embed="rId3"/>
                <a:stretch>
                  <a:fillRect t="-1370" b="-20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68778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	magnitude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= 48          	direction angle </a:t>
                </a:r>
                <a:r>
                  <a:rPr lang="en-US" i="1" dirty="0"/>
                  <a:t>θ  </a:t>
                </a:r>
                <a:r>
                  <a:rPr lang="en-US" dirty="0"/>
                  <a:t>= 45º</a:t>
                </a:r>
              </a:p>
              <a:p>
                <a:r>
                  <a:rPr lang="en-US" dirty="0"/>
                  <a:t>What is the vector describing the motion of the football?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48 (cos45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sin45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686800" cy="5638800"/>
              </a:xfrm>
              <a:blipFill>
                <a:blip r:embed="rId2"/>
                <a:stretch>
                  <a:fillRect l="-2456" t="-1946" r="-4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708105-095E-4EA3-AC01-3089CCB88157}"/>
                  </a:ext>
                </a:extLst>
              </p:cNvPr>
              <p:cNvSpPr txBox="1"/>
              <p:nvPr/>
            </p:nvSpPr>
            <p:spPr>
              <a:xfrm>
                <a:off x="5791200" y="6377354"/>
                <a:ext cx="3317631" cy="442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=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|| (</a:t>
                </a:r>
                <a:r>
                  <a:rPr lang="en-US" sz="2000" dirty="0" err="1">
                    <a:solidFill>
                      <a:srgbClr val="CCFFFF"/>
                    </a:solidFill>
                  </a:rPr>
                  <a:t>cos</a:t>
                </a:r>
                <a:r>
                  <a:rPr lang="en-US" sz="2000" i="1" dirty="0" err="1">
                    <a:solidFill>
                      <a:srgbClr val="CCFFFF"/>
                    </a:solidFill>
                  </a:rPr>
                  <a:t>θ</a:t>
                </a:r>
                <a:r>
                  <a:rPr lang="en-US" sz="2000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+ </a:t>
                </a:r>
                <a:r>
                  <a:rPr lang="en-US" sz="2000" dirty="0" err="1">
                    <a:solidFill>
                      <a:srgbClr val="CCFFFF"/>
                    </a:solidFill>
                  </a:rPr>
                  <a:t>sin</a:t>
                </a:r>
                <a:r>
                  <a:rPr lang="en-US" sz="2000" i="1" dirty="0" err="1">
                    <a:solidFill>
                      <a:srgbClr val="CCFFFF"/>
                    </a:solidFill>
                  </a:rPr>
                  <a:t>θ</a:t>
                </a:r>
                <a:r>
                  <a:rPr lang="en-US" sz="2000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708105-095E-4EA3-AC01-3089CCB88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6377354"/>
                <a:ext cx="3317631" cy="442750"/>
              </a:xfrm>
              <a:prstGeom prst="rect">
                <a:avLst/>
              </a:prstGeom>
              <a:blipFill>
                <a:blip r:embed="rId3"/>
                <a:stretch>
                  <a:fillRect t="-1370" b="-20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20963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	magnitude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= 48          	direction angle </a:t>
                </a:r>
                <a:r>
                  <a:rPr lang="en-US" i="1" dirty="0"/>
                  <a:t>θ  </a:t>
                </a:r>
                <a:r>
                  <a:rPr lang="en-US" dirty="0"/>
                  <a:t>= 45º</a:t>
                </a:r>
              </a:p>
              <a:p>
                <a:r>
                  <a:rPr lang="en-US" dirty="0"/>
                  <a:t>What is the vector describing the motion of the football?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48 (cos45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sin45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 = </a:t>
                </a:r>
                <a:r>
                  <a:rPr lang="en-US" dirty="0">
                    <a:solidFill>
                      <a:srgbClr val="FFFF00"/>
                    </a:solidFill>
                  </a:rPr>
                  <a:t>48(sqrt(2)/2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+ sqrt(2)/2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)</a:t>
                </a:r>
                <a:endParaRPr lang="en-US" dirty="0"/>
              </a:p>
              <a:p>
                <a:r>
                  <a:rPr lang="en-US" dirty="0"/>
                  <a:t>      ≈ </a:t>
                </a:r>
                <a:r>
                  <a:rPr lang="en-US" dirty="0">
                    <a:solidFill>
                      <a:srgbClr val="FFFF00"/>
                    </a:solidFill>
                  </a:rPr>
                  <a:t>33.94(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686800" cy="5638800"/>
              </a:xfrm>
              <a:blipFill>
                <a:blip r:embed="rId2"/>
                <a:stretch>
                  <a:fillRect l="-2456" t="-1946" r="-4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708105-095E-4EA3-AC01-3089CCB88157}"/>
                  </a:ext>
                </a:extLst>
              </p:cNvPr>
              <p:cNvSpPr txBox="1"/>
              <p:nvPr/>
            </p:nvSpPr>
            <p:spPr>
              <a:xfrm>
                <a:off x="5791200" y="6377354"/>
                <a:ext cx="3317631" cy="442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=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|| (</a:t>
                </a:r>
                <a:r>
                  <a:rPr lang="en-US" sz="2000" dirty="0" err="1">
                    <a:solidFill>
                      <a:srgbClr val="CCFFFF"/>
                    </a:solidFill>
                  </a:rPr>
                  <a:t>cos</a:t>
                </a:r>
                <a:r>
                  <a:rPr lang="en-US" sz="2000" i="1" dirty="0" err="1">
                    <a:solidFill>
                      <a:srgbClr val="CCFFFF"/>
                    </a:solidFill>
                  </a:rPr>
                  <a:t>θ</a:t>
                </a:r>
                <a:r>
                  <a:rPr lang="en-US" sz="2000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+ </a:t>
                </a:r>
                <a:r>
                  <a:rPr lang="en-US" sz="2000" dirty="0" err="1">
                    <a:solidFill>
                      <a:srgbClr val="CCFFFF"/>
                    </a:solidFill>
                  </a:rPr>
                  <a:t>sin</a:t>
                </a:r>
                <a:r>
                  <a:rPr lang="en-US" sz="2000" i="1" dirty="0" err="1">
                    <a:solidFill>
                      <a:srgbClr val="CCFFFF"/>
                    </a:solidFill>
                  </a:rPr>
                  <a:t>θ</a:t>
                </a:r>
                <a:r>
                  <a:rPr lang="en-US" sz="2000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708105-095E-4EA3-AC01-3089CCB88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6377354"/>
                <a:ext cx="3317631" cy="442750"/>
              </a:xfrm>
              <a:prstGeom prst="rect">
                <a:avLst/>
              </a:prstGeom>
              <a:blipFill>
                <a:blip r:embed="rId3"/>
                <a:stretch>
                  <a:fillRect t="-1370" b="-20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51960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387669-9F1F-4AF9-9E7B-A9B3A778BC02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6665571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Dot Product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-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Multiplying two  </a:t>
                </a:r>
              </a:p>
              <a:p>
                <a:r>
                  <a:rPr lang="en-US" dirty="0"/>
                  <a:t>                      vectors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1</a:t>
                </a:r>
                <a:r>
                  <a:rPr lang="en-US" dirty="0"/>
                  <a:t>a</a:t>
                </a:r>
                <a:r>
                  <a:rPr lang="en-US" baseline="-25000" dirty="0"/>
                  <a:t>2</a:t>
                </a:r>
                <a:r>
                  <a:rPr lang="en-US" dirty="0"/>
                  <a:t> + b</a:t>
                </a:r>
                <a:r>
                  <a:rPr lang="en-US" baseline="-25000" dirty="0"/>
                  <a:t>1</a:t>
                </a:r>
                <a:r>
                  <a:rPr lang="en-US" dirty="0"/>
                  <a:t>b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58350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Dot Product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-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Multiplying two  </a:t>
                </a:r>
              </a:p>
              <a:p>
                <a:r>
                  <a:rPr lang="en-US" dirty="0"/>
                  <a:t>                      vectors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1</a:t>
                </a:r>
                <a:r>
                  <a:rPr lang="en-US" dirty="0"/>
                  <a:t>a</a:t>
                </a:r>
                <a:r>
                  <a:rPr lang="en-US" baseline="-25000" dirty="0"/>
                  <a:t>2</a:t>
                </a:r>
                <a:r>
                  <a:rPr lang="en-US" dirty="0"/>
                  <a:t> + b</a:t>
                </a:r>
                <a:r>
                  <a:rPr lang="en-US" baseline="-25000" dirty="0"/>
                  <a:t>1</a:t>
                </a:r>
                <a:r>
                  <a:rPr lang="en-US" dirty="0"/>
                  <a:t>b</a:t>
                </a:r>
                <a:r>
                  <a:rPr lang="en-US" baseline="-25000" dirty="0"/>
                  <a:t>2</a:t>
                </a:r>
              </a:p>
              <a:p>
                <a:r>
                  <a:rPr lang="en-US" dirty="0"/>
                  <a:t>Note: there are no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’s 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’s – only a number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b="-4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77785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dot product is sometimes called the “</a:t>
            </a:r>
            <a:r>
              <a:rPr lang="en-US" dirty="0">
                <a:solidFill>
                  <a:srgbClr val="FFC000"/>
                </a:solidFill>
              </a:rPr>
              <a:t>inner product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089207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comes from matrix multiplication: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/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/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="1" i="0" baseline="-25000" dirty="0" smtClean="0"/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/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="1" i="0" baseline="-25000" dirty="0" smtClean="0"/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/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="1" i="0" baseline="-25000" dirty="0" smtClean="0"/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79502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think of the dot product as directional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409447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Polar to rectangular conversion</a:t>
            </a:r>
          </a:p>
          <a:p>
            <a:r>
              <a:rPr lang="en-US" dirty="0"/>
              <a:t>If you have a polar point</a:t>
            </a:r>
          </a:p>
          <a:p>
            <a:r>
              <a:rPr lang="en-US" dirty="0"/>
              <a:t>P = (</a:t>
            </a:r>
            <a:r>
              <a:rPr lang="en-US" dirty="0" err="1"/>
              <a:t>r,θ</a:t>
            </a:r>
            <a:r>
              <a:rPr lang="en-US" dirty="0"/>
              <a:t>)</a:t>
            </a:r>
          </a:p>
          <a:p>
            <a:r>
              <a:rPr lang="en-US" dirty="0"/>
              <a:t>To convert to (</a:t>
            </a:r>
            <a:r>
              <a:rPr lang="en-US" dirty="0" err="1"/>
              <a:t>x,y</a:t>
            </a:r>
            <a:r>
              <a:rPr lang="en-US" dirty="0"/>
              <a:t>) coordinates:</a:t>
            </a:r>
          </a:p>
          <a:p>
            <a:pPr algn="ctr"/>
            <a:r>
              <a:rPr lang="en-US" dirty="0"/>
              <a:t>x = r cos θ</a:t>
            </a:r>
          </a:p>
          <a:p>
            <a:pPr algn="ctr"/>
            <a:r>
              <a:rPr lang="en-US" dirty="0"/>
              <a:t>y = r sin 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1145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vector is "growth in a direction", adding vectors: accumulates the growth contained in several vectors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7636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vector is "growth in a direction", multiplying by a constant makes an existing vector stronger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3831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vector is "growth in a direction", the dot product applies the directional growth of one vector to another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3831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vector is "growth in a direction", the dot product applies the directional growth of one vector to another</a:t>
            </a:r>
          </a:p>
          <a:p>
            <a:r>
              <a:rPr lang="en-US" dirty="0"/>
              <a:t>The result is how much stronger we've made the original (positive, negative, or zero)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9773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there are two vectors:</a:t>
            </a:r>
          </a:p>
          <a:p>
            <a:pPr algn="ctr"/>
            <a:r>
              <a:rPr lang="en-US" dirty="0"/>
              <a:t>3i+0j and 4i+0j</a:t>
            </a:r>
          </a:p>
          <a:p>
            <a:r>
              <a:rPr lang="en-US" dirty="0"/>
              <a:t>3 is "directional growth" in a single dimension </a:t>
            </a:r>
          </a:p>
          <a:p>
            <a:r>
              <a:rPr lang="en-US" dirty="0"/>
              <a:t>4 is "directional growth" in the same direction </a:t>
            </a:r>
          </a:p>
          <a:p>
            <a:r>
              <a:rPr lang="en-US" dirty="0"/>
              <a:t>3 x 4 = 12 means we get 12x growth in a that direction</a:t>
            </a:r>
          </a:p>
        </p:txBody>
      </p:sp>
    </p:spTree>
    <p:extLst>
      <p:ext uri="{BB962C8B-B14F-4D97-AF65-F5344CB8AC3E}">
        <p14:creationId xmlns:p14="http://schemas.microsoft.com/office/powerpoint/2010/main" val="409447636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there are two vectors:</a:t>
            </a:r>
          </a:p>
          <a:p>
            <a:pPr algn="ctr"/>
            <a:r>
              <a:rPr lang="en-US" dirty="0"/>
              <a:t>3i+0j and 0i+2j</a:t>
            </a:r>
          </a:p>
          <a:p>
            <a:r>
              <a:rPr lang="en-US" dirty="0" err="1"/>
              <a:t>i</a:t>
            </a:r>
            <a:r>
              <a:rPr lang="en-US" dirty="0"/>
              <a:t> is “one orange" </a:t>
            </a:r>
          </a:p>
          <a:p>
            <a:r>
              <a:rPr lang="en-US" dirty="0"/>
              <a:t>j is “one banana" </a:t>
            </a:r>
          </a:p>
          <a:p>
            <a:r>
              <a:rPr lang="en-US" dirty="0"/>
              <a:t>3i+0j means triple the oranges, </a:t>
            </a:r>
          </a:p>
          <a:p>
            <a:pPr>
              <a:spcBef>
                <a:spcPts val="0"/>
              </a:spcBef>
            </a:pPr>
            <a:r>
              <a:rPr lang="en-US" dirty="0"/>
              <a:t>	destroy the bananas</a:t>
            </a:r>
          </a:p>
          <a:p>
            <a:r>
              <a:rPr lang="en-US" dirty="0"/>
              <a:t>0i+2j means destroy the </a:t>
            </a:r>
          </a:p>
          <a:p>
            <a:pPr>
              <a:spcBef>
                <a:spcPts val="0"/>
              </a:spcBef>
            </a:pPr>
            <a:r>
              <a:rPr lang="en-US" dirty="0"/>
              <a:t>	oranges, double the bananas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6916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there are two vectors:</a:t>
            </a:r>
          </a:p>
          <a:p>
            <a:pPr algn="ctr"/>
            <a:r>
              <a:rPr lang="en-US" dirty="0"/>
              <a:t>3i+0j and 0i+2j</a:t>
            </a:r>
          </a:p>
          <a:p>
            <a:r>
              <a:rPr lang="en-US" dirty="0" err="1"/>
              <a:t>i</a:t>
            </a:r>
            <a:r>
              <a:rPr lang="en-US" dirty="0"/>
              <a:t> is “oranges" </a:t>
            </a:r>
          </a:p>
          <a:p>
            <a:r>
              <a:rPr lang="en-US" dirty="0"/>
              <a:t>j is “bananas" </a:t>
            </a:r>
          </a:p>
          <a:p>
            <a:r>
              <a:rPr lang="en-US" dirty="0"/>
              <a:t>The dot product means “destroy all your fruit, buddy!”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3759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dot product result can be:</a:t>
            </a:r>
          </a:p>
          <a:p>
            <a:r>
              <a:rPr lang="en-US" dirty="0"/>
              <a:t>zero: we don't have any growth </a:t>
            </a:r>
          </a:p>
          <a:p>
            <a:pPr>
              <a:spcBef>
                <a:spcPts val="0"/>
              </a:spcBef>
            </a:pPr>
            <a:r>
              <a:rPr lang="en-US" dirty="0"/>
              <a:t>	in the original direction</a:t>
            </a:r>
          </a:p>
          <a:p>
            <a:r>
              <a:rPr lang="en-US" dirty="0"/>
              <a:t>positive: we have growth in the </a:t>
            </a:r>
          </a:p>
          <a:p>
            <a:pPr>
              <a:spcBef>
                <a:spcPts val="0"/>
              </a:spcBef>
            </a:pPr>
            <a:r>
              <a:rPr lang="en-US" dirty="0"/>
              <a:t>	original direction</a:t>
            </a:r>
          </a:p>
          <a:p>
            <a:r>
              <a:rPr lang="en-US" dirty="0"/>
              <a:t>negative number: we have </a:t>
            </a:r>
          </a:p>
          <a:p>
            <a:pPr>
              <a:spcBef>
                <a:spcPts val="0"/>
              </a:spcBef>
            </a:pPr>
            <a:r>
              <a:rPr lang="en-US" dirty="0"/>
              <a:t>	reverse growth in the </a:t>
            </a:r>
          </a:p>
          <a:p>
            <a:pPr>
              <a:spcBef>
                <a:spcPts val="0"/>
              </a:spcBef>
            </a:pPr>
            <a:r>
              <a:rPr lang="en-US" dirty="0"/>
              <a:t>	original direction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2500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Find the dot product of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and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if:	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2</a:t>
                </a:r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/>
                  <a:t>1 + -3</a:t>
                </a:r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/>
                  <a:t>-1</a:t>
                </a:r>
              </a:p>
              <a:p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  <a:blipFill>
                <a:blip r:embed="rId2"/>
                <a:stretch>
                  <a:fillRect l="-2593" t="-1946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63FD0D-5A79-4051-A924-4A280B312070}"/>
                  </a:ext>
                </a:extLst>
              </p:cNvPr>
              <p:cNvSpPr txBox="1"/>
              <p:nvPr/>
            </p:nvSpPr>
            <p:spPr>
              <a:xfrm>
                <a:off x="6553200" y="6400800"/>
                <a:ext cx="24384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  <m:r>
                      <a:rPr lang="en-US" sz="2000" i="1" dirty="0">
                        <a:solidFill>
                          <a:srgbClr val="CCFF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CCFFFF"/>
                            </a:solidFill>
                          </a:rPr>
                          <m:t>w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= a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a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2000" dirty="0">
                    <a:solidFill>
                      <a:srgbClr val="CCFFFF"/>
                    </a:solidFill>
                  </a:rPr>
                  <a:t> + b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b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63FD0D-5A79-4051-A924-4A280B312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6400800"/>
                <a:ext cx="2438400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38640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Find the dot product of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and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if:	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2</a:t>
                </a:r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/>
                  <a:t>1 + -3</a:t>
                </a:r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/>
                  <a:t>-1</a:t>
                </a:r>
              </a:p>
              <a:p>
                <a:pPr algn="ctr"/>
                <a:r>
                  <a:rPr lang="en-US" dirty="0"/>
                  <a:t>2+3</a:t>
                </a:r>
              </a:p>
              <a:p>
                <a:pPr algn="ctr"/>
                <a:r>
                  <a:rPr lang="en-US" dirty="0">
                    <a:solidFill>
                      <a:srgbClr val="FFFF00"/>
                    </a:solidFill>
                  </a:rPr>
                  <a:t>5</a:t>
                </a:r>
              </a:p>
              <a:p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  <a:blipFill>
                <a:blip r:embed="rId3"/>
                <a:stretch>
                  <a:fillRect l="-2593" t="-1946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B7671F-8762-45E8-AD5E-D18BAE7022EA}"/>
                  </a:ext>
                </a:extLst>
              </p:cNvPr>
              <p:cNvSpPr txBox="1"/>
              <p:nvPr/>
            </p:nvSpPr>
            <p:spPr>
              <a:xfrm>
                <a:off x="6553200" y="6400800"/>
                <a:ext cx="24384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  <m:r>
                      <a:rPr lang="en-US" sz="2000" i="1" dirty="0">
                        <a:solidFill>
                          <a:srgbClr val="CCFF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CCFFFF"/>
                            </a:solidFill>
                          </a:rPr>
                          <m:t>w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= a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a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2000" dirty="0">
                    <a:solidFill>
                      <a:srgbClr val="CCFFFF"/>
                    </a:solidFill>
                  </a:rPr>
                  <a:t> + b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b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B7671F-8762-45E8-AD5E-D18BAE702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6400800"/>
                <a:ext cx="2438400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842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Rectangular to polar coordinates</a:t>
                </a:r>
              </a:p>
              <a:p>
                <a:pPr algn="ctr"/>
                <a:r>
                  <a:rPr lang="en-US" i="1" dirty="0"/>
                  <a:t>r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pPr algn="ctr"/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:r>
                  <a:rPr lang="en-US" dirty="0" err="1"/>
                  <a:t>arctan</a:t>
                </a:r>
                <a:r>
                  <a:rPr lang="en-US" dirty="0"/>
                  <a:t> (</a:t>
                </a:r>
                <a:r>
                  <a:rPr lang="en-US" i="1" dirty="0"/>
                  <a:t>y </a:t>
                </a:r>
                <a:r>
                  <a:rPr lang="en-US" dirty="0"/>
                  <a:t>÷ 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98443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 the dot product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BEAF14-A482-43E1-AAB8-6ED672565C1B}"/>
                  </a:ext>
                </a:extLst>
              </p:cNvPr>
              <p:cNvSpPr txBox="1"/>
              <p:nvPr/>
            </p:nvSpPr>
            <p:spPr>
              <a:xfrm>
                <a:off x="6553200" y="6400800"/>
                <a:ext cx="24384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  <m:r>
                      <a:rPr lang="en-US" sz="2000" i="1" dirty="0">
                        <a:solidFill>
                          <a:srgbClr val="CCFF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CCFFFF"/>
                            </a:solidFill>
                          </a:rPr>
                          <m:t>w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= a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a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2000" dirty="0">
                    <a:solidFill>
                      <a:srgbClr val="CCFFFF"/>
                    </a:solidFill>
                  </a:rPr>
                  <a:t> + b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b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BEAF14-A482-43E1-AAB8-6ED672565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6400800"/>
                <a:ext cx="2438400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48369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For the following, find  the dot product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>
                    <a:solidFill>
                      <a:srgbClr val="FFFF00"/>
                    </a:solidFill>
                  </a:rPr>
                  <a:t>15</a:t>
                </a:r>
              </a:p>
              <a:p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3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38C48E-4D0A-4306-BDAB-C49398C9A2B0}"/>
                  </a:ext>
                </a:extLst>
              </p:cNvPr>
              <p:cNvSpPr txBox="1"/>
              <p:nvPr/>
            </p:nvSpPr>
            <p:spPr>
              <a:xfrm>
                <a:off x="6553200" y="6400800"/>
                <a:ext cx="24384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  <m:r>
                      <a:rPr lang="en-US" sz="2000" i="1" dirty="0">
                        <a:solidFill>
                          <a:srgbClr val="CCFF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CCFFFF"/>
                            </a:solidFill>
                          </a:rPr>
                          <m:t>w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= a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a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2000" dirty="0">
                    <a:solidFill>
                      <a:srgbClr val="CCFFFF"/>
                    </a:solidFill>
                  </a:rPr>
                  <a:t> + b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b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38C48E-4D0A-4306-BDAB-C49398C9A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6400800"/>
                <a:ext cx="2438400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39040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For the following, find  the dot product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7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-3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sz="2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140F60-6711-4BD8-B47B-8219D69999E1}"/>
                  </a:ext>
                </a:extLst>
              </p:cNvPr>
              <p:cNvSpPr txBox="1"/>
              <p:nvPr/>
            </p:nvSpPr>
            <p:spPr>
              <a:xfrm>
                <a:off x="6553200" y="6400800"/>
                <a:ext cx="24384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  <m:r>
                      <a:rPr lang="en-US" sz="2000" i="1" dirty="0">
                        <a:solidFill>
                          <a:srgbClr val="CCFF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CCFFFF"/>
                            </a:solidFill>
                          </a:rPr>
                          <m:t>w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= a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a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2000" dirty="0">
                    <a:solidFill>
                      <a:srgbClr val="CCFFFF"/>
                    </a:solidFill>
                  </a:rPr>
                  <a:t> + b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b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140F60-6711-4BD8-B47B-8219D6999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6400800"/>
                <a:ext cx="2438400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74093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For the following, find  the dot product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7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-3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>
                    <a:solidFill>
                      <a:srgbClr val="FFFF00"/>
                    </a:solidFill>
                  </a:rPr>
                  <a:t>-19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3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2601D9-0BEF-46E2-BA40-DAD615283BB3}"/>
                  </a:ext>
                </a:extLst>
              </p:cNvPr>
              <p:cNvSpPr txBox="1"/>
              <p:nvPr/>
            </p:nvSpPr>
            <p:spPr>
              <a:xfrm>
                <a:off x="6553200" y="6400800"/>
                <a:ext cx="24384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  <m:r>
                      <a:rPr lang="en-US" sz="2000" i="1" dirty="0">
                        <a:solidFill>
                          <a:srgbClr val="CCFF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CCFFFF"/>
                            </a:solidFill>
                          </a:rPr>
                          <m:t>w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= a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a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2000" dirty="0">
                    <a:solidFill>
                      <a:srgbClr val="CCFFFF"/>
                    </a:solidFill>
                  </a:rPr>
                  <a:t> + b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b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2601D9-0BEF-46E2-BA40-DAD615283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6400800"/>
                <a:ext cx="2438400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39040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For the following, find  the dot product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-8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-10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725AC7-DBA6-48FD-AFF2-33462917428E}"/>
                  </a:ext>
                </a:extLst>
              </p:cNvPr>
              <p:cNvSpPr txBox="1"/>
              <p:nvPr/>
            </p:nvSpPr>
            <p:spPr>
              <a:xfrm>
                <a:off x="6553200" y="6400800"/>
                <a:ext cx="24384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  <m:r>
                      <a:rPr lang="en-US" sz="2000" i="1" dirty="0">
                        <a:solidFill>
                          <a:srgbClr val="CCFF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CCFFFF"/>
                            </a:solidFill>
                          </a:rPr>
                          <m:t>w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= a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a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2000" dirty="0">
                    <a:solidFill>
                      <a:srgbClr val="CCFFFF"/>
                    </a:solidFill>
                  </a:rPr>
                  <a:t> + b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b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725AC7-DBA6-48FD-AFF2-334629174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6400800"/>
                <a:ext cx="2438400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74093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For the following, find  the dot product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-8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-10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>
                    <a:solidFill>
                      <a:srgbClr val="FFFF00"/>
                    </a:solidFill>
                  </a:rPr>
                  <a:t>95</a:t>
                </a:r>
              </a:p>
              <a:p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3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4C549C-9A7A-4C65-B4FE-0320A838317A}"/>
                  </a:ext>
                </a:extLst>
              </p:cNvPr>
              <p:cNvSpPr txBox="1"/>
              <p:nvPr/>
            </p:nvSpPr>
            <p:spPr>
              <a:xfrm>
                <a:off x="6553200" y="6400800"/>
                <a:ext cx="24384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  <m:r>
                      <a:rPr lang="en-US" sz="2000" i="1" dirty="0">
                        <a:solidFill>
                          <a:srgbClr val="CCFF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CCFFFF"/>
                            </a:solidFill>
                          </a:rPr>
                          <m:t>w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= a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a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  <a:r>
                  <a:rPr lang="en-US" sz="2000" dirty="0">
                    <a:solidFill>
                      <a:srgbClr val="CCFFFF"/>
                    </a:solidFill>
                  </a:rPr>
                  <a:t> + b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1</a:t>
                </a:r>
                <a:r>
                  <a:rPr lang="en-US" sz="2000" dirty="0">
                    <a:solidFill>
                      <a:srgbClr val="CCFFFF"/>
                    </a:solidFill>
                  </a:rPr>
                  <a:t>b</a:t>
                </a:r>
                <a:r>
                  <a:rPr lang="en-US" sz="2000" baseline="-25000" dirty="0">
                    <a:solidFill>
                      <a:srgbClr val="CCFFFF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4C549C-9A7A-4C65-B4FE-0320A8383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6400800"/>
                <a:ext cx="2438400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67042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6121400"/>
            <a:ext cx="5054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742" y="838200"/>
                <a:ext cx="9138458" cy="5638800"/>
              </a:xfrm>
            </p:spPr>
            <p:txBody>
              <a:bodyPr/>
              <a:lstStyle/>
              <a:p>
                <a:r>
                  <a:rPr lang="en-US" dirty="0"/>
                  <a:t>Vector calculations in </a:t>
                </a:r>
                <a:r>
                  <a:rPr lang="en-US" dirty="0" err="1"/>
                  <a:t>wolframalpha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Find the dot product of vector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and vector 7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sz="2000" dirty="0"/>
              </a:p>
              <a:p>
                <a:r>
                  <a:rPr lang="en-US" dirty="0"/>
                  <a:t>Type in: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Find the dot product of vector 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3i + 5j and vector 7i - 4j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42" y="838200"/>
                <a:ext cx="9138458" cy="5638800"/>
              </a:xfrm>
              <a:blipFill rotWithShape="1">
                <a:blip r:embed="rId3"/>
                <a:stretch>
                  <a:fillRect l="-2333" t="-1946" r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70534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3EDC-1891-4685-801F-89DEEBF52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Symbolab</a:t>
            </a:r>
            <a:r>
              <a:rPr lang="en-US" dirty="0"/>
              <a:t> ONLY wants the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8579A-D59B-4D9D-8D9A-83D7134C6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022" y="2905125"/>
            <a:ext cx="72866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098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387669-9F1F-4AF9-9E7B-A9B3A778BC02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32017415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cross product</a:t>
            </a:r>
            <a:r>
              <a:rPr lang="en-US" dirty="0"/>
              <a:t> or </a:t>
            </a:r>
            <a:r>
              <a:rPr lang="en-US" dirty="0">
                <a:solidFill>
                  <a:srgbClr val="FFC000"/>
                </a:solidFill>
              </a:rPr>
              <a:t>vector product</a:t>
            </a:r>
            <a:r>
              <a:rPr lang="en-US" dirty="0"/>
              <a:t> between two vectors notation: 		a </a:t>
            </a:r>
            <a:r>
              <a:rPr lang="en-US" i="0" dirty="0">
                <a:effectLst/>
                <a:latin typeface="Arial Black" panose="020B0A04020102020204" pitchFamily="34" charset="0"/>
              </a:rPr>
              <a:t>×</a:t>
            </a:r>
            <a:r>
              <a:rPr lang="en-US" dirty="0"/>
              <a:t> b </a:t>
            </a:r>
          </a:p>
          <a:p>
            <a:r>
              <a:rPr lang="en-US" dirty="0"/>
              <a:t>(read "a cross b")</a:t>
            </a:r>
          </a:p>
          <a:p>
            <a:r>
              <a:rPr lang="en-US" dirty="0"/>
              <a:t>is a vector that is perpendicular </a:t>
            </a:r>
          </a:p>
          <a:p>
            <a:pPr>
              <a:spcBef>
                <a:spcPts val="0"/>
              </a:spcBef>
            </a:pPr>
            <a:r>
              <a:rPr lang="en-US" dirty="0"/>
              <a:t>to both a and b</a:t>
            </a:r>
          </a:p>
        </p:txBody>
      </p:sp>
    </p:spTree>
    <p:extLst>
      <p:ext uri="{BB962C8B-B14F-4D97-AF65-F5344CB8AC3E}">
        <p14:creationId xmlns:p14="http://schemas.microsoft.com/office/powerpoint/2010/main" val="254165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Polar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991600" cy="5638800"/>
              </a:xfrm>
            </p:spPr>
            <p:txBody>
              <a:bodyPr/>
              <a:lstStyle/>
              <a:p>
                <a:r>
                  <a:rPr lang="en-US" dirty="0"/>
                  <a:t>Find the slope of tangent to a polar curve</a:t>
                </a:r>
              </a:p>
              <a:p>
                <a:r>
                  <a:rPr lang="en-US" dirty="0"/>
                  <a:t>So: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x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dy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/</m:t>
                        </m:r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/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d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cos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cos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991600" cy="5638800"/>
              </a:xfrm>
              <a:blipFill>
                <a:blip r:embed="rId2"/>
                <a:stretch>
                  <a:fillRect l="-237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21296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The cross product is defined only in </a:t>
            </a:r>
            <a:r>
              <a:rPr lang="en-US" i="0" dirty="0">
                <a:solidFill>
                  <a:schemeClr val="tx1"/>
                </a:solidFill>
                <a:effectLst/>
              </a:rPr>
              <a:t>three-dimensional space</a:t>
            </a:r>
          </a:p>
          <a:p>
            <a:r>
              <a:rPr lang="en-US" dirty="0"/>
              <a:t>(the vectors will consist of three mutually perpendicular vectors defining the three coordinate axes: the x-, y-, and z-axis)</a:t>
            </a:r>
          </a:p>
        </p:txBody>
      </p:sp>
    </p:spTree>
    <p:extLst>
      <p:ext uri="{BB962C8B-B14F-4D97-AF65-F5344CB8AC3E}">
        <p14:creationId xmlns:p14="http://schemas.microsoft.com/office/powerpoint/2010/main" val="401158079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Find the direction of the cross product by the right-hand rule: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E156A-BE02-4A8B-A899-DE20E237E0B1}"/>
              </a:ext>
            </a:extLst>
          </p:cNvPr>
          <p:cNvSpPr txBox="1"/>
          <p:nvPr/>
        </p:nvSpPr>
        <p:spPr>
          <a:xfrm>
            <a:off x="0" y="6611035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https://en.wikipedia.org/wiki/Cross_product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759C01-299F-4542-9C19-ABEDBC666007}"/>
              </a:ext>
            </a:extLst>
          </p:cNvPr>
          <p:cNvGrpSpPr/>
          <p:nvPr/>
        </p:nvGrpSpPr>
        <p:grpSpPr>
          <a:xfrm>
            <a:off x="3581400" y="2557733"/>
            <a:ext cx="5159620" cy="4071668"/>
            <a:chOff x="3581400" y="2557733"/>
            <a:chExt cx="5159620" cy="40716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E4525B-E045-43E1-BE4B-488289B81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3189" y="2557733"/>
              <a:ext cx="4495800" cy="407166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093FEB-8F5C-4712-AFA1-ACC91E05E433}"/>
                </a:ext>
              </a:extLst>
            </p:cNvPr>
            <p:cNvSpPr txBox="1"/>
            <p:nvPr/>
          </p:nvSpPr>
          <p:spPr>
            <a:xfrm>
              <a:off x="3581400" y="5018439"/>
              <a:ext cx="101697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a and b</a:t>
              </a:r>
            </a:p>
            <a:p>
              <a:r>
                <a:rPr lang="en-US" dirty="0"/>
                <a:t>in same</a:t>
              </a:r>
            </a:p>
            <a:p>
              <a:r>
                <a:rPr lang="en-US" dirty="0"/>
                <a:t>plane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37CBB9-0AB4-41A8-AD11-E7A5FB8801D0}"/>
                </a:ext>
              </a:extLst>
            </p:cNvPr>
            <p:cNvSpPr txBox="1"/>
            <p:nvPr/>
          </p:nvSpPr>
          <p:spPr>
            <a:xfrm>
              <a:off x="7098323" y="3670237"/>
              <a:ext cx="164269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a </a:t>
              </a:r>
              <a:r>
                <a:rPr lang="en-US" dirty="0">
                  <a:latin typeface="Arial" panose="020B0604020202020204" pitchFamily="34" charset="0"/>
                </a:rPr>
                <a:t>×</a:t>
              </a:r>
              <a:r>
                <a:rPr lang="en-US" dirty="0"/>
                <a:t> b in perpendicular</a:t>
              </a:r>
            </a:p>
            <a:p>
              <a:r>
                <a:rPr lang="en-US" dirty="0"/>
                <a:t>plane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16F5E7-946E-46DD-8937-FFDAD83117AA}"/>
                </a:ext>
              </a:extLst>
            </p:cNvPr>
            <p:cNvSpPr txBox="1"/>
            <p:nvPr/>
          </p:nvSpPr>
          <p:spPr>
            <a:xfrm>
              <a:off x="7376013" y="3079130"/>
              <a:ext cx="101697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×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8415124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The magnitude is equal to the area of the parallelogram that the vectors span </a:t>
            </a:r>
          </a:p>
        </p:txBody>
      </p:sp>
    </p:spTree>
    <p:extLst>
      <p:ext uri="{BB962C8B-B14F-4D97-AF65-F5344CB8AC3E}">
        <p14:creationId xmlns:p14="http://schemas.microsoft.com/office/powerpoint/2010/main" val="393600430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C021-FBF5-4331-8435-84A7F18F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201FA-2CC4-4124-85F1-6F9626AFB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0" dirty="0">
                    <a:effectLst/>
                  </a:rPr>
                  <a:t>start with two vectors: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>
                    <a:effectLst/>
                  </a:rPr>
                  <a:t>=⟨a</a:t>
                </a:r>
                <a:r>
                  <a:rPr lang="en-US" i="0" baseline="-25000" dirty="0">
                    <a:effectLst/>
                  </a:rPr>
                  <a:t>1</a:t>
                </a:r>
                <a:r>
                  <a:rPr lang="en-US" i="0" dirty="0">
                    <a:effectLst/>
                  </a:rPr>
                  <a:t>,a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,a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⟩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>
                    <a:effectLst/>
                  </a:rPr>
                  <a:t>=⟨b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,b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,b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⟩ the cross product is: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rial Black" panose="020B0A04020102020204" pitchFamily="34" charset="0"/>
                  </a:rPr>
                  <a:t>×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</m:e>
                    </m:acc>
                  </m:oMath>
                </a14:m>
                <a:r>
                  <a:rPr lang="en-US" dirty="0">
                    <a:latin typeface="Arial Black" panose="020B0A04020102020204" pitchFamily="34" charset="0"/>
                  </a:rPr>
                  <a:t> </a:t>
                </a:r>
                <a:r>
                  <a:rPr lang="en-US" i="0" dirty="0">
                    <a:effectLst/>
                  </a:rPr>
                  <a:t>=⟨a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b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−a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b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,a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b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−a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b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,a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b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−a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b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⟩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201FA-2CC4-4124-85F1-6F9626AFB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29008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7026B30-4A38-47EA-B96F-71385204E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67883"/>
            <a:ext cx="3124200" cy="246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AC021-FBF5-4331-8435-84A7F18F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201FA-2CC4-4124-85F1-6F9626AFB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0" dirty="0">
                    <a:effectLst/>
                  </a:rPr>
                  <a:t>start with two vectors: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>
                    <a:effectLst/>
                  </a:rPr>
                  <a:t>=⟨a</a:t>
                </a:r>
                <a:r>
                  <a:rPr lang="en-US" i="0" baseline="-25000" dirty="0">
                    <a:effectLst/>
                  </a:rPr>
                  <a:t>1</a:t>
                </a:r>
                <a:r>
                  <a:rPr lang="en-US" i="0" dirty="0">
                    <a:effectLst/>
                  </a:rPr>
                  <a:t>,a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,a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⟩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>
                    <a:effectLst/>
                  </a:rPr>
                  <a:t>=⟨b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,b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,b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⟩ the cross product is: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a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rial Black" panose="020B0A04020102020204" pitchFamily="34" charset="0"/>
                  </a:rPr>
                  <a:t>×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</m:e>
                    </m:acc>
                  </m:oMath>
                </a14:m>
                <a:r>
                  <a:rPr lang="en-US" dirty="0">
                    <a:latin typeface="Arial Black" panose="020B0A04020102020204" pitchFamily="34" charset="0"/>
                  </a:rPr>
                  <a:t> </a:t>
                </a:r>
                <a:r>
                  <a:rPr lang="en-US" i="0" dirty="0">
                    <a:effectLst/>
                  </a:rPr>
                  <a:t>=⟨a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b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−a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b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,a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b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−a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b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,a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b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−a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b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⟩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201FA-2CC4-4124-85F1-6F9626AFB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593" t="-1946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9C5C38C-B37A-4DFF-AAD9-9E9BB5128FF7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https://henrytrocino.files.wordpress.com/2013/08/weeping-and-gnashing-of-teeth-300x236.jpg</a:t>
            </a:r>
          </a:p>
        </p:txBody>
      </p:sp>
    </p:spTree>
    <p:extLst>
      <p:ext uri="{BB962C8B-B14F-4D97-AF65-F5344CB8AC3E}">
        <p14:creationId xmlns:p14="http://schemas.microsoft.com/office/powerpoint/2010/main" val="200771960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r>
                  <a:rPr lang="en-US" i="0" dirty="0">
                    <a:effectLst/>
                  </a:rPr>
                  <a:t>If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>
                    <a:effectLst/>
                  </a:rPr>
                  <a:t>=⟨3,−1,5⟩ and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v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>
                    <a:effectLst/>
                  </a:rPr>
                  <a:t>=⟨0,4,−2⟩ </a:t>
                </a:r>
              </a:p>
              <a:p>
                <a:r>
                  <a:rPr lang="en-US" i="0" dirty="0">
                    <a:effectLst/>
                  </a:rPr>
                  <a:t>compute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v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>
                    <a:effectLst/>
                    <a:latin typeface="Arial Black" panose="020B0A04020102020204" pitchFamily="34" charset="0"/>
                  </a:rPr>
                  <a:t>×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=</a:t>
                </a:r>
                <a:r>
                  <a:rPr lang="en-US" i="0" dirty="0">
                    <a:effectLst/>
                  </a:rPr>
                  <a:t>⟨w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−w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,w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−w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,w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−w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⟩</a:t>
                </a:r>
              </a:p>
              <a:p>
                <a:r>
                  <a:rPr lang="en-US" sz="2500" dirty="0"/>
                  <a:t> 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119173-E301-4D4D-8F8A-75A331645607}"/>
                  </a:ext>
                </a:extLst>
              </p:cNvPr>
              <p:cNvSpPr txBox="1"/>
              <p:nvPr/>
            </p:nvSpPr>
            <p:spPr>
              <a:xfrm>
                <a:off x="4724400" y="6431345"/>
                <a:ext cx="4495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rial Black" panose="020B0A04020102020204" pitchFamily="34" charset="0"/>
                  </a:rPr>
                  <a:t>×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v</m:t>
                        </m:r>
                      </m:e>
                    </m:acc>
                  </m:oMath>
                </a14:m>
                <a:r>
                  <a:rPr lang="en-US" dirty="0">
                    <a:latin typeface="Arial Black" panose="020B0A04020102020204" pitchFamily="34" charset="0"/>
                  </a:rPr>
                  <a:t> </a:t>
                </a:r>
                <a:r>
                  <a:rPr lang="en-US" i="0" dirty="0">
                    <a:effectLst/>
                  </a:rPr>
                  <a:t>=⟨w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−w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,w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−w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,w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−w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⟩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119173-E301-4D4D-8F8A-75A331645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431345"/>
                <a:ext cx="4495800" cy="369332"/>
              </a:xfrm>
              <a:prstGeom prst="rect">
                <a:avLst/>
              </a:prstGeom>
              <a:blipFill>
                <a:blip r:embed="rId3"/>
                <a:stretch>
                  <a:fillRect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64332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r>
                  <a:rPr lang="en-US" i="0" dirty="0">
                    <a:effectLst/>
                  </a:rPr>
                  <a:t>If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>
                    <a:effectLst/>
                  </a:rPr>
                  <a:t>=⟨3,−1,5⟩ and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v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>
                    <a:effectLst/>
                  </a:rPr>
                  <a:t>=⟨0,4,−2⟩ </a:t>
                </a:r>
              </a:p>
              <a:p>
                <a:r>
                  <a:rPr lang="en-US" i="0" dirty="0">
                    <a:effectLst/>
                  </a:rPr>
                  <a:t>compute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v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>
                    <a:effectLst/>
                    <a:latin typeface="Arial Black" panose="020B0A04020102020204" pitchFamily="34" charset="0"/>
                  </a:rPr>
                  <a:t>×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=</a:t>
                </a:r>
                <a:r>
                  <a:rPr lang="en-US" i="0" dirty="0">
                    <a:effectLst/>
                  </a:rPr>
                  <a:t>⟨w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−w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,w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−w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,w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−w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⟩</a:t>
                </a:r>
              </a:p>
              <a:p>
                <a:r>
                  <a:rPr lang="en-US" sz="2500" dirty="0"/>
                  <a:t>  </a:t>
                </a:r>
                <a:r>
                  <a:rPr lang="en-US" sz="2800" i="0" dirty="0">
                    <a:effectLst/>
                  </a:rPr>
                  <a:t>⟨</a:t>
                </a:r>
                <a:r>
                  <a:rPr lang="en-US" sz="2800" dirty="0"/>
                  <a:t>(-1)(-2)-(5)(4),(5)(0)-(3)(-2),(3)(4)-(-1)(0)</a:t>
                </a:r>
                <a:r>
                  <a:rPr lang="en-US" sz="2800" i="0" dirty="0">
                    <a:effectLst/>
                  </a:rPr>
                  <a:t>⟩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119173-E301-4D4D-8F8A-75A331645607}"/>
                  </a:ext>
                </a:extLst>
              </p:cNvPr>
              <p:cNvSpPr txBox="1"/>
              <p:nvPr/>
            </p:nvSpPr>
            <p:spPr>
              <a:xfrm>
                <a:off x="4724400" y="6431345"/>
                <a:ext cx="4495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rial Black" panose="020B0A04020102020204" pitchFamily="34" charset="0"/>
                  </a:rPr>
                  <a:t>×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v</m:t>
                        </m:r>
                      </m:e>
                    </m:acc>
                  </m:oMath>
                </a14:m>
                <a:r>
                  <a:rPr lang="en-US" dirty="0">
                    <a:latin typeface="Arial Black" panose="020B0A04020102020204" pitchFamily="34" charset="0"/>
                  </a:rPr>
                  <a:t> </a:t>
                </a:r>
                <a:r>
                  <a:rPr lang="en-US" i="0" dirty="0">
                    <a:effectLst/>
                  </a:rPr>
                  <a:t>=⟨w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−w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,w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−w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,w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−w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⟩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119173-E301-4D4D-8F8A-75A331645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431345"/>
                <a:ext cx="4495800" cy="369332"/>
              </a:xfrm>
              <a:prstGeom prst="rect">
                <a:avLst/>
              </a:prstGeom>
              <a:blipFill>
                <a:blip r:embed="rId3"/>
                <a:stretch>
                  <a:fillRect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71777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r>
                  <a:rPr lang="en-US" i="0" dirty="0">
                    <a:effectLst/>
                  </a:rPr>
                  <a:t>If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>
                    <a:effectLst/>
                  </a:rPr>
                  <a:t>=⟨3,−1,5⟩ and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v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>
                    <a:effectLst/>
                  </a:rPr>
                  <a:t>=⟨0,4,−2⟩ </a:t>
                </a:r>
              </a:p>
              <a:p>
                <a:r>
                  <a:rPr lang="en-US" i="0" dirty="0">
                    <a:effectLst/>
                  </a:rPr>
                  <a:t>compute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v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>
                    <a:effectLst/>
                    <a:latin typeface="Arial Black" panose="020B0A04020102020204" pitchFamily="34" charset="0"/>
                  </a:rPr>
                  <a:t>×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=</a:t>
                </a:r>
                <a:r>
                  <a:rPr lang="en-US" i="0" dirty="0">
                    <a:effectLst/>
                  </a:rPr>
                  <a:t>⟨w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−w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,w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−w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,w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−w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⟩</a:t>
                </a:r>
              </a:p>
              <a:p>
                <a:r>
                  <a:rPr lang="en-US" sz="2500" dirty="0"/>
                  <a:t>  </a:t>
                </a:r>
                <a:r>
                  <a:rPr lang="en-US" sz="2800" i="0" dirty="0">
                    <a:effectLst/>
                  </a:rPr>
                  <a:t>⟨</a:t>
                </a:r>
                <a:r>
                  <a:rPr lang="en-US" sz="2800" dirty="0"/>
                  <a:t>(-1)(-2)-(5)(4),(5)(0)-(3)(-2),(3)(4)-(-1)(0)</a:t>
                </a:r>
                <a:r>
                  <a:rPr lang="en-US" sz="2800" i="0" dirty="0">
                    <a:effectLst/>
                  </a:rPr>
                  <a:t>⟩</a:t>
                </a:r>
              </a:p>
              <a:p>
                <a:r>
                  <a:rPr lang="en-US" dirty="0"/>
                  <a:t> </a:t>
                </a:r>
                <a:r>
                  <a:rPr lang="en-US" i="0" dirty="0">
                    <a:effectLst/>
                  </a:rPr>
                  <a:t>⟨    -18,       6,          12   ⟩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119173-E301-4D4D-8F8A-75A331645607}"/>
                  </a:ext>
                </a:extLst>
              </p:cNvPr>
              <p:cNvSpPr txBox="1"/>
              <p:nvPr/>
            </p:nvSpPr>
            <p:spPr>
              <a:xfrm>
                <a:off x="4724400" y="6431345"/>
                <a:ext cx="4495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rial Black" panose="020B0A04020102020204" pitchFamily="34" charset="0"/>
                  </a:rPr>
                  <a:t>×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v</m:t>
                        </m:r>
                      </m:e>
                    </m:acc>
                  </m:oMath>
                </a14:m>
                <a:r>
                  <a:rPr lang="en-US" dirty="0">
                    <a:latin typeface="Arial Black" panose="020B0A04020102020204" pitchFamily="34" charset="0"/>
                  </a:rPr>
                  <a:t> </a:t>
                </a:r>
                <a:r>
                  <a:rPr lang="en-US" i="0" dirty="0">
                    <a:effectLst/>
                  </a:rPr>
                  <a:t>=⟨w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−w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,w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−w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3</a:t>
                </a:r>
                <a:r>
                  <a:rPr lang="en-US" i="0" dirty="0">
                    <a:effectLst/>
                  </a:rPr>
                  <a:t>,w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−w</a:t>
                </a:r>
                <a:r>
                  <a:rPr lang="en-US" baseline="-25000" dirty="0"/>
                  <a:t>2</a:t>
                </a:r>
                <a:r>
                  <a:rPr lang="en-US" i="0" dirty="0">
                    <a:effectLst/>
                  </a:rPr>
                  <a:t>v</a:t>
                </a:r>
                <a:r>
                  <a:rPr lang="en-US" baseline="-25000" dirty="0"/>
                  <a:t>1</a:t>
                </a:r>
                <a:r>
                  <a:rPr lang="en-US" i="0" dirty="0">
                    <a:effectLst/>
                  </a:rPr>
                  <a:t>⟩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119173-E301-4D4D-8F8A-75A331645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431345"/>
                <a:ext cx="4495800" cy="369332"/>
              </a:xfrm>
              <a:prstGeom prst="rect">
                <a:avLst/>
              </a:prstGeom>
              <a:blipFill>
                <a:blip r:embed="rId3"/>
                <a:stretch>
                  <a:fillRect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54497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r>
                  <a:rPr lang="en-US" i="0" dirty="0">
                    <a:effectLst/>
                  </a:rPr>
                  <a:t>If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>
                    <a:effectLst/>
                  </a:rPr>
                  <a:t>=⟨3,−1,5⟩ and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v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>
                    <a:effectLst/>
                  </a:rPr>
                  <a:t>=⟨0,4,−2⟩ </a:t>
                </a:r>
              </a:p>
              <a:p>
                <a:r>
                  <a:rPr lang="en-US" i="0" dirty="0">
                    <a:effectLst/>
                  </a:rPr>
                  <a:t>compute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v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>
                    <a:effectLst/>
                    <a:latin typeface="Arial Black" panose="020B0A04020102020204" pitchFamily="34" charset="0"/>
                  </a:rPr>
                  <a:t>×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sz="3500" i="0" dirty="0">
                    <a:effectLst/>
                  </a:rPr>
                  <a:t>=⟨w</a:t>
                </a:r>
                <a:r>
                  <a:rPr lang="en-US" sz="3500" baseline="-25000" dirty="0"/>
                  <a:t>2</a:t>
                </a:r>
                <a:r>
                  <a:rPr lang="en-US" sz="3500" i="0" dirty="0">
                    <a:effectLst/>
                  </a:rPr>
                  <a:t>v</a:t>
                </a:r>
                <a:r>
                  <a:rPr lang="en-US" sz="3500" baseline="-25000" dirty="0"/>
                  <a:t>3</a:t>
                </a:r>
                <a:r>
                  <a:rPr lang="en-US" sz="3500" i="0" dirty="0">
                    <a:effectLst/>
                  </a:rPr>
                  <a:t>−w</a:t>
                </a:r>
                <a:r>
                  <a:rPr lang="en-US" sz="3500" baseline="-25000" dirty="0"/>
                  <a:t>3</a:t>
                </a:r>
                <a:r>
                  <a:rPr lang="en-US" sz="3500" i="0" dirty="0">
                    <a:effectLst/>
                  </a:rPr>
                  <a:t>v</a:t>
                </a:r>
                <a:r>
                  <a:rPr lang="en-US" sz="3500" baseline="-25000" dirty="0"/>
                  <a:t>2</a:t>
                </a:r>
                <a:r>
                  <a:rPr lang="en-US" sz="3500" i="0" dirty="0">
                    <a:effectLst/>
                  </a:rPr>
                  <a:t>,</a:t>
                </a:r>
                <a:r>
                  <a:rPr lang="en-US" sz="3500" dirty="0"/>
                  <a:t>	  =(-1)(-2)-(5)(4) = -18</a:t>
                </a:r>
              </a:p>
              <a:p>
                <a:r>
                  <a:rPr lang="en-US" sz="3500" dirty="0"/>
                  <a:t>  </a:t>
                </a:r>
                <a:r>
                  <a:rPr lang="en-US" sz="3500" i="0" dirty="0">
                    <a:effectLst/>
                  </a:rPr>
                  <a:t>w</a:t>
                </a:r>
                <a:r>
                  <a:rPr lang="en-US" sz="3500" baseline="-25000" dirty="0"/>
                  <a:t>3</a:t>
                </a:r>
                <a:r>
                  <a:rPr lang="en-US" sz="3500" i="0" dirty="0">
                    <a:effectLst/>
                  </a:rPr>
                  <a:t>v</a:t>
                </a:r>
                <a:r>
                  <a:rPr lang="en-US" sz="3500" baseline="-25000" dirty="0"/>
                  <a:t>1</a:t>
                </a:r>
                <a:r>
                  <a:rPr lang="en-US" sz="3500" i="0" dirty="0">
                    <a:effectLst/>
                  </a:rPr>
                  <a:t>−w</a:t>
                </a:r>
                <a:r>
                  <a:rPr lang="en-US" sz="3500" baseline="-25000" dirty="0"/>
                  <a:t>1</a:t>
                </a:r>
                <a:r>
                  <a:rPr lang="en-US" sz="3500" i="0" dirty="0">
                    <a:effectLst/>
                  </a:rPr>
                  <a:t>v</a:t>
                </a:r>
                <a:r>
                  <a:rPr lang="en-US" sz="3500" baseline="-25000" dirty="0"/>
                  <a:t>3</a:t>
                </a:r>
                <a:r>
                  <a:rPr lang="en-US" sz="3500" i="0" dirty="0">
                    <a:effectLst/>
                  </a:rPr>
                  <a:t>,	  =(5)(0) – (3)(-2) =   6 </a:t>
                </a:r>
              </a:p>
              <a:p>
                <a:r>
                  <a:rPr lang="en-US" sz="3500" dirty="0"/>
                  <a:t>  </a:t>
                </a:r>
                <a:r>
                  <a:rPr lang="en-US" sz="3500" i="0" dirty="0">
                    <a:effectLst/>
                  </a:rPr>
                  <a:t>w</a:t>
                </a:r>
                <a:r>
                  <a:rPr lang="en-US" sz="3500" baseline="-25000" dirty="0"/>
                  <a:t>1</a:t>
                </a:r>
                <a:r>
                  <a:rPr lang="en-US" sz="3500" i="0" dirty="0">
                    <a:effectLst/>
                  </a:rPr>
                  <a:t>v</a:t>
                </a:r>
                <a:r>
                  <a:rPr lang="en-US" sz="3500" baseline="-25000" dirty="0"/>
                  <a:t>2</a:t>
                </a:r>
                <a:r>
                  <a:rPr lang="en-US" sz="3500" i="0" dirty="0">
                    <a:effectLst/>
                  </a:rPr>
                  <a:t>−w</a:t>
                </a:r>
                <a:r>
                  <a:rPr lang="en-US" sz="3500" baseline="-25000" dirty="0"/>
                  <a:t>2</a:t>
                </a:r>
                <a:r>
                  <a:rPr lang="en-US" sz="3500" i="0" dirty="0">
                    <a:effectLst/>
                  </a:rPr>
                  <a:t>v</a:t>
                </a:r>
                <a:r>
                  <a:rPr lang="en-US" sz="3500" baseline="-25000" dirty="0"/>
                  <a:t>1</a:t>
                </a:r>
                <a:r>
                  <a:rPr lang="en-US" sz="3500" i="0" dirty="0">
                    <a:effectLst/>
                  </a:rPr>
                  <a:t>⟩	  =(3)(4) – (-1)(0) =  12</a:t>
                </a:r>
              </a:p>
              <a:p>
                <a:r>
                  <a:rPr lang="en-US" dirty="0"/>
                  <a:t>So: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v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0" dirty="0">
                    <a:effectLst/>
                    <a:latin typeface="Arial Black" panose="020B0A04020102020204" pitchFamily="34" charset="0"/>
                  </a:rPr>
                  <a:t>×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i="0" dirty="0">
                    <a:effectLst/>
                  </a:rPr>
                  <a:t> </a:t>
                </a:r>
                <a:r>
                  <a:rPr lang="en-US" dirty="0"/>
                  <a:t>= </a:t>
                </a:r>
                <a:r>
                  <a:rPr lang="en-US" dirty="0">
                    <a:solidFill>
                      <a:srgbClr val="FFFF00"/>
                    </a:solidFill>
                  </a:rPr>
                  <a:t>⟨-18,6,12⟩ </a:t>
                </a:r>
                <a:endParaRPr lang="en-US" i="0" dirty="0">
                  <a:solidFill>
                    <a:srgbClr val="FFFF00"/>
                  </a:solidFill>
                  <a:effectLst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7117405-CC87-4597-9C60-C2311EB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66AB7-18EE-4D1E-B778-836196D01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267200"/>
            <a:ext cx="35433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7797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396B59-1D82-449F-B2E0-78D5773FC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6486" cy="680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48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4B12-1AB0-49A0-95A6-382D0B90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find areas enclosed by polar curves? </a:t>
            </a:r>
          </a:p>
          <a:p>
            <a:r>
              <a:rPr lang="en-US" dirty="0"/>
              <a:t>Note I said “enclosed by” instead of “under”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38177-548F-471D-840E-DB2244C3A631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</p:spTree>
    <p:extLst>
      <p:ext uri="{BB962C8B-B14F-4D97-AF65-F5344CB8AC3E}">
        <p14:creationId xmlns:p14="http://schemas.microsoft.com/office/powerpoint/2010/main" val="400147106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02054-C70D-43D3-95B6-0EDA45677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558"/>
            <a:ext cx="9137879" cy="623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9634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The cross product is also defined to be:</a:t>
            </a:r>
          </a:p>
          <a:p>
            <a:r>
              <a:rPr lang="en-US" dirty="0"/>
              <a:t>a </a:t>
            </a:r>
            <a:r>
              <a:rPr lang="en-US" i="0" dirty="0">
                <a:effectLst/>
                <a:latin typeface="Arial Black" panose="020B0A04020102020204" pitchFamily="34" charset="0"/>
              </a:rPr>
              <a:t>×</a:t>
            </a:r>
            <a:r>
              <a:rPr lang="en-US" dirty="0"/>
              <a:t> b = ∥a∥</a:t>
            </a:r>
            <a:r>
              <a:rPr lang="en-US" sz="2000" dirty="0"/>
              <a:t> </a:t>
            </a:r>
            <a:r>
              <a:rPr lang="en-US" dirty="0"/>
              <a:t>∥b∥ sin(</a:t>
            </a:r>
            <a:r>
              <a:rPr lang="el-GR" dirty="0"/>
              <a:t>θ</a:t>
            </a:r>
            <a:r>
              <a:rPr lang="en-US" dirty="0"/>
              <a:t>)n</a:t>
            </a:r>
          </a:p>
          <a:p>
            <a:r>
              <a:rPr lang="en-US" dirty="0"/>
              <a:t>where θ is the angle between a and b in the plane containing them, ‖a‖ and ‖b‖ are the magnitudes</a:t>
            </a:r>
          </a:p>
        </p:txBody>
      </p:sp>
    </p:spTree>
    <p:extLst>
      <p:ext uri="{BB962C8B-B14F-4D97-AF65-F5344CB8AC3E}">
        <p14:creationId xmlns:p14="http://schemas.microsoft.com/office/powerpoint/2010/main" val="12499167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The cross product is also defined to be:</a:t>
            </a:r>
          </a:p>
          <a:p>
            <a:r>
              <a:rPr lang="en-US" dirty="0"/>
              <a:t>a </a:t>
            </a:r>
            <a:r>
              <a:rPr lang="en-US" i="0" dirty="0">
                <a:effectLst/>
                <a:latin typeface="Arial Black" panose="020B0A04020102020204" pitchFamily="34" charset="0"/>
              </a:rPr>
              <a:t>×</a:t>
            </a:r>
            <a:r>
              <a:rPr lang="en-US" dirty="0"/>
              <a:t> b = ∥a∥</a:t>
            </a:r>
            <a:r>
              <a:rPr lang="en-US" sz="2000" dirty="0"/>
              <a:t> </a:t>
            </a:r>
            <a:r>
              <a:rPr lang="en-US" dirty="0"/>
              <a:t>∥b∥ sin(</a:t>
            </a:r>
            <a:r>
              <a:rPr lang="el-GR" dirty="0"/>
              <a:t>θ</a:t>
            </a:r>
            <a:r>
              <a:rPr lang="en-US" dirty="0"/>
              <a:t>)n</a:t>
            </a:r>
          </a:p>
          <a:p>
            <a:r>
              <a:rPr lang="en-US" dirty="0"/>
              <a:t>where n is a unit vector perpendicular to the plane containing a and b in the direction given by the right-hand rule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3264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Both the cross product and dot product were invented simultaneously by in 1881 Josiah Willard Gibbs (American) and Oliver Heaviside (British)</a:t>
            </a:r>
          </a:p>
        </p:txBody>
      </p:sp>
      <p:pic>
        <p:nvPicPr>
          <p:cNvPr id="1028" name="Picture 4" descr="Quote by Josiah Willard Gibbs: “His true monument lies not on the shelves  of li...”">
            <a:extLst>
              <a:ext uri="{FF2B5EF4-FFF2-40B4-BE49-F238E27FC236}">
                <a16:creationId xmlns:a16="http://schemas.microsoft.com/office/drawing/2014/main" id="{6A6A1D7E-AB5C-4CAD-A164-D4351CF26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4343400"/>
            <a:ext cx="2047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7DDDBD-65D6-4D7B-8E0A-5C7D1A21D8D2}"/>
              </a:ext>
            </a:extLst>
          </p:cNvPr>
          <p:cNvSpPr txBox="1"/>
          <p:nvPr/>
        </p:nvSpPr>
        <p:spPr>
          <a:xfrm>
            <a:off x="-38100" y="6608109"/>
            <a:ext cx="46101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https://www.goodreads.com/author/show/3986960.Josiah_Willard_Gibbs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9DE65-55AE-4F37-AD43-EEE1405FA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341920"/>
            <a:ext cx="1742402" cy="22280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273941-7FE5-478E-91BE-DD1EF59235A6}"/>
              </a:ext>
            </a:extLst>
          </p:cNvPr>
          <p:cNvSpPr txBox="1"/>
          <p:nvPr/>
        </p:nvSpPr>
        <p:spPr>
          <a:xfrm>
            <a:off x="4572000" y="6600053"/>
            <a:ext cx="4647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https://en.wikipedia.org/wiki/Oliver_Heaviside#/media/File:Oheaviside.jpg</a:t>
            </a:r>
          </a:p>
        </p:txBody>
      </p:sp>
    </p:spTree>
    <p:extLst>
      <p:ext uri="{BB962C8B-B14F-4D97-AF65-F5344CB8AC3E}">
        <p14:creationId xmlns:p14="http://schemas.microsoft.com/office/powerpoint/2010/main" val="325642971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If two vectors have the same direction or have the exact opposite direction from one another or if either one has zero length, then their cross product is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3769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The magnitude of the product of two perpendicular vectors is the product of their lengths</a:t>
            </a:r>
          </a:p>
        </p:txBody>
      </p:sp>
    </p:spTree>
    <p:extLst>
      <p:ext uri="{BB962C8B-B14F-4D97-AF65-F5344CB8AC3E}">
        <p14:creationId xmlns:p14="http://schemas.microsoft.com/office/powerpoint/2010/main" val="171241463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Order IS important!</a:t>
            </a:r>
          </a:p>
          <a:p>
            <a:pPr algn="ctr"/>
            <a:r>
              <a:rPr lang="en-US" dirty="0"/>
              <a:t>a </a:t>
            </a:r>
            <a:r>
              <a:rPr lang="en-US" i="0" dirty="0">
                <a:effectLst/>
                <a:latin typeface="Arial Black" panose="020B0A04020102020204" pitchFamily="34" charset="0"/>
              </a:rPr>
              <a:t>×</a:t>
            </a:r>
            <a:r>
              <a:rPr lang="en-US" dirty="0"/>
              <a:t> b = − b </a:t>
            </a:r>
            <a:r>
              <a:rPr lang="en-US" i="0" dirty="0">
                <a:effectLst/>
                <a:latin typeface="Arial Black" panose="020B0A04020102020204" pitchFamily="34" charset="0"/>
              </a:rPr>
              <a:t>×</a:t>
            </a:r>
            <a:r>
              <a:rPr lang="en-US" dirty="0"/>
              <a:t> a </a:t>
            </a:r>
          </a:p>
        </p:txBody>
      </p:sp>
    </p:spTree>
    <p:extLst>
      <p:ext uri="{BB962C8B-B14F-4D97-AF65-F5344CB8AC3E}">
        <p14:creationId xmlns:p14="http://schemas.microsoft.com/office/powerpoint/2010/main" val="69955083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It is distributive over addition:</a:t>
            </a:r>
          </a:p>
          <a:p>
            <a:pPr algn="ctr"/>
            <a:r>
              <a:rPr lang="en-US" dirty="0"/>
              <a:t>a </a:t>
            </a:r>
            <a:r>
              <a:rPr lang="en-US" i="0" dirty="0">
                <a:effectLst/>
                <a:latin typeface="Arial Black" panose="020B0A04020102020204" pitchFamily="34" charset="0"/>
              </a:rPr>
              <a:t>×</a:t>
            </a:r>
            <a:r>
              <a:rPr lang="en-US" dirty="0"/>
              <a:t> (b + c) = a </a:t>
            </a:r>
            <a:r>
              <a:rPr lang="en-US" i="0" dirty="0">
                <a:effectLst/>
                <a:latin typeface="Arial Black" panose="020B0A04020102020204" pitchFamily="34" charset="0"/>
              </a:rPr>
              <a:t>×</a:t>
            </a:r>
            <a:r>
              <a:rPr lang="en-US" dirty="0"/>
              <a:t> b + a </a:t>
            </a:r>
            <a:r>
              <a:rPr lang="en-US" i="0" dirty="0">
                <a:effectLst/>
                <a:latin typeface="Arial Black" panose="020B0A04020102020204" pitchFamily="34" charset="0"/>
              </a:rPr>
              <a:t>×</a:t>
            </a:r>
            <a:r>
              <a:rPr lang="en-US" dirty="0"/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678036740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E2D5-8708-4F44-BE08-C764B1C3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D0E8F-355D-42FB-8097-F768B343F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There is a major difference between dot products and cross products: The result of a dot product is a </a:t>
            </a:r>
            <a:r>
              <a:rPr lang="en-US" i="0" dirty="0">
                <a:solidFill>
                  <a:schemeClr val="tx1"/>
                </a:solidFill>
                <a:effectLst/>
              </a:rPr>
              <a:t>number</a:t>
            </a:r>
            <a:r>
              <a:rPr lang="en-US" i="0" dirty="0">
                <a:effectLst/>
              </a:rPr>
              <a:t> and the result of a cross product is a </a:t>
            </a:r>
            <a:r>
              <a:rPr lang="en-US" i="0" dirty="0">
                <a:solidFill>
                  <a:schemeClr val="tx1"/>
                </a:solidFill>
                <a:effectLst/>
              </a:rPr>
              <a:t>vector</a:t>
            </a:r>
            <a:r>
              <a:rPr lang="en-US" i="0" dirty="0">
                <a:effectLst/>
              </a:rPr>
              <a:t>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207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529E6B-47E3-4C43-B735-70115D304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270613"/>
            <a:ext cx="4562475" cy="4581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054B12-1AB0-49A0-95A6-382D0B90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problems work a little differently in polar coordinates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38177-548F-471D-840E-DB2244C3A631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EF91C1-2D97-4178-A6E0-108B4A65816A}"/>
              </a:ext>
            </a:extLst>
          </p:cNvPr>
          <p:cNvCxnSpPr>
            <a:cxnSpLocks/>
          </p:cNvCxnSpPr>
          <p:nvPr/>
        </p:nvCxnSpPr>
        <p:spPr>
          <a:xfrm>
            <a:off x="6579576" y="6314246"/>
            <a:ext cx="335574" cy="11512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930D86-54CA-493B-ACC5-D1384EFEA3D2}"/>
              </a:ext>
            </a:extLst>
          </p:cNvPr>
          <p:cNvCxnSpPr>
            <a:cxnSpLocks/>
          </p:cNvCxnSpPr>
          <p:nvPr/>
        </p:nvCxnSpPr>
        <p:spPr>
          <a:xfrm flipV="1">
            <a:off x="6915150" y="6409911"/>
            <a:ext cx="323850" cy="182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AE9862-BDC7-4829-8053-F1090435C460}"/>
              </a:ext>
            </a:extLst>
          </p:cNvPr>
          <p:cNvCxnSpPr>
            <a:cxnSpLocks/>
          </p:cNvCxnSpPr>
          <p:nvPr/>
        </p:nvCxnSpPr>
        <p:spPr>
          <a:xfrm flipV="1">
            <a:off x="7239000" y="6327849"/>
            <a:ext cx="304800" cy="6895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52D072-D54F-4414-B46F-36A66EE3A493}"/>
              </a:ext>
            </a:extLst>
          </p:cNvPr>
          <p:cNvCxnSpPr>
            <a:cxnSpLocks/>
          </p:cNvCxnSpPr>
          <p:nvPr/>
        </p:nvCxnSpPr>
        <p:spPr>
          <a:xfrm flipV="1">
            <a:off x="7541419" y="6196013"/>
            <a:ext cx="264319" cy="12633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39E92D-30D4-4584-8659-9FFB6630E930}"/>
              </a:ext>
            </a:extLst>
          </p:cNvPr>
          <p:cNvCxnSpPr>
            <a:cxnSpLocks/>
          </p:cNvCxnSpPr>
          <p:nvPr/>
        </p:nvCxnSpPr>
        <p:spPr>
          <a:xfrm flipV="1">
            <a:off x="7805738" y="6017419"/>
            <a:ext cx="228600" cy="17273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7AE1188-039B-4ACE-9967-C2F65BC1806B}"/>
              </a:ext>
            </a:extLst>
          </p:cNvPr>
          <p:cNvSpPr txBox="1"/>
          <p:nvPr/>
        </p:nvSpPr>
        <p:spPr>
          <a:xfrm>
            <a:off x="6227519" y="6021696"/>
            <a:ext cx="940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Starts </a:t>
            </a:r>
          </a:p>
          <a:p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42793409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Today we studied:</a:t>
            </a:r>
          </a:p>
          <a:p>
            <a:pPr>
              <a:spcBef>
                <a:spcPts val="0"/>
              </a:spcBef>
            </a:pPr>
            <a:r>
              <a:rPr lang="en-US" dirty="0"/>
              <a:t>	Review of </a:t>
            </a:r>
            <a:r>
              <a:rPr lang="en-US" dirty="0" err="1"/>
              <a:t>Parametrics</a:t>
            </a:r>
            <a:r>
              <a:rPr lang="en-US" dirty="0"/>
              <a:t> and</a:t>
            </a:r>
          </a:p>
          <a:p>
            <a:pPr>
              <a:spcBef>
                <a:spcPts val="0"/>
              </a:spcBef>
            </a:pPr>
            <a:r>
              <a:rPr lang="en-US" dirty="0"/>
              <a:t>		Polar Calculus</a:t>
            </a:r>
          </a:p>
          <a:p>
            <a:pPr>
              <a:spcBef>
                <a:spcPts val="0"/>
              </a:spcBef>
            </a:pPr>
            <a:r>
              <a:rPr lang="en-US" dirty="0"/>
              <a:t>	Vectors</a:t>
            </a:r>
          </a:p>
        </p:txBody>
      </p:sp>
    </p:spTree>
    <p:extLst>
      <p:ext uri="{BB962C8B-B14F-4D97-AF65-F5344CB8AC3E}">
        <p14:creationId xmlns:p14="http://schemas.microsoft.com/office/powerpoint/2010/main" val="415676441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1207884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4B12-1AB0-49A0-95A6-382D0B90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formula for finding this area is:</a:t>
            </a:r>
          </a:p>
          <a:p>
            <a:endParaRPr lang="en-US" sz="2000" dirty="0"/>
          </a:p>
          <a:p>
            <a:r>
              <a:rPr lang="en-US" dirty="0"/>
              <a:t>A=∫</a:t>
            </a:r>
            <a:r>
              <a:rPr lang="en-US" baseline="-25000" dirty="0"/>
              <a:t>α</a:t>
            </a:r>
            <a:r>
              <a:rPr lang="en-US" baseline="30000" dirty="0"/>
              <a:t>β</a:t>
            </a:r>
            <a:r>
              <a:rPr lang="en-US" dirty="0"/>
              <a:t> 1/2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dθ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Notice that we use r in the integral instead of f(θ)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50192-DFD7-448E-9C9B-CB2CAE0FA6CF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</p:spTree>
    <p:extLst>
      <p:ext uri="{BB962C8B-B14F-4D97-AF65-F5344CB8AC3E}">
        <p14:creationId xmlns:p14="http://schemas.microsoft.com/office/powerpoint/2010/main" val="66140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</a:t>
            </a:r>
            <a:r>
              <a:rPr lang="en-US" dirty="0" err="1"/>
              <a:t>Parametrics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Polars</a:t>
            </a:r>
            <a:endParaRPr lang="en-US" dirty="0"/>
          </a:p>
          <a:p>
            <a:r>
              <a:rPr lang="en-US" dirty="0"/>
              <a:t>New stuff: </a:t>
            </a:r>
          </a:p>
          <a:p>
            <a:r>
              <a:rPr lang="en-US" dirty="0"/>
              <a:t>	Vectors</a:t>
            </a:r>
          </a:p>
        </p:txBody>
      </p:sp>
    </p:spTree>
    <p:extLst>
      <p:ext uri="{BB962C8B-B14F-4D97-AF65-F5344CB8AC3E}">
        <p14:creationId xmlns:p14="http://schemas.microsoft.com/office/powerpoint/2010/main" val="43085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6FC0-E025-460C-8B1E-17E1A090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E37B-719B-4341-B26B-B863A1354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want to find the area between two polar curves?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16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4B12-1AB0-49A0-95A6-382D0B90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formula for finding this area is:</a:t>
            </a:r>
          </a:p>
          <a:p>
            <a:endParaRPr lang="en-US" sz="2000" dirty="0"/>
          </a:p>
          <a:p>
            <a:r>
              <a:rPr lang="en-US" dirty="0"/>
              <a:t>A=∫</a:t>
            </a:r>
            <a:r>
              <a:rPr lang="en-US" baseline="-25000" dirty="0"/>
              <a:t>α</a:t>
            </a:r>
            <a:r>
              <a:rPr lang="en-US" baseline="30000" dirty="0"/>
              <a:t>β</a:t>
            </a:r>
            <a:r>
              <a:rPr lang="en-US" dirty="0"/>
              <a:t> 1/2 (r</a:t>
            </a:r>
            <a:r>
              <a:rPr lang="en-US" baseline="-25000" dirty="0"/>
              <a:t>outer</a:t>
            </a:r>
            <a:r>
              <a:rPr lang="en-US" baseline="30000" dirty="0"/>
              <a:t>2</a:t>
            </a:r>
            <a:r>
              <a:rPr lang="en-US" dirty="0"/>
              <a:t> - r</a:t>
            </a:r>
            <a:r>
              <a:rPr lang="en-US" baseline="-25000" dirty="0"/>
              <a:t>inner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dirty="0" err="1"/>
              <a:t>dθ</a:t>
            </a:r>
            <a:endParaRPr lang="en-US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9A1C2-331B-4913-87BC-4BDC91C50304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</p:spTree>
    <p:extLst>
      <p:ext uri="{BB962C8B-B14F-4D97-AF65-F5344CB8AC3E}">
        <p14:creationId xmlns:p14="http://schemas.microsoft.com/office/powerpoint/2010/main" val="1461677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6FC0-E025-460C-8B1E-17E1A090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E37B-719B-4341-B26B-B863A1354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before, it’s hugely critical to get the “inner” and “outer” right!</a:t>
            </a:r>
          </a:p>
          <a:p>
            <a:r>
              <a:rPr lang="en-US" dirty="0"/>
              <a:t>The limits will be where you need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55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D6B6FD-5974-40D5-AD91-38BEA16281E5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59268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vector</a:t>
            </a:r>
            <a:r>
              <a:rPr lang="en-US" dirty="0"/>
              <a:t> is a directed line segment - from an initial point P to terminal point Q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74283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Vectors have both magnitude and direction </a:t>
            </a:r>
          </a:p>
          <a:p>
            <a:r>
              <a:rPr lang="en-US" dirty="0"/>
              <a:t>(ex: N 5mph)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77656-ED73-42C8-B394-05EE2E31C83B}"/>
              </a:ext>
            </a:extLst>
          </p:cNvPr>
          <p:cNvGrpSpPr/>
          <p:nvPr/>
        </p:nvGrpSpPr>
        <p:grpSpPr>
          <a:xfrm>
            <a:off x="685800" y="3266673"/>
            <a:ext cx="3763316" cy="771927"/>
            <a:chOff x="838200" y="3222957"/>
            <a:chExt cx="3763316" cy="7719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B1FBF0-5EFB-4B03-85D6-77F1ACD36AB8}"/>
                </a:ext>
              </a:extLst>
            </p:cNvPr>
            <p:cNvSpPr/>
            <p:nvPr/>
          </p:nvSpPr>
          <p:spPr>
            <a:xfrm>
              <a:off x="838200" y="3517830"/>
              <a:ext cx="153439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CCFFFF"/>
                  </a:solidFill>
                </a:rPr>
                <a:t>direction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8D3383-309F-401C-B70A-B9CC59F92205}"/>
                </a:ext>
              </a:extLst>
            </p:cNvPr>
            <p:cNvSpPr/>
            <p:nvPr/>
          </p:nvSpPr>
          <p:spPr>
            <a:xfrm>
              <a:off x="2895600" y="3517830"/>
              <a:ext cx="1705916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CCFFFF"/>
                  </a:solidFill>
                </a:rPr>
                <a:t>magnitude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BEF72AF-7266-414D-B861-ED3B13CF244C}"/>
                </a:ext>
              </a:extLst>
            </p:cNvPr>
            <p:cNvCxnSpPr/>
            <p:nvPr/>
          </p:nvCxnSpPr>
          <p:spPr>
            <a:xfrm flipV="1">
              <a:off x="1605397" y="3222957"/>
              <a:ext cx="328142" cy="294873"/>
            </a:xfrm>
            <a:prstGeom prst="straightConnector1">
              <a:avLst/>
            </a:prstGeom>
            <a:ln w="47625">
              <a:solidFill>
                <a:srgbClr val="CC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CA94A94-772E-4657-927C-52C26D467E1C}"/>
                </a:ext>
              </a:extLst>
            </p:cNvPr>
            <p:cNvCxnSpPr/>
            <p:nvPr/>
          </p:nvCxnSpPr>
          <p:spPr>
            <a:xfrm flipH="1" flipV="1">
              <a:off x="2895600" y="3249516"/>
              <a:ext cx="457200" cy="294872"/>
            </a:xfrm>
            <a:prstGeom prst="straightConnector1">
              <a:avLst/>
            </a:prstGeom>
            <a:ln w="47625">
              <a:solidFill>
                <a:srgbClr val="CC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3797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Scalars</a:t>
            </a:r>
            <a:r>
              <a:rPr lang="en-US" dirty="0"/>
              <a:t> have only magnitude</a:t>
            </a:r>
          </a:p>
          <a:p>
            <a:r>
              <a:rPr lang="en-US" dirty="0"/>
              <a:t>(ex: 5mph)</a:t>
            </a:r>
          </a:p>
        </p:txBody>
      </p:sp>
    </p:spTree>
    <p:extLst>
      <p:ext uri="{BB962C8B-B14F-4D97-AF65-F5344CB8AC3E}">
        <p14:creationId xmlns:p14="http://schemas.microsoft.com/office/powerpoint/2010/main" val="1570227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b="0" dirty="0"/>
                  <a:t>Vectors are shown by boldface letters: </a:t>
                </a:r>
                <a:r>
                  <a:rPr lang="en-US" dirty="0"/>
                  <a:t>v w </a:t>
                </a:r>
              </a:p>
              <a:p>
                <a:r>
                  <a:rPr lang="en-US" b="0" dirty="0"/>
                  <a:t>or with arrows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781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534400" cy="56388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Magnitude</a:t>
                </a:r>
                <a:r>
                  <a:rPr lang="en-US" dirty="0"/>
                  <a:t> (length) of a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(distance between initial point (</a:t>
                </a:r>
                <a:r>
                  <a:rPr lang="en-US" i="1" dirty="0"/>
                  <a:t>x</a:t>
                </a:r>
                <a:r>
                  <a:rPr lang="en-US" baseline="-25000" dirty="0"/>
                  <a:t>1</a:t>
                </a:r>
                <a:r>
                  <a:rPr lang="en-US" dirty="0"/>
                  <a:t>,</a:t>
                </a:r>
                <a:r>
                  <a:rPr lang="en-US" i="1" dirty="0"/>
                  <a:t>y</a:t>
                </a:r>
                <a:r>
                  <a:rPr lang="en-US" baseline="-25000" dirty="0"/>
                  <a:t>1</a:t>
                </a:r>
                <a:r>
                  <a:rPr lang="en-US" dirty="0"/>
                  <a:t>) and terminal point (</a:t>
                </a:r>
                <a:r>
                  <a:rPr lang="en-US" i="1" dirty="0"/>
                  <a:t>x</a:t>
                </a:r>
                <a:r>
                  <a:rPr lang="en-US" baseline="-25000" dirty="0"/>
                  <a:t>2</a:t>
                </a:r>
                <a:r>
                  <a:rPr lang="en-US" dirty="0"/>
                  <a:t>,</a:t>
                </a:r>
                <a:r>
                  <a:rPr lang="en-US" i="1" dirty="0"/>
                  <a:t>y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||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||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534400" cy="5638800"/>
              </a:xfrm>
              <a:blipFill rotWithShape="1">
                <a:blip r:embed="rId2"/>
                <a:stretch>
                  <a:fillRect l="-2500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463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Direction</a:t>
                </a:r>
                <a:r>
                  <a:rPr lang="en-US" dirty="0"/>
                  <a:t> can be shown by slope:</a:t>
                </a:r>
              </a:p>
              <a:p>
                <a:r>
                  <a:rPr lang="en-US" dirty="0"/>
                  <a:t>		m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	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≠0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 rotWithShape="1"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7) Solve problems by identifying the requirements, making a sketch as appropriate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5720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Interesting point… because vectors are designated by only their magnitude and direction…</a:t>
            </a:r>
          </a:p>
          <a:p>
            <a:r>
              <a:rPr lang="en-US" dirty="0"/>
              <a:t>These are all the </a:t>
            </a:r>
          </a:p>
          <a:p>
            <a:pPr>
              <a:spcBef>
                <a:spcPts val="0"/>
              </a:spcBef>
            </a:pPr>
            <a:r>
              <a:rPr lang="en-US" dirty="0"/>
              <a:t>same vector!</a:t>
            </a:r>
          </a:p>
          <a:p>
            <a:r>
              <a:rPr lang="en-US" dirty="0"/>
              <a:t>Location doesn’t </a:t>
            </a:r>
          </a:p>
          <a:p>
            <a:pPr>
              <a:spcBef>
                <a:spcPts val="0"/>
              </a:spcBef>
            </a:pPr>
            <a:r>
              <a:rPr lang="en-US" dirty="0"/>
              <a:t>matter!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33283C-48ED-4579-8626-DE343AB80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68962"/>
            <a:ext cx="3886200" cy="37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AF38C0-5B2F-48AE-A08D-D44AF34437B4}"/>
              </a:ext>
            </a:extLst>
          </p:cNvPr>
          <p:cNvCxnSpPr/>
          <p:nvPr/>
        </p:nvCxnSpPr>
        <p:spPr>
          <a:xfrm flipV="1">
            <a:off x="6168570" y="3625954"/>
            <a:ext cx="1899448" cy="377086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C6B014-9993-438F-A8BF-2E53BBBC8277}"/>
              </a:ext>
            </a:extLst>
          </p:cNvPr>
          <p:cNvCxnSpPr/>
          <p:nvPr/>
        </p:nvCxnSpPr>
        <p:spPr>
          <a:xfrm flipV="1">
            <a:off x="5549789" y="4719042"/>
            <a:ext cx="1899448" cy="377086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554619-5FBC-48E6-8029-155FD6EAD4A5}"/>
              </a:ext>
            </a:extLst>
          </p:cNvPr>
          <p:cNvCxnSpPr/>
          <p:nvPr/>
        </p:nvCxnSpPr>
        <p:spPr>
          <a:xfrm flipV="1">
            <a:off x="6845189" y="5947514"/>
            <a:ext cx="1899448" cy="377086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EBCA1C4-DA01-4532-AC90-68A7848417CC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4273751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we usually start them at (0,0)</a:t>
            </a:r>
          </a:p>
          <a:p>
            <a:r>
              <a:rPr lang="en-US" dirty="0"/>
              <a:t>(called the </a:t>
            </a:r>
          </a:p>
          <a:p>
            <a:pPr>
              <a:spcBef>
                <a:spcPts val="0"/>
              </a:spcBef>
            </a:pPr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standard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position</a:t>
            </a:r>
            <a:r>
              <a:rPr lang="en-US" dirty="0"/>
              <a:t>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50616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6829081" y="3287648"/>
            <a:ext cx="2057400" cy="873760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4E2A58D-3357-4D2C-B50F-41A39A265242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900417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way of writing a vector is by designating the endpoint of a standard-position vector: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2BB0153-05CF-412B-B8BD-3D1D6D36455E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624618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would graph as: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07816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B80840-E1FD-44EA-B20F-550A22CBCB24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405734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would graph as: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07816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829081" y="3352800"/>
            <a:ext cx="1552919" cy="1245488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742388ED-26D9-439F-9DC8-0B16DC6FF059}"/>
              </a:ext>
            </a:extLst>
          </p:cNvPr>
          <p:cNvGrpSpPr/>
          <p:nvPr/>
        </p:nvGrpSpPr>
        <p:grpSpPr>
          <a:xfrm>
            <a:off x="6477000" y="2553080"/>
            <a:ext cx="3906520" cy="4240912"/>
            <a:chOff x="6477000" y="2553080"/>
            <a:chExt cx="3906520" cy="4240912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6649720" y="4648200"/>
              <a:ext cx="3733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6477000" y="2553080"/>
              <a:ext cx="457200" cy="424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  <a:p>
              <a:pPr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 </a:t>
              </a:r>
            </a:p>
            <a:p>
              <a:pPr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  <a:p>
              <a:pPr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 </a:t>
              </a:r>
            </a:p>
            <a:p>
              <a:pPr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</a:p>
            <a:p>
              <a:pPr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</a:p>
            <a:p>
              <a:pPr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</a:p>
            <a:p>
              <a:pPr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81A6430-746B-4511-A92E-D1D70B00C3A0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293580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07816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8C53FE-8D2E-45CA-8929-0FC5555EFEBC}"/>
              </a:ext>
            </a:extLst>
          </p:cNvPr>
          <p:cNvGrpSpPr/>
          <p:nvPr/>
        </p:nvGrpSpPr>
        <p:grpSpPr>
          <a:xfrm>
            <a:off x="6477000" y="2553080"/>
            <a:ext cx="3906520" cy="4240912"/>
            <a:chOff x="6477000" y="2553080"/>
            <a:chExt cx="3906520" cy="4240912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6649720" y="4648200"/>
              <a:ext cx="3733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6477000" y="2553080"/>
              <a:ext cx="457200" cy="424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  <a:p>
              <a:pPr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 </a:t>
              </a:r>
            </a:p>
            <a:p>
              <a:pPr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  <a:p>
              <a:pPr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 </a:t>
              </a:r>
            </a:p>
            <a:p>
              <a:pPr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</a:p>
            <a:p>
              <a:pPr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</a:p>
            <a:p>
              <a:pPr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</a:p>
            <a:p>
              <a:pPr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What if we multiplied the vector by a scalar: 2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 rotWithShape="1">
                <a:blip r:embed="rId3"/>
                <a:stretch>
                  <a:fillRect l="-2456" t="-1946" r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6829081" y="3352800"/>
            <a:ext cx="1552919" cy="1245488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98BB841-0BF8-416D-96C9-4BAEF7EC36E0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4033794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3"/>
          <a:stretch/>
        </p:blipFill>
        <p:spPr bwMode="auto">
          <a:xfrm>
            <a:off x="1160780" y="2966720"/>
            <a:ext cx="6172200" cy="332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What if we multiplied the vector by a scalar: 2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𝟏𝟐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 rotWithShape="1">
                <a:blip r:embed="rId4"/>
                <a:stretch>
                  <a:fillRect l="-2456" t="-1946" r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1266481" y="3740727"/>
            <a:ext cx="3115514" cy="2466713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8C69FCF-D8E5-4B02-9725-B90620241A18}"/>
              </a:ext>
            </a:extLst>
          </p:cNvPr>
          <p:cNvGrpSpPr/>
          <p:nvPr/>
        </p:nvGrpSpPr>
        <p:grpSpPr>
          <a:xfrm>
            <a:off x="685800" y="2895600"/>
            <a:ext cx="6324599" cy="3742111"/>
            <a:chOff x="685800" y="2895600"/>
            <a:chExt cx="6324599" cy="3742111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1114300" y="6172200"/>
              <a:ext cx="5896099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sz="5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 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85800" y="2895600"/>
              <a:ext cx="6096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1211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3721925" y="6172200"/>
              <a:ext cx="2077720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1266481" y="4963886"/>
            <a:ext cx="1571722" cy="1243554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4992DAE-2D5B-41D0-B6D1-E7AAD7750886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549227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3"/>
          <a:stretch/>
        </p:blipFill>
        <p:spPr bwMode="auto">
          <a:xfrm>
            <a:off x="1160780" y="2966720"/>
            <a:ext cx="6172200" cy="332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991600" cy="5638800"/>
              </a:xfrm>
            </p:spPr>
            <p:txBody>
              <a:bodyPr/>
              <a:lstStyle/>
              <a:p>
                <a:r>
                  <a:rPr lang="en-US" dirty="0"/>
                  <a:t>2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𝟏𝟐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It’s now twice as long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991600" cy="5638800"/>
              </a:xfrm>
              <a:blipFill rotWithShape="1">
                <a:blip r:embed="rId4"/>
                <a:stretch>
                  <a:fillRect l="-2373" r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1266481" y="3740727"/>
            <a:ext cx="3115514" cy="2466713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63B2FF6-3187-49F4-9E67-D28058F0AA31}"/>
              </a:ext>
            </a:extLst>
          </p:cNvPr>
          <p:cNvGrpSpPr/>
          <p:nvPr/>
        </p:nvGrpSpPr>
        <p:grpSpPr>
          <a:xfrm>
            <a:off x="685800" y="2895600"/>
            <a:ext cx="6324599" cy="3742111"/>
            <a:chOff x="685800" y="2895600"/>
            <a:chExt cx="6324599" cy="3742111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1114300" y="6172200"/>
              <a:ext cx="5896099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sz="5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 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85800" y="2895600"/>
              <a:ext cx="6096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1211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3721925" y="6172200"/>
              <a:ext cx="2077720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1266481" y="4963886"/>
            <a:ext cx="1571722" cy="1243554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D90EF45-18A6-4BFC-AC49-0B8007E6569A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757774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3"/>
          <a:stretch/>
        </p:blipFill>
        <p:spPr bwMode="auto">
          <a:xfrm>
            <a:off x="1160780" y="2966720"/>
            <a:ext cx="6172200" cy="332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2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𝟏𝟐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It’s been “scaled”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229600" cy="5638800"/>
              </a:xfrm>
              <a:blipFill rotWithShape="1">
                <a:blip r:embed="rId4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1266481" y="3740727"/>
            <a:ext cx="3115514" cy="2466713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235E165-F4EA-4602-BD6C-626F21AF66CB}"/>
              </a:ext>
            </a:extLst>
          </p:cNvPr>
          <p:cNvGrpSpPr/>
          <p:nvPr/>
        </p:nvGrpSpPr>
        <p:grpSpPr>
          <a:xfrm>
            <a:off x="685800" y="2895600"/>
            <a:ext cx="6324599" cy="3742111"/>
            <a:chOff x="685800" y="2895600"/>
            <a:chExt cx="6324599" cy="3742111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1114300" y="6172200"/>
              <a:ext cx="5896099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sz="5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 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85800" y="2895600"/>
              <a:ext cx="6096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1211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3721925" y="6172200"/>
              <a:ext cx="2077720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1266481" y="4963886"/>
            <a:ext cx="1571722" cy="1243554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3DE6CAF-9D32-42C0-BA13-57014C0074A8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829333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3"/>
          <a:stretch/>
        </p:blipFill>
        <p:spPr bwMode="auto">
          <a:xfrm>
            <a:off x="1160780" y="2966720"/>
            <a:ext cx="6172200" cy="332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2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𝟏𝟐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Hence the name…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229600" cy="5638800"/>
              </a:xfrm>
              <a:blipFill rotWithShape="1">
                <a:blip r:embed="rId4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1266481" y="3740727"/>
            <a:ext cx="3115514" cy="2466713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1B21AC7-ABDA-478D-AAD4-C18FD7C1BE72}"/>
              </a:ext>
            </a:extLst>
          </p:cNvPr>
          <p:cNvGrpSpPr/>
          <p:nvPr/>
        </p:nvGrpSpPr>
        <p:grpSpPr>
          <a:xfrm>
            <a:off x="685800" y="2895600"/>
            <a:ext cx="6324599" cy="3742111"/>
            <a:chOff x="685800" y="2895600"/>
            <a:chExt cx="6324599" cy="3742111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1114300" y="6172200"/>
              <a:ext cx="5896099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sz="5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 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85800" y="2895600"/>
              <a:ext cx="6096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1211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3721925" y="6172200"/>
              <a:ext cx="2077720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1266481" y="4963886"/>
            <a:ext cx="1571722" cy="1243554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5946A75-22FC-481F-A5D1-853810F7C8C8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7329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57BF89-6E49-4857-86FB-F99C38444622}"/>
              </a:ext>
            </a:extLst>
          </p:cNvPr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757937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Scalar multiplication</a:t>
                </a:r>
                <a:r>
                  <a:rPr lang="en-US" dirty="0">
                    <a:solidFill>
                      <a:schemeClr val="tx1"/>
                    </a:solidFill>
                  </a:rPr>
                  <a:t> 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v</m:t>
                        </m:r>
                      </m:e>
                    </m:acc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</a:p>
              <a:p>
                <a:r>
                  <a:rPr lang="en-US" dirty="0"/>
                  <a:t>Multiplying a vector by a positive real number changes the magnitude but not the direction </a:t>
                </a:r>
              </a:p>
              <a:p>
                <a:r>
                  <a:rPr lang="en-US" dirty="0"/>
                  <a:t>A negative scalar points </a:t>
                </a:r>
              </a:p>
              <a:p>
                <a:r>
                  <a:rPr lang="en-US" dirty="0"/>
                  <a:t>it in the opposite direction</a:t>
                </a:r>
              </a:p>
              <a:p>
                <a:r>
                  <a:rPr lang="en-US" dirty="0"/>
                  <a:t> 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616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D6B6FD-5974-40D5-AD91-38BEA16281E5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875023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3"/>
          <a:stretch/>
        </p:blipFill>
        <p:spPr bwMode="auto">
          <a:xfrm>
            <a:off x="1160780" y="2966720"/>
            <a:ext cx="6172200" cy="332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What if we add two vectors?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E648C3A-6E03-49CB-8D6E-01E964584B80}"/>
              </a:ext>
            </a:extLst>
          </p:cNvPr>
          <p:cNvGrpSpPr/>
          <p:nvPr/>
        </p:nvGrpSpPr>
        <p:grpSpPr>
          <a:xfrm>
            <a:off x="685800" y="2895600"/>
            <a:ext cx="6324599" cy="3742111"/>
            <a:chOff x="685800" y="2895600"/>
            <a:chExt cx="6324599" cy="3742111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1114300" y="6172200"/>
              <a:ext cx="5896099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sz="5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 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85800" y="2895600"/>
              <a:ext cx="6096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1211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3721925" y="6172200"/>
              <a:ext cx="2077720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1266481" y="4963886"/>
            <a:ext cx="1571722" cy="1243554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66481" y="4465122"/>
            <a:ext cx="799825" cy="1756174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DE8C827-6A7B-44B1-A4FE-AAF40D8DEAD0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826505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What if we add two vectors?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𝟗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𝟏𝟐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1EE3584-E310-41A8-90A7-97B0DEA167D9}"/>
              </a:ext>
            </a:extLst>
          </p:cNvPr>
          <p:cNvGrpSpPr/>
          <p:nvPr/>
        </p:nvGrpSpPr>
        <p:grpSpPr>
          <a:xfrm>
            <a:off x="685800" y="2895600"/>
            <a:ext cx="6647180" cy="3742111"/>
            <a:chOff x="809500" y="2895600"/>
            <a:chExt cx="6647180" cy="3742111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1238001" y="6172200"/>
              <a:ext cx="5896099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sz="5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 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3BDE907-B95D-4395-9D9A-5F04A3CF6E67}"/>
                </a:ext>
              </a:extLst>
            </p:cNvPr>
            <p:cNvGrpSpPr/>
            <p:nvPr/>
          </p:nvGrpSpPr>
          <p:grpSpPr>
            <a:xfrm>
              <a:off x="809500" y="2895600"/>
              <a:ext cx="6647180" cy="3742111"/>
              <a:chOff x="809500" y="2895600"/>
              <a:chExt cx="6647180" cy="3742111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673"/>
              <a:stretch/>
            </p:blipFill>
            <p:spPr bwMode="auto">
              <a:xfrm>
                <a:off x="1284480" y="2966720"/>
                <a:ext cx="6172200" cy="3328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Content Placeholder 2"/>
              <p:cNvSpPr txBox="1">
                <a:spLocks/>
              </p:cNvSpPr>
              <p:nvPr/>
            </p:nvSpPr>
            <p:spPr bwMode="auto">
              <a:xfrm>
                <a:off x="809500" y="2895600"/>
                <a:ext cx="60960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900"/>
                  </a:lnSpc>
                  <a:spcBef>
                    <a:spcPts val="0"/>
                  </a:spcBef>
                </a:pPr>
                <a:endPara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algn="r">
                  <a:lnSpc>
                    <a:spcPts val="1900"/>
                  </a:lnSpc>
                  <a:spcBef>
                    <a:spcPts val="0"/>
                  </a:spcBef>
                </a:pPr>
                <a:r>
                  <a:rPr lang="en-US" sz="225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1211</a:t>
                </a:r>
              </a:p>
              <a:p>
                <a:pPr algn="r">
                  <a:lnSpc>
                    <a:spcPts val="1900"/>
                  </a:lnSpc>
                  <a:spcBef>
                    <a:spcPts val="0"/>
                  </a:spcBef>
                </a:pPr>
                <a:r>
                  <a:rPr lang="en-US" sz="225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  <a:p>
                <a:pPr algn="r">
                  <a:lnSpc>
                    <a:spcPts val="1900"/>
                  </a:lnSpc>
                  <a:spcBef>
                    <a:spcPts val="0"/>
                  </a:spcBef>
                </a:pPr>
                <a:r>
                  <a:rPr lang="en-US" sz="225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  <a:p>
                <a:pPr algn="r">
                  <a:lnSpc>
                    <a:spcPts val="1900"/>
                  </a:lnSpc>
                  <a:spcBef>
                    <a:spcPts val="0"/>
                  </a:spcBef>
                </a:pPr>
                <a:r>
                  <a:rPr lang="en-US" sz="225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8 </a:t>
                </a:r>
              </a:p>
              <a:p>
                <a:pPr algn="r">
                  <a:lnSpc>
                    <a:spcPts val="1900"/>
                  </a:lnSpc>
                  <a:spcBef>
                    <a:spcPts val="0"/>
                  </a:spcBef>
                </a:pPr>
                <a:r>
                  <a:rPr lang="en-US" sz="225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7 </a:t>
                </a:r>
              </a:p>
              <a:p>
                <a:pPr algn="r">
                  <a:lnSpc>
                    <a:spcPts val="1900"/>
                  </a:lnSpc>
                  <a:spcBef>
                    <a:spcPts val="0"/>
                  </a:spcBef>
                </a:pPr>
                <a:r>
                  <a:rPr lang="en-US" sz="225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6</a:t>
                </a:r>
              </a:p>
              <a:p>
                <a:pPr algn="r">
                  <a:lnSpc>
                    <a:spcPts val="1900"/>
                  </a:lnSpc>
                  <a:spcBef>
                    <a:spcPts val="0"/>
                  </a:spcBef>
                </a:pPr>
                <a:r>
                  <a:rPr lang="en-US" sz="225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 </a:t>
                </a:r>
              </a:p>
              <a:p>
                <a:pPr algn="r">
                  <a:lnSpc>
                    <a:spcPts val="1900"/>
                  </a:lnSpc>
                  <a:spcBef>
                    <a:spcPts val="0"/>
                  </a:spcBef>
                </a:pPr>
                <a:r>
                  <a:rPr lang="en-US" sz="225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 </a:t>
                </a:r>
              </a:p>
              <a:p>
                <a:pPr algn="r">
                  <a:lnSpc>
                    <a:spcPts val="1900"/>
                  </a:lnSpc>
                  <a:spcBef>
                    <a:spcPts val="0"/>
                  </a:spcBef>
                </a:pPr>
                <a:r>
                  <a:rPr lang="en-US" sz="225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 </a:t>
                </a:r>
              </a:p>
              <a:p>
                <a:pPr algn="r">
                  <a:lnSpc>
                    <a:spcPts val="1900"/>
                  </a:lnSpc>
                  <a:spcBef>
                    <a:spcPts val="0"/>
                  </a:spcBef>
                </a:pPr>
                <a:r>
                  <a:rPr lang="en-US" sz="225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 </a:t>
                </a:r>
              </a:p>
              <a:p>
                <a:pPr algn="r">
                  <a:lnSpc>
                    <a:spcPts val="1900"/>
                  </a:lnSpc>
                  <a:spcBef>
                    <a:spcPts val="0"/>
                  </a:spcBef>
                </a:pPr>
                <a:r>
                  <a:rPr lang="en-US" sz="225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 </a:t>
                </a:r>
              </a:p>
              <a:p>
                <a:pPr algn="r">
                  <a:lnSpc>
                    <a:spcPts val="1900"/>
                  </a:lnSpc>
                  <a:spcBef>
                    <a:spcPts val="0"/>
                  </a:spcBef>
                </a:pPr>
                <a:r>
                  <a:rPr lang="en-US" sz="225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 </a:t>
                </a:r>
              </a:p>
            </p:txBody>
          </p:sp>
          <p:sp>
            <p:nvSpPr>
              <p:cNvPr id="12" name="Content Placeholder 2"/>
              <p:cNvSpPr txBox="1">
                <a:spLocks/>
              </p:cNvSpPr>
              <p:nvPr/>
            </p:nvSpPr>
            <p:spPr bwMode="auto">
              <a:xfrm>
                <a:off x="3845626" y="6172200"/>
                <a:ext cx="2077720" cy="465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225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10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25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10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25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10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25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en-US" sz="110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25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r>
                  <a:rPr lang="en-US" sz="110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250" dirty="0">
                    <a:solidFill>
                      <a:schemeClr val="tx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 </a:t>
                </a: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V="1">
                <a:off x="1390181" y="4963886"/>
                <a:ext cx="1571722" cy="1243554"/>
              </a:xfrm>
              <a:prstGeom prst="straightConnector1">
                <a:avLst/>
              </a:prstGeom>
              <a:ln w="6350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1390181" y="4465122"/>
                <a:ext cx="799825" cy="1756174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1390180" y="3253839"/>
                <a:ext cx="2343619" cy="2967457"/>
              </a:xfrm>
              <a:prstGeom prst="straightConnector1">
                <a:avLst/>
              </a:prstGeom>
              <a:ln w="635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63679FC-55F8-4447-878A-6CD548ED17E0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635928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3"/>
          <a:stretch/>
        </p:blipFill>
        <p:spPr bwMode="auto">
          <a:xfrm>
            <a:off x="1160780" y="2966720"/>
            <a:ext cx="6172200" cy="332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Remember, it doesn’t matter where it starts…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𝟗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𝟏𝟐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 rotWithShape="1">
                <a:blip r:embed="rId4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3F69DF3-A20F-433A-9C6B-ED9487B2A799}"/>
              </a:ext>
            </a:extLst>
          </p:cNvPr>
          <p:cNvGrpSpPr/>
          <p:nvPr/>
        </p:nvGrpSpPr>
        <p:grpSpPr>
          <a:xfrm>
            <a:off x="685800" y="2895600"/>
            <a:ext cx="6324599" cy="3742111"/>
            <a:chOff x="685800" y="2895600"/>
            <a:chExt cx="6324599" cy="3742111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1114300" y="6172200"/>
              <a:ext cx="5896099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sz="5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 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85800" y="2895600"/>
              <a:ext cx="6096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1211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3721925" y="6172200"/>
              <a:ext cx="2077720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1266481" y="4963886"/>
            <a:ext cx="1571722" cy="1243554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66481" y="4465122"/>
            <a:ext cx="799825" cy="1756174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266480" y="3253839"/>
            <a:ext cx="2343619" cy="2967457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58A61E2-AA52-47E2-9B5E-B4158FDF991A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531121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3"/>
          <a:stretch/>
        </p:blipFill>
        <p:spPr bwMode="auto">
          <a:xfrm>
            <a:off x="1160780" y="2966720"/>
            <a:ext cx="6172200" cy="332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Remember, it doesn’t matter where it starts…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𝟗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𝟏𝟐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 rotWithShape="1">
                <a:blip r:embed="rId4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00E5DA1-98E8-4B40-A604-AC06BDCD2DDF}"/>
              </a:ext>
            </a:extLst>
          </p:cNvPr>
          <p:cNvGrpSpPr/>
          <p:nvPr/>
        </p:nvGrpSpPr>
        <p:grpSpPr>
          <a:xfrm>
            <a:off x="685800" y="2895600"/>
            <a:ext cx="6324599" cy="3742111"/>
            <a:chOff x="685800" y="2895600"/>
            <a:chExt cx="6324599" cy="3742111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1114300" y="6172200"/>
              <a:ext cx="5896099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sz="5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 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85800" y="2895600"/>
              <a:ext cx="6096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1211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3721925" y="6172200"/>
              <a:ext cx="2077720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1266481" y="4963886"/>
            <a:ext cx="1571722" cy="1243554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10274" y="3241277"/>
            <a:ext cx="799825" cy="1756174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266480" y="3253839"/>
            <a:ext cx="2343619" cy="2967457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4E9E846-0309-41D7-9D74-DB3B6FFF122E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523588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3"/>
          <a:stretch/>
        </p:blipFill>
        <p:spPr bwMode="auto">
          <a:xfrm>
            <a:off x="1160780" y="2966720"/>
            <a:ext cx="6172200" cy="332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The sum of two vectors is called the </a:t>
                </a:r>
                <a:r>
                  <a:rPr lang="en-US" dirty="0">
                    <a:solidFill>
                      <a:srgbClr val="FFC000"/>
                    </a:solidFill>
                  </a:rPr>
                  <a:t>resultant</a:t>
                </a:r>
                <a:r>
                  <a:rPr lang="en-US" dirty="0"/>
                  <a:t>…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0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b="1" i="0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0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US" b="1" i="0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0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𝟗</m:t>
                              </m:r>
                            </m:e>
                          </m:mr>
                          <m:mr>
                            <m:e>
                              <m:r>
                                <a:rPr lang="en-US" b="1" i="0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𝟏𝟐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 rotWithShape="1">
                <a:blip r:embed="rId4"/>
                <a:stretch>
                  <a:fillRect l="-2456" t="-1946" r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F84BD1F-D166-4489-9940-F5961324616E}"/>
              </a:ext>
            </a:extLst>
          </p:cNvPr>
          <p:cNvGrpSpPr/>
          <p:nvPr/>
        </p:nvGrpSpPr>
        <p:grpSpPr>
          <a:xfrm>
            <a:off x="685800" y="2895600"/>
            <a:ext cx="6324599" cy="3742111"/>
            <a:chOff x="685800" y="2895600"/>
            <a:chExt cx="6324599" cy="3742111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1114300" y="6172200"/>
              <a:ext cx="5896099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sz="5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 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85800" y="2895600"/>
              <a:ext cx="6096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1211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3721925" y="6172200"/>
              <a:ext cx="2077720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1266481" y="4963886"/>
            <a:ext cx="1571722" cy="1243554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10274" y="3241277"/>
            <a:ext cx="799825" cy="1756174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266480" y="3253839"/>
            <a:ext cx="2343619" cy="2967457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DC79E84-8819-4D5D-BF54-19D0A24DAE68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0753692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3"/>
          <a:stretch/>
        </p:blipFill>
        <p:spPr bwMode="auto">
          <a:xfrm>
            <a:off x="1160780" y="2966720"/>
            <a:ext cx="6172200" cy="332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Put the original vectors “nose-to-tail”…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92D050"/>
                        </a:solidFill>
                        <a:latin typeface="Cambria Math"/>
                      </a:rPr>
                      <m:t> 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𝟗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𝟏𝟐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5351C50-B613-4E36-A85E-01A89370DF39}"/>
              </a:ext>
            </a:extLst>
          </p:cNvPr>
          <p:cNvGrpSpPr/>
          <p:nvPr/>
        </p:nvGrpSpPr>
        <p:grpSpPr>
          <a:xfrm>
            <a:off x="685800" y="2895600"/>
            <a:ext cx="6324599" cy="3742111"/>
            <a:chOff x="685800" y="2895600"/>
            <a:chExt cx="6324599" cy="3742111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1114300" y="6172200"/>
              <a:ext cx="5896099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sz="5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 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85800" y="2895600"/>
              <a:ext cx="6096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1211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3721925" y="6172200"/>
              <a:ext cx="2077720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1266481" y="4963886"/>
            <a:ext cx="1571722" cy="1243554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10274" y="3241277"/>
            <a:ext cx="799825" cy="1756174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266480" y="3253839"/>
            <a:ext cx="2343619" cy="2967457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DF2F945-A9EE-4B9C-A80B-E35C3E10A50A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1029103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3"/>
          <a:stretch/>
        </p:blipFill>
        <p:spPr bwMode="auto">
          <a:xfrm>
            <a:off x="1160780" y="2966720"/>
            <a:ext cx="6172200" cy="332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But remember, location is irrelevant…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𝟗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𝟏𝟐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 rotWithShape="1">
                <a:blip r:embed="rId4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0ECA33E-F6AD-46AA-8B86-402553CDE176}"/>
              </a:ext>
            </a:extLst>
          </p:cNvPr>
          <p:cNvGrpSpPr/>
          <p:nvPr/>
        </p:nvGrpSpPr>
        <p:grpSpPr>
          <a:xfrm>
            <a:off x="685800" y="2895600"/>
            <a:ext cx="6324599" cy="3742111"/>
            <a:chOff x="685800" y="2895600"/>
            <a:chExt cx="6324599" cy="3742111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1114300" y="6172200"/>
              <a:ext cx="5896099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r>
                <a:rPr lang="en-US" sz="5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 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85800" y="2895600"/>
              <a:ext cx="6096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1211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3721925" y="6172200"/>
              <a:ext cx="2077720" cy="46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3210187" y="4711461"/>
            <a:ext cx="1571722" cy="1243554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753980" y="2988852"/>
            <a:ext cx="799825" cy="1756174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210186" y="3001414"/>
            <a:ext cx="2343619" cy="2967457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5CE75B6-614E-41EA-A110-1D1DC9EF3258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9616978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Vector addition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92D050"/>
                            </a:solidFill>
                          </a:rPr>
                          <m:t>u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B0F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endParaRPr lang="en-US" dirty="0">
                  <a:solidFill>
                    <a:srgbClr val="00FFFF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                      </a:t>
                </a:r>
                <a:r>
                  <a:rPr lang="en-US" b="0" dirty="0"/>
                  <a:t>the              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                                    </a:t>
                </a:r>
                <a:r>
                  <a:rPr lang="en-US" b="0" dirty="0">
                    <a:solidFill>
                      <a:srgbClr val="FFC000"/>
                    </a:solidFill>
                  </a:rPr>
                  <a:t>resultant</a:t>
                </a:r>
              </a:p>
              <a:p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838" r="-2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343400" y="2955982"/>
            <a:ext cx="2060476" cy="1956747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517676" y="3657600"/>
            <a:ext cx="1978124" cy="1010711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343400" y="1945271"/>
            <a:ext cx="4038600" cy="2967458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9600" y="3108382"/>
            <a:ext cx="2060476" cy="1956747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03876" y="1961089"/>
            <a:ext cx="1978124" cy="1010711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2A51D17-2152-4239-A816-D8CF7A3251D2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95158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Not all curves or equations that we’d like to look at are functions</a:t>
            </a:r>
          </a:p>
        </p:txBody>
      </p:sp>
    </p:spTree>
    <p:extLst>
      <p:ext uri="{BB962C8B-B14F-4D97-AF65-F5344CB8AC3E}">
        <p14:creationId xmlns:p14="http://schemas.microsoft.com/office/powerpoint/2010/main" val="3849368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Vector subtraction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92D050"/>
                            </a:solidFill>
                          </a:rPr>
                          <m:t>u</m:t>
                        </m:r>
                      </m:e>
                    </m:acc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B0F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endParaRPr lang="en-US" sz="2000" dirty="0"/>
              </a:p>
              <a:p>
                <a:r>
                  <a:rPr lang="en-US" dirty="0"/>
                  <a:t>                         </a:t>
                </a:r>
                <a:r>
                  <a:rPr lang="en-US" b="0" dirty="0"/>
                  <a:t>flip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                 </a:t>
                </a:r>
                <a:r>
                  <a:rPr lang="en-US" b="0" dirty="0"/>
                  <a:t>the</a:t>
                </a:r>
                <a:r>
                  <a:rPr lang="en-US" dirty="0"/>
                  <a:t>              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     </a:t>
                </a:r>
                <a:r>
                  <a:rPr lang="en-US" b="0" dirty="0">
                    <a:solidFill>
                      <a:srgbClr val="FFC000"/>
                    </a:solidFill>
                  </a:rPr>
                  <a:t>resultant</a:t>
                </a:r>
              </a:p>
              <a:p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6894443" y="2763078"/>
            <a:ext cx="1411357" cy="809131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934200" y="3572209"/>
            <a:ext cx="0" cy="741374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68627" y="2484783"/>
            <a:ext cx="1398103" cy="1494183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10000" y="2514600"/>
            <a:ext cx="1398103" cy="1494183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52601" y="2848468"/>
            <a:ext cx="1411357" cy="809131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934200" y="2819400"/>
            <a:ext cx="1398103" cy="1494183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757529" y="3024434"/>
            <a:ext cx="1411357" cy="809131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AF2096F-4336-423F-B363-1ACD9DE5E6A4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825131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http://phet.colorado.edu/index.php </a:t>
            </a:r>
          </a:p>
          <a:p>
            <a:r>
              <a:rPr lang="en-US" b="0" dirty="0"/>
              <a:t>Under "How to Run Simulations" click "One at a Time"</a:t>
            </a:r>
          </a:p>
          <a:p>
            <a:r>
              <a:rPr lang="en-US" b="0" dirty="0"/>
              <a:t>Near the bottom of the list, click on “Explore 2D"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317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D6B6FD-5974-40D5-AD91-38BEA16281E5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827160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BC1-7CDD-4684-9A9F-79DFA575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3B63-C512-4936-9373-8DB268968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in Trig we talked about the “unit circle”</a:t>
            </a:r>
          </a:p>
        </p:txBody>
      </p:sp>
    </p:spTree>
    <p:extLst>
      <p:ext uri="{BB962C8B-B14F-4D97-AF65-F5344CB8AC3E}">
        <p14:creationId xmlns:p14="http://schemas.microsoft.com/office/powerpoint/2010/main" val="3187431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BC1-7CDD-4684-9A9F-79DFA575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3B63-C512-4936-9373-8DB268968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in Trig we talked about the “unit circle”</a:t>
            </a:r>
          </a:p>
          <a:p>
            <a:r>
              <a:rPr lang="en-US" dirty="0"/>
              <a:t>It was a circle with radius = 1</a:t>
            </a:r>
          </a:p>
        </p:txBody>
      </p:sp>
    </p:spTree>
    <p:extLst>
      <p:ext uri="{BB962C8B-B14F-4D97-AF65-F5344CB8AC3E}">
        <p14:creationId xmlns:p14="http://schemas.microsoft.com/office/powerpoint/2010/main" val="29035979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BC1-7CDD-4684-9A9F-79DFA575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3B63-C512-4936-9373-8DB268968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Now we also have “</a:t>
            </a:r>
            <a:r>
              <a:rPr lang="en-US" dirty="0">
                <a:solidFill>
                  <a:srgbClr val="FFC000"/>
                </a:solidFill>
              </a:rPr>
              <a:t>unit vectors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85818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BC1-7CDD-4684-9A9F-79DFA575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3B63-C512-4936-9373-8DB268968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Now we also have “unit vectors”</a:t>
            </a:r>
          </a:p>
          <a:p>
            <a:r>
              <a:rPr lang="en-US" dirty="0"/>
              <a:t>They have magnitude (length) = 1</a:t>
            </a:r>
          </a:p>
        </p:txBody>
      </p:sp>
    </p:spTree>
    <p:extLst>
      <p:ext uri="{BB962C8B-B14F-4D97-AF65-F5344CB8AC3E}">
        <p14:creationId xmlns:p14="http://schemas.microsoft.com/office/powerpoint/2010/main" val="2485373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 algn="ctr"/>
                <a:r>
                  <a:rPr lang="en-US" dirty="0"/>
                  <a:t>Plotting Unit Vectors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is the unit vector whose direction is along the positive </a:t>
                </a:r>
                <a:r>
                  <a:rPr lang="en-US" i="1" dirty="0"/>
                  <a:t>x</a:t>
                </a:r>
                <a:r>
                  <a:rPr lang="en-US" dirty="0"/>
                  <a:t>-axis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is the unit vector whose direction is along the positive </a:t>
                </a:r>
                <a:r>
                  <a:rPr lang="en-US" i="1" dirty="0"/>
                  <a:t>y</a:t>
                </a:r>
                <a:r>
                  <a:rPr lang="en-US" dirty="0"/>
                  <a:t>-axis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0286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So we can write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CFFFF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from (0,0) to (</a:t>
                </a:r>
                <a:r>
                  <a:rPr lang="en-US" dirty="0" err="1"/>
                  <a:t>a,b</a:t>
                </a:r>
                <a:r>
                  <a:rPr lang="en-US" dirty="0"/>
                  <a:t>) as: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 rotWithShape="1"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5940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So we can write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from (0,0) to (</a:t>
                </a:r>
                <a:r>
                  <a:rPr lang="en-US" dirty="0" err="1"/>
                  <a:t>a,b</a:t>
                </a:r>
                <a:r>
                  <a:rPr lang="en-US" dirty="0"/>
                  <a:t>) as: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 and b are the </a:t>
                </a:r>
                <a:r>
                  <a:rPr lang="en-US" dirty="0">
                    <a:solidFill>
                      <a:srgbClr val="FFC000"/>
                    </a:solidFill>
                  </a:rPr>
                  <a:t>scalar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C000"/>
                    </a:solidFill>
                  </a:rPr>
                  <a:t>       components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 rotWithShape="1"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7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So, to deal with these, we use </a:t>
            </a:r>
            <a:r>
              <a:rPr lang="en-US" i="0" dirty="0">
                <a:solidFill>
                  <a:srgbClr val="FFC000"/>
                </a:solidFill>
                <a:effectLst/>
              </a:rPr>
              <a:t>parametric equations </a:t>
            </a:r>
            <a:r>
              <a:rPr lang="en-US" i="0" dirty="0">
                <a:effectLst/>
              </a:rPr>
              <a:t>which </a:t>
            </a:r>
            <a:r>
              <a:rPr lang="en-US" dirty="0"/>
              <a:t>express the coordinates of the points of the curve as functions of an additional variable called a “</a:t>
            </a:r>
            <a:r>
              <a:rPr lang="en-US" dirty="0">
                <a:solidFill>
                  <a:srgbClr val="FFC000"/>
                </a:solidFill>
              </a:rPr>
              <a:t>parameter</a:t>
            </a:r>
            <a:r>
              <a:rPr lang="en-US" dirty="0"/>
              <a:t>” (usually “t”)</a:t>
            </a:r>
            <a:endParaRPr lang="en-US" i="0" dirty="0">
              <a:solidFill>
                <a:srgbClr val="FFC000"/>
              </a:solidFill>
              <a:effectLst/>
            </a:endParaRPr>
          </a:p>
          <a:p>
            <a:pPr algn="l"/>
            <a:endParaRPr lang="en-US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9477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So we can write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from (0,0) to (</a:t>
                </a:r>
                <a:r>
                  <a:rPr lang="en-US" dirty="0" err="1"/>
                  <a:t>a,b</a:t>
                </a:r>
                <a:r>
                  <a:rPr lang="en-US" dirty="0"/>
                  <a:t>) as: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 and b are the </a:t>
                </a:r>
                <a:r>
                  <a:rPr lang="en-US" dirty="0">
                    <a:solidFill>
                      <a:srgbClr val="FFC000"/>
                    </a:solidFill>
                  </a:rPr>
                  <a:t>scalar 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C000"/>
                    </a:solidFill>
                  </a:rPr>
                  <a:t>       components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 is the horizontal component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b is the vertical component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 rotWithShape="1"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5346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is called </a:t>
                </a:r>
                <a:r>
                  <a:rPr lang="en-US" dirty="0">
                    <a:solidFill>
                      <a:srgbClr val="FFC000"/>
                    </a:solidFill>
                  </a:rPr>
                  <a:t>component form 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or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C000"/>
                    </a:solidFill>
                  </a:rPr>
                  <a:t>“</a:t>
                </a:r>
                <a:r>
                  <a:rPr lang="en-US" dirty="0" err="1">
                    <a:solidFill>
                      <a:srgbClr val="FFC000"/>
                    </a:solidFill>
                  </a:rPr>
                  <a:t>ai</a:t>
                </a:r>
                <a:r>
                  <a:rPr lang="en-US" dirty="0">
                    <a:solidFill>
                      <a:srgbClr val="FFC000"/>
                    </a:solidFill>
                  </a:rPr>
                  <a:t> + </a:t>
                </a:r>
                <a:r>
                  <a:rPr lang="en-US" dirty="0" err="1">
                    <a:solidFill>
                      <a:srgbClr val="FFC000"/>
                    </a:solidFill>
                  </a:rPr>
                  <a:t>bj</a:t>
                </a:r>
                <a:r>
                  <a:rPr lang="en-US" dirty="0">
                    <a:solidFill>
                      <a:srgbClr val="FFC000"/>
                    </a:solidFill>
                  </a:rPr>
                  <a:t> form”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 rotWithShape="1">
                <a:blip r:embed="rId2"/>
                <a:stretch>
                  <a:fillRect l="-2456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9787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92342" cy="5638800"/>
              </a:xfrm>
            </p:spPr>
            <p:txBody>
              <a:bodyPr/>
              <a:lstStyle/>
              <a:p>
                <a:r>
                  <a:rPr lang="en-US" dirty="0"/>
                  <a:t>Find the unit vector that has the same direction as the vector:   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92342" cy="5638800"/>
              </a:xfrm>
              <a:blipFill>
                <a:blip r:embed="rId2"/>
                <a:stretch>
                  <a:fillRect l="-2454" t="-1946" r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651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54033" y="4652688"/>
            <a:ext cx="5181600" cy="3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00800" y="2693288"/>
            <a:ext cx="457200" cy="42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411040-E987-4076-8F1A-29C1F39257E1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0405061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unit vector that has the same direction as the vector:   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92D05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92D050"/>
                    </a:solidFill>
                  </a:rPr>
                  <a:t> </a:t>
                </a:r>
                <a:r>
                  <a:rPr lang="en-US" dirty="0"/>
                  <a:t>=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i="1" dirty="0">
                  <a:latin typeface="Cambria Math"/>
                </a:endParaRPr>
              </a:p>
              <a:p>
                <a:r>
                  <a:rPr lang="en-US" dirty="0"/>
                  <a:t>	</a:t>
                </a:r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 r="-2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651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54033" y="4652688"/>
            <a:ext cx="5181600" cy="3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00800" y="2693288"/>
            <a:ext cx="457200" cy="42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842385" y="3700014"/>
            <a:ext cx="0" cy="1056864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19D44B9-7BA2-471F-B287-FBA812587121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41470747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unit vector that has the same direction as the vector:   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92D05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92D050"/>
                    </a:solidFill>
                  </a:rPr>
                  <a:t> </a:t>
                </a:r>
                <a:r>
                  <a:rPr lang="en-US" dirty="0"/>
                  <a:t>=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i="1" dirty="0">
                  <a:latin typeface="Cambria Math"/>
                </a:endParaRP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C00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which has </a:t>
                </a:r>
              </a:p>
              <a:p>
                <a:r>
                  <a:rPr lang="en-US" dirty="0"/>
                  <a:t>magnitude = 1</a:t>
                </a:r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 r="-2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651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54033" y="4652688"/>
            <a:ext cx="5181600" cy="3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00800" y="2693288"/>
            <a:ext cx="457200" cy="42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842385" y="3700014"/>
            <a:ext cx="0" cy="1056864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842385" y="4459224"/>
            <a:ext cx="15615" cy="297654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19D44B9-7BA2-471F-B287-FBA812587121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7962847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6121400"/>
            <a:ext cx="5054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742" y="838200"/>
                <a:ext cx="9138458" cy="5638800"/>
              </a:xfrm>
            </p:spPr>
            <p:txBody>
              <a:bodyPr/>
              <a:lstStyle/>
              <a:p>
                <a:r>
                  <a:rPr lang="en-US" dirty="0"/>
                  <a:t>Vector calculations in </a:t>
                </a:r>
                <a:r>
                  <a:rPr lang="en-US" dirty="0" err="1"/>
                  <a:t>wolframalpha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Find the unit vector that has the same direction as the vector  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Type in: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vector  4j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The unit vector is the </a:t>
                </a:r>
                <a:r>
                  <a:rPr lang="en-US" dirty="0">
                    <a:solidFill>
                      <a:srgbClr val="FFC000"/>
                    </a:solidFill>
                  </a:rPr>
                  <a:t>normalized vector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42" y="838200"/>
                <a:ext cx="9138458" cy="5638800"/>
              </a:xfrm>
              <a:blipFill rotWithShape="1">
                <a:blip r:embed="rId3"/>
                <a:stretch>
                  <a:fillRect l="-2333" t="-1946" r="-1867" b="-4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8876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8E23199-92F6-4416-9502-EA26243C7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65" y="0"/>
            <a:ext cx="7148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307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2C9C3F46-C836-49F2-828E-64054BAC5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2726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389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6FC031-A59A-4C59-BC9A-B6E3B7013BBA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4030420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Vector Operations</a:t>
                </a:r>
              </a:p>
              <a:p>
                <a:r>
                  <a:rPr lang="en-US" dirty="0"/>
                  <a:t>Scalar multiplication:</a:t>
                </a:r>
              </a:p>
              <a:p>
                <a:pPr algn="ctr"/>
                <a:r>
                  <a:rPr lang="en-US" dirty="0"/>
                  <a:t>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(</a:t>
                </a:r>
                <a:r>
                  <a:rPr lang="en-US" dirty="0" err="1"/>
                  <a:t>ka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(kb)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44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The collection of points that we get by letting t be all possible values is the graph of the parametric equations and is called the </a:t>
            </a:r>
            <a:r>
              <a:rPr lang="en-US" i="0" dirty="0">
                <a:solidFill>
                  <a:srgbClr val="FFC000"/>
                </a:solidFill>
                <a:effectLst/>
              </a:rPr>
              <a:t>parametric curve</a:t>
            </a:r>
            <a:endParaRPr lang="en-US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11152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Perform the indicated vector operation: </a:t>
                </a:r>
              </a:p>
              <a:p>
                <a:pPr>
                  <a:spcBef>
                    <a:spcPts val="0"/>
                  </a:spcBef>
                </a:pPr>
                <a:endParaRPr lang="en-US" b="0" dirty="0"/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5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-3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b="0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1000" dirty="0"/>
                  <a:t> 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  <a:blipFill rotWithShape="1">
                <a:blip r:embed="rId2"/>
                <a:stretch>
                  <a:fillRect l="-2593" t="-1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B5FCE0-18E2-4C55-8799-7E78F3FF8F1C}"/>
                  </a:ext>
                </a:extLst>
              </p:cNvPr>
              <p:cNvSpPr txBox="1"/>
              <p:nvPr/>
            </p:nvSpPr>
            <p:spPr>
              <a:xfrm>
                <a:off x="6705600" y="6297924"/>
                <a:ext cx="2522574" cy="407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(</a:t>
                </a:r>
                <a:r>
                  <a:rPr lang="en-US" dirty="0" err="1"/>
                  <a:t>ka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(kb)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B5FCE0-18E2-4C55-8799-7E78F3FF8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6297924"/>
                <a:ext cx="2522574" cy="407676"/>
              </a:xfrm>
              <a:prstGeom prst="rect">
                <a:avLst/>
              </a:prstGeom>
              <a:blipFill>
                <a:blip r:embed="rId3"/>
                <a:stretch>
                  <a:fillRect t="-4478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0215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Perform the indicated vector operation: </a:t>
                </a:r>
              </a:p>
              <a:p>
                <a:pPr>
                  <a:spcBef>
                    <a:spcPts val="0"/>
                  </a:spcBef>
                </a:pPr>
                <a:endParaRPr lang="en-US" b="0" dirty="0"/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5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-3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b="0" dirty="0"/>
                  <a:t> 5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5(-3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+2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 = </a:t>
                </a:r>
                <a:r>
                  <a:rPr lang="en-US" dirty="0">
                    <a:solidFill>
                      <a:srgbClr val="FFFF00"/>
                    </a:solidFill>
                  </a:rPr>
                  <a:t>-15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+ 10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1000" dirty="0"/>
                  <a:t> 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  <a:blipFill rotWithShape="1">
                <a:blip r:embed="rId2"/>
                <a:stretch>
                  <a:fillRect l="-2593" t="-1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17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Perform the indicated vector operation: </a:t>
                </a:r>
              </a:p>
              <a:p>
                <a:pPr>
                  <a:spcBef>
                    <a:spcPts val="0"/>
                  </a:spcBef>
                </a:pPr>
                <a:endParaRPr lang="en-US" b="0" dirty="0"/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7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b="0" dirty="0"/>
                  <a:t>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-2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1000" dirty="0"/>
                  <a:t> 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  <a:blipFill rotWithShape="1">
                <a:blip r:embed="rId2"/>
                <a:stretch>
                  <a:fillRect l="-2593" t="-1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077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Perform the indicated vector operation: </a:t>
                </a:r>
              </a:p>
              <a:p>
                <a:pPr>
                  <a:spcBef>
                    <a:spcPts val="0"/>
                  </a:spcBef>
                </a:pPr>
                <a:endParaRPr lang="en-US" b="0" dirty="0"/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7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b="0" dirty="0"/>
                  <a:t>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-2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b="0" dirty="0"/>
                  <a:t> 7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7(-2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-2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 = </a:t>
                </a:r>
                <a:r>
                  <a:rPr lang="en-US" dirty="0">
                    <a:solidFill>
                      <a:srgbClr val="FFFF00"/>
                    </a:solidFill>
                  </a:rPr>
                  <a:t>-14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-14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1000" dirty="0"/>
                  <a:t> 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  <a:blipFill rotWithShape="1">
                <a:blip r:embed="rId2"/>
                <a:stretch>
                  <a:fillRect l="-2593" t="-1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232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AF906A-8CFF-4BC8-85CF-14BEE018F690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2895411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Vector Operations</a:t>
                </a:r>
              </a:p>
              <a:p>
                <a:r>
                  <a:rPr lang="en-US" dirty="0"/>
                  <a:t>Vector addition: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(a</a:t>
                </a:r>
                <a:r>
                  <a:rPr lang="en-US" baseline="-25000" dirty="0"/>
                  <a:t>1</a:t>
                </a:r>
                <a:r>
                  <a:rPr lang="en-US" dirty="0"/>
                  <a:t>+a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(b</a:t>
                </a:r>
                <a:r>
                  <a:rPr lang="en-US" baseline="-25000" dirty="0"/>
                  <a:t>1</a:t>
                </a:r>
                <a:r>
                  <a:rPr lang="en-US" dirty="0"/>
                  <a:t>+b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7008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7620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?   for: 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and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686800" cy="5638800"/>
              </a:xfrm>
              <a:blipFill rotWithShape="1">
                <a:blip r:embed="rId2"/>
                <a:stretch>
                  <a:fillRect t="-757" r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AAF8E1-BEDA-4139-B1DB-D46875D957F8}"/>
                  </a:ext>
                </a:extLst>
              </p:cNvPr>
              <p:cNvSpPr txBox="1"/>
              <p:nvPr/>
            </p:nvSpPr>
            <p:spPr>
              <a:xfrm>
                <a:off x="6300677" y="5819639"/>
                <a:ext cx="2843323" cy="1038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(a</a:t>
                </a:r>
                <a:r>
                  <a:rPr lang="en-US" baseline="-25000" dirty="0"/>
                  <a:t>1</a:t>
                </a:r>
                <a:r>
                  <a:rPr lang="en-US" dirty="0"/>
                  <a:t>+a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(b</a:t>
                </a:r>
                <a:r>
                  <a:rPr lang="en-US" baseline="-25000" dirty="0"/>
                  <a:t>1</a:t>
                </a:r>
                <a:r>
                  <a:rPr lang="en-US" dirty="0"/>
                  <a:t>+b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AAF8E1-BEDA-4139-B1DB-D46875D95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677" y="5819639"/>
                <a:ext cx="2843323" cy="1038361"/>
              </a:xfrm>
              <a:prstGeom prst="rect">
                <a:avLst/>
              </a:prstGeom>
              <a:blipFill>
                <a:blip r:embed="rId3"/>
                <a:stretch>
                  <a:fillRect t="-1765" r="-4292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41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7620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?   for: 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and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	= (2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 + (3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= </a:t>
                </a:r>
                <a:r>
                  <a:rPr lang="en-US" dirty="0">
                    <a:solidFill>
                      <a:srgbClr val="FFFF00"/>
                    </a:solidFill>
                  </a:rPr>
                  <a:t>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686800" cy="5638800"/>
              </a:xfrm>
              <a:blipFill rotWithShape="1">
                <a:blip r:embed="rId2"/>
                <a:stretch>
                  <a:fillRect t="-757" r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82F1A8-5F49-4185-9461-696AAA6B3438}"/>
                  </a:ext>
                </a:extLst>
              </p:cNvPr>
              <p:cNvSpPr txBox="1"/>
              <p:nvPr/>
            </p:nvSpPr>
            <p:spPr>
              <a:xfrm>
                <a:off x="6300677" y="5819639"/>
                <a:ext cx="2843323" cy="1038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(a</a:t>
                </a:r>
                <a:r>
                  <a:rPr lang="en-US" baseline="-25000" dirty="0"/>
                  <a:t>1</a:t>
                </a:r>
                <a:r>
                  <a:rPr lang="en-US" dirty="0"/>
                  <a:t>+a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(b</a:t>
                </a:r>
                <a:r>
                  <a:rPr lang="en-US" baseline="-25000" dirty="0"/>
                  <a:t>1</a:t>
                </a:r>
                <a:r>
                  <a:rPr lang="en-US" dirty="0"/>
                  <a:t>+b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82F1A8-5F49-4185-9461-696AAA6B3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677" y="5819639"/>
                <a:ext cx="2843323" cy="1038361"/>
              </a:xfrm>
              <a:prstGeom prst="rect">
                <a:avLst/>
              </a:prstGeom>
              <a:blipFill>
                <a:blip r:embed="rId3"/>
                <a:stretch>
                  <a:fillRect t="-1765" r="-4292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5968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7620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?   for: 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and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686800" cy="5638800"/>
              </a:xfrm>
              <a:blipFill rotWithShape="1">
                <a:blip r:embed="rId2"/>
                <a:stretch>
                  <a:fillRect t="-757" r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F04857-2C84-4403-8125-03B4189CC30D}"/>
                  </a:ext>
                </a:extLst>
              </p:cNvPr>
              <p:cNvSpPr txBox="1"/>
              <p:nvPr/>
            </p:nvSpPr>
            <p:spPr>
              <a:xfrm>
                <a:off x="6300677" y="5819639"/>
                <a:ext cx="2843323" cy="1038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(a</a:t>
                </a:r>
                <a:r>
                  <a:rPr lang="en-US" baseline="-25000" dirty="0"/>
                  <a:t>1</a:t>
                </a:r>
                <a:r>
                  <a:rPr lang="en-US" dirty="0"/>
                  <a:t>+a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(b</a:t>
                </a:r>
                <a:r>
                  <a:rPr lang="en-US" baseline="-25000" dirty="0"/>
                  <a:t>1</a:t>
                </a:r>
                <a:r>
                  <a:rPr lang="en-US" dirty="0"/>
                  <a:t>+b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F04857-2C84-4403-8125-03B4189CC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677" y="5819639"/>
                <a:ext cx="2843323" cy="1038361"/>
              </a:xfrm>
              <a:prstGeom prst="rect">
                <a:avLst/>
              </a:prstGeom>
              <a:blipFill>
                <a:blip r:embed="rId3"/>
                <a:stretch>
                  <a:fillRect t="-1765" r="-4292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5968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7620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?   for: 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and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	= (2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 + (3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= </a:t>
                </a:r>
                <a:r>
                  <a:rPr lang="en-US" dirty="0">
                    <a:solidFill>
                      <a:srgbClr val="FFFF00"/>
                    </a:solidFill>
                  </a:rPr>
                  <a:t>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or</a:t>
                </a:r>
                <a:r>
                  <a:rPr lang="en-US" dirty="0">
                    <a:solidFill>
                      <a:srgbClr val="FFFF00"/>
                    </a:solidFill>
                  </a:rPr>
                  <a:t> 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- 0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686800" cy="5638800"/>
              </a:xfrm>
              <a:blipFill>
                <a:blip r:embed="rId2"/>
                <a:stretch>
                  <a:fillRect t="-757" r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249AF9-AE31-4890-87F7-34E16CCE39D0}"/>
                  </a:ext>
                </a:extLst>
              </p:cNvPr>
              <p:cNvSpPr txBox="1"/>
              <p:nvPr/>
            </p:nvSpPr>
            <p:spPr>
              <a:xfrm>
                <a:off x="6300677" y="5819639"/>
                <a:ext cx="2843323" cy="1038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(a</a:t>
                </a:r>
                <a:r>
                  <a:rPr lang="en-US" baseline="-25000" dirty="0"/>
                  <a:t>1</a:t>
                </a:r>
                <a:r>
                  <a:rPr lang="en-US" dirty="0"/>
                  <a:t>+a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(b</a:t>
                </a:r>
                <a:r>
                  <a:rPr lang="en-US" baseline="-25000" dirty="0"/>
                  <a:t>1</a:t>
                </a:r>
                <a:r>
                  <a:rPr lang="en-US" dirty="0"/>
                  <a:t>+b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249AF9-AE31-4890-87F7-34E16CCE3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677" y="5819639"/>
                <a:ext cx="2843323" cy="1038361"/>
              </a:xfrm>
              <a:prstGeom prst="rect">
                <a:avLst/>
              </a:prstGeom>
              <a:blipFill>
                <a:blip r:embed="rId3"/>
                <a:stretch>
                  <a:fillRect t="-1765" r="-4292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59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way of plotting graphs (especially for periodic functions) is by using circular “</a:t>
            </a:r>
            <a:r>
              <a:rPr lang="en-US" dirty="0">
                <a:solidFill>
                  <a:srgbClr val="FFC000"/>
                </a:solidFill>
              </a:rPr>
              <a:t>polar</a:t>
            </a:r>
            <a:r>
              <a:rPr lang="en-US" dirty="0"/>
              <a:t>” graph paper</a:t>
            </a:r>
          </a:p>
          <a:p>
            <a:endParaRPr lang="en-US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D4C97CF-DB0F-46B9-90D7-2B48125AF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95" y="3352800"/>
            <a:ext cx="3273805" cy="33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C2C4C1-F8FC-4B7B-9481-5786CDD47397}"/>
              </a:ext>
            </a:extLst>
          </p:cNvPr>
          <p:cNvSpPr/>
          <p:nvPr/>
        </p:nvSpPr>
        <p:spPr>
          <a:xfrm>
            <a:off x="0" y="6553200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6175413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7620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?   for: 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and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686800" cy="5638800"/>
              </a:xfrm>
              <a:blipFill rotWithShape="1">
                <a:blip r:embed="rId2"/>
                <a:stretch>
                  <a:fillRect t="-757" r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968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7620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?   for: 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and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		   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-(3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		   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-3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-- 4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		   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-3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686800" cy="5638800"/>
              </a:xfrm>
              <a:blipFill>
                <a:blip r:embed="rId2"/>
                <a:stretch>
                  <a:fillRect t="-757" r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17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7620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?   for: 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and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	= (2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 - (3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= </a:t>
                </a:r>
                <a:r>
                  <a:rPr lang="en-US" dirty="0">
                    <a:solidFill>
                      <a:srgbClr val="FFFF00"/>
                    </a:solidFill>
                  </a:rPr>
                  <a:t>-1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+ 8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686800" cy="5638800"/>
              </a:xfrm>
              <a:blipFill rotWithShape="1">
                <a:blip r:embed="rId2"/>
                <a:stretch>
                  <a:fillRect t="-757" r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968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7620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? for: 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- 7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and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		   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2(3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- 7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		   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- 14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) 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		   4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4(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		   4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686800" cy="5638800"/>
              </a:xfrm>
              <a:blipFill>
                <a:blip r:embed="rId2"/>
                <a:stretch>
                  <a:fillRect l="-2456" t="-757" r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968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7620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? for: 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- 7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and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+4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	= 2(3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-7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 + 4(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= 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- 14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= </a:t>
                </a:r>
                <a:r>
                  <a:rPr lang="en-US" dirty="0">
                    <a:solidFill>
                      <a:srgbClr val="FFFF00"/>
                    </a:solidFill>
                  </a:rPr>
                  <a:t>10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- 18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686800" cy="5638800"/>
              </a:xfrm>
              <a:blipFill rotWithShape="1">
                <a:blip r:embed="rId2"/>
                <a:stretch>
                  <a:fillRect l="-2456" t="-757" r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968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6121400"/>
            <a:ext cx="5054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742" y="838200"/>
                <a:ext cx="9138458" cy="5638800"/>
              </a:xfrm>
            </p:spPr>
            <p:txBody>
              <a:bodyPr/>
              <a:lstStyle/>
              <a:p>
                <a:r>
                  <a:rPr lang="en-US" dirty="0"/>
                  <a:t>Vector calculations in </a:t>
                </a:r>
                <a:r>
                  <a:rPr lang="en-US" dirty="0" err="1"/>
                  <a:t>wolframalpha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To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 for 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-5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+4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k</m:t>
                        </m:r>
                      </m:e>
                    </m:acc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7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+4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+15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k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Type in: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vector {2,-5,4} + vector {7,4,15}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gives: (9, -1, 19)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so the answer is: 9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+ 19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k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42" y="838200"/>
                <a:ext cx="9138458" cy="5638800"/>
              </a:xfrm>
              <a:blipFill>
                <a:blip r:embed="rId3"/>
                <a:stretch>
                  <a:fillRect l="-2333" t="-1946" r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7992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5F186-3750-4261-8244-FF1A6E18A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Symbolab</a:t>
            </a:r>
            <a:r>
              <a:rPr lang="en-US" dirty="0"/>
              <a:t> can do it, too!</a:t>
            </a:r>
          </a:p>
        </p:txBody>
      </p:sp>
    </p:spTree>
    <p:extLst>
      <p:ext uri="{BB962C8B-B14F-4D97-AF65-F5344CB8AC3E}">
        <p14:creationId xmlns:p14="http://schemas.microsoft.com/office/powerpoint/2010/main" val="4143174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AF906A-8CFF-4BC8-85CF-14BEE018F690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1409229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component form describes lines in 2-D</a:t>
            </a:r>
          </a:p>
        </p:txBody>
      </p:sp>
    </p:spTree>
    <p:extLst>
      <p:ext uri="{BB962C8B-B14F-4D97-AF65-F5344CB8AC3E}">
        <p14:creationId xmlns:p14="http://schemas.microsoft.com/office/powerpoint/2010/main" val="203197404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can easily do 3-D “lines” (planes):</a:t>
                </a:r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+ c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k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7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for (</a:t>
            </a:r>
            <a:r>
              <a:rPr lang="en-US" dirty="0" err="1"/>
              <a:t>x,y</a:t>
            </a:r>
            <a:r>
              <a:rPr lang="en-US" dirty="0"/>
              <a:t>) coordinates, there are a pair of polar coordinates (r,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endParaRPr lang="en-US" sz="2000" dirty="0"/>
          </a:p>
          <a:p>
            <a:r>
              <a:rPr lang="en-US" dirty="0"/>
              <a:t>These are called the “</a:t>
            </a:r>
            <a:r>
              <a:rPr lang="en-US" dirty="0">
                <a:solidFill>
                  <a:srgbClr val="FFC000"/>
                </a:solidFill>
              </a:rPr>
              <a:t>polar coordinates</a:t>
            </a:r>
            <a:r>
              <a:rPr lang="en-US" dirty="0"/>
              <a:t>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72476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write lines (planes</a:t>
            </a:r>
            <a:r>
              <a:rPr lang="en-US"/>
              <a:t>… whatever) </a:t>
            </a:r>
            <a:r>
              <a:rPr lang="en-US" dirty="0"/>
              <a:t>in n-D!</a:t>
            </a:r>
          </a:p>
        </p:txBody>
      </p:sp>
    </p:spTree>
    <p:extLst>
      <p:ext uri="{BB962C8B-B14F-4D97-AF65-F5344CB8AC3E}">
        <p14:creationId xmlns:p14="http://schemas.microsoft.com/office/powerpoint/2010/main" val="37727596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36AB613-97FC-4BE4-9670-F89202AA8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" y="533400"/>
            <a:ext cx="912579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69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1362F9B-744E-48E4-A24D-2FDF9F395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4"/>
            <a:ext cx="9107959" cy="616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7684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1C878F-E9C5-462B-A0EC-CF69CC11296F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11082400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In what quadrant is the terminal point of the vector located?	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50616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0" y="2951946"/>
            <a:ext cx="3593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/>
              <a:t>I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2600" y="2951946"/>
            <a:ext cx="53412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/>
              <a:t>II</a:t>
            </a:r>
          </a:p>
        </p:txBody>
      </p:sp>
      <p:sp>
        <p:nvSpPr>
          <p:cNvPr id="8" name="Rectangle 7"/>
          <p:cNvSpPr/>
          <p:nvPr/>
        </p:nvSpPr>
        <p:spPr>
          <a:xfrm>
            <a:off x="7577601" y="4856946"/>
            <a:ext cx="5757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/>
              <a:t>IV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0" y="4856946"/>
            <a:ext cx="7088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/>
              <a:t>III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3E6ADE-A237-423E-BC21-830C5FEBE920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6518695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In what quadrant is the terminal point of the vector located?	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50616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0" y="2951946"/>
            <a:ext cx="3593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/>
              <a:t>I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2600" y="2951946"/>
            <a:ext cx="53412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/>
              <a:t>II</a:t>
            </a:r>
          </a:p>
        </p:txBody>
      </p:sp>
      <p:sp>
        <p:nvSpPr>
          <p:cNvPr id="8" name="Rectangle 7"/>
          <p:cNvSpPr/>
          <p:nvPr/>
        </p:nvSpPr>
        <p:spPr>
          <a:xfrm>
            <a:off x="7577601" y="4856946"/>
            <a:ext cx="5757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FFFF00"/>
                </a:solidFill>
              </a:rPr>
              <a:t>IV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0" y="4856946"/>
            <a:ext cx="7088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/>
              <a:t>III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20525" y="4137285"/>
            <a:ext cx="1309684" cy="772645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354033" y="4043088"/>
            <a:ext cx="5181600" cy="3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477000" y="2083688"/>
            <a:ext cx="457200" cy="42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AE75E2-273F-4526-B30C-FE419EDCF217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8957922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E21A52-677A-4AA6-A90C-72BA7DF868DC}"/>
              </a:ext>
            </a:extLst>
          </p:cNvPr>
          <p:cNvGrpSpPr/>
          <p:nvPr/>
        </p:nvGrpSpPr>
        <p:grpSpPr>
          <a:xfrm>
            <a:off x="4354033" y="2083688"/>
            <a:ext cx="5181600" cy="4240912"/>
            <a:chOff x="4354033" y="2083688"/>
            <a:chExt cx="5181600" cy="424091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03491D9-C2E2-44A9-B8A0-77D4A7FC7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150616"/>
              <a:ext cx="4209363" cy="4021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E14A75-0E98-4734-853A-4AE3A9BC139F}"/>
                </a:ext>
              </a:extLst>
            </p:cNvPr>
            <p:cNvSpPr/>
            <p:nvPr/>
          </p:nvSpPr>
          <p:spPr>
            <a:xfrm>
              <a:off x="7620000" y="2951946"/>
              <a:ext cx="35939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/>
                <a:t>I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C69A8F-8C0A-4A55-A39E-18BA71016C15}"/>
                </a:ext>
              </a:extLst>
            </p:cNvPr>
            <p:cNvSpPr/>
            <p:nvPr/>
          </p:nvSpPr>
          <p:spPr>
            <a:xfrm>
              <a:off x="5562600" y="2951946"/>
              <a:ext cx="534121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/>
                <a:t>II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3FB40F-A872-4189-BFEA-AAF06750AD18}"/>
                </a:ext>
              </a:extLst>
            </p:cNvPr>
            <p:cNvSpPr/>
            <p:nvPr/>
          </p:nvSpPr>
          <p:spPr>
            <a:xfrm>
              <a:off x="7577601" y="4856946"/>
              <a:ext cx="57579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/>
                <a:t>IV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0A67A9-5892-43B0-B65D-D444E35B708E}"/>
                </a:ext>
              </a:extLst>
            </p:cNvPr>
            <p:cNvSpPr/>
            <p:nvPr/>
          </p:nvSpPr>
          <p:spPr>
            <a:xfrm>
              <a:off x="5486400" y="4856946"/>
              <a:ext cx="70884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/>
                <a:t>III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7C202C2E-DBB4-4AAD-BC5C-CD89D454B1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354033" y="4043088"/>
              <a:ext cx="5181600" cy="365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r>
                <a:rPr lang="en-US" sz="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r>
                <a:rPr lang="en-US" sz="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8981D688-4A8F-4B15-B364-EBF3F79A71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477000" y="2083688"/>
              <a:ext cx="457200" cy="424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305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If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is multiplied by a scalar, in which quadrant will the terminal point of the product vector be?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b="0" dirty="0"/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–2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305800" cy="5638800"/>
              </a:xfrm>
              <a:blipFill>
                <a:blip r:embed="rId3"/>
                <a:stretch>
                  <a:fillRect l="-2568" t="-1946" r="-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092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E21A52-677A-4AA6-A90C-72BA7DF868DC}"/>
              </a:ext>
            </a:extLst>
          </p:cNvPr>
          <p:cNvGrpSpPr/>
          <p:nvPr/>
        </p:nvGrpSpPr>
        <p:grpSpPr>
          <a:xfrm>
            <a:off x="4354033" y="2083688"/>
            <a:ext cx="5181600" cy="4240912"/>
            <a:chOff x="4354033" y="2083688"/>
            <a:chExt cx="5181600" cy="424091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03491D9-C2E2-44A9-B8A0-77D4A7FC7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150616"/>
              <a:ext cx="4209363" cy="4021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E14A75-0E98-4734-853A-4AE3A9BC139F}"/>
                </a:ext>
              </a:extLst>
            </p:cNvPr>
            <p:cNvSpPr/>
            <p:nvPr/>
          </p:nvSpPr>
          <p:spPr>
            <a:xfrm>
              <a:off x="7620000" y="2951946"/>
              <a:ext cx="35939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/>
                <a:t>I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C69A8F-8C0A-4A55-A39E-18BA71016C15}"/>
                </a:ext>
              </a:extLst>
            </p:cNvPr>
            <p:cNvSpPr/>
            <p:nvPr/>
          </p:nvSpPr>
          <p:spPr>
            <a:xfrm>
              <a:off x="5562600" y="2951946"/>
              <a:ext cx="534121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/>
                <a:t>II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3FB40F-A872-4189-BFEA-AAF06750AD18}"/>
                </a:ext>
              </a:extLst>
            </p:cNvPr>
            <p:cNvSpPr/>
            <p:nvPr/>
          </p:nvSpPr>
          <p:spPr>
            <a:xfrm>
              <a:off x="7577601" y="4856946"/>
              <a:ext cx="57579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/>
                <a:t>IV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0A67A9-5892-43B0-B65D-D444E35B708E}"/>
                </a:ext>
              </a:extLst>
            </p:cNvPr>
            <p:cNvSpPr/>
            <p:nvPr/>
          </p:nvSpPr>
          <p:spPr>
            <a:xfrm>
              <a:off x="5486400" y="4856946"/>
              <a:ext cx="70884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/>
                <a:t>III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7C202C2E-DBB4-4AAD-BC5C-CD89D454B1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354033" y="4043088"/>
              <a:ext cx="5181600" cy="365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r>
                <a:rPr lang="en-US" sz="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r>
                <a:rPr lang="en-US" sz="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en-US" sz="11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US" sz="10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r>
                <a:rPr lang="en-US" sz="120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8981D688-4A8F-4B15-B364-EBF3F79A71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477000" y="2083688"/>
              <a:ext cx="457200" cy="424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b="0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cs typeface="Courier New" panose="02070309020205020404" pitchFamily="49" charset="0"/>
                </a:rPr>
                <a:t>-</a:t>
              </a: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 </a:t>
              </a:r>
            </a:p>
            <a:p>
              <a:pPr algn="r">
                <a:lnSpc>
                  <a:spcPts val="1900"/>
                </a:lnSpc>
                <a:spcBef>
                  <a:spcPts val="0"/>
                </a:spcBef>
              </a:pPr>
              <a:r>
                <a:rPr lang="en-US" sz="2250" dirty="0">
                  <a:solidFill>
                    <a:schemeClr val="tx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305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If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is multiplied by a scalar, in which quadrant will the terminal point of the product vector be?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92D05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b="0" dirty="0"/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	–2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305800" cy="5638800"/>
              </a:xfrm>
              <a:blipFill>
                <a:blip r:embed="rId3"/>
                <a:stretch>
                  <a:fillRect l="-2568" t="-1946" r="-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FB59BD-5525-4304-9AB4-A2361678A189}"/>
              </a:ext>
            </a:extLst>
          </p:cNvPr>
          <p:cNvCxnSpPr/>
          <p:nvPr/>
        </p:nvCxnSpPr>
        <p:spPr>
          <a:xfrm flipV="1">
            <a:off x="6771862" y="3657600"/>
            <a:ext cx="563216" cy="536716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39066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If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is multiplied by a scalar, in which quadrant will the terminal point of the product vector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be?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000" dirty="0"/>
                  <a:t>	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92D05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92D050"/>
                    </a:solidFill>
                  </a:rPr>
                  <a:t> </a:t>
                </a:r>
                <a:r>
                  <a:rPr lang="en-US" dirty="0"/>
                  <a:t>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2000" b="0" dirty="0"/>
              </a:p>
              <a:p>
                <a:pPr>
                  <a:spcBef>
                    <a:spcPts val="0"/>
                  </a:spcBef>
                </a:pPr>
                <a:r>
                  <a:rPr lang="en-US" b="0" dirty="0">
                    <a:solidFill>
                      <a:srgbClr val="FFFF00"/>
                    </a:solidFill>
                  </a:rPr>
                  <a:t>–2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  <a:blipFill rotWithShape="1">
                <a:blip r:embed="rId2"/>
                <a:stretch>
                  <a:fillRect l="-2593" t="-1946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651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0" y="3544981"/>
            <a:ext cx="3593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/>
              <a:t>I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2600" y="3544981"/>
            <a:ext cx="53412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/>
              <a:t>II</a:t>
            </a:r>
          </a:p>
        </p:txBody>
      </p:sp>
      <p:sp>
        <p:nvSpPr>
          <p:cNvPr id="8" name="Rectangle 7"/>
          <p:cNvSpPr/>
          <p:nvPr/>
        </p:nvSpPr>
        <p:spPr>
          <a:xfrm>
            <a:off x="7577601" y="5449981"/>
            <a:ext cx="5757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/>
              <a:t>IV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0" y="5449981"/>
            <a:ext cx="7088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/>
              <a:t>III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771862" y="4253948"/>
            <a:ext cx="563216" cy="536716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354033" y="4652688"/>
            <a:ext cx="5181600" cy="3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477000" y="2693288"/>
            <a:ext cx="457200" cy="42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b="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-</a:t>
            </a: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en-US" sz="2250" dirty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744600" y="4754443"/>
            <a:ext cx="1084481" cy="1019126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B7C6ACA-F960-4825-88B1-E6A39E040394}"/>
              </a:ext>
            </a:extLst>
          </p:cNvPr>
          <p:cNvSpPr/>
          <p:nvPr/>
        </p:nvSpPr>
        <p:spPr>
          <a:xfrm>
            <a:off x="0" y="6553200"/>
            <a:ext cx="1577676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66373083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6121400"/>
            <a:ext cx="5054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742" y="838200"/>
                <a:ext cx="9138458" cy="5638800"/>
              </a:xfrm>
            </p:spPr>
            <p:txBody>
              <a:bodyPr/>
              <a:lstStyle/>
              <a:p>
                <a:r>
                  <a:rPr lang="en-US" dirty="0"/>
                  <a:t>Vector calculations in </a:t>
                </a:r>
                <a:r>
                  <a:rPr lang="en-US" dirty="0" err="1"/>
                  <a:t>wolframalpha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In what quadrant is the terminal point of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5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- 3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  <a:p>
                <a:endParaRPr lang="en-US" sz="2000" dirty="0"/>
              </a:p>
              <a:p>
                <a:r>
                  <a:rPr lang="en-US" dirty="0"/>
                  <a:t>Type in: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vector  5i - 3j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This will give you a plot, so you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can tell which quadrant it’s in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42" y="838200"/>
                <a:ext cx="9138458" cy="5638800"/>
              </a:xfrm>
              <a:blipFill rotWithShape="1">
                <a:blip r:embed="rId3"/>
                <a:stretch>
                  <a:fillRect l="-2333" t="-1946" r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446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6373</Words>
  <Application>Microsoft Office PowerPoint</Application>
  <PresentationFormat>On-screen Show (4:3)</PresentationFormat>
  <Paragraphs>1246</Paragraphs>
  <Slides>181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181</vt:i4>
      </vt:variant>
    </vt:vector>
  </HeadingPairs>
  <TitlesOfParts>
    <vt:vector size="191" baseType="lpstr">
      <vt:lpstr>Aharoni</vt:lpstr>
      <vt:lpstr>Arial</vt:lpstr>
      <vt:lpstr>Arial Black</vt:lpstr>
      <vt:lpstr>Arial Narrow</vt:lpstr>
      <vt:lpstr>Calibri</vt:lpstr>
      <vt:lpstr>Cambria Math</vt:lpstr>
      <vt:lpstr>Comic Sans MS</vt:lpstr>
      <vt:lpstr>Courier New</vt:lpstr>
      <vt:lpstr>Wingdings</vt:lpstr>
      <vt:lpstr>Office Theme</vt:lpstr>
      <vt:lpstr>PowerPoint Presentation</vt:lpstr>
      <vt:lpstr>What’s Up?</vt:lpstr>
      <vt:lpstr>What’s Up?</vt:lpstr>
      <vt:lpstr>Review</vt:lpstr>
      <vt:lpstr>Parametric Equations</vt:lpstr>
      <vt:lpstr>Parametric Equations</vt:lpstr>
      <vt:lpstr>Parametric Equations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Derivatives</vt:lpstr>
      <vt:lpstr>Polar Integration</vt:lpstr>
      <vt:lpstr>Polar Integration</vt:lpstr>
      <vt:lpstr>Polar Integration</vt:lpstr>
      <vt:lpstr>Polar Integration</vt:lpstr>
      <vt:lpstr>Polar Integration</vt:lpstr>
      <vt:lpstr>Polar Integration</vt:lpstr>
      <vt:lpstr>Questions?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Questions?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Questions?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Vectors</vt:lpstr>
      <vt:lpstr>PowerPoint Presentation</vt:lpstr>
      <vt:lpstr>PowerPoint Presentation</vt:lpstr>
      <vt:lpstr>PowerPoint Presentation</vt:lpstr>
      <vt:lpstr>PowerPoint Presentation</vt:lpstr>
      <vt:lpstr>Questions?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Vectors</vt:lpstr>
      <vt:lpstr>Vectors</vt:lpstr>
      <vt:lpstr>Vectors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Vectors</vt:lpstr>
      <vt:lpstr>Vectors</vt:lpstr>
      <vt:lpstr>Vectors</vt:lpstr>
      <vt:lpstr>Vectors</vt:lpstr>
      <vt:lpstr>Vectors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Vectors</vt:lpstr>
      <vt:lpstr>PowerPoint Presentation</vt:lpstr>
      <vt:lpstr>PowerPoint Presentation</vt:lpstr>
      <vt:lpstr>PowerPoint Presentation</vt:lpstr>
      <vt:lpstr>Questions?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Vectors</vt:lpstr>
      <vt:lpstr>Vectors</vt:lpstr>
      <vt:lpstr>Vectors</vt:lpstr>
      <vt:lpstr>Vectors</vt:lpstr>
      <vt:lpstr>Vectors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385</cp:revision>
  <dcterms:created xsi:type="dcterms:W3CDTF">2012-09-06T22:30:26Z</dcterms:created>
  <dcterms:modified xsi:type="dcterms:W3CDTF">2023-03-22T02:50:22Z</dcterms:modified>
</cp:coreProperties>
</file>