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6" r:id="rId2"/>
    <p:sldId id="437" r:id="rId3"/>
    <p:sldId id="525" r:id="rId4"/>
    <p:sldId id="941" r:id="rId5"/>
    <p:sldId id="942" r:id="rId6"/>
    <p:sldId id="943" r:id="rId7"/>
    <p:sldId id="944" r:id="rId8"/>
    <p:sldId id="1018" r:id="rId9"/>
    <p:sldId id="945" r:id="rId10"/>
    <p:sldId id="946" r:id="rId11"/>
    <p:sldId id="947" r:id="rId12"/>
    <p:sldId id="1212" r:id="rId13"/>
    <p:sldId id="1168" r:id="rId14"/>
    <p:sldId id="1017" r:id="rId15"/>
    <p:sldId id="949" r:id="rId16"/>
    <p:sldId id="950" r:id="rId17"/>
    <p:sldId id="952" r:id="rId18"/>
    <p:sldId id="953" r:id="rId19"/>
    <p:sldId id="954" r:id="rId20"/>
    <p:sldId id="955" r:id="rId21"/>
    <p:sldId id="956" r:id="rId22"/>
    <p:sldId id="957" r:id="rId23"/>
    <p:sldId id="958" r:id="rId24"/>
    <p:sldId id="959" r:id="rId25"/>
    <p:sldId id="960" r:id="rId26"/>
    <p:sldId id="961" r:id="rId27"/>
    <p:sldId id="962" r:id="rId28"/>
    <p:sldId id="963" r:id="rId29"/>
    <p:sldId id="1330" r:id="rId30"/>
    <p:sldId id="1019" r:id="rId31"/>
    <p:sldId id="969" r:id="rId32"/>
    <p:sldId id="1015" r:id="rId33"/>
    <p:sldId id="966" r:id="rId34"/>
    <p:sldId id="1331" r:id="rId35"/>
    <p:sldId id="2886" r:id="rId36"/>
    <p:sldId id="967" r:id="rId37"/>
    <p:sldId id="970" r:id="rId38"/>
    <p:sldId id="1346" r:id="rId39"/>
    <p:sldId id="968" r:id="rId40"/>
    <p:sldId id="971" r:id="rId41"/>
    <p:sldId id="996" r:id="rId42"/>
    <p:sldId id="1016" r:id="rId43"/>
    <p:sldId id="1004" r:id="rId44"/>
    <p:sldId id="985" r:id="rId45"/>
    <p:sldId id="988" r:id="rId46"/>
    <p:sldId id="986" r:id="rId47"/>
    <p:sldId id="987" r:id="rId48"/>
    <p:sldId id="1003" r:id="rId49"/>
    <p:sldId id="1251" r:id="rId50"/>
    <p:sldId id="951" r:id="rId51"/>
    <p:sldId id="1230" r:id="rId52"/>
    <p:sldId id="1231" r:id="rId53"/>
    <p:sldId id="1232" r:id="rId54"/>
    <p:sldId id="2888" r:id="rId55"/>
    <p:sldId id="2889" r:id="rId56"/>
    <p:sldId id="1213" r:id="rId57"/>
    <p:sldId id="1214" r:id="rId58"/>
    <p:sldId id="1215" r:id="rId59"/>
    <p:sldId id="1216" r:id="rId60"/>
    <p:sldId id="1217" r:id="rId61"/>
    <p:sldId id="1218" r:id="rId62"/>
    <p:sldId id="1219" r:id="rId63"/>
    <p:sldId id="1220" r:id="rId64"/>
    <p:sldId id="1222" r:id="rId65"/>
    <p:sldId id="2887" r:id="rId66"/>
    <p:sldId id="1223" r:id="rId67"/>
    <p:sldId id="1224" r:id="rId68"/>
    <p:sldId id="1225" r:id="rId69"/>
    <p:sldId id="1226" r:id="rId70"/>
    <p:sldId id="1227" r:id="rId71"/>
    <p:sldId id="1228" r:id="rId72"/>
    <p:sldId id="1229" r:id="rId73"/>
    <p:sldId id="2875" r:id="rId74"/>
    <p:sldId id="2876" r:id="rId75"/>
    <p:sldId id="2877" r:id="rId76"/>
    <p:sldId id="2871" r:id="rId77"/>
    <p:sldId id="2878" r:id="rId78"/>
    <p:sldId id="2879" r:id="rId79"/>
    <p:sldId id="2872" r:id="rId80"/>
    <p:sldId id="2880" r:id="rId81"/>
    <p:sldId id="2881" r:id="rId82"/>
    <p:sldId id="2873" r:id="rId83"/>
    <p:sldId id="2882" r:id="rId84"/>
    <p:sldId id="2883" r:id="rId85"/>
    <p:sldId id="2874" r:id="rId86"/>
    <p:sldId id="2884" r:id="rId87"/>
    <p:sldId id="2885" r:id="rId88"/>
    <p:sldId id="434" r:id="rId89"/>
    <p:sldId id="2864" r:id="rId90"/>
    <p:sldId id="588"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Arial" charset="0"/>
      </a:defRPr>
    </a:lvl1pPr>
    <a:lvl2pPr marL="457200" algn="l" rtl="0" fontAlgn="base">
      <a:spcBef>
        <a:spcPct val="0"/>
      </a:spcBef>
      <a:spcAft>
        <a:spcPct val="0"/>
      </a:spcAft>
      <a:defRPr kern="1200">
        <a:solidFill>
          <a:schemeClr val="tx1"/>
        </a:solidFill>
        <a:latin typeface="Comic Sans MS" pitchFamily="66" charset="0"/>
        <a:ea typeface="+mn-ea"/>
        <a:cs typeface="Arial" charset="0"/>
      </a:defRPr>
    </a:lvl2pPr>
    <a:lvl3pPr marL="914400" algn="l" rtl="0" fontAlgn="base">
      <a:spcBef>
        <a:spcPct val="0"/>
      </a:spcBef>
      <a:spcAft>
        <a:spcPct val="0"/>
      </a:spcAft>
      <a:defRPr kern="1200">
        <a:solidFill>
          <a:schemeClr val="tx1"/>
        </a:solidFill>
        <a:latin typeface="Comic Sans MS" pitchFamily="66" charset="0"/>
        <a:ea typeface="+mn-ea"/>
        <a:cs typeface="Arial" charset="0"/>
      </a:defRPr>
    </a:lvl3pPr>
    <a:lvl4pPr marL="1371600" algn="l" rtl="0" fontAlgn="base">
      <a:spcBef>
        <a:spcPct val="0"/>
      </a:spcBef>
      <a:spcAft>
        <a:spcPct val="0"/>
      </a:spcAft>
      <a:defRPr kern="1200">
        <a:solidFill>
          <a:schemeClr val="tx1"/>
        </a:solidFill>
        <a:latin typeface="Comic Sans MS" pitchFamily="66" charset="0"/>
        <a:ea typeface="+mn-ea"/>
        <a:cs typeface="Arial" charset="0"/>
      </a:defRPr>
    </a:lvl4pPr>
    <a:lvl5pPr marL="1828800" algn="l" rtl="0" fontAlgn="base">
      <a:spcBef>
        <a:spcPct val="0"/>
      </a:spcBef>
      <a:spcAft>
        <a:spcPct val="0"/>
      </a:spcAft>
      <a:defRPr kern="1200">
        <a:solidFill>
          <a:schemeClr val="tx1"/>
        </a:solidFill>
        <a:latin typeface="Comic Sans MS" pitchFamily="66" charset="0"/>
        <a:ea typeface="+mn-ea"/>
        <a:cs typeface="Arial" charset="0"/>
      </a:defRPr>
    </a:lvl5pPr>
    <a:lvl6pPr marL="2286000" algn="l" defTabSz="914400" rtl="0" eaLnBrk="1" latinLnBrk="0" hangingPunct="1">
      <a:defRPr kern="1200">
        <a:solidFill>
          <a:schemeClr val="tx1"/>
        </a:solidFill>
        <a:latin typeface="Comic Sans MS" pitchFamily="66" charset="0"/>
        <a:ea typeface="+mn-ea"/>
        <a:cs typeface="Arial" charset="0"/>
      </a:defRPr>
    </a:lvl6pPr>
    <a:lvl7pPr marL="2743200" algn="l" defTabSz="914400" rtl="0" eaLnBrk="1" latinLnBrk="0" hangingPunct="1">
      <a:defRPr kern="1200">
        <a:solidFill>
          <a:schemeClr val="tx1"/>
        </a:solidFill>
        <a:latin typeface="Comic Sans MS" pitchFamily="66" charset="0"/>
        <a:ea typeface="+mn-ea"/>
        <a:cs typeface="Arial" charset="0"/>
      </a:defRPr>
    </a:lvl7pPr>
    <a:lvl8pPr marL="3200400" algn="l" defTabSz="914400" rtl="0" eaLnBrk="1" latinLnBrk="0" hangingPunct="1">
      <a:defRPr kern="1200">
        <a:solidFill>
          <a:schemeClr val="tx1"/>
        </a:solidFill>
        <a:latin typeface="Comic Sans MS" pitchFamily="66" charset="0"/>
        <a:ea typeface="+mn-ea"/>
        <a:cs typeface="Arial" charset="0"/>
      </a:defRPr>
    </a:lvl8pPr>
    <a:lvl9pPr marL="3657600" algn="l" defTabSz="914400" rtl="0" eaLnBrk="1" latinLnBrk="0" hangingPunct="1">
      <a:defRPr kern="1200">
        <a:solidFill>
          <a:schemeClr val="tx1"/>
        </a:solidFill>
        <a:latin typeface="Comic Sans MS" pitchFamily="66"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B6DF89"/>
    <a:srgbClr val="67F030"/>
    <a:srgbClr val="FF5050"/>
    <a:srgbClr val="9966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31" autoAdjust="0"/>
    <p:restoredTop sz="94660"/>
  </p:normalViewPr>
  <p:slideViewPr>
    <p:cSldViewPr>
      <p:cViewPr varScale="1">
        <p:scale>
          <a:sx n="90" d="100"/>
          <a:sy n="90" d="100"/>
        </p:scale>
        <p:origin x="7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4" d="100"/>
          <a:sy n="54" d="100"/>
        </p:scale>
        <p:origin x="-6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27D452D-AAF8-404D-BCC0-E309A1A37137}" type="datetimeFigureOut">
              <a:rPr lang="en-US"/>
              <a:pPr>
                <a:defRPr/>
              </a:pPr>
              <a:t>2/21/2023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9C55624-2ED1-490C-B64E-85124094BF79}" type="slidenum">
              <a:rPr lang="en-US"/>
              <a:pPr>
                <a:defRPr/>
              </a:pPr>
              <a:t>‹#›</a:t>
            </a:fld>
            <a:endParaRPr lang="en-US"/>
          </a:p>
        </p:txBody>
      </p:sp>
    </p:spTree>
    <p:extLst>
      <p:ext uri="{BB962C8B-B14F-4D97-AF65-F5344CB8AC3E}">
        <p14:creationId xmlns:p14="http://schemas.microsoft.com/office/powerpoint/2010/main" val="3672969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B66A8-3291-4012-BA75-CF798B6DE3AB}" type="datetimeFigureOut">
              <a:rPr lang="en-US" smtClean="0"/>
              <a:t>2/21/2023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4174F-5097-4DB1-B5A8-54D0DA20CBE2}" type="slidenum">
              <a:rPr lang="en-US" smtClean="0"/>
              <a:t>‹#›</a:t>
            </a:fld>
            <a:endParaRPr lang="en-US"/>
          </a:p>
        </p:txBody>
      </p:sp>
    </p:spTree>
    <p:extLst>
      <p:ext uri="{BB962C8B-B14F-4D97-AF65-F5344CB8AC3E}">
        <p14:creationId xmlns:p14="http://schemas.microsoft.com/office/powerpoint/2010/main" val="12393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5700" b="1" i="0" baseline="0">
                <a:solidFill>
                  <a:srgbClr val="FFFF00"/>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800" b="1" i="0" baseline="0">
                <a:solidFill>
                  <a:srgbClr val="CC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9144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143000"/>
            <a:ext cx="82296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96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5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lvl1pPr>
              <a:defRPr sz="6000"/>
            </a:lvl1pPr>
          </a:lstStyle>
          <a:p>
            <a:r>
              <a:rPr lang="en-US" dirty="0"/>
              <a:t>Click to edit Master title style</a:t>
            </a:r>
          </a:p>
        </p:txBody>
      </p:sp>
      <p:sp>
        <p:nvSpPr>
          <p:cNvPr id="3" name="Content Placeholder 2"/>
          <p:cNvSpPr>
            <a:spLocks noGrp="1"/>
          </p:cNvSpPr>
          <p:nvPr>
            <p:ph idx="1"/>
          </p:nvPr>
        </p:nvSpPr>
        <p:spPr>
          <a:xfrm>
            <a:off x="457200" y="1219200"/>
            <a:ext cx="8229600" cy="5638800"/>
          </a:xfrm>
        </p:spPr>
        <p:txBody>
          <a:bodyPr/>
          <a:lstStyle>
            <a:lvl1pPr marL="0" indent="0">
              <a:buNone/>
              <a:defRPr/>
            </a:lvl1pPr>
            <a:lvl2pPr marL="1028700" indent="-571500">
              <a:buFont typeface="Arial" pitchFamily="34" charset="0"/>
              <a:buChar char="•"/>
              <a:defRPr/>
            </a:lvl2pPr>
            <a:lvl3pPr marL="1143000" indent="-228600">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309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056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1890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57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43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827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43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827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65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673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00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723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75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1" kern="1200">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Comic Sans MS" pitchFamily="66" charset="0"/>
        </a:defRPr>
      </a:lvl2pPr>
      <a:lvl3pPr algn="ctr" rtl="0" eaLnBrk="0" fontAlgn="base" hangingPunct="0">
        <a:spcBef>
          <a:spcPct val="0"/>
        </a:spcBef>
        <a:spcAft>
          <a:spcPct val="0"/>
        </a:spcAft>
        <a:defRPr sz="4400" b="1">
          <a:solidFill>
            <a:srgbClr val="FFFF00"/>
          </a:solidFill>
          <a:latin typeface="Comic Sans MS" pitchFamily="66" charset="0"/>
        </a:defRPr>
      </a:lvl3pPr>
      <a:lvl4pPr algn="ctr" rtl="0" eaLnBrk="0" fontAlgn="base" hangingPunct="0">
        <a:spcBef>
          <a:spcPct val="0"/>
        </a:spcBef>
        <a:spcAft>
          <a:spcPct val="0"/>
        </a:spcAft>
        <a:defRPr sz="4400" b="1">
          <a:solidFill>
            <a:srgbClr val="FFFF00"/>
          </a:solidFill>
          <a:latin typeface="Comic Sans MS" pitchFamily="66" charset="0"/>
        </a:defRPr>
      </a:lvl4pPr>
      <a:lvl5pPr algn="ctr" rtl="0" eaLnBrk="0" fontAlgn="base" hangingPunct="0">
        <a:spcBef>
          <a:spcPct val="0"/>
        </a:spcBef>
        <a:spcAft>
          <a:spcPct val="0"/>
        </a:spcAft>
        <a:defRPr sz="4400" b="1">
          <a:solidFill>
            <a:srgbClr val="FFFF00"/>
          </a:solidFill>
          <a:latin typeface="Comic Sans MS" pitchFamily="66" charset="0"/>
        </a:defRPr>
      </a:lvl5pPr>
      <a:lvl6pPr marL="457200" algn="ctr" rtl="0" fontAlgn="base">
        <a:spcBef>
          <a:spcPct val="0"/>
        </a:spcBef>
        <a:spcAft>
          <a:spcPct val="0"/>
        </a:spcAft>
        <a:defRPr sz="4400" b="1">
          <a:solidFill>
            <a:srgbClr val="FFFF00"/>
          </a:solidFill>
          <a:latin typeface="Comic Sans MS" pitchFamily="66" charset="0"/>
        </a:defRPr>
      </a:lvl6pPr>
      <a:lvl7pPr marL="914400" algn="ctr" rtl="0" fontAlgn="base">
        <a:spcBef>
          <a:spcPct val="0"/>
        </a:spcBef>
        <a:spcAft>
          <a:spcPct val="0"/>
        </a:spcAft>
        <a:defRPr sz="4400" b="1">
          <a:solidFill>
            <a:srgbClr val="FFFF00"/>
          </a:solidFill>
          <a:latin typeface="Comic Sans MS" pitchFamily="66" charset="0"/>
        </a:defRPr>
      </a:lvl7pPr>
      <a:lvl8pPr marL="1371600" algn="ctr" rtl="0" fontAlgn="base">
        <a:spcBef>
          <a:spcPct val="0"/>
        </a:spcBef>
        <a:spcAft>
          <a:spcPct val="0"/>
        </a:spcAft>
        <a:defRPr sz="4400" b="1">
          <a:solidFill>
            <a:srgbClr val="FFFF00"/>
          </a:solidFill>
          <a:latin typeface="Comic Sans MS" pitchFamily="66" charset="0"/>
        </a:defRPr>
      </a:lvl8pPr>
      <a:lvl9pPr marL="1828800" algn="ctr" rtl="0" fontAlgn="base">
        <a:spcBef>
          <a:spcPct val="0"/>
        </a:spcBef>
        <a:spcAft>
          <a:spcPct val="0"/>
        </a:spcAft>
        <a:defRPr sz="4400" b="1">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819FE5-4ECE-49DA-A563-460FEFB04F69}"/>
              </a:ext>
            </a:extLst>
          </p:cNvPr>
          <p:cNvPicPr>
            <a:picLocks noChangeAspect="1"/>
          </p:cNvPicPr>
          <p:nvPr/>
        </p:nvPicPr>
        <p:blipFill rotWithShape="1">
          <a:blip r:embed="rId2"/>
          <a:srcRect b="693"/>
          <a:stretch/>
        </p:blipFill>
        <p:spPr>
          <a:xfrm>
            <a:off x="0" y="-1"/>
            <a:ext cx="9157588" cy="6869151"/>
          </a:xfrm>
          <a:prstGeom prst="rect">
            <a:avLst/>
          </a:prstGeom>
        </p:spPr>
      </p:pic>
      <p:sp>
        <p:nvSpPr>
          <p:cNvPr id="5" name="Text Box 2"/>
          <p:cNvSpPr txBox="1">
            <a:spLocks noChangeArrowheads="1"/>
          </p:cNvSpPr>
          <p:nvPr/>
        </p:nvSpPr>
        <p:spPr bwMode="auto">
          <a:xfrm>
            <a:off x="0" y="1143000"/>
            <a:ext cx="90678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sz="6000" dirty="0">
                <a:solidFill>
                  <a:srgbClr val="FFFF00"/>
                </a:solidFill>
              </a:rPr>
              <a:t>Welcome to</a:t>
            </a:r>
            <a:r>
              <a:rPr lang="en-US" altLang="en-US" sz="6000" dirty="0"/>
              <a:t> </a:t>
            </a:r>
          </a:p>
          <a:p>
            <a:pPr eaLnBrk="1" hangingPunct="1">
              <a:spcBef>
                <a:spcPct val="0"/>
              </a:spcBef>
              <a:buFontTx/>
              <a:buNone/>
            </a:pPr>
            <a:r>
              <a:rPr lang="en-US" altLang="en-US" sz="6000" dirty="0">
                <a:solidFill>
                  <a:srgbClr val="FFFF00"/>
                </a:solidFill>
              </a:rPr>
              <a:t>Unit 1 Part 1</a:t>
            </a:r>
          </a:p>
          <a:p>
            <a:pPr eaLnBrk="1" hangingPunct="1">
              <a:spcBef>
                <a:spcPct val="0"/>
              </a:spcBef>
              <a:buFontTx/>
              <a:buNone/>
            </a:pPr>
            <a:endParaRPr lang="en-US" altLang="en-US" sz="20500" dirty="0">
              <a:solidFill>
                <a:srgbClr val="FFFF00"/>
              </a:solidFill>
            </a:endParaRPr>
          </a:p>
          <a:p>
            <a:pPr eaLnBrk="1" hangingPunct="1">
              <a:spcBef>
                <a:spcPct val="0"/>
              </a:spcBef>
              <a:buFontTx/>
              <a:buNone/>
            </a:pPr>
            <a:r>
              <a:rPr lang="en-US" altLang="en-US" sz="3900" dirty="0">
                <a:solidFill>
                  <a:srgbClr val="FFC000"/>
                </a:solidFill>
              </a:rPr>
              <a:t>MATH366 Probability and Statistics</a:t>
            </a:r>
          </a:p>
        </p:txBody>
      </p:sp>
      <p:sp>
        <p:nvSpPr>
          <p:cNvPr id="7" name="TextBox 6">
            <a:extLst>
              <a:ext uri="{FF2B5EF4-FFF2-40B4-BE49-F238E27FC236}">
                <a16:creationId xmlns:a16="http://schemas.microsoft.com/office/drawing/2014/main" id="{46DDB7CE-34EB-4007-9197-7133BA774EC2}"/>
              </a:ext>
            </a:extLst>
          </p:cNvPr>
          <p:cNvSpPr txBox="1"/>
          <p:nvPr/>
        </p:nvSpPr>
        <p:spPr>
          <a:xfrm>
            <a:off x="0" y="6608802"/>
            <a:ext cx="9157588" cy="553998"/>
          </a:xfrm>
          <a:prstGeom prst="rect">
            <a:avLst/>
          </a:prstGeom>
          <a:noFill/>
        </p:spPr>
        <p:txBody>
          <a:bodyPr wrap="square">
            <a:spAutoFit/>
          </a:bodyPr>
          <a:lstStyle/>
          <a:p>
            <a:r>
              <a:rPr lang="en-US" sz="1500" dirty="0">
                <a:solidFill>
                  <a:srgbClr val="00B0F0"/>
                </a:solidFill>
              </a:rPr>
              <a:t>https://online.stanford.edu/sites/default/files/styles/figure_default/public/2018-04/theory-of-probability_stats116.jpg?itok=ms4fRMO-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Statistics??</a:t>
            </a:r>
          </a:p>
        </p:txBody>
      </p:sp>
      <p:sp>
        <p:nvSpPr>
          <p:cNvPr id="11267" name="Content Placeholder 2"/>
          <p:cNvSpPr>
            <a:spLocks noGrp="1"/>
          </p:cNvSpPr>
          <p:nvPr>
            <p:ph idx="1"/>
          </p:nvPr>
        </p:nvSpPr>
        <p:spPr/>
        <p:txBody>
          <a:bodyPr/>
          <a:lstStyle/>
          <a:p>
            <a:pPr algn="ctr"/>
            <a:r>
              <a:rPr lang="en-US" altLang="en-US" dirty="0">
                <a:solidFill>
                  <a:schemeClr val="tx1"/>
                </a:solidFill>
                <a:latin typeface="Showcard Gothic" pitchFamily="82" charset="0"/>
                <a:cs typeface="Times New Roman" pitchFamily="18" charset="0"/>
              </a:rPr>
              <a:t>numbers DO lie !</a:t>
            </a:r>
          </a:p>
          <a:p>
            <a:pPr eaLnBrk="1" hangingPunct="1">
              <a:spcBef>
                <a:spcPct val="0"/>
              </a:spcBef>
            </a:pPr>
            <a:endParaRPr lang="en-US" altLang="en-US" sz="2000" dirty="0">
              <a:cs typeface="Times New Roman" pitchFamily="18" charset="0"/>
            </a:endParaRPr>
          </a:p>
          <a:p>
            <a:pPr eaLnBrk="1" hangingPunct="1">
              <a:spcBef>
                <a:spcPct val="0"/>
              </a:spcBef>
            </a:pPr>
            <a:r>
              <a:rPr lang="en-US" altLang="en-US" dirty="0">
                <a:cs typeface="Times New Roman" pitchFamily="18" charset="0"/>
              </a:rPr>
              <a:t>In this course </a:t>
            </a:r>
          </a:p>
          <a:p>
            <a:pPr eaLnBrk="1" hangingPunct="1">
              <a:spcBef>
                <a:spcPct val="0"/>
              </a:spcBef>
            </a:pPr>
            <a:r>
              <a:rPr lang="en-US" altLang="en-US" dirty="0">
                <a:cs typeface="Times New Roman" pitchFamily="18" charset="0"/>
              </a:rPr>
              <a:t>we will learn how to do statistics and probability,</a:t>
            </a:r>
          </a:p>
          <a:p>
            <a:pPr eaLnBrk="1" hangingPunct="1">
              <a:spcBef>
                <a:spcPct val="0"/>
              </a:spcBef>
            </a:pPr>
            <a:r>
              <a:rPr lang="en-US" altLang="en-US" dirty="0">
                <a:cs typeface="Times New Roman" pitchFamily="18" charset="0"/>
              </a:rPr>
              <a:t>but we will also learn how pervasive statistical lying is and </a:t>
            </a:r>
          </a:p>
          <a:p>
            <a:pPr eaLnBrk="1" hangingPunct="1">
              <a:spcBef>
                <a:spcPct val="0"/>
              </a:spcBef>
            </a:pPr>
            <a:r>
              <a:rPr lang="en-US" altLang="en-US" dirty="0">
                <a:cs typeface="Times New Roman" pitchFamily="18" charset="0"/>
              </a:rPr>
              <a:t>how to recognize a potential lie </a:t>
            </a:r>
          </a:p>
          <a:p>
            <a:pPr eaLnBrk="1" hangingPunct="1">
              <a:spcBef>
                <a:spcPct val="0"/>
              </a:spcBef>
            </a:pPr>
            <a:r>
              <a:rPr lang="en-US" altLang="en-US" dirty="0">
                <a:cs typeface="Times New Roman" pitchFamily="18" charset="0"/>
              </a:rPr>
              <a:t>when we see one</a:t>
            </a:r>
          </a:p>
          <a:p>
            <a:pPr algn="ctr"/>
            <a:r>
              <a:rPr lang="en-US" altLang="en-US" sz="3200" dirty="0">
                <a:solidFill>
                  <a:schemeClr val="tx1"/>
                </a:solidFill>
                <a:latin typeface="Showcard Gothic" pitchFamily="82" charset="0"/>
                <a:cs typeface="Arial" charset="0"/>
              </a:rPr>
              <a:t> </a:t>
            </a:r>
            <a:r>
              <a:rPr lang="en-US" altLang="en-US" sz="3200" dirty="0">
                <a:solidFill>
                  <a:schemeClr val="tx1"/>
                </a:solidFill>
                <a:latin typeface="Arial" charset="0"/>
                <a:cs typeface="Arial" charset="0"/>
              </a:rPr>
              <a:t> </a:t>
            </a:r>
          </a:p>
          <a:p>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Statistics!!</a:t>
            </a:r>
          </a:p>
        </p:txBody>
      </p:sp>
      <p:sp>
        <p:nvSpPr>
          <p:cNvPr id="12291" name="Content Placeholder 2"/>
          <p:cNvSpPr>
            <a:spLocks noGrp="1"/>
          </p:cNvSpPr>
          <p:nvPr>
            <p:ph idx="1"/>
          </p:nvPr>
        </p:nvSpPr>
        <p:spPr/>
        <p:txBody>
          <a:bodyPr/>
          <a:lstStyle/>
          <a:p>
            <a:pPr eaLnBrk="1" hangingPunct="1">
              <a:spcBef>
                <a:spcPct val="0"/>
              </a:spcBef>
            </a:pPr>
            <a:r>
              <a:rPr lang="en-US" altLang="en-US">
                <a:cs typeface="Times New Roman" pitchFamily="18" charset="0"/>
              </a:rPr>
              <a:t>Statistics is the mathematics </a:t>
            </a:r>
          </a:p>
          <a:p>
            <a:pPr eaLnBrk="1" hangingPunct="1">
              <a:spcBef>
                <a:spcPct val="0"/>
              </a:spcBef>
            </a:pPr>
            <a:r>
              <a:rPr lang="en-US" altLang="en-US">
                <a:cs typeface="Times New Roman" pitchFamily="18" charset="0"/>
              </a:rPr>
              <a:t>of </a:t>
            </a:r>
            <a:r>
              <a:rPr lang="en-US" altLang="en-US">
                <a:solidFill>
                  <a:schemeClr val="tx1"/>
                </a:solidFill>
                <a:cs typeface="Times New Roman" pitchFamily="18" charset="0"/>
              </a:rPr>
              <a:t>uncertainty</a:t>
            </a:r>
          </a:p>
          <a:p>
            <a:pPr eaLnBrk="1" hangingPunct="1">
              <a:spcBef>
                <a:spcPct val="0"/>
              </a:spcBef>
            </a:pPr>
            <a:endParaRPr lang="en-US" altLang="en-US" sz="2000">
              <a:cs typeface="Times New Roman" pitchFamily="18" charset="0"/>
            </a:endParaRPr>
          </a:p>
          <a:p>
            <a:pPr eaLnBrk="1" hangingPunct="1">
              <a:spcBef>
                <a:spcPct val="0"/>
              </a:spcBef>
            </a:pPr>
            <a:r>
              <a:rPr lang="en-US" altLang="en-US">
                <a:cs typeface="Times New Roman" pitchFamily="18" charset="0"/>
              </a:rPr>
              <a:t>so, in our uncertain world</a:t>
            </a:r>
          </a:p>
          <a:p>
            <a:pPr eaLnBrk="1" hangingPunct="1">
              <a:spcBef>
                <a:spcPct val="0"/>
              </a:spcBef>
            </a:pPr>
            <a:r>
              <a:rPr lang="en-US" altLang="en-US">
                <a:cs typeface="Times New Roman" pitchFamily="18" charset="0"/>
              </a:rPr>
              <a:t>statistics is the </a:t>
            </a:r>
          </a:p>
          <a:p>
            <a:pPr eaLnBrk="1" hangingPunct="1">
              <a:spcBef>
                <a:spcPct val="0"/>
              </a:spcBef>
            </a:pPr>
            <a:r>
              <a:rPr lang="en-US" altLang="en-US">
                <a:cs typeface="Times New Roman" pitchFamily="18" charset="0"/>
              </a:rPr>
              <a:t>mathematics of </a:t>
            </a:r>
          </a:p>
          <a:p>
            <a:pPr eaLnBrk="1" hangingPunct="1">
              <a:spcBef>
                <a:spcPct val="0"/>
              </a:spcBef>
            </a:pPr>
            <a:r>
              <a:rPr lang="en-US" altLang="en-US">
                <a:solidFill>
                  <a:schemeClr val="tx1"/>
                </a:solidFill>
                <a:cs typeface="Times New Roman" pitchFamily="18" charset="0"/>
              </a:rPr>
              <a:t>making decisions</a:t>
            </a:r>
            <a:r>
              <a:rPr lang="en-US" altLang="en-US">
                <a:solidFill>
                  <a:schemeClr val="tx1"/>
                </a:solidFill>
                <a:cs typeface="Arial" charset="0"/>
              </a:rPr>
              <a:t> </a:t>
            </a:r>
            <a:endParaRPr lang="en-US" altLang="en-US">
              <a:solidFill>
                <a:schemeClr val="tx1"/>
              </a:solidFill>
              <a:cs typeface="Times New Roman" pitchFamily="18" charset="0"/>
            </a:endParaRPr>
          </a:p>
          <a:p>
            <a:endParaRPr lang="en-US" altLang="en-US"/>
          </a:p>
        </p:txBody>
      </p:sp>
      <p:pic>
        <p:nvPicPr>
          <p:cNvPr id="12292" name="Picture 5" descr="http://3.bp.blogspot.com/-02bFBw8Ko5c/T3C-AMYyRMI/AAAAAAAABvE/1kT_3P4Ijos/s1600/Uncertain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279900"/>
            <a:ext cx="38862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4269E03-4B27-45E7-9C83-995822D54275}"/>
              </a:ext>
            </a:extLst>
          </p:cNvPr>
          <p:cNvSpPr txBox="1"/>
          <p:nvPr/>
        </p:nvSpPr>
        <p:spPr>
          <a:xfrm>
            <a:off x="0" y="6611035"/>
            <a:ext cx="6858000" cy="323165"/>
          </a:xfrm>
          <a:prstGeom prst="rect">
            <a:avLst/>
          </a:prstGeom>
          <a:noFill/>
        </p:spPr>
        <p:txBody>
          <a:bodyPr wrap="square">
            <a:spAutoFit/>
          </a:bodyPr>
          <a:lstStyle/>
          <a:p>
            <a:r>
              <a:rPr lang="en-US" sz="1500" dirty="0">
                <a:solidFill>
                  <a:srgbClr val="00B0F0"/>
                </a:solidFill>
              </a:rPr>
              <a:t>http://babycalm.files.wordpress.com/2011/09/lost1.jpg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a:t>
            </a:r>
          </a:p>
        </p:txBody>
      </p:sp>
      <p:sp>
        <p:nvSpPr>
          <p:cNvPr id="3" name="Content Placeholder 2"/>
          <p:cNvSpPr>
            <a:spLocks noGrp="1"/>
          </p:cNvSpPr>
          <p:nvPr>
            <p:ph idx="1"/>
          </p:nvPr>
        </p:nvSpPr>
        <p:spPr/>
        <p:txBody>
          <a:bodyPr/>
          <a:lstStyle/>
          <a:p>
            <a:r>
              <a:rPr lang="en-US" dirty="0"/>
              <a:t>Inference – making an educated guess about the whole based on a part</a:t>
            </a:r>
          </a:p>
        </p:txBody>
      </p:sp>
    </p:spTree>
    <p:extLst>
      <p:ext uri="{BB962C8B-B14F-4D97-AF65-F5344CB8AC3E}">
        <p14:creationId xmlns:p14="http://schemas.microsoft.com/office/powerpoint/2010/main" val="1199836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880" y="1143000"/>
            <a:ext cx="9167880" cy="5715000"/>
          </a:xfrm>
          <a:prstGeom prst="rect">
            <a:avLst/>
          </a:prstGeom>
        </p:spPr>
      </p:pic>
      <p:sp>
        <p:nvSpPr>
          <p:cNvPr id="2" name="Title 1"/>
          <p:cNvSpPr>
            <a:spLocks noGrp="1"/>
          </p:cNvSpPr>
          <p:nvPr>
            <p:ph type="title"/>
          </p:nvPr>
        </p:nvSpPr>
        <p:spPr/>
        <p:txBody>
          <a:bodyPr/>
          <a:lstStyle/>
          <a:p>
            <a:r>
              <a:rPr lang="en-US" dirty="0"/>
              <a:t>Statistics</a:t>
            </a:r>
          </a:p>
        </p:txBody>
      </p:sp>
      <p:sp>
        <p:nvSpPr>
          <p:cNvPr id="3" name="Content Placeholder 2"/>
          <p:cNvSpPr>
            <a:spLocks noGrp="1"/>
          </p:cNvSpPr>
          <p:nvPr>
            <p:ph idx="1"/>
          </p:nvPr>
        </p:nvSpPr>
        <p:spPr>
          <a:xfrm>
            <a:off x="533400" y="1143000"/>
            <a:ext cx="8229600" cy="5638800"/>
          </a:xfrm>
        </p:spPr>
        <p:txBody>
          <a:bodyPr/>
          <a:lstStyle/>
          <a:p>
            <a:r>
              <a:rPr lang="en-US" dirty="0">
                <a:solidFill>
                  <a:schemeClr val="bg1"/>
                </a:solidFill>
              </a:rPr>
              <a:t>                     The Bible…</a:t>
            </a:r>
          </a:p>
        </p:txBody>
      </p:sp>
      <p:sp>
        <p:nvSpPr>
          <p:cNvPr id="4" name="Rectangle 3"/>
          <p:cNvSpPr/>
          <p:nvPr/>
        </p:nvSpPr>
        <p:spPr>
          <a:xfrm>
            <a:off x="0" y="6572935"/>
            <a:ext cx="9144000" cy="323165"/>
          </a:xfrm>
          <a:prstGeom prst="rect">
            <a:avLst/>
          </a:prstGeom>
        </p:spPr>
        <p:txBody>
          <a:bodyPr wrap="square">
            <a:spAutoFit/>
          </a:bodyPr>
          <a:lstStyle/>
          <a:p>
            <a:r>
              <a:rPr lang="en-US" sz="1500" dirty="0">
                <a:solidFill>
                  <a:srgbClr val="00B0F0"/>
                </a:solidFill>
              </a:rPr>
              <a:t>https://s-media-cache-ak0.pinimg.com/736x/d2/7d/01/d27d01f75c7484e509ad12d3ef47c7bb.jpg</a:t>
            </a:r>
          </a:p>
        </p:txBody>
      </p:sp>
    </p:spTree>
    <p:extLst>
      <p:ext uri="{BB962C8B-B14F-4D97-AF65-F5344CB8AC3E}">
        <p14:creationId xmlns:p14="http://schemas.microsoft.com/office/powerpoint/2010/main" val="2774431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96" y="1066800"/>
            <a:ext cx="9156896" cy="5791200"/>
          </a:xfrm>
          <a:prstGeom prst="rect">
            <a:avLst/>
          </a:prstGeom>
        </p:spPr>
      </p:pic>
      <p:sp>
        <p:nvSpPr>
          <p:cNvPr id="14338" name="Title 1"/>
          <p:cNvSpPr>
            <a:spLocks noGrp="1"/>
          </p:cNvSpPr>
          <p:nvPr>
            <p:ph type="title"/>
          </p:nvPr>
        </p:nvSpPr>
        <p:spPr/>
        <p:txBody>
          <a:bodyPr/>
          <a:lstStyle/>
          <a:p>
            <a:r>
              <a:rPr lang="en-US" altLang="en-US"/>
              <a:t>Statistics</a:t>
            </a:r>
          </a:p>
        </p:txBody>
      </p:sp>
      <p:sp>
        <p:nvSpPr>
          <p:cNvPr id="14339" name="Content Placeholder 2"/>
          <p:cNvSpPr>
            <a:spLocks noGrp="1"/>
          </p:cNvSpPr>
          <p:nvPr>
            <p:ph idx="1"/>
          </p:nvPr>
        </p:nvSpPr>
        <p:spPr>
          <a:xfrm>
            <a:off x="1676400" y="1066800"/>
            <a:ext cx="7086600" cy="5638800"/>
          </a:xfrm>
        </p:spPr>
        <p:txBody>
          <a:bodyPr/>
          <a:lstStyle/>
          <a:p>
            <a:r>
              <a:rPr lang="en-US" altLang="en-US" dirty="0">
                <a:solidFill>
                  <a:schemeClr val="bg1"/>
                </a:solidFill>
              </a:rPr>
              <a:t>The ASA</a:t>
            </a:r>
          </a:p>
        </p:txBody>
      </p:sp>
      <p:sp>
        <p:nvSpPr>
          <p:cNvPr id="2" name="Rectangle 1"/>
          <p:cNvSpPr/>
          <p:nvPr/>
        </p:nvSpPr>
        <p:spPr>
          <a:xfrm>
            <a:off x="0" y="6611035"/>
            <a:ext cx="6934200" cy="323165"/>
          </a:xfrm>
          <a:prstGeom prst="rect">
            <a:avLst/>
          </a:prstGeom>
        </p:spPr>
        <p:txBody>
          <a:bodyPr wrap="square">
            <a:spAutoFit/>
          </a:bodyPr>
          <a:lstStyle/>
          <a:p>
            <a:r>
              <a:rPr lang="en-US" sz="1500" dirty="0">
                <a:solidFill>
                  <a:srgbClr val="00B0F0"/>
                </a:solidFill>
              </a:rPr>
              <a:t>http://tngenweb.org/census/census1a.jpg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850" y="3505200"/>
            <a:ext cx="35877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4216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Title 1"/>
          <p:cNvSpPr>
            <a:spLocks noGrp="1"/>
          </p:cNvSpPr>
          <p:nvPr>
            <p:ph type="title"/>
          </p:nvPr>
        </p:nvSpPr>
        <p:spPr/>
        <p:txBody>
          <a:bodyPr/>
          <a:lstStyle/>
          <a:p>
            <a:r>
              <a:rPr lang="en-US" altLang="en-US"/>
              <a:t>Statistics</a:t>
            </a:r>
          </a:p>
        </p:txBody>
      </p:sp>
      <p:sp>
        <p:nvSpPr>
          <p:cNvPr id="15365" name="Content Placeholder 2"/>
          <p:cNvSpPr>
            <a:spLocks noGrp="1"/>
          </p:cNvSpPr>
          <p:nvPr>
            <p:ph idx="1"/>
          </p:nvPr>
        </p:nvSpPr>
        <p:spPr/>
        <p:txBody>
          <a:bodyPr/>
          <a:lstStyle/>
          <a:p>
            <a:pPr algn="ctr" eaLnBrk="1" hangingPunct="1">
              <a:spcBef>
                <a:spcPct val="0"/>
              </a:spcBef>
            </a:pPr>
            <a:r>
              <a:rPr lang="en-US" altLang="en-US">
                <a:cs typeface="Times New Roman" pitchFamily="18" charset="0"/>
              </a:rPr>
              <a:t>collecting, organizing, </a:t>
            </a:r>
          </a:p>
          <a:p>
            <a:pPr algn="ctr" eaLnBrk="1" hangingPunct="1">
              <a:spcBef>
                <a:spcPct val="0"/>
              </a:spcBef>
            </a:pPr>
            <a:r>
              <a:rPr lang="en-US" altLang="en-US">
                <a:cs typeface="Times New Roman" pitchFamily="18" charset="0"/>
              </a:rPr>
              <a:t>analyzing, </a:t>
            </a:r>
          </a:p>
          <a:p>
            <a:pPr algn="ctr" eaLnBrk="1" hangingPunct="1">
              <a:spcBef>
                <a:spcPct val="0"/>
              </a:spcBef>
            </a:pPr>
            <a:r>
              <a:rPr lang="en-US" altLang="en-US">
                <a:cs typeface="Times New Roman" pitchFamily="18" charset="0"/>
              </a:rPr>
              <a:t>and interpreting data </a:t>
            </a:r>
          </a:p>
          <a:p>
            <a:pPr algn="ctr" eaLnBrk="1" hangingPunct="1">
              <a:spcBef>
                <a:spcPct val="0"/>
              </a:spcBef>
            </a:pPr>
            <a:r>
              <a:rPr lang="en-US" altLang="en-US">
                <a:cs typeface="Times New Roman" pitchFamily="18" charset="0"/>
              </a:rPr>
              <a:t>in order to make </a:t>
            </a:r>
          </a:p>
          <a:p>
            <a:pPr algn="ctr" eaLnBrk="1" hangingPunct="1">
              <a:spcBef>
                <a:spcPct val="0"/>
              </a:spcBef>
            </a:pPr>
            <a:r>
              <a:rPr lang="en-US" altLang="en-US">
                <a:cs typeface="Times New Roman" pitchFamily="18" charset="0"/>
              </a:rPr>
              <a:t>decisions</a:t>
            </a:r>
          </a:p>
          <a:p>
            <a:endParaRPr lang="en-US" altLang="en-US"/>
          </a:p>
        </p:txBody>
      </p:sp>
      <p:sp>
        <p:nvSpPr>
          <p:cNvPr id="7" name="TextBox 6">
            <a:extLst>
              <a:ext uri="{FF2B5EF4-FFF2-40B4-BE49-F238E27FC236}">
                <a16:creationId xmlns:a16="http://schemas.microsoft.com/office/drawing/2014/main" id="{CE571D88-DF74-4E2C-898E-230CC3C7622F}"/>
              </a:ext>
            </a:extLst>
          </p:cNvPr>
          <p:cNvSpPr txBox="1"/>
          <p:nvPr/>
        </p:nvSpPr>
        <p:spPr>
          <a:xfrm>
            <a:off x="1327151" y="6541785"/>
            <a:ext cx="3600451" cy="784830"/>
          </a:xfrm>
          <a:prstGeom prst="rect">
            <a:avLst/>
          </a:prstGeom>
          <a:noFill/>
        </p:spPr>
        <p:txBody>
          <a:bodyPr wrap="square">
            <a:spAutoFit/>
          </a:bodyPr>
          <a:lstStyle/>
          <a:p>
            <a:r>
              <a:rPr lang="en-US" sz="1500" dirty="0">
                <a:solidFill>
                  <a:srgbClr val="00B0F0"/>
                </a:solidFill>
              </a:rPr>
              <a:t>http://www.techbehindthescenes.com/uploads/1/0/1/4/101430402/published/561686.jpg?1489505076</a:t>
            </a:r>
          </a:p>
        </p:txBody>
      </p:sp>
      <p:sp>
        <p:nvSpPr>
          <p:cNvPr id="9" name="TextBox 8">
            <a:extLst>
              <a:ext uri="{FF2B5EF4-FFF2-40B4-BE49-F238E27FC236}">
                <a16:creationId xmlns:a16="http://schemas.microsoft.com/office/drawing/2014/main" id="{A714C674-CE2A-45EB-A886-095C4BD915D0}"/>
              </a:ext>
            </a:extLst>
          </p:cNvPr>
          <p:cNvSpPr txBox="1"/>
          <p:nvPr/>
        </p:nvSpPr>
        <p:spPr>
          <a:xfrm>
            <a:off x="5441950" y="6553200"/>
            <a:ext cx="3244850" cy="1246495"/>
          </a:xfrm>
          <a:prstGeom prst="rect">
            <a:avLst/>
          </a:prstGeom>
          <a:noFill/>
        </p:spPr>
        <p:txBody>
          <a:bodyPr wrap="square">
            <a:spAutoFit/>
          </a:bodyPr>
          <a:lstStyle/>
          <a:p>
            <a:r>
              <a:rPr lang="en-US" sz="1500" dirty="0">
                <a:solidFill>
                  <a:srgbClr val="00B0F0"/>
                </a:solidFill>
              </a:rPr>
              <a:t>https://static.vecteezy.com/system/resources/previews/002/996/590/non_2x/girl-with-question-mark-in-think-bubble-sits-on-the-table-young-vector.jpg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Statistics</a:t>
            </a:r>
          </a:p>
        </p:txBody>
      </p:sp>
      <p:sp>
        <p:nvSpPr>
          <p:cNvPr id="16387" name="Content Placeholder 2"/>
          <p:cNvSpPr>
            <a:spLocks noGrp="1"/>
          </p:cNvSpPr>
          <p:nvPr>
            <p:ph idx="1"/>
          </p:nvPr>
        </p:nvSpPr>
        <p:spPr>
          <a:xfrm>
            <a:off x="457200" y="990600"/>
            <a:ext cx="8229600" cy="5638800"/>
          </a:xfrm>
        </p:spPr>
        <p:txBody>
          <a:bodyPr/>
          <a:lstStyle/>
          <a:p>
            <a:pPr eaLnBrk="1" hangingPunct="1"/>
            <a:r>
              <a:rPr lang="en-US" altLang="en-US" dirty="0">
                <a:cs typeface="Times New Roman" pitchFamily="18" charset="0"/>
              </a:rPr>
              <a:t>Descriptive statistics: </a:t>
            </a:r>
          </a:p>
          <a:p>
            <a:pPr eaLnBrk="1" hangingPunct="1"/>
            <a:r>
              <a:rPr lang="en-US" altLang="en-US" dirty="0">
                <a:cs typeface="Times New Roman" pitchFamily="18" charset="0"/>
              </a:rPr>
              <a:t>organization, summarization, and display of data</a:t>
            </a:r>
          </a:p>
          <a:p>
            <a:pPr eaLnBrk="1" hangingPunct="1"/>
            <a:endParaRPr lang="en-US" altLang="en-US" sz="2000" dirty="0">
              <a:cs typeface="Times New Roman" pitchFamily="18" charset="0"/>
            </a:endParaRPr>
          </a:p>
          <a:p>
            <a:pPr eaLnBrk="1" hangingPunct="1"/>
            <a:r>
              <a:rPr lang="en-US" altLang="en-US" dirty="0">
                <a:cs typeface="Times New Roman" pitchFamily="18" charset="0"/>
              </a:rPr>
              <a:t>Inferential statistics: </a:t>
            </a:r>
          </a:p>
          <a:p>
            <a:pPr eaLnBrk="1" hangingPunct="1"/>
            <a:r>
              <a:rPr lang="en-US" altLang="en-US" dirty="0">
                <a:cs typeface="Times New Roman" pitchFamily="18" charset="0"/>
              </a:rPr>
              <a:t>using a sample to draw conclusions about a population with a probability of being correct </a:t>
            </a:r>
            <a:r>
              <a:rPr lang="en-US" altLang="en-US" dirty="0">
                <a:cs typeface="Arial" charset="0"/>
              </a:rPr>
              <a:t> </a:t>
            </a:r>
          </a:p>
          <a:p>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3000"/>
            <a:ext cx="254000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itle 1"/>
          <p:cNvSpPr>
            <a:spLocks noGrp="1"/>
          </p:cNvSpPr>
          <p:nvPr>
            <p:ph type="title"/>
          </p:nvPr>
        </p:nvSpPr>
        <p:spPr/>
        <p:txBody>
          <a:bodyPr/>
          <a:lstStyle/>
          <a:p>
            <a:r>
              <a:rPr lang="en-US" altLang="en-US"/>
              <a:t>How It Works</a:t>
            </a:r>
          </a:p>
        </p:txBody>
      </p:sp>
      <p:sp>
        <p:nvSpPr>
          <p:cNvPr id="17412" name="Content Placeholder 2"/>
          <p:cNvSpPr>
            <a:spLocks noGrp="1"/>
          </p:cNvSpPr>
          <p:nvPr>
            <p:ph idx="1"/>
          </p:nvPr>
        </p:nvSpPr>
        <p:spPr>
          <a:xfrm>
            <a:off x="457200" y="1066800"/>
            <a:ext cx="8229600" cy="5638800"/>
          </a:xfrm>
        </p:spPr>
        <p:txBody>
          <a:bodyPr/>
          <a:lstStyle/>
          <a:p>
            <a:pPr eaLnBrk="1" hangingPunct="1"/>
            <a:r>
              <a:rPr lang="en-US" altLang="en-US" sz="3600" dirty="0">
                <a:cs typeface="Times New Roman" pitchFamily="18" charset="0"/>
              </a:rPr>
              <a:t>Start with a question you want to answer:  </a:t>
            </a:r>
          </a:p>
          <a:p>
            <a:pPr lvl="4" eaLnBrk="1" hangingPunct="1">
              <a:spcBef>
                <a:spcPts val="0"/>
              </a:spcBef>
              <a:buClr>
                <a:srgbClr val="FFC000"/>
              </a:buClr>
              <a:buFont typeface="Wingdings" pitchFamily="2" charset="2"/>
              <a:buChar char="Ø"/>
            </a:pPr>
            <a:r>
              <a:rPr lang="en-US" altLang="en-US" sz="3600" dirty="0">
                <a:cs typeface="Times New Roman" pitchFamily="18" charset="0"/>
              </a:rPr>
              <a:t>What brand of headache medicine cures headaches fastest?</a:t>
            </a:r>
          </a:p>
          <a:p>
            <a:pPr lvl="4" eaLnBrk="1" hangingPunct="1">
              <a:spcBef>
                <a:spcPts val="0"/>
              </a:spcBef>
              <a:buClr>
                <a:srgbClr val="FFC000"/>
              </a:buClr>
              <a:buFont typeface="Wingdings" pitchFamily="2" charset="2"/>
              <a:buChar char="Ø"/>
            </a:pPr>
            <a:endParaRPr lang="en-US" altLang="en-US" sz="1000" dirty="0">
              <a:cs typeface="Times New Roman" pitchFamily="18" charset="0"/>
            </a:endParaRPr>
          </a:p>
          <a:p>
            <a:pPr lvl="4" eaLnBrk="1" hangingPunct="1">
              <a:buClr>
                <a:srgbClr val="FFC000"/>
              </a:buClr>
              <a:buFont typeface="Wingdings" pitchFamily="2" charset="2"/>
              <a:buChar char="Ø"/>
            </a:pPr>
            <a:r>
              <a:rPr lang="en-US" altLang="en-US" sz="3600" dirty="0">
                <a:cs typeface="Times New Roman" pitchFamily="18" charset="0"/>
              </a:rPr>
              <a:t>How many species of fish live in the Earth’s oceans?</a:t>
            </a:r>
          </a:p>
          <a:p>
            <a:pPr lvl="4" eaLnBrk="1" hangingPunct="1">
              <a:buClr>
                <a:srgbClr val="FFC000"/>
              </a:buClr>
              <a:buFont typeface="Wingdings" pitchFamily="2" charset="2"/>
              <a:buChar char="Ø"/>
            </a:pPr>
            <a:endParaRPr lang="en-US" altLang="en-US" sz="1000" dirty="0">
              <a:cs typeface="Times New Roman" pitchFamily="18" charset="0"/>
            </a:endParaRPr>
          </a:p>
          <a:p>
            <a:pPr lvl="4" eaLnBrk="1" hangingPunct="1">
              <a:buClr>
                <a:srgbClr val="FFC000"/>
              </a:buClr>
              <a:buFont typeface="Wingdings" pitchFamily="2" charset="2"/>
              <a:buChar char="Ø"/>
            </a:pPr>
            <a:r>
              <a:rPr lang="en-US" altLang="en-US" sz="3600" dirty="0">
                <a:cs typeface="Times New Roman" pitchFamily="18" charset="0"/>
              </a:rPr>
              <a:t>Who will voters elect in the next election?</a:t>
            </a:r>
          </a:p>
          <a:p>
            <a:endParaRPr lang="en-US" altLang="en-US" dirty="0"/>
          </a:p>
        </p:txBody>
      </p:sp>
      <p:sp>
        <p:nvSpPr>
          <p:cNvPr id="6" name="TextBox 5">
            <a:extLst>
              <a:ext uri="{FF2B5EF4-FFF2-40B4-BE49-F238E27FC236}">
                <a16:creationId xmlns:a16="http://schemas.microsoft.com/office/drawing/2014/main" id="{A5F3D234-3059-426D-8721-B504793A6DB9}"/>
              </a:ext>
            </a:extLst>
          </p:cNvPr>
          <p:cNvSpPr txBox="1"/>
          <p:nvPr/>
        </p:nvSpPr>
        <p:spPr>
          <a:xfrm>
            <a:off x="2286000" y="6620218"/>
            <a:ext cx="6858000" cy="323165"/>
          </a:xfrm>
          <a:prstGeom prst="rect">
            <a:avLst/>
          </a:prstGeom>
          <a:noFill/>
        </p:spPr>
        <p:txBody>
          <a:bodyPr wrap="square">
            <a:spAutoFit/>
          </a:bodyPr>
          <a:lstStyle/>
          <a:p>
            <a:r>
              <a:rPr lang="en-US" sz="1500" dirty="0">
                <a:solidFill>
                  <a:srgbClr val="00B0F0"/>
                </a:solidFill>
              </a:rPr>
              <a:t>http://womenhc.com/media/blogs/ilam/4696_634207417938841250_l.jpg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How It Works</a:t>
            </a:r>
          </a:p>
        </p:txBody>
      </p:sp>
      <p:sp>
        <p:nvSpPr>
          <p:cNvPr id="18435" name="Content Placeholder 2"/>
          <p:cNvSpPr>
            <a:spLocks noGrp="1"/>
          </p:cNvSpPr>
          <p:nvPr>
            <p:ph idx="1"/>
          </p:nvPr>
        </p:nvSpPr>
        <p:spPr/>
        <p:txBody>
          <a:bodyPr/>
          <a:lstStyle/>
          <a:p>
            <a:pPr eaLnBrk="1" hangingPunct="1"/>
            <a:r>
              <a:rPr lang="en-US" altLang="en-US" sz="3600" dirty="0">
                <a:cs typeface="Times New Roman" pitchFamily="18" charset="0"/>
              </a:rPr>
              <a:t>Each of these questions require a count or a measurement to answer: </a:t>
            </a:r>
          </a:p>
          <a:p>
            <a:pPr eaLnBrk="1" hangingPunct="1"/>
            <a:r>
              <a:rPr lang="en-US" altLang="en-US" sz="600" dirty="0">
                <a:cs typeface="Times New Roman" pitchFamily="18" charset="0"/>
              </a:rPr>
              <a:t>	</a:t>
            </a:r>
          </a:p>
          <a:p>
            <a:pPr lvl="1" eaLnBrk="1" hangingPunct="1">
              <a:buClr>
                <a:srgbClr val="FFC000"/>
              </a:buClr>
              <a:buFont typeface="Wingdings" pitchFamily="2" charset="2"/>
              <a:buChar char="Ø"/>
            </a:pPr>
            <a:r>
              <a:rPr lang="en-US" altLang="en-US" sz="3200" dirty="0">
                <a:cs typeface="Times New Roman" pitchFamily="18" charset="0"/>
              </a:rPr>
              <a:t> </a:t>
            </a:r>
            <a:r>
              <a:rPr lang="en-US" altLang="en-US" sz="3600" dirty="0">
                <a:cs typeface="Times New Roman" pitchFamily="18" charset="0"/>
              </a:rPr>
              <a:t>How fast each medication cures headaches</a:t>
            </a:r>
          </a:p>
          <a:p>
            <a:pPr lvl="1" eaLnBrk="1" hangingPunct="1">
              <a:buClr>
                <a:srgbClr val="FFC000"/>
              </a:buClr>
              <a:buFont typeface="Wingdings" pitchFamily="2" charset="2"/>
              <a:buChar char="Ø"/>
            </a:pPr>
            <a:endParaRPr lang="en-US" altLang="en-US" sz="1000" dirty="0">
              <a:cs typeface="Times New Roman" pitchFamily="18" charset="0"/>
            </a:endParaRPr>
          </a:p>
          <a:p>
            <a:pPr lvl="1" eaLnBrk="1" hangingPunct="1">
              <a:buClr>
                <a:srgbClr val="FFC000"/>
              </a:buClr>
              <a:buFont typeface="Wingdings" pitchFamily="2" charset="2"/>
              <a:buChar char="Ø"/>
            </a:pPr>
            <a:r>
              <a:rPr lang="en-US" altLang="en-US" sz="3600" dirty="0">
                <a:cs typeface="Times New Roman" pitchFamily="18" charset="0"/>
              </a:rPr>
              <a:t> Count of all the fish species detected in Earth’s oceans</a:t>
            </a:r>
          </a:p>
          <a:p>
            <a:pPr lvl="1" eaLnBrk="1" hangingPunct="1">
              <a:buClr>
                <a:srgbClr val="FFC000"/>
              </a:buClr>
              <a:buFont typeface="Wingdings" pitchFamily="2" charset="2"/>
              <a:buChar char="Ø"/>
            </a:pPr>
            <a:endParaRPr lang="en-US" altLang="en-US" sz="1000" dirty="0">
              <a:cs typeface="Times New Roman" pitchFamily="18" charset="0"/>
            </a:endParaRPr>
          </a:p>
          <a:p>
            <a:pPr lvl="1" eaLnBrk="1" hangingPunct="1">
              <a:buClr>
                <a:srgbClr val="FFC000"/>
              </a:buClr>
              <a:buFont typeface="Wingdings" pitchFamily="2" charset="2"/>
              <a:buChar char="Ø"/>
            </a:pPr>
            <a:r>
              <a:rPr lang="en-US" altLang="en-US" sz="3600" dirty="0">
                <a:cs typeface="Times New Roman" pitchFamily="18" charset="0"/>
              </a:rPr>
              <a:t> Count of voting preferences</a:t>
            </a:r>
            <a:endParaRPr lang="en-US" altLang="en-US" sz="3600" dirty="0">
              <a:cs typeface="Arial" charset="0"/>
            </a:endParaRPr>
          </a:p>
          <a:p>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How It Works</a:t>
            </a:r>
          </a:p>
        </p:txBody>
      </p:sp>
      <p:sp>
        <p:nvSpPr>
          <p:cNvPr id="19459" name="Content Placeholder 2"/>
          <p:cNvSpPr>
            <a:spLocks noGrp="1"/>
          </p:cNvSpPr>
          <p:nvPr>
            <p:ph idx="1"/>
          </p:nvPr>
        </p:nvSpPr>
        <p:spPr/>
        <p:txBody>
          <a:bodyPr/>
          <a:lstStyle/>
          <a:p>
            <a:r>
              <a:rPr lang="en-US" altLang="en-US">
                <a:cs typeface="Times New Roman" pitchFamily="18" charset="0"/>
              </a:rPr>
              <a:t>Counts or  measurements taken are called </a:t>
            </a:r>
            <a:r>
              <a:rPr lang="en-US" altLang="en-US">
                <a:solidFill>
                  <a:schemeClr val="tx1"/>
                </a:solidFill>
                <a:cs typeface="Times New Roman" pitchFamily="18" charset="0"/>
              </a:rPr>
              <a:t>variables</a:t>
            </a:r>
            <a:r>
              <a:rPr lang="en-US" altLang="en-US">
                <a:cs typeface="Times New Roman" pitchFamily="18" charset="0"/>
              </a:rPr>
              <a:t> because their values are free to </a:t>
            </a:r>
            <a:r>
              <a:rPr lang="en-US" altLang="en-US">
                <a:solidFill>
                  <a:schemeClr val="tx1"/>
                </a:solidFill>
                <a:cs typeface="Times New Roman" pitchFamily="18" charset="0"/>
              </a:rPr>
              <a:t>vary</a:t>
            </a:r>
            <a:r>
              <a:rPr lang="en-US" altLang="en-US">
                <a:cs typeface="Times New Roman" pitchFamily="18" charset="0"/>
              </a:rPr>
              <a:t>  </a:t>
            </a:r>
          </a:p>
          <a:p>
            <a:endParaRPr lang="en-US" altLang="en-US"/>
          </a:p>
        </p:txBody>
      </p:sp>
      <p:pic>
        <p:nvPicPr>
          <p:cNvPr id="19460" name="Picture 5" descr="http://upload.wikimedia.org/wikipedia/commons/9/94/Violins_different_siz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318000"/>
            <a:ext cx="316071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ttp://www.pankaj-boutique.com/255-605-large/bangles-lakh-ind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33738"/>
            <a:ext cx="2024063"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descr="http://thedarkglobe.files.wordpress.com/2012/01/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88" y="3200400"/>
            <a:ext cx="28670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3" descr="http://www.monthome.com/photo/mont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8387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2D1EA95-51CF-4260-B66C-D1972446FC71}"/>
              </a:ext>
            </a:extLst>
          </p:cNvPr>
          <p:cNvSpPr txBox="1"/>
          <p:nvPr/>
        </p:nvSpPr>
        <p:spPr>
          <a:xfrm>
            <a:off x="0" y="6604337"/>
            <a:ext cx="2024063" cy="1015663"/>
          </a:xfrm>
          <a:prstGeom prst="rect">
            <a:avLst/>
          </a:prstGeom>
          <a:noFill/>
        </p:spPr>
        <p:txBody>
          <a:bodyPr wrap="square">
            <a:spAutoFit/>
          </a:bodyPr>
          <a:lstStyle/>
          <a:p>
            <a:r>
              <a:rPr lang="en-US" sz="1500" dirty="0">
                <a:solidFill>
                  <a:srgbClr val="00B0F0"/>
                </a:solidFill>
              </a:rPr>
              <a:t>http://www.pankaj-boutique.com/605-thickbox_01resp/bangles-lakh-indian.jpg</a:t>
            </a:r>
          </a:p>
        </p:txBody>
      </p:sp>
      <p:sp>
        <p:nvSpPr>
          <p:cNvPr id="11" name="TextBox 10">
            <a:extLst>
              <a:ext uri="{FF2B5EF4-FFF2-40B4-BE49-F238E27FC236}">
                <a16:creationId xmlns:a16="http://schemas.microsoft.com/office/drawing/2014/main" id="{436AD1E8-AB3B-4455-87AA-304E92A07BF6}"/>
              </a:ext>
            </a:extLst>
          </p:cNvPr>
          <p:cNvSpPr txBox="1"/>
          <p:nvPr/>
        </p:nvSpPr>
        <p:spPr>
          <a:xfrm>
            <a:off x="2038022" y="6611628"/>
            <a:ext cx="2156598" cy="1246495"/>
          </a:xfrm>
          <a:prstGeom prst="rect">
            <a:avLst/>
          </a:prstGeom>
          <a:noFill/>
        </p:spPr>
        <p:txBody>
          <a:bodyPr wrap="square">
            <a:spAutoFit/>
          </a:bodyPr>
          <a:lstStyle/>
          <a:p>
            <a:r>
              <a:rPr lang="en-US" sz="1500" dirty="0">
                <a:solidFill>
                  <a:srgbClr val="00B0F0"/>
                </a:solidFill>
              </a:rPr>
              <a:t>http://www.dvice.com/sites/dvice/files/styles/blog_post_media/public/humanvoiceviolin.jpg?itok=lRxIZgtA</a:t>
            </a:r>
          </a:p>
        </p:txBody>
      </p:sp>
      <p:sp>
        <p:nvSpPr>
          <p:cNvPr id="13" name="TextBox 12">
            <a:extLst>
              <a:ext uri="{FF2B5EF4-FFF2-40B4-BE49-F238E27FC236}">
                <a16:creationId xmlns:a16="http://schemas.microsoft.com/office/drawing/2014/main" id="{301EA76C-1608-4608-846D-7EA2DFCA397B}"/>
              </a:ext>
            </a:extLst>
          </p:cNvPr>
          <p:cNvSpPr txBox="1"/>
          <p:nvPr/>
        </p:nvSpPr>
        <p:spPr>
          <a:xfrm>
            <a:off x="4267200" y="6604336"/>
            <a:ext cx="2587180" cy="1246495"/>
          </a:xfrm>
          <a:prstGeom prst="rect">
            <a:avLst/>
          </a:prstGeom>
          <a:noFill/>
        </p:spPr>
        <p:txBody>
          <a:bodyPr wrap="square">
            <a:spAutoFit/>
          </a:bodyPr>
          <a:lstStyle/>
          <a:p>
            <a:r>
              <a:rPr lang="en-US" sz="1500" dirty="0">
                <a:solidFill>
                  <a:srgbClr val="00B0F0"/>
                </a:solidFill>
              </a:rPr>
              <a:t>https://www.nairaland.com/attachments/1994311_differentraces3_jpegb817a1394dd775da9a7d190082e863f8</a:t>
            </a:r>
          </a:p>
        </p:txBody>
      </p:sp>
      <p:sp>
        <p:nvSpPr>
          <p:cNvPr id="15" name="TextBox 14">
            <a:extLst>
              <a:ext uri="{FF2B5EF4-FFF2-40B4-BE49-F238E27FC236}">
                <a16:creationId xmlns:a16="http://schemas.microsoft.com/office/drawing/2014/main" id="{08DF51DA-8669-47D3-ABC0-2BB2E1ECAFCC}"/>
              </a:ext>
            </a:extLst>
          </p:cNvPr>
          <p:cNvSpPr txBox="1"/>
          <p:nvPr/>
        </p:nvSpPr>
        <p:spPr>
          <a:xfrm>
            <a:off x="6934200" y="6604336"/>
            <a:ext cx="2209800" cy="784830"/>
          </a:xfrm>
          <a:prstGeom prst="rect">
            <a:avLst/>
          </a:prstGeom>
          <a:noFill/>
        </p:spPr>
        <p:txBody>
          <a:bodyPr wrap="square">
            <a:spAutoFit/>
          </a:bodyPr>
          <a:lstStyle/>
          <a:p>
            <a:r>
              <a:rPr lang="en-US" sz="1500" dirty="0">
                <a:solidFill>
                  <a:srgbClr val="00B0F0"/>
                </a:solidFill>
              </a:rPr>
              <a:t>http://www.monthome.com/photo/mont32.JPG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Up?</a:t>
            </a:r>
          </a:p>
        </p:txBody>
      </p:sp>
      <p:sp>
        <p:nvSpPr>
          <p:cNvPr id="3" name="Content Placeholder 2"/>
          <p:cNvSpPr>
            <a:spLocks noGrp="1"/>
          </p:cNvSpPr>
          <p:nvPr>
            <p:ph idx="1"/>
          </p:nvPr>
        </p:nvSpPr>
        <p:spPr>
          <a:xfrm>
            <a:off x="457200" y="1219200"/>
            <a:ext cx="8458200" cy="5638800"/>
          </a:xfrm>
        </p:spPr>
        <p:txBody>
          <a:bodyPr/>
          <a:lstStyle/>
          <a:p>
            <a:r>
              <a:rPr lang="en-US" dirty="0"/>
              <a:t>Today we will be going over:</a:t>
            </a:r>
          </a:p>
          <a:p>
            <a:pPr marL="457200" lvl="1" indent="0">
              <a:buNone/>
            </a:pPr>
            <a:r>
              <a:rPr lang="en-US" sz="3500" dirty="0"/>
              <a:t>Info for the class</a:t>
            </a:r>
          </a:p>
          <a:p>
            <a:pPr marL="457200" lvl="1" indent="0">
              <a:spcBef>
                <a:spcPts val="0"/>
              </a:spcBef>
              <a:spcAft>
                <a:spcPts val="0"/>
              </a:spcAft>
              <a:buNone/>
            </a:pPr>
            <a:r>
              <a:rPr lang="en-US" sz="3500" dirty="0">
                <a:effectLst/>
                <a:ea typeface="Calibri" panose="020F0502020204030204" pitchFamily="34" charset="0"/>
              </a:rPr>
              <a:t>Population, sample</a:t>
            </a:r>
          </a:p>
          <a:p>
            <a:pPr marL="457200" lvl="1" indent="0">
              <a:spcBef>
                <a:spcPts val="0"/>
              </a:spcBef>
              <a:spcAft>
                <a:spcPts val="0"/>
              </a:spcAft>
              <a:buNone/>
            </a:pPr>
            <a:r>
              <a:rPr lang="en-US" sz="3500" dirty="0">
                <a:effectLst/>
                <a:ea typeface="Calibri" panose="020F0502020204030204" pitchFamily="34" charset="0"/>
              </a:rPr>
              <a:t>Types of data:</a:t>
            </a:r>
          </a:p>
          <a:p>
            <a:pPr marL="457200" lvl="1" indent="0">
              <a:spcBef>
                <a:spcPts val="0"/>
              </a:spcBef>
              <a:spcAft>
                <a:spcPts val="0"/>
              </a:spcAft>
              <a:buNone/>
            </a:pPr>
            <a:r>
              <a:rPr lang="en-US" sz="3500" dirty="0">
                <a:ea typeface="Calibri" panose="020F0502020204030204" pitchFamily="34" charset="0"/>
              </a:rPr>
              <a:t>  Qualitative/quantitative</a:t>
            </a:r>
            <a:endParaRPr lang="en-US" sz="3500" dirty="0">
              <a:effectLst/>
              <a:ea typeface="Calibri" panose="020F0502020204030204" pitchFamily="34" charset="0"/>
            </a:endParaRPr>
          </a:p>
          <a:p>
            <a:pPr marL="914400" lvl="1" indent="0">
              <a:spcBef>
                <a:spcPts val="0"/>
              </a:spcBef>
              <a:spcAft>
                <a:spcPts val="0"/>
              </a:spcAft>
              <a:buNone/>
            </a:pPr>
            <a:r>
              <a:rPr lang="en-US" sz="3500" dirty="0">
                <a:effectLst/>
                <a:ea typeface="Calibri" panose="020F0502020204030204" pitchFamily="34" charset="0"/>
              </a:rPr>
              <a:t>Observation/experiment</a:t>
            </a:r>
          </a:p>
          <a:p>
            <a:pPr marL="914400" lvl="1" indent="0">
              <a:spcBef>
                <a:spcPts val="0"/>
              </a:spcBef>
              <a:spcAft>
                <a:spcPts val="0"/>
              </a:spcAft>
              <a:buNone/>
            </a:pPr>
            <a:r>
              <a:rPr lang="en-US" sz="3500" dirty="0">
                <a:effectLst/>
                <a:ea typeface="Calibri" panose="020F0502020204030204" pitchFamily="34" charset="0"/>
              </a:rPr>
              <a:t>Deterministic/nondeterministic</a:t>
            </a:r>
          </a:p>
          <a:p>
            <a:pPr marL="914400" lvl="1" indent="0">
              <a:spcBef>
                <a:spcPts val="0"/>
              </a:spcBef>
              <a:spcAft>
                <a:spcPts val="0"/>
              </a:spcAft>
              <a:buNone/>
            </a:pPr>
            <a:r>
              <a:rPr lang="en-US" sz="3500" dirty="0">
                <a:effectLst/>
                <a:ea typeface="Calibri" panose="020F0502020204030204" pitchFamily="34" charset="0"/>
              </a:rPr>
              <a:t>Periodic/nonperiodic</a:t>
            </a:r>
          </a:p>
          <a:p>
            <a:pPr marL="914400" lvl="1" indent="0">
              <a:spcBef>
                <a:spcPts val="0"/>
              </a:spcBef>
              <a:spcAft>
                <a:spcPts val="0"/>
              </a:spcAft>
              <a:buNone/>
            </a:pPr>
            <a:r>
              <a:rPr lang="en-US" sz="3500" dirty="0">
                <a:effectLst/>
                <a:ea typeface="Calibri" panose="020F0502020204030204" pitchFamily="34" charset="0"/>
              </a:rPr>
              <a:t>Continuous/discrete</a:t>
            </a:r>
          </a:p>
          <a:p>
            <a:pPr marL="914400" lvl="1" indent="0">
              <a:spcBef>
                <a:spcPts val="0"/>
              </a:spcBef>
              <a:spcAft>
                <a:spcPts val="0"/>
              </a:spcAft>
              <a:buNone/>
            </a:pPr>
            <a:r>
              <a:rPr lang="en-US" sz="3500" dirty="0">
                <a:effectLst/>
                <a:ea typeface="Calibri" panose="020F0502020204030204" pitchFamily="34" charset="0"/>
              </a:rPr>
              <a:t>Stationary/nonstationary</a:t>
            </a:r>
          </a:p>
        </p:txBody>
      </p:sp>
    </p:spTree>
    <p:extLst>
      <p:ext uri="{BB962C8B-B14F-4D97-AF65-F5344CB8AC3E}">
        <p14:creationId xmlns:p14="http://schemas.microsoft.com/office/powerpoint/2010/main" val="148408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How It Works</a:t>
            </a:r>
          </a:p>
        </p:txBody>
      </p:sp>
      <p:sp>
        <p:nvSpPr>
          <p:cNvPr id="20483" name="Content Placeholder 2"/>
          <p:cNvSpPr>
            <a:spLocks noGrp="1"/>
          </p:cNvSpPr>
          <p:nvPr>
            <p:ph idx="1"/>
          </p:nvPr>
        </p:nvSpPr>
        <p:spPr/>
        <p:txBody>
          <a:bodyPr/>
          <a:lstStyle/>
          <a:p>
            <a:pPr eaLnBrk="1" hangingPunct="1"/>
            <a:r>
              <a:rPr lang="en-US" altLang="en-US" sz="3600">
                <a:cs typeface="Times New Roman" pitchFamily="18" charset="0"/>
              </a:rPr>
              <a:t>So, we have a question we want to answer about something BIG:</a:t>
            </a:r>
          </a:p>
          <a:p>
            <a:pPr eaLnBrk="1" hangingPunct="1"/>
            <a:endParaRPr lang="en-US" altLang="en-US" sz="600">
              <a:cs typeface="Times New Roman" pitchFamily="18" charset="0"/>
            </a:endParaRPr>
          </a:p>
          <a:p>
            <a:pPr lvl="3" eaLnBrk="1" hangingPunct="1">
              <a:buClr>
                <a:srgbClr val="FFC000"/>
              </a:buClr>
              <a:buFont typeface="Wingdings" pitchFamily="2" charset="2"/>
              <a:buChar char="Ø"/>
            </a:pPr>
            <a:r>
              <a:rPr lang="en-US" altLang="en-US" sz="3200">
                <a:cs typeface="Times New Roman" pitchFamily="18" charset="0"/>
              </a:rPr>
              <a:t> All the times it takes to cure all of the headaches</a:t>
            </a:r>
          </a:p>
          <a:p>
            <a:pPr lvl="3" eaLnBrk="1" hangingPunct="1">
              <a:buClr>
                <a:srgbClr val="FFC000"/>
              </a:buClr>
              <a:buFont typeface="Wingdings" pitchFamily="2" charset="2"/>
              <a:buChar char="Ø"/>
            </a:pPr>
            <a:r>
              <a:rPr lang="en-US" altLang="en-US" sz="3200">
                <a:cs typeface="Times New Roman" pitchFamily="18" charset="0"/>
              </a:rPr>
              <a:t> All the fish in the oceans</a:t>
            </a:r>
          </a:p>
          <a:p>
            <a:pPr lvl="3" eaLnBrk="1" hangingPunct="1">
              <a:buClr>
                <a:srgbClr val="FFC000"/>
              </a:buClr>
              <a:buFont typeface="Wingdings" pitchFamily="2" charset="2"/>
              <a:buChar char="Ø"/>
            </a:pPr>
            <a:r>
              <a:rPr lang="en-US" altLang="en-US" sz="3200">
                <a:cs typeface="Times New Roman" pitchFamily="18" charset="0"/>
              </a:rPr>
              <a:t> All the voters</a:t>
            </a:r>
          </a:p>
          <a:p>
            <a:pPr lvl="4" eaLnBrk="1" hangingPunct="1">
              <a:buFont typeface="Wingdings" pitchFamily="2" charset="2"/>
              <a:buChar char="Ø"/>
            </a:pPr>
            <a:endParaRPr lang="en-US" altLang="en-US" sz="600">
              <a:cs typeface="Times New Roman" pitchFamily="18" charset="0"/>
            </a:endParaRPr>
          </a:p>
          <a:p>
            <a:pPr eaLnBrk="1" hangingPunct="1"/>
            <a:r>
              <a:rPr lang="en-US" altLang="en-US" sz="3200">
                <a:cs typeface="Times New Roman" pitchFamily="18" charset="0"/>
              </a:rPr>
              <a:t>These BIG things are too big for us to get our hands on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http://4.bp.blogspot.com/-6ax_zf14hBA/ToPF4oxERxI/AAAAAAAAD1o/iXgiRVOqqnA/s1600/woe-is-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325" y="3276600"/>
            <a:ext cx="39147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p:cNvSpPr>
            <a:spLocks noGrp="1"/>
          </p:cNvSpPr>
          <p:nvPr>
            <p:ph type="title"/>
          </p:nvPr>
        </p:nvSpPr>
        <p:spPr/>
        <p:txBody>
          <a:bodyPr/>
          <a:lstStyle/>
          <a:p>
            <a:r>
              <a:rPr lang="en-US" altLang="en-US"/>
              <a:t>How It Works</a:t>
            </a:r>
          </a:p>
        </p:txBody>
      </p:sp>
      <p:sp>
        <p:nvSpPr>
          <p:cNvPr id="3" name="Content Placeholder 2"/>
          <p:cNvSpPr>
            <a:spLocks noGrp="1"/>
          </p:cNvSpPr>
          <p:nvPr>
            <p:ph idx="1"/>
          </p:nvPr>
        </p:nvSpPr>
        <p:spPr/>
        <p:txBody>
          <a:bodyPr/>
          <a:lstStyle/>
          <a:p>
            <a:pPr marL="342900" indent="-342900">
              <a:defRPr/>
            </a:pPr>
            <a:r>
              <a:rPr lang="en-US" sz="3600" dirty="0">
                <a:cs typeface="Times New Roman" pitchFamily="18" charset="0"/>
              </a:rPr>
              <a:t>So, what do we do now???? </a:t>
            </a:r>
          </a:p>
          <a:p>
            <a:pPr marL="342900" indent="-342900">
              <a:defRPr/>
            </a:pPr>
            <a:r>
              <a:rPr lang="en-US" sz="600" dirty="0">
                <a:cs typeface="Times New Roman" pitchFamily="18" charset="0"/>
              </a:rPr>
              <a:t>	</a:t>
            </a:r>
          </a:p>
          <a:p>
            <a:pPr lvl="2">
              <a:buClr>
                <a:srgbClr val="FFC000"/>
              </a:buClr>
              <a:buFont typeface="Wingdings" pitchFamily="2" charset="2"/>
              <a:buChar char="Ø"/>
              <a:defRPr/>
            </a:pPr>
            <a:r>
              <a:rPr lang="en-US" sz="3600" dirty="0">
                <a:cs typeface="Times New Roman" pitchFamily="18" charset="0"/>
              </a:rPr>
              <a:t> wring our hands</a:t>
            </a:r>
          </a:p>
          <a:p>
            <a:pPr lvl="2">
              <a:buClr>
                <a:srgbClr val="FFC000"/>
              </a:buClr>
              <a:buFont typeface="Wingdings" pitchFamily="2" charset="2"/>
              <a:buChar char="Ø"/>
              <a:defRPr/>
            </a:pPr>
            <a:r>
              <a:rPr lang="en-US" sz="3600" dirty="0">
                <a:cs typeface="Times New Roman" pitchFamily="18" charset="0"/>
              </a:rPr>
              <a:t> weep</a:t>
            </a:r>
          </a:p>
          <a:p>
            <a:pPr lvl="2">
              <a:buClr>
                <a:srgbClr val="FFC000"/>
              </a:buClr>
              <a:buFont typeface="Wingdings" pitchFamily="2" charset="2"/>
              <a:buChar char="Ø"/>
              <a:defRPr/>
            </a:pPr>
            <a:r>
              <a:rPr lang="en-US" sz="3600" dirty="0">
                <a:cs typeface="Times New Roman" pitchFamily="18" charset="0"/>
              </a:rPr>
              <a:t> curse</a:t>
            </a:r>
          </a:p>
          <a:p>
            <a:pPr lvl="2">
              <a:buClr>
                <a:srgbClr val="FFC000"/>
              </a:buClr>
              <a:buFont typeface="Wingdings" pitchFamily="2" charset="2"/>
              <a:buChar char="Ø"/>
              <a:defRPr/>
            </a:pPr>
            <a:r>
              <a:rPr lang="en-US" sz="3600" dirty="0">
                <a:cs typeface="Times New Roman" pitchFamily="18" charset="0"/>
              </a:rPr>
              <a:t> give up</a:t>
            </a:r>
          </a:p>
          <a:p>
            <a:pPr lvl="2">
              <a:buClr>
                <a:srgbClr val="FFC000"/>
              </a:buClr>
              <a:buFont typeface="Wingdings" pitchFamily="2" charset="2"/>
              <a:buChar char="Ø"/>
              <a:defRPr/>
            </a:pPr>
            <a:r>
              <a:rPr lang="en-US" sz="3600" dirty="0">
                <a:cs typeface="Times New Roman" pitchFamily="18" charset="0"/>
              </a:rPr>
              <a:t> let somebody </a:t>
            </a:r>
          </a:p>
          <a:p>
            <a:pPr marL="914400" lvl="2" indent="0">
              <a:buClr>
                <a:srgbClr val="FFC000"/>
              </a:buClr>
              <a:buFont typeface="Wingdings" pitchFamily="2" charset="2"/>
              <a:buNone/>
              <a:defRPr/>
            </a:pPr>
            <a:r>
              <a:rPr lang="en-US" sz="3600" dirty="0">
                <a:cs typeface="Times New Roman" pitchFamily="18" charset="0"/>
              </a:rPr>
              <a:t>   else do it</a:t>
            </a:r>
          </a:p>
          <a:p>
            <a:pPr>
              <a:defRPr/>
            </a:pPr>
            <a:endParaRPr lang="en-US" dirty="0"/>
          </a:p>
        </p:txBody>
      </p:sp>
      <p:sp>
        <p:nvSpPr>
          <p:cNvPr id="5" name="Rectangle 4"/>
          <p:cNvSpPr/>
          <p:nvPr/>
        </p:nvSpPr>
        <p:spPr>
          <a:xfrm>
            <a:off x="0" y="6595646"/>
            <a:ext cx="9126070" cy="338554"/>
          </a:xfrm>
          <a:prstGeom prst="rect">
            <a:avLst/>
          </a:prstGeom>
        </p:spPr>
        <p:txBody>
          <a:bodyPr wrap="square">
            <a:spAutoFit/>
          </a:bodyPr>
          <a:lstStyle/>
          <a:p>
            <a:r>
              <a:rPr lang="en-US" sz="1600" dirty="0">
                <a:solidFill>
                  <a:srgbClr val="00B0F0"/>
                </a:solidFill>
              </a:rPr>
              <a:t>http://whatsdavedoing.com/wp-content/uploads/2011/05/white-flag-e1381530152918.jpg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How It Works</a:t>
            </a:r>
          </a:p>
        </p:txBody>
      </p:sp>
      <p:sp>
        <p:nvSpPr>
          <p:cNvPr id="22531" name="Content Placeholder 2"/>
          <p:cNvSpPr>
            <a:spLocks noGrp="1"/>
          </p:cNvSpPr>
          <p:nvPr>
            <p:ph idx="1"/>
          </p:nvPr>
        </p:nvSpPr>
        <p:spPr/>
        <p:txBody>
          <a:bodyPr/>
          <a:lstStyle/>
          <a:p>
            <a:pPr eaLnBrk="1" hangingPunct="1"/>
            <a:r>
              <a:rPr lang="en-US" altLang="en-US" sz="3600">
                <a:cs typeface="Times New Roman" pitchFamily="18" charset="0"/>
              </a:rPr>
              <a:t>or… maybe…</a:t>
            </a:r>
          </a:p>
          <a:p>
            <a:pPr eaLnBrk="1" hangingPunct="1"/>
            <a:endParaRPr lang="en-US" altLang="en-US" sz="1000">
              <a:cs typeface="Times New Roman" pitchFamily="18" charset="0"/>
            </a:endParaRPr>
          </a:p>
          <a:p>
            <a:pPr algn="ctr" eaLnBrk="1" hangingPunct="1"/>
            <a:r>
              <a:rPr lang="en-US" altLang="en-US" sz="3600">
                <a:cs typeface="Times New Roman" pitchFamily="18" charset="0"/>
              </a:rPr>
              <a:t>take a </a:t>
            </a:r>
            <a:r>
              <a:rPr lang="en-US" altLang="en-US" sz="3600">
                <a:solidFill>
                  <a:schemeClr val="tx1"/>
                </a:solidFill>
                <a:cs typeface="Times New Roman" pitchFamily="18" charset="0"/>
              </a:rPr>
              <a:t>piece</a:t>
            </a:r>
            <a:r>
              <a:rPr lang="en-US" altLang="en-US" sz="3600">
                <a:cs typeface="Times New Roman" pitchFamily="18" charset="0"/>
              </a:rPr>
              <a:t> of the big group?</a:t>
            </a: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550" y="2819400"/>
            <a:ext cx="38989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B49C307-5F4E-45F1-B7DB-E4A65A08475C}"/>
              </a:ext>
            </a:extLst>
          </p:cNvPr>
          <p:cNvSpPr txBox="1"/>
          <p:nvPr/>
        </p:nvSpPr>
        <p:spPr>
          <a:xfrm>
            <a:off x="0" y="6544017"/>
            <a:ext cx="1752600" cy="323165"/>
          </a:xfrm>
          <a:prstGeom prst="rect">
            <a:avLst/>
          </a:prstGeom>
          <a:noFill/>
        </p:spPr>
        <p:txBody>
          <a:bodyPr wrap="square">
            <a:spAutoFit/>
          </a:bodyPr>
          <a:lstStyle/>
          <a:p>
            <a:r>
              <a:rPr lang="en-US" altLang="en-US" sz="1500" dirty="0" err="1">
                <a:solidFill>
                  <a:srgbClr val="00B0F0"/>
                </a:solidFill>
              </a:rPr>
              <a:t>VFrench</a:t>
            </a:r>
            <a:r>
              <a:rPr lang="en-US" altLang="en-US" sz="1500" dirty="0">
                <a:solidFill>
                  <a:srgbClr val="00B0F0"/>
                </a:solidFill>
              </a:rPr>
              <a:t>, 2020</a:t>
            </a:r>
            <a:endParaRPr lang="en-US" sz="1500" dirty="0">
              <a:solidFill>
                <a:srgbClr val="00B0F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How It Works</a:t>
            </a:r>
          </a:p>
        </p:txBody>
      </p:sp>
      <p:sp>
        <p:nvSpPr>
          <p:cNvPr id="23555" name="Content Placeholder 2"/>
          <p:cNvSpPr>
            <a:spLocks noGrp="1"/>
          </p:cNvSpPr>
          <p:nvPr>
            <p:ph idx="1"/>
          </p:nvPr>
        </p:nvSpPr>
        <p:spPr/>
        <p:txBody>
          <a:bodyPr/>
          <a:lstStyle/>
          <a:p>
            <a:r>
              <a:rPr lang="en-US" altLang="en-US">
                <a:cs typeface="Times New Roman" pitchFamily="18" charset="0"/>
              </a:rPr>
              <a:t>If we are lucky, our small piece will be representative of the BIG thing, and the answer to our question will be right</a:t>
            </a:r>
          </a:p>
          <a:p>
            <a:endParaRPr lang="en-US" altLang="en-US"/>
          </a:p>
        </p:txBody>
      </p:sp>
      <p:pic>
        <p:nvPicPr>
          <p:cNvPr id="23556" name="Picture 7" descr="http://3.bp.blogspot.com/-cQte9lAOCAs/T51MHuVLlWI/AAAAAAAACXo/07PuGZlwodw/s1600/luck-cl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3886200"/>
            <a:ext cx="39751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595646"/>
            <a:ext cx="9144000" cy="338554"/>
          </a:xfrm>
          <a:prstGeom prst="rect">
            <a:avLst/>
          </a:prstGeom>
        </p:spPr>
        <p:txBody>
          <a:bodyPr wrap="square">
            <a:spAutoFit/>
          </a:bodyPr>
          <a:lstStyle/>
          <a:p>
            <a:r>
              <a:rPr lang="en-US" sz="1600" dirty="0">
                <a:solidFill>
                  <a:srgbClr val="00B0F0"/>
                </a:solidFill>
              </a:rPr>
              <a:t>http://www.christinarosalie.com/mytopography/wp-content/uploads/2011/05/MG_0223.jpg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How It Works</a:t>
            </a:r>
          </a:p>
        </p:txBody>
      </p:sp>
      <p:sp>
        <p:nvSpPr>
          <p:cNvPr id="24579" name="Content Placeholder 2"/>
          <p:cNvSpPr>
            <a:spLocks noGrp="1"/>
          </p:cNvSpPr>
          <p:nvPr>
            <p:ph idx="1"/>
          </p:nvPr>
        </p:nvSpPr>
        <p:spPr/>
        <p:txBody>
          <a:bodyPr/>
          <a:lstStyle/>
          <a:p>
            <a:pPr eaLnBrk="1" hangingPunct="1"/>
            <a:r>
              <a:rPr lang="en-US" altLang="en-US" dirty="0">
                <a:cs typeface="Times New Roman" pitchFamily="18" charset="0"/>
              </a:rPr>
              <a:t>The BIG thing we want to answer a question about is called our</a:t>
            </a:r>
          </a:p>
          <a:p>
            <a:pPr eaLnBrk="1" hangingPunct="1"/>
            <a:r>
              <a:rPr lang="en-US" altLang="en-US" dirty="0">
                <a:solidFill>
                  <a:srgbClr val="FFC000"/>
                </a:solidFill>
                <a:cs typeface="Times New Roman" pitchFamily="18" charset="0"/>
              </a:rPr>
              <a:t>POPULATION</a:t>
            </a:r>
          </a:p>
          <a:p>
            <a:pPr eaLnBrk="1" hangingPunct="1"/>
            <a:endParaRPr lang="en-US" altLang="en-US" sz="1400" dirty="0">
              <a:cs typeface="Times New Roman" pitchFamily="18" charset="0"/>
            </a:endParaRPr>
          </a:p>
          <a:p>
            <a:pPr eaLnBrk="1" hangingPunct="1"/>
            <a:r>
              <a:rPr lang="en-US" altLang="en-US" dirty="0">
                <a:cs typeface="Times New Roman" pitchFamily="18" charset="0"/>
              </a:rPr>
              <a:t>The small piece of it we actually take is called our</a:t>
            </a:r>
          </a:p>
          <a:p>
            <a:pPr eaLnBrk="1" hangingPunct="1"/>
            <a:r>
              <a:rPr lang="en-US" altLang="en-US" dirty="0">
                <a:solidFill>
                  <a:srgbClr val="FFC000"/>
                </a:solidFill>
                <a:cs typeface="Times New Roman" pitchFamily="18" charset="0"/>
              </a:rPr>
              <a:t>SAMPLE</a:t>
            </a:r>
          </a:p>
          <a:p>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How It Works</a:t>
            </a:r>
          </a:p>
        </p:txBody>
      </p:sp>
      <p:sp>
        <p:nvSpPr>
          <p:cNvPr id="25603" name="Content Placeholder 2"/>
          <p:cNvSpPr>
            <a:spLocks noGrp="1"/>
          </p:cNvSpPr>
          <p:nvPr>
            <p:ph idx="1"/>
          </p:nvPr>
        </p:nvSpPr>
        <p:spPr/>
        <p:txBody>
          <a:bodyPr/>
          <a:lstStyle/>
          <a:p>
            <a:pPr eaLnBrk="1" hangingPunct="1"/>
            <a:r>
              <a:rPr lang="en-US" altLang="en-US" dirty="0">
                <a:cs typeface="Times New Roman" pitchFamily="18" charset="0"/>
              </a:rPr>
              <a:t>The count or measurement we need to answer our question about the population is called a </a:t>
            </a:r>
          </a:p>
          <a:p>
            <a:pPr eaLnBrk="1" hangingPunct="1"/>
            <a:r>
              <a:rPr lang="en-US" altLang="en-US" dirty="0">
                <a:solidFill>
                  <a:srgbClr val="FFC000"/>
                </a:solidFill>
                <a:cs typeface="Times New Roman" pitchFamily="18" charset="0"/>
              </a:rPr>
              <a:t>PARAMETER</a:t>
            </a:r>
          </a:p>
          <a:p>
            <a:pPr eaLnBrk="1" hangingPunct="1"/>
            <a:endParaRPr lang="en-US" altLang="en-US" sz="1400" dirty="0">
              <a:cs typeface="Times New Roman" pitchFamily="18" charset="0"/>
            </a:endParaRPr>
          </a:p>
          <a:p>
            <a:pPr eaLnBrk="1" hangingPunct="1"/>
            <a:r>
              <a:rPr lang="en-US" altLang="en-US" dirty="0">
                <a:cs typeface="Times New Roman" pitchFamily="18" charset="0"/>
              </a:rPr>
              <a:t>The count or measurement we actually take to answer our question using a sample is called a </a:t>
            </a:r>
            <a:r>
              <a:rPr lang="en-US" altLang="en-US" dirty="0">
                <a:solidFill>
                  <a:srgbClr val="FFC000"/>
                </a:solidFill>
                <a:cs typeface="Times New Roman" pitchFamily="18" charset="0"/>
              </a:rPr>
              <a:t>STATISTI</a:t>
            </a:r>
            <a:r>
              <a:rPr lang="en-US" altLang="en-US" dirty="0">
                <a:solidFill>
                  <a:srgbClr val="FFC000"/>
                </a:solidFill>
                <a:latin typeface="Arial" charset="0"/>
                <a:cs typeface="Times New Roman" pitchFamily="18" charset="0"/>
              </a:rPr>
              <a:t>C</a:t>
            </a:r>
          </a:p>
          <a:p>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How It Works</a:t>
            </a:r>
          </a:p>
        </p:txBody>
      </p:sp>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200150"/>
            <a:ext cx="850582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77E88717-B87D-4BBE-AF8B-F43C94C686DF}"/>
              </a:ext>
            </a:extLst>
          </p:cNvPr>
          <p:cNvSpPr txBox="1"/>
          <p:nvPr/>
        </p:nvSpPr>
        <p:spPr>
          <a:xfrm>
            <a:off x="0" y="6544017"/>
            <a:ext cx="1752600" cy="323165"/>
          </a:xfrm>
          <a:prstGeom prst="rect">
            <a:avLst/>
          </a:prstGeom>
          <a:noFill/>
        </p:spPr>
        <p:txBody>
          <a:bodyPr wrap="square">
            <a:spAutoFit/>
          </a:bodyPr>
          <a:lstStyle/>
          <a:p>
            <a:r>
              <a:rPr lang="en-US" altLang="en-US" sz="1500" dirty="0" err="1">
                <a:solidFill>
                  <a:srgbClr val="00B0F0"/>
                </a:solidFill>
              </a:rPr>
              <a:t>VFrench</a:t>
            </a:r>
            <a:r>
              <a:rPr lang="en-US" altLang="en-US" sz="1500" dirty="0">
                <a:solidFill>
                  <a:srgbClr val="00B0F0"/>
                </a:solidFill>
              </a:rPr>
              <a:t>, 2016</a:t>
            </a:r>
            <a:endParaRPr lang="en-US" sz="1500" dirty="0">
              <a:solidFill>
                <a:srgbClr val="00B0F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latin typeface="+mn-lt"/>
              </a:rPr>
              <a:t>So… unfortunately…</a:t>
            </a:r>
            <a:endParaRPr lang="en-US" dirty="0">
              <a:latin typeface="+mn-lt"/>
            </a:endParaRPr>
          </a:p>
        </p:txBody>
      </p:sp>
      <p:sp>
        <p:nvSpPr>
          <p:cNvPr id="3" name="Content Placeholder 2"/>
          <p:cNvSpPr>
            <a:spLocks noGrp="1"/>
          </p:cNvSpPr>
          <p:nvPr>
            <p:ph idx="1"/>
          </p:nvPr>
        </p:nvSpPr>
        <p:spPr/>
        <p:txBody>
          <a:bodyPr/>
          <a:lstStyle/>
          <a:p>
            <a:pPr marL="342900" indent="-342900">
              <a:defRPr/>
            </a:pPr>
            <a:r>
              <a:rPr lang="en-US" sz="3600" dirty="0">
                <a:cs typeface="Times New Roman" pitchFamily="18" charset="0"/>
              </a:rPr>
              <a:t>STATISTICS = the methods of collecting, organizing, analyzing, and interpreting data in order to make decisions</a:t>
            </a:r>
          </a:p>
          <a:p>
            <a:pPr marL="342900" indent="-342900" algn="ctr">
              <a:defRPr/>
            </a:pPr>
            <a:r>
              <a:rPr lang="en-US" sz="3600" dirty="0">
                <a:solidFill>
                  <a:schemeClr val="accent5">
                    <a:lumMod val="40000"/>
                    <a:lumOff val="60000"/>
                  </a:schemeClr>
                </a:solidFill>
                <a:cs typeface="Times New Roman" pitchFamily="18" charset="0"/>
              </a:rPr>
              <a:t>and</a:t>
            </a:r>
          </a:p>
          <a:p>
            <a:pPr marL="342900" indent="-342900">
              <a:defRPr/>
            </a:pPr>
            <a:r>
              <a:rPr lang="en-US" sz="3600" dirty="0">
                <a:cs typeface="Times New Roman" pitchFamily="18" charset="0"/>
              </a:rPr>
              <a:t>STATISTICS = counts or measurements we take on a sample to estimate counts or measurements on a population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762000"/>
            <a:ext cx="8229600" cy="5638800"/>
          </a:xfrm>
        </p:spPr>
        <p:txBody>
          <a:bodyPr/>
          <a:lstStyle/>
          <a:p>
            <a:pPr eaLnBrk="1" hangingPunct="1"/>
            <a:r>
              <a:rPr lang="en-US" altLang="en-US" dirty="0">
                <a:cs typeface="Times New Roman" pitchFamily="18" charset="0"/>
              </a:rPr>
              <a:t>What would a measurement on the whole population be called?  </a:t>
            </a:r>
          </a:p>
          <a:p>
            <a:pPr eaLnBrk="1" hangingPunct="1"/>
            <a:endParaRPr lang="en-US" altLang="en-US" sz="3200" dirty="0">
              <a:cs typeface="Times New Roman" pitchFamily="18" charset="0"/>
            </a:endParaRPr>
          </a:p>
          <a:p>
            <a:pPr eaLnBrk="1" hangingPunct="1"/>
            <a:endParaRPr lang="en-US" altLang="en-US" sz="3200" dirty="0">
              <a:cs typeface="Times New Roman" pitchFamily="18" charset="0"/>
            </a:endParaRPr>
          </a:p>
          <a:p>
            <a:pPr eaLnBrk="1" hangingPunct="1"/>
            <a:endParaRPr lang="en-US" altLang="en-US" sz="3200" dirty="0">
              <a:cs typeface="Times New Roman" pitchFamily="18" charset="0"/>
            </a:endParaRPr>
          </a:p>
          <a:p>
            <a:pPr eaLnBrk="1" hangingPunct="1"/>
            <a:endParaRPr lang="en-US" altLang="en-US" sz="3200" dirty="0">
              <a:cs typeface="Times New Roman" pitchFamily="18" charset="0"/>
            </a:endParaRPr>
          </a:p>
          <a:p>
            <a:pPr algn="ctr" eaLnBrk="1" hangingPunct="1"/>
            <a:r>
              <a:rPr lang="en-US" altLang="en-US" sz="3000" dirty="0">
                <a:cs typeface="Times New Roman" pitchFamily="18" charset="0"/>
              </a:rPr>
              <a:t>Hint – the US does one every 10 years…</a:t>
            </a:r>
          </a:p>
          <a:p>
            <a:pPr eaLnBrk="1" hangingPunct="1"/>
            <a:r>
              <a:rPr lang="en-US" altLang="en-US" sz="3200" dirty="0">
                <a:cs typeface="Times New Roman" pitchFamily="18" charset="0"/>
              </a:rPr>
              <a:t> </a:t>
            </a:r>
            <a:r>
              <a:rPr lang="en-US" altLang="en-US" sz="1400" dirty="0">
                <a:solidFill>
                  <a:schemeClr val="tx2"/>
                </a:solidFill>
                <a:cs typeface="Arial" charset="0"/>
              </a:rPr>
              <a:t> </a:t>
            </a:r>
          </a:p>
        </p:txBody>
      </p:sp>
      <p:sp>
        <p:nvSpPr>
          <p:cNvPr id="28675"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HOW IT WORKS</a:t>
            </a:r>
          </a:p>
          <a:p>
            <a:pPr algn="ctr" eaLnBrk="1" hangingPunct="1">
              <a:spcBef>
                <a:spcPct val="0"/>
              </a:spcBef>
              <a:buFontTx/>
              <a:buNone/>
            </a:pPr>
            <a:r>
              <a:rPr lang="en-US" altLang="en-US" sz="2400" dirty="0">
                <a:solidFill>
                  <a:schemeClr val="bg1"/>
                </a:solidFill>
              </a:rPr>
              <a:t>IN-CLASS PROBLEM 1</a:t>
            </a:r>
            <a:endParaRPr lang="en-US" altLang="en-US" sz="2400" i="1" dirty="0">
              <a:solidFill>
                <a:schemeClr val="folHlink"/>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a:t>
            </a:r>
          </a:p>
        </p:txBody>
      </p:sp>
      <p:sp>
        <p:nvSpPr>
          <p:cNvPr id="3" name="Content Placeholder 2"/>
          <p:cNvSpPr>
            <a:spLocks noGrp="1"/>
          </p:cNvSpPr>
          <p:nvPr>
            <p:ph idx="1"/>
          </p:nvPr>
        </p:nvSpPr>
        <p:spPr/>
        <p:txBody>
          <a:bodyPr/>
          <a:lstStyle/>
          <a:p>
            <a:r>
              <a:rPr lang="en-US" dirty="0"/>
              <a:t>A </a:t>
            </a:r>
            <a:r>
              <a:rPr lang="en-US" dirty="0">
                <a:solidFill>
                  <a:srgbClr val="FFC000"/>
                </a:solidFill>
              </a:rPr>
              <a:t>census</a:t>
            </a:r>
            <a:r>
              <a:rPr lang="en-US" dirty="0"/>
              <a:t> is a “sampling” of “all” the members of a population</a:t>
            </a:r>
          </a:p>
        </p:txBody>
      </p:sp>
    </p:spTree>
    <p:extLst>
      <p:ext uri="{BB962C8B-B14F-4D97-AF65-F5344CB8AC3E}">
        <p14:creationId xmlns:p14="http://schemas.microsoft.com/office/powerpoint/2010/main" val="1661502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Up?</a:t>
            </a:r>
          </a:p>
        </p:txBody>
      </p:sp>
      <p:sp>
        <p:nvSpPr>
          <p:cNvPr id="3" name="Content Placeholder 2"/>
          <p:cNvSpPr>
            <a:spLocks noGrp="1"/>
          </p:cNvSpPr>
          <p:nvPr>
            <p:ph idx="1"/>
          </p:nvPr>
        </p:nvSpPr>
        <p:spPr>
          <a:xfrm>
            <a:off x="457200" y="1066800"/>
            <a:ext cx="8458200" cy="5638800"/>
          </a:xfrm>
        </p:spPr>
        <p:txBody>
          <a:bodyPr/>
          <a:lstStyle/>
          <a:p>
            <a:pPr marR="0" lvl="0">
              <a:lnSpc>
                <a:spcPct val="115000"/>
              </a:lnSpc>
              <a:spcBef>
                <a:spcPts val="0"/>
              </a:spcBef>
              <a:spcAft>
                <a:spcPts val="0"/>
              </a:spcAft>
            </a:pPr>
            <a:r>
              <a:rPr lang="en-US" sz="3200" dirty="0"/>
              <a:t>Outcome 1) Calculate statistical measures of central tendency and dispersion used in describing and summarizing collected samples.  Both by hand calculation methods supported by calculators and programmed software procedures will be used to make these computations</a:t>
            </a:r>
          </a:p>
          <a:p>
            <a:endParaRPr lang="en-US" sz="3200" dirty="0"/>
          </a:p>
          <a:p>
            <a:endParaRPr lang="en-US" dirty="0"/>
          </a:p>
        </p:txBody>
      </p:sp>
    </p:spTree>
    <p:extLst>
      <p:ext uri="{BB962C8B-B14F-4D97-AF65-F5344CB8AC3E}">
        <p14:creationId xmlns:p14="http://schemas.microsoft.com/office/powerpoint/2010/main" val="3450564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dirty="0">
                <a:solidFill>
                  <a:srgbClr val="FFFF00"/>
                </a:solidFill>
              </a:rPr>
              <a:t>Questions?</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EC2E2D9-4A3A-4643-8FE6-0D2349CFB875}"/>
              </a:ext>
            </a:extLst>
          </p:cNvPr>
          <p:cNvSpPr/>
          <p:nvPr/>
        </p:nvSpPr>
        <p:spPr>
          <a:xfrm>
            <a:off x="0" y="6611035"/>
            <a:ext cx="2898550" cy="323165"/>
          </a:xfrm>
          <a:prstGeom prst="rect">
            <a:avLst/>
          </a:prstGeom>
        </p:spPr>
        <p:txBody>
          <a:bodyPr wrap="none">
            <a:spAutoFit/>
          </a:bodyPr>
          <a:lstStyle/>
          <a:p>
            <a:r>
              <a:rPr lang="en-US" sz="1500" dirty="0">
                <a:solidFill>
                  <a:srgbClr val="00B0F0"/>
                </a:solidFill>
              </a:rPr>
              <a:t>http://i.imgur.com/aliTlT3.jpg</a:t>
            </a:r>
          </a:p>
        </p:txBody>
      </p:sp>
    </p:spTree>
    <p:extLst>
      <p:ext uri="{BB962C8B-B14F-4D97-AF65-F5344CB8AC3E}">
        <p14:creationId xmlns:p14="http://schemas.microsoft.com/office/powerpoint/2010/main" val="319568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latin typeface="+mn-lt"/>
              </a:rPr>
              <a:t>Sampling</a:t>
            </a:r>
            <a:endParaRPr lang="en-US" dirty="0">
              <a:latin typeface="+mn-lt"/>
            </a:endParaRPr>
          </a:p>
        </p:txBody>
      </p:sp>
      <p:sp>
        <p:nvSpPr>
          <p:cNvPr id="31747" name="Content Placeholder 2"/>
          <p:cNvSpPr>
            <a:spLocks noGrp="1"/>
          </p:cNvSpPr>
          <p:nvPr>
            <p:ph idx="1"/>
          </p:nvPr>
        </p:nvSpPr>
        <p:spPr/>
        <p:txBody>
          <a:bodyPr/>
          <a:lstStyle/>
          <a:p>
            <a:r>
              <a:rPr lang="en-US" altLang="en-US" dirty="0">
                <a:cs typeface="Times New Roman" pitchFamily="18" charset="0"/>
              </a:rPr>
              <a:t>You want to have a sample that closely resembles your population – a </a:t>
            </a:r>
            <a:r>
              <a:rPr lang="en-US" altLang="en-US" dirty="0">
                <a:solidFill>
                  <a:srgbClr val="FFC000"/>
                </a:solidFill>
                <a:cs typeface="Times New Roman" pitchFamily="18" charset="0"/>
              </a:rPr>
              <a:t>representative </a:t>
            </a:r>
            <a:r>
              <a:rPr lang="en-US" altLang="en-US" dirty="0">
                <a:cs typeface="Times New Roman" pitchFamily="18" charset="0"/>
              </a:rPr>
              <a:t>sample</a:t>
            </a:r>
          </a:p>
          <a:p>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457200" y="838200"/>
            <a:ext cx="8229600" cy="5638800"/>
          </a:xfrm>
        </p:spPr>
        <p:txBody>
          <a:bodyPr/>
          <a:lstStyle/>
          <a:p>
            <a:r>
              <a:rPr lang="en-US" altLang="en-US" dirty="0"/>
              <a:t>Is it a representative sample?</a:t>
            </a:r>
          </a:p>
          <a:p>
            <a:r>
              <a:rPr lang="en-US" altLang="en-US" dirty="0"/>
              <a:t>					</a:t>
            </a:r>
            <a:r>
              <a:rPr lang="en-US" altLang="en-US" sz="3000" dirty="0"/>
              <a:t>population</a:t>
            </a:r>
          </a:p>
          <a:p>
            <a:endParaRPr lang="en-US" altLang="en-US" sz="3000" dirty="0"/>
          </a:p>
          <a:p>
            <a:endParaRPr lang="en-US" altLang="en-US" sz="3000" dirty="0"/>
          </a:p>
          <a:p>
            <a:endParaRPr lang="en-US" altLang="en-US" sz="3000" dirty="0"/>
          </a:p>
          <a:p>
            <a:endParaRPr lang="en-US" altLang="en-US" sz="3000" dirty="0"/>
          </a:p>
          <a:p>
            <a:endParaRPr lang="en-US" altLang="en-US" sz="3000" dirty="0"/>
          </a:p>
          <a:p>
            <a:r>
              <a:rPr lang="en-US" altLang="en-US" sz="3000" dirty="0"/>
              <a:t>              sample</a:t>
            </a:r>
          </a:p>
        </p:txBody>
      </p:sp>
      <p:sp>
        <p:nvSpPr>
          <p:cNvPr id="32771"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SAMPLING</a:t>
            </a:r>
          </a:p>
          <a:p>
            <a:pPr algn="ctr" eaLnBrk="1" hangingPunct="1">
              <a:spcBef>
                <a:spcPct val="0"/>
              </a:spcBef>
              <a:buFontTx/>
              <a:buNone/>
            </a:pPr>
            <a:r>
              <a:rPr lang="en-US" altLang="en-US" sz="2400" dirty="0">
                <a:solidFill>
                  <a:schemeClr val="bg1"/>
                </a:solidFill>
              </a:rPr>
              <a:t>IN-CLASS PROBLEM 2</a:t>
            </a:r>
            <a:endParaRPr lang="en-US" altLang="en-US" sz="2400" i="1" dirty="0">
              <a:solidFill>
                <a:schemeClr val="folHlink"/>
              </a:solidFill>
            </a:endParaRP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3878263"/>
            <a:ext cx="457200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200"/>
            <a:ext cx="457200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E2129CAB-D8B6-491C-AB87-FB3C64463651}"/>
              </a:ext>
            </a:extLst>
          </p:cNvPr>
          <p:cNvSpPr txBox="1"/>
          <p:nvPr/>
        </p:nvSpPr>
        <p:spPr>
          <a:xfrm>
            <a:off x="0" y="6544017"/>
            <a:ext cx="1752600" cy="323165"/>
          </a:xfrm>
          <a:prstGeom prst="rect">
            <a:avLst/>
          </a:prstGeom>
          <a:noFill/>
        </p:spPr>
        <p:txBody>
          <a:bodyPr wrap="square">
            <a:spAutoFit/>
          </a:bodyPr>
          <a:lstStyle/>
          <a:p>
            <a:r>
              <a:rPr lang="en-US" altLang="en-US" sz="1500" dirty="0" err="1">
                <a:solidFill>
                  <a:srgbClr val="00B0F0"/>
                </a:solidFill>
              </a:rPr>
              <a:t>VFrench</a:t>
            </a:r>
            <a:r>
              <a:rPr lang="en-US" altLang="en-US" sz="1500" dirty="0">
                <a:solidFill>
                  <a:srgbClr val="00B0F0"/>
                </a:solidFill>
              </a:rPr>
              <a:t>, 2016</a:t>
            </a:r>
            <a:endParaRPr lang="en-US" sz="1500" dirty="0">
              <a:solidFill>
                <a:srgbClr val="00B0F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D7CAD9-BA9A-42B3-AE26-F614F0F198F8}"/>
              </a:ext>
            </a:extLst>
          </p:cNvPr>
          <p:cNvPicPr>
            <a:picLocks noChangeAspect="1"/>
          </p:cNvPicPr>
          <p:nvPr/>
        </p:nvPicPr>
        <p:blipFill>
          <a:blip r:embed="rId2"/>
          <a:stretch>
            <a:fillRect/>
          </a:stretch>
        </p:blipFill>
        <p:spPr>
          <a:xfrm>
            <a:off x="4286250" y="2895600"/>
            <a:ext cx="4857750" cy="3962400"/>
          </a:xfrm>
          <a:prstGeom prst="rect">
            <a:avLst/>
          </a:prstGeom>
        </p:spPr>
      </p:pic>
      <p:sp>
        <p:nvSpPr>
          <p:cNvPr id="33795" name="Content Placeholder 2"/>
          <p:cNvSpPr>
            <a:spLocks noGrp="1"/>
          </p:cNvSpPr>
          <p:nvPr>
            <p:ph idx="1"/>
          </p:nvPr>
        </p:nvSpPr>
        <p:spPr/>
        <p:txBody>
          <a:bodyPr/>
          <a:lstStyle/>
          <a:p>
            <a:r>
              <a:rPr lang="en-US" altLang="en-US">
                <a:cs typeface="Times New Roman" pitchFamily="18" charset="0"/>
              </a:rPr>
              <a:t>How do you make sure your sample statistic is close to your population parameter? </a:t>
            </a:r>
          </a:p>
          <a:p>
            <a:endParaRPr lang="en-US" altLang="en-US"/>
          </a:p>
        </p:txBody>
      </p:sp>
      <p:sp>
        <p:nvSpPr>
          <p:cNvPr id="5" name="Title 1"/>
          <p:cNvSpPr>
            <a:spLocks noGrp="1"/>
          </p:cNvSpPr>
          <p:nvPr>
            <p:ph type="title"/>
          </p:nvPr>
        </p:nvSpPr>
        <p:spPr/>
        <p:txBody>
          <a:bodyPr/>
          <a:lstStyle/>
          <a:p>
            <a:pPr>
              <a:defRPr/>
            </a:pPr>
            <a:r>
              <a:rPr lang="en-US" altLang="en-US" dirty="0">
                <a:latin typeface="+mn-lt"/>
              </a:rPr>
              <a:t>Sampling</a:t>
            </a:r>
            <a:endParaRPr lang="en-US" dirty="0">
              <a:latin typeface="+mn-lt"/>
            </a:endParaRPr>
          </a:p>
        </p:txBody>
      </p:sp>
      <p:sp>
        <p:nvSpPr>
          <p:cNvPr id="8" name="TextBox 7">
            <a:extLst>
              <a:ext uri="{FF2B5EF4-FFF2-40B4-BE49-F238E27FC236}">
                <a16:creationId xmlns:a16="http://schemas.microsoft.com/office/drawing/2014/main" id="{1B2AC8A7-9B36-4C1A-9856-E37B72F380EA}"/>
              </a:ext>
            </a:extLst>
          </p:cNvPr>
          <p:cNvSpPr txBox="1"/>
          <p:nvPr/>
        </p:nvSpPr>
        <p:spPr>
          <a:xfrm>
            <a:off x="0" y="6608802"/>
            <a:ext cx="9144000" cy="553998"/>
          </a:xfrm>
          <a:prstGeom prst="rect">
            <a:avLst/>
          </a:prstGeom>
          <a:noFill/>
        </p:spPr>
        <p:txBody>
          <a:bodyPr wrap="square">
            <a:spAutoFit/>
          </a:bodyPr>
          <a:lstStyle/>
          <a:p>
            <a:r>
              <a:rPr lang="en-US" sz="1500" dirty="0">
                <a:solidFill>
                  <a:srgbClr val="00B0F0"/>
                </a:solidFill>
              </a:rPr>
              <a:t>https://www.mcgill.ca/oss/article/critical-thinking/tips-better-thinking-shooting-first-drawing-bullseye-later-0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a:t>
            </a:r>
          </a:p>
        </p:txBody>
      </p:sp>
      <p:sp>
        <p:nvSpPr>
          <p:cNvPr id="3" name="Content Placeholder 2"/>
          <p:cNvSpPr>
            <a:spLocks noGrp="1"/>
          </p:cNvSpPr>
          <p:nvPr>
            <p:ph idx="1"/>
          </p:nvPr>
        </p:nvSpPr>
        <p:spPr>
          <a:xfrm>
            <a:off x="457200" y="1219200"/>
            <a:ext cx="8458200" cy="5638800"/>
          </a:xfrm>
        </p:spPr>
        <p:txBody>
          <a:bodyPr/>
          <a:lstStyle/>
          <a:p>
            <a:r>
              <a:rPr lang="en-US" dirty="0"/>
              <a:t>A description of all the members of a population is called a </a:t>
            </a:r>
          </a:p>
          <a:p>
            <a:pPr algn="ctr"/>
            <a:r>
              <a:rPr lang="en-US" dirty="0">
                <a:solidFill>
                  <a:srgbClr val="FFC000"/>
                </a:solidFill>
              </a:rPr>
              <a:t>frame</a:t>
            </a:r>
          </a:p>
        </p:txBody>
      </p:sp>
    </p:spTree>
    <p:extLst>
      <p:ext uri="{BB962C8B-B14F-4D97-AF65-F5344CB8AC3E}">
        <p14:creationId xmlns:p14="http://schemas.microsoft.com/office/powerpoint/2010/main" val="3287399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a:t>
            </a:r>
          </a:p>
        </p:txBody>
      </p:sp>
      <p:sp>
        <p:nvSpPr>
          <p:cNvPr id="3" name="Content Placeholder 2"/>
          <p:cNvSpPr>
            <a:spLocks noGrp="1"/>
          </p:cNvSpPr>
          <p:nvPr>
            <p:ph idx="1"/>
          </p:nvPr>
        </p:nvSpPr>
        <p:spPr>
          <a:xfrm>
            <a:off x="457200" y="1219200"/>
            <a:ext cx="8458200" cy="5638800"/>
          </a:xfrm>
        </p:spPr>
        <p:txBody>
          <a:bodyPr/>
          <a:lstStyle/>
          <a:p>
            <a:r>
              <a:rPr lang="en-US" dirty="0"/>
              <a:t>You want your sample to tell you as much accurate information as you can get about the population</a:t>
            </a:r>
          </a:p>
        </p:txBody>
      </p:sp>
    </p:spTree>
    <p:extLst>
      <p:ext uri="{BB962C8B-B14F-4D97-AF65-F5344CB8AC3E}">
        <p14:creationId xmlns:p14="http://schemas.microsoft.com/office/powerpoint/2010/main" val="3276351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lstStyle/>
          <a:p>
            <a:pPr eaLnBrk="1" hangingPunct="1"/>
            <a:r>
              <a:rPr lang="en-US" altLang="en-US">
                <a:cs typeface="Times New Roman" pitchFamily="18" charset="0"/>
              </a:rPr>
              <a:t>Your sample will </a:t>
            </a:r>
            <a:r>
              <a:rPr lang="en-US" altLang="en-US">
                <a:solidFill>
                  <a:schemeClr val="tx1"/>
                </a:solidFill>
                <a:cs typeface="Times New Roman" pitchFamily="18" charset="0"/>
              </a:rPr>
              <a:t>RARELY</a:t>
            </a:r>
            <a:r>
              <a:rPr lang="en-US" altLang="en-US">
                <a:cs typeface="Times New Roman" pitchFamily="18" charset="0"/>
              </a:rPr>
              <a:t> be exactly the same as your population</a:t>
            </a:r>
          </a:p>
        </p:txBody>
      </p:sp>
      <p:sp>
        <p:nvSpPr>
          <p:cNvPr id="5" name="Title 1"/>
          <p:cNvSpPr>
            <a:spLocks noGrp="1"/>
          </p:cNvSpPr>
          <p:nvPr>
            <p:ph type="title"/>
          </p:nvPr>
        </p:nvSpPr>
        <p:spPr/>
        <p:txBody>
          <a:bodyPr/>
          <a:lstStyle/>
          <a:p>
            <a:pPr>
              <a:defRPr/>
            </a:pPr>
            <a:r>
              <a:rPr lang="en-US" altLang="en-US" dirty="0">
                <a:latin typeface="+mn-lt"/>
              </a:rPr>
              <a:t>Sampling</a:t>
            </a:r>
            <a:endParaRPr lang="en-US"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Sampling</a:t>
            </a:r>
          </a:p>
        </p:txBody>
      </p:sp>
      <p:sp>
        <p:nvSpPr>
          <p:cNvPr id="35843" name="Content Placeholder 2"/>
          <p:cNvSpPr>
            <a:spLocks noGrp="1"/>
          </p:cNvSpPr>
          <p:nvPr>
            <p:ph idx="1"/>
          </p:nvPr>
        </p:nvSpPr>
        <p:spPr/>
        <p:txBody>
          <a:bodyPr/>
          <a:lstStyle/>
          <a:p>
            <a:pPr eaLnBrk="1" hangingPunct="1"/>
            <a:r>
              <a:rPr lang="en-US" altLang="en-US" dirty="0">
                <a:cs typeface="Times New Roman" pitchFamily="18" charset="0"/>
              </a:rPr>
              <a:t>Make sure that every element/subject in the population has an equal chance of being in the sample</a:t>
            </a:r>
          </a:p>
          <a:p>
            <a:pPr eaLnBrk="1" hangingPunct="1"/>
            <a:endParaRPr lang="en-US" altLang="en-US" sz="1400" dirty="0">
              <a:cs typeface="Times New Roman" pitchFamily="18" charset="0"/>
            </a:endParaRPr>
          </a:p>
          <a:p>
            <a:pPr algn="ctr" eaLnBrk="1" hangingPunct="1"/>
            <a:r>
              <a:rPr lang="en-US" altLang="en-US" dirty="0">
                <a:cs typeface="Times New Roman" pitchFamily="18" charset="0"/>
              </a:rPr>
              <a:t>a </a:t>
            </a:r>
            <a:r>
              <a:rPr lang="en-US" altLang="en-US" dirty="0">
                <a:solidFill>
                  <a:srgbClr val="FFC000"/>
                </a:solidFill>
                <a:cs typeface="Times New Roman" pitchFamily="18" charset="0"/>
              </a:rPr>
              <a:t>RANDOM</a:t>
            </a:r>
            <a:r>
              <a:rPr lang="en-US" altLang="en-US" dirty="0">
                <a:cs typeface="Times New Roman" pitchFamily="18" charset="0"/>
              </a:rPr>
              <a:t> sample</a:t>
            </a:r>
          </a:p>
          <a:p>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If your sample is not representative of the population, the sample is </a:t>
            </a:r>
          </a:p>
          <a:p>
            <a:pPr algn="ctr"/>
            <a:r>
              <a:rPr lang="en-US" dirty="0">
                <a:solidFill>
                  <a:srgbClr val="FFC000"/>
                </a:solidFill>
              </a:rPr>
              <a:t>BIASED</a:t>
            </a:r>
          </a:p>
          <a:p>
            <a:pPr algn="ctr"/>
            <a:endParaRPr lang="en-US" dirty="0">
              <a:solidFill>
                <a:srgbClr val="FFC000"/>
              </a:solidFill>
            </a:endParaRPr>
          </a:p>
          <a:p>
            <a:pPr algn="ctr"/>
            <a:endParaRPr lang="en-US" dirty="0">
              <a:solidFill>
                <a:srgbClr val="FFC000"/>
              </a:solidFill>
            </a:endParaRPr>
          </a:p>
        </p:txBody>
      </p:sp>
    </p:spTree>
    <p:extLst>
      <p:ext uri="{BB962C8B-B14F-4D97-AF65-F5344CB8AC3E}">
        <p14:creationId xmlns:p14="http://schemas.microsoft.com/office/powerpoint/2010/main" val="2394910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p:txBody>
          <a:bodyPr/>
          <a:lstStyle/>
          <a:p>
            <a:pPr eaLnBrk="1" hangingPunct="1"/>
            <a:r>
              <a:rPr lang="en-US" altLang="en-US">
                <a:cs typeface="Times New Roman" pitchFamily="18" charset="0"/>
              </a:rPr>
              <a:t>How do you make sure your sample statistic is close to your population parameter? </a:t>
            </a:r>
          </a:p>
          <a:p>
            <a:pPr eaLnBrk="1" hangingPunct="1"/>
            <a:endParaRPr lang="en-US" altLang="en-US" sz="1400">
              <a:latin typeface="Arial" charset="0"/>
              <a:cs typeface="Times New Roman" pitchFamily="18" charset="0"/>
            </a:endParaRPr>
          </a:p>
          <a:p>
            <a:endParaRPr lang="en-US" altLang="en-US"/>
          </a:p>
        </p:txBody>
      </p:sp>
      <p:sp>
        <p:nvSpPr>
          <p:cNvPr id="36867" name="Title 1"/>
          <p:cNvSpPr>
            <a:spLocks noGrp="1"/>
          </p:cNvSpPr>
          <p:nvPr>
            <p:ph type="title"/>
          </p:nvPr>
        </p:nvSpPr>
        <p:spPr/>
        <p:txBody>
          <a:bodyPr/>
          <a:lstStyle/>
          <a:p>
            <a:r>
              <a:rPr lang="en-US" altLang="en-US"/>
              <a:t>Sampling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Statistics??</a:t>
            </a:r>
          </a:p>
        </p:txBody>
      </p:sp>
      <p:sp>
        <p:nvSpPr>
          <p:cNvPr id="6147" name="Content Placeholder 2"/>
          <p:cNvSpPr>
            <a:spLocks noGrp="1"/>
          </p:cNvSpPr>
          <p:nvPr>
            <p:ph idx="1"/>
          </p:nvPr>
        </p:nvSpPr>
        <p:spPr/>
        <p:txBody>
          <a:bodyPr/>
          <a:lstStyle/>
          <a:p>
            <a:pPr eaLnBrk="1" hangingPunct="1"/>
            <a:r>
              <a:rPr lang="en-US" altLang="en-US">
                <a:cs typeface="Times New Roman" pitchFamily="18" charset="0"/>
              </a:rPr>
              <a:t>So, howcum you have to take </a:t>
            </a:r>
            <a:r>
              <a:rPr lang="en-US" altLang="en-US" i="1">
                <a:cs typeface="Times New Roman" pitchFamily="18" charset="0"/>
              </a:rPr>
              <a:t>STATISTICS</a:t>
            </a:r>
            <a:r>
              <a:rPr lang="en-US" altLang="en-US">
                <a:cs typeface="Times New Roman" pitchFamily="18" charset="0"/>
              </a:rPr>
              <a:t>  </a:t>
            </a:r>
          </a:p>
          <a:p>
            <a:pPr eaLnBrk="1" hangingPunct="1"/>
            <a:r>
              <a:rPr lang="en-US" altLang="en-US">
                <a:cs typeface="Times New Roman" pitchFamily="18" charset="0"/>
              </a:rPr>
              <a:t>terror of college </a:t>
            </a:r>
          </a:p>
          <a:p>
            <a:pPr eaLnBrk="1" hangingPunct="1"/>
            <a:r>
              <a:rPr lang="en-US" altLang="en-US">
                <a:cs typeface="Times New Roman" pitchFamily="18" charset="0"/>
              </a:rPr>
              <a:t>students, </a:t>
            </a:r>
          </a:p>
          <a:p>
            <a:pPr eaLnBrk="1" hangingPunct="1"/>
            <a:r>
              <a:rPr lang="en-US" altLang="en-US">
                <a:cs typeface="Times New Roman" pitchFamily="18" charset="0"/>
              </a:rPr>
              <a:t>fodder for </a:t>
            </a:r>
          </a:p>
          <a:p>
            <a:pPr eaLnBrk="1" hangingPunct="1"/>
            <a:r>
              <a:rPr lang="en-US" altLang="en-US">
                <a:cs typeface="Times New Roman" pitchFamily="18" charset="0"/>
              </a:rPr>
              <a:t>late-night comics??</a:t>
            </a:r>
          </a:p>
        </p:txBody>
      </p:sp>
      <p:pic>
        <p:nvPicPr>
          <p:cNvPr id="6148" name="Picture 5" descr="http://redstick.files.wordpress.com/2012/02/stacked-sta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86000"/>
            <a:ext cx="3505200"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534835"/>
            <a:ext cx="9144000" cy="323165"/>
          </a:xfrm>
          <a:prstGeom prst="rect">
            <a:avLst/>
          </a:prstGeom>
        </p:spPr>
        <p:txBody>
          <a:bodyPr wrap="square">
            <a:spAutoFit/>
          </a:bodyPr>
          <a:lstStyle/>
          <a:p>
            <a:r>
              <a:rPr lang="en-US" sz="1500" dirty="0">
                <a:solidFill>
                  <a:srgbClr val="00B0F0"/>
                </a:solidFill>
              </a:rPr>
              <a:t>http://www.cogniview.com/blog/wp-content/uploads/2013/06/statistics.gif</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Sampling</a:t>
            </a:r>
          </a:p>
        </p:txBody>
      </p:sp>
      <p:sp>
        <p:nvSpPr>
          <p:cNvPr id="37891" name="Content Placeholder 2"/>
          <p:cNvSpPr>
            <a:spLocks noGrp="1"/>
          </p:cNvSpPr>
          <p:nvPr>
            <p:ph idx="1"/>
          </p:nvPr>
        </p:nvSpPr>
        <p:spPr/>
        <p:txBody>
          <a:bodyPr/>
          <a:lstStyle/>
          <a:p>
            <a:pPr eaLnBrk="1" hangingPunct="1"/>
            <a:r>
              <a:rPr lang="en-US" altLang="en-US" dirty="0">
                <a:cs typeface="Times New Roman" pitchFamily="18" charset="0"/>
              </a:rPr>
              <a:t>Take the BIGGEST sample you can</a:t>
            </a:r>
          </a:p>
          <a:p>
            <a:pPr eaLnBrk="1" hangingPunct="1"/>
            <a:endParaRPr lang="en-US" altLang="en-US" sz="1400" dirty="0">
              <a:cs typeface="Times New Roman" pitchFamily="18" charset="0"/>
            </a:endParaRPr>
          </a:p>
          <a:p>
            <a:pPr eaLnBrk="1" hangingPunct="1"/>
            <a:r>
              <a:rPr lang="en-US" altLang="en-US" dirty="0">
                <a:cs typeface="Times New Roman" pitchFamily="18" charset="0"/>
              </a:rPr>
              <a:t>the </a:t>
            </a:r>
            <a:r>
              <a:rPr lang="en-US" altLang="en-US" dirty="0">
                <a:solidFill>
                  <a:srgbClr val="FFC000"/>
                </a:solidFill>
                <a:cs typeface="Times New Roman" pitchFamily="18" charset="0"/>
              </a:rPr>
              <a:t>LAW OF LARGE NUMBERS</a:t>
            </a:r>
          </a:p>
          <a:p>
            <a:endParaRPr lang="en-US"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457200" y="914400"/>
            <a:ext cx="8229600" cy="5638800"/>
          </a:xfrm>
        </p:spPr>
        <p:txBody>
          <a:bodyPr/>
          <a:lstStyle/>
          <a:p>
            <a:pPr algn="ctr"/>
            <a:r>
              <a:rPr lang="en-US" altLang="en-US" dirty="0"/>
              <a:t>Which school has the more believable results?</a:t>
            </a:r>
          </a:p>
        </p:txBody>
      </p:sp>
      <p:graphicFrame>
        <p:nvGraphicFramePr>
          <p:cNvPr id="4" name="Content Placeholder 3"/>
          <p:cNvGraphicFramePr>
            <a:graphicFrameLocks/>
          </p:cNvGraphicFramePr>
          <p:nvPr>
            <p:extLst>
              <p:ext uri="{D42A27DB-BD31-4B8C-83A1-F6EECF244321}">
                <p14:modId xmlns:p14="http://schemas.microsoft.com/office/powerpoint/2010/main" val="2562965555"/>
              </p:ext>
            </p:extLst>
          </p:nvPr>
        </p:nvGraphicFramePr>
        <p:xfrm>
          <a:off x="457200" y="2225675"/>
          <a:ext cx="8458200" cy="4632456"/>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828234">
                <a:tc>
                  <a:txBody>
                    <a:bodyPr/>
                    <a:lstStyle/>
                    <a:p>
                      <a:pPr algn="ctr"/>
                      <a:endParaRPr lang="en-US" sz="2500" b="1" dirty="0">
                        <a:solidFill>
                          <a:schemeClr val="tx1"/>
                        </a:solidFill>
                      </a:endParaRPr>
                    </a:p>
                    <a:p>
                      <a:pPr algn="ctr"/>
                      <a:r>
                        <a:rPr lang="en-US" sz="2500" b="1" dirty="0">
                          <a:solidFill>
                            <a:schemeClr val="tx1"/>
                          </a:solidFill>
                        </a:rPr>
                        <a:t>Favorite</a:t>
                      </a:r>
                      <a:r>
                        <a:rPr lang="en-US" sz="2500" b="1" baseline="0" dirty="0">
                          <a:solidFill>
                            <a:schemeClr val="tx1"/>
                          </a:solidFill>
                        </a:rPr>
                        <a:t> Class</a:t>
                      </a:r>
                      <a:endParaRPr lang="en-US" sz="2500" b="1" dirty="0">
                        <a:solidFill>
                          <a:schemeClr val="tx1"/>
                        </a:solidFill>
                      </a:endParaRPr>
                    </a:p>
                  </a:txBody>
                  <a:tcPr marT="45692" marB="45692"/>
                </a:tc>
                <a:tc>
                  <a:txBody>
                    <a:bodyPr/>
                    <a:lstStyle/>
                    <a:p>
                      <a:pPr algn="ctr"/>
                      <a:r>
                        <a:rPr lang="en-US" sz="2500" b="1" dirty="0">
                          <a:solidFill>
                            <a:schemeClr val="tx1"/>
                          </a:solidFill>
                        </a:rPr>
                        <a:t>School A</a:t>
                      </a:r>
                    </a:p>
                    <a:p>
                      <a:pPr algn="ctr"/>
                      <a:r>
                        <a:rPr lang="en-US" sz="2500" b="1" dirty="0">
                          <a:solidFill>
                            <a:schemeClr val="tx1"/>
                          </a:solidFill>
                        </a:rPr>
                        <a:t># of Students</a:t>
                      </a:r>
                    </a:p>
                  </a:txBody>
                  <a:tcPr marT="45692" marB="45692"/>
                </a:tc>
                <a:tc>
                  <a:txBody>
                    <a:bodyPr/>
                    <a:lstStyle/>
                    <a:p>
                      <a:pPr algn="ctr"/>
                      <a:r>
                        <a:rPr lang="en-US" sz="2500" b="1" dirty="0">
                          <a:solidFill>
                            <a:schemeClr val="tx1"/>
                          </a:solidFill>
                        </a:rPr>
                        <a:t>School B</a:t>
                      </a:r>
                    </a:p>
                    <a:p>
                      <a:pPr algn="ctr"/>
                      <a:r>
                        <a:rPr lang="en-US" sz="2500" b="1" dirty="0">
                          <a:solidFill>
                            <a:schemeClr val="tx1"/>
                          </a:solidFill>
                        </a:rPr>
                        <a:t># of Students</a:t>
                      </a:r>
                    </a:p>
                  </a:txBody>
                  <a:tcPr marT="45692" marB="45692"/>
                </a:tc>
                <a:extLst>
                  <a:ext uri="{0D108BD9-81ED-4DB2-BD59-A6C34878D82A}">
                    <a16:rowId xmlns:a16="http://schemas.microsoft.com/office/drawing/2014/main" val="10000"/>
                  </a:ext>
                </a:extLst>
              </a:tr>
              <a:tr h="458462">
                <a:tc>
                  <a:txBody>
                    <a:bodyPr/>
                    <a:lstStyle/>
                    <a:p>
                      <a:r>
                        <a:rPr lang="en-US" sz="2500" b="1" dirty="0">
                          <a:solidFill>
                            <a:schemeClr val="bg1"/>
                          </a:solidFill>
                        </a:rPr>
                        <a:t>English</a:t>
                      </a:r>
                    </a:p>
                  </a:txBody>
                  <a:tcPr marT="45692" marB="45692"/>
                </a:tc>
                <a:tc>
                  <a:txBody>
                    <a:bodyPr/>
                    <a:lstStyle/>
                    <a:p>
                      <a:pPr algn="ctr"/>
                      <a:r>
                        <a:rPr lang="en-US" sz="2500" b="1" dirty="0">
                          <a:solidFill>
                            <a:schemeClr val="bg1"/>
                          </a:solidFill>
                        </a:rPr>
                        <a:t>11</a:t>
                      </a:r>
                    </a:p>
                  </a:txBody>
                  <a:tcPr marT="45692" marB="45692"/>
                </a:tc>
                <a:tc>
                  <a:txBody>
                    <a:bodyPr/>
                    <a:lstStyle/>
                    <a:p>
                      <a:pPr algn="ctr"/>
                      <a:r>
                        <a:rPr lang="en-US" sz="2500" b="1" dirty="0">
                          <a:solidFill>
                            <a:schemeClr val="bg1"/>
                          </a:solidFill>
                        </a:rPr>
                        <a:t>3</a:t>
                      </a:r>
                    </a:p>
                  </a:txBody>
                  <a:tcPr marT="45692" marB="45692"/>
                </a:tc>
                <a:extLst>
                  <a:ext uri="{0D108BD9-81ED-4DB2-BD59-A6C34878D82A}">
                    <a16:rowId xmlns:a16="http://schemas.microsoft.com/office/drawing/2014/main" val="10001"/>
                  </a:ext>
                </a:extLst>
              </a:tr>
              <a:tr h="458462">
                <a:tc>
                  <a:txBody>
                    <a:bodyPr/>
                    <a:lstStyle/>
                    <a:p>
                      <a:r>
                        <a:rPr lang="en-US" sz="2500" b="1" dirty="0">
                          <a:solidFill>
                            <a:schemeClr val="bg1"/>
                          </a:solidFill>
                        </a:rPr>
                        <a:t>Math</a:t>
                      </a:r>
                    </a:p>
                  </a:txBody>
                  <a:tcPr marT="45692" marB="45692"/>
                </a:tc>
                <a:tc>
                  <a:txBody>
                    <a:bodyPr/>
                    <a:lstStyle/>
                    <a:p>
                      <a:pPr algn="ctr"/>
                      <a:r>
                        <a:rPr lang="en-US" sz="2500" b="1" baseline="0" dirty="0">
                          <a:solidFill>
                            <a:schemeClr val="bg1"/>
                          </a:solidFill>
                        </a:rPr>
                        <a:t> </a:t>
                      </a:r>
                      <a:r>
                        <a:rPr lang="en-US" sz="2500" b="1" dirty="0">
                          <a:solidFill>
                            <a:schemeClr val="bg1"/>
                          </a:solidFill>
                        </a:rPr>
                        <a:t>7</a:t>
                      </a:r>
                    </a:p>
                  </a:txBody>
                  <a:tcPr marT="45692" marB="45692"/>
                </a:tc>
                <a:tc>
                  <a:txBody>
                    <a:bodyPr/>
                    <a:lstStyle/>
                    <a:p>
                      <a:pPr algn="ctr"/>
                      <a:r>
                        <a:rPr lang="en-US" sz="2500" b="1" dirty="0">
                          <a:solidFill>
                            <a:schemeClr val="bg1"/>
                          </a:solidFill>
                        </a:rPr>
                        <a:t>4</a:t>
                      </a:r>
                    </a:p>
                  </a:txBody>
                  <a:tcPr marT="45692" marB="45692"/>
                </a:tc>
                <a:extLst>
                  <a:ext uri="{0D108BD9-81ED-4DB2-BD59-A6C34878D82A}">
                    <a16:rowId xmlns:a16="http://schemas.microsoft.com/office/drawing/2014/main" val="10002"/>
                  </a:ext>
                </a:extLst>
              </a:tr>
              <a:tr h="458462">
                <a:tc>
                  <a:txBody>
                    <a:bodyPr/>
                    <a:lstStyle/>
                    <a:p>
                      <a:r>
                        <a:rPr lang="en-US" sz="2500" b="1" dirty="0">
                          <a:solidFill>
                            <a:schemeClr val="bg1"/>
                          </a:solidFill>
                        </a:rPr>
                        <a:t>Science</a:t>
                      </a:r>
                    </a:p>
                  </a:txBody>
                  <a:tcPr marT="45692" marB="45692"/>
                </a:tc>
                <a:tc>
                  <a:txBody>
                    <a:bodyPr/>
                    <a:lstStyle/>
                    <a:p>
                      <a:pPr algn="ctr"/>
                      <a:r>
                        <a:rPr lang="en-US" sz="2500" b="1" dirty="0">
                          <a:solidFill>
                            <a:schemeClr val="bg1"/>
                          </a:solidFill>
                        </a:rPr>
                        <a:t>12</a:t>
                      </a:r>
                    </a:p>
                  </a:txBody>
                  <a:tcPr marT="45692" marB="45692"/>
                </a:tc>
                <a:tc>
                  <a:txBody>
                    <a:bodyPr/>
                    <a:lstStyle/>
                    <a:p>
                      <a:pPr algn="ctr"/>
                      <a:r>
                        <a:rPr lang="en-US" sz="2500" b="1" dirty="0">
                          <a:solidFill>
                            <a:schemeClr val="bg1"/>
                          </a:solidFill>
                        </a:rPr>
                        <a:t>3</a:t>
                      </a:r>
                    </a:p>
                  </a:txBody>
                  <a:tcPr marT="45692" marB="45692"/>
                </a:tc>
                <a:extLst>
                  <a:ext uri="{0D108BD9-81ED-4DB2-BD59-A6C34878D82A}">
                    <a16:rowId xmlns:a16="http://schemas.microsoft.com/office/drawing/2014/main" val="10003"/>
                  </a:ext>
                </a:extLst>
              </a:tr>
              <a:tr h="458462">
                <a:tc>
                  <a:txBody>
                    <a:bodyPr/>
                    <a:lstStyle/>
                    <a:p>
                      <a:r>
                        <a:rPr lang="en-US" sz="2500" b="1" dirty="0">
                          <a:solidFill>
                            <a:schemeClr val="bg1"/>
                          </a:solidFill>
                        </a:rPr>
                        <a:t>Social</a:t>
                      </a:r>
                      <a:r>
                        <a:rPr lang="en-US" sz="2500" b="1" baseline="0" dirty="0">
                          <a:solidFill>
                            <a:schemeClr val="bg1"/>
                          </a:solidFill>
                        </a:rPr>
                        <a:t> Studies</a:t>
                      </a:r>
                      <a:endParaRPr lang="en-US" sz="2500" b="1" dirty="0">
                        <a:solidFill>
                          <a:schemeClr val="bg1"/>
                        </a:solidFill>
                      </a:endParaRPr>
                    </a:p>
                  </a:txBody>
                  <a:tcPr marT="45692" marB="45692"/>
                </a:tc>
                <a:tc>
                  <a:txBody>
                    <a:bodyPr/>
                    <a:lstStyle/>
                    <a:p>
                      <a:pPr algn="ctr"/>
                      <a:r>
                        <a:rPr lang="en-US" sz="2500" b="1" dirty="0">
                          <a:solidFill>
                            <a:schemeClr val="bg1"/>
                          </a:solidFill>
                        </a:rPr>
                        <a:t>10</a:t>
                      </a:r>
                    </a:p>
                  </a:txBody>
                  <a:tcPr marT="45692" marB="45692"/>
                </a:tc>
                <a:tc>
                  <a:txBody>
                    <a:bodyPr/>
                    <a:lstStyle/>
                    <a:p>
                      <a:pPr algn="ctr"/>
                      <a:r>
                        <a:rPr lang="en-US" sz="2500" b="1" dirty="0">
                          <a:solidFill>
                            <a:schemeClr val="bg1"/>
                          </a:solidFill>
                        </a:rPr>
                        <a:t>2</a:t>
                      </a:r>
                    </a:p>
                  </a:txBody>
                  <a:tcPr marT="45692" marB="45692"/>
                </a:tc>
                <a:extLst>
                  <a:ext uri="{0D108BD9-81ED-4DB2-BD59-A6C34878D82A}">
                    <a16:rowId xmlns:a16="http://schemas.microsoft.com/office/drawing/2014/main" val="10004"/>
                  </a:ext>
                </a:extLst>
              </a:tr>
              <a:tr h="458462">
                <a:tc>
                  <a:txBody>
                    <a:bodyPr/>
                    <a:lstStyle/>
                    <a:p>
                      <a:r>
                        <a:rPr lang="en-US" sz="2500" b="1" dirty="0">
                          <a:solidFill>
                            <a:schemeClr val="bg1"/>
                          </a:solidFill>
                        </a:rPr>
                        <a:t>Computer</a:t>
                      </a:r>
                      <a:r>
                        <a:rPr lang="en-US" sz="2500" b="1" baseline="0" dirty="0">
                          <a:solidFill>
                            <a:schemeClr val="bg1"/>
                          </a:solidFill>
                        </a:rPr>
                        <a:t> Science</a:t>
                      </a:r>
                      <a:endParaRPr lang="en-US" sz="2500" b="1" dirty="0">
                        <a:solidFill>
                          <a:schemeClr val="bg1"/>
                        </a:solidFill>
                      </a:endParaRPr>
                    </a:p>
                  </a:txBody>
                  <a:tcPr marT="45692" marB="45692"/>
                </a:tc>
                <a:tc>
                  <a:txBody>
                    <a:bodyPr/>
                    <a:lstStyle/>
                    <a:p>
                      <a:pPr algn="ctr"/>
                      <a:r>
                        <a:rPr lang="en-US" sz="2500" b="1" dirty="0">
                          <a:solidFill>
                            <a:schemeClr val="bg1"/>
                          </a:solidFill>
                        </a:rPr>
                        <a:t>13</a:t>
                      </a:r>
                    </a:p>
                  </a:txBody>
                  <a:tcPr marT="45692" marB="45692"/>
                </a:tc>
                <a:tc>
                  <a:txBody>
                    <a:bodyPr/>
                    <a:lstStyle/>
                    <a:p>
                      <a:pPr algn="ctr"/>
                      <a:r>
                        <a:rPr lang="en-US" sz="2500" b="1" dirty="0">
                          <a:solidFill>
                            <a:schemeClr val="bg1"/>
                          </a:solidFill>
                        </a:rPr>
                        <a:t>2</a:t>
                      </a:r>
                    </a:p>
                  </a:txBody>
                  <a:tcPr marT="45692" marB="45692"/>
                </a:tc>
                <a:extLst>
                  <a:ext uri="{0D108BD9-81ED-4DB2-BD59-A6C34878D82A}">
                    <a16:rowId xmlns:a16="http://schemas.microsoft.com/office/drawing/2014/main" val="10005"/>
                  </a:ext>
                </a:extLst>
              </a:tr>
              <a:tr h="458462">
                <a:tc>
                  <a:txBody>
                    <a:bodyPr/>
                    <a:lstStyle/>
                    <a:p>
                      <a:r>
                        <a:rPr lang="en-US" sz="2500" b="1" dirty="0">
                          <a:solidFill>
                            <a:schemeClr val="bg1"/>
                          </a:solidFill>
                        </a:rPr>
                        <a:t>Music/Art</a:t>
                      </a:r>
                    </a:p>
                  </a:txBody>
                  <a:tcPr marT="45692" marB="45692"/>
                </a:tc>
                <a:tc>
                  <a:txBody>
                    <a:bodyPr/>
                    <a:lstStyle/>
                    <a:p>
                      <a:pPr algn="ctr"/>
                      <a:r>
                        <a:rPr lang="en-US" sz="2500" b="1" dirty="0">
                          <a:solidFill>
                            <a:schemeClr val="bg1"/>
                          </a:solidFill>
                        </a:rPr>
                        <a:t>12</a:t>
                      </a:r>
                    </a:p>
                  </a:txBody>
                  <a:tcPr marT="45692" marB="45692"/>
                </a:tc>
                <a:tc>
                  <a:txBody>
                    <a:bodyPr/>
                    <a:lstStyle/>
                    <a:p>
                      <a:pPr algn="ctr"/>
                      <a:r>
                        <a:rPr lang="en-US" sz="2500" b="1" dirty="0">
                          <a:solidFill>
                            <a:schemeClr val="bg1"/>
                          </a:solidFill>
                        </a:rPr>
                        <a:t>2</a:t>
                      </a:r>
                    </a:p>
                  </a:txBody>
                  <a:tcPr marT="45692" marB="45692"/>
                </a:tc>
                <a:extLst>
                  <a:ext uri="{0D108BD9-81ED-4DB2-BD59-A6C34878D82A}">
                    <a16:rowId xmlns:a16="http://schemas.microsoft.com/office/drawing/2014/main" val="10006"/>
                  </a:ext>
                </a:extLst>
              </a:tr>
              <a:tr h="458462">
                <a:tc>
                  <a:txBody>
                    <a:bodyPr/>
                    <a:lstStyle/>
                    <a:p>
                      <a:r>
                        <a:rPr lang="en-US" sz="2500" b="1" dirty="0">
                          <a:solidFill>
                            <a:schemeClr val="bg1"/>
                          </a:solidFill>
                        </a:rPr>
                        <a:t>Physical Education</a:t>
                      </a:r>
                    </a:p>
                  </a:txBody>
                  <a:tcPr marT="45692" marB="45692"/>
                </a:tc>
                <a:tc>
                  <a:txBody>
                    <a:bodyPr/>
                    <a:lstStyle/>
                    <a:p>
                      <a:pPr algn="ctr"/>
                      <a:r>
                        <a:rPr lang="en-US" sz="2500" b="1" dirty="0">
                          <a:solidFill>
                            <a:schemeClr val="bg1"/>
                          </a:solidFill>
                        </a:rPr>
                        <a:t>15</a:t>
                      </a:r>
                    </a:p>
                  </a:txBody>
                  <a:tcPr marT="45692" marB="45692"/>
                </a:tc>
                <a:tc>
                  <a:txBody>
                    <a:bodyPr/>
                    <a:lstStyle/>
                    <a:p>
                      <a:pPr algn="ctr"/>
                      <a:r>
                        <a:rPr lang="en-US" sz="2500" b="1">
                          <a:solidFill>
                            <a:schemeClr val="bg1"/>
                          </a:solidFill>
                        </a:rPr>
                        <a:t>1</a:t>
                      </a:r>
                      <a:endParaRPr lang="en-US" sz="2500" b="1" dirty="0">
                        <a:solidFill>
                          <a:schemeClr val="bg1"/>
                        </a:solidFill>
                      </a:endParaRPr>
                    </a:p>
                  </a:txBody>
                  <a:tcPr marT="45692" marB="45692"/>
                </a:tc>
                <a:extLst>
                  <a:ext uri="{0D108BD9-81ED-4DB2-BD59-A6C34878D82A}">
                    <a16:rowId xmlns:a16="http://schemas.microsoft.com/office/drawing/2014/main" val="10007"/>
                  </a:ext>
                </a:extLst>
              </a:tr>
              <a:tr h="458462">
                <a:tc>
                  <a:txBody>
                    <a:bodyPr/>
                    <a:lstStyle/>
                    <a:p>
                      <a:r>
                        <a:rPr lang="en-US" sz="2500" b="1" dirty="0">
                          <a:solidFill>
                            <a:schemeClr val="bg1"/>
                          </a:solidFill>
                        </a:rPr>
                        <a:t>Foreign Language</a:t>
                      </a:r>
                    </a:p>
                  </a:txBody>
                  <a:tcPr marT="45692" marB="45692"/>
                </a:tc>
                <a:tc>
                  <a:txBody>
                    <a:bodyPr/>
                    <a:lstStyle/>
                    <a:p>
                      <a:pPr algn="ctr"/>
                      <a:r>
                        <a:rPr lang="en-US" sz="2500" b="1" dirty="0">
                          <a:solidFill>
                            <a:schemeClr val="bg1"/>
                          </a:solidFill>
                        </a:rPr>
                        <a:t> 6</a:t>
                      </a:r>
                    </a:p>
                  </a:txBody>
                  <a:tcPr marT="45692" marB="45692"/>
                </a:tc>
                <a:tc>
                  <a:txBody>
                    <a:bodyPr/>
                    <a:lstStyle/>
                    <a:p>
                      <a:pPr algn="ctr"/>
                      <a:r>
                        <a:rPr lang="en-US" sz="2500" b="1" dirty="0">
                          <a:solidFill>
                            <a:schemeClr val="bg1"/>
                          </a:solidFill>
                        </a:rPr>
                        <a:t>1</a:t>
                      </a:r>
                    </a:p>
                  </a:txBody>
                  <a:tcPr marT="45692" marB="45692"/>
                </a:tc>
                <a:extLst>
                  <a:ext uri="{0D108BD9-81ED-4DB2-BD59-A6C34878D82A}">
                    <a16:rowId xmlns:a16="http://schemas.microsoft.com/office/drawing/2014/main" val="10008"/>
                  </a:ext>
                </a:extLst>
              </a:tr>
            </a:tbl>
          </a:graphicData>
        </a:graphic>
      </p:graphicFrame>
      <p:sp>
        <p:nvSpPr>
          <p:cNvPr id="6"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SAMPLING</a:t>
            </a:r>
          </a:p>
          <a:p>
            <a:pPr algn="ctr" eaLnBrk="1" hangingPunct="1">
              <a:spcBef>
                <a:spcPct val="0"/>
              </a:spcBef>
              <a:buFontTx/>
              <a:buNone/>
            </a:pPr>
            <a:r>
              <a:rPr lang="en-US" altLang="en-US" sz="2400" dirty="0">
                <a:solidFill>
                  <a:schemeClr val="bg1"/>
                </a:solidFill>
              </a:rPr>
              <a:t>IN-CLASS PROBLEM 3</a:t>
            </a:r>
            <a:endParaRPr lang="en-US" altLang="en-US" sz="2400" i="1" dirty="0">
              <a:solidFill>
                <a:schemeClr val="folHlink"/>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Sampling</a:t>
            </a:r>
          </a:p>
        </p:txBody>
      </p:sp>
      <p:sp>
        <p:nvSpPr>
          <p:cNvPr id="39939" name="Content Placeholder 2"/>
          <p:cNvSpPr>
            <a:spLocks noGrp="1"/>
          </p:cNvSpPr>
          <p:nvPr>
            <p:ph idx="1"/>
          </p:nvPr>
        </p:nvSpPr>
        <p:spPr/>
        <p:txBody>
          <a:bodyPr/>
          <a:lstStyle/>
          <a:p>
            <a:r>
              <a:rPr lang="en-US" altLang="en-US"/>
              <a:t>The number in your sample is called the “</a:t>
            </a:r>
            <a:r>
              <a:rPr lang="en-US" altLang="en-US">
                <a:solidFill>
                  <a:schemeClr val="tx1"/>
                </a:solidFill>
              </a:rPr>
              <a:t>sample size</a:t>
            </a:r>
            <a:r>
              <a:rPr lang="en-US" altLang="en-US"/>
              <a:t>”</a:t>
            </a:r>
          </a:p>
          <a:p>
            <a:endParaRPr lang="en-US" altLang="en-US"/>
          </a:p>
          <a:p>
            <a:r>
              <a:rPr lang="en-US" altLang="en-US"/>
              <a:t>It is usually called “</a:t>
            </a:r>
            <a:r>
              <a:rPr lang="en-US" altLang="en-US">
                <a:solidFill>
                  <a:schemeClr val="tx1"/>
                </a:solidFill>
              </a:rPr>
              <a:t>n</a:t>
            </a:r>
            <a:r>
              <a:rPr lang="en-US" altLang="en-US"/>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p:txBody>
          <a:bodyPr/>
          <a:lstStyle/>
          <a:p>
            <a:pPr eaLnBrk="1" hangingPunct="1"/>
            <a:r>
              <a:rPr lang="en-US" altLang="en-US">
                <a:cs typeface="Times New Roman" pitchFamily="18" charset="0"/>
              </a:rPr>
              <a:t>How do you make sure your sample statistic is close to your population parameter? </a:t>
            </a:r>
          </a:p>
          <a:p>
            <a:pPr eaLnBrk="1" hangingPunct="1"/>
            <a:endParaRPr lang="en-US" altLang="en-US" sz="1400">
              <a:latin typeface="Arial" charset="0"/>
              <a:cs typeface="Times New Roman" pitchFamily="18" charset="0"/>
            </a:endParaRPr>
          </a:p>
          <a:p>
            <a:endParaRPr lang="en-US" altLang="en-US"/>
          </a:p>
        </p:txBody>
      </p:sp>
      <p:sp>
        <p:nvSpPr>
          <p:cNvPr id="40963" name="Title 1"/>
          <p:cNvSpPr>
            <a:spLocks noGrp="1"/>
          </p:cNvSpPr>
          <p:nvPr>
            <p:ph type="title"/>
          </p:nvPr>
        </p:nvSpPr>
        <p:spPr/>
        <p:txBody>
          <a:bodyPr/>
          <a:lstStyle/>
          <a:p>
            <a:r>
              <a:rPr lang="en-US" altLang="en-US"/>
              <a:t>Sampling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a:t>Sampling</a:t>
            </a:r>
          </a:p>
        </p:txBody>
      </p:sp>
      <p:sp>
        <p:nvSpPr>
          <p:cNvPr id="41987" name="Content Placeholder 2"/>
          <p:cNvSpPr>
            <a:spLocks noGrp="1"/>
          </p:cNvSpPr>
          <p:nvPr>
            <p:ph idx="1"/>
          </p:nvPr>
        </p:nvSpPr>
        <p:spPr/>
        <p:txBody>
          <a:bodyPr/>
          <a:lstStyle/>
          <a:p>
            <a:r>
              <a:rPr lang="en-US" altLang="en-US"/>
              <a:t>Sampling errors can lead to results which have a specific </a:t>
            </a:r>
            <a:r>
              <a:rPr lang="en-US" altLang="en-US">
                <a:solidFill>
                  <a:schemeClr val="tx1"/>
                </a:solidFill>
              </a:rPr>
              <a:t>bias</a:t>
            </a:r>
            <a:r>
              <a:rPr lang="en-US" altLang="en-US"/>
              <a:t> or are only relevant to a specific subgroup </a:t>
            </a:r>
          </a:p>
          <a:p>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a:t>Sampling</a:t>
            </a:r>
          </a:p>
        </p:txBody>
      </p:sp>
      <p:sp>
        <p:nvSpPr>
          <p:cNvPr id="43011" name="Content Placeholder 2"/>
          <p:cNvSpPr>
            <a:spLocks noGrp="1"/>
          </p:cNvSpPr>
          <p:nvPr>
            <p:ph idx="1"/>
          </p:nvPr>
        </p:nvSpPr>
        <p:spPr/>
        <p:txBody>
          <a:bodyPr/>
          <a:lstStyle/>
          <a:p>
            <a:r>
              <a:rPr lang="en-US" altLang="en-US"/>
              <a:t>Suppose that you want to find out how successful ($) a film will be</a:t>
            </a:r>
          </a:p>
          <a:p>
            <a:r>
              <a:rPr lang="en-US" altLang="en-US"/>
              <a:t>Suppose your film only appeals to a certain audience</a:t>
            </a:r>
          </a:p>
          <a:p>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457200" y="838200"/>
            <a:ext cx="8229600" cy="5638800"/>
          </a:xfrm>
        </p:spPr>
        <p:txBody>
          <a:bodyPr/>
          <a:lstStyle/>
          <a:p>
            <a:r>
              <a:rPr lang="en-US" altLang="en-US" dirty="0"/>
              <a:t>Bad luck sample:</a:t>
            </a:r>
          </a:p>
          <a:p>
            <a:endParaRPr lang="en-US" altLang="en-US" dirty="0"/>
          </a:p>
          <a:p>
            <a:endParaRPr lang="en-US" altLang="en-US" dirty="0"/>
          </a:p>
          <a:p>
            <a:endParaRPr lang="en-US" altLang="en-US" dirty="0"/>
          </a:p>
          <a:p>
            <a:endParaRPr lang="en-US" altLang="en-US" dirty="0"/>
          </a:p>
          <a:p>
            <a:endParaRPr lang="en-US" altLang="en-US" dirty="0"/>
          </a:p>
          <a:p>
            <a:endParaRPr lang="en-US" altLang="en-US" sz="1000" dirty="0"/>
          </a:p>
          <a:p>
            <a:r>
              <a:rPr lang="en-US" altLang="en-US" sz="4000" dirty="0"/>
              <a:t>What will you deduce from this sample? </a:t>
            </a:r>
            <a:endParaRPr lang="en-US" altLang="en-US" sz="4000" dirty="0">
              <a:cs typeface="Times New Roman" pitchFamily="18" charset="0"/>
            </a:endParaRPr>
          </a:p>
          <a:p>
            <a:endParaRPr lang="en-US" altLang="en-US" dirty="0"/>
          </a:p>
          <a:p>
            <a:endParaRPr lang="en-US" altLang="en-US" dirty="0"/>
          </a:p>
          <a:p>
            <a:endParaRPr lang="en-US" altLang="en-US" dirty="0"/>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600200"/>
            <a:ext cx="76771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7" name="Rectangle 6"/>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SAMPLING</a:t>
            </a:r>
          </a:p>
          <a:p>
            <a:pPr algn="ctr" eaLnBrk="1" hangingPunct="1">
              <a:spcBef>
                <a:spcPct val="0"/>
              </a:spcBef>
              <a:buFontTx/>
              <a:buNone/>
            </a:pPr>
            <a:r>
              <a:rPr lang="en-US" altLang="en-US" sz="2400" dirty="0">
                <a:solidFill>
                  <a:schemeClr val="bg1"/>
                </a:solidFill>
              </a:rPr>
              <a:t>IN-CLASS PROBLEM 4a</a:t>
            </a:r>
            <a:endParaRPr lang="en-US" altLang="en-US" sz="2400" i="1" dirty="0">
              <a:solidFill>
                <a:schemeClr val="folHlink"/>
              </a:solidFill>
            </a:endParaRPr>
          </a:p>
        </p:txBody>
      </p:sp>
      <p:sp>
        <p:nvSpPr>
          <p:cNvPr id="7" name="TextBox 6">
            <a:extLst>
              <a:ext uri="{FF2B5EF4-FFF2-40B4-BE49-F238E27FC236}">
                <a16:creationId xmlns:a16="http://schemas.microsoft.com/office/drawing/2014/main" id="{944FE888-CC18-402A-A414-9B38175FCF65}"/>
              </a:ext>
            </a:extLst>
          </p:cNvPr>
          <p:cNvSpPr txBox="1"/>
          <p:nvPr/>
        </p:nvSpPr>
        <p:spPr>
          <a:xfrm>
            <a:off x="0" y="6608802"/>
            <a:ext cx="9144000" cy="553998"/>
          </a:xfrm>
          <a:prstGeom prst="rect">
            <a:avLst/>
          </a:prstGeom>
          <a:noFill/>
        </p:spPr>
        <p:txBody>
          <a:bodyPr wrap="square">
            <a:spAutoFit/>
          </a:bodyPr>
          <a:lstStyle/>
          <a:p>
            <a:r>
              <a:rPr lang="en-US" sz="1500" dirty="0">
                <a:solidFill>
                  <a:srgbClr val="00B0F0"/>
                </a:solidFill>
              </a:rPr>
              <a:t>https://www.cliffsnotes.com/study-guides/statistics/sampling/populations-samples-parameters-and-statistics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457200" y="838200"/>
            <a:ext cx="8229600" cy="5638800"/>
          </a:xfrm>
        </p:spPr>
        <p:txBody>
          <a:bodyPr/>
          <a:lstStyle/>
          <a:p>
            <a:r>
              <a:rPr lang="en-US" altLang="en-US"/>
              <a:t>Unbiased sample:</a:t>
            </a:r>
          </a:p>
        </p:txBody>
      </p:sp>
      <p:sp>
        <p:nvSpPr>
          <p:cNvPr id="45059" name="Content Placeholder 1"/>
          <p:cNvSpPr txBox="1">
            <a:spLocks/>
          </p:cNvSpPr>
          <p:nvPr/>
        </p:nvSpPr>
        <p:spPr bwMode="auto">
          <a:xfrm>
            <a:off x="0" y="4876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buFont typeface="Arial" charset="0"/>
              <a:buNone/>
            </a:pPr>
            <a:endParaRPr lang="en-US" altLang="en-US" dirty="0"/>
          </a:p>
          <a:p>
            <a:pPr algn="ctr" eaLnBrk="1" hangingPunct="1">
              <a:buFont typeface="Arial" charset="0"/>
              <a:buNone/>
            </a:pPr>
            <a:r>
              <a:rPr lang="en-US" altLang="en-US" sz="3500" dirty="0"/>
              <a:t>What will you deduce from this sample? </a:t>
            </a:r>
            <a:endParaRPr lang="en-US" altLang="en-US" sz="3500" dirty="0">
              <a:cs typeface="Times New Roman" pitchFamily="18" charset="0"/>
            </a:endParaRP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600200"/>
            <a:ext cx="76771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1" name="Rectangle 6"/>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SAMPLING</a:t>
            </a:r>
          </a:p>
          <a:p>
            <a:pPr algn="ctr" eaLnBrk="1" hangingPunct="1">
              <a:spcBef>
                <a:spcPct val="0"/>
              </a:spcBef>
              <a:buFontTx/>
              <a:buNone/>
            </a:pPr>
            <a:r>
              <a:rPr lang="en-US" altLang="en-US" sz="2400" dirty="0">
                <a:solidFill>
                  <a:schemeClr val="bg1"/>
                </a:solidFill>
              </a:rPr>
              <a:t>IN-CLASS PROBLEM 4b</a:t>
            </a:r>
            <a:endParaRPr lang="en-US" altLang="en-US" sz="2400" i="1" dirty="0">
              <a:solidFill>
                <a:schemeClr val="folHlink"/>
              </a:solidFill>
            </a:endParaRPr>
          </a:p>
        </p:txBody>
      </p:sp>
      <p:sp>
        <p:nvSpPr>
          <p:cNvPr id="6" name="TextBox 5">
            <a:extLst>
              <a:ext uri="{FF2B5EF4-FFF2-40B4-BE49-F238E27FC236}">
                <a16:creationId xmlns:a16="http://schemas.microsoft.com/office/drawing/2014/main" id="{548DB139-6C59-4D36-ACF8-FF0F777D86CE}"/>
              </a:ext>
            </a:extLst>
          </p:cNvPr>
          <p:cNvSpPr txBox="1"/>
          <p:nvPr/>
        </p:nvSpPr>
        <p:spPr>
          <a:xfrm>
            <a:off x="0" y="6608802"/>
            <a:ext cx="9144000" cy="553998"/>
          </a:xfrm>
          <a:prstGeom prst="rect">
            <a:avLst/>
          </a:prstGeom>
          <a:noFill/>
        </p:spPr>
        <p:txBody>
          <a:bodyPr wrap="square">
            <a:spAutoFit/>
          </a:bodyPr>
          <a:lstStyle/>
          <a:p>
            <a:r>
              <a:rPr lang="en-US" sz="1500" dirty="0">
                <a:solidFill>
                  <a:srgbClr val="00B0F0"/>
                </a:solidFill>
              </a:rPr>
              <a:t>https://www.cliffsnotes.com/study-guides/statistics/sampling/populations-samples-parameters-and-statistics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457200" y="838200"/>
            <a:ext cx="8229600" cy="5638800"/>
          </a:xfrm>
        </p:spPr>
        <p:txBody>
          <a:bodyPr/>
          <a:lstStyle/>
          <a:p>
            <a:pPr eaLnBrk="1" hangingPunct="1"/>
            <a:r>
              <a:rPr lang="en-US" altLang="en-US" dirty="0">
                <a:cs typeface="Times New Roman" pitchFamily="18" charset="0"/>
              </a:rPr>
              <a:t>How do you make sure your sample statistic is close to your population parameter? </a:t>
            </a:r>
          </a:p>
          <a:p>
            <a:pPr eaLnBrk="1" hangingPunct="1"/>
            <a:endParaRPr lang="en-US" altLang="en-US" sz="1400" dirty="0">
              <a:latin typeface="Arial" charset="0"/>
              <a:cs typeface="Times New Roman" pitchFamily="18" charset="0"/>
            </a:endParaRPr>
          </a:p>
          <a:p>
            <a:endParaRPr lang="en-US" altLang="en-US" dirty="0"/>
          </a:p>
        </p:txBody>
      </p:sp>
      <p:sp>
        <p:nvSpPr>
          <p:cNvPr id="4608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SAMPLING</a:t>
            </a:r>
          </a:p>
          <a:p>
            <a:pPr algn="ctr" eaLnBrk="1" hangingPunct="1">
              <a:spcBef>
                <a:spcPct val="0"/>
              </a:spcBef>
              <a:buFontTx/>
              <a:buNone/>
            </a:pPr>
            <a:r>
              <a:rPr lang="en-US" altLang="en-US" sz="2400" dirty="0">
                <a:solidFill>
                  <a:schemeClr val="bg1"/>
                </a:solidFill>
              </a:rPr>
              <a:t>IN-CLASS PROBLEM 4c</a:t>
            </a:r>
            <a:endParaRPr lang="en-US" altLang="en-US" sz="2400" i="1" dirty="0">
              <a:solidFill>
                <a:schemeClr val="folHlink"/>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http://www.theipinionsjournal.com/wp-content/uploads/2012/06/obamadew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3124200"/>
            <a:ext cx="473392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ontent Placeholder 2"/>
          <p:cNvSpPr>
            <a:spLocks noGrp="1"/>
          </p:cNvSpPr>
          <p:nvPr>
            <p:ph idx="1"/>
          </p:nvPr>
        </p:nvSpPr>
        <p:spPr>
          <a:xfrm>
            <a:off x="457200" y="1219200"/>
            <a:ext cx="8229600" cy="5638800"/>
          </a:xfrm>
        </p:spPr>
        <p:txBody>
          <a:bodyPr/>
          <a:lstStyle/>
          <a:p>
            <a:pPr eaLnBrk="1" hangingPunct="1"/>
            <a:r>
              <a:rPr lang="en-US" altLang="en-US" dirty="0">
                <a:cs typeface="Times New Roman" pitchFamily="18" charset="0"/>
              </a:rPr>
              <a:t>Truman </a:t>
            </a:r>
            <a:r>
              <a:rPr lang="en-US" altLang="en-US" dirty="0" err="1">
                <a:cs typeface="Times New Roman" pitchFamily="18" charset="0"/>
              </a:rPr>
              <a:t>vs</a:t>
            </a:r>
            <a:r>
              <a:rPr lang="en-US" altLang="en-US" dirty="0">
                <a:cs typeface="Times New Roman" pitchFamily="18" charset="0"/>
              </a:rPr>
              <a:t> Dewey 1948</a:t>
            </a:r>
          </a:p>
          <a:p>
            <a:pPr eaLnBrk="1" hangingPunct="1">
              <a:spcBef>
                <a:spcPct val="0"/>
              </a:spcBef>
            </a:pPr>
            <a:endParaRPr lang="en-US" altLang="en-US" sz="1600" i="1" dirty="0">
              <a:cs typeface="Times New Roman" pitchFamily="18" charset="0"/>
            </a:endParaRPr>
          </a:p>
          <a:p>
            <a:pPr eaLnBrk="1" hangingPunct="1">
              <a:spcBef>
                <a:spcPct val="0"/>
              </a:spcBef>
            </a:pPr>
            <a:r>
              <a:rPr lang="en-US" altLang="en-US" sz="3500" dirty="0">
                <a:cs typeface="Times New Roman" pitchFamily="18" charset="0"/>
              </a:rPr>
              <a:t>Why did they make the wrong forecast?</a:t>
            </a:r>
          </a:p>
          <a:p>
            <a:pPr eaLnBrk="1" hangingPunct="1">
              <a:spcBef>
                <a:spcPct val="0"/>
              </a:spcBef>
            </a:pPr>
            <a:r>
              <a:rPr lang="en-US" altLang="en-US" sz="1600" dirty="0">
                <a:cs typeface="Times New Roman" pitchFamily="18" charset="0"/>
              </a:rPr>
              <a:t>  </a:t>
            </a:r>
          </a:p>
          <a:p>
            <a:pPr eaLnBrk="1" hangingPunct="1">
              <a:spcBef>
                <a:spcPct val="0"/>
              </a:spcBef>
            </a:pPr>
            <a:r>
              <a:rPr lang="en-US" altLang="en-US" sz="3500" dirty="0">
                <a:cs typeface="Times New Roman" pitchFamily="18" charset="0"/>
              </a:rPr>
              <a:t>What would </a:t>
            </a:r>
          </a:p>
          <a:p>
            <a:pPr eaLnBrk="1" hangingPunct="1">
              <a:spcBef>
                <a:spcPct val="0"/>
              </a:spcBef>
            </a:pPr>
            <a:r>
              <a:rPr lang="en-US" altLang="en-US" sz="3500" dirty="0">
                <a:cs typeface="Times New Roman" pitchFamily="18" charset="0"/>
              </a:rPr>
              <a:t>you do differently </a:t>
            </a:r>
          </a:p>
          <a:p>
            <a:pPr eaLnBrk="1" hangingPunct="1">
              <a:spcBef>
                <a:spcPct val="0"/>
              </a:spcBef>
            </a:pPr>
            <a:r>
              <a:rPr lang="en-US" altLang="en-US" sz="3500" dirty="0">
                <a:cs typeface="Times New Roman" pitchFamily="18" charset="0"/>
              </a:rPr>
              <a:t>to get an </a:t>
            </a:r>
          </a:p>
          <a:p>
            <a:pPr eaLnBrk="1" hangingPunct="1">
              <a:spcBef>
                <a:spcPct val="0"/>
              </a:spcBef>
            </a:pPr>
            <a:r>
              <a:rPr lang="en-US" altLang="en-US" sz="3500" dirty="0">
                <a:cs typeface="Times New Roman" pitchFamily="18" charset="0"/>
              </a:rPr>
              <a:t>accurate </a:t>
            </a:r>
          </a:p>
          <a:p>
            <a:pPr eaLnBrk="1" hangingPunct="1">
              <a:spcBef>
                <a:spcPct val="0"/>
              </a:spcBef>
            </a:pPr>
            <a:r>
              <a:rPr lang="en-US" altLang="en-US" sz="3500" dirty="0">
                <a:cs typeface="Times New Roman" pitchFamily="18" charset="0"/>
              </a:rPr>
              <a:t>forecast? </a:t>
            </a:r>
          </a:p>
          <a:p>
            <a:pPr eaLnBrk="1" hangingPunct="1"/>
            <a:r>
              <a:rPr lang="en-US" altLang="en-US" sz="3600" dirty="0">
                <a:solidFill>
                  <a:schemeClr val="tx1"/>
                </a:solidFill>
                <a:latin typeface="Arial" charset="0"/>
                <a:cs typeface="Arial" charset="0"/>
              </a:rPr>
              <a:t> </a:t>
            </a:r>
          </a:p>
        </p:txBody>
      </p:sp>
      <p:sp>
        <p:nvSpPr>
          <p:cNvPr id="47108" name="Rectangle 5"/>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4500" dirty="0">
                <a:solidFill>
                  <a:schemeClr val="bg1"/>
                </a:solidFill>
              </a:rPr>
              <a:t>How To Lie With Statistics</a:t>
            </a:r>
          </a:p>
        </p:txBody>
      </p:sp>
      <p:sp>
        <p:nvSpPr>
          <p:cNvPr id="2" name="Rectangle 1"/>
          <p:cNvSpPr/>
          <p:nvPr/>
        </p:nvSpPr>
        <p:spPr>
          <a:xfrm>
            <a:off x="-4482" y="6553200"/>
            <a:ext cx="3265638" cy="323165"/>
          </a:xfrm>
          <a:prstGeom prst="rect">
            <a:avLst/>
          </a:prstGeom>
        </p:spPr>
        <p:txBody>
          <a:bodyPr wrap="none">
            <a:spAutoFit/>
          </a:bodyPr>
          <a:lstStyle/>
          <a:p>
            <a:pPr eaLnBrk="1" hangingPunct="1"/>
            <a:r>
              <a:rPr lang="en-US" altLang="en-US" sz="1500" dirty="0">
                <a:solidFill>
                  <a:srgbClr val="00B0F0"/>
                </a:solidFill>
                <a:latin typeface="+mn-lt"/>
                <a:cs typeface="Times New Roman" pitchFamily="18" charset="0"/>
              </a:rPr>
              <a:t>http://www.theipinionsjournal.com</a:t>
            </a:r>
          </a:p>
        </p:txBody>
      </p:sp>
    </p:spTree>
    <p:extLst>
      <p:ext uri="{BB962C8B-B14F-4D97-AF65-F5344CB8AC3E}">
        <p14:creationId xmlns:p14="http://schemas.microsoft.com/office/powerpoint/2010/main" val="1336062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Statistics??</a:t>
            </a:r>
          </a:p>
        </p:txBody>
      </p:sp>
      <p:sp>
        <p:nvSpPr>
          <p:cNvPr id="7171" name="Content Placeholder 2"/>
          <p:cNvSpPr>
            <a:spLocks noGrp="1"/>
          </p:cNvSpPr>
          <p:nvPr>
            <p:ph idx="1"/>
          </p:nvPr>
        </p:nvSpPr>
        <p:spPr/>
        <p:txBody>
          <a:bodyPr/>
          <a:lstStyle/>
          <a:p>
            <a:pPr algn="ctr" eaLnBrk="1" hangingPunct="1"/>
            <a:r>
              <a:rPr lang="en-US" altLang="en-US">
                <a:cs typeface="Times New Roman" pitchFamily="18" charset="0"/>
              </a:rPr>
              <a:t>Statistics is the basis </a:t>
            </a:r>
          </a:p>
          <a:p>
            <a:pPr algn="ctr" eaLnBrk="1" hangingPunct="1">
              <a:spcBef>
                <a:spcPct val="0"/>
              </a:spcBef>
            </a:pPr>
            <a:r>
              <a:rPr lang="en-US" altLang="en-US">
                <a:cs typeface="Times New Roman" pitchFamily="18" charset="0"/>
              </a:rPr>
              <a:t>for all scientific claims </a:t>
            </a:r>
          </a:p>
          <a:p>
            <a:pPr algn="ctr" eaLnBrk="1" hangingPunct="1">
              <a:spcBef>
                <a:spcPct val="0"/>
              </a:spcBef>
            </a:pPr>
            <a:r>
              <a:rPr lang="en-US" altLang="en-US">
                <a:cs typeface="Times New Roman" pitchFamily="18" charset="0"/>
              </a:rPr>
              <a:t>from Darwin's theory of evolution to commercials </a:t>
            </a:r>
          </a:p>
          <a:p>
            <a:pPr algn="ctr" eaLnBrk="1" hangingPunct="1">
              <a:spcBef>
                <a:spcPct val="0"/>
              </a:spcBef>
            </a:pPr>
            <a:r>
              <a:rPr lang="en-US" altLang="en-US">
                <a:cs typeface="Times New Roman" pitchFamily="18" charset="0"/>
              </a:rPr>
              <a:t>about aspirin</a:t>
            </a:r>
          </a:p>
          <a:p>
            <a:pPr eaLnBrk="1" hangingPunct="1">
              <a:spcBef>
                <a:spcPct val="0"/>
              </a:spcBef>
            </a:pPr>
            <a:endParaRPr lang="en-US" altLang="en-US" sz="2000">
              <a:cs typeface="Times New Roman" pitchFamily="18" charset="0"/>
            </a:endParaRPr>
          </a:p>
          <a:p>
            <a:endParaRPr lang="en-US" altLang="en-US"/>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70400"/>
            <a:ext cx="3048000" cy="22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4411663"/>
            <a:ext cx="23098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AD0E5E71-0CDB-4811-A303-C72976404E86}"/>
              </a:ext>
            </a:extLst>
          </p:cNvPr>
          <p:cNvSpPr txBox="1"/>
          <p:nvPr/>
        </p:nvSpPr>
        <p:spPr>
          <a:xfrm>
            <a:off x="0" y="6569927"/>
            <a:ext cx="4572000" cy="1246495"/>
          </a:xfrm>
          <a:prstGeom prst="rect">
            <a:avLst/>
          </a:prstGeom>
          <a:noFill/>
        </p:spPr>
        <p:txBody>
          <a:bodyPr wrap="square">
            <a:spAutoFit/>
          </a:bodyPr>
          <a:lstStyle/>
          <a:p>
            <a:r>
              <a:rPr lang="en-US" sz="1500" dirty="0">
                <a:solidFill>
                  <a:srgbClr val="00B0F0"/>
                </a:solidFill>
              </a:rPr>
              <a:t>https://clk.tradedoubler.com/click?p=264355&amp;a=3090189&amp;g=24601032&amp;url=https%3A%2F%2Fstock.adobe.com%2Fimages%2FEvolution%2F29640484%3Fas_campaign%3DTinEye%26as_content%3Dtineye_match&amp;epi1=29640484</a:t>
            </a:r>
          </a:p>
        </p:txBody>
      </p:sp>
      <p:sp>
        <p:nvSpPr>
          <p:cNvPr id="9" name="TextBox 8">
            <a:extLst>
              <a:ext uri="{FF2B5EF4-FFF2-40B4-BE49-F238E27FC236}">
                <a16:creationId xmlns:a16="http://schemas.microsoft.com/office/drawing/2014/main" id="{C4E4CEDE-3539-4BEF-9DFB-1FCA1103C15F}"/>
              </a:ext>
            </a:extLst>
          </p:cNvPr>
          <p:cNvSpPr txBox="1"/>
          <p:nvPr/>
        </p:nvSpPr>
        <p:spPr>
          <a:xfrm>
            <a:off x="5105400" y="6621463"/>
            <a:ext cx="4038600" cy="553998"/>
          </a:xfrm>
          <a:prstGeom prst="rect">
            <a:avLst/>
          </a:prstGeom>
          <a:noFill/>
        </p:spPr>
        <p:txBody>
          <a:bodyPr wrap="square">
            <a:spAutoFit/>
          </a:bodyPr>
          <a:lstStyle/>
          <a:p>
            <a:r>
              <a:rPr lang="en-US" sz="1500" dirty="0">
                <a:solidFill>
                  <a:srgbClr val="00B0F0"/>
                </a:solidFill>
              </a:rPr>
              <a:t>http://stevetilford.com/wp-content/uploads/2012/04/aspirin.jpg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C7C37919-238B-4A67-92EF-934CF2165CD9}"/>
              </a:ext>
            </a:extLst>
          </p:cNvPr>
          <p:cNvSpPr/>
          <p:nvPr/>
        </p:nvSpPr>
        <p:spPr>
          <a:xfrm>
            <a:off x="0" y="6611035"/>
            <a:ext cx="2898550" cy="323165"/>
          </a:xfrm>
          <a:prstGeom prst="rect">
            <a:avLst/>
          </a:prstGeom>
        </p:spPr>
        <p:txBody>
          <a:bodyPr wrap="none">
            <a:spAutoFit/>
          </a:bodyPr>
          <a:lstStyle/>
          <a:p>
            <a:r>
              <a:rPr lang="en-US" sz="1500" dirty="0">
                <a:solidFill>
                  <a:srgbClr val="00B0F0"/>
                </a:solidFill>
              </a:rPr>
              <a:t>http://i.imgur.com/aliTlT3.jpg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p:txBody>
          <a:bodyPr/>
          <a:lstStyle/>
          <a:p>
            <a:r>
              <a:rPr lang="en-US" altLang="en-US" dirty="0"/>
              <a:t>In science, evidence is called “data”</a:t>
            </a:r>
          </a:p>
          <a:p>
            <a:endParaRPr lang="en-US" altLang="en-US" dirty="0"/>
          </a:p>
          <a:p>
            <a:endParaRPr lang="en-US" altLang="en-US" dirty="0"/>
          </a:p>
          <a:p>
            <a:endParaRPr lang="en-US" altLang="en-US" dirty="0"/>
          </a:p>
          <a:p>
            <a:r>
              <a:rPr lang="en-US" altLang="en-US" sz="2000" dirty="0"/>
              <a:t>(no… not that kind of “Data”)</a:t>
            </a:r>
          </a:p>
          <a:p>
            <a:endParaRPr lang="en-US" altLang="en-US" sz="2000" dirty="0"/>
          </a:p>
          <a:p>
            <a:endParaRPr lang="en-US" altLang="en-US" sz="2000" dirty="0"/>
          </a:p>
          <a:p>
            <a:endParaRPr lang="en-US" altLang="en-US" sz="2000" dirty="0"/>
          </a:p>
          <a:p>
            <a:endParaRPr lang="en-US" altLang="en-US" sz="2000" dirty="0"/>
          </a:p>
          <a:p>
            <a:r>
              <a:rPr lang="en-US" altLang="en-US" sz="1500" b="0" dirty="0">
                <a:solidFill>
                  <a:srgbClr val="00B0F0"/>
                </a:solidFill>
              </a:rPr>
              <a:t>http://images2.fanpop.com/image/photos/9400000/Lt-Commander-Data-star-trek-the-next-generation-9406565-1694-2560.jpg</a:t>
            </a:r>
          </a:p>
          <a:p>
            <a:endParaRPr lang="en-US" altLang="en-US" sz="2000" dirty="0"/>
          </a:p>
        </p:txBody>
      </p:sp>
      <p:sp>
        <p:nvSpPr>
          <p:cNvPr id="59395" name="Title 1"/>
          <p:cNvSpPr>
            <a:spLocks noGrp="1"/>
          </p:cNvSpPr>
          <p:nvPr>
            <p:ph type="title"/>
          </p:nvPr>
        </p:nvSpPr>
        <p:spPr/>
        <p:txBody>
          <a:bodyPr/>
          <a:lstStyle/>
          <a:p>
            <a:r>
              <a:rPr lang="en-US" altLang="en-US"/>
              <a:t>The Scientific Method</a:t>
            </a:r>
          </a:p>
        </p:txBody>
      </p:sp>
      <p:pic>
        <p:nvPicPr>
          <p:cNvPr id="593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905000"/>
            <a:ext cx="299402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231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1"/>
          </p:nvPr>
        </p:nvSpPr>
        <p:spPr/>
        <p:txBody>
          <a:bodyPr/>
          <a:lstStyle/>
          <a:p>
            <a:r>
              <a:rPr lang="en-US" altLang="en-US" dirty="0"/>
              <a:t>Data!</a:t>
            </a:r>
          </a:p>
          <a:p>
            <a:endParaRPr lang="en-US" altLang="en-US" dirty="0"/>
          </a:p>
          <a:p>
            <a:endParaRPr lang="en-US" altLang="en-US" dirty="0"/>
          </a:p>
          <a:p>
            <a:endParaRPr lang="en-US" altLang="en-US" dirty="0"/>
          </a:p>
          <a:p>
            <a:endParaRPr lang="en-US" altLang="en-US" dirty="0"/>
          </a:p>
          <a:p>
            <a:endParaRPr lang="en-US" altLang="en-US" dirty="0"/>
          </a:p>
          <a:p>
            <a:endParaRPr lang="en-US" altLang="en-US" sz="5500" dirty="0"/>
          </a:p>
          <a:p>
            <a:pPr algn="r"/>
            <a:r>
              <a:rPr lang="en-US" altLang="en-US" sz="1500" b="0" dirty="0">
                <a:solidFill>
                  <a:srgbClr val="00B0F0"/>
                </a:solidFill>
              </a:rPr>
              <a:t>adquadrant.com</a:t>
            </a:r>
          </a:p>
          <a:p>
            <a:endParaRPr lang="en-US" altLang="en-US" dirty="0"/>
          </a:p>
        </p:txBody>
      </p:sp>
      <p:sp>
        <p:nvSpPr>
          <p:cNvPr id="60419" name="Title 1"/>
          <p:cNvSpPr>
            <a:spLocks noGrp="1"/>
          </p:cNvSpPr>
          <p:nvPr>
            <p:ph type="title"/>
          </p:nvPr>
        </p:nvSpPr>
        <p:spPr/>
        <p:txBody>
          <a:bodyPr/>
          <a:lstStyle/>
          <a:p>
            <a:r>
              <a:rPr lang="en-US" altLang="en-US"/>
              <a:t>The Scientific Method</a:t>
            </a:r>
          </a:p>
        </p:txBody>
      </p:sp>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562225"/>
            <a:ext cx="73914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203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a:t>The Scientific Method</a:t>
            </a:r>
          </a:p>
        </p:txBody>
      </p:sp>
      <p:pic>
        <p:nvPicPr>
          <p:cNvPr id="6144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1288"/>
            <a:ext cx="46482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Content Placeholder 2"/>
          <p:cNvSpPr>
            <a:spLocks noGrp="1"/>
          </p:cNvSpPr>
          <p:nvPr>
            <p:ph idx="1"/>
          </p:nvPr>
        </p:nvSpPr>
        <p:spPr>
          <a:xfrm>
            <a:off x="457200" y="1219200"/>
            <a:ext cx="8077200" cy="4495800"/>
          </a:xfrm>
        </p:spPr>
        <p:txBody>
          <a:bodyPr/>
          <a:lstStyle/>
          <a:p>
            <a:pPr algn="ctr"/>
            <a:r>
              <a:rPr lang="en-US" altLang="en-US" dirty="0"/>
              <a:t>Science</a:t>
            </a:r>
          </a:p>
          <a:p>
            <a:pPr algn="ctr"/>
            <a:r>
              <a:rPr lang="en-US" altLang="en-US" dirty="0"/>
              <a:t>deals only with things that are</a:t>
            </a:r>
          </a:p>
          <a:p>
            <a:pPr algn="ctr"/>
            <a:endParaRPr lang="en-US" altLang="en-US" sz="2000" dirty="0"/>
          </a:p>
          <a:p>
            <a:pPr algn="ctr"/>
            <a:r>
              <a:rPr lang="en-US" altLang="en-US" dirty="0"/>
              <a:t>Measurable</a:t>
            </a:r>
          </a:p>
          <a:p>
            <a:pPr algn="ctr"/>
            <a:endParaRPr lang="en-US" altLang="en-US" dirty="0"/>
          </a:p>
          <a:p>
            <a:pPr algn="ctr"/>
            <a:r>
              <a:rPr lang="en-US" altLang="en-US" dirty="0"/>
              <a:t>Replicable</a:t>
            </a:r>
          </a:p>
          <a:p>
            <a:pPr algn="ctr"/>
            <a:br>
              <a:rPr lang="en-US" altLang="en-US" dirty="0"/>
            </a:br>
            <a:endParaRPr lang="en-US" altLang="en-US" dirty="0"/>
          </a:p>
          <a:p>
            <a:pPr algn="r"/>
            <a:r>
              <a:rPr lang="en-US" altLang="en-US" sz="1500" b="0" dirty="0">
                <a:solidFill>
                  <a:srgbClr val="00B0F0"/>
                </a:solidFill>
              </a:rPr>
              <a:t>undsci.berkeley.edu   nationaldaycalendar.com</a:t>
            </a:r>
          </a:p>
          <a:p>
            <a:pPr algn="ctr"/>
            <a:endParaRPr lang="en-US" altLang="en-US" dirty="0"/>
          </a:p>
          <a:p>
            <a:pPr eaLnBrk="1" hangingPunct="1"/>
            <a:endParaRPr lang="en-US" altLang="en-US" dirty="0"/>
          </a:p>
        </p:txBody>
      </p:sp>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743200"/>
            <a:ext cx="2393950" cy="15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420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3136-3E08-482D-A783-248E50E67521}"/>
              </a:ext>
            </a:extLst>
          </p:cNvPr>
          <p:cNvSpPr>
            <a:spLocks noGrp="1"/>
          </p:cNvSpPr>
          <p:nvPr>
            <p:ph type="title"/>
          </p:nvPr>
        </p:nvSpPr>
        <p:spPr/>
        <p:txBody>
          <a:bodyPr/>
          <a:lstStyle/>
          <a:p>
            <a:r>
              <a:rPr lang="en-US" dirty="0"/>
              <a:t>Types of Statistics</a:t>
            </a:r>
          </a:p>
        </p:txBody>
      </p:sp>
      <p:sp>
        <p:nvSpPr>
          <p:cNvPr id="3" name="Content Placeholder 2">
            <a:extLst>
              <a:ext uri="{FF2B5EF4-FFF2-40B4-BE49-F238E27FC236}">
                <a16:creationId xmlns:a16="http://schemas.microsoft.com/office/drawing/2014/main" id="{18ADC9CE-24C9-4F94-8365-4362839E984C}"/>
              </a:ext>
            </a:extLst>
          </p:cNvPr>
          <p:cNvSpPr>
            <a:spLocks noGrp="1"/>
          </p:cNvSpPr>
          <p:nvPr>
            <p:ph idx="1"/>
          </p:nvPr>
        </p:nvSpPr>
        <p:spPr/>
        <p:txBody>
          <a:bodyPr/>
          <a:lstStyle/>
          <a:p>
            <a:r>
              <a:rPr lang="en-US" dirty="0"/>
              <a:t>Two categories of statistics include:</a:t>
            </a:r>
          </a:p>
          <a:p>
            <a:r>
              <a:rPr lang="en-US" dirty="0"/>
              <a:t>	descriptive</a:t>
            </a:r>
          </a:p>
          <a:p>
            <a:r>
              <a:rPr lang="en-US" dirty="0"/>
              <a:t>	inferential</a:t>
            </a:r>
          </a:p>
        </p:txBody>
      </p:sp>
    </p:spTree>
    <p:extLst>
      <p:ext uri="{BB962C8B-B14F-4D97-AF65-F5344CB8AC3E}">
        <p14:creationId xmlns:p14="http://schemas.microsoft.com/office/powerpoint/2010/main" val="124898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3136-3E08-482D-A783-248E50E67521}"/>
              </a:ext>
            </a:extLst>
          </p:cNvPr>
          <p:cNvSpPr>
            <a:spLocks noGrp="1"/>
          </p:cNvSpPr>
          <p:nvPr>
            <p:ph type="title"/>
          </p:nvPr>
        </p:nvSpPr>
        <p:spPr/>
        <p:txBody>
          <a:bodyPr/>
          <a:lstStyle/>
          <a:p>
            <a:r>
              <a:rPr lang="en-US" dirty="0"/>
              <a:t>Types of Statistics</a:t>
            </a:r>
          </a:p>
        </p:txBody>
      </p:sp>
      <p:sp>
        <p:nvSpPr>
          <p:cNvPr id="3" name="Content Placeholder 2">
            <a:extLst>
              <a:ext uri="{FF2B5EF4-FFF2-40B4-BE49-F238E27FC236}">
                <a16:creationId xmlns:a16="http://schemas.microsoft.com/office/drawing/2014/main" id="{18ADC9CE-24C9-4F94-8365-4362839E984C}"/>
              </a:ext>
            </a:extLst>
          </p:cNvPr>
          <p:cNvSpPr>
            <a:spLocks noGrp="1"/>
          </p:cNvSpPr>
          <p:nvPr>
            <p:ph idx="1"/>
          </p:nvPr>
        </p:nvSpPr>
        <p:spPr/>
        <p:txBody>
          <a:bodyPr/>
          <a:lstStyle/>
          <a:p>
            <a:r>
              <a:rPr lang="en-US" dirty="0"/>
              <a:t>Descriptive statistics describe a dataset but do not make a probability statement about it</a:t>
            </a:r>
          </a:p>
          <a:p>
            <a:endParaRPr lang="en-US" sz="2000"/>
          </a:p>
          <a:p>
            <a:r>
              <a:rPr lang="en-US" dirty="0"/>
              <a:t>Inferential statistics use a probability model to make statements about the likelihood of a conclusion drawn from the data </a:t>
            </a:r>
          </a:p>
        </p:txBody>
      </p:sp>
    </p:spTree>
    <p:extLst>
      <p:ext uri="{BB962C8B-B14F-4D97-AF65-F5344CB8AC3E}">
        <p14:creationId xmlns:p14="http://schemas.microsoft.com/office/powerpoint/2010/main" val="3789933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a:t>Types of Data</a:t>
            </a:r>
          </a:p>
        </p:txBody>
      </p:sp>
      <p:sp>
        <p:nvSpPr>
          <p:cNvPr id="49155" name="Content Placeholder 2"/>
          <p:cNvSpPr>
            <a:spLocks noGrp="1"/>
          </p:cNvSpPr>
          <p:nvPr>
            <p:ph idx="1"/>
          </p:nvPr>
        </p:nvSpPr>
        <p:spPr/>
        <p:txBody>
          <a:bodyPr/>
          <a:lstStyle/>
          <a:p>
            <a:pPr eaLnBrk="1" hangingPunct="1"/>
            <a:r>
              <a:rPr lang="en-US" altLang="en-US">
                <a:cs typeface="Times New Roman" pitchFamily="18" charset="0"/>
              </a:rPr>
              <a:t>Two levels of measurement for</a:t>
            </a:r>
          </a:p>
          <a:p>
            <a:pPr eaLnBrk="1" hangingPunct="1"/>
            <a:r>
              <a:rPr lang="en-US" altLang="en-US">
                <a:cs typeface="Times New Roman" pitchFamily="18" charset="0"/>
              </a:rPr>
              <a:t>data:</a:t>
            </a:r>
          </a:p>
          <a:p>
            <a:pPr eaLnBrk="1" hangingPunct="1"/>
            <a:r>
              <a:rPr lang="en-US" altLang="en-US">
                <a:cs typeface="Times New Roman" pitchFamily="18" charset="0"/>
              </a:rPr>
              <a:t>    counts</a:t>
            </a:r>
          </a:p>
          <a:p>
            <a:pPr eaLnBrk="1" hangingPunct="1"/>
            <a:r>
              <a:rPr lang="en-US" altLang="en-US">
                <a:cs typeface="Times New Roman" pitchFamily="18" charset="0"/>
              </a:rPr>
              <a:t>    measurements</a:t>
            </a:r>
          </a:p>
          <a:p>
            <a:endParaRPr lang="en-US" altLang="en-US"/>
          </a:p>
        </p:txBody>
      </p:sp>
      <p:pic>
        <p:nvPicPr>
          <p:cNvPr id="491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650" y="4046538"/>
            <a:ext cx="4222750" cy="281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38600"/>
            <a:ext cx="2322513"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7683423-7919-4064-A0C9-9CA970739A1D}"/>
              </a:ext>
            </a:extLst>
          </p:cNvPr>
          <p:cNvSpPr txBox="1"/>
          <p:nvPr/>
        </p:nvSpPr>
        <p:spPr>
          <a:xfrm>
            <a:off x="0" y="6553200"/>
            <a:ext cx="2895600" cy="1708160"/>
          </a:xfrm>
          <a:prstGeom prst="rect">
            <a:avLst/>
          </a:prstGeom>
          <a:noFill/>
        </p:spPr>
        <p:txBody>
          <a:bodyPr wrap="square">
            <a:spAutoFit/>
          </a:bodyPr>
          <a:lstStyle/>
          <a:p>
            <a:r>
              <a:rPr lang="en-US" sz="1500" dirty="0">
                <a:solidFill>
                  <a:srgbClr val="00B0F0"/>
                </a:solidFill>
              </a:rPr>
              <a:t>https://alamy-ltd.ewrvdi.net</a:t>
            </a:r>
          </a:p>
          <a:p>
            <a:r>
              <a:rPr lang="en-US" sz="1500" dirty="0">
                <a:solidFill>
                  <a:srgbClr val="00B0F0"/>
                </a:solidFill>
              </a:rPr>
              <a:t>/c/77643/748811/10905?u=https%3A%2F%2Fwww.alamy.com%2Fchild-portrait-of-a-3-year-old-playing-counting-fingers-studio-shot-image6244887.html</a:t>
            </a:r>
          </a:p>
        </p:txBody>
      </p:sp>
      <p:sp>
        <p:nvSpPr>
          <p:cNvPr id="9" name="TextBox 8">
            <a:extLst>
              <a:ext uri="{FF2B5EF4-FFF2-40B4-BE49-F238E27FC236}">
                <a16:creationId xmlns:a16="http://schemas.microsoft.com/office/drawing/2014/main" id="{BB91F0C5-4096-4FEB-B7A6-71DCDC3D2C28}"/>
              </a:ext>
            </a:extLst>
          </p:cNvPr>
          <p:cNvSpPr txBox="1"/>
          <p:nvPr/>
        </p:nvSpPr>
        <p:spPr>
          <a:xfrm>
            <a:off x="5105400" y="6534835"/>
            <a:ext cx="4588726" cy="323165"/>
          </a:xfrm>
          <a:prstGeom prst="rect">
            <a:avLst/>
          </a:prstGeom>
          <a:noFill/>
        </p:spPr>
        <p:txBody>
          <a:bodyPr wrap="square">
            <a:spAutoFit/>
          </a:bodyPr>
          <a:lstStyle/>
          <a:p>
            <a:r>
              <a:rPr lang="en-US" sz="1500" dirty="0">
                <a:solidFill>
                  <a:srgbClr val="00B0F0"/>
                </a:solidFill>
              </a:rPr>
              <a:t>http://www.ctmsas.com/images/medida.jpg</a:t>
            </a:r>
          </a:p>
        </p:txBody>
      </p:sp>
    </p:spTree>
    <p:extLst>
      <p:ext uri="{BB962C8B-B14F-4D97-AF65-F5344CB8AC3E}">
        <p14:creationId xmlns:p14="http://schemas.microsoft.com/office/powerpoint/2010/main" val="3433654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Types of Data</a:t>
            </a:r>
          </a:p>
        </p:txBody>
      </p:sp>
      <p:sp>
        <p:nvSpPr>
          <p:cNvPr id="50179" name="Content Placeholder 2"/>
          <p:cNvSpPr>
            <a:spLocks noGrp="1"/>
          </p:cNvSpPr>
          <p:nvPr>
            <p:ph idx="1"/>
          </p:nvPr>
        </p:nvSpPr>
        <p:spPr/>
        <p:txBody>
          <a:bodyPr/>
          <a:lstStyle/>
          <a:p>
            <a:pPr eaLnBrk="1" hangingPunct="1"/>
            <a:r>
              <a:rPr lang="en-US" altLang="en-US">
                <a:cs typeface="Times New Roman" pitchFamily="18" charset="0"/>
              </a:rPr>
              <a:t>Two classifications of data:</a:t>
            </a:r>
          </a:p>
          <a:p>
            <a:pPr eaLnBrk="1" hangingPunct="1"/>
            <a:r>
              <a:rPr lang="en-US" altLang="en-US" sz="1000">
                <a:cs typeface="Times New Roman" pitchFamily="18" charset="0"/>
              </a:rPr>
              <a:t>  </a:t>
            </a:r>
          </a:p>
          <a:p>
            <a:pPr eaLnBrk="1" hangingPunct="1"/>
            <a:r>
              <a:rPr lang="en-US" altLang="en-US">
                <a:cs typeface="Times New Roman" pitchFamily="18" charset="0"/>
              </a:rPr>
              <a:t>		qualitative – a category</a:t>
            </a:r>
          </a:p>
          <a:p>
            <a:pPr eaLnBrk="1" hangingPunct="1"/>
            <a:r>
              <a:rPr lang="en-US" altLang="en-US">
                <a:cs typeface="Times New Roman" pitchFamily="18" charset="0"/>
              </a:rPr>
              <a:t>		quantitative – a number</a:t>
            </a:r>
          </a:p>
          <a:p>
            <a:pPr eaLnBrk="1" hangingPunct="1"/>
            <a:endParaRPr lang="en-US" altLang="en-US" sz="2000">
              <a:cs typeface="Times New Roman" pitchFamily="18" charset="0"/>
            </a:endParaRPr>
          </a:p>
          <a:p>
            <a:pPr marL="457200" lvl="1" indent="0" eaLnBrk="1" hangingPunct="1">
              <a:buClr>
                <a:srgbClr val="FFC000"/>
              </a:buClr>
              <a:buFont typeface="Arial" charset="0"/>
              <a:buNone/>
            </a:pPr>
            <a:r>
              <a:rPr lang="en-US" altLang="en-US" sz="3000">
                <a:cs typeface="Times New Roman" pitchFamily="18" charset="0"/>
              </a:rPr>
              <a:t>Qualitative		     Quantitative</a:t>
            </a:r>
          </a:p>
          <a:p>
            <a:endParaRPr lang="en-US" altLang="en-US"/>
          </a:p>
        </p:txBody>
      </p:sp>
      <p:pic>
        <p:nvPicPr>
          <p:cNvPr id="5018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95800"/>
            <a:ext cx="3659188"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638800"/>
            <a:ext cx="3424238"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495800"/>
            <a:ext cx="3814763"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257800"/>
            <a:ext cx="3433763"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4"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6248400"/>
            <a:ext cx="41068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417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a:t>Types of Data</a:t>
            </a:r>
          </a:p>
        </p:txBody>
      </p:sp>
      <p:sp>
        <p:nvSpPr>
          <p:cNvPr id="51203" name="Content Placeholder 2"/>
          <p:cNvSpPr>
            <a:spLocks noGrp="1"/>
          </p:cNvSpPr>
          <p:nvPr>
            <p:ph idx="1"/>
          </p:nvPr>
        </p:nvSpPr>
        <p:spPr/>
        <p:txBody>
          <a:bodyPr/>
          <a:lstStyle/>
          <a:p>
            <a:pPr eaLnBrk="1" hangingPunct="1"/>
            <a:r>
              <a:rPr lang="en-US" altLang="en-US">
                <a:cs typeface="Times New Roman" pitchFamily="18" charset="0"/>
              </a:rPr>
              <a:t>We count qualitative data (how many fall into each category)</a:t>
            </a:r>
          </a:p>
          <a:p>
            <a:pPr eaLnBrk="1" hangingPunct="1"/>
            <a:endParaRPr lang="en-US" altLang="en-US">
              <a:cs typeface="Times New Roman" pitchFamily="18" charset="0"/>
            </a:endParaRPr>
          </a:p>
          <a:p>
            <a:pPr eaLnBrk="1" hangingPunct="1"/>
            <a:r>
              <a:rPr lang="en-US" altLang="en-US">
                <a:cs typeface="Times New Roman" pitchFamily="18" charset="0"/>
              </a:rPr>
              <a:t>We measure quantitative data</a:t>
            </a:r>
            <a:endParaRPr lang="en-US" altLang="en-US" sz="3000">
              <a:cs typeface="Times New Roman" pitchFamily="18" charset="0"/>
            </a:endParaRPr>
          </a:p>
          <a:p>
            <a:endParaRPr lang="en-US" altLang="en-US"/>
          </a:p>
        </p:txBody>
      </p:sp>
    </p:spTree>
    <p:extLst>
      <p:ext uri="{BB962C8B-B14F-4D97-AF65-F5344CB8AC3E}">
        <p14:creationId xmlns:p14="http://schemas.microsoft.com/office/powerpoint/2010/main" val="1895125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p:txBody>
          <a:bodyPr/>
          <a:lstStyle/>
          <a:p>
            <a:pPr eaLnBrk="1" hangingPunct="1"/>
            <a:r>
              <a:rPr lang="en-US" altLang="en-US" dirty="0">
                <a:cs typeface="Times New Roman" pitchFamily="18" charset="0"/>
              </a:rPr>
              <a:t>Lengths of time three brands of aspirin take to cure headaches</a:t>
            </a:r>
          </a:p>
          <a:p>
            <a:pPr eaLnBrk="1" hangingPunct="1"/>
            <a:endParaRPr lang="en-US" altLang="en-US" sz="1000" dirty="0">
              <a:solidFill>
                <a:schemeClr val="tx2"/>
              </a:solidFill>
              <a:latin typeface="Arial" charset="0"/>
              <a:cs typeface="Times New Roman" pitchFamily="18" charset="0"/>
            </a:endParaRPr>
          </a:p>
          <a:p>
            <a:pPr eaLnBrk="1" hangingPunct="1"/>
            <a:endParaRPr lang="en-US" altLang="en-US" sz="1000" dirty="0">
              <a:latin typeface="Arial" charset="0"/>
              <a:cs typeface="Times New Roman" pitchFamily="18" charset="0"/>
            </a:endParaRPr>
          </a:p>
          <a:p>
            <a:pPr eaLnBrk="1" hangingPunct="1"/>
            <a:r>
              <a:rPr lang="en-US" altLang="en-US" dirty="0">
                <a:cs typeface="Times New Roman" pitchFamily="18" charset="0"/>
              </a:rPr>
              <a:t>Qualitative or </a:t>
            </a:r>
          </a:p>
          <a:p>
            <a:pPr eaLnBrk="1" hangingPunct="1"/>
            <a:r>
              <a:rPr lang="en-US" altLang="en-US" dirty="0">
                <a:cs typeface="Times New Roman" pitchFamily="18" charset="0"/>
              </a:rPr>
              <a:t>   quantitative?</a:t>
            </a:r>
          </a:p>
          <a:p>
            <a:endParaRPr lang="en-US" altLang="en-US" dirty="0"/>
          </a:p>
        </p:txBody>
      </p:sp>
      <p:pic>
        <p:nvPicPr>
          <p:cNvPr id="522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3883025"/>
            <a:ext cx="238125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5a</a:t>
            </a:r>
            <a:endParaRPr lang="en-US" altLang="en-US" sz="2400" i="1" dirty="0">
              <a:solidFill>
                <a:schemeClr val="folHlink"/>
              </a:solidFill>
            </a:endParaRPr>
          </a:p>
        </p:txBody>
      </p:sp>
      <p:sp>
        <p:nvSpPr>
          <p:cNvPr id="6" name="TextBox 5">
            <a:extLst>
              <a:ext uri="{FF2B5EF4-FFF2-40B4-BE49-F238E27FC236}">
                <a16:creationId xmlns:a16="http://schemas.microsoft.com/office/drawing/2014/main" id="{8EE842C6-5562-470A-A463-FCFD9215AB56}"/>
              </a:ext>
            </a:extLst>
          </p:cNvPr>
          <p:cNvSpPr txBox="1"/>
          <p:nvPr/>
        </p:nvSpPr>
        <p:spPr>
          <a:xfrm>
            <a:off x="0" y="6599872"/>
            <a:ext cx="9144000" cy="1477328"/>
          </a:xfrm>
          <a:prstGeom prst="rect">
            <a:avLst/>
          </a:prstGeom>
          <a:noFill/>
        </p:spPr>
        <p:txBody>
          <a:bodyPr wrap="square">
            <a:spAutoFit/>
          </a:bodyPr>
          <a:lstStyle/>
          <a:p>
            <a:r>
              <a:rPr lang="en-US" sz="1500" dirty="0">
                <a:solidFill>
                  <a:srgbClr val="00B0F0"/>
                </a:solidFill>
              </a:rPr>
              <a:t>https://www.google.com/</a:t>
            </a:r>
            <a:r>
              <a:rPr lang="en-US" sz="1500" dirty="0" err="1">
                <a:solidFill>
                  <a:srgbClr val="00B0F0"/>
                </a:solidFill>
              </a:rPr>
              <a:t>imgres?imgurl</a:t>
            </a:r>
            <a:r>
              <a:rPr lang="en-US" sz="1500" dirty="0">
                <a:solidFill>
                  <a:srgbClr val="00B0F0"/>
                </a:solidFill>
              </a:rPr>
              <a:t>=https%3A%2F%2Fcdn-prod.medicalnewstoday.com%2Fcontent%2Fimages%2Farticles%2F301%2F301766%2Fbottle-of-aspirin.jpg&amp;imgrefurl=https%3A%2F%2Fwww.medicalnewstoday.com%2Farticles%2F301766&amp;tbnid=V4e_qLzCcC0lwM&amp;vet=12ahUKEwjlu8n20Pv1AhWyCJ0JHazMD3EQMygCegUIARDYAg..i&amp;docid=uBNClZzzTpgp7M&amp;w=700&amp;h=466&amp;q=</a:t>
            </a:r>
            <a:r>
              <a:rPr lang="en-US" sz="1500" dirty="0" err="1">
                <a:solidFill>
                  <a:srgbClr val="00B0F0"/>
                </a:solidFill>
              </a:rPr>
              <a:t>aspirin&amp;hl</a:t>
            </a:r>
            <a:r>
              <a:rPr lang="en-US" sz="1500" dirty="0">
                <a:solidFill>
                  <a:srgbClr val="00B0F0"/>
                </a:solidFill>
              </a:rPr>
              <a:t>=</a:t>
            </a:r>
            <a:r>
              <a:rPr lang="en-US" sz="1500" dirty="0" err="1">
                <a:solidFill>
                  <a:srgbClr val="00B0F0"/>
                </a:solidFill>
              </a:rPr>
              <a:t>en&amp;ved</a:t>
            </a:r>
            <a:r>
              <a:rPr lang="en-US" sz="1500" dirty="0">
                <a:solidFill>
                  <a:srgbClr val="00B0F0"/>
                </a:solidFill>
              </a:rPr>
              <a:t>=2ahUKEwjlu8n20Pv1AhWyCJ0JHazMD3EQMygCegUIARDYAg</a:t>
            </a:r>
          </a:p>
        </p:txBody>
      </p:sp>
    </p:spTree>
    <p:extLst>
      <p:ext uri="{BB962C8B-B14F-4D97-AF65-F5344CB8AC3E}">
        <p14:creationId xmlns:p14="http://schemas.microsoft.com/office/powerpoint/2010/main" val="902911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Statistics??</a:t>
            </a:r>
          </a:p>
        </p:txBody>
      </p:sp>
      <p:sp>
        <p:nvSpPr>
          <p:cNvPr id="8195" name="Content Placeholder 2"/>
          <p:cNvSpPr>
            <a:spLocks noGrp="1"/>
          </p:cNvSpPr>
          <p:nvPr>
            <p:ph idx="1"/>
          </p:nvPr>
        </p:nvSpPr>
        <p:spPr>
          <a:xfrm>
            <a:off x="457200" y="914400"/>
            <a:ext cx="8229600" cy="5638800"/>
          </a:xfrm>
        </p:spPr>
        <p:txBody>
          <a:bodyPr/>
          <a:lstStyle/>
          <a:p>
            <a:pPr algn="ctr"/>
            <a:r>
              <a:rPr lang="en-US" altLang="en-US">
                <a:cs typeface="Times New Roman" pitchFamily="18" charset="0"/>
              </a:rPr>
              <a:t>The government stands (nervously) on statistical projections</a:t>
            </a:r>
          </a:p>
          <a:p>
            <a:endParaRPr lang="en-US" altLang="en-US"/>
          </a:p>
        </p:txBody>
      </p:sp>
      <p:pic>
        <p:nvPicPr>
          <p:cNvPr id="81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95600"/>
            <a:ext cx="5334000" cy="370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EE00E215-7F46-47D5-91F0-A2788D07D07D}"/>
              </a:ext>
            </a:extLst>
          </p:cNvPr>
          <p:cNvSpPr txBox="1"/>
          <p:nvPr/>
        </p:nvSpPr>
        <p:spPr>
          <a:xfrm>
            <a:off x="0" y="6611035"/>
            <a:ext cx="6858000" cy="323165"/>
          </a:xfrm>
          <a:prstGeom prst="rect">
            <a:avLst/>
          </a:prstGeom>
          <a:noFill/>
        </p:spPr>
        <p:txBody>
          <a:bodyPr wrap="square">
            <a:spAutoFit/>
          </a:bodyPr>
          <a:lstStyle/>
          <a:p>
            <a:r>
              <a:rPr lang="en-US" sz="1500" dirty="0">
                <a:solidFill>
                  <a:srgbClr val="00B0F0"/>
                </a:solidFill>
              </a:rPr>
              <a:t>http://www.nirg.net/files/upenn2014/images/cartoon.jpg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p:txBody>
          <a:bodyPr/>
          <a:lstStyle/>
          <a:p>
            <a:pPr eaLnBrk="1" hangingPunct="1"/>
            <a:r>
              <a:rPr lang="en-US" altLang="en-US" dirty="0">
                <a:cs typeface="Times New Roman" pitchFamily="18" charset="0"/>
              </a:rPr>
              <a:t>Speed of your car measured by the cop</a:t>
            </a:r>
          </a:p>
          <a:p>
            <a:pPr eaLnBrk="1" hangingPunct="1"/>
            <a:endParaRPr lang="en-US" altLang="en-US" sz="1000" dirty="0">
              <a:cs typeface="Times New Roman" pitchFamily="18" charset="0"/>
            </a:endParaRPr>
          </a:p>
          <a:p>
            <a:pPr eaLnBrk="1" hangingPunct="1"/>
            <a:endParaRPr lang="en-US" altLang="en-US" sz="1000" dirty="0">
              <a:cs typeface="Times New Roman" pitchFamily="18" charset="0"/>
            </a:endParaRPr>
          </a:p>
          <a:p>
            <a:r>
              <a:rPr lang="en-US" altLang="en-US" dirty="0">
                <a:cs typeface="Times New Roman" pitchFamily="18" charset="0"/>
              </a:rPr>
              <a:t>Qualitative or quantitative?</a:t>
            </a:r>
          </a:p>
          <a:p>
            <a:endParaRPr lang="en-US" altLang="en-US" dirty="0"/>
          </a:p>
        </p:txBody>
      </p:sp>
      <p:pic>
        <p:nvPicPr>
          <p:cNvPr id="53251" name="Picture 5" descr="http://www.thetruthaboutcars.com/wp-content/uploads/2009/09/speed-trap-0607-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513" y="4421188"/>
            <a:ext cx="3062287"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5b</a:t>
            </a:r>
            <a:endParaRPr lang="en-US" altLang="en-US" sz="2400" i="1" dirty="0">
              <a:solidFill>
                <a:schemeClr val="folHlink"/>
              </a:solidFill>
            </a:endParaRPr>
          </a:p>
        </p:txBody>
      </p:sp>
      <p:sp>
        <p:nvSpPr>
          <p:cNvPr id="6" name="TextBox 5">
            <a:extLst>
              <a:ext uri="{FF2B5EF4-FFF2-40B4-BE49-F238E27FC236}">
                <a16:creationId xmlns:a16="http://schemas.microsoft.com/office/drawing/2014/main" id="{887C5BB6-F48D-482C-8141-9E587C2D4885}"/>
              </a:ext>
            </a:extLst>
          </p:cNvPr>
          <p:cNvSpPr txBox="1"/>
          <p:nvPr/>
        </p:nvSpPr>
        <p:spPr>
          <a:xfrm>
            <a:off x="0" y="6611035"/>
            <a:ext cx="9144000" cy="323165"/>
          </a:xfrm>
          <a:prstGeom prst="rect">
            <a:avLst/>
          </a:prstGeom>
          <a:noFill/>
        </p:spPr>
        <p:txBody>
          <a:bodyPr wrap="square">
            <a:spAutoFit/>
          </a:bodyPr>
          <a:lstStyle/>
          <a:p>
            <a:r>
              <a:rPr lang="en-US" sz="1500" dirty="0">
                <a:solidFill>
                  <a:srgbClr val="00B0F0"/>
                </a:solidFill>
              </a:rPr>
              <a:t>http://www.thetruthaboutcars.com/wp-content/uploads/2009/09/speed-trap-0607-lg.jpg</a:t>
            </a:r>
          </a:p>
        </p:txBody>
      </p:sp>
    </p:spTree>
    <p:extLst>
      <p:ext uri="{BB962C8B-B14F-4D97-AF65-F5344CB8AC3E}">
        <p14:creationId xmlns:p14="http://schemas.microsoft.com/office/powerpoint/2010/main" val="1746358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p:txBody>
          <a:bodyPr/>
          <a:lstStyle/>
          <a:p>
            <a:pPr eaLnBrk="1" hangingPunct="1"/>
            <a:r>
              <a:rPr lang="en-US" altLang="en-US" dirty="0">
                <a:cs typeface="Times New Roman" pitchFamily="18" charset="0"/>
              </a:rPr>
              <a:t>Maximum daily temperatures for </a:t>
            </a:r>
            <a:r>
              <a:rPr lang="en-US" altLang="en-US" dirty="0" err="1">
                <a:cs typeface="Times New Roman" pitchFamily="18" charset="0"/>
              </a:rPr>
              <a:t>CoS</a:t>
            </a:r>
            <a:r>
              <a:rPr lang="en-US" altLang="en-US" dirty="0">
                <a:cs typeface="Times New Roman" pitchFamily="18" charset="0"/>
              </a:rPr>
              <a:t> 1880-2011</a:t>
            </a:r>
          </a:p>
          <a:p>
            <a:pPr eaLnBrk="1" hangingPunct="1"/>
            <a:endParaRPr lang="en-US" altLang="en-US" sz="1000" dirty="0">
              <a:cs typeface="Times New Roman" pitchFamily="18" charset="0"/>
            </a:endParaRPr>
          </a:p>
          <a:p>
            <a:pPr eaLnBrk="1" hangingPunct="1"/>
            <a:endParaRPr lang="en-US" altLang="en-US" sz="1000" dirty="0">
              <a:cs typeface="Times New Roman" pitchFamily="18" charset="0"/>
            </a:endParaRPr>
          </a:p>
          <a:p>
            <a:r>
              <a:rPr lang="en-US" altLang="en-US" dirty="0">
                <a:cs typeface="Times New Roman" pitchFamily="18" charset="0"/>
              </a:rPr>
              <a:t>Qualitative or quantitative?</a:t>
            </a:r>
          </a:p>
          <a:p>
            <a:endParaRPr lang="en-US" altLang="en-US" dirty="0"/>
          </a:p>
        </p:txBody>
      </p:sp>
      <p:pic>
        <p:nvPicPr>
          <p:cNvPr id="542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488" y="2133600"/>
            <a:ext cx="2068512"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5c</a:t>
            </a:r>
            <a:endParaRPr lang="en-US" altLang="en-US" sz="2400" i="1" dirty="0">
              <a:solidFill>
                <a:schemeClr val="folHlink"/>
              </a:solidFill>
            </a:endParaRPr>
          </a:p>
        </p:txBody>
      </p:sp>
      <p:sp>
        <p:nvSpPr>
          <p:cNvPr id="6" name="TextBox 5">
            <a:extLst>
              <a:ext uri="{FF2B5EF4-FFF2-40B4-BE49-F238E27FC236}">
                <a16:creationId xmlns:a16="http://schemas.microsoft.com/office/drawing/2014/main" id="{0C800BFE-0578-451C-8301-3530409E3DFE}"/>
              </a:ext>
            </a:extLst>
          </p:cNvPr>
          <p:cNvSpPr txBox="1"/>
          <p:nvPr/>
        </p:nvSpPr>
        <p:spPr>
          <a:xfrm>
            <a:off x="0" y="6606570"/>
            <a:ext cx="9144000" cy="784830"/>
          </a:xfrm>
          <a:prstGeom prst="rect">
            <a:avLst/>
          </a:prstGeom>
          <a:noFill/>
        </p:spPr>
        <p:txBody>
          <a:bodyPr wrap="square">
            <a:spAutoFit/>
          </a:bodyPr>
          <a:lstStyle/>
          <a:p>
            <a:r>
              <a:rPr lang="en-US" sz="1500" dirty="0">
                <a:solidFill>
                  <a:srgbClr val="00B0F0"/>
                </a:solidFill>
              </a:rPr>
              <a:t>https://clk.tradedoubler.com/click?p=264355&amp;a=3090189&amp;g=24601032&amp;url=https%3A%2F%2Fstock.adobe.com%2Fimages%2Fthermometer-100f%2F2432480%3Fas_campaign%3DTinEye%26as_content%3Dtineye_match&amp;epi1=2432480</a:t>
            </a:r>
          </a:p>
        </p:txBody>
      </p:sp>
    </p:spTree>
    <p:extLst>
      <p:ext uri="{BB962C8B-B14F-4D97-AF65-F5344CB8AC3E}">
        <p14:creationId xmlns:p14="http://schemas.microsoft.com/office/powerpoint/2010/main" val="19021661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Types of Data</a:t>
            </a:r>
          </a:p>
        </p:txBody>
      </p:sp>
      <p:sp>
        <p:nvSpPr>
          <p:cNvPr id="55299" name="Content Placeholder 2"/>
          <p:cNvSpPr>
            <a:spLocks noGrp="1"/>
          </p:cNvSpPr>
          <p:nvPr>
            <p:ph idx="1"/>
          </p:nvPr>
        </p:nvSpPr>
        <p:spPr/>
        <p:txBody>
          <a:bodyPr/>
          <a:lstStyle/>
          <a:p>
            <a:pPr eaLnBrk="1" hangingPunct="1"/>
            <a:r>
              <a:rPr lang="en-US" altLang="en-US">
                <a:cs typeface="Times New Roman" pitchFamily="18" charset="0"/>
              </a:rPr>
              <a:t>Some numbers are really names!</a:t>
            </a:r>
          </a:p>
          <a:p>
            <a:pPr eaLnBrk="1" hangingPunct="1"/>
            <a:r>
              <a:rPr lang="en-US" altLang="en-US">
                <a:cs typeface="Times New Roman" pitchFamily="18" charset="0"/>
              </a:rPr>
              <a:t>(qualitative, not quantitative)</a:t>
            </a:r>
          </a:p>
          <a:p>
            <a:endParaRPr lang="en-US" altLang="en-US"/>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0"/>
            <a:ext cx="2974975"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A6114777-9274-46B9-839E-B2F6B74B124A}"/>
              </a:ext>
            </a:extLst>
          </p:cNvPr>
          <p:cNvSpPr txBox="1"/>
          <p:nvPr/>
        </p:nvSpPr>
        <p:spPr>
          <a:xfrm>
            <a:off x="0" y="6611035"/>
            <a:ext cx="9144000" cy="323165"/>
          </a:xfrm>
          <a:prstGeom prst="rect">
            <a:avLst/>
          </a:prstGeom>
          <a:noFill/>
        </p:spPr>
        <p:txBody>
          <a:bodyPr wrap="square">
            <a:spAutoFit/>
          </a:bodyPr>
          <a:lstStyle/>
          <a:p>
            <a:r>
              <a:rPr lang="en-US" sz="1500" dirty="0">
                <a:solidFill>
                  <a:srgbClr val="00B0F0"/>
                </a:solidFill>
              </a:rPr>
              <a:t>http://fanshop.scheels.com/MLB_Colorado_Rockies_Mens_T-Shirts</a:t>
            </a:r>
          </a:p>
        </p:txBody>
      </p:sp>
    </p:spTree>
    <p:extLst>
      <p:ext uri="{BB962C8B-B14F-4D97-AF65-F5344CB8AC3E}">
        <p14:creationId xmlns:p14="http://schemas.microsoft.com/office/powerpoint/2010/main" val="1938023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p:txBody>
          <a:bodyPr/>
          <a:lstStyle/>
          <a:p>
            <a:pPr eaLnBrk="1" hangingPunct="1"/>
            <a:r>
              <a:rPr lang="en-US" altLang="en-US" dirty="0">
                <a:cs typeface="Times New Roman" pitchFamily="18" charset="0"/>
              </a:rPr>
              <a:t>List of social security numbers</a:t>
            </a:r>
          </a:p>
          <a:p>
            <a:pPr eaLnBrk="1" hangingPunct="1"/>
            <a:endParaRPr lang="en-US" altLang="en-US" sz="1000" dirty="0">
              <a:cs typeface="Times New Roman" pitchFamily="18" charset="0"/>
            </a:endParaRPr>
          </a:p>
          <a:p>
            <a:pPr eaLnBrk="1" hangingPunct="1"/>
            <a:endParaRPr lang="en-US" altLang="en-US" sz="1000" dirty="0">
              <a:cs typeface="Times New Roman" pitchFamily="18" charset="0"/>
            </a:endParaRPr>
          </a:p>
          <a:p>
            <a:pPr eaLnBrk="1" hangingPunct="1"/>
            <a:r>
              <a:rPr lang="en-US" altLang="en-US" dirty="0">
                <a:cs typeface="Times New Roman" pitchFamily="18" charset="0"/>
              </a:rPr>
              <a:t>Qualitative or quantitative?</a:t>
            </a:r>
          </a:p>
          <a:p>
            <a:endParaRPr lang="en-US" altLang="en-US" dirty="0"/>
          </a:p>
        </p:txBody>
      </p:sp>
      <p:sp>
        <p:nvSpPr>
          <p:cNvPr id="563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5d</a:t>
            </a:r>
            <a:endParaRPr lang="en-US" altLang="en-US" sz="2400" i="1" dirty="0">
              <a:solidFill>
                <a:schemeClr val="folHlink"/>
              </a:solidFill>
            </a:endParaRPr>
          </a:p>
        </p:txBody>
      </p:sp>
      <p:pic>
        <p:nvPicPr>
          <p:cNvPr id="56324" name="Picture 5" descr="http://www.socialsecurity.gov/ssnumber/images/ss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663" y="4048125"/>
            <a:ext cx="37163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9E100FD-41CE-43CF-952F-FD4E1445FA22}"/>
              </a:ext>
            </a:extLst>
          </p:cNvPr>
          <p:cNvSpPr txBox="1"/>
          <p:nvPr/>
        </p:nvSpPr>
        <p:spPr>
          <a:xfrm>
            <a:off x="-9293" y="6581001"/>
            <a:ext cx="9144000" cy="553998"/>
          </a:xfrm>
          <a:prstGeom prst="rect">
            <a:avLst/>
          </a:prstGeom>
          <a:noFill/>
        </p:spPr>
        <p:txBody>
          <a:bodyPr wrap="square">
            <a:spAutoFit/>
          </a:bodyPr>
          <a:lstStyle/>
          <a:p>
            <a:r>
              <a:rPr lang="en-US" sz="1500" dirty="0">
                <a:solidFill>
                  <a:srgbClr val="00B0F0"/>
                </a:solidFill>
              </a:rPr>
              <a:t>http://retirementgal.com/wp-content/uploads/2016/10/Social-Security-COLA-announcement-2016.png</a:t>
            </a:r>
          </a:p>
        </p:txBody>
      </p:sp>
    </p:spTree>
    <p:extLst>
      <p:ext uri="{BB962C8B-B14F-4D97-AF65-F5344CB8AC3E}">
        <p14:creationId xmlns:p14="http://schemas.microsoft.com/office/powerpoint/2010/main" val="935625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p:txBody>
          <a:bodyPr/>
          <a:lstStyle/>
          <a:p>
            <a:r>
              <a:rPr lang="en-US" altLang="en-US" dirty="0"/>
              <a:t>The “Q” Game</a:t>
            </a:r>
          </a:p>
        </p:txBody>
      </p:sp>
      <p:sp>
        <p:nvSpPr>
          <p:cNvPr id="58371"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5e</a:t>
            </a:r>
            <a:endParaRPr lang="en-US" altLang="en-US" sz="2400" i="1" dirty="0">
              <a:solidFill>
                <a:schemeClr val="folHlink"/>
              </a:solidFill>
            </a:endParaRPr>
          </a:p>
        </p:txBody>
      </p:sp>
    </p:spTree>
    <p:extLst>
      <p:ext uri="{BB962C8B-B14F-4D97-AF65-F5344CB8AC3E}">
        <p14:creationId xmlns:p14="http://schemas.microsoft.com/office/powerpoint/2010/main" val="1471515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C7C37919-238B-4A67-92EF-934CF2165CD9}"/>
              </a:ext>
            </a:extLst>
          </p:cNvPr>
          <p:cNvSpPr/>
          <p:nvPr/>
        </p:nvSpPr>
        <p:spPr>
          <a:xfrm>
            <a:off x="0" y="6611035"/>
            <a:ext cx="2898550" cy="323165"/>
          </a:xfrm>
          <a:prstGeom prst="rect">
            <a:avLst/>
          </a:prstGeom>
        </p:spPr>
        <p:txBody>
          <a:bodyPr wrap="none">
            <a:spAutoFit/>
          </a:bodyPr>
          <a:lstStyle/>
          <a:p>
            <a:r>
              <a:rPr lang="en-US" sz="1500" dirty="0">
                <a:solidFill>
                  <a:srgbClr val="00B0F0"/>
                </a:solidFill>
              </a:rPr>
              <a:t>http://i.imgur.com/aliTlT3.jpg</a:t>
            </a:r>
          </a:p>
        </p:txBody>
      </p:sp>
    </p:spTree>
    <p:extLst>
      <p:ext uri="{BB962C8B-B14F-4D97-AF65-F5344CB8AC3E}">
        <p14:creationId xmlns:p14="http://schemas.microsoft.com/office/powerpoint/2010/main" val="2889827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Types of Data</a:t>
            </a:r>
          </a:p>
        </p:txBody>
      </p:sp>
      <p:sp>
        <p:nvSpPr>
          <p:cNvPr id="69635" name="Content Placeholder 2"/>
          <p:cNvSpPr>
            <a:spLocks noGrp="1"/>
          </p:cNvSpPr>
          <p:nvPr>
            <p:ph idx="1"/>
          </p:nvPr>
        </p:nvSpPr>
        <p:spPr>
          <a:xfrm>
            <a:off x="152400" y="1143000"/>
            <a:ext cx="8229600" cy="5638800"/>
          </a:xfrm>
        </p:spPr>
        <p:txBody>
          <a:bodyPr/>
          <a:lstStyle/>
          <a:p>
            <a:r>
              <a:rPr lang="en-US" altLang="en-US" dirty="0"/>
              <a:t>Traditionally, we study the different types of data because the level of scale of measurement determines what statistics we will calculate to answer our questions </a:t>
            </a:r>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503" y="4495800"/>
            <a:ext cx="35560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75923F31-C7A5-42E1-BAEB-E82FE9BD34D2}"/>
              </a:ext>
            </a:extLst>
          </p:cNvPr>
          <p:cNvSpPr txBox="1"/>
          <p:nvPr/>
        </p:nvSpPr>
        <p:spPr>
          <a:xfrm>
            <a:off x="0" y="6606570"/>
            <a:ext cx="9144000" cy="784830"/>
          </a:xfrm>
          <a:prstGeom prst="rect">
            <a:avLst/>
          </a:prstGeom>
          <a:noFill/>
        </p:spPr>
        <p:txBody>
          <a:bodyPr wrap="square">
            <a:spAutoFit/>
          </a:bodyPr>
          <a:lstStyle/>
          <a:p>
            <a:r>
              <a:rPr lang="en-US" sz="1500" dirty="0">
                <a:solidFill>
                  <a:srgbClr val="00B0F0"/>
                </a:solidFill>
              </a:rPr>
              <a:t>https://clk.tradedoubler.com/click?p=264355&amp;a=3090189&amp;g=24601032&amp;url=https%3A%2F%2Fstock.adobe.com%2Fimages%2Ffinancial-planning%2F88245%3Fas_campaign%3DTinEye%26as_content%3Dtineye_match&amp;epi1=88245</a:t>
            </a:r>
          </a:p>
        </p:txBody>
      </p:sp>
    </p:spTree>
    <p:extLst>
      <p:ext uri="{BB962C8B-B14F-4D97-AF65-F5344CB8AC3E}">
        <p14:creationId xmlns:p14="http://schemas.microsoft.com/office/powerpoint/2010/main" val="17741638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dirty="0"/>
              <a:t>Types of Data</a:t>
            </a:r>
          </a:p>
        </p:txBody>
      </p:sp>
      <p:sp>
        <p:nvSpPr>
          <p:cNvPr id="70659" name="Content Placeholder 2"/>
          <p:cNvSpPr>
            <a:spLocks noGrp="1"/>
          </p:cNvSpPr>
          <p:nvPr>
            <p:ph idx="1"/>
          </p:nvPr>
        </p:nvSpPr>
        <p:spPr/>
        <p:txBody>
          <a:bodyPr/>
          <a:lstStyle/>
          <a:p>
            <a:r>
              <a:rPr lang="en-US" altLang="en-US"/>
              <a:t>In practice, it is not always clear cut</a:t>
            </a:r>
          </a:p>
          <a:p>
            <a:endParaRPr lang="en-US" altLang="en-US"/>
          </a:p>
        </p:txBody>
      </p:sp>
      <p:pic>
        <p:nvPicPr>
          <p:cNvPr id="70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198688"/>
            <a:ext cx="4659313" cy="465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F9020A79-5C8E-4CEE-8107-124BC68BCC8F}"/>
              </a:ext>
            </a:extLst>
          </p:cNvPr>
          <p:cNvSpPr/>
          <p:nvPr/>
        </p:nvSpPr>
        <p:spPr>
          <a:xfrm>
            <a:off x="0" y="6611035"/>
            <a:ext cx="9144000" cy="323165"/>
          </a:xfrm>
          <a:prstGeom prst="rect">
            <a:avLst/>
          </a:prstGeom>
        </p:spPr>
        <p:txBody>
          <a:bodyPr wrap="square">
            <a:spAutoFit/>
          </a:bodyPr>
          <a:lstStyle/>
          <a:p>
            <a:r>
              <a:rPr lang="en-US" sz="1500" dirty="0">
                <a:solidFill>
                  <a:srgbClr val="00B0F0"/>
                </a:solidFill>
              </a:rPr>
              <a:t>http://www.testically.org/wp-content/uploads/2010/11/hmm.jpg</a:t>
            </a:r>
          </a:p>
        </p:txBody>
      </p:sp>
    </p:spTree>
    <p:extLst>
      <p:ext uri="{BB962C8B-B14F-4D97-AF65-F5344CB8AC3E}">
        <p14:creationId xmlns:p14="http://schemas.microsoft.com/office/powerpoint/2010/main" val="37343043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457200" y="838200"/>
            <a:ext cx="8229600" cy="5638800"/>
          </a:xfrm>
        </p:spPr>
        <p:txBody>
          <a:bodyPr/>
          <a:lstStyle/>
          <a:p>
            <a:r>
              <a:rPr lang="en-US" altLang="en-US" dirty="0"/>
              <a:t>What single number would you use to illustrate the “typical” response to this survey question:</a:t>
            </a:r>
          </a:p>
          <a:p>
            <a:endParaRPr lang="en-US" altLang="en-US" dirty="0"/>
          </a:p>
          <a:p>
            <a:endParaRPr lang="en-US" altLang="en-US" dirty="0"/>
          </a:p>
        </p:txBody>
      </p:sp>
      <p:sp>
        <p:nvSpPr>
          <p:cNvPr id="71683"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6a</a:t>
            </a:r>
            <a:endParaRPr lang="en-US" altLang="en-US" sz="2400" i="1" dirty="0">
              <a:solidFill>
                <a:schemeClr val="folHlink"/>
              </a:solidFill>
            </a:endParaRPr>
          </a:p>
        </p:txBody>
      </p:sp>
      <p:pic>
        <p:nvPicPr>
          <p:cNvPr id="716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048000"/>
            <a:ext cx="558006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956CCB5A-0C9C-4864-AE8B-90B518767AE5}"/>
              </a:ext>
            </a:extLst>
          </p:cNvPr>
          <p:cNvSpPr txBox="1"/>
          <p:nvPr/>
        </p:nvSpPr>
        <p:spPr>
          <a:xfrm>
            <a:off x="0" y="6544017"/>
            <a:ext cx="1752600" cy="323165"/>
          </a:xfrm>
          <a:prstGeom prst="rect">
            <a:avLst/>
          </a:prstGeom>
          <a:noFill/>
        </p:spPr>
        <p:txBody>
          <a:bodyPr wrap="square">
            <a:spAutoFit/>
          </a:bodyPr>
          <a:lstStyle/>
          <a:p>
            <a:r>
              <a:rPr lang="en-US" altLang="en-US" sz="1500" dirty="0" err="1">
                <a:solidFill>
                  <a:srgbClr val="00B0F0"/>
                </a:solidFill>
              </a:rPr>
              <a:t>VFrench</a:t>
            </a:r>
            <a:r>
              <a:rPr lang="en-US" altLang="en-US" sz="1500" dirty="0">
                <a:solidFill>
                  <a:srgbClr val="00B0F0"/>
                </a:solidFill>
              </a:rPr>
              <a:t>, 2020</a:t>
            </a:r>
            <a:endParaRPr lang="en-US" sz="1500" dirty="0">
              <a:solidFill>
                <a:srgbClr val="00B0F0"/>
              </a:solidFill>
            </a:endParaRPr>
          </a:p>
        </p:txBody>
      </p:sp>
    </p:spTree>
    <p:extLst>
      <p:ext uri="{BB962C8B-B14F-4D97-AF65-F5344CB8AC3E}">
        <p14:creationId xmlns:p14="http://schemas.microsoft.com/office/powerpoint/2010/main" val="3729273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dirty="0"/>
              <a:t>Types of Data</a:t>
            </a:r>
          </a:p>
        </p:txBody>
      </p:sp>
      <p:sp>
        <p:nvSpPr>
          <p:cNvPr id="72707" name="Content Placeholder 2"/>
          <p:cNvSpPr>
            <a:spLocks noGrp="1"/>
          </p:cNvSpPr>
          <p:nvPr>
            <p:ph idx="1"/>
          </p:nvPr>
        </p:nvSpPr>
        <p:spPr/>
        <p:txBody>
          <a:bodyPr/>
          <a:lstStyle/>
          <a:p>
            <a:r>
              <a:rPr lang="en-US" altLang="en-US"/>
              <a:t>The most commonly occurring response is called the “mode”</a:t>
            </a:r>
          </a:p>
        </p:txBody>
      </p:sp>
    </p:spTree>
    <p:extLst>
      <p:ext uri="{BB962C8B-B14F-4D97-AF65-F5344CB8AC3E}">
        <p14:creationId xmlns:p14="http://schemas.microsoft.com/office/powerpoint/2010/main" val="2828111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a:t>Statistics??</a:t>
            </a:r>
          </a:p>
        </p:txBody>
      </p:sp>
      <p:sp>
        <p:nvSpPr>
          <p:cNvPr id="9219" name="Content Placeholder 2"/>
          <p:cNvSpPr>
            <a:spLocks noGrp="1"/>
          </p:cNvSpPr>
          <p:nvPr>
            <p:ph idx="1"/>
          </p:nvPr>
        </p:nvSpPr>
        <p:spPr/>
        <p:txBody>
          <a:bodyPr/>
          <a:lstStyle/>
          <a:p>
            <a:pPr eaLnBrk="1" hangingPunct="1"/>
            <a:r>
              <a:rPr lang="en-US" altLang="en-US">
                <a:cs typeface="Times New Roman" pitchFamily="18" charset="0"/>
              </a:rPr>
              <a:t>Everyone is affected by statistics, for good or ill</a:t>
            </a:r>
          </a:p>
          <a:p>
            <a:pPr eaLnBrk="1" hangingPunct="1"/>
            <a:r>
              <a:rPr lang="en-US" altLang="en-US" sz="1400">
                <a:cs typeface="Times New Roman" pitchFamily="18" charset="0"/>
              </a:rPr>
              <a:t> </a:t>
            </a:r>
          </a:p>
          <a:p>
            <a:pPr eaLnBrk="1" hangingPunct="1"/>
            <a:r>
              <a:rPr lang="en-US" altLang="en-US">
                <a:cs typeface="Times New Roman" pitchFamily="18" charset="0"/>
              </a:rPr>
              <a:t>Statistics can be used </a:t>
            </a:r>
          </a:p>
          <a:p>
            <a:pPr eaLnBrk="1" hangingPunct="1"/>
            <a:r>
              <a:rPr lang="en-US" altLang="en-US">
                <a:cs typeface="Times New Roman" pitchFamily="18" charset="0"/>
              </a:rPr>
              <a:t>to support anything </a:t>
            </a:r>
          </a:p>
          <a:p>
            <a:pPr eaLnBrk="1" hangingPunct="1"/>
            <a:r>
              <a:rPr lang="en-US" altLang="en-US">
                <a:cs typeface="Times New Roman" pitchFamily="18" charset="0"/>
              </a:rPr>
              <a:t>(true or false</a:t>
            </a:r>
            <a:r>
              <a:rPr lang="en-US" altLang="en-US" sz="3600">
                <a:cs typeface="Times New Roman" pitchFamily="18" charset="0"/>
              </a:rPr>
              <a:t>) </a:t>
            </a:r>
          </a:p>
          <a:p>
            <a:endParaRPr lang="en-US" altLang="en-US"/>
          </a:p>
        </p:txBody>
      </p:sp>
      <p:pic>
        <p:nvPicPr>
          <p:cNvPr id="9220" name="Picture 7" descr="http://www.newstepsolutions.com/pictures/debt-statist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757488"/>
            <a:ext cx="2808288"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6EE59CD-98C1-4608-B86E-E8D56844DB52}"/>
              </a:ext>
            </a:extLst>
          </p:cNvPr>
          <p:cNvSpPr txBox="1"/>
          <p:nvPr/>
        </p:nvSpPr>
        <p:spPr>
          <a:xfrm>
            <a:off x="11112" y="6534835"/>
            <a:ext cx="6846888" cy="323165"/>
          </a:xfrm>
          <a:prstGeom prst="rect">
            <a:avLst/>
          </a:prstGeom>
          <a:noFill/>
        </p:spPr>
        <p:txBody>
          <a:bodyPr wrap="square">
            <a:spAutoFit/>
          </a:bodyPr>
          <a:lstStyle/>
          <a:p>
            <a:r>
              <a:rPr lang="en-US" sz="1500" dirty="0">
                <a:solidFill>
                  <a:srgbClr val="00B0F0"/>
                </a:solidFill>
              </a:rPr>
              <a:t>http://www.peteykins.com/sparklepics5/Briefcase11.jpg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457200" y="990600"/>
            <a:ext cx="8229600" cy="5638800"/>
          </a:xfrm>
        </p:spPr>
        <p:txBody>
          <a:bodyPr/>
          <a:lstStyle/>
          <a:p>
            <a:r>
              <a:rPr lang="en-US" altLang="en-US" dirty="0"/>
              <a:t>What single number would you use to illustrate the “typical” response to this experimental result:</a:t>
            </a:r>
          </a:p>
          <a:p>
            <a:endParaRPr lang="en-US" altLang="en-US" dirty="0"/>
          </a:p>
        </p:txBody>
      </p:sp>
      <p:sp>
        <p:nvSpPr>
          <p:cNvPr id="73731"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6b</a:t>
            </a:r>
            <a:endParaRPr lang="en-US" altLang="en-US" sz="2400" i="1" dirty="0">
              <a:solidFill>
                <a:schemeClr val="folHlink"/>
              </a:solidFill>
            </a:endParaRPr>
          </a:p>
        </p:txBody>
      </p:sp>
      <p:pic>
        <p:nvPicPr>
          <p:cNvPr id="737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76550"/>
            <a:ext cx="65532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42FD30B-5799-4837-A4B7-AD57EFDAC8B9}"/>
              </a:ext>
            </a:extLst>
          </p:cNvPr>
          <p:cNvSpPr txBox="1"/>
          <p:nvPr/>
        </p:nvSpPr>
        <p:spPr>
          <a:xfrm>
            <a:off x="0" y="6544017"/>
            <a:ext cx="1752600" cy="323165"/>
          </a:xfrm>
          <a:prstGeom prst="rect">
            <a:avLst/>
          </a:prstGeom>
          <a:noFill/>
        </p:spPr>
        <p:txBody>
          <a:bodyPr wrap="square">
            <a:spAutoFit/>
          </a:bodyPr>
          <a:lstStyle/>
          <a:p>
            <a:r>
              <a:rPr lang="en-US" altLang="en-US" sz="1500" dirty="0" err="1">
                <a:solidFill>
                  <a:srgbClr val="00B0F0"/>
                </a:solidFill>
              </a:rPr>
              <a:t>VFrench</a:t>
            </a:r>
            <a:r>
              <a:rPr lang="en-US" altLang="en-US" sz="1500" dirty="0">
                <a:solidFill>
                  <a:srgbClr val="00B0F0"/>
                </a:solidFill>
              </a:rPr>
              <a:t>, 2020</a:t>
            </a:r>
            <a:endParaRPr lang="en-US" sz="1500" dirty="0">
              <a:solidFill>
                <a:srgbClr val="00B0F0"/>
              </a:solidFill>
            </a:endParaRPr>
          </a:p>
        </p:txBody>
      </p:sp>
    </p:spTree>
    <p:extLst>
      <p:ext uri="{BB962C8B-B14F-4D97-AF65-F5344CB8AC3E}">
        <p14:creationId xmlns:p14="http://schemas.microsoft.com/office/powerpoint/2010/main" val="3787229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dirty="0"/>
              <a:t>Types of Data</a:t>
            </a:r>
          </a:p>
        </p:txBody>
      </p:sp>
      <p:sp>
        <p:nvSpPr>
          <p:cNvPr id="74755" name="Content Placeholder 2"/>
          <p:cNvSpPr>
            <a:spLocks noGrp="1"/>
          </p:cNvSpPr>
          <p:nvPr>
            <p:ph idx="1"/>
          </p:nvPr>
        </p:nvSpPr>
        <p:spPr/>
        <p:txBody>
          <a:bodyPr/>
          <a:lstStyle/>
          <a:p>
            <a:r>
              <a:rPr lang="en-US" altLang="en-US"/>
              <a:t>For this, the “average” height of the 12 students would be better</a:t>
            </a:r>
          </a:p>
          <a:p>
            <a:endParaRPr lang="en-US" altLang="en-US"/>
          </a:p>
        </p:txBody>
      </p:sp>
    </p:spTree>
    <p:extLst>
      <p:ext uri="{BB962C8B-B14F-4D97-AF65-F5344CB8AC3E}">
        <p14:creationId xmlns:p14="http://schemas.microsoft.com/office/powerpoint/2010/main" val="2118020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860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4DA12939-A262-4A39-8E6E-ED6A6F5CFBA4}"/>
              </a:ext>
            </a:extLst>
          </p:cNvPr>
          <p:cNvSpPr/>
          <p:nvPr/>
        </p:nvSpPr>
        <p:spPr>
          <a:xfrm>
            <a:off x="0" y="6611035"/>
            <a:ext cx="2898550" cy="323165"/>
          </a:xfrm>
          <a:prstGeom prst="rect">
            <a:avLst/>
          </a:prstGeom>
        </p:spPr>
        <p:txBody>
          <a:bodyPr wrap="none">
            <a:spAutoFit/>
          </a:bodyPr>
          <a:lstStyle/>
          <a:p>
            <a:r>
              <a:rPr lang="en-US" sz="1500" dirty="0">
                <a:solidFill>
                  <a:srgbClr val="00B0F0"/>
                </a:solidFill>
              </a:rPr>
              <a:t>http://i.imgur.com/aliTlT3.jpg</a:t>
            </a:r>
          </a:p>
        </p:txBody>
      </p:sp>
    </p:spTree>
    <p:extLst>
      <p:ext uri="{BB962C8B-B14F-4D97-AF65-F5344CB8AC3E}">
        <p14:creationId xmlns:p14="http://schemas.microsoft.com/office/powerpoint/2010/main" val="19423318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7F9E-FFB7-4C2C-A5DF-09BEEF93816F}"/>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0FA0F9EE-3C14-4B47-878D-CF6760C8E7AD}"/>
              </a:ext>
            </a:extLst>
          </p:cNvPr>
          <p:cNvSpPr>
            <a:spLocks noGrp="1"/>
          </p:cNvSpPr>
          <p:nvPr>
            <p:ph idx="1"/>
          </p:nvPr>
        </p:nvSpPr>
        <p:spPr>
          <a:xfrm>
            <a:off x="381000" y="1219200"/>
            <a:ext cx="8229600" cy="5638800"/>
          </a:xfrm>
        </p:spPr>
        <p:txBody>
          <a:bodyPr/>
          <a:lstStyle/>
          <a:p>
            <a:r>
              <a:rPr lang="en-US" dirty="0"/>
              <a:t>Observational/Experimental</a:t>
            </a:r>
          </a:p>
          <a:p>
            <a:r>
              <a:rPr lang="en-US" dirty="0"/>
              <a:t>Some data are gathered by observing what is going on</a:t>
            </a:r>
          </a:p>
        </p:txBody>
      </p:sp>
      <p:pic>
        <p:nvPicPr>
          <p:cNvPr id="1026" name="Picture 2">
            <a:extLst>
              <a:ext uri="{FF2B5EF4-FFF2-40B4-BE49-F238E27FC236}">
                <a16:creationId xmlns:a16="http://schemas.microsoft.com/office/drawing/2014/main" id="{9466B6F9-706D-4804-A0B8-15967E284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1400"/>
            <a:ext cx="4944533" cy="2781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8E9215-6A82-49C7-810B-DE90973B2037}"/>
              </a:ext>
            </a:extLst>
          </p:cNvPr>
          <p:cNvSpPr txBox="1"/>
          <p:nvPr/>
        </p:nvSpPr>
        <p:spPr>
          <a:xfrm>
            <a:off x="0" y="6538552"/>
            <a:ext cx="9144000" cy="323165"/>
          </a:xfrm>
          <a:prstGeom prst="rect">
            <a:avLst/>
          </a:prstGeom>
          <a:noFill/>
        </p:spPr>
        <p:txBody>
          <a:bodyPr wrap="square">
            <a:spAutoFit/>
          </a:bodyPr>
          <a:lstStyle/>
          <a:p>
            <a:r>
              <a:rPr lang="en-US" sz="1500" dirty="0">
                <a:solidFill>
                  <a:srgbClr val="00B0F0"/>
                </a:solidFill>
              </a:rPr>
              <a:t>https://www.bhphotovideo.com/explora/amp/outdoors/tips-and-solutions/guide-birding-binoculars</a:t>
            </a:r>
          </a:p>
        </p:txBody>
      </p:sp>
    </p:spTree>
    <p:extLst>
      <p:ext uri="{BB962C8B-B14F-4D97-AF65-F5344CB8AC3E}">
        <p14:creationId xmlns:p14="http://schemas.microsoft.com/office/powerpoint/2010/main" val="3602158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7F9E-FFB7-4C2C-A5DF-09BEEF93816F}"/>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0FA0F9EE-3C14-4B47-878D-CF6760C8E7AD}"/>
              </a:ext>
            </a:extLst>
          </p:cNvPr>
          <p:cNvSpPr>
            <a:spLocks noGrp="1"/>
          </p:cNvSpPr>
          <p:nvPr>
            <p:ph idx="1"/>
          </p:nvPr>
        </p:nvSpPr>
        <p:spPr>
          <a:xfrm>
            <a:off x="381000" y="1219200"/>
            <a:ext cx="8229600" cy="5638800"/>
          </a:xfrm>
        </p:spPr>
        <p:txBody>
          <a:bodyPr/>
          <a:lstStyle/>
          <a:p>
            <a:r>
              <a:rPr lang="en-US" dirty="0"/>
              <a:t>Observational/Experimental</a:t>
            </a:r>
          </a:p>
          <a:p>
            <a:r>
              <a:rPr lang="en-US" dirty="0"/>
              <a:t>Other data are gathered in a controlled experiment</a:t>
            </a:r>
          </a:p>
        </p:txBody>
      </p:sp>
      <p:sp>
        <p:nvSpPr>
          <p:cNvPr id="6" name="TextBox 5">
            <a:extLst>
              <a:ext uri="{FF2B5EF4-FFF2-40B4-BE49-F238E27FC236}">
                <a16:creationId xmlns:a16="http://schemas.microsoft.com/office/drawing/2014/main" id="{FF8E9215-6A82-49C7-810B-DE90973B2037}"/>
              </a:ext>
            </a:extLst>
          </p:cNvPr>
          <p:cNvSpPr txBox="1"/>
          <p:nvPr/>
        </p:nvSpPr>
        <p:spPr>
          <a:xfrm>
            <a:off x="0" y="6538552"/>
            <a:ext cx="9144000" cy="323165"/>
          </a:xfrm>
          <a:prstGeom prst="rect">
            <a:avLst/>
          </a:prstGeom>
          <a:noFill/>
        </p:spPr>
        <p:txBody>
          <a:bodyPr wrap="square">
            <a:spAutoFit/>
          </a:bodyPr>
          <a:lstStyle/>
          <a:p>
            <a:r>
              <a:rPr lang="en-US" sz="1500" dirty="0">
                <a:solidFill>
                  <a:srgbClr val="00B0F0"/>
                </a:solidFill>
              </a:rPr>
              <a:t>https://www.verywellmind.com/what-is-the-experimental-group-2795166</a:t>
            </a:r>
          </a:p>
        </p:txBody>
      </p:sp>
      <p:pic>
        <p:nvPicPr>
          <p:cNvPr id="7" name="Picture 2" descr="The Experimental Group in Psychology Experiments">
            <a:extLst>
              <a:ext uri="{FF2B5EF4-FFF2-40B4-BE49-F238E27FC236}">
                <a16:creationId xmlns:a16="http://schemas.microsoft.com/office/drawing/2014/main" id="{6EAE0083-7047-46A4-A6B1-277A5717E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53000" y="3589020"/>
            <a:ext cx="3962399" cy="277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40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457200" y="914400"/>
            <a:ext cx="8229600" cy="5638800"/>
          </a:xfrm>
        </p:spPr>
        <p:txBody>
          <a:bodyPr/>
          <a:lstStyle/>
          <a:p>
            <a:r>
              <a:rPr lang="en-US" altLang="en-US" dirty="0"/>
              <a:t>Which would give the most reliable information? Why?</a:t>
            </a:r>
          </a:p>
          <a:p>
            <a:endParaRPr lang="en-US" altLang="en-US" dirty="0"/>
          </a:p>
        </p:txBody>
      </p:sp>
      <p:sp>
        <p:nvSpPr>
          <p:cNvPr id="73731"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7a</a:t>
            </a:r>
            <a:endParaRPr lang="en-US" altLang="en-US" sz="2400" i="1" dirty="0">
              <a:solidFill>
                <a:schemeClr val="folHlink"/>
              </a:solidFill>
            </a:endParaRPr>
          </a:p>
        </p:txBody>
      </p:sp>
      <p:pic>
        <p:nvPicPr>
          <p:cNvPr id="5" name="Picture 2">
            <a:extLst>
              <a:ext uri="{FF2B5EF4-FFF2-40B4-BE49-F238E27FC236}">
                <a16:creationId xmlns:a16="http://schemas.microsoft.com/office/drawing/2014/main" id="{4CA95341-5622-499F-B849-9588855C1A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69" r="5993"/>
          <a:stretch/>
        </p:blipFill>
        <p:spPr bwMode="auto">
          <a:xfrm>
            <a:off x="381000" y="3581400"/>
            <a:ext cx="3962401" cy="2781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Experimental Group in Psychology Experiments">
            <a:extLst>
              <a:ext uri="{FF2B5EF4-FFF2-40B4-BE49-F238E27FC236}">
                <a16:creationId xmlns:a16="http://schemas.microsoft.com/office/drawing/2014/main" id="{7E1560E0-5730-4B49-B6C5-A2ECAD6BA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800601" y="3589020"/>
            <a:ext cx="3962399" cy="277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5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5F8F-1262-4BF0-BDAB-C6CC218B4396}"/>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p:txBody>
          <a:bodyPr/>
          <a:lstStyle/>
          <a:p>
            <a:pPr marR="0">
              <a:spcBef>
                <a:spcPts val="0"/>
              </a:spcBef>
              <a:spcAft>
                <a:spcPts val="0"/>
              </a:spcAft>
            </a:pPr>
            <a:r>
              <a:rPr lang="en-US" dirty="0">
                <a:effectLst/>
                <a:ea typeface="Calibri" panose="020F0502020204030204" pitchFamily="34" charset="0"/>
              </a:rPr>
              <a:t>Deterministic/Nondeterministic</a:t>
            </a:r>
          </a:p>
          <a:p>
            <a:pPr marR="0">
              <a:spcBef>
                <a:spcPts val="0"/>
              </a:spcBef>
              <a:spcAft>
                <a:spcPts val="0"/>
              </a:spcAft>
            </a:pPr>
            <a:r>
              <a:rPr lang="en-US" dirty="0">
                <a:ea typeface="Calibri" panose="020F0502020204030204" pitchFamily="34" charset="0"/>
              </a:rPr>
              <a:t>Some data can be described using a mathematical formula</a:t>
            </a:r>
            <a:endParaRPr lang="en-US" dirty="0">
              <a:effectLst/>
              <a:ea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B0D644C5-E6A8-4AC1-B5EF-E7390C8B68EB}"/>
              </a:ext>
            </a:extLst>
          </p:cNvPr>
          <p:cNvPicPr>
            <a:picLocks noChangeAspect="1"/>
          </p:cNvPicPr>
          <p:nvPr/>
        </p:nvPicPr>
        <p:blipFill>
          <a:blip r:embed="rId2"/>
          <a:stretch>
            <a:fillRect/>
          </a:stretch>
        </p:blipFill>
        <p:spPr>
          <a:xfrm>
            <a:off x="2095500" y="3429000"/>
            <a:ext cx="4953000" cy="2785348"/>
          </a:xfrm>
          <a:prstGeom prst="rect">
            <a:avLst/>
          </a:prstGeom>
        </p:spPr>
      </p:pic>
      <p:sp>
        <p:nvSpPr>
          <p:cNvPr id="7" name="TextBox 6">
            <a:extLst>
              <a:ext uri="{FF2B5EF4-FFF2-40B4-BE49-F238E27FC236}">
                <a16:creationId xmlns:a16="http://schemas.microsoft.com/office/drawing/2014/main" id="{ACBC1620-324F-4C05-80B9-1E68F35D40F2}"/>
              </a:ext>
            </a:extLst>
          </p:cNvPr>
          <p:cNvSpPr txBox="1"/>
          <p:nvPr/>
        </p:nvSpPr>
        <p:spPr>
          <a:xfrm>
            <a:off x="-76200" y="6534835"/>
            <a:ext cx="9220200" cy="323165"/>
          </a:xfrm>
          <a:prstGeom prst="rect">
            <a:avLst/>
          </a:prstGeom>
          <a:noFill/>
        </p:spPr>
        <p:txBody>
          <a:bodyPr wrap="square">
            <a:spAutoFit/>
          </a:bodyPr>
          <a:lstStyle/>
          <a:p>
            <a:r>
              <a:rPr lang="en-US" sz="1500" dirty="0">
                <a:solidFill>
                  <a:srgbClr val="00B0F0"/>
                </a:solidFill>
              </a:rPr>
              <a:t>https://d2r55xnwy6nx47.cloudfront.net/uploads/2020/06/Gravity_2880x1620_Lede.jpg</a:t>
            </a:r>
          </a:p>
        </p:txBody>
      </p:sp>
    </p:spTree>
    <p:extLst>
      <p:ext uri="{BB962C8B-B14F-4D97-AF65-F5344CB8AC3E}">
        <p14:creationId xmlns:p14="http://schemas.microsoft.com/office/powerpoint/2010/main" val="27285577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5F8F-1262-4BF0-BDAB-C6CC218B4396}"/>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p:txBody>
          <a:bodyPr/>
          <a:lstStyle/>
          <a:p>
            <a:pPr marR="0">
              <a:spcBef>
                <a:spcPts val="0"/>
              </a:spcBef>
              <a:spcAft>
                <a:spcPts val="0"/>
              </a:spcAft>
            </a:pPr>
            <a:r>
              <a:rPr lang="en-US" dirty="0">
                <a:effectLst/>
                <a:ea typeface="Calibri" panose="020F0502020204030204" pitchFamily="34" charset="0"/>
              </a:rPr>
              <a:t>Deterministic/Nondeterministic</a:t>
            </a:r>
          </a:p>
          <a:p>
            <a:pPr marR="0">
              <a:spcBef>
                <a:spcPts val="0"/>
              </a:spcBef>
              <a:spcAft>
                <a:spcPts val="0"/>
              </a:spcAft>
            </a:pPr>
            <a:r>
              <a:rPr lang="en-US" dirty="0">
                <a:ea typeface="Calibri" panose="020F0502020204030204" pitchFamily="34" charset="0"/>
              </a:rPr>
              <a:t>Others are so complicated we do not yet have a formula that works</a:t>
            </a:r>
            <a:endParaRPr lang="en-US" dirty="0">
              <a:effectLst/>
              <a:ea typeface="Calibri" panose="020F0502020204030204" pitchFamily="34" charset="0"/>
            </a:endParaRPr>
          </a:p>
          <a:p>
            <a:endParaRPr lang="en-US" dirty="0"/>
          </a:p>
        </p:txBody>
      </p:sp>
      <p:sp>
        <p:nvSpPr>
          <p:cNvPr id="7" name="TextBox 6">
            <a:extLst>
              <a:ext uri="{FF2B5EF4-FFF2-40B4-BE49-F238E27FC236}">
                <a16:creationId xmlns:a16="http://schemas.microsoft.com/office/drawing/2014/main" id="{ACBC1620-324F-4C05-80B9-1E68F35D40F2}"/>
              </a:ext>
            </a:extLst>
          </p:cNvPr>
          <p:cNvSpPr txBox="1"/>
          <p:nvPr/>
        </p:nvSpPr>
        <p:spPr>
          <a:xfrm>
            <a:off x="-76200" y="6581001"/>
            <a:ext cx="9220200" cy="553998"/>
          </a:xfrm>
          <a:prstGeom prst="rect">
            <a:avLst/>
          </a:prstGeom>
          <a:noFill/>
        </p:spPr>
        <p:txBody>
          <a:bodyPr wrap="square">
            <a:spAutoFit/>
          </a:bodyPr>
          <a:lstStyle/>
          <a:p>
            <a:r>
              <a:rPr lang="en-US" sz="1500" dirty="0">
                <a:solidFill>
                  <a:srgbClr val="00B0F0"/>
                </a:solidFill>
              </a:rPr>
              <a:t>https://chronicle.brightspotcdn.com/a3/27/d09b3017d21e39d901f54b81978c/55c6a744f320f9c830bdf9cbd9d10055.jpg</a:t>
            </a:r>
          </a:p>
        </p:txBody>
      </p:sp>
      <p:pic>
        <p:nvPicPr>
          <p:cNvPr id="3074" name="Picture 2" descr="Beyond Critical Thinking">
            <a:extLst>
              <a:ext uri="{FF2B5EF4-FFF2-40B4-BE49-F238E27FC236}">
                <a16:creationId xmlns:a16="http://schemas.microsoft.com/office/drawing/2014/main" id="{44410D7E-C06F-4A94-A6F6-DA243407E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3200400"/>
            <a:ext cx="4152900" cy="314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257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457200" y="914400"/>
            <a:ext cx="8229600" cy="5638800"/>
          </a:xfrm>
        </p:spPr>
        <p:txBody>
          <a:bodyPr/>
          <a:lstStyle/>
          <a:p>
            <a:r>
              <a:rPr lang="en-US" altLang="en-US" dirty="0"/>
              <a:t>Which do you think has the most potential for scientists and engineers? Why?</a:t>
            </a:r>
          </a:p>
          <a:p>
            <a:endParaRPr lang="en-US" altLang="en-US" dirty="0"/>
          </a:p>
        </p:txBody>
      </p:sp>
      <p:sp>
        <p:nvSpPr>
          <p:cNvPr id="73731"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7b</a:t>
            </a:r>
            <a:endParaRPr lang="en-US" altLang="en-US" sz="2400" i="1" dirty="0">
              <a:solidFill>
                <a:schemeClr val="folHlink"/>
              </a:solidFill>
            </a:endParaRPr>
          </a:p>
        </p:txBody>
      </p:sp>
      <p:pic>
        <p:nvPicPr>
          <p:cNvPr id="7" name="Picture 2" descr="Beyond Critical Thinking">
            <a:extLst>
              <a:ext uri="{FF2B5EF4-FFF2-40B4-BE49-F238E27FC236}">
                <a16:creationId xmlns:a16="http://schemas.microsoft.com/office/drawing/2014/main" id="{BD751BA4-5BDB-4011-87FC-D29A184275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2" b="4202"/>
          <a:stretch/>
        </p:blipFill>
        <p:spPr bwMode="auto">
          <a:xfrm>
            <a:off x="4800600" y="3200400"/>
            <a:ext cx="4038600" cy="3013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67905F1-3B2A-4A47-A8A8-7E5B9364FD78}"/>
              </a:ext>
            </a:extLst>
          </p:cNvPr>
          <p:cNvPicPr>
            <a:picLocks noChangeAspect="1"/>
          </p:cNvPicPr>
          <p:nvPr/>
        </p:nvPicPr>
        <p:blipFill rotWithShape="1">
          <a:blip r:embed="rId3"/>
          <a:srcRect l="18483" r="6163"/>
          <a:stretch/>
        </p:blipFill>
        <p:spPr>
          <a:xfrm>
            <a:off x="381000" y="3200400"/>
            <a:ext cx="4038600" cy="3013948"/>
          </a:xfrm>
          <a:prstGeom prst="rect">
            <a:avLst/>
          </a:prstGeom>
        </p:spPr>
      </p:pic>
    </p:spTree>
    <p:extLst>
      <p:ext uri="{BB962C8B-B14F-4D97-AF65-F5344CB8AC3E}">
        <p14:creationId xmlns:p14="http://schemas.microsoft.com/office/powerpoint/2010/main" val="2986564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5F8F-1262-4BF0-BDAB-C6CC218B4396}"/>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p:txBody>
          <a:bodyPr/>
          <a:lstStyle/>
          <a:p>
            <a:pPr marR="0">
              <a:spcBef>
                <a:spcPts val="0"/>
              </a:spcBef>
              <a:spcAft>
                <a:spcPts val="0"/>
              </a:spcAft>
            </a:pPr>
            <a:r>
              <a:rPr lang="en-US" dirty="0">
                <a:effectLst/>
                <a:ea typeface="Calibri" panose="020F0502020204030204" pitchFamily="34" charset="0"/>
              </a:rPr>
              <a:t>Periodic/Nonperiodic</a:t>
            </a:r>
          </a:p>
          <a:p>
            <a:r>
              <a:rPr lang="en-US" dirty="0"/>
              <a:t>Some data cycle around</a:t>
            </a:r>
          </a:p>
        </p:txBody>
      </p:sp>
      <p:sp>
        <p:nvSpPr>
          <p:cNvPr id="6" name="TextBox 5">
            <a:extLst>
              <a:ext uri="{FF2B5EF4-FFF2-40B4-BE49-F238E27FC236}">
                <a16:creationId xmlns:a16="http://schemas.microsoft.com/office/drawing/2014/main" id="{D130CE82-5902-4793-B37F-2872A31FF7D1}"/>
              </a:ext>
            </a:extLst>
          </p:cNvPr>
          <p:cNvSpPr txBox="1"/>
          <p:nvPr/>
        </p:nvSpPr>
        <p:spPr>
          <a:xfrm>
            <a:off x="-76200" y="6581001"/>
            <a:ext cx="1524000" cy="323165"/>
          </a:xfrm>
          <a:prstGeom prst="rect">
            <a:avLst/>
          </a:prstGeom>
          <a:noFill/>
        </p:spPr>
        <p:txBody>
          <a:bodyPr wrap="square">
            <a:spAutoFit/>
          </a:bodyPr>
          <a:lstStyle/>
          <a:p>
            <a:r>
              <a:rPr lang="en-US" sz="1500" dirty="0" err="1">
                <a:solidFill>
                  <a:srgbClr val="00B0F0"/>
                </a:solidFill>
              </a:rPr>
              <a:t>VFrench</a:t>
            </a:r>
            <a:r>
              <a:rPr lang="en-US" sz="1500" dirty="0">
                <a:solidFill>
                  <a:srgbClr val="00B0F0"/>
                </a:solidFill>
              </a:rPr>
              <a:t>, 2022</a:t>
            </a:r>
          </a:p>
        </p:txBody>
      </p:sp>
      <p:pic>
        <p:nvPicPr>
          <p:cNvPr id="8" name="Picture 7">
            <a:extLst>
              <a:ext uri="{FF2B5EF4-FFF2-40B4-BE49-F238E27FC236}">
                <a16:creationId xmlns:a16="http://schemas.microsoft.com/office/drawing/2014/main" id="{A8665609-947C-4472-8A48-1498E8E7A7C2}"/>
              </a:ext>
            </a:extLst>
          </p:cNvPr>
          <p:cNvPicPr>
            <a:picLocks noChangeAspect="1"/>
          </p:cNvPicPr>
          <p:nvPr/>
        </p:nvPicPr>
        <p:blipFill>
          <a:blip r:embed="rId2"/>
          <a:stretch>
            <a:fillRect/>
          </a:stretch>
        </p:blipFill>
        <p:spPr>
          <a:xfrm>
            <a:off x="192701" y="3657600"/>
            <a:ext cx="4581525" cy="2752725"/>
          </a:xfrm>
          <a:prstGeom prst="rect">
            <a:avLst/>
          </a:prstGeom>
        </p:spPr>
      </p:pic>
    </p:spTree>
    <p:extLst>
      <p:ext uri="{BB962C8B-B14F-4D97-AF65-F5344CB8AC3E}">
        <p14:creationId xmlns:p14="http://schemas.microsoft.com/office/powerpoint/2010/main" val="3981993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611035"/>
            <a:ext cx="9144000" cy="323165"/>
          </a:xfrm>
          <a:prstGeom prst="rect">
            <a:avLst/>
          </a:prstGeom>
        </p:spPr>
        <p:txBody>
          <a:bodyPr wrap="square">
            <a:spAutoFit/>
          </a:bodyPr>
          <a:lstStyle/>
          <a:p>
            <a:r>
              <a:rPr lang="en-US" sz="1500" dirty="0">
                <a:solidFill>
                  <a:srgbClr val="00B0F0"/>
                </a:solidFill>
              </a:rPr>
              <a:t>http://circuitfactory.ae/blog/wp-content/uploads/2012/08/5.-Mark-Twain-Quote.jpg</a:t>
            </a:r>
          </a:p>
        </p:txBody>
      </p:sp>
    </p:spTree>
    <p:extLst>
      <p:ext uri="{BB962C8B-B14F-4D97-AF65-F5344CB8AC3E}">
        <p14:creationId xmlns:p14="http://schemas.microsoft.com/office/powerpoint/2010/main" val="40553279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5F8F-1262-4BF0-BDAB-C6CC218B4396}"/>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p:txBody>
          <a:bodyPr/>
          <a:lstStyle/>
          <a:p>
            <a:pPr marR="0">
              <a:spcBef>
                <a:spcPts val="0"/>
              </a:spcBef>
              <a:spcAft>
                <a:spcPts val="0"/>
              </a:spcAft>
            </a:pPr>
            <a:r>
              <a:rPr lang="en-US" dirty="0">
                <a:effectLst/>
                <a:ea typeface="Calibri" panose="020F0502020204030204" pitchFamily="34" charset="0"/>
              </a:rPr>
              <a:t>Periodic/Nonperiodic</a:t>
            </a:r>
          </a:p>
          <a:p>
            <a:r>
              <a:rPr lang="en-US" dirty="0"/>
              <a:t>Others do not</a:t>
            </a:r>
          </a:p>
        </p:txBody>
      </p:sp>
      <p:sp>
        <p:nvSpPr>
          <p:cNvPr id="6" name="TextBox 5">
            <a:extLst>
              <a:ext uri="{FF2B5EF4-FFF2-40B4-BE49-F238E27FC236}">
                <a16:creationId xmlns:a16="http://schemas.microsoft.com/office/drawing/2014/main" id="{D130CE82-5902-4793-B37F-2872A31FF7D1}"/>
              </a:ext>
            </a:extLst>
          </p:cNvPr>
          <p:cNvSpPr txBox="1"/>
          <p:nvPr/>
        </p:nvSpPr>
        <p:spPr>
          <a:xfrm>
            <a:off x="-76200" y="6581001"/>
            <a:ext cx="1524000" cy="323165"/>
          </a:xfrm>
          <a:prstGeom prst="rect">
            <a:avLst/>
          </a:prstGeom>
          <a:noFill/>
        </p:spPr>
        <p:txBody>
          <a:bodyPr wrap="square">
            <a:spAutoFit/>
          </a:bodyPr>
          <a:lstStyle/>
          <a:p>
            <a:r>
              <a:rPr lang="en-US" sz="1500" dirty="0" err="1">
                <a:solidFill>
                  <a:srgbClr val="00B0F0"/>
                </a:solidFill>
              </a:rPr>
              <a:t>VFrench</a:t>
            </a:r>
            <a:r>
              <a:rPr lang="en-US" sz="1500" dirty="0">
                <a:solidFill>
                  <a:srgbClr val="00B0F0"/>
                </a:solidFill>
              </a:rPr>
              <a:t>, 2022</a:t>
            </a:r>
          </a:p>
        </p:txBody>
      </p:sp>
      <p:grpSp>
        <p:nvGrpSpPr>
          <p:cNvPr id="9" name="Group 8">
            <a:extLst>
              <a:ext uri="{FF2B5EF4-FFF2-40B4-BE49-F238E27FC236}">
                <a16:creationId xmlns:a16="http://schemas.microsoft.com/office/drawing/2014/main" id="{450B37C4-C8F9-4A37-B99B-911C27C5F347}"/>
              </a:ext>
            </a:extLst>
          </p:cNvPr>
          <p:cNvGrpSpPr/>
          <p:nvPr/>
        </p:nvGrpSpPr>
        <p:grpSpPr>
          <a:xfrm>
            <a:off x="4070712" y="3510217"/>
            <a:ext cx="5357644" cy="3070784"/>
            <a:chOff x="4070712" y="3510217"/>
            <a:chExt cx="5357644" cy="3070784"/>
          </a:xfrm>
        </p:grpSpPr>
        <p:pic>
          <p:nvPicPr>
            <p:cNvPr id="10" name="Picture 9">
              <a:extLst>
                <a:ext uri="{FF2B5EF4-FFF2-40B4-BE49-F238E27FC236}">
                  <a16:creationId xmlns:a16="http://schemas.microsoft.com/office/drawing/2014/main" id="{A8FCC66B-D591-4A9A-8492-0267E82B49F7}"/>
                </a:ext>
              </a:extLst>
            </p:cNvPr>
            <p:cNvPicPr>
              <a:picLocks noChangeAspect="1"/>
            </p:cNvPicPr>
            <p:nvPr/>
          </p:nvPicPr>
          <p:blipFill>
            <a:blip r:embed="rId2"/>
            <a:stretch>
              <a:fillRect/>
            </a:stretch>
          </p:blipFill>
          <p:spPr>
            <a:xfrm>
              <a:off x="4295078" y="3510217"/>
              <a:ext cx="4772722" cy="2834827"/>
            </a:xfrm>
            <a:prstGeom prst="rect">
              <a:avLst/>
            </a:prstGeom>
          </p:spPr>
        </p:pic>
        <p:sp>
          <p:nvSpPr>
            <p:cNvPr id="12" name="TextBox 11">
              <a:extLst>
                <a:ext uri="{FF2B5EF4-FFF2-40B4-BE49-F238E27FC236}">
                  <a16:creationId xmlns:a16="http://schemas.microsoft.com/office/drawing/2014/main" id="{2E61D262-5361-4AC7-A486-17D4D71E6F69}"/>
                </a:ext>
              </a:extLst>
            </p:cNvPr>
            <p:cNvSpPr txBox="1"/>
            <p:nvPr/>
          </p:nvSpPr>
          <p:spPr>
            <a:xfrm>
              <a:off x="4800600" y="6211669"/>
              <a:ext cx="4627756" cy="369332"/>
            </a:xfrm>
            <a:prstGeom prst="rect">
              <a:avLst/>
            </a:prstGeom>
            <a:noFill/>
          </p:spPr>
          <p:txBody>
            <a:bodyPr wrap="square">
              <a:spAutoFit/>
            </a:bodyPr>
            <a:lstStyle/>
            <a:p>
              <a:pPr marR="0">
                <a:spcBef>
                  <a:spcPts val="0"/>
                </a:spcBef>
                <a:spcAft>
                  <a:spcPts val="0"/>
                </a:spcAft>
              </a:pPr>
              <a:r>
                <a:rPr lang="en-US" dirty="0">
                  <a:solidFill>
                    <a:schemeClr val="tx1">
                      <a:lumMod val="65000"/>
                    </a:schemeClr>
                  </a:solidFill>
                  <a:effectLst/>
                  <a:ea typeface="Calibri" panose="020F0502020204030204" pitchFamily="34" charset="0"/>
                </a:rPr>
                <a:t>Time Spent Studying (</a:t>
              </a:r>
              <a:r>
                <a:rPr lang="en-US" dirty="0" err="1">
                  <a:solidFill>
                    <a:schemeClr val="tx1">
                      <a:lumMod val="65000"/>
                    </a:schemeClr>
                  </a:solidFill>
                  <a:effectLst/>
                  <a:ea typeface="Calibri" panose="020F0502020204030204" pitchFamily="34" charset="0"/>
                </a:rPr>
                <a:t>hrs</a:t>
              </a:r>
              <a:r>
                <a:rPr lang="en-US" dirty="0">
                  <a:solidFill>
                    <a:schemeClr val="tx1">
                      <a:lumMod val="65000"/>
                    </a:schemeClr>
                  </a:solidFill>
                  <a:effectLst/>
                  <a:ea typeface="Calibri" panose="020F0502020204030204" pitchFamily="34" charset="0"/>
                </a:rPr>
                <a:t> per week)</a:t>
              </a:r>
            </a:p>
          </p:txBody>
        </p:sp>
        <p:sp>
          <p:nvSpPr>
            <p:cNvPr id="13" name="TextBox 12">
              <a:extLst>
                <a:ext uri="{FF2B5EF4-FFF2-40B4-BE49-F238E27FC236}">
                  <a16:creationId xmlns:a16="http://schemas.microsoft.com/office/drawing/2014/main" id="{313EF057-ED3D-4352-AA63-C0F9B5CEBEB4}"/>
                </a:ext>
              </a:extLst>
            </p:cNvPr>
            <p:cNvSpPr txBox="1"/>
            <p:nvPr/>
          </p:nvSpPr>
          <p:spPr>
            <a:xfrm rot="16200000">
              <a:off x="3381310" y="4880403"/>
              <a:ext cx="1748136" cy="369332"/>
            </a:xfrm>
            <a:prstGeom prst="rect">
              <a:avLst/>
            </a:prstGeom>
            <a:noFill/>
          </p:spPr>
          <p:txBody>
            <a:bodyPr wrap="square">
              <a:spAutoFit/>
            </a:bodyPr>
            <a:lstStyle/>
            <a:p>
              <a:pPr marR="0">
                <a:spcBef>
                  <a:spcPts val="0"/>
                </a:spcBef>
                <a:spcAft>
                  <a:spcPts val="0"/>
                </a:spcAft>
              </a:pPr>
              <a:r>
                <a:rPr lang="en-US" dirty="0">
                  <a:solidFill>
                    <a:schemeClr val="tx1">
                      <a:lumMod val="65000"/>
                    </a:schemeClr>
                  </a:solidFill>
                  <a:effectLst/>
                  <a:ea typeface="Calibri" panose="020F0502020204030204" pitchFamily="34" charset="0"/>
                </a:rPr>
                <a:t>Grade in Class</a:t>
              </a:r>
            </a:p>
          </p:txBody>
        </p:sp>
        <p:sp>
          <p:nvSpPr>
            <p:cNvPr id="14" name="TextBox 13">
              <a:extLst>
                <a:ext uri="{FF2B5EF4-FFF2-40B4-BE49-F238E27FC236}">
                  <a16:creationId xmlns:a16="http://schemas.microsoft.com/office/drawing/2014/main" id="{C0A30297-54F7-4CD3-ACAD-329FCC6BB6F4}"/>
                </a:ext>
              </a:extLst>
            </p:cNvPr>
            <p:cNvSpPr txBox="1"/>
            <p:nvPr/>
          </p:nvSpPr>
          <p:spPr>
            <a:xfrm>
              <a:off x="4480933" y="3886200"/>
              <a:ext cx="210014" cy="2400657"/>
            </a:xfrm>
            <a:prstGeom prst="rect">
              <a:avLst/>
            </a:prstGeom>
            <a:solidFill>
              <a:schemeClr val="bg1"/>
            </a:solidFill>
          </p:spPr>
          <p:txBody>
            <a:bodyPr wrap="square">
              <a:spAutoFit/>
            </a:bodyPr>
            <a:lstStyle/>
            <a:p>
              <a:pPr marR="0">
                <a:spcBef>
                  <a:spcPts val="0"/>
                </a:spcBef>
                <a:spcAft>
                  <a:spcPts val="0"/>
                </a:spcAft>
              </a:pPr>
              <a:r>
                <a:rPr lang="en-US" sz="1500" dirty="0">
                  <a:solidFill>
                    <a:schemeClr val="tx1">
                      <a:lumMod val="65000"/>
                    </a:schemeClr>
                  </a:solidFill>
                  <a:effectLst/>
                  <a:ea typeface="Calibri" panose="020F0502020204030204" pitchFamily="34" charset="0"/>
                </a:rPr>
                <a:t>A</a:t>
              </a:r>
            </a:p>
            <a:p>
              <a:pPr marR="0">
                <a:spcBef>
                  <a:spcPts val="0"/>
                </a:spcBef>
                <a:spcAft>
                  <a:spcPts val="0"/>
                </a:spcAft>
              </a:pPr>
              <a:endParaRPr lang="en-US" sz="1500" dirty="0">
                <a:solidFill>
                  <a:schemeClr val="tx1">
                    <a:lumMod val="65000"/>
                  </a:schemeClr>
                </a:solidFill>
                <a:ea typeface="Calibri" panose="020F0502020204030204" pitchFamily="34" charset="0"/>
              </a:endParaRPr>
            </a:p>
            <a:p>
              <a:pPr marR="0">
                <a:spcBef>
                  <a:spcPts val="0"/>
                </a:spcBef>
                <a:spcAft>
                  <a:spcPts val="0"/>
                </a:spcAft>
              </a:pPr>
              <a:r>
                <a:rPr lang="en-US" sz="1500" dirty="0">
                  <a:solidFill>
                    <a:schemeClr val="tx1">
                      <a:lumMod val="65000"/>
                    </a:schemeClr>
                  </a:solidFill>
                  <a:effectLst/>
                  <a:ea typeface="Calibri" panose="020F0502020204030204" pitchFamily="34" charset="0"/>
                </a:rPr>
                <a:t>B</a:t>
              </a:r>
            </a:p>
            <a:p>
              <a:pPr marR="0">
                <a:spcBef>
                  <a:spcPts val="0"/>
                </a:spcBef>
                <a:spcAft>
                  <a:spcPts val="0"/>
                </a:spcAft>
              </a:pPr>
              <a:endParaRPr lang="en-US" sz="1500" dirty="0">
                <a:solidFill>
                  <a:schemeClr val="tx1">
                    <a:lumMod val="65000"/>
                  </a:schemeClr>
                </a:solidFill>
                <a:ea typeface="Calibri" panose="020F0502020204030204" pitchFamily="34" charset="0"/>
              </a:endParaRPr>
            </a:p>
            <a:p>
              <a:pPr marR="0">
                <a:spcBef>
                  <a:spcPts val="0"/>
                </a:spcBef>
                <a:spcAft>
                  <a:spcPts val="0"/>
                </a:spcAft>
              </a:pPr>
              <a:r>
                <a:rPr lang="en-US" sz="1500" dirty="0">
                  <a:solidFill>
                    <a:schemeClr val="tx1">
                      <a:lumMod val="65000"/>
                    </a:schemeClr>
                  </a:solidFill>
                  <a:effectLst/>
                  <a:ea typeface="Calibri" panose="020F0502020204030204" pitchFamily="34" charset="0"/>
                </a:rPr>
                <a:t>C</a:t>
              </a:r>
            </a:p>
            <a:p>
              <a:pPr marR="0">
                <a:spcBef>
                  <a:spcPts val="0"/>
                </a:spcBef>
                <a:spcAft>
                  <a:spcPts val="0"/>
                </a:spcAft>
              </a:pPr>
              <a:endParaRPr lang="en-US" sz="1500" dirty="0">
                <a:solidFill>
                  <a:schemeClr val="tx1">
                    <a:lumMod val="65000"/>
                  </a:schemeClr>
                </a:solidFill>
                <a:ea typeface="Calibri" panose="020F0502020204030204" pitchFamily="34" charset="0"/>
              </a:endParaRPr>
            </a:p>
            <a:p>
              <a:pPr marR="0">
                <a:spcBef>
                  <a:spcPts val="0"/>
                </a:spcBef>
                <a:spcAft>
                  <a:spcPts val="0"/>
                </a:spcAft>
              </a:pPr>
              <a:r>
                <a:rPr lang="en-US" sz="1500" dirty="0">
                  <a:solidFill>
                    <a:schemeClr val="tx1">
                      <a:lumMod val="65000"/>
                    </a:schemeClr>
                  </a:solidFill>
                  <a:effectLst/>
                  <a:ea typeface="Calibri" panose="020F0502020204030204" pitchFamily="34" charset="0"/>
                </a:rPr>
                <a:t>D</a:t>
              </a:r>
            </a:p>
            <a:p>
              <a:pPr marR="0">
                <a:spcBef>
                  <a:spcPts val="0"/>
                </a:spcBef>
                <a:spcAft>
                  <a:spcPts val="0"/>
                </a:spcAft>
              </a:pPr>
              <a:endParaRPr lang="en-US" sz="1500" dirty="0">
                <a:solidFill>
                  <a:schemeClr val="tx1">
                    <a:lumMod val="65000"/>
                  </a:schemeClr>
                </a:solidFill>
                <a:ea typeface="Calibri" panose="020F0502020204030204" pitchFamily="34" charset="0"/>
              </a:endParaRPr>
            </a:p>
            <a:p>
              <a:pPr marR="0">
                <a:spcBef>
                  <a:spcPts val="0"/>
                </a:spcBef>
                <a:spcAft>
                  <a:spcPts val="0"/>
                </a:spcAft>
              </a:pPr>
              <a:r>
                <a:rPr lang="en-US" sz="1500" dirty="0">
                  <a:solidFill>
                    <a:schemeClr val="tx1">
                      <a:lumMod val="65000"/>
                    </a:schemeClr>
                  </a:solidFill>
                  <a:effectLst/>
                  <a:ea typeface="Calibri" panose="020F0502020204030204" pitchFamily="34" charset="0"/>
                </a:rPr>
                <a:t>F</a:t>
              </a:r>
            </a:p>
            <a:p>
              <a:pPr marR="0">
                <a:spcBef>
                  <a:spcPts val="0"/>
                </a:spcBef>
                <a:spcAft>
                  <a:spcPts val="0"/>
                </a:spcAft>
              </a:pPr>
              <a:endParaRPr lang="en-US" sz="1500" dirty="0">
                <a:solidFill>
                  <a:schemeClr val="tx1">
                    <a:lumMod val="65000"/>
                  </a:schemeClr>
                </a:solidFill>
                <a:effectLst/>
                <a:ea typeface="Calibri" panose="020F0502020204030204" pitchFamily="34" charset="0"/>
              </a:endParaRPr>
            </a:p>
          </p:txBody>
        </p:sp>
      </p:grpSp>
    </p:spTree>
    <p:extLst>
      <p:ext uri="{BB962C8B-B14F-4D97-AF65-F5344CB8AC3E}">
        <p14:creationId xmlns:p14="http://schemas.microsoft.com/office/powerpoint/2010/main" val="4038768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a:xfrm>
            <a:off x="457200" y="838200"/>
            <a:ext cx="8229600" cy="5638800"/>
          </a:xfrm>
        </p:spPr>
        <p:txBody>
          <a:bodyPr/>
          <a:lstStyle/>
          <a:p>
            <a:pPr marR="0">
              <a:spcBef>
                <a:spcPts val="0"/>
              </a:spcBef>
              <a:spcAft>
                <a:spcPts val="0"/>
              </a:spcAft>
            </a:pPr>
            <a:r>
              <a:rPr lang="en-US" dirty="0">
                <a:effectLst/>
                <a:ea typeface="Calibri" panose="020F0502020204030204" pitchFamily="34" charset="0"/>
              </a:rPr>
              <a:t>Which do you think is more common in engineering?</a:t>
            </a:r>
            <a:endParaRPr lang="en-US" dirty="0"/>
          </a:p>
        </p:txBody>
      </p:sp>
      <p:grpSp>
        <p:nvGrpSpPr>
          <p:cNvPr id="9" name="Group 8">
            <a:extLst>
              <a:ext uri="{FF2B5EF4-FFF2-40B4-BE49-F238E27FC236}">
                <a16:creationId xmlns:a16="http://schemas.microsoft.com/office/drawing/2014/main" id="{450B37C4-C8F9-4A37-B99B-911C27C5F347}"/>
              </a:ext>
            </a:extLst>
          </p:cNvPr>
          <p:cNvGrpSpPr/>
          <p:nvPr/>
        </p:nvGrpSpPr>
        <p:grpSpPr>
          <a:xfrm>
            <a:off x="5053306" y="3510216"/>
            <a:ext cx="3785894" cy="2700758"/>
            <a:chOff x="4024750" y="3510217"/>
            <a:chExt cx="5403606" cy="3048903"/>
          </a:xfrm>
        </p:grpSpPr>
        <p:pic>
          <p:nvPicPr>
            <p:cNvPr id="10" name="Picture 9">
              <a:extLst>
                <a:ext uri="{FF2B5EF4-FFF2-40B4-BE49-F238E27FC236}">
                  <a16:creationId xmlns:a16="http://schemas.microsoft.com/office/drawing/2014/main" id="{A8FCC66B-D591-4A9A-8492-0267E82B49F7}"/>
                </a:ext>
              </a:extLst>
            </p:cNvPr>
            <p:cNvPicPr>
              <a:picLocks noChangeAspect="1"/>
            </p:cNvPicPr>
            <p:nvPr/>
          </p:nvPicPr>
          <p:blipFill>
            <a:blip r:embed="rId2"/>
            <a:stretch>
              <a:fillRect/>
            </a:stretch>
          </p:blipFill>
          <p:spPr>
            <a:xfrm>
              <a:off x="4295078" y="3510217"/>
              <a:ext cx="5133278" cy="2834827"/>
            </a:xfrm>
            <a:prstGeom prst="rect">
              <a:avLst/>
            </a:prstGeom>
          </p:spPr>
        </p:pic>
        <p:sp>
          <p:nvSpPr>
            <p:cNvPr id="12" name="TextBox 11">
              <a:extLst>
                <a:ext uri="{FF2B5EF4-FFF2-40B4-BE49-F238E27FC236}">
                  <a16:creationId xmlns:a16="http://schemas.microsoft.com/office/drawing/2014/main" id="{2E61D262-5361-4AC7-A486-17D4D71E6F69}"/>
                </a:ext>
              </a:extLst>
            </p:cNvPr>
            <p:cNvSpPr txBox="1"/>
            <p:nvPr/>
          </p:nvSpPr>
          <p:spPr>
            <a:xfrm>
              <a:off x="4800600" y="6211669"/>
              <a:ext cx="4627756" cy="347451"/>
            </a:xfrm>
            <a:prstGeom prst="rect">
              <a:avLst/>
            </a:prstGeom>
            <a:noFill/>
          </p:spPr>
          <p:txBody>
            <a:bodyPr wrap="square">
              <a:spAutoFit/>
            </a:bodyPr>
            <a:lstStyle/>
            <a:p>
              <a:pPr marR="0">
                <a:spcBef>
                  <a:spcPts val="0"/>
                </a:spcBef>
                <a:spcAft>
                  <a:spcPts val="0"/>
                </a:spcAft>
              </a:pPr>
              <a:r>
                <a:rPr lang="en-US" sz="1400" dirty="0">
                  <a:solidFill>
                    <a:schemeClr val="tx1">
                      <a:lumMod val="65000"/>
                    </a:schemeClr>
                  </a:solidFill>
                  <a:effectLst/>
                  <a:ea typeface="Calibri" panose="020F0502020204030204" pitchFamily="34" charset="0"/>
                </a:rPr>
                <a:t>Time Spent Studying (</a:t>
              </a:r>
              <a:r>
                <a:rPr lang="en-US" sz="1400" dirty="0" err="1">
                  <a:solidFill>
                    <a:schemeClr val="tx1">
                      <a:lumMod val="65000"/>
                    </a:schemeClr>
                  </a:solidFill>
                  <a:effectLst/>
                  <a:ea typeface="Calibri" panose="020F0502020204030204" pitchFamily="34" charset="0"/>
                </a:rPr>
                <a:t>hrs</a:t>
              </a:r>
              <a:r>
                <a:rPr lang="en-US" sz="1400" dirty="0">
                  <a:solidFill>
                    <a:schemeClr val="tx1">
                      <a:lumMod val="65000"/>
                    </a:schemeClr>
                  </a:solidFill>
                  <a:effectLst/>
                  <a:ea typeface="Calibri" panose="020F0502020204030204" pitchFamily="34" charset="0"/>
                </a:rPr>
                <a:t> per week)</a:t>
              </a:r>
            </a:p>
          </p:txBody>
        </p:sp>
        <p:sp>
          <p:nvSpPr>
            <p:cNvPr id="13" name="TextBox 12">
              <a:extLst>
                <a:ext uri="{FF2B5EF4-FFF2-40B4-BE49-F238E27FC236}">
                  <a16:creationId xmlns:a16="http://schemas.microsoft.com/office/drawing/2014/main" id="{313EF057-ED3D-4352-AA63-C0F9B5CEBEB4}"/>
                </a:ext>
              </a:extLst>
            </p:cNvPr>
            <p:cNvSpPr txBox="1"/>
            <p:nvPr/>
          </p:nvSpPr>
          <p:spPr>
            <a:xfrm rot="16200000">
              <a:off x="3381309" y="4834442"/>
              <a:ext cx="1748136" cy="461253"/>
            </a:xfrm>
            <a:prstGeom prst="rect">
              <a:avLst/>
            </a:prstGeom>
            <a:noFill/>
          </p:spPr>
          <p:txBody>
            <a:bodyPr wrap="square">
              <a:spAutoFit/>
            </a:bodyPr>
            <a:lstStyle/>
            <a:p>
              <a:pPr marR="0">
                <a:spcBef>
                  <a:spcPts val="0"/>
                </a:spcBef>
                <a:spcAft>
                  <a:spcPts val="0"/>
                </a:spcAft>
              </a:pPr>
              <a:r>
                <a:rPr lang="en-US" sz="1500" dirty="0">
                  <a:solidFill>
                    <a:schemeClr val="tx1">
                      <a:lumMod val="65000"/>
                    </a:schemeClr>
                  </a:solidFill>
                  <a:effectLst/>
                  <a:ea typeface="Calibri" panose="020F0502020204030204" pitchFamily="34" charset="0"/>
                </a:rPr>
                <a:t>Grade in Class</a:t>
              </a:r>
            </a:p>
          </p:txBody>
        </p:sp>
        <p:sp>
          <p:nvSpPr>
            <p:cNvPr id="14" name="TextBox 13">
              <a:extLst>
                <a:ext uri="{FF2B5EF4-FFF2-40B4-BE49-F238E27FC236}">
                  <a16:creationId xmlns:a16="http://schemas.microsoft.com/office/drawing/2014/main" id="{C0A30297-54F7-4CD3-ACAD-329FCC6BB6F4}"/>
                </a:ext>
              </a:extLst>
            </p:cNvPr>
            <p:cNvSpPr txBox="1"/>
            <p:nvPr/>
          </p:nvSpPr>
          <p:spPr>
            <a:xfrm>
              <a:off x="4447550" y="3944465"/>
              <a:ext cx="308782" cy="2362666"/>
            </a:xfrm>
            <a:prstGeom prst="rect">
              <a:avLst/>
            </a:prstGeom>
            <a:solidFill>
              <a:schemeClr val="bg1"/>
            </a:solidFill>
          </p:spPr>
          <p:txBody>
            <a:bodyPr wrap="square">
              <a:spAutoFit/>
            </a:bodyPr>
            <a:lstStyle/>
            <a:p>
              <a:pPr marR="0">
                <a:spcBef>
                  <a:spcPts val="0"/>
                </a:spcBef>
                <a:spcAft>
                  <a:spcPts val="0"/>
                </a:spcAft>
              </a:pPr>
              <a:r>
                <a:rPr lang="en-US" sz="1300" dirty="0">
                  <a:solidFill>
                    <a:schemeClr val="tx1">
                      <a:lumMod val="65000"/>
                    </a:schemeClr>
                  </a:solidFill>
                  <a:effectLst/>
                  <a:ea typeface="Calibri" panose="020F0502020204030204" pitchFamily="34" charset="0"/>
                </a:rPr>
                <a:t>A</a:t>
              </a:r>
            </a:p>
            <a:p>
              <a:pPr marR="0">
                <a:spcBef>
                  <a:spcPts val="0"/>
                </a:spcBef>
                <a:spcAft>
                  <a:spcPts val="0"/>
                </a:spcAft>
              </a:pPr>
              <a:endParaRPr lang="en-US" sz="1300" dirty="0">
                <a:solidFill>
                  <a:schemeClr val="tx1">
                    <a:lumMod val="65000"/>
                  </a:schemeClr>
                </a:solidFill>
                <a:ea typeface="Calibri" panose="020F0502020204030204" pitchFamily="34" charset="0"/>
              </a:endParaRPr>
            </a:p>
            <a:p>
              <a:pPr marR="0">
                <a:spcBef>
                  <a:spcPts val="0"/>
                </a:spcBef>
                <a:spcAft>
                  <a:spcPts val="0"/>
                </a:spcAft>
              </a:pPr>
              <a:r>
                <a:rPr lang="en-US" sz="1300" dirty="0">
                  <a:solidFill>
                    <a:schemeClr val="tx1">
                      <a:lumMod val="65000"/>
                    </a:schemeClr>
                  </a:solidFill>
                  <a:effectLst/>
                  <a:ea typeface="Calibri" panose="020F0502020204030204" pitchFamily="34" charset="0"/>
                </a:rPr>
                <a:t>B</a:t>
              </a:r>
            </a:p>
            <a:p>
              <a:pPr marR="0">
                <a:spcBef>
                  <a:spcPts val="0"/>
                </a:spcBef>
                <a:spcAft>
                  <a:spcPts val="0"/>
                </a:spcAft>
              </a:pPr>
              <a:endParaRPr lang="en-US" sz="1300" dirty="0">
                <a:solidFill>
                  <a:schemeClr val="tx1">
                    <a:lumMod val="65000"/>
                  </a:schemeClr>
                </a:solidFill>
                <a:ea typeface="Calibri" panose="020F0502020204030204" pitchFamily="34" charset="0"/>
              </a:endParaRPr>
            </a:p>
            <a:p>
              <a:pPr marR="0">
                <a:spcBef>
                  <a:spcPts val="0"/>
                </a:spcBef>
                <a:spcAft>
                  <a:spcPts val="0"/>
                </a:spcAft>
              </a:pPr>
              <a:r>
                <a:rPr lang="en-US" sz="1300" dirty="0">
                  <a:solidFill>
                    <a:schemeClr val="tx1">
                      <a:lumMod val="65000"/>
                    </a:schemeClr>
                  </a:solidFill>
                  <a:effectLst/>
                  <a:ea typeface="Calibri" panose="020F0502020204030204" pitchFamily="34" charset="0"/>
                </a:rPr>
                <a:t>C</a:t>
              </a:r>
            </a:p>
            <a:p>
              <a:pPr marR="0">
                <a:spcBef>
                  <a:spcPts val="0"/>
                </a:spcBef>
                <a:spcAft>
                  <a:spcPts val="0"/>
                </a:spcAft>
              </a:pPr>
              <a:endParaRPr lang="en-US" sz="1300" dirty="0">
                <a:solidFill>
                  <a:schemeClr val="tx1">
                    <a:lumMod val="65000"/>
                  </a:schemeClr>
                </a:solidFill>
                <a:ea typeface="Calibri" panose="020F0502020204030204" pitchFamily="34" charset="0"/>
              </a:endParaRPr>
            </a:p>
            <a:p>
              <a:pPr marR="0">
                <a:spcBef>
                  <a:spcPts val="0"/>
                </a:spcBef>
                <a:spcAft>
                  <a:spcPts val="0"/>
                </a:spcAft>
              </a:pPr>
              <a:r>
                <a:rPr lang="en-US" sz="1300" dirty="0">
                  <a:solidFill>
                    <a:schemeClr val="tx1">
                      <a:lumMod val="65000"/>
                    </a:schemeClr>
                  </a:solidFill>
                  <a:effectLst/>
                  <a:ea typeface="Calibri" panose="020F0502020204030204" pitchFamily="34" charset="0"/>
                </a:rPr>
                <a:t>D</a:t>
              </a:r>
            </a:p>
            <a:p>
              <a:pPr marR="0">
                <a:spcBef>
                  <a:spcPts val="0"/>
                </a:spcBef>
                <a:spcAft>
                  <a:spcPts val="0"/>
                </a:spcAft>
              </a:pPr>
              <a:endParaRPr lang="en-US" sz="1300" dirty="0">
                <a:solidFill>
                  <a:schemeClr val="tx1">
                    <a:lumMod val="65000"/>
                  </a:schemeClr>
                </a:solidFill>
                <a:ea typeface="Calibri" panose="020F0502020204030204" pitchFamily="34" charset="0"/>
              </a:endParaRPr>
            </a:p>
            <a:p>
              <a:pPr marR="0">
                <a:spcBef>
                  <a:spcPts val="0"/>
                </a:spcBef>
                <a:spcAft>
                  <a:spcPts val="0"/>
                </a:spcAft>
              </a:pPr>
              <a:r>
                <a:rPr lang="en-US" sz="1300" dirty="0">
                  <a:solidFill>
                    <a:schemeClr val="tx1">
                      <a:lumMod val="65000"/>
                    </a:schemeClr>
                  </a:solidFill>
                  <a:effectLst/>
                  <a:ea typeface="Calibri" panose="020F0502020204030204" pitchFamily="34" charset="0"/>
                </a:rPr>
                <a:t>F</a:t>
              </a:r>
            </a:p>
            <a:p>
              <a:pPr marR="0">
                <a:spcBef>
                  <a:spcPts val="0"/>
                </a:spcBef>
                <a:spcAft>
                  <a:spcPts val="0"/>
                </a:spcAft>
              </a:pPr>
              <a:endParaRPr lang="en-US" sz="1300" dirty="0">
                <a:solidFill>
                  <a:schemeClr val="tx1">
                    <a:lumMod val="65000"/>
                  </a:schemeClr>
                </a:solidFill>
                <a:effectLst/>
                <a:ea typeface="Calibri" panose="020F0502020204030204" pitchFamily="34" charset="0"/>
              </a:endParaRPr>
            </a:p>
          </p:txBody>
        </p:sp>
      </p:grpSp>
      <p:sp>
        <p:nvSpPr>
          <p:cNvPr id="16" name="Rectangle 4">
            <a:extLst>
              <a:ext uri="{FF2B5EF4-FFF2-40B4-BE49-F238E27FC236}">
                <a16:creationId xmlns:a16="http://schemas.microsoft.com/office/drawing/2014/main" id="{CEEDAB8A-A4D8-422F-B537-DDCC160E42FC}"/>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7c</a:t>
            </a:r>
            <a:endParaRPr lang="en-US" altLang="en-US" sz="2400" i="1" dirty="0">
              <a:solidFill>
                <a:schemeClr val="folHlink"/>
              </a:solidFill>
            </a:endParaRPr>
          </a:p>
        </p:txBody>
      </p:sp>
      <p:pic>
        <p:nvPicPr>
          <p:cNvPr id="4" name="Picture 3">
            <a:extLst>
              <a:ext uri="{FF2B5EF4-FFF2-40B4-BE49-F238E27FC236}">
                <a16:creationId xmlns:a16="http://schemas.microsoft.com/office/drawing/2014/main" id="{242A1640-9231-41DC-89E4-B9D5667E661B}"/>
              </a:ext>
            </a:extLst>
          </p:cNvPr>
          <p:cNvPicPr>
            <a:picLocks noChangeAspect="1"/>
          </p:cNvPicPr>
          <p:nvPr/>
        </p:nvPicPr>
        <p:blipFill>
          <a:blip r:embed="rId3"/>
          <a:stretch>
            <a:fillRect/>
          </a:stretch>
        </p:blipFill>
        <p:spPr>
          <a:xfrm>
            <a:off x="192701" y="3657600"/>
            <a:ext cx="4581525" cy="2752725"/>
          </a:xfrm>
          <a:prstGeom prst="rect">
            <a:avLst/>
          </a:prstGeom>
        </p:spPr>
      </p:pic>
    </p:spTree>
    <p:extLst>
      <p:ext uri="{BB962C8B-B14F-4D97-AF65-F5344CB8AC3E}">
        <p14:creationId xmlns:p14="http://schemas.microsoft.com/office/powerpoint/2010/main" val="2403193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5F8F-1262-4BF0-BDAB-C6CC218B4396}"/>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p:txBody>
          <a:bodyPr/>
          <a:lstStyle/>
          <a:p>
            <a:pPr marR="0">
              <a:spcBef>
                <a:spcPts val="0"/>
              </a:spcBef>
              <a:spcAft>
                <a:spcPts val="0"/>
              </a:spcAft>
            </a:pPr>
            <a:r>
              <a:rPr lang="en-US" dirty="0">
                <a:effectLst/>
                <a:ea typeface="Calibri" panose="020F0502020204030204" pitchFamily="34" charset="0"/>
              </a:rPr>
              <a:t>Continuous/Discrete</a:t>
            </a:r>
          </a:p>
          <a:p>
            <a:r>
              <a:rPr lang="en-US" dirty="0"/>
              <a:t>Some data can be ANY decimal value</a:t>
            </a:r>
          </a:p>
        </p:txBody>
      </p:sp>
      <p:pic>
        <p:nvPicPr>
          <p:cNvPr id="5" name="Picture 4">
            <a:extLst>
              <a:ext uri="{FF2B5EF4-FFF2-40B4-BE49-F238E27FC236}">
                <a16:creationId xmlns:a16="http://schemas.microsoft.com/office/drawing/2014/main" id="{A27FF032-AFD8-4352-8C46-A58F6E489D14}"/>
              </a:ext>
            </a:extLst>
          </p:cNvPr>
          <p:cNvPicPr>
            <a:picLocks noChangeAspect="1"/>
          </p:cNvPicPr>
          <p:nvPr/>
        </p:nvPicPr>
        <p:blipFill>
          <a:blip r:embed="rId2"/>
          <a:stretch>
            <a:fillRect/>
          </a:stretch>
        </p:blipFill>
        <p:spPr>
          <a:xfrm>
            <a:off x="337417" y="3276600"/>
            <a:ext cx="3271096" cy="3225209"/>
          </a:xfrm>
          <a:prstGeom prst="rect">
            <a:avLst/>
          </a:prstGeom>
        </p:spPr>
      </p:pic>
      <p:sp>
        <p:nvSpPr>
          <p:cNvPr id="11" name="TextBox 10">
            <a:extLst>
              <a:ext uri="{FF2B5EF4-FFF2-40B4-BE49-F238E27FC236}">
                <a16:creationId xmlns:a16="http://schemas.microsoft.com/office/drawing/2014/main" id="{E779C87B-7BAC-421F-A3BF-9E68DF93A85D}"/>
              </a:ext>
            </a:extLst>
          </p:cNvPr>
          <p:cNvSpPr txBox="1"/>
          <p:nvPr/>
        </p:nvSpPr>
        <p:spPr>
          <a:xfrm>
            <a:off x="-7820" y="6570361"/>
            <a:ext cx="5791200" cy="323165"/>
          </a:xfrm>
          <a:prstGeom prst="rect">
            <a:avLst/>
          </a:prstGeom>
          <a:noFill/>
        </p:spPr>
        <p:txBody>
          <a:bodyPr wrap="square">
            <a:spAutoFit/>
          </a:bodyPr>
          <a:lstStyle/>
          <a:p>
            <a:r>
              <a:rPr lang="en-US" sz="1500" dirty="0">
                <a:solidFill>
                  <a:srgbClr val="00B0F0"/>
                </a:solidFill>
              </a:rPr>
              <a:t>https://www.g2.com/articles/discrete-vs-continuous-data</a:t>
            </a:r>
          </a:p>
        </p:txBody>
      </p:sp>
    </p:spTree>
    <p:extLst>
      <p:ext uri="{BB962C8B-B14F-4D97-AF65-F5344CB8AC3E}">
        <p14:creationId xmlns:p14="http://schemas.microsoft.com/office/powerpoint/2010/main" val="28776648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5F8F-1262-4BF0-BDAB-C6CC218B4396}"/>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p:txBody>
          <a:bodyPr/>
          <a:lstStyle/>
          <a:p>
            <a:pPr marR="0">
              <a:spcBef>
                <a:spcPts val="0"/>
              </a:spcBef>
              <a:spcAft>
                <a:spcPts val="0"/>
              </a:spcAft>
            </a:pPr>
            <a:r>
              <a:rPr lang="en-US" dirty="0">
                <a:effectLst/>
                <a:ea typeface="Calibri" panose="020F0502020204030204" pitchFamily="34" charset="0"/>
              </a:rPr>
              <a:t>Continuous/Discrete</a:t>
            </a:r>
          </a:p>
          <a:p>
            <a:r>
              <a:rPr lang="en-US" dirty="0"/>
              <a:t>Some data can only be whole numbers</a:t>
            </a:r>
          </a:p>
        </p:txBody>
      </p:sp>
      <p:sp>
        <p:nvSpPr>
          <p:cNvPr id="11" name="TextBox 10">
            <a:extLst>
              <a:ext uri="{FF2B5EF4-FFF2-40B4-BE49-F238E27FC236}">
                <a16:creationId xmlns:a16="http://schemas.microsoft.com/office/drawing/2014/main" id="{E779C87B-7BAC-421F-A3BF-9E68DF93A85D}"/>
              </a:ext>
            </a:extLst>
          </p:cNvPr>
          <p:cNvSpPr txBox="1"/>
          <p:nvPr/>
        </p:nvSpPr>
        <p:spPr>
          <a:xfrm>
            <a:off x="-7820" y="6570361"/>
            <a:ext cx="5791200" cy="323165"/>
          </a:xfrm>
          <a:prstGeom prst="rect">
            <a:avLst/>
          </a:prstGeom>
          <a:noFill/>
        </p:spPr>
        <p:txBody>
          <a:bodyPr wrap="square">
            <a:spAutoFit/>
          </a:bodyPr>
          <a:lstStyle/>
          <a:p>
            <a:r>
              <a:rPr lang="en-US" sz="1500" dirty="0">
                <a:solidFill>
                  <a:srgbClr val="00B0F0"/>
                </a:solidFill>
              </a:rPr>
              <a:t>https://www.g2.com/articles/discrete-vs-continuous-data</a:t>
            </a:r>
          </a:p>
        </p:txBody>
      </p:sp>
      <p:pic>
        <p:nvPicPr>
          <p:cNvPr id="8" name="Picture 7">
            <a:extLst>
              <a:ext uri="{FF2B5EF4-FFF2-40B4-BE49-F238E27FC236}">
                <a16:creationId xmlns:a16="http://schemas.microsoft.com/office/drawing/2014/main" id="{BC6553EA-7F84-41D7-96B6-F2F7501BE26E}"/>
              </a:ext>
            </a:extLst>
          </p:cNvPr>
          <p:cNvPicPr>
            <a:picLocks noChangeAspect="1"/>
          </p:cNvPicPr>
          <p:nvPr/>
        </p:nvPicPr>
        <p:blipFill>
          <a:blip r:embed="rId2"/>
          <a:stretch>
            <a:fillRect/>
          </a:stretch>
        </p:blipFill>
        <p:spPr>
          <a:xfrm>
            <a:off x="5574805" y="3276600"/>
            <a:ext cx="3231778" cy="3225209"/>
          </a:xfrm>
          <a:prstGeom prst="rect">
            <a:avLst/>
          </a:prstGeom>
        </p:spPr>
      </p:pic>
    </p:spTree>
    <p:extLst>
      <p:ext uri="{BB962C8B-B14F-4D97-AF65-F5344CB8AC3E}">
        <p14:creationId xmlns:p14="http://schemas.microsoft.com/office/powerpoint/2010/main" val="11316059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a:xfrm>
            <a:off x="457200" y="838200"/>
            <a:ext cx="8229600" cy="5638800"/>
          </a:xfrm>
        </p:spPr>
        <p:txBody>
          <a:bodyPr/>
          <a:lstStyle/>
          <a:p>
            <a:r>
              <a:rPr lang="en-US" dirty="0"/>
              <a:t>What are some data that can only be whole numbers?</a:t>
            </a:r>
          </a:p>
        </p:txBody>
      </p:sp>
      <p:sp>
        <p:nvSpPr>
          <p:cNvPr id="11" name="TextBox 10">
            <a:extLst>
              <a:ext uri="{FF2B5EF4-FFF2-40B4-BE49-F238E27FC236}">
                <a16:creationId xmlns:a16="http://schemas.microsoft.com/office/drawing/2014/main" id="{E779C87B-7BAC-421F-A3BF-9E68DF93A85D}"/>
              </a:ext>
            </a:extLst>
          </p:cNvPr>
          <p:cNvSpPr txBox="1"/>
          <p:nvPr/>
        </p:nvSpPr>
        <p:spPr>
          <a:xfrm>
            <a:off x="-7820" y="6570361"/>
            <a:ext cx="5791200" cy="323165"/>
          </a:xfrm>
          <a:prstGeom prst="rect">
            <a:avLst/>
          </a:prstGeom>
          <a:noFill/>
        </p:spPr>
        <p:txBody>
          <a:bodyPr wrap="square">
            <a:spAutoFit/>
          </a:bodyPr>
          <a:lstStyle/>
          <a:p>
            <a:r>
              <a:rPr lang="en-US" sz="1500" dirty="0">
                <a:solidFill>
                  <a:srgbClr val="00B0F0"/>
                </a:solidFill>
              </a:rPr>
              <a:t>https://www.g2.com/articles/discrete-vs-continuous-data</a:t>
            </a:r>
          </a:p>
        </p:txBody>
      </p:sp>
      <p:pic>
        <p:nvPicPr>
          <p:cNvPr id="8" name="Picture 7">
            <a:extLst>
              <a:ext uri="{FF2B5EF4-FFF2-40B4-BE49-F238E27FC236}">
                <a16:creationId xmlns:a16="http://schemas.microsoft.com/office/drawing/2014/main" id="{BC6553EA-7F84-41D7-96B6-F2F7501BE26E}"/>
              </a:ext>
            </a:extLst>
          </p:cNvPr>
          <p:cNvPicPr>
            <a:picLocks noChangeAspect="1"/>
          </p:cNvPicPr>
          <p:nvPr/>
        </p:nvPicPr>
        <p:blipFill>
          <a:blip r:embed="rId2"/>
          <a:stretch>
            <a:fillRect/>
          </a:stretch>
        </p:blipFill>
        <p:spPr>
          <a:xfrm>
            <a:off x="5574805" y="3276600"/>
            <a:ext cx="3231778" cy="3225209"/>
          </a:xfrm>
          <a:prstGeom prst="rect">
            <a:avLst/>
          </a:prstGeom>
        </p:spPr>
      </p:pic>
      <p:pic>
        <p:nvPicPr>
          <p:cNvPr id="6" name="Picture 5">
            <a:extLst>
              <a:ext uri="{FF2B5EF4-FFF2-40B4-BE49-F238E27FC236}">
                <a16:creationId xmlns:a16="http://schemas.microsoft.com/office/drawing/2014/main" id="{5C6B2483-5312-4CB3-8017-D9A09833E8E7}"/>
              </a:ext>
            </a:extLst>
          </p:cNvPr>
          <p:cNvPicPr>
            <a:picLocks noChangeAspect="1"/>
          </p:cNvPicPr>
          <p:nvPr/>
        </p:nvPicPr>
        <p:blipFill>
          <a:blip r:embed="rId3"/>
          <a:stretch>
            <a:fillRect/>
          </a:stretch>
        </p:blipFill>
        <p:spPr>
          <a:xfrm>
            <a:off x="337417" y="3276600"/>
            <a:ext cx="3271096" cy="3225209"/>
          </a:xfrm>
          <a:prstGeom prst="rect">
            <a:avLst/>
          </a:prstGeom>
        </p:spPr>
      </p:pic>
      <p:sp>
        <p:nvSpPr>
          <p:cNvPr id="9" name="Rectangle 4">
            <a:extLst>
              <a:ext uri="{FF2B5EF4-FFF2-40B4-BE49-F238E27FC236}">
                <a16:creationId xmlns:a16="http://schemas.microsoft.com/office/drawing/2014/main" id="{E995A7CF-5B96-4E9B-BFFC-88A2E49E77FE}"/>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7d</a:t>
            </a:r>
            <a:endParaRPr lang="en-US" altLang="en-US" sz="2400" i="1" dirty="0">
              <a:solidFill>
                <a:schemeClr val="folHlink"/>
              </a:solidFill>
            </a:endParaRPr>
          </a:p>
        </p:txBody>
      </p:sp>
    </p:spTree>
    <p:extLst>
      <p:ext uri="{BB962C8B-B14F-4D97-AF65-F5344CB8AC3E}">
        <p14:creationId xmlns:p14="http://schemas.microsoft.com/office/powerpoint/2010/main" val="4370132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5F8F-1262-4BF0-BDAB-C6CC218B4396}"/>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p:txBody>
          <a:bodyPr/>
          <a:lstStyle/>
          <a:p>
            <a:pPr marR="0">
              <a:spcBef>
                <a:spcPts val="0"/>
              </a:spcBef>
              <a:spcAft>
                <a:spcPts val="0"/>
              </a:spcAft>
            </a:pPr>
            <a:r>
              <a:rPr lang="en-US" dirty="0">
                <a:effectLst/>
                <a:ea typeface="Calibri" panose="020F0502020204030204" pitchFamily="34" charset="0"/>
              </a:rPr>
              <a:t>Stationary/Nonstationary</a:t>
            </a:r>
          </a:p>
          <a:p>
            <a:r>
              <a:rPr lang="en-US" dirty="0"/>
              <a:t>Some data have a constant “average” value</a:t>
            </a:r>
          </a:p>
        </p:txBody>
      </p:sp>
      <p:pic>
        <p:nvPicPr>
          <p:cNvPr id="5" name="Picture 4">
            <a:extLst>
              <a:ext uri="{FF2B5EF4-FFF2-40B4-BE49-F238E27FC236}">
                <a16:creationId xmlns:a16="http://schemas.microsoft.com/office/drawing/2014/main" id="{3E92457F-EC07-432C-A140-222E6C251DAF}"/>
              </a:ext>
            </a:extLst>
          </p:cNvPr>
          <p:cNvPicPr>
            <a:picLocks noChangeAspect="1"/>
          </p:cNvPicPr>
          <p:nvPr/>
        </p:nvPicPr>
        <p:blipFill>
          <a:blip r:embed="rId2"/>
          <a:stretch>
            <a:fillRect/>
          </a:stretch>
        </p:blipFill>
        <p:spPr>
          <a:xfrm>
            <a:off x="381000" y="3857625"/>
            <a:ext cx="4048125" cy="2390775"/>
          </a:xfrm>
          <a:prstGeom prst="rect">
            <a:avLst/>
          </a:prstGeom>
        </p:spPr>
      </p:pic>
      <p:sp>
        <p:nvSpPr>
          <p:cNvPr id="7" name="TextBox 6">
            <a:extLst>
              <a:ext uri="{FF2B5EF4-FFF2-40B4-BE49-F238E27FC236}">
                <a16:creationId xmlns:a16="http://schemas.microsoft.com/office/drawing/2014/main" id="{02352476-E85F-4155-909E-8D0C90BB038C}"/>
              </a:ext>
            </a:extLst>
          </p:cNvPr>
          <p:cNvSpPr txBox="1"/>
          <p:nvPr/>
        </p:nvSpPr>
        <p:spPr>
          <a:xfrm>
            <a:off x="14868" y="6534835"/>
            <a:ext cx="4572000" cy="323165"/>
          </a:xfrm>
          <a:prstGeom prst="rect">
            <a:avLst/>
          </a:prstGeom>
          <a:noFill/>
        </p:spPr>
        <p:txBody>
          <a:bodyPr wrap="square">
            <a:spAutoFit/>
          </a:bodyPr>
          <a:lstStyle/>
          <a:p>
            <a:r>
              <a:rPr lang="en-US" sz="1500" dirty="0">
                <a:solidFill>
                  <a:srgbClr val="00B0F0"/>
                </a:solidFill>
              </a:rPr>
              <a:t>https://people.duke.edu/~rnau/dautocpi.gif</a:t>
            </a:r>
          </a:p>
        </p:txBody>
      </p:sp>
    </p:spTree>
    <p:extLst>
      <p:ext uri="{BB962C8B-B14F-4D97-AF65-F5344CB8AC3E}">
        <p14:creationId xmlns:p14="http://schemas.microsoft.com/office/powerpoint/2010/main" val="7102103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5F8F-1262-4BF0-BDAB-C6CC218B4396}"/>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p:txBody>
          <a:bodyPr/>
          <a:lstStyle/>
          <a:p>
            <a:pPr marR="0">
              <a:spcBef>
                <a:spcPts val="0"/>
              </a:spcBef>
              <a:spcAft>
                <a:spcPts val="0"/>
              </a:spcAft>
            </a:pPr>
            <a:r>
              <a:rPr lang="en-US" dirty="0">
                <a:effectLst/>
                <a:ea typeface="Calibri" panose="020F0502020204030204" pitchFamily="34" charset="0"/>
              </a:rPr>
              <a:t>Stationary/Nonstationary</a:t>
            </a:r>
          </a:p>
          <a:p>
            <a:r>
              <a:rPr lang="en-US" dirty="0"/>
              <a:t>Some data have trend or displacement</a:t>
            </a:r>
          </a:p>
        </p:txBody>
      </p:sp>
      <p:pic>
        <p:nvPicPr>
          <p:cNvPr id="11" name="Picture 10">
            <a:extLst>
              <a:ext uri="{FF2B5EF4-FFF2-40B4-BE49-F238E27FC236}">
                <a16:creationId xmlns:a16="http://schemas.microsoft.com/office/drawing/2014/main" id="{3A35FDCB-6BD5-44D2-9B7A-A017A1C10B75}"/>
              </a:ext>
            </a:extLst>
          </p:cNvPr>
          <p:cNvPicPr>
            <a:picLocks noChangeAspect="1"/>
          </p:cNvPicPr>
          <p:nvPr/>
        </p:nvPicPr>
        <p:blipFill>
          <a:blip r:embed="rId2"/>
          <a:stretch>
            <a:fillRect/>
          </a:stretch>
        </p:blipFill>
        <p:spPr>
          <a:xfrm>
            <a:off x="4800600" y="3886200"/>
            <a:ext cx="3880624" cy="2514600"/>
          </a:xfrm>
          <a:prstGeom prst="rect">
            <a:avLst/>
          </a:prstGeom>
        </p:spPr>
      </p:pic>
      <p:sp>
        <p:nvSpPr>
          <p:cNvPr id="13" name="TextBox 12">
            <a:extLst>
              <a:ext uri="{FF2B5EF4-FFF2-40B4-BE49-F238E27FC236}">
                <a16:creationId xmlns:a16="http://schemas.microsoft.com/office/drawing/2014/main" id="{86C2EF30-666B-4623-A930-7A2A28F0E939}"/>
              </a:ext>
            </a:extLst>
          </p:cNvPr>
          <p:cNvSpPr txBox="1"/>
          <p:nvPr/>
        </p:nvSpPr>
        <p:spPr>
          <a:xfrm>
            <a:off x="0" y="6534835"/>
            <a:ext cx="6840343" cy="323165"/>
          </a:xfrm>
          <a:prstGeom prst="rect">
            <a:avLst/>
          </a:prstGeom>
          <a:noFill/>
        </p:spPr>
        <p:txBody>
          <a:bodyPr wrap="square">
            <a:spAutoFit/>
          </a:bodyPr>
          <a:lstStyle/>
          <a:p>
            <a:r>
              <a:rPr lang="en-US" sz="1500" dirty="0">
                <a:solidFill>
                  <a:srgbClr val="00B0F0"/>
                </a:solidFill>
              </a:rPr>
              <a:t>https://miro.medium.com/max/822/1*-iOconMEaLW5ttxhHCdKBw.png</a:t>
            </a:r>
          </a:p>
        </p:txBody>
      </p:sp>
    </p:spTree>
    <p:extLst>
      <p:ext uri="{BB962C8B-B14F-4D97-AF65-F5344CB8AC3E}">
        <p14:creationId xmlns:p14="http://schemas.microsoft.com/office/powerpoint/2010/main" val="1093740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0EE5A2-B038-4559-96EB-F876D60A24D1}"/>
              </a:ext>
            </a:extLst>
          </p:cNvPr>
          <p:cNvSpPr>
            <a:spLocks noGrp="1"/>
          </p:cNvSpPr>
          <p:nvPr>
            <p:ph idx="1"/>
          </p:nvPr>
        </p:nvSpPr>
        <p:spPr>
          <a:xfrm>
            <a:off x="457200" y="838200"/>
            <a:ext cx="8229600" cy="5638800"/>
          </a:xfrm>
        </p:spPr>
        <p:txBody>
          <a:bodyPr/>
          <a:lstStyle/>
          <a:p>
            <a:r>
              <a:rPr lang="en-US" dirty="0"/>
              <a:t>Which do you think would be the most interesting to investigate? Why?</a:t>
            </a:r>
          </a:p>
        </p:txBody>
      </p:sp>
      <p:pic>
        <p:nvPicPr>
          <p:cNvPr id="5" name="Picture 4">
            <a:extLst>
              <a:ext uri="{FF2B5EF4-FFF2-40B4-BE49-F238E27FC236}">
                <a16:creationId xmlns:a16="http://schemas.microsoft.com/office/drawing/2014/main" id="{3E92457F-EC07-432C-A140-222E6C251DAF}"/>
              </a:ext>
            </a:extLst>
          </p:cNvPr>
          <p:cNvPicPr>
            <a:picLocks noChangeAspect="1"/>
          </p:cNvPicPr>
          <p:nvPr/>
        </p:nvPicPr>
        <p:blipFill>
          <a:blip r:embed="rId2"/>
          <a:stretch>
            <a:fillRect/>
          </a:stretch>
        </p:blipFill>
        <p:spPr>
          <a:xfrm>
            <a:off x="381000" y="3886200"/>
            <a:ext cx="4048125" cy="2390775"/>
          </a:xfrm>
          <a:prstGeom prst="rect">
            <a:avLst/>
          </a:prstGeom>
        </p:spPr>
      </p:pic>
      <p:pic>
        <p:nvPicPr>
          <p:cNvPr id="11" name="Picture 10">
            <a:extLst>
              <a:ext uri="{FF2B5EF4-FFF2-40B4-BE49-F238E27FC236}">
                <a16:creationId xmlns:a16="http://schemas.microsoft.com/office/drawing/2014/main" id="{3A35FDCB-6BD5-44D2-9B7A-A017A1C10B75}"/>
              </a:ext>
            </a:extLst>
          </p:cNvPr>
          <p:cNvPicPr>
            <a:picLocks noChangeAspect="1"/>
          </p:cNvPicPr>
          <p:nvPr/>
        </p:nvPicPr>
        <p:blipFill>
          <a:blip r:embed="rId3"/>
          <a:stretch>
            <a:fillRect/>
          </a:stretch>
        </p:blipFill>
        <p:spPr>
          <a:xfrm>
            <a:off x="4800600" y="3886200"/>
            <a:ext cx="3880624" cy="2514600"/>
          </a:xfrm>
          <a:prstGeom prst="rect">
            <a:avLst/>
          </a:prstGeom>
        </p:spPr>
      </p:pic>
      <p:sp>
        <p:nvSpPr>
          <p:cNvPr id="9" name="Rectangle 4">
            <a:extLst>
              <a:ext uri="{FF2B5EF4-FFF2-40B4-BE49-F238E27FC236}">
                <a16:creationId xmlns:a16="http://schemas.microsoft.com/office/drawing/2014/main" id="{9B75DF3A-5598-4BCD-86D4-FD5F21163F84}"/>
              </a:ext>
            </a:extLst>
          </p:cNvPr>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DATA</a:t>
            </a:r>
          </a:p>
          <a:p>
            <a:pPr algn="ctr" eaLnBrk="1" hangingPunct="1">
              <a:spcBef>
                <a:spcPct val="0"/>
              </a:spcBef>
              <a:buFontTx/>
              <a:buNone/>
            </a:pPr>
            <a:r>
              <a:rPr lang="en-US" altLang="en-US" sz="2400" dirty="0">
                <a:solidFill>
                  <a:schemeClr val="bg1"/>
                </a:solidFill>
              </a:rPr>
              <a:t>IN-CLASS PROBLEM 7e</a:t>
            </a:r>
            <a:endParaRPr lang="en-US" altLang="en-US" sz="2400" i="1" dirty="0">
              <a:solidFill>
                <a:schemeClr val="folHlink"/>
              </a:solidFill>
            </a:endParaRPr>
          </a:p>
        </p:txBody>
      </p:sp>
    </p:spTree>
    <p:extLst>
      <p:ext uri="{BB962C8B-B14F-4D97-AF65-F5344CB8AC3E}">
        <p14:creationId xmlns:p14="http://schemas.microsoft.com/office/powerpoint/2010/main" val="3055909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799"/>
            <a:ext cx="3352800" cy="352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295400" y="914400"/>
            <a:ext cx="7239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eaLnBrk="1" hangingPunct="1"/>
            <a:r>
              <a:rPr lang="en-US" sz="6000" b="1" dirty="0">
                <a:solidFill>
                  <a:srgbClr val="FFFF00"/>
                </a:solidFill>
              </a:rPr>
              <a:t>     Questions?</a:t>
            </a:r>
          </a:p>
          <a:p>
            <a:pPr algn="ctr" eaLnBrk="1" hangingPunct="1"/>
            <a:endParaRPr lang="en-US" sz="6000" b="1" dirty="0">
              <a:solidFill>
                <a:srgbClr val="FFFF00"/>
              </a:solidFill>
            </a:endParaRPr>
          </a:p>
          <a:p>
            <a:pPr algn="ctr" eaLnBrk="1" hangingPunct="1"/>
            <a:endParaRPr lang="en-US" sz="6000" b="1" dirty="0">
              <a:solidFill>
                <a:srgbClr val="FFFF00"/>
              </a:solidFill>
            </a:endParaRPr>
          </a:p>
          <a:p>
            <a:pPr algn="ctr" eaLnBrk="1" hangingPunct="1"/>
            <a:endParaRPr lang="en-US" sz="2000" b="1" dirty="0">
              <a:solidFill>
                <a:srgbClr val="FFFF00"/>
              </a:solidFill>
            </a:endParaRPr>
          </a:p>
          <a:p>
            <a:pPr algn="ctr" eaLnBrk="1" hangingPunct="1"/>
            <a:endParaRPr lang="en-US" sz="6000" b="1" dirty="0">
              <a:solidFill>
                <a:srgbClr val="FFFF00"/>
              </a:solidFill>
            </a:endParaRPr>
          </a:p>
        </p:txBody>
      </p:sp>
      <p:sp>
        <p:nvSpPr>
          <p:cNvPr id="5" name="Rectangle 4">
            <a:extLst>
              <a:ext uri="{FF2B5EF4-FFF2-40B4-BE49-F238E27FC236}">
                <a16:creationId xmlns:a16="http://schemas.microsoft.com/office/drawing/2014/main" id="{5C65DAD8-2B70-47BF-9E35-BECCC2F7F2B6}"/>
              </a:ext>
            </a:extLst>
          </p:cNvPr>
          <p:cNvSpPr/>
          <p:nvPr/>
        </p:nvSpPr>
        <p:spPr>
          <a:xfrm>
            <a:off x="0" y="6611035"/>
            <a:ext cx="2898550" cy="323165"/>
          </a:xfrm>
          <a:prstGeom prst="rect">
            <a:avLst/>
          </a:prstGeom>
        </p:spPr>
        <p:txBody>
          <a:bodyPr wrap="none">
            <a:spAutoFit/>
          </a:bodyPr>
          <a:lstStyle/>
          <a:p>
            <a:r>
              <a:rPr lang="en-US" sz="1500" dirty="0">
                <a:solidFill>
                  <a:srgbClr val="00B0F0"/>
                </a:solidFill>
              </a:rPr>
              <a:t>http://i.imgur.com/aliTlT3.jpg</a:t>
            </a:r>
          </a:p>
        </p:txBody>
      </p:sp>
    </p:spTree>
    <p:extLst>
      <p:ext uri="{BB962C8B-B14F-4D97-AF65-F5344CB8AC3E}">
        <p14:creationId xmlns:p14="http://schemas.microsoft.com/office/powerpoint/2010/main" val="31182324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0D47-95F6-479E-AEEE-4F6B7CC695A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6A081B7-193D-4302-878D-45628B88F80F}"/>
              </a:ext>
            </a:extLst>
          </p:cNvPr>
          <p:cNvSpPr>
            <a:spLocks noGrp="1"/>
          </p:cNvSpPr>
          <p:nvPr>
            <p:ph idx="1"/>
          </p:nvPr>
        </p:nvSpPr>
        <p:spPr/>
        <p:txBody>
          <a:bodyPr/>
          <a:lstStyle/>
          <a:p>
            <a:r>
              <a:rPr lang="en-US" dirty="0"/>
              <a:t>Today we studied:</a:t>
            </a:r>
          </a:p>
          <a:p>
            <a:pPr>
              <a:spcBef>
                <a:spcPts val="0"/>
              </a:spcBef>
              <a:spcAft>
                <a:spcPts val="0"/>
              </a:spcAft>
            </a:pPr>
            <a:r>
              <a:rPr lang="en-US" dirty="0">
                <a:effectLst/>
                <a:ea typeface="Calibri" panose="020F0502020204030204" pitchFamily="34" charset="0"/>
              </a:rPr>
              <a:t>Population, sample</a:t>
            </a:r>
          </a:p>
          <a:p>
            <a:pPr marL="0" marR="0">
              <a:spcBef>
                <a:spcPts val="0"/>
              </a:spcBef>
              <a:spcAft>
                <a:spcPts val="0"/>
              </a:spcAft>
            </a:pPr>
            <a:r>
              <a:rPr lang="en-US" dirty="0">
                <a:effectLst/>
                <a:ea typeface="Calibri" panose="020F0502020204030204" pitchFamily="34" charset="0"/>
              </a:rPr>
              <a:t>Types of data:</a:t>
            </a:r>
          </a:p>
          <a:p>
            <a:pPr marL="0" marR="0">
              <a:spcBef>
                <a:spcPts val="0"/>
              </a:spcBef>
              <a:spcAft>
                <a:spcPts val="0"/>
              </a:spcAft>
            </a:pPr>
            <a:r>
              <a:rPr lang="en-US" dirty="0">
                <a:effectLst/>
                <a:ea typeface="Calibri" panose="020F0502020204030204" pitchFamily="34" charset="0"/>
              </a:rPr>
              <a:t>  Qualitative/quantitative</a:t>
            </a:r>
          </a:p>
          <a:p>
            <a:pPr marL="457200" marR="0">
              <a:spcBef>
                <a:spcPts val="0"/>
              </a:spcBef>
              <a:spcAft>
                <a:spcPts val="0"/>
              </a:spcAft>
            </a:pPr>
            <a:r>
              <a:rPr lang="en-US" dirty="0">
                <a:effectLst/>
                <a:ea typeface="Calibri" panose="020F0502020204030204" pitchFamily="34" charset="0"/>
              </a:rPr>
              <a:t>Observation/experiment</a:t>
            </a:r>
          </a:p>
          <a:p>
            <a:pPr marL="457200" marR="0">
              <a:spcBef>
                <a:spcPts val="0"/>
              </a:spcBef>
              <a:spcAft>
                <a:spcPts val="0"/>
              </a:spcAft>
            </a:pPr>
            <a:r>
              <a:rPr lang="en-US" dirty="0">
                <a:effectLst/>
                <a:ea typeface="Calibri" panose="020F0502020204030204" pitchFamily="34" charset="0"/>
              </a:rPr>
              <a:t>Deterministic/nondeterministic</a:t>
            </a:r>
          </a:p>
          <a:p>
            <a:pPr marL="457200" marR="0">
              <a:spcBef>
                <a:spcPts val="0"/>
              </a:spcBef>
              <a:spcAft>
                <a:spcPts val="0"/>
              </a:spcAft>
            </a:pPr>
            <a:r>
              <a:rPr lang="en-US" dirty="0">
                <a:effectLst/>
                <a:ea typeface="Calibri" panose="020F0502020204030204" pitchFamily="34" charset="0"/>
              </a:rPr>
              <a:t>Periodic/nonperiodic</a:t>
            </a:r>
          </a:p>
          <a:p>
            <a:pPr marL="457200" marR="0">
              <a:spcBef>
                <a:spcPts val="0"/>
              </a:spcBef>
              <a:spcAft>
                <a:spcPts val="0"/>
              </a:spcAft>
            </a:pPr>
            <a:r>
              <a:rPr lang="en-US" dirty="0">
                <a:effectLst/>
                <a:ea typeface="Calibri" panose="020F0502020204030204" pitchFamily="34" charset="0"/>
              </a:rPr>
              <a:t>Continuous/discrete</a:t>
            </a:r>
          </a:p>
          <a:p>
            <a:pPr marL="457200" marR="0">
              <a:spcBef>
                <a:spcPts val="0"/>
              </a:spcBef>
              <a:spcAft>
                <a:spcPts val="0"/>
              </a:spcAft>
            </a:pPr>
            <a:r>
              <a:rPr lang="en-US" dirty="0">
                <a:effectLst/>
                <a:ea typeface="Calibri" panose="020F0502020204030204" pitchFamily="34" charset="0"/>
              </a:rPr>
              <a:t>Stationary/nonstationary</a:t>
            </a:r>
          </a:p>
        </p:txBody>
      </p:sp>
    </p:spTree>
    <p:extLst>
      <p:ext uri="{BB962C8B-B14F-4D97-AF65-F5344CB8AC3E}">
        <p14:creationId xmlns:p14="http://schemas.microsoft.com/office/powerpoint/2010/main" val="2933178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178050"/>
            <a:ext cx="5768975" cy="467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Title 1"/>
          <p:cNvSpPr>
            <a:spLocks noGrp="1"/>
          </p:cNvSpPr>
          <p:nvPr>
            <p:ph type="title"/>
          </p:nvPr>
        </p:nvSpPr>
        <p:spPr/>
        <p:txBody>
          <a:bodyPr/>
          <a:lstStyle/>
          <a:p>
            <a:r>
              <a:rPr lang="en-US" altLang="en-US"/>
              <a:t>Statistics??</a:t>
            </a:r>
          </a:p>
        </p:txBody>
      </p:sp>
      <p:sp>
        <p:nvSpPr>
          <p:cNvPr id="10244" name="Content Placeholder 2"/>
          <p:cNvSpPr>
            <a:spLocks noGrp="1"/>
          </p:cNvSpPr>
          <p:nvPr>
            <p:ph idx="1"/>
          </p:nvPr>
        </p:nvSpPr>
        <p:spPr/>
        <p:txBody>
          <a:bodyPr/>
          <a:lstStyle/>
          <a:p>
            <a:pPr eaLnBrk="1" hangingPunct="1">
              <a:spcBef>
                <a:spcPct val="0"/>
              </a:spcBef>
            </a:pPr>
            <a:r>
              <a:rPr lang="en-US" altLang="en-US">
                <a:cs typeface="Times New Roman" pitchFamily="18" charset="0"/>
              </a:rPr>
              <a:t>Everyone in the twenty-first century should become skeptical consumers of </a:t>
            </a:r>
          </a:p>
          <a:p>
            <a:pPr eaLnBrk="1" hangingPunct="1">
              <a:spcBef>
                <a:spcPct val="0"/>
              </a:spcBef>
            </a:pPr>
            <a:r>
              <a:rPr lang="en-US" altLang="en-US">
                <a:cs typeface="Times New Roman" pitchFamily="18" charset="0"/>
              </a:rPr>
              <a:t>statistical</a:t>
            </a:r>
          </a:p>
          <a:p>
            <a:pPr eaLnBrk="1" hangingPunct="1">
              <a:spcBef>
                <a:spcPct val="0"/>
              </a:spcBef>
            </a:pPr>
            <a:r>
              <a:rPr lang="en-US" altLang="en-US">
                <a:cs typeface="Times New Roman" pitchFamily="18" charset="0"/>
              </a:rPr>
              <a:t>information</a:t>
            </a:r>
          </a:p>
          <a:p>
            <a:endParaRPr lang="en-US" altLang="en-US"/>
          </a:p>
        </p:txBody>
      </p:sp>
      <p:sp>
        <p:nvSpPr>
          <p:cNvPr id="6" name="TextBox 5">
            <a:extLst>
              <a:ext uri="{FF2B5EF4-FFF2-40B4-BE49-F238E27FC236}">
                <a16:creationId xmlns:a16="http://schemas.microsoft.com/office/drawing/2014/main" id="{D6EEDEBB-857B-4AF9-9E05-A5DB0ADB0AB2}"/>
              </a:ext>
            </a:extLst>
          </p:cNvPr>
          <p:cNvSpPr txBox="1"/>
          <p:nvPr/>
        </p:nvSpPr>
        <p:spPr>
          <a:xfrm>
            <a:off x="22225" y="6538803"/>
            <a:ext cx="5029200" cy="323165"/>
          </a:xfrm>
          <a:prstGeom prst="rect">
            <a:avLst/>
          </a:prstGeom>
          <a:noFill/>
        </p:spPr>
        <p:txBody>
          <a:bodyPr wrap="square">
            <a:spAutoFit/>
          </a:bodyPr>
          <a:lstStyle/>
          <a:p>
            <a:r>
              <a:rPr lang="en-US" sz="1500" b="0" i="0" dirty="0">
                <a:solidFill>
                  <a:srgbClr val="00B0F0"/>
                </a:solidFill>
                <a:effectLst/>
                <a:latin typeface="+mn-lt"/>
              </a:rPr>
              <a:t>How to Lie with Statistics, Darrell Huff, 1954 </a:t>
            </a:r>
            <a:endParaRPr lang="en-US" sz="1500" dirty="0">
              <a:solidFill>
                <a:srgbClr val="00B0F0"/>
              </a:solidFill>
              <a:latin typeface="+mn-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altLang="en-US"/>
              <a:t>You Survived!</a:t>
            </a:r>
          </a:p>
        </p:txBody>
      </p:sp>
      <p:pic>
        <p:nvPicPr>
          <p:cNvPr id="1310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713"/>
            <a:ext cx="9144000" cy="571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7918A3DC-46DD-41B6-8D42-2511B719D8B8}"/>
              </a:ext>
            </a:extLst>
          </p:cNvPr>
          <p:cNvSpPr/>
          <p:nvPr/>
        </p:nvSpPr>
        <p:spPr>
          <a:xfrm>
            <a:off x="7362945" y="6611035"/>
            <a:ext cx="1798889" cy="323165"/>
          </a:xfrm>
          <a:prstGeom prst="rect">
            <a:avLst/>
          </a:prstGeom>
        </p:spPr>
        <p:txBody>
          <a:bodyPr wrap="none">
            <a:spAutoFit/>
          </a:bodyPr>
          <a:lstStyle/>
          <a:p>
            <a:pPr algn="r"/>
            <a:r>
              <a:rPr lang="en-US" altLang="en-US" sz="1500" dirty="0">
                <a:solidFill>
                  <a:srgbClr val="00B0F0"/>
                </a:solidFill>
              </a:rPr>
              <a:t>www.playbuzz.com</a:t>
            </a:r>
          </a:p>
        </p:txBody>
      </p:sp>
    </p:spTree>
    <p:extLst>
      <p:ext uri="{BB962C8B-B14F-4D97-AF65-F5344CB8AC3E}">
        <p14:creationId xmlns:p14="http://schemas.microsoft.com/office/powerpoint/2010/main" val="3462369432"/>
      </p:ext>
    </p:extLst>
  </p:cSld>
  <p:clrMapOvr>
    <a:masterClrMapping/>
  </p:clrMapOvr>
</p:sld>
</file>

<file path=ppt/theme/theme1.xml><?xml version="1.0" encoding="utf-8"?>
<a:theme xmlns:a="http://schemas.openxmlformats.org/drawingml/2006/main" name="Office Theme">
  <a:themeElements>
    <a:clrScheme name="VikkiDk">
      <a:dk1>
        <a:srgbClr val="FFFFFF"/>
      </a:dk1>
      <a:lt1>
        <a:srgbClr val="000000"/>
      </a:lt1>
      <a:dk2>
        <a:srgbClr val="000000"/>
      </a:dk2>
      <a:lt2>
        <a:srgbClr val="000000"/>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Vikki">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4803</TotalTime>
  <Words>2717</Words>
  <Application>Microsoft Office PowerPoint</Application>
  <PresentationFormat>On-screen Show (4:3)</PresentationFormat>
  <Paragraphs>490</Paragraphs>
  <Slides>90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Calibri</vt:lpstr>
      <vt:lpstr>Comic Sans MS</vt:lpstr>
      <vt:lpstr>Showcard Gothic</vt:lpstr>
      <vt:lpstr>Wingdings</vt:lpstr>
      <vt:lpstr>Office Theme</vt:lpstr>
      <vt:lpstr>PowerPoint Presentation</vt:lpstr>
      <vt:lpstr>What’s Up?</vt:lpstr>
      <vt:lpstr>What’s Up?</vt:lpstr>
      <vt:lpstr>Statistics??</vt:lpstr>
      <vt:lpstr>Statistics??</vt:lpstr>
      <vt:lpstr>Statistics??</vt:lpstr>
      <vt:lpstr>Statistics??</vt:lpstr>
      <vt:lpstr>Statistics??</vt:lpstr>
      <vt:lpstr>Statistics??</vt:lpstr>
      <vt:lpstr>Statistics??</vt:lpstr>
      <vt:lpstr>Statistics!!</vt:lpstr>
      <vt:lpstr>Statistics</vt:lpstr>
      <vt:lpstr>Statistics</vt:lpstr>
      <vt:lpstr>Statistics</vt:lpstr>
      <vt:lpstr>Statistics</vt:lpstr>
      <vt:lpstr>Statistics</vt:lpstr>
      <vt:lpstr>How It Works</vt:lpstr>
      <vt:lpstr>How It Works</vt:lpstr>
      <vt:lpstr>How It Works</vt:lpstr>
      <vt:lpstr>How It Works</vt:lpstr>
      <vt:lpstr>How It Works</vt:lpstr>
      <vt:lpstr>How It Works</vt:lpstr>
      <vt:lpstr>How It Works</vt:lpstr>
      <vt:lpstr>How It Works</vt:lpstr>
      <vt:lpstr>How It Works</vt:lpstr>
      <vt:lpstr>How It Works</vt:lpstr>
      <vt:lpstr>So… unfortunately…</vt:lpstr>
      <vt:lpstr>PowerPoint Presentation</vt:lpstr>
      <vt:lpstr>Sampling</vt:lpstr>
      <vt:lpstr>PowerPoint Presentation</vt:lpstr>
      <vt:lpstr>Sampling</vt:lpstr>
      <vt:lpstr>PowerPoint Presentation</vt:lpstr>
      <vt:lpstr>Sampling</vt:lpstr>
      <vt:lpstr>Sampling</vt:lpstr>
      <vt:lpstr>Sampling</vt:lpstr>
      <vt:lpstr>Sampling</vt:lpstr>
      <vt:lpstr>Sampling</vt:lpstr>
      <vt:lpstr>Bias</vt:lpstr>
      <vt:lpstr>Sampling</vt:lpstr>
      <vt:lpstr>Sampling</vt:lpstr>
      <vt:lpstr>PowerPoint Presentation</vt:lpstr>
      <vt:lpstr>Sampling</vt:lpstr>
      <vt:lpstr>Sampling</vt:lpstr>
      <vt:lpstr>Sampling</vt:lpstr>
      <vt:lpstr>Sampling</vt:lpstr>
      <vt:lpstr>PowerPoint Presentation</vt:lpstr>
      <vt:lpstr>PowerPoint Presentation</vt:lpstr>
      <vt:lpstr>PowerPoint Presentation</vt:lpstr>
      <vt:lpstr>PowerPoint Presentation</vt:lpstr>
      <vt:lpstr>PowerPoint Presentation</vt:lpstr>
      <vt:lpstr>The Scientific Method</vt:lpstr>
      <vt:lpstr>The Scientific Method</vt:lpstr>
      <vt:lpstr>The Scientific Method</vt:lpstr>
      <vt:lpstr>Types of Statistics</vt:lpstr>
      <vt:lpstr>Types of Statistics</vt:lpstr>
      <vt:lpstr>Types of Data</vt:lpstr>
      <vt:lpstr>Types of Data</vt:lpstr>
      <vt:lpstr>Types of Data</vt:lpstr>
      <vt:lpstr>PowerPoint Presentation</vt:lpstr>
      <vt:lpstr>PowerPoint Presentation</vt:lpstr>
      <vt:lpstr>PowerPoint Presentation</vt:lpstr>
      <vt:lpstr>Types of Data</vt:lpstr>
      <vt:lpstr>PowerPoint Presentation</vt:lpstr>
      <vt:lpstr>PowerPoint Presentation</vt:lpstr>
      <vt:lpstr>PowerPoint Presentation</vt:lpstr>
      <vt:lpstr>Types of Data</vt:lpstr>
      <vt:lpstr>Types of Data</vt:lpstr>
      <vt:lpstr>PowerPoint Presentation</vt:lpstr>
      <vt:lpstr>Types of Data</vt:lpstr>
      <vt:lpstr>PowerPoint Presentation</vt:lpstr>
      <vt:lpstr>Types of Data</vt:lpstr>
      <vt:lpstr>PowerPoint Presentation</vt:lpstr>
      <vt:lpstr>Types of Data</vt:lpstr>
      <vt:lpstr>Types of Data</vt:lpstr>
      <vt:lpstr>PowerPoint Presentation</vt:lpstr>
      <vt:lpstr>Types of Data</vt:lpstr>
      <vt:lpstr>Types of Data</vt:lpstr>
      <vt:lpstr>PowerPoint Presentation</vt:lpstr>
      <vt:lpstr>Types of Data</vt:lpstr>
      <vt:lpstr>Types of Data</vt:lpstr>
      <vt:lpstr>PowerPoint Presentation</vt:lpstr>
      <vt:lpstr>Types of Data</vt:lpstr>
      <vt:lpstr>Types of Data</vt:lpstr>
      <vt:lpstr>PowerPoint Presentation</vt:lpstr>
      <vt:lpstr>Types of Data</vt:lpstr>
      <vt:lpstr>Types of Data</vt:lpstr>
      <vt:lpstr>PowerPoint Presentation</vt:lpstr>
      <vt:lpstr>PowerPoint Presentation</vt:lpstr>
      <vt:lpstr>Summary</vt:lpstr>
      <vt:lpstr>You Survived!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Vikki French at 049</dc:creator>
  <cp:lastModifiedBy>Vikki French</cp:lastModifiedBy>
  <cp:revision>509</cp:revision>
  <dcterms:created xsi:type="dcterms:W3CDTF">2012-09-06T22:30:26Z</dcterms:created>
  <dcterms:modified xsi:type="dcterms:W3CDTF">2023-02-21T08:32:07Z</dcterms:modified>
</cp:coreProperties>
</file>