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handoutMasterIdLst>
    <p:handoutMasterId r:id="rId148"/>
  </p:handoutMasterIdLst>
  <p:sldIdLst>
    <p:sldId id="256" r:id="rId2"/>
    <p:sldId id="437" r:id="rId3"/>
    <p:sldId id="2871" r:id="rId4"/>
    <p:sldId id="1614" r:id="rId5"/>
    <p:sldId id="1576" r:id="rId6"/>
    <p:sldId id="1577" r:id="rId7"/>
    <p:sldId id="1578" r:id="rId8"/>
    <p:sldId id="1412" r:id="rId9"/>
    <p:sldId id="2884" r:id="rId10"/>
    <p:sldId id="2955" r:id="rId11"/>
    <p:sldId id="2987" r:id="rId12"/>
    <p:sldId id="2885" r:id="rId13"/>
    <p:sldId id="2887" r:id="rId14"/>
    <p:sldId id="1432" r:id="rId15"/>
    <p:sldId id="1433" r:id="rId16"/>
    <p:sldId id="1441" r:id="rId17"/>
    <p:sldId id="2937" r:id="rId18"/>
    <p:sldId id="2991" r:id="rId19"/>
    <p:sldId id="3037" r:id="rId20"/>
    <p:sldId id="3038" r:id="rId21"/>
    <p:sldId id="1292" r:id="rId22"/>
    <p:sldId id="1400" r:id="rId23"/>
    <p:sldId id="1401" r:id="rId24"/>
    <p:sldId id="1402" r:id="rId25"/>
    <p:sldId id="1582" r:id="rId26"/>
    <p:sldId id="1409" r:id="rId27"/>
    <p:sldId id="1413" r:id="rId28"/>
    <p:sldId id="1414" r:id="rId29"/>
    <p:sldId id="1415" r:id="rId30"/>
    <p:sldId id="1416" r:id="rId31"/>
    <p:sldId id="1417" r:id="rId32"/>
    <p:sldId id="1418" r:id="rId33"/>
    <p:sldId id="1419" r:id="rId34"/>
    <p:sldId id="1420" r:id="rId35"/>
    <p:sldId id="1421" r:id="rId36"/>
    <p:sldId id="1422" r:id="rId37"/>
    <p:sldId id="1423" r:id="rId38"/>
    <p:sldId id="1424" r:id="rId39"/>
    <p:sldId id="1426" r:id="rId40"/>
    <p:sldId id="1427" r:id="rId41"/>
    <p:sldId id="1428" r:id="rId42"/>
    <p:sldId id="1429" r:id="rId43"/>
    <p:sldId id="1431" r:id="rId44"/>
    <p:sldId id="1437" r:id="rId45"/>
    <p:sldId id="1438" r:id="rId46"/>
    <p:sldId id="1439" r:id="rId47"/>
    <p:sldId id="1442" r:id="rId48"/>
    <p:sldId id="1446" r:id="rId49"/>
    <p:sldId id="1447" r:id="rId50"/>
    <p:sldId id="1448" r:id="rId51"/>
    <p:sldId id="1449" r:id="rId52"/>
    <p:sldId id="1450" r:id="rId53"/>
    <p:sldId id="1452" r:id="rId54"/>
    <p:sldId id="1459" r:id="rId55"/>
    <p:sldId id="1460" r:id="rId56"/>
    <p:sldId id="1461" r:id="rId57"/>
    <p:sldId id="1462" r:id="rId58"/>
    <p:sldId id="1463" r:id="rId59"/>
    <p:sldId id="1464" r:id="rId60"/>
    <p:sldId id="1465" r:id="rId61"/>
    <p:sldId id="1466" r:id="rId62"/>
    <p:sldId id="1467" r:id="rId63"/>
    <p:sldId id="1552" r:id="rId64"/>
    <p:sldId id="1469" r:id="rId65"/>
    <p:sldId id="1470" r:id="rId66"/>
    <p:sldId id="1471" r:id="rId67"/>
    <p:sldId id="1476" r:id="rId68"/>
    <p:sldId id="1477" r:id="rId69"/>
    <p:sldId id="1478" r:id="rId70"/>
    <p:sldId id="1479" r:id="rId71"/>
    <p:sldId id="1480" r:id="rId72"/>
    <p:sldId id="1494" r:id="rId73"/>
    <p:sldId id="1496" r:id="rId74"/>
    <p:sldId id="1497" r:id="rId75"/>
    <p:sldId id="1498" r:id="rId76"/>
    <p:sldId id="1499" r:id="rId77"/>
    <p:sldId id="1500" r:id="rId78"/>
    <p:sldId id="1521" r:id="rId79"/>
    <p:sldId id="1583" r:id="rId80"/>
    <p:sldId id="1584" r:id="rId81"/>
    <p:sldId id="1523" r:id="rId82"/>
    <p:sldId id="1524" r:id="rId83"/>
    <p:sldId id="1525" r:id="rId84"/>
    <p:sldId id="1526" r:id="rId85"/>
    <p:sldId id="1528" r:id="rId86"/>
    <p:sldId id="1529" r:id="rId87"/>
    <p:sldId id="1591" r:id="rId88"/>
    <p:sldId id="1592" r:id="rId89"/>
    <p:sldId id="1595" r:id="rId90"/>
    <p:sldId id="1593" r:id="rId91"/>
    <p:sldId id="1594" r:id="rId92"/>
    <p:sldId id="1596" r:id="rId93"/>
    <p:sldId id="1597" r:id="rId94"/>
    <p:sldId id="1598" r:id="rId95"/>
    <p:sldId id="1599" r:id="rId96"/>
    <p:sldId id="1600" r:id="rId97"/>
    <p:sldId id="1601" r:id="rId98"/>
    <p:sldId id="1602" r:id="rId99"/>
    <p:sldId id="1603" r:id="rId100"/>
    <p:sldId id="2865" r:id="rId101"/>
    <p:sldId id="1604" r:id="rId102"/>
    <p:sldId id="1605" r:id="rId103"/>
    <p:sldId id="1606" r:id="rId104"/>
    <p:sldId id="1607" r:id="rId105"/>
    <p:sldId id="1608" r:id="rId106"/>
    <p:sldId id="1609" r:id="rId107"/>
    <p:sldId id="1610" r:id="rId108"/>
    <p:sldId id="1611" r:id="rId109"/>
    <p:sldId id="1612" r:id="rId110"/>
    <p:sldId id="2866" r:id="rId111"/>
    <p:sldId id="2869" r:id="rId112"/>
    <p:sldId id="1271" r:id="rId113"/>
    <p:sldId id="1079" r:id="rId114"/>
    <p:sldId id="1356" r:id="rId115"/>
    <p:sldId id="1317" r:id="rId116"/>
    <p:sldId id="1358" r:id="rId117"/>
    <p:sldId id="1357" r:id="rId118"/>
    <p:sldId id="1359" r:id="rId119"/>
    <p:sldId id="1274" r:id="rId120"/>
    <p:sldId id="1316" r:id="rId121"/>
    <p:sldId id="1360" r:id="rId122"/>
    <p:sldId id="1361" r:id="rId123"/>
    <p:sldId id="1275" r:id="rId124"/>
    <p:sldId id="2872" r:id="rId125"/>
    <p:sldId id="2873" r:id="rId126"/>
    <p:sldId id="2874" r:id="rId127"/>
    <p:sldId id="1276" r:id="rId128"/>
    <p:sldId id="1294" r:id="rId129"/>
    <p:sldId id="1277" r:id="rId130"/>
    <p:sldId id="1278" r:id="rId131"/>
    <p:sldId id="1279" r:id="rId132"/>
    <p:sldId id="2875" r:id="rId133"/>
    <p:sldId id="1297" r:id="rId134"/>
    <p:sldId id="1300" r:id="rId135"/>
    <p:sldId id="1281" r:id="rId136"/>
    <p:sldId id="1282" r:id="rId137"/>
    <p:sldId id="2876" r:id="rId138"/>
    <p:sldId id="1284" r:id="rId139"/>
    <p:sldId id="2879" r:id="rId140"/>
    <p:sldId id="2880" r:id="rId141"/>
    <p:sldId id="1339" r:id="rId142"/>
    <p:sldId id="2878" r:id="rId143"/>
    <p:sldId id="1386" r:id="rId144"/>
    <p:sldId id="2864" r:id="rId145"/>
    <p:sldId id="2881" r:id="rId1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B6DF89"/>
    <a:srgbClr val="67F030"/>
    <a:srgbClr val="FF5050"/>
    <a:srgbClr val="99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60" autoAdjust="0"/>
    <p:restoredTop sz="94660"/>
  </p:normalViewPr>
  <p:slideViewPr>
    <p:cSldViewPr>
      <p:cViewPr varScale="1">
        <p:scale>
          <a:sx n="90" d="100"/>
          <a:sy n="90" d="100"/>
        </p:scale>
        <p:origin x="9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7D452D-AAF8-404D-BCC0-E309A1A37137}" type="datetimeFigureOut">
              <a:rPr lang="en-US"/>
              <a:pPr>
                <a:defRPr/>
              </a:pPr>
              <a:t>2/21/2023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C55624-2ED1-490C-B64E-85124094BF79}" type="slidenum">
              <a:rPr lang="en-US"/>
              <a:pPr>
                <a:defRPr/>
              </a:pPr>
              <a:t>‹#›</a:t>
            </a:fld>
            <a:endParaRPr lang="en-US"/>
          </a:p>
        </p:txBody>
      </p:sp>
    </p:spTree>
    <p:extLst>
      <p:ext uri="{BB962C8B-B14F-4D97-AF65-F5344CB8AC3E}">
        <p14:creationId xmlns:p14="http://schemas.microsoft.com/office/powerpoint/2010/main" val="3672969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732DF-E6ED-4479-A535-E4F00934E10D}" type="datetimeFigureOut">
              <a:rPr lang="en-US" smtClean="0"/>
              <a:t>2/21/2023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2D683-2842-431B-B6AB-061AE9D6EF04}" type="slidenum">
              <a:rPr lang="en-US" smtClean="0"/>
              <a:t>‹#›</a:t>
            </a:fld>
            <a:endParaRPr lang="en-US"/>
          </a:p>
        </p:txBody>
      </p:sp>
    </p:spTree>
    <p:extLst>
      <p:ext uri="{BB962C8B-B14F-4D97-AF65-F5344CB8AC3E}">
        <p14:creationId xmlns:p14="http://schemas.microsoft.com/office/powerpoint/2010/main" val="337995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F2D683-2842-431B-B6AB-061AE9D6EF04}" type="slidenum">
              <a:rPr lang="en-US" smtClean="0"/>
              <a:t>131</a:t>
            </a:fld>
            <a:endParaRPr lang="en-US"/>
          </a:p>
        </p:txBody>
      </p:sp>
    </p:spTree>
    <p:extLst>
      <p:ext uri="{BB962C8B-B14F-4D97-AF65-F5344CB8AC3E}">
        <p14:creationId xmlns:p14="http://schemas.microsoft.com/office/powerpoint/2010/main" val="28047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F2D683-2842-431B-B6AB-061AE9D6EF04}" type="slidenum">
              <a:rPr lang="en-US" smtClean="0"/>
              <a:t>132</a:t>
            </a:fld>
            <a:endParaRPr lang="en-US"/>
          </a:p>
        </p:txBody>
      </p:sp>
    </p:spTree>
    <p:extLst>
      <p:ext uri="{BB962C8B-B14F-4D97-AF65-F5344CB8AC3E}">
        <p14:creationId xmlns:p14="http://schemas.microsoft.com/office/powerpoint/2010/main" val="73307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9144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96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5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309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056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57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65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673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723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75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819FE5-4ECE-49DA-A563-460FEFB04F69}"/>
              </a:ext>
            </a:extLst>
          </p:cNvPr>
          <p:cNvPicPr>
            <a:picLocks noChangeAspect="1"/>
          </p:cNvPicPr>
          <p:nvPr/>
        </p:nvPicPr>
        <p:blipFill rotWithShape="1">
          <a:blip r:embed="rId2"/>
          <a:srcRect b="693"/>
          <a:stretch/>
        </p:blipFill>
        <p:spPr>
          <a:xfrm>
            <a:off x="0" y="-1"/>
            <a:ext cx="9157588" cy="6869151"/>
          </a:xfrm>
          <a:prstGeom prst="rect">
            <a:avLst/>
          </a:prstGeom>
        </p:spPr>
      </p:pic>
      <p:sp>
        <p:nvSpPr>
          <p:cNvPr id="4" name="Text Box 2">
            <a:extLst>
              <a:ext uri="{FF2B5EF4-FFF2-40B4-BE49-F238E27FC236}">
                <a16:creationId xmlns:a16="http://schemas.microsoft.com/office/drawing/2014/main" id="{36CE4EB2-CAE4-4D5B-99B0-D2C27AD03193}"/>
              </a:ext>
            </a:extLst>
          </p:cNvPr>
          <p:cNvSpPr txBox="1">
            <a:spLocks noChangeArrowheads="1"/>
          </p:cNvSpPr>
          <p:nvPr/>
        </p:nvSpPr>
        <p:spPr bwMode="auto">
          <a:xfrm>
            <a:off x="0" y="1143000"/>
            <a:ext cx="9067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sz="6000" dirty="0">
                <a:solidFill>
                  <a:srgbClr val="FFFF00"/>
                </a:solidFill>
              </a:rPr>
              <a:t>Welcome to</a:t>
            </a:r>
            <a:r>
              <a:rPr lang="en-US" altLang="en-US" sz="6000" dirty="0"/>
              <a:t> </a:t>
            </a:r>
          </a:p>
          <a:p>
            <a:pPr eaLnBrk="1" hangingPunct="1">
              <a:spcBef>
                <a:spcPct val="0"/>
              </a:spcBef>
              <a:buFontTx/>
              <a:buNone/>
            </a:pPr>
            <a:r>
              <a:rPr lang="en-US" altLang="en-US" sz="6000" dirty="0">
                <a:solidFill>
                  <a:srgbClr val="FFFF00"/>
                </a:solidFill>
              </a:rPr>
              <a:t>Unit 3 </a:t>
            </a:r>
            <a:r>
              <a:rPr lang="en-US" altLang="en-US" sz="6000">
                <a:solidFill>
                  <a:srgbClr val="FFFF00"/>
                </a:solidFill>
              </a:rPr>
              <a:t>Part 05</a:t>
            </a:r>
            <a:endParaRPr lang="en-US" altLang="en-US" sz="6000" dirty="0">
              <a:solidFill>
                <a:srgbClr val="FFFF00"/>
              </a:solidFill>
            </a:endParaRPr>
          </a:p>
          <a:p>
            <a:pPr eaLnBrk="1" hangingPunct="1">
              <a:spcBef>
                <a:spcPct val="0"/>
              </a:spcBef>
              <a:buFontTx/>
              <a:buNone/>
            </a:pPr>
            <a:endParaRPr lang="en-US" altLang="en-US" sz="20500" dirty="0">
              <a:solidFill>
                <a:srgbClr val="FFFF00"/>
              </a:solidFill>
            </a:endParaRPr>
          </a:p>
          <a:p>
            <a:pPr eaLnBrk="1" hangingPunct="1">
              <a:spcBef>
                <a:spcPct val="0"/>
              </a:spcBef>
              <a:buFontTx/>
              <a:buNone/>
            </a:pPr>
            <a:r>
              <a:rPr lang="en-US" altLang="en-US" sz="3900" dirty="0">
                <a:solidFill>
                  <a:srgbClr val="FFC000"/>
                </a:solidFill>
              </a:rPr>
              <a:t>MATH366 Probability and Statistics</a:t>
            </a:r>
          </a:p>
        </p:txBody>
      </p:sp>
      <p:sp>
        <p:nvSpPr>
          <p:cNvPr id="6" name="TextBox 5">
            <a:extLst>
              <a:ext uri="{FF2B5EF4-FFF2-40B4-BE49-F238E27FC236}">
                <a16:creationId xmlns:a16="http://schemas.microsoft.com/office/drawing/2014/main" id="{EA7A8BE5-2CCD-4EEE-88E6-C3E8E56F18F6}"/>
              </a:ext>
            </a:extLst>
          </p:cNvPr>
          <p:cNvSpPr txBox="1"/>
          <p:nvPr/>
        </p:nvSpPr>
        <p:spPr>
          <a:xfrm>
            <a:off x="0" y="6608802"/>
            <a:ext cx="9157588" cy="553998"/>
          </a:xfrm>
          <a:prstGeom prst="rect">
            <a:avLst/>
          </a:prstGeom>
          <a:noFill/>
        </p:spPr>
        <p:txBody>
          <a:bodyPr wrap="square">
            <a:spAutoFit/>
          </a:bodyPr>
          <a:lstStyle/>
          <a:p>
            <a:r>
              <a:rPr lang="en-US" sz="1500" dirty="0">
                <a:solidFill>
                  <a:srgbClr val="00B0F0"/>
                </a:solidFill>
              </a:rPr>
              <a:t>https://online.stanford.edu/sites/default/files/styles/figure_default/public/2018-04/theory-of-probability_stats116.jpg?itok=ms4fRMO-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638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The 5-number summary for our Internet Usage data is:</a:t>
            </a:r>
          </a:p>
          <a:p>
            <a:r>
              <a:rPr lang="en-US" dirty="0"/>
              <a:t>	Min = 5</a:t>
            </a:r>
          </a:p>
          <a:p>
            <a:r>
              <a:rPr lang="en-US" dirty="0"/>
              <a:t>	Q1 = 28.5</a:t>
            </a:r>
          </a:p>
          <a:p>
            <a:r>
              <a:rPr lang="en-US" dirty="0"/>
              <a:t>	Median = 39.5</a:t>
            </a:r>
          </a:p>
          <a:p>
            <a:r>
              <a:rPr lang="en-US" dirty="0"/>
              <a:t>	Q3 = 56</a:t>
            </a:r>
          </a:p>
          <a:p>
            <a:r>
              <a:rPr lang="en-US" dirty="0"/>
              <a:t>	Max = 123</a:t>
            </a:r>
          </a:p>
          <a:p>
            <a:endParaRPr lang="en-US" dirty="0">
              <a:solidFill>
                <a:srgbClr val="FFC000"/>
              </a:solidFill>
            </a:endParaRPr>
          </a:p>
        </p:txBody>
      </p:sp>
      <p:sp>
        <p:nvSpPr>
          <p:cNvPr id="2" name="Title 4">
            <a:extLst>
              <a:ext uri="{FF2B5EF4-FFF2-40B4-BE49-F238E27FC236}">
                <a16:creationId xmlns:a16="http://schemas.microsoft.com/office/drawing/2014/main" id="{859B44A5-4EE0-9270-065A-2B6C66BAFFA6}"/>
              </a:ext>
            </a:extLst>
          </p:cNvPr>
          <p:cNvSpPr>
            <a:spLocks noGrp="1"/>
          </p:cNvSpPr>
          <p:nvPr>
            <p:ph type="title"/>
          </p:nvPr>
        </p:nvSpPr>
        <p:spPr>
          <a:xfrm>
            <a:off x="0" y="0"/>
            <a:ext cx="9144000" cy="1143000"/>
          </a:xfrm>
        </p:spPr>
        <p:txBody>
          <a:bodyPr/>
          <a:lstStyle/>
          <a:p>
            <a:r>
              <a:rPr lang="en-US" dirty="0" err="1"/>
              <a:t>Fractiles</a:t>
            </a:r>
            <a:endParaRPr lang="en-US" dirty="0"/>
          </a:p>
        </p:txBody>
      </p:sp>
    </p:spTree>
    <p:extLst>
      <p:ext uri="{BB962C8B-B14F-4D97-AF65-F5344CB8AC3E}">
        <p14:creationId xmlns:p14="http://schemas.microsoft.com/office/powerpoint/2010/main" val="36478337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CE00A97-D501-4232-B0F2-A11177DCD7E5}"/>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12518226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Outliers!</a:t>
            </a:r>
          </a:p>
        </p:txBody>
      </p:sp>
      <p:sp>
        <p:nvSpPr>
          <p:cNvPr id="3" name="Content Placeholder 2"/>
          <p:cNvSpPr>
            <a:spLocks noGrp="1"/>
          </p:cNvSpPr>
          <p:nvPr>
            <p:ph idx="1"/>
          </p:nvPr>
        </p:nvSpPr>
        <p:spPr/>
        <p:txBody>
          <a:bodyPr/>
          <a:lstStyle/>
          <a:p>
            <a:r>
              <a:rPr lang="en-US" dirty="0"/>
              <a:t>How about measures of variability?</a:t>
            </a:r>
          </a:p>
        </p:txBody>
      </p:sp>
    </p:spTree>
    <p:extLst>
      <p:ext uri="{BB962C8B-B14F-4D97-AF65-F5344CB8AC3E}">
        <p14:creationId xmlns:p14="http://schemas.microsoft.com/office/powerpoint/2010/main" val="4457637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pPr marL="742950" indent="-742950">
              <a:buAutoNum type="arabicPlain"/>
            </a:pPr>
            <a:endParaRPr lang="en-US" dirty="0"/>
          </a:p>
          <a:p>
            <a:r>
              <a:rPr lang="en-US" dirty="0"/>
              <a:t>Is the range affected?</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3e</a:t>
            </a:r>
            <a:endParaRPr lang="en-US" altLang="en-US" sz="2400" i="1" dirty="0">
              <a:solidFill>
                <a:schemeClr val="folHlink"/>
              </a:solidFill>
            </a:endParaRPr>
          </a:p>
        </p:txBody>
      </p:sp>
    </p:spTree>
    <p:extLst>
      <p:ext uri="{BB962C8B-B14F-4D97-AF65-F5344CB8AC3E}">
        <p14:creationId xmlns:p14="http://schemas.microsoft.com/office/powerpoint/2010/main" val="10149394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endParaRPr lang="en-US" sz="2000" dirty="0"/>
          </a:p>
          <a:p>
            <a:r>
              <a:rPr lang="en-US" dirty="0"/>
              <a:t>Original range: 4</a:t>
            </a:r>
          </a:p>
          <a:p>
            <a:r>
              <a:rPr lang="en-US" dirty="0"/>
              <a:t>New range: 740</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3e</a:t>
            </a:r>
            <a:endParaRPr lang="en-US" altLang="en-US" sz="2400" i="1" dirty="0">
              <a:solidFill>
                <a:schemeClr val="folHlink"/>
              </a:solidFill>
            </a:endParaRPr>
          </a:p>
        </p:txBody>
      </p:sp>
    </p:spTree>
    <p:extLst>
      <p:ext uri="{BB962C8B-B14F-4D97-AF65-F5344CB8AC3E}">
        <p14:creationId xmlns:p14="http://schemas.microsoft.com/office/powerpoint/2010/main" val="41637507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pPr marL="742950" indent="-742950">
              <a:buAutoNum type="arabicPlain"/>
            </a:pPr>
            <a:endParaRPr lang="en-US" dirty="0"/>
          </a:p>
          <a:p>
            <a:r>
              <a:rPr lang="en-US" dirty="0"/>
              <a:t>Is the interquartile range affected?</a:t>
            </a:r>
          </a:p>
          <a:p>
            <a:endParaRPr lang="en-US" altLang="en-US" dirty="0"/>
          </a:p>
        </p:txBody>
      </p:sp>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3f</a:t>
            </a:r>
            <a:endParaRPr lang="en-US" altLang="en-US" sz="2400" i="1" dirty="0">
              <a:solidFill>
                <a:schemeClr val="folHlink"/>
              </a:solidFill>
            </a:endParaRPr>
          </a:p>
        </p:txBody>
      </p:sp>
    </p:spTree>
    <p:extLst>
      <p:ext uri="{BB962C8B-B14F-4D97-AF65-F5344CB8AC3E}">
        <p14:creationId xmlns:p14="http://schemas.microsoft.com/office/powerpoint/2010/main" val="24976539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endParaRPr lang="en-US" sz="2000" dirty="0"/>
          </a:p>
          <a:p>
            <a:r>
              <a:rPr lang="en-US" dirty="0"/>
              <a:t>Original IQR: 3 – 1 = 2</a:t>
            </a:r>
          </a:p>
          <a:p>
            <a:r>
              <a:rPr lang="en-US" dirty="0"/>
              <a:t>New IQR: 2</a:t>
            </a:r>
          </a:p>
          <a:p>
            <a:endParaRPr lang="en-US" altLang="en-US" dirty="0"/>
          </a:p>
        </p:txBody>
      </p:sp>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3f</a:t>
            </a:r>
            <a:endParaRPr lang="en-US" altLang="en-US" sz="2400" i="1" dirty="0">
              <a:solidFill>
                <a:schemeClr val="folHlink"/>
              </a:solidFill>
            </a:endParaRPr>
          </a:p>
        </p:txBody>
      </p:sp>
    </p:spTree>
    <p:extLst>
      <p:ext uri="{BB962C8B-B14F-4D97-AF65-F5344CB8AC3E}">
        <p14:creationId xmlns:p14="http://schemas.microsoft.com/office/powerpoint/2010/main" val="38838906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pPr marL="742950" indent="-742950">
              <a:buAutoNum type="arabicPlain"/>
            </a:pPr>
            <a:endParaRPr lang="en-US" dirty="0"/>
          </a:p>
          <a:p>
            <a:r>
              <a:rPr lang="en-US" dirty="0"/>
              <a:t>Is the variance affected?</a:t>
            </a:r>
          </a:p>
          <a:p>
            <a:endParaRPr lang="en-US" altLang="en-US" dirty="0"/>
          </a:p>
        </p:txBody>
      </p:sp>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3g</a:t>
            </a:r>
            <a:endParaRPr lang="en-US" altLang="en-US" sz="2400" i="1" dirty="0">
              <a:solidFill>
                <a:schemeClr val="folHlink"/>
              </a:solidFill>
            </a:endParaRPr>
          </a:p>
        </p:txBody>
      </p:sp>
    </p:spTree>
    <p:extLst>
      <p:ext uri="{BB962C8B-B14F-4D97-AF65-F5344CB8AC3E}">
        <p14:creationId xmlns:p14="http://schemas.microsoft.com/office/powerpoint/2010/main" val="10324768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endParaRPr lang="en-US" sz="2000" dirty="0"/>
          </a:p>
          <a:p>
            <a:r>
              <a:rPr lang="en-US" dirty="0"/>
              <a:t>Original s</a:t>
            </a:r>
            <a:r>
              <a:rPr lang="en-US" baseline="30000" dirty="0"/>
              <a:t>2</a:t>
            </a:r>
            <a:r>
              <a:rPr lang="en-US" dirty="0"/>
              <a:t>: ≈2.57 </a:t>
            </a:r>
          </a:p>
          <a:p>
            <a:r>
              <a:rPr lang="en-US" dirty="0"/>
              <a:t>New s</a:t>
            </a:r>
            <a:r>
              <a:rPr lang="en-US" baseline="30000" dirty="0"/>
              <a:t>2</a:t>
            </a:r>
            <a:r>
              <a:rPr lang="en-US" dirty="0"/>
              <a:t>: ≈91,119.37</a:t>
            </a:r>
          </a:p>
          <a:p>
            <a:endParaRPr lang="en-US" altLang="en-US" dirty="0"/>
          </a:p>
        </p:txBody>
      </p:sp>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3g</a:t>
            </a:r>
            <a:endParaRPr lang="en-US" altLang="en-US" sz="2400" i="1" dirty="0">
              <a:solidFill>
                <a:schemeClr val="folHlink"/>
              </a:solidFill>
            </a:endParaRPr>
          </a:p>
        </p:txBody>
      </p:sp>
    </p:spTree>
    <p:extLst>
      <p:ext uri="{BB962C8B-B14F-4D97-AF65-F5344CB8AC3E}">
        <p14:creationId xmlns:p14="http://schemas.microsoft.com/office/powerpoint/2010/main" val="37731571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pPr marL="742950" indent="-742950">
              <a:buAutoNum type="arabicPlain"/>
            </a:pPr>
            <a:endParaRPr lang="en-US" dirty="0"/>
          </a:p>
          <a:p>
            <a:r>
              <a:rPr lang="en-US" dirty="0"/>
              <a:t>Is the standard deviation affected?</a:t>
            </a:r>
          </a:p>
          <a:p>
            <a:endParaRPr lang="en-US" altLang="en-US" dirty="0"/>
          </a:p>
        </p:txBody>
      </p:sp>
      <p:sp>
        <p:nvSpPr>
          <p:cNvPr id="7" name="Rectangle 6"/>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3h</a:t>
            </a:r>
            <a:endParaRPr lang="en-US" altLang="en-US" sz="2400" i="1" dirty="0">
              <a:solidFill>
                <a:schemeClr val="folHlink"/>
              </a:solidFill>
            </a:endParaRPr>
          </a:p>
        </p:txBody>
      </p:sp>
    </p:spTree>
    <p:extLst>
      <p:ext uri="{BB962C8B-B14F-4D97-AF65-F5344CB8AC3E}">
        <p14:creationId xmlns:p14="http://schemas.microsoft.com/office/powerpoint/2010/main" val="28308305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endParaRPr lang="en-US" sz="2000" dirty="0"/>
          </a:p>
          <a:p>
            <a:r>
              <a:rPr lang="en-US" dirty="0"/>
              <a:t>Original s: ≈1.60</a:t>
            </a:r>
          </a:p>
          <a:p>
            <a:r>
              <a:rPr lang="en-US" dirty="0"/>
              <a:t>New s: ≈301.86</a:t>
            </a:r>
          </a:p>
          <a:p>
            <a:endParaRPr lang="en-US" altLang="en-US" dirty="0"/>
          </a:p>
        </p:txBody>
      </p:sp>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3h</a:t>
            </a:r>
            <a:endParaRPr lang="en-US" altLang="en-US" sz="2400" i="1" dirty="0">
              <a:solidFill>
                <a:schemeClr val="folHlink"/>
              </a:solidFill>
            </a:endParaRPr>
          </a:p>
        </p:txBody>
      </p:sp>
    </p:spTree>
    <p:extLst>
      <p:ext uri="{BB962C8B-B14F-4D97-AF65-F5344CB8AC3E}">
        <p14:creationId xmlns:p14="http://schemas.microsoft.com/office/powerpoint/2010/main" val="231793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D874-A59F-9689-5000-14065C644F53}"/>
              </a:ext>
            </a:extLst>
          </p:cNvPr>
          <p:cNvSpPr>
            <a:spLocks noGrp="1"/>
          </p:cNvSpPr>
          <p:nvPr>
            <p:ph type="title"/>
          </p:nvPr>
        </p:nvSpPr>
        <p:spPr/>
        <p:txBody>
          <a:bodyPr/>
          <a:lstStyle/>
          <a:p>
            <a:r>
              <a:rPr lang="en-US" dirty="0" err="1"/>
              <a:t>Fractiles</a:t>
            </a:r>
            <a:endParaRPr lang="en-US" dirty="0"/>
          </a:p>
        </p:txBody>
      </p:sp>
      <p:sp>
        <p:nvSpPr>
          <p:cNvPr id="3" name="Content Placeholder 2">
            <a:extLst>
              <a:ext uri="{FF2B5EF4-FFF2-40B4-BE49-F238E27FC236}">
                <a16:creationId xmlns:a16="http://schemas.microsoft.com/office/drawing/2014/main" id="{68092F4A-A969-F7F9-703B-630749A06614}"/>
              </a:ext>
            </a:extLst>
          </p:cNvPr>
          <p:cNvSpPr>
            <a:spLocks noGrp="1"/>
          </p:cNvSpPr>
          <p:nvPr>
            <p:ph idx="1"/>
          </p:nvPr>
        </p:nvSpPr>
        <p:spPr/>
        <p:txBody>
          <a:bodyPr/>
          <a:lstStyle/>
          <a:p>
            <a:r>
              <a:rPr lang="en-US" dirty="0"/>
              <a:t>While Excel can accurately calculate the median for a dataset either using the formula or the Add-In, the quartile formulas for Excel ARE NOT the formulas for quartiles</a:t>
            </a:r>
          </a:p>
          <a:p>
            <a:pPr algn="ctr"/>
            <a:r>
              <a:rPr lang="en-US" sz="6000" dirty="0">
                <a:solidFill>
                  <a:srgbClr val="FF0000"/>
                </a:solidFill>
              </a:rPr>
              <a:t>DO NOT USE THEM!</a:t>
            </a:r>
          </a:p>
          <a:p>
            <a:endParaRPr lang="en-US" dirty="0"/>
          </a:p>
        </p:txBody>
      </p:sp>
    </p:spTree>
    <p:extLst>
      <p:ext uri="{BB962C8B-B14F-4D97-AF65-F5344CB8AC3E}">
        <p14:creationId xmlns:p14="http://schemas.microsoft.com/office/powerpoint/2010/main" val="4950029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CE00A97-D501-4232-B0F2-A11177DCD7E5}"/>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17401351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64BE-926A-452E-946D-2E974DA2585C}"/>
              </a:ext>
            </a:extLst>
          </p:cNvPr>
          <p:cNvSpPr>
            <a:spLocks noGrp="1"/>
          </p:cNvSpPr>
          <p:nvPr>
            <p:ph type="title"/>
          </p:nvPr>
        </p:nvSpPr>
        <p:spPr/>
        <p:txBody>
          <a:bodyPr/>
          <a:lstStyle/>
          <a:p>
            <a:r>
              <a:rPr lang="en-US" sz="4700" dirty="0"/>
              <a:t>Descriptive Statistics in Excel</a:t>
            </a:r>
          </a:p>
        </p:txBody>
      </p:sp>
      <p:sp>
        <p:nvSpPr>
          <p:cNvPr id="3" name="Content Placeholder 2">
            <a:extLst>
              <a:ext uri="{FF2B5EF4-FFF2-40B4-BE49-F238E27FC236}">
                <a16:creationId xmlns:a16="http://schemas.microsoft.com/office/drawing/2014/main" id="{E3C86EB3-81F7-4542-B552-64EFF4D9FFD2}"/>
              </a:ext>
            </a:extLst>
          </p:cNvPr>
          <p:cNvSpPr>
            <a:spLocks noGrp="1"/>
          </p:cNvSpPr>
          <p:nvPr>
            <p:ph idx="1"/>
          </p:nvPr>
        </p:nvSpPr>
        <p:spPr>
          <a:xfrm>
            <a:off x="457200" y="1219200"/>
            <a:ext cx="8686800" cy="5638800"/>
          </a:xfrm>
        </p:spPr>
        <p:txBody>
          <a:bodyPr/>
          <a:lstStyle/>
          <a:p>
            <a:r>
              <a:rPr lang="en-US" dirty="0"/>
              <a:t>Open the Excel spreadsheet</a:t>
            </a:r>
          </a:p>
          <a:p>
            <a:r>
              <a:rPr lang="en-US" dirty="0"/>
              <a:t>Go to the “Descriptive” page</a:t>
            </a:r>
          </a:p>
        </p:txBody>
      </p:sp>
    </p:spTree>
    <p:extLst>
      <p:ext uri="{BB962C8B-B14F-4D97-AF65-F5344CB8AC3E}">
        <p14:creationId xmlns:p14="http://schemas.microsoft.com/office/powerpoint/2010/main" val="16642319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p:txBody>
          <a:bodyPr/>
          <a:lstStyle/>
          <a:p>
            <a:pPr eaLnBrk="1" hangingPunct="1"/>
            <a:r>
              <a:rPr lang="en-US" altLang="en-US" dirty="0">
                <a:latin typeface="Comic Sans MS" pitchFamily="66" charset="0"/>
              </a:rPr>
              <a:t>Ok… swell… but </a:t>
            </a:r>
          </a:p>
          <a:p>
            <a:pPr eaLnBrk="1" hangingPunct="1"/>
            <a:endParaRPr lang="en-US" altLang="en-US" dirty="0">
              <a:latin typeface="Comic Sans MS" pitchFamily="66" charset="0"/>
            </a:endParaRPr>
          </a:p>
          <a:p>
            <a:pPr algn="ctr" eaLnBrk="1" hangingPunct="1"/>
            <a:r>
              <a:rPr lang="en-US" altLang="en-US" dirty="0">
                <a:latin typeface="Comic Sans MS" pitchFamily="66" charset="0"/>
              </a:rPr>
              <a:t>WHAT DO YOU USE ALL THESE STATISTICS FOR???</a:t>
            </a:r>
          </a:p>
          <a:p>
            <a:endParaRPr lang="en-US" dirty="0"/>
          </a:p>
        </p:txBody>
      </p:sp>
    </p:spTree>
    <p:extLst>
      <p:ext uri="{BB962C8B-B14F-4D97-AF65-F5344CB8AC3E}">
        <p14:creationId xmlns:p14="http://schemas.microsoft.com/office/powerpoint/2010/main" val="22635233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latin typeface="Comic Sans MS" pitchFamily="66" charset="0"/>
              </a:rPr>
              <a:t>Make a graph that includes not just the average, but also the spread of the measurements!</a:t>
            </a:r>
          </a:p>
          <a:p>
            <a:endParaRPr lang="en-US" dirty="0"/>
          </a:p>
        </p:txBody>
      </p:sp>
      <p:sp>
        <p:nvSpPr>
          <p:cNvPr id="3" name="Title 2"/>
          <p:cNvSpPr>
            <a:spLocks noGrp="1"/>
          </p:cNvSpPr>
          <p:nvPr>
            <p:ph type="title"/>
          </p:nvPr>
        </p:nvSpPr>
        <p:spPr/>
        <p:txBody>
          <a:bodyPr/>
          <a:lstStyle/>
          <a:p>
            <a:r>
              <a:rPr lang="en-US" dirty="0"/>
              <a:t>Multiple Comparisons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p:txBody>
          <a:bodyPr/>
          <a:lstStyle/>
          <a:p>
            <a:r>
              <a:rPr lang="en-US" dirty="0"/>
              <a:t>Boxplots do this!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860038"/>
            <a:ext cx="8382000" cy="499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2CB7A4D-336A-46DE-8C17-13EC896AFD83}"/>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24043094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p:txBody>
          <a:bodyPr/>
          <a:lstStyle/>
          <a:p>
            <a:r>
              <a:rPr lang="en-US" dirty="0"/>
              <a:t>Boxplots show the median (a measure of central tendency) and two measures of variability: </a:t>
            </a:r>
          </a:p>
          <a:p>
            <a:r>
              <a:rPr lang="en-US" dirty="0"/>
              <a:t>the IQR (from Q1 to Q3)  and range (from </a:t>
            </a:r>
          </a:p>
          <a:p>
            <a:r>
              <a:rPr lang="en-US" dirty="0"/>
              <a:t>max to min)</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837" y="3962400"/>
            <a:ext cx="485616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6EFD3B08-CA22-499C-8EF9-5AEF02358553}"/>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26178274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p:txBody>
          <a:bodyPr/>
          <a:lstStyle/>
          <a:p>
            <a:r>
              <a:rPr lang="en-US" dirty="0"/>
              <a:t>But… doing boxplots in Excel had some problems…</a:t>
            </a:r>
          </a:p>
          <a:p>
            <a:endParaRPr lang="en-US" sz="1000"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837" y="3962400"/>
            <a:ext cx="485616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5342E1BE-55E0-46DE-9690-E0611442FA9E}"/>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24760333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p:txBody>
          <a:bodyPr/>
          <a:lstStyle/>
          <a:p>
            <a:r>
              <a:rPr lang="en-US" dirty="0"/>
              <a:t>But… doing boxplots in Excel had some problems…</a:t>
            </a:r>
          </a:p>
          <a:p>
            <a:endParaRPr lang="en-US" sz="1000" dirty="0"/>
          </a:p>
          <a:p>
            <a:pPr>
              <a:spcBef>
                <a:spcPts val="0"/>
              </a:spcBef>
            </a:pPr>
            <a:r>
              <a:rPr lang="en-US" dirty="0"/>
              <a:t>…like that Excel's formulas for Q1 and Q3 are non-standard</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837" y="3962400"/>
            <a:ext cx="485616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77295DA3-7116-4951-8523-2E6F41041404}"/>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29301062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p:txBody>
          <a:bodyPr/>
          <a:lstStyle/>
          <a:p>
            <a:r>
              <a:rPr lang="en-US" dirty="0"/>
              <a:t>But… doing boxplots in Excel had some problems…</a:t>
            </a:r>
          </a:p>
          <a:p>
            <a:endParaRPr lang="en-US" sz="1000" dirty="0"/>
          </a:p>
          <a:p>
            <a:pPr>
              <a:spcBef>
                <a:spcPts val="0"/>
              </a:spcBef>
            </a:pPr>
            <a:r>
              <a:rPr lang="en-US" dirty="0"/>
              <a:t>…and that Excel doesn’t allow you to use other measures of central </a:t>
            </a:r>
          </a:p>
          <a:p>
            <a:pPr>
              <a:spcBef>
                <a:spcPts val="0"/>
              </a:spcBef>
            </a:pPr>
            <a:r>
              <a:rPr lang="en-US" dirty="0"/>
              <a:t>tendency or</a:t>
            </a:r>
          </a:p>
          <a:p>
            <a:pPr>
              <a:spcBef>
                <a:spcPts val="0"/>
              </a:spcBef>
            </a:pPr>
            <a:r>
              <a:rPr lang="en-US" dirty="0"/>
              <a:t>variability</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837" y="3962400"/>
            <a:ext cx="485616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C97DFF2B-150F-4B70-A321-C5363AAD83BC}"/>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15569443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p:txBody>
          <a:bodyPr/>
          <a:lstStyle/>
          <a:p>
            <a:pPr algn="ctr" eaLnBrk="1" hangingPunct="1"/>
            <a:r>
              <a:rPr lang="en-US" altLang="en-US" dirty="0">
                <a:latin typeface="Comic Sans MS" pitchFamily="66" charset="0"/>
              </a:rPr>
              <a:t>A graph including both a measure of central tendency and a measure of variability is called a </a:t>
            </a:r>
          </a:p>
          <a:p>
            <a:pPr algn="ctr" eaLnBrk="1" hangingPunct="1"/>
            <a:r>
              <a:rPr lang="en-US" altLang="en-US" dirty="0">
                <a:latin typeface="Comic Sans MS" pitchFamily="66" charset="0"/>
              </a:rPr>
              <a:t>“Multiple Comparison Graph”</a:t>
            </a:r>
          </a:p>
        </p:txBody>
      </p:sp>
    </p:spTree>
    <p:extLst>
      <p:ext uri="{BB962C8B-B14F-4D97-AF65-F5344CB8AC3E}">
        <p14:creationId xmlns:p14="http://schemas.microsoft.com/office/powerpoint/2010/main" val="281613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a:t>
            </a:r>
            <a:endParaRPr lang="en-US" dirty="0"/>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Comic Sans MS" pitchFamily="66" charset="0"/>
              </a:rPr>
              <a:t>There is a graph statisticians use to show the 5-number summary:</a:t>
            </a:r>
          </a:p>
          <a:p>
            <a:pPr algn="ctr"/>
            <a:r>
              <a:rPr lang="en-US" dirty="0">
                <a:latin typeface="Comic Sans MS" pitchFamily="66" charset="0"/>
              </a:rPr>
              <a:t>the </a:t>
            </a:r>
            <a:r>
              <a:rPr lang="en-US" dirty="0">
                <a:solidFill>
                  <a:srgbClr val="FFC000"/>
                </a:solidFill>
                <a:latin typeface="Comic Sans MS" pitchFamily="66" charset="0"/>
              </a:rPr>
              <a:t>boxplot</a:t>
            </a:r>
          </a:p>
        </p:txBody>
      </p:sp>
    </p:spTree>
    <p:extLst>
      <p:ext uri="{BB962C8B-B14F-4D97-AF65-F5344CB8AC3E}">
        <p14:creationId xmlns:p14="http://schemas.microsoft.com/office/powerpoint/2010/main" val="36152292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p:txBody>
          <a:bodyPr/>
          <a:lstStyle/>
          <a:p>
            <a:pPr algn="ctr" eaLnBrk="1" hangingPunct="1"/>
            <a:r>
              <a:rPr lang="en-US" altLang="en-US" dirty="0">
                <a:latin typeface="Comic Sans MS" pitchFamily="66" charset="0"/>
              </a:rPr>
              <a:t>New Excel Graph:</a:t>
            </a:r>
          </a:p>
          <a:p>
            <a:pPr algn="ctr" eaLnBrk="1" hangingPunct="1"/>
            <a:endParaRPr lang="en-US" altLang="en-US" sz="1800" dirty="0">
              <a:latin typeface="Comic Sans MS" pitchFamily="66" charset="0"/>
            </a:endParaRPr>
          </a:p>
          <a:p>
            <a:pPr algn="ctr" eaLnBrk="1" hangingPunct="1"/>
            <a:r>
              <a:rPr lang="en-US" altLang="en-US" dirty="0">
                <a:latin typeface="Comic Sans MS" pitchFamily="66" charset="0"/>
              </a:rPr>
              <a:t>high-low-close</a:t>
            </a:r>
          </a:p>
        </p:txBody>
      </p:sp>
    </p:spTree>
    <p:extLst>
      <p:ext uri="{BB962C8B-B14F-4D97-AF65-F5344CB8AC3E}">
        <p14:creationId xmlns:p14="http://schemas.microsoft.com/office/powerpoint/2010/main" val="31686826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p:txBody>
          <a:bodyPr/>
          <a:lstStyle/>
          <a:p>
            <a:pPr eaLnBrk="1" hangingPunct="1"/>
            <a:r>
              <a:rPr lang="en-US" altLang="en-US" dirty="0">
                <a:latin typeface="Comic Sans MS" pitchFamily="66" charset="0"/>
              </a:rPr>
              <a:t>These are flexible enough to allow you to use any measure of central tendency and variability you want</a:t>
            </a:r>
          </a:p>
        </p:txBody>
      </p:sp>
    </p:spTree>
    <p:extLst>
      <p:ext uri="{BB962C8B-B14F-4D97-AF65-F5344CB8AC3E}">
        <p14:creationId xmlns:p14="http://schemas.microsoft.com/office/powerpoint/2010/main" val="24543356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p:txBody>
          <a:bodyPr/>
          <a:lstStyle/>
          <a:p>
            <a:pPr eaLnBrk="1" hangingPunct="1">
              <a:spcBef>
                <a:spcPts val="0"/>
              </a:spcBef>
            </a:pPr>
            <a:r>
              <a:rPr lang="en-US" altLang="en-US" dirty="0">
                <a:latin typeface="Comic Sans MS" pitchFamily="66" charset="0"/>
              </a:rPr>
              <a:t>But they are cranky about the format of your inputs – you have to have certain inputs in a certain order </a:t>
            </a:r>
          </a:p>
          <a:p>
            <a:pPr eaLnBrk="1" hangingPunct="1">
              <a:spcBef>
                <a:spcPts val="0"/>
              </a:spcBef>
            </a:pPr>
            <a:r>
              <a:rPr lang="en-US" altLang="en-US" dirty="0">
                <a:latin typeface="Comic Sans MS" pitchFamily="66" charset="0"/>
              </a:rPr>
              <a:t>for them to </a:t>
            </a:r>
          </a:p>
          <a:p>
            <a:pPr eaLnBrk="1" hangingPunct="1">
              <a:spcBef>
                <a:spcPts val="0"/>
              </a:spcBef>
            </a:pPr>
            <a:r>
              <a:rPr lang="en-US" altLang="en-US" dirty="0">
                <a:latin typeface="Comic Sans MS" pitchFamily="66" charset="0"/>
              </a:rPr>
              <a:t>work properly</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20"/>
          <a:stretch/>
        </p:blipFill>
        <p:spPr bwMode="auto">
          <a:xfrm>
            <a:off x="4422710" y="3390900"/>
            <a:ext cx="472129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0" y="6611035"/>
            <a:ext cx="6858000" cy="323165"/>
          </a:xfrm>
          <a:prstGeom prst="rect">
            <a:avLst/>
          </a:prstGeom>
        </p:spPr>
        <p:txBody>
          <a:bodyPr wrap="square">
            <a:spAutoFit/>
          </a:bodyPr>
          <a:lstStyle/>
          <a:p>
            <a:r>
              <a:rPr lang="en-US" sz="1500" dirty="0">
                <a:solidFill>
                  <a:srgbClr val="00B0F0"/>
                </a:solidFill>
              </a:rPr>
              <a:t>http://scottsauls.com/wp-content/uploads/2015/06/Shame.jpg</a:t>
            </a:r>
          </a:p>
        </p:txBody>
      </p:sp>
    </p:spTree>
    <p:extLst>
      <p:ext uri="{BB962C8B-B14F-4D97-AF65-F5344CB8AC3E}">
        <p14:creationId xmlns:p14="http://schemas.microsoft.com/office/powerpoint/2010/main" val="13161233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pPr eaLnBrk="1" hangingPunct="1"/>
            <a:r>
              <a:rPr lang="en-US" altLang="en-US" dirty="0">
                <a:latin typeface="Comic Sans MS" pitchFamily="66" charset="0"/>
              </a:rPr>
              <a:t>Intoxication from Cocktails</a:t>
            </a:r>
          </a:p>
          <a:p>
            <a:pPr eaLnBrk="1" hangingPunct="1"/>
            <a:r>
              <a:rPr lang="en-US" altLang="en-US" dirty="0">
                <a:latin typeface="Comic Sans MS" pitchFamily="66" charset="0"/>
              </a:rPr>
              <a:t>After drinking 2 of the same colored-coded cocktails, subjects wait 1 hour and are breathalyzer tested for blood alcohol level</a:t>
            </a:r>
          </a:p>
        </p:txBody>
      </p:sp>
      <p:sp>
        <p:nvSpPr>
          <p:cNvPr id="7" name="Rectangle 6">
            <a:extLst>
              <a:ext uri="{FF2B5EF4-FFF2-40B4-BE49-F238E27FC236}">
                <a16:creationId xmlns:a16="http://schemas.microsoft.com/office/drawing/2014/main" id="{0A63F9BF-3840-4076-92C7-4DDBCD52D2E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MULTIPLE COMPARISON GRAPHS</a:t>
            </a:r>
          </a:p>
          <a:p>
            <a:pPr algn="ctr" eaLnBrk="1" hangingPunct="1">
              <a:spcBef>
                <a:spcPct val="0"/>
              </a:spcBef>
              <a:buFontTx/>
              <a:buNone/>
            </a:pPr>
            <a:r>
              <a:rPr lang="en-US" altLang="en-US" sz="2400" dirty="0">
                <a:solidFill>
                  <a:schemeClr val="bg1"/>
                </a:solidFill>
              </a:rPr>
              <a:t>IN-CLASS PROBLEMS 4a</a:t>
            </a:r>
            <a:endParaRPr lang="en-US" altLang="en-US" sz="2400" i="1" dirty="0">
              <a:solidFill>
                <a:schemeClr val="folHlink"/>
              </a:solidFill>
            </a:endParaRPr>
          </a:p>
        </p:txBody>
      </p:sp>
    </p:spTree>
    <p:extLst>
      <p:ext uri="{BB962C8B-B14F-4D97-AF65-F5344CB8AC3E}">
        <p14:creationId xmlns:p14="http://schemas.microsoft.com/office/powerpoint/2010/main" val="37895800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pPr eaLnBrk="1" hangingPunct="1"/>
            <a:r>
              <a:rPr lang="en-US" altLang="en-US" dirty="0">
                <a:latin typeface="Comic Sans MS" pitchFamily="66" charset="0"/>
              </a:rPr>
              <a:t>Intoxication from Cocktails</a:t>
            </a:r>
          </a:p>
          <a:p>
            <a:pPr eaLnBrk="1" hangingPunct="1"/>
            <a:r>
              <a:rPr lang="en-US" altLang="en-US" dirty="0">
                <a:latin typeface="Comic Sans MS" pitchFamily="66" charset="0"/>
              </a:rPr>
              <a:t>Create a Descriptive Statistics Summary Table using the Excel Add-In</a:t>
            </a:r>
          </a:p>
          <a:p>
            <a:pPr eaLnBrk="1" hangingPunct="1"/>
            <a:endParaRPr lang="en-US" altLang="en-US" dirty="0">
              <a:latin typeface="Comic Sans MS" pitchFamily="66" charset="0"/>
            </a:endParaRPr>
          </a:p>
          <a:p>
            <a:pPr eaLnBrk="1" hangingPunct="1"/>
            <a:r>
              <a:rPr lang="en-US" altLang="en-US" dirty="0">
                <a:latin typeface="Comic Sans MS" pitchFamily="66" charset="0"/>
              </a:rPr>
              <a:t>Make it “</a:t>
            </a:r>
            <a:r>
              <a:rPr lang="en-US" altLang="en-US" dirty="0" err="1">
                <a:latin typeface="Comic Sans MS" pitchFamily="66" charset="0"/>
              </a:rPr>
              <a:t>purty</a:t>
            </a:r>
            <a:r>
              <a:rPr lang="en-US" altLang="en-US" dirty="0">
                <a:latin typeface="Comic Sans MS" pitchFamily="66" charset="0"/>
              </a:rPr>
              <a:t>”</a:t>
            </a:r>
          </a:p>
          <a:p>
            <a:pPr eaLnBrk="1" hangingPunct="1"/>
            <a:endParaRPr lang="en-US" altLang="en-US" dirty="0">
              <a:latin typeface="Comic Sans MS" pitchFamily="66" charset="0"/>
            </a:endParaRPr>
          </a:p>
          <a:p>
            <a:pPr eaLnBrk="1" hangingPunct="1"/>
            <a:r>
              <a:rPr lang="en-US" altLang="en-US" sz="3000" dirty="0">
                <a:latin typeface="Comic Sans MS" pitchFamily="66" charset="0"/>
              </a:rPr>
              <a:t>(Note: this will end up on another sheet)</a:t>
            </a:r>
          </a:p>
        </p:txBody>
      </p:sp>
      <p:sp>
        <p:nvSpPr>
          <p:cNvPr id="6" name="Rectangle 5">
            <a:extLst>
              <a:ext uri="{FF2B5EF4-FFF2-40B4-BE49-F238E27FC236}">
                <a16:creationId xmlns:a16="http://schemas.microsoft.com/office/drawing/2014/main" id="{DC039CD7-17AE-48AC-91AC-B4187BED662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MULTIPLE COMPARISON GRAPHS</a:t>
            </a:r>
          </a:p>
          <a:p>
            <a:pPr algn="ctr" eaLnBrk="1" hangingPunct="1">
              <a:spcBef>
                <a:spcPct val="0"/>
              </a:spcBef>
              <a:buFontTx/>
              <a:buNone/>
            </a:pPr>
            <a:r>
              <a:rPr lang="en-US" altLang="en-US" sz="2400" dirty="0">
                <a:solidFill>
                  <a:schemeClr val="bg1"/>
                </a:solidFill>
              </a:rPr>
              <a:t>IN-CLASS PROBLEMS 4a</a:t>
            </a:r>
            <a:endParaRPr lang="en-US" altLang="en-US" sz="2400" i="1" dirty="0">
              <a:solidFill>
                <a:schemeClr val="folHlink"/>
              </a:solidFill>
            </a:endParaRPr>
          </a:p>
        </p:txBody>
      </p:sp>
    </p:spTree>
    <p:extLst>
      <p:ext uri="{BB962C8B-B14F-4D97-AF65-F5344CB8AC3E}">
        <p14:creationId xmlns:p14="http://schemas.microsoft.com/office/powerpoint/2010/main" val="30306147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236F6-8788-4D50-8FFB-8B7F7ACA47DD}"/>
              </a:ext>
            </a:extLst>
          </p:cNvPr>
          <p:cNvSpPr>
            <a:spLocks noGrp="1"/>
          </p:cNvSpPr>
          <p:nvPr>
            <p:ph idx="1"/>
          </p:nvPr>
        </p:nvSpPr>
        <p:spPr>
          <a:xfrm>
            <a:off x="457200" y="762000"/>
            <a:ext cx="8229600" cy="5638800"/>
          </a:xfrm>
        </p:spPr>
        <p:txBody>
          <a:bodyPr/>
          <a:lstStyle/>
          <a:p>
            <a:r>
              <a:rPr lang="en-US" dirty="0"/>
              <a:t>If it doesn’t look like this, it </a:t>
            </a:r>
            <a:r>
              <a:rPr lang="en-US" dirty="0" err="1"/>
              <a:t>ain’t</a:t>
            </a:r>
            <a:r>
              <a:rPr lang="en-US" dirty="0"/>
              <a:t> “</a:t>
            </a:r>
            <a:r>
              <a:rPr lang="en-US" dirty="0" err="1"/>
              <a:t>purty</a:t>
            </a:r>
            <a:r>
              <a:rPr lang="en-US" dirty="0"/>
              <a:t>”:</a:t>
            </a:r>
          </a:p>
        </p:txBody>
      </p:sp>
      <p:pic>
        <p:nvPicPr>
          <p:cNvPr id="5" name="Picture 4">
            <a:extLst>
              <a:ext uri="{FF2B5EF4-FFF2-40B4-BE49-F238E27FC236}">
                <a16:creationId xmlns:a16="http://schemas.microsoft.com/office/drawing/2014/main" id="{9CE9B0CE-FDAD-407A-984E-B50308F9A4D8}"/>
              </a:ext>
            </a:extLst>
          </p:cNvPr>
          <p:cNvPicPr>
            <a:picLocks noChangeAspect="1"/>
          </p:cNvPicPr>
          <p:nvPr/>
        </p:nvPicPr>
        <p:blipFill>
          <a:blip r:embed="rId2"/>
          <a:stretch>
            <a:fillRect/>
          </a:stretch>
        </p:blipFill>
        <p:spPr>
          <a:xfrm>
            <a:off x="3581400" y="2428875"/>
            <a:ext cx="5490772" cy="4352925"/>
          </a:xfrm>
          <a:prstGeom prst="rect">
            <a:avLst/>
          </a:prstGeom>
        </p:spPr>
      </p:pic>
      <p:sp>
        <p:nvSpPr>
          <p:cNvPr id="6" name="Rectangle 5">
            <a:extLst>
              <a:ext uri="{FF2B5EF4-FFF2-40B4-BE49-F238E27FC236}">
                <a16:creationId xmlns:a16="http://schemas.microsoft.com/office/drawing/2014/main" id="{205A1E32-73A0-4A80-817A-AE700623E728}"/>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8" name="Rectangle 7">
            <a:extLst>
              <a:ext uri="{FF2B5EF4-FFF2-40B4-BE49-F238E27FC236}">
                <a16:creationId xmlns:a16="http://schemas.microsoft.com/office/drawing/2014/main" id="{00FADF22-F17B-448B-B7FA-782F54974B9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MULTIPLE COMPARISON GRAPHS</a:t>
            </a:r>
          </a:p>
          <a:p>
            <a:pPr algn="ctr" eaLnBrk="1" hangingPunct="1">
              <a:spcBef>
                <a:spcPct val="0"/>
              </a:spcBef>
              <a:buFontTx/>
              <a:buNone/>
            </a:pPr>
            <a:r>
              <a:rPr lang="en-US" altLang="en-US" sz="2400" dirty="0">
                <a:solidFill>
                  <a:schemeClr val="bg1"/>
                </a:solidFill>
              </a:rPr>
              <a:t>IN-CLASS PROBLEMS 4a</a:t>
            </a:r>
            <a:endParaRPr lang="en-US" altLang="en-US" sz="2400" i="1" dirty="0">
              <a:solidFill>
                <a:schemeClr val="folHlink"/>
              </a:solidFill>
            </a:endParaRPr>
          </a:p>
        </p:txBody>
      </p:sp>
    </p:spTree>
    <p:extLst>
      <p:ext uri="{BB962C8B-B14F-4D97-AF65-F5344CB8AC3E}">
        <p14:creationId xmlns:p14="http://schemas.microsoft.com/office/powerpoint/2010/main" val="7120567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236F6-8788-4D50-8FFB-8B7F7ACA47DD}"/>
              </a:ext>
            </a:extLst>
          </p:cNvPr>
          <p:cNvSpPr>
            <a:spLocks noGrp="1"/>
          </p:cNvSpPr>
          <p:nvPr>
            <p:ph idx="1"/>
          </p:nvPr>
        </p:nvSpPr>
        <p:spPr>
          <a:xfrm>
            <a:off x="457200" y="762000"/>
            <a:ext cx="8458200" cy="5638800"/>
          </a:xfrm>
        </p:spPr>
        <p:txBody>
          <a:bodyPr/>
          <a:lstStyle/>
          <a:p>
            <a:r>
              <a:rPr lang="en-US" dirty="0"/>
              <a:t>Create an MCG</a:t>
            </a:r>
          </a:p>
          <a:p>
            <a:r>
              <a:rPr lang="en-US" dirty="0"/>
              <a:t>Rearrange a new table so it has: </a:t>
            </a:r>
          </a:p>
          <a:p>
            <a:r>
              <a:rPr lang="en-US" dirty="0"/>
              <a:t>Labels</a:t>
            </a:r>
          </a:p>
          <a:p>
            <a:pPr>
              <a:spcBef>
                <a:spcPts val="0"/>
              </a:spcBef>
            </a:pPr>
            <a:r>
              <a:rPr lang="en-US" dirty="0"/>
              <a:t>Maximum</a:t>
            </a:r>
          </a:p>
          <a:p>
            <a:pPr>
              <a:spcBef>
                <a:spcPts val="0"/>
              </a:spcBef>
            </a:pPr>
            <a:r>
              <a:rPr lang="en-US" dirty="0"/>
              <a:t>Minimum</a:t>
            </a:r>
          </a:p>
          <a:p>
            <a:pPr>
              <a:spcBef>
                <a:spcPts val="0"/>
              </a:spcBef>
            </a:pPr>
            <a:r>
              <a:rPr lang="en-US" dirty="0"/>
              <a:t>Mean </a:t>
            </a:r>
          </a:p>
        </p:txBody>
      </p:sp>
      <p:sp>
        <p:nvSpPr>
          <p:cNvPr id="6" name="Rectangle 5">
            <a:extLst>
              <a:ext uri="{FF2B5EF4-FFF2-40B4-BE49-F238E27FC236}">
                <a16:creationId xmlns:a16="http://schemas.microsoft.com/office/drawing/2014/main" id="{205A1E32-73A0-4A80-817A-AE700623E728}"/>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pic>
        <p:nvPicPr>
          <p:cNvPr id="7" name="Picture 6">
            <a:extLst>
              <a:ext uri="{FF2B5EF4-FFF2-40B4-BE49-F238E27FC236}">
                <a16:creationId xmlns:a16="http://schemas.microsoft.com/office/drawing/2014/main" id="{62D8AA74-9BB5-408D-9AC8-D7F0C786509E}"/>
              </a:ext>
            </a:extLst>
          </p:cNvPr>
          <p:cNvPicPr>
            <a:picLocks noChangeAspect="1"/>
          </p:cNvPicPr>
          <p:nvPr/>
        </p:nvPicPr>
        <p:blipFill>
          <a:blip r:embed="rId2"/>
          <a:stretch>
            <a:fillRect/>
          </a:stretch>
        </p:blipFill>
        <p:spPr>
          <a:xfrm>
            <a:off x="2081140" y="4648200"/>
            <a:ext cx="6977136" cy="1962835"/>
          </a:xfrm>
          <a:prstGeom prst="rect">
            <a:avLst/>
          </a:prstGeom>
        </p:spPr>
      </p:pic>
      <p:sp>
        <p:nvSpPr>
          <p:cNvPr id="9" name="TextBox 8">
            <a:extLst>
              <a:ext uri="{FF2B5EF4-FFF2-40B4-BE49-F238E27FC236}">
                <a16:creationId xmlns:a16="http://schemas.microsoft.com/office/drawing/2014/main" id="{3DE2C9F4-6D95-42B8-817F-1E8B861201E1}"/>
              </a:ext>
            </a:extLst>
          </p:cNvPr>
          <p:cNvSpPr txBox="1"/>
          <p:nvPr/>
        </p:nvSpPr>
        <p:spPr>
          <a:xfrm>
            <a:off x="5181600" y="2572434"/>
            <a:ext cx="3124200" cy="646331"/>
          </a:xfrm>
          <a:prstGeom prst="rect">
            <a:avLst/>
          </a:prstGeom>
          <a:noFill/>
        </p:spPr>
        <p:txBody>
          <a:bodyPr wrap="square">
            <a:spAutoFit/>
          </a:bodyPr>
          <a:lstStyle/>
          <a:p>
            <a:pPr>
              <a:spcBef>
                <a:spcPts val="0"/>
              </a:spcBef>
            </a:pPr>
            <a:r>
              <a:rPr lang="en-US" dirty="0"/>
              <a:t>If it’s not like this in this order, the MCG won’t work!</a:t>
            </a:r>
          </a:p>
        </p:txBody>
      </p:sp>
      <p:sp>
        <p:nvSpPr>
          <p:cNvPr id="11" name="Rectangle 10">
            <a:extLst>
              <a:ext uri="{FF2B5EF4-FFF2-40B4-BE49-F238E27FC236}">
                <a16:creationId xmlns:a16="http://schemas.microsoft.com/office/drawing/2014/main" id="{A8EFFD46-B754-4F62-AC70-57402491BA4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MULTIPLE COMPARISON GRAPHS</a:t>
            </a:r>
          </a:p>
          <a:p>
            <a:pPr algn="ctr" eaLnBrk="1" hangingPunct="1">
              <a:spcBef>
                <a:spcPct val="0"/>
              </a:spcBef>
              <a:buFontTx/>
              <a:buNone/>
            </a:pPr>
            <a:r>
              <a:rPr lang="en-US" altLang="en-US" sz="2400" dirty="0">
                <a:solidFill>
                  <a:schemeClr val="bg1"/>
                </a:solidFill>
              </a:rPr>
              <a:t>IN-CLASS PROBLEMS 4b</a:t>
            </a:r>
            <a:endParaRPr lang="en-US" altLang="en-US" sz="2400" i="1" dirty="0">
              <a:solidFill>
                <a:schemeClr val="folHlink"/>
              </a:solidFill>
            </a:endParaRPr>
          </a:p>
        </p:txBody>
      </p:sp>
    </p:spTree>
    <p:extLst>
      <p:ext uri="{BB962C8B-B14F-4D97-AF65-F5344CB8AC3E}">
        <p14:creationId xmlns:p14="http://schemas.microsoft.com/office/powerpoint/2010/main" val="7716599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991600" cy="5638800"/>
          </a:xfrm>
        </p:spPr>
        <p:txBody>
          <a:bodyPr/>
          <a:lstStyle/>
          <a:p>
            <a:pPr eaLnBrk="1" hangingPunct="1"/>
            <a:r>
              <a:rPr lang="en-US" altLang="en-US" sz="3300" dirty="0">
                <a:latin typeface="Comic Sans MS" pitchFamily="66" charset="0"/>
              </a:rPr>
              <a:t>Highlight this new summary data table </a:t>
            </a:r>
          </a:p>
          <a:p>
            <a:pPr eaLnBrk="1" hangingPunct="1"/>
            <a:r>
              <a:rPr lang="en-US" altLang="en-US" sz="3300" dirty="0">
                <a:latin typeface="Comic Sans MS" pitchFamily="66" charset="0"/>
              </a:rPr>
              <a:t>Click “Insert”</a:t>
            </a:r>
          </a:p>
          <a:p>
            <a:pPr eaLnBrk="1" hangingPunct="1"/>
            <a:r>
              <a:rPr lang="en-US" altLang="en-US" sz="3300" dirty="0">
                <a:latin typeface="Comic Sans MS" pitchFamily="66" charset="0"/>
              </a:rPr>
              <a:t>Hunt for </a:t>
            </a:r>
          </a:p>
          <a:p>
            <a:pPr eaLnBrk="1" hangingPunct="1">
              <a:spcBef>
                <a:spcPts val="0"/>
              </a:spcBef>
            </a:pPr>
            <a:r>
              <a:rPr lang="en-US" altLang="en-US" sz="3300" dirty="0">
                <a:latin typeface="Comic Sans MS" pitchFamily="66" charset="0"/>
              </a:rPr>
              <a:t>an “icicle”-</a:t>
            </a:r>
          </a:p>
          <a:p>
            <a:pPr eaLnBrk="1" hangingPunct="1">
              <a:spcBef>
                <a:spcPts val="0"/>
              </a:spcBef>
            </a:pPr>
            <a:r>
              <a:rPr lang="en-US" altLang="en-US" sz="3300" dirty="0">
                <a:latin typeface="Comic Sans MS" pitchFamily="66" charset="0"/>
              </a:rPr>
              <a:t>shaped icon</a:t>
            </a:r>
          </a:p>
        </p:txBody>
      </p:sp>
      <p:sp>
        <p:nvSpPr>
          <p:cNvPr id="7" name="Rectangle 6">
            <a:extLst>
              <a:ext uri="{FF2B5EF4-FFF2-40B4-BE49-F238E27FC236}">
                <a16:creationId xmlns:a16="http://schemas.microsoft.com/office/drawing/2014/main" id="{96B8D421-DC05-42E6-ACCE-8DAF33AF834F}"/>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pic>
        <p:nvPicPr>
          <p:cNvPr id="8" name="Picture 7">
            <a:extLst>
              <a:ext uri="{FF2B5EF4-FFF2-40B4-BE49-F238E27FC236}">
                <a16:creationId xmlns:a16="http://schemas.microsoft.com/office/drawing/2014/main" id="{381D696F-BB38-4746-817D-E01ADE84C448}"/>
              </a:ext>
            </a:extLst>
          </p:cNvPr>
          <p:cNvPicPr>
            <a:picLocks noChangeAspect="1"/>
          </p:cNvPicPr>
          <p:nvPr/>
        </p:nvPicPr>
        <p:blipFill>
          <a:blip r:embed="rId2"/>
          <a:stretch>
            <a:fillRect/>
          </a:stretch>
        </p:blipFill>
        <p:spPr>
          <a:xfrm>
            <a:off x="2871013" y="2013358"/>
            <a:ext cx="6282512" cy="4844642"/>
          </a:xfrm>
          <a:prstGeom prst="rect">
            <a:avLst/>
          </a:prstGeom>
        </p:spPr>
      </p:pic>
      <p:sp>
        <p:nvSpPr>
          <p:cNvPr id="4" name="Oval 3"/>
          <p:cNvSpPr/>
          <p:nvPr/>
        </p:nvSpPr>
        <p:spPr>
          <a:xfrm>
            <a:off x="7086600" y="2133600"/>
            <a:ext cx="533400" cy="381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2AA9FF-4338-4E8E-A7C3-B0A5E67F47D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MULTIPLE COMPARISON GRAPHS</a:t>
            </a:r>
          </a:p>
          <a:p>
            <a:pPr algn="ctr" eaLnBrk="1" hangingPunct="1">
              <a:spcBef>
                <a:spcPct val="0"/>
              </a:spcBef>
              <a:buFontTx/>
              <a:buNone/>
            </a:pPr>
            <a:r>
              <a:rPr lang="en-US" altLang="en-US" sz="2400" dirty="0">
                <a:solidFill>
                  <a:schemeClr val="bg1"/>
                </a:solidFill>
              </a:rPr>
              <a:t>IN-CLASS PROBLEMS 4b</a:t>
            </a:r>
            <a:endParaRPr lang="en-US" altLang="en-US" sz="2400" i="1" dirty="0">
              <a:solidFill>
                <a:schemeClr val="folHlink"/>
              </a:solidFill>
            </a:endParaRPr>
          </a:p>
        </p:txBody>
      </p:sp>
    </p:spTree>
    <p:extLst>
      <p:ext uri="{BB962C8B-B14F-4D97-AF65-F5344CB8AC3E}">
        <p14:creationId xmlns:p14="http://schemas.microsoft.com/office/powerpoint/2010/main" val="18336913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22729"/>
            <a:ext cx="8534400" cy="5925671"/>
          </a:xfrm>
        </p:spPr>
        <p:txBody>
          <a:bodyPr/>
          <a:lstStyle/>
          <a:p>
            <a:r>
              <a:rPr lang="en-US" dirty="0"/>
              <a:t>Click the first “Stock” pic</a:t>
            </a:r>
          </a:p>
        </p:txBody>
      </p:sp>
      <p:sp>
        <p:nvSpPr>
          <p:cNvPr id="5" name="Oval 4"/>
          <p:cNvSpPr/>
          <p:nvPr/>
        </p:nvSpPr>
        <p:spPr>
          <a:xfrm>
            <a:off x="2514600" y="2438400"/>
            <a:ext cx="762000" cy="381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E47DFEC-B492-416E-A3C5-E8F81A1B0CD2}"/>
              </a:ext>
            </a:extLst>
          </p:cNvPr>
          <p:cNvPicPr>
            <a:picLocks noChangeAspect="1"/>
          </p:cNvPicPr>
          <p:nvPr/>
        </p:nvPicPr>
        <p:blipFill>
          <a:blip r:embed="rId2"/>
          <a:stretch>
            <a:fillRect/>
          </a:stretch>
        </p:blipFill>
        <p:spPr>
          <a:xfrm>
            <a:off x="809625" y="1066800"/>
            <a:ext cx="8334375" cy="5800725"/>
          </a:xfrm>
          <a:prstGeom prst="rect">
            <a:avLst/>
          </a:prstGeom>
        </p:spPr>
      </p:pic>
      <p:cxnSp>
        <p:nvCxnSpPr>
          <p:cNvPr id="6" name="Straight Arrow Connector 5"/>
          <p:cNvCxnSpPr>
            <a:cxnSpLocks/>
          </p:cNvCxnSpPr>
          <p:nvPr/>
        </p:nvCxnSpPr>
        <p:spPr>
          <a:xfrm flipH="1">
            <a:off x="6400800" y="914400"/>
            <a:ext cx="533400" cy="28194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04E54EA-70DB-4F23-A3D4-F51971493C8B}"/>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16536886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686800" cy="5638800"/>
          </a:xfrm>
        </p:spPr>
        <p:txBody>
          <a:bodyPr/>
          <a:lstStyle/>
          <a:p>
            <a:r>
              <a:rPr lang="en-US" dirty="0"/>
              <a:t>This is called a “hi-lo-close graph</a:t>
            </a:r>
          </a:p>
          <a:p>
            <a:r>
              <a:rPr lang="en-US" dirty="0"/>
              <a:t>Ugly… as usual …but… informative!</a:t>
            </a:r>
          </a:p>
        </p:txBody>
      </p:sp>
      <p:pic>
        <p:nvPicPr>
          <p:cNvPr id="2" name="Picture 1"/>
          <p:cNvPicPr>
            <a:picLocks noChangeAspect="1"/>
          </p:cNvPicPr>
          <p:nvPr/>
        </p:nvPicPr>
        <p:blipFill>
          <a:blip r:embed="rId2"/>
          <a:stretch>
            <a:fillRect/>
          </a:stretch>
        </p:blipFill>
        <p:spPr>
          <a:xfrm>
            <a:off x="447674" y="1904524"/>
            <a:ext cx="8315326" cy="4978823"/>
          </a:xfrm>
          <a:prstGeom prst="rect">
            <a:avLst/>
          </a:prstGeom>
        </p:spPr>
      </p:pic>
      <p:sp>
        <p:nvSpPr>
          <p:cNvPr id="4" name="Rectangle 3">
            <a:extLst>
              <a:ext uri="{FF2B5EF4-FFF2-40B4-BE49-F238E27FC236}">
                <a16:creationId xmlns:a16="http://schemas.microsoft.com/office/drawing/2014/main" id="{A8E5A088-83C9-427F-A998-422097BC8C34}"/>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2018</a:t>
            </a:r>
          </a:p>
        </p:txBody>
      </p:sp>
    </p:spTree>
    <p:extLst>
      <p:ext uri="{BB962C8B-B14F-4D97-AF65-F5344CB8AC3E}">
        <p14:creationId xmlns:p14="http://schemas.microsoft.com/office/powerpoint/2010/main" val="153976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49" y="1009650"/>
            <a:ext cx="5662651"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dirty="0"/>
              <a:t>Boxplots</a:t>
            </a:r>
            <a:endParaRPr lang="en-US" dirty="0"/>
          </a:p>
        </p:txBody>
      </p:sp>
      <p:sp>
        <p:nvSpPr>
          <p:cNvPr id="4" name="Rectangle 3">
            <a:extLst>
              <a:ext uri="{FF2B5EF4-FFF2-40B4-BE49-F238E27FC236}">
                <a16:creationId xmlns:a16="http://schemas.microsoft.com/office/drawing/2014/main" id="{075B4DED-7E4B-42B9-B65E-7287CF1BCA10}"/>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2017</a:t>
            </a:r>
          </a:p>
        </p:txBody>
      </p:sp>
    </p:spTree>
    <p:extLst>
      <p:ext uri="{BB962C8B-B14F-4D97-AF65-F5344CB8AC3E}">
        <p14:creationId xmlns:p14="http://schemas.microsoft.com/office/powerpoint/2010/main" val="36878707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5638800"/>
          </a:xfrm>
        </p:spPr>
        <p:txBody>
          <a:bodyPr/>
          <a:lstStyle/>
          <a:p>
            <a:pPr eaLnBrk="1" hangingPunct="1"/>
            <a:r>
              <a:rPr lang="en-US" altLang="en-US" dirty="0">
                <a:latin typeface="Comic Sans MS" pitchFamily="66" charset="0"/>
              </a:rPr>
              <a:t>Click the Chart Design tab</a:t>
            </a:r>
          </a:p>
          <a:p>
            <a:pPr eaLnBrk="1" hangingPunct="1">
              <a:spcBef>
                <a:spcPts val="0"/>
              </a:spcBef>
            </a:pPr>
            <a:r>
              <a:rPr lang="en-US" altLang="en-US" dirty="0">
                <a:latin typeface="Comic Sans MS" pitchFamily="66" charset="0"/>
              </a:rPr>
              <a:t>Select one you like</a:t>
            </a:r>
          </a:p>
          <a:p>
            <a:endParaRPr lang="en-US" dirty="0"/>
          </a:p>
        </p:txBody>
      </p:sp>
      <p:pic>
        <p:nvPicPr>
          <p:cNvPr id="5" name="Picture 4">
            <a:extLst>
              <a:ext uri="{FF2B5EF4-FFF2-40B4-BE49-F238E27FC236}">
                <a16:creationId xmlns:a16="http://schemas.microsoft.com/office/drawing/2014/main" id="{F4789D9A-6FEC-4A4F-8C60-15B8A89F3963}"/>
              </a:ext>
            </a:extLst>
          </p:cNvPr>
          <p:cNvPicPr>
            <a:picLocks noChangeAspect="1"/>
          </p:cNvPicPr>
          <p:nvPr/>
        </p:nvPicPr>
        <p:blipFill>
          <a:blip r:embed="rId2"/>
          <a:stretch>
            <a:fillRect/>
          </a:stretch>
        </p:blipFill>
        <p:spPr>
          <a:xfrm>
            <a:off x="295275" y="1019175"/>
            <a:ext cx="8848725" cy="5838825"/>
          </a:xfrm>
          <a:prstGeom prst="rect">
            <a:avLst/>
          </a:prstGeom>
        </p:spPr>
      </p:pic>
      <p:sp>
        <p:nvSpPr>
          <p:cNvPr id="8" name="Rectangle 7">
            <a:extLst>
              <a:ext uri="{FF2B5EF4-FFF2-40B4-BE49-F238E27FC236}">
                <a16:creationId xmlns:a16="http://schemas.microsoft.com/office/drawing/2014/main" id="{712E3602-FCC2-4D3C-BF94-FC5F8632BF61}"/>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6" name="Oval 5"/>
          <p:cNvSpPr/>
          <p:nvPr/>
        </p:nvSpPr>
        <p:spPr>
          <a:xfrm>
            <a:off x="5855208" y="1031367"/>
            <a:ext cx="990600" cy="36461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4686625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F6A05B-B71B-4A7F-B283-6E59814415E0}"/>
              </a:ext>
            </a:extLst>
          </p:cNvPr>
          <p:cNvPicPr>
            <a:picLocks noChangeAspect="1"/>
          </p:cNvPicPr>
          <p:nvPr/>
        </p:nvPicPr>
        <p:blipFill>
          <a:blip r:embed="rId3"/>
          <a:stretch>
            <a:fillRect/>
          </a:stretch>
        </p:blipFill>
        <p:spPr>
          <a:xfrm>
            <a:off x="0" y="1837600"/>
            <a:ext cx="9144000" cy="5020400"/>
          </a:xfrm>
          <a:prstGeom prst="rect">
            <a:avLst/>
          </a:prstGeom>
        </p:spPr>
      </p:pic>
      <p:sp>
        <p:nvSpPr>
          <p:cNvPr id="3" name="Content Placeholder 2"/>
          <p:cNvSpPr>
            <a:spLocks noGrp="1"/>
          </p:cNvSpPr>
          <p:nvPr>
            <p:ph idx="1"/>
          </p:nvPr>
        </p:nvSpPr>
        <p:spPr>
          <a:xfrm>
            <a:off x="304800" y="304800"/>
            <a:ext cx="8229600" cy="5638800"/>
          </a:xfrm>
        </p:spPr>
        <p:txBody>
          <a:bodyPr/>
          <a:lstStyle/>
          <a:p>
            <a:pPr eaLnBrk="1" hangingPunct="1"/>
            <a:r>
              <a:rPr lang="en-US" altLang="en-US" dirty="0">
                <a:latin typeface="Comic Sans MS" pitchFamily="66" charset="0"/>
              </a:rPr>
              <a:t>Click </a:t>
            </a:r>
            <a:r>
              <a:rPr lang="en-US" dirty="0">
                <a:latin typeface="Comic Sans MS" pitchFamily="66" charset="0"/>
              </a:rPr>
              <a:t>the + sign</a:t>
            </a:r>
            <a:endParaRPr lang="en-US" dirty="0"/>
          </a:p>
        </p:txBody>
      </p:sp>
      <p:sp>
        <p:nvSpPr>
          <p:cNvPr id="6" name="Rectangle 5">
            <a:extLst>
              <a:ext uri="{FF2B5EF4-FFF2-40B4-BE49-F238E27FC236}">
                <a16:creationId xmlns:a16="http://schemas.microsoft.com/office/drawing/2014/main" id="{09BB210D-AF71-40F1-B857-CC52ACE12516}"/>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cxnSp>
        <p:nvCxnSpPr>
          <p:cNvPr id="9" name="Straight Arrow Connector 8"/>
          <p:cNvCxnSpPr>
            <a:cxnSpLocks/>
          </p:cNvCxnSpPr>
          <p:nvPr/>
        </p:nvCxnSpPr>
        <p:spPr>
          <a:xfrm>
            <a:off x="4419600" y="914400"/>
            <a:ext cx="2895600" cy="342962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9372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F6A05B-B71B-4A7F-B283-6E59814415E0}"/>
              </a:ext>
            </a:extLst>
          </p:cNvPr>
          <p:cNvPicPr>
            <a:picLocks noChangeAspect="1"/>
          </p:cNvPicPr>
          <p:nvPr/>
        </p:nvPicPr>
        <p:blipFill>
          <a:blip r:embed="rId3"/>
          <a:stretch>
            <a:fillRect/>
          </a:stretch>
        </p:blipFill>
        <p:spPr>
          <a:xfrm>
            <a:off x="0" y="1837600"/>
            <a:ext cx="9144000" cy="5020400"/>
          </a:xfrm>
          <a:prstGeom prst="rect">
            <a:avLst/>
          </a:prstGeom>
        </p:spPr>
      </p:pic>
      <p:sp>
        <p:nvSpPr>
          <p:cNvPr id="3" name="Content Placeholder 2"/>
          <p:cNvSpPr>
            <a:spLocks noGrp="1"/>
          </p:cNvSpPr>
          <p:nvPr>
            <p:ph idx="1"/>
          </p:nvPr>
        </p:nvSpPr>
        <p:spPr>
          <a:xfrm>
            <a:off x="304800" y="304800"/>
            <a:ext cx="8229600" cy="5638800"/>
          </a:xfrm>
        </p:spPr>
        <p:txBody>
          <a:bodyPr/>
          <a:lstStyle/>
          <a:p>
            <a:pPr eaLnBrk="1" hangingPunct="1"/>
            <a:r>
              <a:rPr lang="en-US" dirty="0"/>
              <a:t>Make sure Axes, Axis Titles, Chart Title and Legend are “on”</a:t>
            </a:r>
          </a:p>
        </p:txBody>
      </p:sp>
      <p:sp>
        <p:nvSpPr>
          <p:cNvPr id="6" name="Rectangle 5">
            <a:extLst>
              <a:ext uri="{FF2B5EF4-FFF2-40B4-BE49-F238E27FC236}">
                <a16:creationId xmlns:a16="http://schemas.microsoft.com/office/drawing/2014/main" id="{09BB210D-AF71-40F1-B857-CC52ACE12516}"/>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8" name="Oval 7"/>
          <p:cNvSpPr/>
          <p:nvPr/>
        </p:nvSpPr>
        <p:spPr>
          <a:xfrm>
            <a:off x="7467600" y="4495800"/>
            <a:ext cx="1295400" cy="1600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1217107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638800"/>
          </a:xfrm>
        </p:spPr>
        <p:txBody>
          <a:bodyPr/>
          <a:lstStyle/>
          <a:p>
            <a:pPr>
              <a:spcBef>
                <a:spcPts val="0"/>
              </a:spcBef>
            </a:pPr>
            <a:r>
              <a:rPr lang="en-US" dirty="0"/>
              <a:t>Fill in titles:</a:t>
            </a:r>
          </a:p>
        </p:txBody>
      </p:sp>
      <p:sp>
        <p:nvSpPr>
          <p:cNvPr id="7" name="Rectangle 6">
            <a:extLst>
              <a:ext uri="{FF2B5EF4-FFF2-40B4-BE49-F238E27FC236}">
                <a16:creationId xmlns:a16="http://schemas.microsoft.com/office/drawing/2014/main" id="{AB070C15-1BCF-4A11-A16A-F1F6E8033877}"/>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pic>
        <p:nvPicPr>
          <p:cNvPr id="10" name="Picture 9">
            <a:extLst>
              <a:ext uri="{FF2B5EF4-FFF2-40B4-BE49-F238E27FC236}">
                <a16:creationId xmlns:a16="http://schemas.microsoft.com/office/drawing/2014/main" id="{6D1D33B6-FEB0-4A7C-BE89-93554F037ACB}"/>
              </a:ext>
            </a:extLst>
          </p:cNvPr>
          <p:cNvPicPr>
            <a:picLocks noChangeAspect="1"/>
          </p:cNvPicPr>
          <p:nvPr/>
        </p:nvPicPr>
        <p:blipFill>
          <a:blip r:embed="rId2"/>
          <a:stretch>
            <a:fillRect/>
          </a:stretch>
        </p:blipFill>
        <p:spPr>
          <a:xfrm>
            <a:off x="0" y="1066800"/>
            <a:ext cx="9144000" cy="5486400"/>
          </a:xfrm>
          <a:prstGeom prst="rect">
            <a:avLst/>
          </a:prstGeom>
        </p:spPr>
      </p:pic>
    </p:spTree>
    <p:extLst>
      <p:ext uri="{BB962C8B-B14F-4D97-AF65-F5344CB8AC3E}">
        <p14:creationId xmlns:p14="http://schemas.microsoft.com/office/powerpoint/2010/main" val="3613065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95835"/>
            <a:ext cx="8229600" cy="5638800"/>
          </a:xfrm>
        </p:spPr>
        <p:txBody>
          <a:bodyPr/>
          <a:lstStyle/>
          <a:p>
            <a:r>
              <a:rPr lang="en-US" dirty="0"/>
              <a:t>Right click on any top of a line (the “Maximum”) and select “Format Data Series” </a:t>
            </a:r>
          </a:p>
        </p:txBody>
      </p:sp>
      <p:sp>
        <p:nvSpPr>
          <p:cNvPr id="5" name="Rectangle 4">
            <a:extLst>
              <a:ext uri="{FF2B5EF4-FFF2-40B4-BE49-F238E27FC236}">
                <a16:creationId xmlns:a16="http://schemas.microsoft.com/office/drawing/2014/main" id="{AC6314C3-D8D9-46CB-A5EE-3AC6DC07CEC7}"/>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pic>
        <p:nvPicPr>
          <p:cNvPr id="4" name="Picture 3">
            <a:extLst>
              <a:ext uri="{FF2B5EF4-FFF2-40B4-BE49-F238E27FC236}">
                <a16:creationId xmlns:a16="http://schemas.microsoft.com/office/drawing/2014/main" id="{941498CD-DCF8-4B31-98E7-2A1986D95A26}"/>
              </a:ext>
            </a:extLst>
          </p:cNvPr>
          <p:cNvPicPr>
            <a:picLocks noChangeAspect="1"/>
          </p:cNvPicPr>
          <p:nvPr/>
        </p:nvPicPr>
        <p:blipFill>
          <a:blip r:embed="rId2"/>
          <a:stretch>
            <a:fillRect/>
          </a:stretch>
        </p:blipFill>
        <p:spPr>
          <a:xfrm>
            <a:off x="2362199" y="2296191"/>
            <a:ext cx="6781801" cy="4561810"/>
          </a:xfrm>
          <a:prstGeom prst="rect">
            <a:avLst/>
          </a:prstGeom>
        </p:spPr>
      </p:pic>
      <p:cxnSp>
        <p:nvCxnSpPr>
          <p:cNvPr id="6" name="Straight Arrow Connector 5"/>
          <p:cNvCxnSpPr>
            <a:cxnSpLocks/>
          </p:cNvCxnSpPr>
          <p:nvPr/>
        </p:nvCxnSpPr>
        <p:spPr>
          <a:xfrm flipH="1">
            <a:off x="4191000" y="923365"/>
            <a:ext cx="3810000" cy="326763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743F80D-2662-4DB1-9C95-8DB2C62D54D6}"/>
              </a:ext>
            </a:extLst>
          </p:cNvPr>
          <p:cNvCxnSpPr>
            <a:cxnSpLocks/>
          </p:cNvCxnSpPr>
          <p:nvPr/>
        </p:nvCxnSpPr>
        <p:spPr>
          <a:xfrm>
            <a:off x="5660288" y="2057400"/>
            <a:ext cx="283312" cy="43434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5107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5638800"/>
          </a:xfrm>
        </p:spPr>
        <p:txBody>
          <a:bodyPr/>
          <a:lstStyle/>
          <a:p>
            <a:r>
              <a:rPr lang="en-US" dirty="0"/>
              <a:t>Click on “Paint can”, “Marker” and “Marker Options” then “Built-in”</a:t>
            </a:r>
          </a:p>
        </p:txBody>
      </p:sp>
      <p:sp>
        <p:nvSpPr>
          <p:cNvPr id="5" name="Rectangle 4">
            <a:extLst>
              <a:ext uri="{FF2B5EF4-FFF2-40B4-BE49-F238E27FC236}">
                <a16:creationId xmlns:a16="http://schemas.microsoft.com/office/drawing/2014/main" id="{58310F09-55D2-4FA2-AE0C-33D399F82E70}"/>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pic>
        <p:nvPicPr>
          <p:cNvPr id="7" name="Picture 6">
            <a:extLst>
              <a:ext uri="{FF2B5EF4-FFF2-40B4-BE49-F238E27FC236}">
                <a16:creationId xmlns:a16="http://schemas.microsoft.com/office/drawing/2014/main" id="{87440187-B28C-4874-939A-C3BB7A10E363}"/>
              </a:ext>
            </a:extLst>
          </p:cNvPr>
          <p:cNvPicPr>
            <a:picLocks noChangeAspect="1"/>
          </p:cNvPicPr>
          <p:nvPr/>
        </p:nvPicPr>
        <p:blipFill>
          <a:blip r:embed="rId2"/>
          <a:stretch>
            <a:fillRect/>
          </a:stretch>
        </p:blipFill>
        <p:spPr>
          <a:xfrm>
            <a:off x="1752600" y="2064817"/>
            <a:ext cx="7453312" cy="4787087"/>
          </a:xfrm>
          <a:prstGeom prst="rect">
            <a:avLst/>
          </a:prstGeom>
        </p:spPr>
      </p:pic>
      <p:cxnSp>
        <p:nvCxnSpPr>
          <p:cNvPr id="4" name="Straight Arrow Connector 3"/>
          <p:cNvCxnSpPr>
            <a:cxnSpLocks/>
          </p:cNvCxnSpPr>
          <p:nvPr/>
        </p:nvCxnSpPr>
        <p:spPr>
          <a:xfrm>
            <a:off x="4419600" y="762000"/>
            <a:ext cx="2971800" cy="20574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3268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E42332-3A87-42A0-A3B0-97881CB3C571}"/>
              </a:ext>
            </a:extLst>
          </p:cNvPr>
          <p:cNvPicPr>
            <a:picLocks noChangeAspect="1"/>
          </p:cNvPicPr>
          <p:nvPr/>
        </p:nvPicPr>
        <p:blipFill>
          <a:blip r:embed="rId2"/>
          <a:stretch>
            <a:fillRect/>
          </a:stretch>
        </p:blipFill>
        <p:spPr>
          <a:xfrm>
            <a:off x="0" y="1392936"/>
            <a:ext cx="9144000" cy="5486400"/>
          </a:xfrm>
          <a:prstGeom prst="rect">
            <a:avLst/>
          </a:prstGeom>
        </p:spPr>
      </p:pic>
      <p:sp>
        <p:nvSpPr>
          <p:cNvPr id="3" name="Content Placeholder 2"/>
          <p:cNvSpPr>
            <a:spLocks noGrp="1"/>
          </p:cNvSpPr>
          <p:nvPr>
            <p:ph idx="1"/>
          </p:nvPr>
        </p:nvSpPr>
        <p:spPr>
          <a:xfrm>
            <a:off x="457200" y="76200"/>
            <a:ext cx="8229600" cy="5638800"/>
          </a:xfrm>
        </p:spPr>
        <p:txBody>
          <a:bodyPr/>
          <a:lstStyle/>
          <a:p>
            <a:r>
              <a:rPr lang="en-US" dirty="0"/>
              <a:t>Poof! Now it is easier to see the “Max” values</a:t>
            </a:r>
          </a:p>
        </p:txBody>
      </p:sp>
      <p:sp>
        <p:nvSpPr>
          <p:cNvPr id="5" name="Rectangle 4">
            <a:extLst>
              <a:ext uri="{FF2B5EF4-FFF2-40B4-BE49-F238E27FC236}">
                <a16:creationId xmlns:a16="http://schemas.microsoft.com/office/drawing/2014/main" id="{5D55F747-F2D9-4728-80E1-EA68B9955D46}"/>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26626707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7CFE6A-6F52-4739-81A3-8CE04B34F05F}"/>
              </a:ext>
            </a:extLst>
          </p:cNvPr>
          <p:cNvPicPr>
            <a:picLocks noChangeAspect="1"/>
          </p:cNvPicPr>
          <p:nvPr/>
        </p:nvPicPr>
        <p:blipFill>
          <a:blip r:embed="rId2"/>
          <a:stretch>
            <a:fillRect/>
          </a:stretch>
        </p:blipFill>
        <p:spPr>
          <a:xfrm>
            <a:off x="1789253" y="2209800"/>
            <a:ext cx="7354747" cy="4648200"/>
          </a:xfrm>
          <a:prstGeom prst="rect">
            <a:avLst/>
          </a:prstGeom>
        </p:spPr>
      </p:pic>
      <p:sp>
        <p:nvSpPr>
          <p:cNvPr id="3" name="Content Placeholder 2"/>
          <p:cNvSpPr>
            <a:spLocks noGrp="1"/>
          </p:cNvSpPr>
          <p:nvPr>
            <p:ph idx="1"/>
          </p:nvPr>
        </p:nvSpPr>
        <p:spPr>
          <a:xfrm>
            <a:off x="304800" y="295835"/>
            <a:ext cx="8229600" cy="5638800"/>
          </a:xfrm>
        </p:spPr>
        <p:txBody>
          <a:bodyPr/>
          <a:lstStyle/>
          <a:p>
            <a:r>
              <a:rPr lang="en-US" dirty="0"/>
              <a:t>Right click on any bottom of a line (the “Minimum”) do the same steps </a:t>
            </a:r>
          </a:p>
        </p:txBody>
      </p:sp>
      <p:sp>
        <p:nvSpPr>
          <p:cNvPr id="5" name="Rectangle 4">
            <a:extLst>
              <a:ext uri="{FF2B5EF4-FFF2-40B4-BE49-F238E27FC236}">
                <a16:creationId xmlns:a16="http://schemas.microsoft.com/office/drawing/2014/main" id="{AC6314C3-D8D9-46CB-A5EE-3AC6DC07CEC7}"/>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17235655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D9EDF-4AF2-4763-AC50-D42EB4C8B030}"/>
              </a:ext>
            </a:extLst>
          </p:cNvPr>
          <p:cNvPicPr>
            <a:picLocks noChangeAspect="1"/>
          </p:cNvPicPr>
          <p:nvPr/>
        </p:nvPicPr>
        <p:blipFill>
          <a:blip r:embed="rId2"/>
          <a:stretch>
            <a:fillRect/>
          </a:stretch>
        </p:blipFill>
        <p:spPr>
          <a:xfrm>
            <a:off x="0" y="1380744"/>
            <a:ext cx="9144000" cy="5486400"/>
          </a:xfrm>
          <a:prstGeom prst="rect">
            <a:avLst/>
          </a:prstGeom>
        </p:spPr>
      </p:pic>
      <p:sp>
        <p:nvSpPr>
          <p:cNvPr id="3" name="Content Placeholder 2"/>
          <p:cNvSpPr>
            <a:spLocks noGrp="1"/>
          </p:cNvSpPr>
          <p:nvPr>
            <p:ph idx="1"/>
          </p:nvPr>
        </p:nvSpPr>
        <p:spPr>
          <a:xfrm>
            <a:off x="457200" y="152400"/>
            <a:ext cx="8229600" cy="5638800"/>
          </a:xfrm>
        </p:spPr>
        <p:txBody>
          <a:bodyPr/>
          <a:lstStyle/>
          <a:p>
            <a:pPr eaLnBrk="1" hangingPunct="1"/>
            <a:r>
              <a:rPr lang="en-US" altLang="en-US" dirty="0">
                <a:latin typeface="Comic Sans MS" pitchFamily="66" charset="0"/>
              </a:rPr>
              <a:t>TAH DAH! So… what does this graph show?</a:t>
            </a:r>
          </a:p>
        </p:txBody>
      </p:sp>
      <p:sp>
        <p:nvSpPr>
          <p:cNvPr id="4" name="Rectangle 3">
            <a:extLst>
              <a:ext uri="{FF2B5EF4-FFF2-40B4-BE49-F238E27FC236}">
                <a16:creationId xmlns:a16="http://schemas.microsoft.com/office/drawing/2014/main" id="{348263BA-F0CF-4555-BE24-6F22EE5A8496}"/>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18279821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D9EDF-4AF2-4763-AC50-D42EB4C8B030}"/>
              </a:ext>
            </a:extLst>
          </p:cNvPr>
          <p:cNvPicPr>
            <a:picLocks noChangeAspect="1"/>
          </p:cNvPicPr>
          <p:nvPr/>
        </p:nvPicPr>
        <p:blipFill>
          <a:blip r:embed="rId2"/>
          <a:stretch>
            <a:fillRect/>
          </a:stretch>
        </p:blipFill>
        <p:spPr>
          <a:xfrm>
            <a:off x="0" y="1380744"/>
            <a:ext cx="9144000" cy="5486400"/>
          </a:xfrm>
          <a:prstGeom prst="rect">
            <a:avLst/>
          </a:prstGeom>
        </p:spPr>
      </p:pic>
      <p:sp>
        <p:nvSpPr>
          <p:cNvPr id="3" name="Content Placeholder 2"/>
          <p:cNvSpPr>
            <a:spLocks noGrp="1"/>
          </p:cNvSpPr>
          <p:nvPr>
            <p:ph idx="1"/>
          </p:nvPr>
        </p:nvSpPr>
        <p:spPr>
          <a:xfrm>
            <a:off x="76200" y="152400"/>
            <a:ext cx="9144000" cy="5638800"/>
          </a:xfrm>
        </p:spPr>
        <p:txBody>
          <a:bodyPr/>
          <a:lstStyle/>
          <a:p>
            <a:r>
              <a:rPr lang="en-US" dirty="0"/>
              <a:t>4c) Which cocktail is least likely to get you pulled over for DUI? Why?</a:t>
            </a:r>
          </a:p>
        </p:txBody>
      </p:sp>
      <p:sp>
        <p:nvSpPr>
          <p:cNvPr id="4" name="Rectangle 3">
            <a:extLst>
              <a:ext uri="{FF2B5EF4-FFF2-40B4-BE49-F238E27FC236}">
                <a16:creationId xmlns:a16="http://schemas.microsoft.com/office/drawing/2014/main" id="{348263BA-F0CF-4555-BE24-6F22EE5A8496}"/>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9" name="TextBox 8">
            <a:extLst>
              <a:ext uri="{FF2B5EF4-FFF2-40B4-BE49-F238E27FC236}">
                <a16:creationId xmlns:a16="http://schemas.microsoft.com/office/drawing/2014/main" id="{BB1E6A09-C9DA-4BF6-9203-213B61346434}"/>
              </a:ext>
            </a:extLst>
          </p:cNvPr>
          <p:cNvSpPr txBox="1"/>
          <p:nvPr/>
        </p:nvSpPr>
        <p:spPr>
          <a:xfrm>
            <a:off x="6096000" y="3401568"/>
            <a:ext cx="1999488" cy="369332"/>
          </a:xfrm>
          <a:prstGeom prst="rect">
            <a:avLst/>
          </a:prstGeom>
          <a:noFill/>
        </p:spPr>
        <p:txBody>
          <a:bodyPr wrap="square">
            <a:spAutoFit/>
          </a:bodyPr>
          <a:lstStyle/>
          <a:p>
            <a:r>
              <a:rPr lang="en-US" altLang="en-US" dirty="0">
                <a:latin typeface="Comic Sans MS" pitchFamily="66" charset="0"/>
              </a:rPr>
              <a:t>Highest Mean</a:t>
            </a:r>
            <a:endParaRPr lang="en-US" dirty="0"/>
          </a:p>
        </p:txBody>
      </p:sp>
      <p:sp>
        <p:nvSpPr>
          <p:cNvPr id="10" name="TextBox 9">
            <a:extLst>
              <a:ext uri="{FF2B5EF4-FFF2-40B4-BE49-F238E27FC236}">
                <a16:creationId xmlns:a16="http://schemas.microsoft.com/office/drawing/2014/main" id="{97EAB0DC-D06C-45AB-9B11-D42FAC8A513B}"/>
              </a:ext>
            </a:extLst>
          </p:cNvPr>
          <p:cNvSpPr txBox="1"/>
          <p:nvPr/>
        </p:nvSpPr>
        <p:spPr>
          <a:xfrm>
            <a:off x="7068312" y="2418064"/>
            <a:ext cx="1999488" cy="369332"/>
          </a:xfrm>
          <a:prstGeom prst="rect">
            <a:avLst/>
          </a:prstGeom>
          <a:noFill/>
        </p:spPr>
        <p:txBody>
          <a:bodyPr wrap="square">
            <a:spAutoFit/>
          </a:bodyPr>
          <a:lstStyle/>
          <a:p>
            <a:r>
              <a:rPr lang="en-US" altLang="en-US" dirty="0">
                <a:latin typeface="Comic Sans MS" pitchFamily="66" charset="0"/>
              </a:rPr>
              <a:t>Highest Max</a:t>
            </a:r>
            <a:endParaRPr lang="en-US" dirty="0"/>
          </a:p>
        </p:txBody>
      </p:sp>
      <p:sp>
        <p:nvSpPr>
          <p:cNvPr id="8" name="TextBox 7">
            <a:extLst>
              <a:ext uri="{FF2B5EF4-FFF2-40B4-BE49-F238E27FC236}">
                <a16:creationId xmlns:a16="http://schemas.microsoft.com/office/drawing/2014/main" id="{2ED60DE6-423B-434B-8F1C-122BF1197BA6}"/>
              </a:ext>
            </a:extLst>
          </p:cNvPr>
          <p:cNvSpPr txBox="1"/>
          <p:nvPr/>
        </p:nvSpPr>
        <p:spPr>
          <a:xfrm>
            <a:off x="2493264" y="4212336"/>
            <a:ext cx="1999488" cy="369332"/>
          </a:xfrm>
          <a:prstGeom prst="rect">
            <a:avLst/>
          </a:prstGeom>
          <a:noFill/>
        </p:spPr>
        <p:txBody>
          <a:bodyPr wrap="square">
            <a:spAutoFit/>
          </a:bodyPr>
          <a:lstStyle/>
          <a:p>
            <a:r>
              <a:rPr lang="en-US" altLang="en-US" dirty="0">
                <a:latin typeface="Comic Sans MS" pitchFamily="66" charset="0"/>
              </a:rPr>
              <a:t>Lowest Mean</a:t>
            </a:r>
            <a:endParaRPr lang="en-US" dirty="0"/>
          </a:p>
        </p:txBody>
      </p:sp>
      <p:sp>
        <p:nvSpPr>
          <p:cNvPr id="11" name="TextBox 10">
            <a:extLst>
              <a:ext uri="{FF2B5EF4-FFF2-40B4-BE49-F238E27FC236}">
                <a16:creationId xmlns:a16="http://schemas.microsoft.com/office/drawing/2014/main" id="{992E0A35-13F5-4C65-BF51-724CA7A7268A}"/>
              </a:ext>
            </a:extLst>
          </p:cNvPr>
          <p:cNvSpPr txBox="1"/>
          <p:nvPr/>
        </p:nvSpPr>
        <p:spPr>
          <a:xfrm>
            <a:off x="2493264" y="3843004"/>
            <a:ext cx="1999488" cy="369332"/>
          </a:xfrm>
          <a:prstGeom prst="rect">
            <a:avLst/>
          </a:prstGeom>
          <a:noFill/>
        </p:spPr>
        <p:txBody>
          <a:bodyPr wrap="square">
            <a:spAutoFit/>
          </a:bodyPr>
          <a:lstStyle/>
          <a:p>
            <a:r>
              <a:rPr lang="en-US" altLang="en-US" dirty="0">
                <a:latin typeface="Comic Sans MS" pitchFamily="66" charset="0"/>
              </a:rPr>
              <a:t>Lowest Max</a:t>
            </a:r>
            <a:endParaRPr lang="en-US" dirty="0"/>
          </a:p>
        </p:txBody>
      </p:sp>
      <p:sp>
        <p:nvSpPr>
          <p:cNvPr id="12" name="TextBox 11">
            <a:extLst>
              <a:ext uri="{FF2B5EF4-FFF2-40B4-BE49-F238E27FC236}">
                <a16:creationId xmlns:a16="http://schemas.microsoft.com/office/drawing/2014/main" id="{6502DFA9-D68D-4C4E-97E6-E9569E6A7870}"/>
              </a:ext>
            </a:extLst>
          </p:cNvPr>
          <p:cNvSpPr txBox="1"/>
          <p:nvPr/>
        </p:nvSpPr>
        <p:spPr>
          <a:xfrm>
            <a:off x="2511552" y="4658091"/>
            <a:ext cx="1999488" cy="369332"/>
          </a:xfrm>
          <a:prstGeom prst="rect">
            <a:avLst/>
          </a:prstGeom>
          <a:noFill/>
        </p:spPr>
        <p:txBody>
          <a:bodyPr wrap="square">
            <a:spAutoFit/>
          </a:bodyPr>
          <a:lstStyle/>
          <a:p>
            <a:r>
              <a:rPr lang="en-US" altLang="en-US" dirty="0">
                <a:latin typeface="Comic Sans MS" pitchFamily="66" charset="0"/>
              </a:rPr>
              <a:t>Lowest Min</a:t>
            </a:r>
            <a:endParaRPr lang="en-US" dirty="0"/>
          </a:p>
        </p:txBody>
      </p:sp>
    </p:spTree>
    <p:extLst>
      <p:ext uri="{BB962C8B-B14F-4D97-AF65-F5344CB8AC3E}">
        <p14:creationId xmlns:p14="http://schemas.microsoft.com/office/powerpoint/2010/main" val="444894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Outliers</a:t>
            </a:r>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Because the min and max may be outliers, a variation on the boxplot includes “fences” to show where most of the data occurs</a:t>
            </a:r>
          </a:p>
        </p:txBody>
      </p:sp>
    </p:spTree>
    <p:extLst>
      <p:ext uri="{BB962C8B-B14F-4D97-AF65-F5344CB8AC3E}">
        <p14:creationId xmlns:p14="http://schemas.microsoft.com/office/powerpoint/2010/main" val="39024813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D9EDF-4AF2-4763-AC50-D42EB4C8B030}"/>
              </a:ext>
            </a:extLst>
          </p:cNvPr>
          <p:cNvPicPr>
            <a:picLocks noChangeAspect="1"/>
          </p:cNvPicPr>
          <p:nvPr/>
        </p:nvPicPr>
        <p:blipFill>
          <a:blip r:embed="rId2"/>
          <a:stretch>
            <a:fillRect/>
          </a:stretch>
        </p:blipFill>
        <p:spPr>
          <a:xfrm>
            <a:off x="0" y="1380744"/>
            <a:ext cx="9144000" cy="5486400"/>
          </a:xfrm>
          <a:prstGeom prst="rect">
            <a:avLst/>
          </a:prstGeom>
        </p:spPr>
      </p:pic>
      <p:sp>
        <p:nvSpPr>
          <p:cNvPr id="3" name="Content Placeholder 2"/>
          <p:cNvSpPr>
            <a:spLocks noGrp="1"/>
          </p:cNvSpPr>
          <p:nvPr>
            <p:ph idx="1"/>
          </p:nvPr>
        </p:nvSpPr>
        <p:spPr>
          <a:xfrm>
            <a:off x="76200" y="152400"/>
            <a:ext cx="9144000" cy="5638800"/>
          </a:xfrm>
        </p:spPr>
        <p:txBody>
          <a:bodyPr/>
          <a:lstStyle/>
          <a:p>
            <a:r>
              <a:rPr lang="en-US" dirty="0"/>
              <a:t>4d) Which cocktail is most likely to get you pulled over for DUI? Why?</a:t>
            </a:r>
          </a:p>
        </p:txBody>
      </p:sp>
      <p:sp>
        <p:nvSpPr>
          <p:cNvPr id="4" name="Rectangle 3">
            <a:extLst>
              <a:ext uri="{FF2B5EF4-FFF2-40B4-BE49-F238E27FC236}">
                <a16:creationId xmlns:a16="http://schemas.microsoft.com/office/drawing/2014/main" id="{348263BA-F0CF-4555-BE24-6F22EE5A8496}"/>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9" name="TextBox 8">
            <a:extLst>
              <a:ext uri="{FF2B5EF4-FFF2-40B4-BE49-F238E27FC236}">
                <a16:creationId xmlns:a16="http://schemas.microsoft.com/office/drawing/2014/main" id="{BB1E6A09-C9DA-4BF6-9203-213B61346434}"/>
              </a:ext>
            </a:extLst>
          </p:cNvPr>
          <p:cNvSpPr txBox="1"/>
          <p:nvPr/>
        </p:nvSpPr>
        <p:spPr>
          <a:xfrm>
            <a:off x="6096000" y="3401568"/>
            <a:ext cx="1999488" cy="369332"/>
          </a:xfrm>
          <a:prstGeom prst="rect">
            <a:avLst/>
          </a:prstGeom>
          <a:noFill/>
        </p:spPr>
        <p:txBody>
          <a:bodyPr wrap="square">
            <a:spAutoFit/>
          </a:bodyPr>
          <a:lstStyle/>
          <a:p>
            <a:r>
              <a:rPr lang="en-US" altLang="en-US" dirty="0">
                <a:latin typeface="Comic Sans MS" pitchFamily="66" charset="0"/>
              </a:rPr>
              <a:t>Highest Mean</a:t>
            </a:r>
            <a:endParaRPr lang="en-US" dirty="0"/>
          </a:p>
        </p:txBody>
      </p:sp>
      <p:sp>
        <p:nvSpPr>
          <p:cNvPr id="10" name="TextBox 9">
            <a:extLst>
              <a:ext uri="{FF2B5EF4-FFF2-40B4-BE49-F238E27FC236}">
                <a16:creationId xmlns:a16="http://schemas.microsoft.com/office/drawing/2014/main" id="{97EAB0DC-D06C-45AB-9B11-D42FAC8A513B}"/>
              </a:ext>
            </a:extLst>
          </p:cNvPr>
          <p:cNvSpPr txBox="1"/>
          <p:nvPr/>
        </p:nvSpPr>
        <p:spPr>
          <a:xfrm>
            <a:off x="7068312" y="2418064"/>
            <a:ext cx="1999488" cy="369332"/>
          </a:xfrm>
          <a:prstGeom prst="rect">
            <a:avLst/>
          </a:prstGeom>
          <a:noFill/>
        </p:spPr>
        <p:txBody>
          <a:bodyPr wrap="square">
            <a:spAutoFit/>
          </a:bodyPr>
          <a:lstStyle/>
          <a:p>
            <a:r>
              <a:rPr lang="en-US" altLang="en-US" dirty="0">
                <a:latin typeface="Comic Sans MS" pitchFamily="66" charset="0"/>
              </a:rPr>
              <a:t>Highest Max</a:t>
            </a:r>
            <a:endParaRPr lang="en-US" dirty="0"/>
          </a:p>
        </p:txBody>
      </p:sp>
      <p:sp>
        <p:nvSpPr>
          <p:cNvPr id="8" name="TextBox 7">
            <a:extLst>
              <a:ext uri="{FF2B5EF4-FFF2-40B4-BE49-F238E27FC236}">
                <a16:creationId xmlns:a16="http://schemas.microsoft.com/office/drawing/2014/main" id="{2ED60DE6-423B-434B-8F1C-122BF1197BA6}"/>
              </a:ext>
            </a:extLst>
          </p:cNvPr>
          <p:cNvSpPr txBox="1"/>
          <p:nvPr/>
        </p:nvSpPr>
        <p:spPr>
          <a:xfrm>
            <a:off x="2493264" y="4212336"/>
            <a:ext cx="1999488" cy="369332"/>
          </a:xfrm>
          <a:prstGeom prst="rect">
            <a:avLst/>
          </a:prstGeom>
          <a:noFill/>
        </p:spPr>
        <p:txBody>
          <a:bodyPr wrap="square">
            <a:spAutoFit/>
          </a:bodyPr>
          <a:lstStyle/>
          <a:p>
            <a:r>
              <a:rPr lang="en-US" altLang="en-US" dirty="0">
                <a:latin typeface="Comic Sans MS" pitchFamily="66" charset="0"/>
              </a:rPr>
              <a:t>Lowest Mean</a:t>
            </a:r>
            <a:endParaRPr lang="en-US" dirty="0"/>
          </a:p>
        </p:txBody>
      </p:sp>
      <p:sp>
        <p:nvSpPr>
          <p:cNvPr id="11" name="TextBox 10">
            <a:extLst>
              <a:ext uri="{FF2B5EF4-FFF2-40B4-BE49-F238E27FC236}">
                <a16:creationId xmlns:a16="http://schemas.microsoft.com/office/drawing/2014/main" id="{992E0A35-13F5-4C65-BF51-724CA7A7268A}"/>
              </a:ext>
            </a:extLst>
          </p:cNvPr>
          <p:cNvSpPr txBox="1"/>
          <p:nvPr/>
        </p:nvSpPr>
        <p:spPr>
          <a:xfrm>
            <a:off x="2493264" y="3843004"/>
            <a:ext cx="1999488" cy="369332"/>
          </a:xfrm>
          <a:prstGeom prst="rect">
            <a:avLst/>
          </a:prstGeom>
          <a:noFill/>
        </p:spPr>
        <p:txBody>
          <a:bodyPr wrap="square">
            <a:spAutoFit/>
          </a:bodyPr>
          <a:lstStyle/>
          <a:p>
            <a:r>
              <a:rPr lang="en-US" altLang="en-US" dirty="0">
                <a:latin typeface="Comic Sans MS" pitchFamily="66" charset="0"/>
              </a:rPr>
              <a:t>Lowest Max</a:t>
            </a:r>
            <a:endParaRPr lang="en-US" dirty="0"/>
          </a:p>
        </p:txBody>
      </p:sp>
      <p:sp>
        <p:nvSpPr>
          <p:cNvPr id="12" name="TextBox 11">
            <a:extLst>
              <a:ext uri="{FF2B5EF4-FFF2-40B4-BE49-F238E27FC236}">
                <a16:creationId xmlns:a16="http://schemas.microsoft.com/office/drawing/2014/main" id="{6502DFA9-D68D-4C4E-97E6-E9569E6A7870}"/>
              </a:ext>
            </a:extLst>
          </p:cNvPr>
          <p:cNvSpPr txBox="1"/>
          <p:nvPr/>
        </p:nvSpPr>
        <p:spPr>
          <a:xfrm>
            <a:off x="2511552" y="4658091"/>
            <a:ext cx="1999488" cy="369332"/>
          </a:xfrm>
          <a:prstGeom prst="rect">
            <a:avLst/>
          </a:prstGeom>
          <a:noFill/>
        </p:spPr>
        <p:txBody>
          <a:bodyPr wrap="square">
            <a:spAutoFit/>
          </a:bodyPr>
          <a:lstStyle/>
          <a:p>
            <a:r>
              <a:rPr lang="en-US" altLang="en-US" dirty="0">
                <a:latin typeface="Comic Sans MS" pitchFamily="66" charset="0"/>
              </a:rPr>
              <a:t>Lowest Min</a:t>
            </a:r>
            <a:endParaRPr lang="en-US" dirty="0"/>
          </a:p>
        </p:txBody>
      </p:sp>
    </p:spTree>
    <p:extLst>
      <p:ext uri="{BB962C8B-B14F-4D97-AF65-F5344CB8AC3E}">
        <p14:creationId xmlns:p14="http://schemas.microsoft.com/office/powerpoint/2010/main" val="36067303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a:xfrm>
            <a:off x="228600" y="1219200"/>
            <a:ext cx="8229600" cy="5638800"/>
          </a:xfrm>
        </p:spPr>
        <p:txBody>
          <a:bodyPr/>
          <a:lstStyle/>
          <a:p>
            <a:r>
              <a:rPr lang="en-US" dirty="0"/>
              <a:t>These graphs (at this point) are a little hard to explain! We’ll have an adjusted version later that will allow you to make more comparisons and draw more informed conclusions</a:t>
            </a:r>
          </a:p>
        </p:txBody>
      </p:sp>
    </p:spTree>
    <p:extLst>
      <p:ext uri="{BB962C8B-B14F-4D97-AF65-F5344CB8AC3E}">
        <p14:creationId xmlns:p14="http://schemas.microsoft.com/office/powerpoint/2010/main" val="39670688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638800"/>
          </a:xfrm>
        </p:spPr>
        <p:txBody>
          <a:bodyPr/>
          <a:lstStyle/>
          <a:p>
            <a:pPr eaLnBrk="1" hangingPunct="1"/>
            <a:r>
              <a:rPr lang="en-US" altLang="en-US" dirty="0">
                <a:latin typeface="Comic Sans MS" pitchFamily="66" charset="0"/>
              </a:rPr>
              <a:t>This is your chance to be an individual! All pieces of the graph can be personalized with colors, symbols, and sizes!!</a:t>
            </a:r>
          </a:p>
        </p:txBody>
      </p:sp>
      <p:sp>
        <p:nvSpPr>
          <p:cNvPr id="4" name="Rectangle 3">
            <a:extLst>
              <a:ext uri="{FF2B5EF4-FFF2-40B4-BE49-F238E27FC236}">
                <a16:creationId xmlns:a16="http://schemas.microsoft.com/office/drawing/2014/main" id="{348263BA-F0CF-4555-BE24-6F22EE5A8496}"/>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pic>
        <p:nvPicPr>
          <p:cNvPr id="5" name="Picture 4">
            <a:extLst>
              <a:ext uri="{FF2B5EF4-FFF2-40B4-BE49-F238E27FC236}">
                <a16:creationId xmlns:a16="http://schemas.microsoft.com/office/drawing/2014/main" id="{7AAFC65D-3257-4819-B395-D57A5ACECE5A}"/>
              </a:ext>
            </a:extLst>
          </p:cNvPr>
          <p:cNvPicPr>
            <a:picLocks noChangeAspect="1"/>
          </p:cNvPicPr>
          <p:nvPr/>
        </p:nvPicPr>
        <p:blipFill>
          <a:blip r:embed="rId2"/>
          <a:stretch>
            <a:fillRect/>
          </a:stretch>
        </p:blipFill>
        <p:spPr>
          <a:xfrm>
            <a:off x="2209800" y="2706624"/>
            <a:ext cx="6918960" cy="4151376"/>
          </a:xfrm>
          <a:prstGeom prst="rect">
            <a:avLst/>
          </a:prstGeom>
        </p:spPr>
      </p:pic>
    </p:spTree>
    <p:extLst>
      <p:ext uri="{BB962C8B-B14F-4D97-AF65-F5344CB8AC3E}">
        <p14:creationId xmlns:p14="http://schemas.microsoft.com/office/powerpoint/2010/main" val="18697473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55700"/>
            <a:ext cx="26670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Rectangle 3"/>
          <p:cNvSpPr>
            <a:spLocks noChangeArrowheads="1"/>
          </p:cNvSpPr>
          <p:nvPr/>
        </p:nvSpPr>
        <p:spPr bwMode="auto">
          <a:xfrm>
            <a:off x="1447800" y="1752600"/>
            <a:ext cx="7239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6000">
                <a:solidFill>
                  <a:srgbClr val="FFFF00"/>
                </a:solidFill>
              </a:rPr>
              <a:t>     Questions?</a:t>
            </a:r>
          </a:p>
          <a:p>
            <a:pPr algn="ctr" eaLnBrk="1" hangingPunct="1">
              <a:spcBef>
                <a:spcPct val="0"/>
              </a:spcBef>
              <a:buFontTx/>
              <a:buNone/>
            </a:pPr>
            <a:endParaRPr lang="en-US" altLang="en-US" sz="2000">
              <a:solidFill>
                <a:srgbClr val="FFFF00"/>
              </a:solidFill>
            </a:endParaRPr>
          </a:p>
        </p:txBody>
      </p:sp>
      <p:sp>
        <p:nvSpPr>
          <p:cNvPr id="4" name="Rectangle 3">
            <a:extLst>
              <a:ext uri="{FF2B5EF4-FFF2-40B4-BE49-F238E27FC236}">
                <a16:creationId xmlns:a16="http://schemas.microsoft.com/office/drawing/2014/main" id="{AEEA974D-C9EE-42A0-AF5B-9712CD07CF98}"/>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413014281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0D47-95F6-479E-AEEE-4F6B7CC695A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6A081B7-193D-4302-878D-45628B88F80F}"/>
              </a:ext>
            </a:extLst>
          </p:cNvPr>
          <p:cNvSpPr>
            <a:spLocks noGrp="1"/>
          </p:cNvSpPr>
          <p:nvPr>
            <p:ph idx="1"/>
          </p:nvPr>
        </p:nvSpPr>
        <p:spPr>
          <a:xfrm>
            <a:off x="152400" y="1219200"/>
            <a:ext cx="8991600" cy="5638800"/>
          </a:xfrm>
        </p:spPr>
        <p:txBody>
          <a:bodyPr/>
          <a:lstStyle/>
          <a:p>
            <a:r>
              <a:rPr lang="en-US" sz="3600" dirty="0"/>
              <a:t>Today we studied:</a:t>
            </a:r>
          </a:p>
          <a:p>
            <a:pPr>
              <a:spcBef>
                <a:spcPts val="0"/>
              </a:spcBef>
              <a:spcAft>
                <a:spcPts val="0"/>
              </a:spcAft>
            </a:pPr>
            <a:r>
              <a:rPr lang="en-US" sz="3600" dirty="0">
                <a:effectLst/>
                <a:ea typeface="Calibri" panose="020F0502020204030204" pitchFamily="34" charset="0"/>
              </a:rPr>
              <a:t>	Review of f</a:t>
            </a:r>
            <a:r>
              <a:rPr lang="en-US" sz="3600" dirty="0">
                <a:ea typeface="Calibri" panose="020F0502020204030204" pitchFamily="34" charset="0"/>
              </a:rPr>
              <a:t>requencies</a:t>
            </a:r>
          </a:p>
          <a:p>
            <a:pPr>
              <a:spcBef>
                <a:spcPts val="0"/>
              </a:spcBef>
              <a:spcAft>
                <a:spcPts val="0"/>
              </a:spcAft>
            </a:pPr>
            <a:r>
              <a:rPr lang="en-US" sz="3600" dirty="0">
                <a:effectLst/>
                <a:ea typeface="Calibri" panose="020F0502020204030204" pitchFamily="34" charset="0"/>
              </a:rPr>
              <a:t>	Descriptive statistics:</a:t>
            </a:r>
          </a:p>
          <a:p>
            <a:pPr>
              <a:spcBef>
                <a:spcPts val="0"/>
              </a:spcBef>
              <a:spcAft>
                <a:spcPts val="0"/>
              </a:spcAft>
            </a:pPr>
            <a:r>
              <a:rPr lang="en-US" sz="3600" dirty="0">
                <a:ea typeface="Calibri" panose="020F0502020204030204" pitchFamily="34" charset="0"/>
              </a:rPr>
              <a:t>		Measures of central tendency: </a:t>
            </a:r>
          </a:p>
          <a:p>
            <a:pPr>
              <a:spcBef>
                <a:spcPts val="0"/>
              </a:spcBef>
              <a:spcAft>
                <a:spcPts val="0"/>
              </a:spcAft>
            </a:pPr>
            <a:r>
              <a:rPr lang="en-US" sz="3600" dirty="0">
                <a:ea typeface="Calibri" panose="020F0502020204030204" pitchFamily="34" charset="0"/>
              </a:rPr>
              <a:t>			mean, median, mode, 				midrange</a:t>
            </a:r>
          </a:p>
          <a:p>
            <a:pPr>
              <a:spcBef>
                <a:spcPts val="0"/>
              </a:spcBef>
              <a:spcAft>
                <a:spcPts val="0"/>
              </a:spcAft>
            </a:pPr>
            <a:r>
              <a:rPr lang="en-US" sz="3600" dirty="0">
                <a:effectLst/>
                <a:ea typeface="Calibri" panose="020F0502020204030204" pitchFamily="34" charset="0"/>
              </a:rPr>
              <a:t>		Measures of variability:</a:t>
            </a:r>
          </a:p>
          <a:p>
            <a:pPr>
              <a:spcBef>
                <a:spcPts val="0"/>
              </a:spcBef>
              <a:spcAft>
                <a:spcPts val="0"/>
              </a:spcAft>
            </a:pPr>
            <a:r>
              <a:rPr lang="en-US" sz="3600" dirty="0">
                <a:ea typeface="Calibri" panose="020F0502020204030204" pitchFamily="34" charset="0"/>
              </a:rPr>
              <a:t>			IQR, range, variance, </a:t>
            </a:r>
          </a:p>
          <a:p>
            <a:pPr>
              <a:spcBef>
                <a:spcPts val="0"/>
              </a:spcBef>
              <a:spcAft>
                <a:spcPts val="0"/>
              </a:spcAft>
            </a:pPr>
            <a:r>
              <a:rPr lang="en-US" sz="3600" dirty="0">
                <a:ea typeface="Calibri" panose="020F0502020204030204" pitchFamily="34" charset="0"/>
              </a:rPr>
              <a:t>			standard deviation</a:t>
            </a:r>
          </a:p>
          <a:p>
            <a:pPr>
              <a:spcBef>
                <a:spcPts val="0"/>
              </a:spcBef>
              <a:spcAft>
                <a:spcPts val="0"/>
              </a:spcAft>
            </a:pPr>
            <a:r>
              <a:rPr lang="en-US" sz="3600" dirty="0">
                <a:effectLst/>
                <a:ea typeface="Calibri" panose="020F0502020204030204" pitchFamily="34" charset="0"/>
              </a:rPr>
              <a:t>		Multiple Comparison Graphs</a:t>
            </a:r>
          </a:p>
        </p:txBody>
      </p:sp>
    </p:spTree>
    <p:extLst>
      <p:ext uri="{BB962C8B-B14F-4D97-AF65-F5344CB8AC3E}">
        <p14:creationId xmlns:p14="http://schemas.microsoft.com/office/powerpoint/2010/main" val="29331788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altLang="en-US" dirty="0"/>
              <a:t>You Survived!</a:t>
            </a:r>
          </a:p>
        </p:txBody>
      </p:sp>
      <p:pic>
        <p:nvPicPr>
          <p:cNvPr id="143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362945" y="6611035"/>
            <a:ext cx="1798889" cy="323165"/>
          </a:xfrm>
          <a:prstGeom prst="rect">
            <a:avLst/>
          </a:prstGeom>
        </p:spPr>
        <p:txBody>
          <a:bodyPr wrap="none">
            <a:spAutoFit/>
          </a:bodyPr>
          <a:lstStyle/>
          <a:p>
            <a:pPr algn="r"/>
            <a:r>
              <a:rPr lang="en-US" altLang="en-US" sz="1500" dirty="0">
                <a:solidFill>
                  <a:srgbClr val="00B0F0"/>
                </a:solidFill>
              </a:rPr>
              <a:t>www.playbuzz.com</a:t>
            </a:r>
          </a:p>
        </p:txBody>
      </p:sp>
    </p:spTree>
    <p:extLst>
      <p:ext uri="{BB962C8B-B14F-4D97-AF65-F5344CB8AC3E}">
        <p14:creationId xmlns:p14="http://schemas.microsoft.com/office/powerpoint/2010/main" val="292336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Outliers</a:t>
            </a:r>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Lower fence: </a:t>
            </a:r>
          </a:p>
          <a:p>
            <a:pPr>
              <a:spcBef>
                <a:spcPts val="0"/>
              </a:spcBef>
            </a:pPr>
            <a:r>
              <a:rPr lang="en-US" dirty="0">
                <a:latin typeface="Comic Sans MS" pitchFamily="66" charset="0"/>
              </a:rPr>
              <a:t>Q1 - 1.5 * IQR</a:t>
            </a:r>
          </a:p>
          <a:p>
            <a:pPr>
              <a:spcBef>
                <a:spcPts val="0"/>
              </a:spcBef>
            </a:pPr>
            <a:endParaRPr lang="en-US" dirty="0">
              <a:latin typeface="Comic Sans MS" pitchFamily="66" charset="0"/>
            </a:endParaRPr>
          </a:p>
          <a:p>
            <a:pPr>
              <a:spcBef>
                <a:spcPts val="0"/>
              </a:spcBef>
            </a:pPr>
            <a:r>
              <a:rPr lang="en-US" dirty="0">
                <a:latin typeface="Comic Sans MS" pitchFamily="66" charset="0"/>
              </a:rPr>
              <a:t>Upper fence:</a:t>
            </a:r>
          </a:p>
          <a:p>
            <a:pPr>
              <a:spcBef>
                <a:spcPts val="0"/>
              </a:spcBef>
            </a:pPr>
            <a:r>
              <a:rPr lang="en-US" dirty="0">
                <a:latin typeface="Comic Sans MS" pitchFamily="66" charset="0"/>
              </a:rPr>
              <a:t>Q3 + 1.5 * IQR</a:t>
            </a:r>
          </a:p>
          <a:p>
            <a:pPr>
              <a:spcBef>
                <a:spcPts val="0"/>
              </a:spcBef>
            </a:pPr>
            <a:endParaRPr lang="en-US" dirty="0">
              <a:latin typeface="Comic Sans MS" pitchFamily="66" charset="0"/>
            </a:endParaRPr>
          </a:p>
        </p:txBody>
      </p:sp>
    </p:spTree>
    <p:extLst>
      <p:ext uri="{BB962C8B-B14F-4D97-AF65-F5344CB8AC3E}">
        <p14:creationId xmlns:p14="http://schemas.microsoft.com/office/powerpoint/2010/main" val="51766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Outliers</a:t>
            </a:r>
          </a:p>
        </p:txBody>
      </p:sp>
      <p:sp>
        <p:nvSpPr>
          <p:cNvPr id="3" name="Content Placeholder 2"/>
          <p:cNvSpPr>
            <a:spLocks noGrp="1"/>
          </p:cNvSpPr>
          <p:nvPr>
            <p:ph idx="1"/>
          </p:nvPr>
        </p:nvSpPr>
        <p:spPr>
          <a:xfrm>
            <a:off x="457200" y="990600"/>
            <a:ext cx="8229600" cy="5638800"/>
          </a:xfr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How outliers are shown in a boxplot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6227778" cy="465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18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a:t>
            </a:r>
            <a:endParaRPr lang="en-US" dirty="0"/>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Boxplots are typically used to compare different groups</a:t>
            </a:r>
          </a:p>
        </p:txBody>
      </p:sp>
    </p:spTree>
    <p:extLst>
      <p:ext uri="{BB962C8B-B14F-4D97-AF65-F5344CB8AC3E}">
        <p14:creationId xmlns:p14="http://schemas.microsoft.com/office/powerpoint/2010/main" val="4173638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914400"/>
            <a:ext cx="8229600" cy="563880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What differences?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635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F6D1C490-F380-47F2-B2CF-ED96F090BE59}"/>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
        <p:nvSpPr>
          <p:cNvPr id="8" name="TextBox 7">
            <a:extLst>
              <a:ext uri="{FF2B5EF4-FFF2-40B4-BE49-F238E27FC236}">
                <a16:creationId xmlns:a16="http://schemas.microsoft.com/office/drawing/2014/main" id="{FA57B9F6-590B-43B6-9FC7-F4F267521CFC}"/>
              </a:ext>
            </a:extLst>
          </p:cNvPr>
          <p:cNvSpPr txBox="1"/>
          <p:nvPr/>
        </p:nvSpPr>
        <p:spPr>
          <a:xfrm rot="19051985">
            <a:off x="6150793" y="4441015"/>
            <a:ext cx="1694688" cy="369332"/>
          </a:xfrm>
          <a:prstGeom prst="rect">
            <a:avLst/>
          </a:prstGeom>
          <a:noFill/>
        </p:spPr>
        <p:txBody>
          <a:bodyPr wrap="square">
            <a:spAutoFit/>
          </a:bodyPr>
          <a:lstStyle/>
          <a:p>
            <a:r>
              <a:rPr lang="en-US"/>
              <a:t>Not different</a:t>
            </a:r>
            <a:endParaRPr lang="en-US" dirty="0"/>
          </a:p>
        </p:txBody>
      </p:sp>
      <p:sp>
        <p:nvSpPr>
          <p:cNvPr id="9" name="TextBox 8">
            <a:extLst>
              <a:ext uri="{FF2B5EF4-FFF2-40B4-BE49-F238E27FC236}">
                <a16:creationId xmlns:a16="http://schemas.microsoft.com/office/drawing/2014/main" id="{67B24580-49B5-4EA9-8E99-6E7AC6CDD115}"/>
              </a:ext>
            </a:extLst>
          </p:cNvPr>
          <p:cNvSpPr txBox="1"/>
          <p:nvPr/>
        </p:nvSpPr>
        <p:spPr>
          <a:xfrm rot="2715476">
            <a:off x="3793973" y="3539186"/>
            <a:ext cx="1368463" cy="369332"/>
          </a:xfrm>
          <a:prstGeom prst="rect">
            <a:avLst/>
          </a:prstGeom>
          <a:noFill/>
        </p:spPr>
        <p:txBody>
          <a:bodyPr wrap="square">
            <a:spAutoFit/>
          </a:bodyPr>
          <a:lstStyle/>
          <a:p>
            <a:pPr algn="ctr"/>
            <a:r>
              <a:rPr lang="en-US" dirty="0"/>
              <a:t>Different</a:t>
            </a:r>
          </a:p>
        </p:txBody>
      </p:sp>
      <p:sp>
        <p:nvSpPr>
          <p:cNvPr id="11" name="TextBox 10">
            <a:extLst>
              <a:ext uri="{FF2B5EF4-FFF2-40B4-BE49-F238E27FC236}">
                <a16:creationId xmlns:a16="http://schemas.microsoft.com/office/drawing/2014/main" id="{D325EF4C-939B-B54E-4A71-769AD49A20A9}"/>
              </a:ext>
            </a:extLst>
          </p:cNvPr>
          <p:cNvSpPr txBox="1"/>
          <p:nvPr/>
        </p:nvSpPr>
        <p:spPr>
          <a:xfrm>
            <a:off x="3142297" y="3244334"/>
            <a:ext cx="356475" cy="369332"/>
          </a:xfrm>
          <a:prstGeom prst="rect">
            <a:avLst/>
          </a:prstGeom>
          <a:noFill/>
        </p:spPr>
        <p:txBody>
          <a:bodyPr wrap="square" rtlCol="0">
            <a:spAutoFit/>
          </a:bodyPr>
          <a:lstStyle/>
          <a:p>
            <a:r>
              <a:rPr lang="en-US" dirty="0">
                <a:solidFill>
                  <a:srgbClr val="C00000"/>
                </a:solidFill>
              </a:rPr>
              <a:t>A</a:t>
            </a:r>
          </a:p>
        </p:txBody>
      </p:sp>
      <p:sp>
        <p:nvSpPr>
          <p:cNvPr id="12" name="TextBox 11">
            <a:extLst>
              <a:ext uri="{FF2B5EF4-FFF2-40B4-BE49-F238E27FC236}">
                <a16:creationId xmlns:a16="http://schemas.microsoft.com/office/drawing/2014/main" id="{F2975871-E928-F300-EF8E-291424B6CFB3}"/>
              </a:ext>
            </a:extLst>
          </p:cNvPr>
          <p:cNvSpPr txBox="1"/>
          <p:nvPr/>
        </p:nvSpPr>
        <p:spPr>
          <a:xfrm>
            <a:off x="5029200" y="4471037"/>
            <a:ext cx="356475" cy="369332"/>
          </a:xfrm>
          <a:prstGeom prst="rect">
            <a:avLst/>
          </a:prstGeom>
          <a:noFill/>
        </p:spPr>
        <p:txBody>
          <a:bodyPr wrap="square" rtlCol="0">
            <a:spAutoFit/>
          </a:bodyPr>
          <a:lstStyle/>
          <a:p>
            <a:r>
              <a:rPr lang="en-US" dirty="0">
                <a:solidFill>
                  <a:srgbClr val="C00000"/>
                </a:solidFill>
              </a:rPr>
              <a:t>B</a:t>
            </a:r>
          </a:p>
        </p:txBody>
      </p:sp>
      <p:sp>
        <p:nvSpPr>
          <p:cNvPr id="15" name="TextBox 14">
            <a:extLst>
              <a:ext uri="{FF2B5EF4-FFF2-40B4-BE49-F238E27FC236}">
                <a16:creationId xmlns:a16="http://schemas.microsoft.com/office/drawing/2014/main" id="{F8F16189-1E71-4345-A806-37A8C9BF00C1}"/>
              </a:ext>
            </a:extLst>
          </p:cNvPr>
          <p:cNvSpPr txBox="1"/>
          <p:nvPr/>
        </p:nvSpPr>
        <p:spPr>
          <a:xfrm>
            <a:off x="5815725" y="2641133"/>
            <a:ext cx="356475" cy="369332"/>
          </a:xfrm>
          <a:prstGeom prst="rect">
            <a:avLst/>
          </a:prstGeom>
          <a:noFill/>
        </p:spPr>
        <p:txBody>
          <a:bodyPr wrap="square" rtlCol="0">
            <a:spAutoFit/>
          </a:bodyPr>
          <a:lstStyle/>
          <a:p>
            <a:r>
              <a:rPr lang="en-US" dirty="0">
                <a:solidFill>
                  <a:srgbClr val="C00000"/>
                </a:solidFill>
              </a:rPr>
              <a:t>C</a:t>
            </a:r>
          </a:p>
        </p:txBody>
      </p:sp>
      <p:sp>
        <p:nvSpPr>
          <p:cNvPr id="16" name="TextBox 15">
            <a:extLst>
              <a:ext uri="{FF2B5EF4-FFF2-40B4-BE49-F238E27FC236}">
                <a16:creationId xmlns:a16="http://schemas.microsoft.com/office/drawing/2014/main" id="{288DA643-AD3C-13B5-D4F8-9CEC9163587A}"/>
              </a:ext>
            </a:extLst>
          </p:cNvPr>
          <p:cNvSpPr txBox="1"/>
          <p:nvPr/>
        </p:nvSpPr>
        <p:spPr>
          <a:xfrm>
            <a:off x="6730125" y="5105400"/>
            <a:ext cx="356475" cy="369332"/>
          </a:xfrm>
          <a:prstGeom prst="rect">
            <a:avLst/>
          </a:prstGeom>
          <a:noFill/>
        </p:spPr>
        <p:txBody>
          <a:bodyPr wrap="square" rtlCol="0">
            <a:spAutoFit/>
          </a:bodyPr>
          <a:lstStyle/>
          <a:p>
            <a:r>
              <a:rPr lang="en-US" dirty="0">
                <a:solidFill>
                  <a:srgbClr val="C00000"/>
                </a:solidFill>
              </a:rPr>
              <a:t>D</a:t>
            </a:r>
          </a:p>
        </p:txBody>
      </p:sp>
      <p:sp>
        <p:nvSpPr>
          <p:cNvPr id="17" name="TextBox 16">
            <a:extLst>
              <a:ext uri="{FF2B5EF4-FFF2-40B4-BE49-F238E27FC236}">
                <a16:creationId xmlns:a16="http://schemas.microsoft.com/office/drawing/2014/main" id="{CD9B07C4-A52C-4D4D-A62F-C475580FBD92}"/>
              </a:ext>
            </a:extLst>
          </p:cNvPr>
          <p:cNvSpPr txBox="1"/>
          <p:nvPr/>
        </p:nvSpPr>
        <p:spPr>
          <a:xfrm>
            <a:off x="6958723" y="3875853"/>
            <a:ext cx="356475" cy="369332"/>
          </a:xfrm>
          <a:prstGeom prst="rect">
            <a:avLst/>
          </a:prstGeom>
          <a:noFill/>
        </p:spPr>
        <p:txBody>
          <a:bodyPr wrap="square" rtlCol="0">
            <a:spAutoFit/>
          </a:bodyPr>
          <a:lstStyle/>
          <a:p>
            <a:r>
              <a:rPr lang="en-US" dirty="0">
                <a:solidFill>
                  <a:srgbClr val="C00000"/>
                </a:solidFill>
              </a:rPr>
              <a:t>E</a:t>
            </a:r>
          </a:p>
        </p:txBody>
      </p:sp>
      <p:sp>
        <p:nvSpPr>
          <p:cNvPr id="19" name="TextBox 18">
            <a:extLst>
              <a:ext uri="{FF2B5EF4-FFF2-40B4-BE49-F238E27FC236}">
                <a16:creationId xmlns:a16="http://schemas.microsoft.com/office/drawing/2014/main" id="{37263F7E-5A26-7E5C-86E9-7623EC6A6A3F}"/>
              </a:ext>
            </a:extLst>
          </p:cNvPr>
          <p:cNvSpPr txBox="1"/>
          <p:nvPr/>
        </p:nvSpPr>
        <p:spPr>
          <a:xfrm rot="19604373">
            <a:off x="5434754" y="4006768"/>
            <a:ext cx="1383618" cy="369332"/>
          </a:xfrm>
          <a:prstGeom prst="rect">
            <a:avLst/>
          </a:prstGeom>
          <a:noFill/>
        </p:spPr>
        <p:txBody>
          <a:bodyPr wrap="square">
            <a:spAutoFit/>
          </a:bodyPr>
          <a:lstStyle/>
          <a:p>
            <a:r>
              <a:rPr lang="en-US" dirty="0"/>
              <a:t>Different</a:t>
            </a:r>
          </a:p>
        </p:txBody>
      </p:sp>
      <p:sp>
        <p:nvSpPr>
          <p:cNvPr id="2" name="TextBox 1">
            <a:extLst>
              <a:ext uri="{FF2B5EF4-FFF2-40B4-BE49-F238E27FC236}">
                <a16:creationId xmlns:a16="http://schemas.microsoft.com/office/drawing/2014/main" id="{25F0F8D7-7B6A-835F-1AB6-E33FF12C99FD}"/>
              </a:ext>
            </a:extLst>
          </p:cNvPr>
          <p:cNvSpPr txBox="1"/>
          <p:nvPr/>
        </p:nvSpPr>
        <p:spPr>
          <a:xfrm rot="4561066">
            <a:off x="5974341" y="3318302"/>
            <a:ext cx="1383618" cy="369332"/>
          </a:xfrm>
          <a:prstGeom prst="rect">
            <a:avLst/>
          </a:prstGeom>
          <a:noFill/>
        </p:spPr>
        <p:txBody>
          <a:bodyPr wrap="square">
            <a:spAutoFit/>
          </a:bodyPr>
          <a:lstStyle/>
          <a:p>
            <a:r>
              <a:rPr lang="en-US" dirty="0"/>
              <a:t>Different</a:t>
            </a:r>
          </a:p>
        </p:txBody>
      </p:sp>
      <p:sp>
        <p:nvSpPr>
          <p:cNvPr id="4" name="Title 1">
            <a:extLst>
              <a:ext uri="{FF2B5EF4-FFF2-40B4-BE49-F238E27FC236}">
                <a16:creationId xmlns:a16="http://schemas.microsoft.com/office/drawing/2014/main" id="{3A3316F6-2F55-4188-DF3D-63B78F18112B}"/>
              </a:ext>
            </a:extLst>
          </p:cNvPr>
          <p:cNvSpPr>
            <a:spLocks noGrp="1"/>
          </p:cNvSpPr>
          <p:nvPr>
            <p:ph type="title"/>
          </p:nvPr>
        </p:nvSpPr>
        <p:spPr>
          <a:xfrm>
            <a:off x="0" y="0"/>
            <a:ext cx="9144000" cy="1143000"/>
          </a:xfrm>
        </p:spPr>
        <p:txBody>
          <a:bodyPr/>
          <a:lstStyle/>
          <a:p>
            <a:r>
              <a:rPr lang="en-US" altLang="en-US" dirty="0"/>
              <a:t>Boxplots</a:t>
            </a:r>
            <a:endParaRPr lang="en-US" dirty="0"/>
          </a:p>
        </p:txBody>
      </p:sp>
    </p:spTree>
    <p:extLst>
      <p:ext uri="{BB962C8B-B14F-4D97-AF65-F5344CB8AC3E}">
        <p14:creationId xmlns:p14="http://schemas.microsoft.com/office/powerpoint/2010/main" val="46447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6A14E-13C4-4428-ACA4-2E47A2F3DEE1}"/>
              </a:ext>
            </a:extLst>
          </p:cNvPr>
          <p:cNvPicPr>
            <a:picLocks noChangeAspect="1"/>
          </p:cNvPicPr>
          <p:nvPr/>
        </p:nvPicPr>
        <p:blipFill rotWithShape="1">
          <a:blip r:embed="rId2"/>
          <a:srcRect t="6304"/>
          <a:stretch/>
        </p:blipFill>
        <p:spPr>
          <a:xfrm>
            <a:off x="76200" y="1143000"/>
            <a:ext cx="8991600" cy="5693884"/>
          </a:xfrm>
          <a:prstGeom prst="rect">
            <a:avLst/>
          </a:prstGeom>
        </p:spPr>
      </p:pic>
      <p:sp>
        <p:nvSpPr>
          <p:cNvPr id="2" name="Title 1">
            <a:extLst>
              <a:ext uri="{FF2B5EF4-FFF2-40B4-BE49-F238E27FC236}">
                <a16:creationId xmlns:a16="http://schemas.microsoft.com/office/drawing/2014/main" id="{AD56C5EF-7AB0-4B5B-9899-612C22ED752B}"/>
              </a:ext>
            </a:extLst>
          </p:cNvPr>
          <p:cNvSpPr>
            <a:spLocks noGrp="1"/>
          </p:cNvSpPr>
          <p:nvPr>
            <p:ph type="title"/>
          </p:nvPr>
        </p:nvSpPr>
        <p:spPr/>
        <p:txBody>
          <a:bodyPr/>
          <a:lstStyle/>
          <a:p>
            <a:r>
              <a:rPr lang="en-US" sz="4100" dirty="0"/>
              <a:t>Stuff You Ignored When I Said It</a:t>
            </a:r>
          </a:p>
        </p:txBody>
      </p:sp>
      <p:sp>
        <p:nvSpPr>
          <p:cNvPr id="3" name="Content Placeholder 2">
            <a:extLst>
              <a:ext uri="{FF2B5EF4-FFF2-40B4-BE49-F238E27FC236}">
                <a16:creationId xmlns:a16="http://schemas.microsoft.com/office/drawing/2014/main" id="{547BD160-87F1-46F2-86FE-8D0B6D891EE0}"/>
              </a:ext>
            </a:extLst>
          </p:cNvPr>
          <p:cNvSpPr>
            <a:spLocks noGrp="1"/>
          </p:cNvSpPr>
          <p:nvPr>
            <p:ph idx="1"/>
          </p:nvPr>
        </p:nvSpPr>
        <p:spPr/>
        <p:txBody>
          <a:bodyPr/>
          <a:lstStyle/>
          <a:p>
            <a:r>
              <a:rPr lang="en-US" dirty="0"/>
              <a:t>Do NOT use the quartile function in Excel</a:t>
            </a:r>
          </a:p>
        </p:txBody>
      </p:sp>
    </p:spTree>
    <p:extLst>
      <p:ext uri="{BB962C8B-B14F-4D97-AF65-F5344CB8AC3E}">
        <p14:creationId xmlns:p14="http://schemas.microsoft.com/office/powerpoint/2010/main" val="145652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458200" cy="5638800"/>
          </a:xfrm>
        </p:spPr>
        <p:txBody>
          <a:bodyPr/>
          <a:lstStyle/>
          <a:p>
            <a:r>
              <a:rPr lang="en-US" dirty="0"/>
              <a:t>Today we will be going over:</a:t>
            </a:r>
          </a:p>
          <a:p>
            <a:pPr marL="457200" lvl="1" indent="0">
              <a:spcBef>
                <a:spcPts val="0"/>
              </a:spcBef>
              <a:spcAft>
                <a:spcPts val="0"/>
              </a:spcAft>
              <a:buNone/>
            </a:pPr>
            <a:r>
              <a:rPr lang="en-US" sz="3500" dirty="0">
                <a:effectLst/>
                <a:ea typeface="Calibri" panose="020F0502020204030204" pitchFamily="34" charset="0"/>
              </a:rPr>
              <a:t>Review of frequencies</a:t>
            </a:r>
          </a:p>
          <a:p>
            <a:r>
              <a:rPr lang="en-US" sz="3500" dirty="0">
                <a:ea typeface="Calibri" panose="020F0502020204030204" pitchFamily="34" charset="0"/>
              </a:rPr>
              <a:t>  New: </a:t>
            </a:r>
            <a:r>
              <a:rPr lang="en-US" sz="3600" dirty="0"/>
              <a:t>Descriptive statistics</a:t>
            </a:r>
          </a:p>
          <a:p>
            <a:pPr marL="457200" lvl="1" indent="0">
              <a:spcBef>
                <a:spcPts val="0"/>
              </a:spcBef>
              <a:spcAft>
                <a:spcPts val="0"/>
              </a:spcAft>
              <a:buNone/>
            </a:pPr>
            <a:r>
              <a:rPr lang="en-US" sz="3500" dirty="0">
                <a:ea typeface="Calibri" panose="020F0502020204030204" pitchFamily="34" charset="0"/>
              </a:rPr>
              <a:t>  </a:t>
            </a:r>
            <a:endParaRPr lang="en-US" sz="3500" dirty="0">
              <a:effectLst/>
              <a:ea typeface="Calibri" panose="020F0502020204030204" pitchFamily="34" charset="0"/>
            </a:endParaRPr>
          </a:p>
        </p:txBody>
      </p:sp>
    </p:spTree>
    <p:extLst>
      <p:ext uri="{BB962C8B-B14F-4D97-AF65-F5344CB8AC3E}">
        <p14:creationId xmlns:p14="http://schemas.microsoft.com/office/powerpoint/2010/main" val="148408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3B4D95-437E-41FB-9D78-E2AA384AC1E3}"/>
              </a:ext>
            </a:extLst>
          </p:cNvPr>
          <p:cNvPicPr>
            <a:picLocks noChangeAspect="1"/>
          </p:cNvPicPr>
          <p:nvPr/>
        </p:nvPicPr>
        <p:blipFill rotWithShape="1">
          <a:blip r:embed="rId2"/>
          <a:srcRect t="11176"/>
          <a:stretch/>
        </p:blipFill>
        <p:spPr>
          <a:xfrm>
            <a:off x="0" y="0"/>
            <a:ext cx="9144000" cy="6829425"/>
          </a:xfrm>
          <a:prstGeom prst="rect">
            <a:avLst/>
          </a:prstGeom>
        </p:spPr>
      </p:pic>
      <p:sp>
        <p:nvSpPr>
          <p:cNvPr id="2" name="Title 1">
            <a:extLst>
              <a:ext uri="{FF2B5EF4-FFF2-40B4-BE49-F238E27FC236}">
                <a16:creationId xmlns:a16="http://schemas.microsoft.com/office/drawing/2014/main" id="{AD56C5EF-7AB0-4B5B-9899-612C22ED752B}"/>
              </a:ext>
            </a:extLst>
          </p:cNvPr>
          <p:cNvSpPr>
            <a:spLocks noGrp="1"/>
          </p:cNvSpPr>
          <p:nvPr>
            <p:ph type="title"/>
          </p:nvPr>
        </p:nvSpPr>
        <p:spPr/>
        <p:txBody>
          <a:bodyPr/>
          <a:lstStyle/>
          <a:p>
            <a:r>
              <a:rPr lang="en-US" sz="4100" dirty="0"/>
              <a:t>Stuff You Ignored When I Said It</a:t>
            </a:r>
          </a:p>
        </p:txBody>
      </p:sp>
      <p:sp>
        <p:nvSpPr>
          <p:cNvPr id="3" name="Content Placeholder 2">
            <a:extLst>
              <a:ext uri="{FF2B5EF4-FFF2-40B4-BE49-F238E27FC236}">
                <a16:creationId xmlns:a16="http://schemas.microsoft.com/office/drawing/2014/main" id="{547BD160-87F1-46F2-86FE-8D0B6D891EE0}"/>
              </a:ext>
            </a:extLst>
          </p:cNvPr>
          <p:cNvSpPr>
            <a:spLocks noGrp="1"/>
          </p:cNvSpPr>
          <p:nvPr>
            <p:ph idx="1"/>
          </p:nvPr>
        </p:nvSpPr>
        <p:spPr/>
        <p:txBody>
          <a:bodyPr/>
          <a:lstStyle/>
          <a:p>
            <a:r>
              <a:rPr lang="en-US" dirty="0"/>
              <a:t>Do NOT use the quartile function in Excel</a:t>
            </a:r>
          </a:p>
          <a:p>
            <a:r>
              <a:rPr lang="en-US" dirty="0"/>
              <a:t>It gives the WRONG answers</a:t>
            </a:r>
          </a:p>
        </p:txBody>
      </p:sp>
    </p:spTree>
    <p:extLst>
      <p:ext uri="{BB962C8B-B14F-4D97-AF65-F5344CB8AC3E}">
        <p14:creationId xmlns:p14="http://schemas.microsoft.com/office/powerpoint/2010/main" val="992674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952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BD682A57-559E-45DD-8D01-F79C441447F0}"/>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581247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Descriptive Statistics</a:t>
            </a:r>
            <a:endParaRPr lang="en-US" dirty="0"/>
          </a:p>
        </p:txBody>
      </p:sp>
      <p:sp>
        <p:nvSpPr>
          <p:cNvPr id="3" name="Content Placeholder 2"/>
          <p:cNvSpPr>
            <a:spLocks noGrp="1"/>
          </p:cNvSpPr>
          <p:nvPr>
            <p:ph idx="1"/>
          </p:nvPr>
        </p:nvSpPr>
        <p:spPr/>
        <p:txBody>
          <a:bodyPr/>
          <a:lstStyle/>
          <a:p>
            <a:r>
              <a:rPr lang="en-US" dirty="0"/>
              <a:t>We take a sample to find out something about the whole population</a:t>
            </a:r>
          </a:p>
        </p:txBody>
      </p:sp>
    </p:spTree>
    <p:extLst>
      <p:ext uri="{BB962C8B-B14F-4D97-AF65-F5344CB8AC3E}">
        <p14:creationId xmlns:p14="http://schemas.microsoft.com/office/powerpoint/2010/main" val="4049061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Descriptive Statistics</a:t>
            </a:r>
            <a:endParaRPr lang="en-US" dirty="0"/>
          </a:p>
        </p:txBody>
      </p:sp>
      <p:sp>
        <p:nvSpPr>
          <p:cNvPr id="3" name="Content Placeholder 2"/>
          <p:cNvSpPr>
            <a:spLocks noGrp="1"/>
          </p:cNvSpPr>
          <p:nvPr>
            <p:ph idx="1"/>
          </p:nvPr>
        </p:nvSpPr>
        <p:spPr>
          <a:xfrm>
            <a:off x="457200" y="1143000"/>
            <a:ext cx="8229600" cy="5638800"/>
          </a:xfrm>
        </p:spPr>
        <p:txBody>
          <a:bodyPr/>
          <a:lstStyle/>
          <a:p>
            <a:pPr algn="ctr" eaLnBrk="1" hangingPunct="1"/>
            <a:r>
              <a:rPr lang="en-US" altLang="en-US" dirty="0">
                <a:latin typeface="Comic Sans MS" pitchFamily="66" charset="0"/>
                <a:cs typeface="Times New Roman" pitchFamily="18" charset="0"/>
              </a:rPr>
              <a:t>We can learn a lot about </a:t>
            </a:r>
          </a:p>
          <a:p>
            <a:pPr algn="ctr" eaLnBrk="1" hangingPunct="1"/>
            <a:r>
              <a:rPr lang="en-US" altLang="en-US" dirty="0">
                <a:latin typeface="Comic Sans MS" pitchFamily="66" charset="0"/>
                <a:cs typeface="Times New Roman" pitchFamily="18" charset="0"/>
              </a:rPr>
              <a:t>our population </a:t>
            </a:r>
          </a:p>
          <a:p>
            <a:pPr algn="ctr" eaLnBrk="1" hangingPunct="1"/>
            <a:r>
              <a:rPr lang="en-US" altLang="en-US" dirty="0">
                <a:latin typeface="Comic Sans MS" pitchFamily="66" charset="0"/>
                <a:cs typeface="Times New Roman" pitchFamily="18" charset="0"/>
              </a:rPr>
              <a:t>by graphing the data:</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41700"/>
            <a:ext cx="5664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C8BA8A0F-A5DE-484F-B39C-8079F338EF02}"/>
              </a:ext>
            </a:extLst>
          </p:cNvPr>
          <p:cNvSpPr/>
          <p:nvPr/>
        </p:nvSpPr>
        <p:spPr>
          <a:xfrm>
            <a:off x="0" y="6553200"/>
            <a:ext cx="16764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2017</a:t>
            </a:r>
          </a:p>
        </p:txBody>
      </p:sp>
    </p:spTree>
    <p:extLst>
      <p:ext uri="{BB962C8B-B14F-4D97-AF65-F5344CB8AC3E}">
        <p14:creationId xmlns:p14="http://schemas.microsoft.com/office/powerpoint/2010/main" val="599269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Descriptive Statistics</a:t>
            </a:r>
            <a:endParaRPr lang="en-US" dirty="0"/>
          </a:p>
        </p:txBody>
      </p:sp>
      <p:sp>
        <p:nvSpPr>
          <p:cNvPr id="3" name="Content Placeholder 2"/>
          <p:cNvSpPr>
            <a:spLocks noGrp="1"/>
          </p:cNvSpPr>
          <p:nvPr>
            <p:ph idx="1"/>
          </p:nvPr>
        </p:nvSpPr>
        <p:spPr/>
        <p:txBody>
          <a:bodyPr/>
          <a:lstStyle/>
          <a:p>
            <a:pPr algn="ctr" eaLnBrk="1" hangingPunct="1"/>
            <a:r>
              <a:rPr lang="en-US" altLang="en-US" dirty="0">
                <a:latin typeface="Comic Sans MS" pitchFamily="66" charset="0"/>
                <a:cs typeface="Arial" charset="0"/>
              </a:rPr>
              <a:t>But it would also be convenient </a:t>
            </a:r>
          </a:p>
          <a:p>
            <a:pPr algn="ctr" eaLnBrk="1" hangingPunct="1"/>
            <a:r>
              <a:rPr lang="en-US" altLang="en-US" dirty="0">
                <a:latin typeface="Comic Sans MS" pitchFamily="66" charset="0"/>
                <a:cs typeface="Arial" charset="0"/>
              </a:rPr>
              <a:t>to be able to “explain” or describe the population</a:t>
            </a:r>
          </a:p>
          <a:p>
            <a:pPr algn="ctr" eaLnBrk="1" hangingPunct="1"/>
            <a:r>
              <a:rPr lang="en-US" altLang="en-US" dirty="0">
                <a:latin typeface="Comic Sans MS" pitchFamily="66" charset="0"/>
                <a:cs typeface="Arial" charset="0"/>
              </a:rPr>
              <a:t>in a few summary words or numbers based on our data</a:t>
            </a:r>
            <a:endParaRPr lang="en-US" altLang="en-US" sz="2600" dirty="0">
              <a:cs typeface="Times New Roman" pitchFamily="18" charset="0"/>
            </a:endParaRPr>
          </a:p>
          <a:p>
            <a:endParaRPr lang="en-US" dirty="0"/>
          </a:p>
        </p:txBody>
      </p:sp>
    </p:spTree>
    <p:extLst>
      <p:ext uri="{BB962C8B-B14F-4D97-AF65-F5344CB8AC3E}">
        <p14:creationId xmlns:p14="http://schemas.microsoft.com/office/powerpoint/2010/main" val="423292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Descriptive Statistics</a:t>
            </a:r>
            <a:endParaRPr lang="en-US" dirty="0"/>
          </a:p>
        </p:txBody>
      </p:sp>
      <p:sp>
        <p:nvSpPr>
          <p:cNvPr id="3" name="Content Placeholder 2"/>
          <p:cNvSpPr>
            <a:spLocks noGrp="1"/>
          </p:cNvSpPr>
          <p:nvPr>
            <p:ph idx="1"/>
          </p:nvPr>
        </p:nvSpPr>
        <p:spPr/>
        <p:txBody>
          <a:bodyPr/>
          <a:lstStyle/>
          <a:p>
            <a:pPr algn="ctr" eaLnBrk="1" hangingPunct="1"/>
            <a:r>
              <a:rPr lang="en-US" altLang="en-US" dirty="0">
                <a:latin typeface="Comic Sans MS" pitchFamily="66" charset="0"/>
                <a:cs typeface="Arial" charset="0"/>
              </a:rPr>
              <a:t>But it would also be convenient </a:t>
            </a:r>
          </a:p>
          <a:p>
            <a:pPr algn="ctr" eaLnBrk="1" hangingPunct="1"/>
            <a:r>
              <a:rPr lang="en-US" altLang="en-US" dirty="0">
                <a:latin typeface="Comic Sans MS" pitchFamily="66" charset="0"/>
                <a:cs typeface="Arial" charset="0"/>
              </a:rPr>
              <a:t>to be able to “explain” or describe the population</a:t>
            </a:r>
          </a:p>
          <a:p>
            <a:pPr algn="ctr" eaLnBrk="1" hangingPunct="1"/>
            <a:r>
              <a:rPr lang="en-US" altLang="en-US" dirty="0">
                <a:latin typeface="Comic Sans MS" pitchFamily="66" charset="0"/>
                <a:cs typeface="Arial" charset="0"/>
              </a:rPr>
              <a:t>in a few summary words or numbers based on our data</a:t>
            </a:r>
          </a:p>
          <a:p>
            <a:pPr algn="ctr" eaLnBrk="1" hangingPunct="1"/>
            <a:endParaRPr lang="en-US" altLang="en-US" sz="2600" dirty="0">
              <a:latin typeface="Comic Sans MS" pitchFamily="66" charset="0"/>
              <a:cs typeface="Arial" charset="0"/>
            </a:endParaRPr>
          </a:p>
          <a:p>
            <a:pPr algn="ctr" eaLnBrk="1" hangingPunct="1"/>
            <a:r>
              <a:rPr lang="en-US" altLang="en-US" dirty="0" err="1">
                <a:latin typeface="Comic Sans MS" pitchFamily="66" charset="0"/>
                <a:cs typeface="Arial" charset="0"/>
              </a:rPr>
              <a:t>Kinda</a:t>
            </a:r>
            <a:r>
              <a:rPr lang="en-US" altLang="en-US" dirty="0">
                <a:latin typeface="Comic Sans MS" pitchFamily="66" charset="0"/>
                <a:cs typeface="Arial" charset="0"/>
              </a:rPr>
              <a:t>-like a 5-number summary</a:t>
            </a:r>
            <a:endParaRPr lang="en-US" altLang="en-US" dirty="0">
              <a:cs typeface="Times New Roman" pitchFamily="18" charset="0"/>
            </a:endParaRPr>
          </a:p>
          <a:p>
            <a:endParaRPr lang="en-US" dirty="0"/>
          </a:p>
        </p:txBody>
      </p:sp>
    </p:spTree>
    <p:extLst>
      <p:ext uri="{BB962C8B-B14F-4D97-AF65-F5344CB8AC3E}">
        <p14:creationId xmlns:p14="http://schemas.microsoft.com/office/powerpoint/2010/main" val="205228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Descriptive Statistics</a:t>
            </a:r>
            <a:endParaRPr lang="en-US" dirty="0"/>
          </a:p>
        </p:txBody>
      </p:sp>
      <p:sp>
        <p:nvSpPr>
          <p:cNvPr id="3" name="Content Placeholder 2"/>
          <p:cNvSpPr>
            <a:spLocks noGrp="1"/>
          </p:cNvSpPr>
          <p:nvPr>
            <p:ph idx="1"/>
          </p:nvPr>
        </p:nvSpPr>
        <p:spPr/>
        <p:txBody>
          <a:bodyPr/>
          <a:lstStyle/>
          <a:p>
            <a:r>
              <a:rPr lang="en-US" altLang="en-US" dirty="0">
                <a:latin typeface="Comic Sans MS" pitchFamily="66" charset="0"/>
              </a:rPr>
              <a:t>The maximum or minimum values from our sample can help describe or summarize our data</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65500"/>
            <a:ext cx="5664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280A0806-2ED5-4B86-A6FC-3D820F8F802B}"/>
              </a:ext>
            </a:extLst>
          </p:cNvPr>
          <p:cNvSpPr/>
          <p:nvPr/>
        </p:nvSpPr>
        <p:spPr>
          <a:xfrm>
            <a:off x="0" y="6553200"/>
            <a:ext cx="16764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2017</a:t>
            </a:r>
          </a:p>
        </p:txBody>
      </p:sp>
    </p:spTree>
    <p:extLst>
      <p:ext uri="{BB962C8B-B14F-4D97-AF65-F5344CB8AC3E}">
        <p14:creationId xmlns:p14="http://schemas.microsoft.com/office/powerpoint/2010/main" val="2889492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Descriptive Statistics</a:t>
            </a:r>
          </a:p>
        </p:txBody>
      </p:sp>
      <p:sp>
        <p:nvSpPr>
          <p:cNvPr id="19459" name="Content Placeholder 2"/>
          <p:cNvSpPr>
            <a:spLocks noGrp="1"/>
          </p:cNvSpPr>
          <p:nvPr>
            <p:ph idx="1"/>
          </p:nvPr>
        </p:nvSpPr>
        <p:spPr>
          <a:xfrm>
            <a:off x="457200" y="1219200"/>
            <a:ext cx="8229600" cy="5638800"/>
          </a:xfrm>
        </p:spPr>
        <p:txBody>
          <a:bodyPr/>
          <a:lstStyle/>
          <a:p>
            <a:r>
              <a:rPr lang="en-US" altLang="en-US" dirty="0"/>
              <a:t>More often than not we want a single number (not another table of numbers) to help summarize our data</a:t>
            </a:r>
          </a:p>
        </p:txBody>
      </p:sp>
    </p:spTree>
    <p:extLst>
      <p:ext uri="{BB962C8B-B14F-4D97-AF65-F5344CB8AC3E}">
        <p14:creationId xmlns:p14="http://schemas.microsoft.com/office/powerpoint/2010/main" val="3487613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Descriptive Statistics</a:t>
            </a:r>
          </a:p>
        </p:txBody>
      </p:sp>
      <p:sp>
        <p:nvSpPr>
          <p:cNvPr id="20483" name="Content Placeholder 2"/>
          <p:cNvSpPr>
            <a:spLocks noGrp="1"/>
          </p:cNvSpPr>
          <p:nvPr>
            <p:ph idx="1"/>
          </p:nvPr>
        </p:nvSpPr>
        <p:spPr>
          <a:xfrm>
            <a:off x="457200" y="1219200"/>
            <a:ext cx="8229600" cy="5638800"/>
          </a:xfrm>
        </p:spPr>
        <p:txBody>
          <a:bodyPr/>
          <a:lstStyle/>
          <a:p>
            <a:r>
              <a:rPr lang="en-US" altLang="en-US" dirty="0"/>
              <a:t>One way to do this is to find a number that gives a “usual” or “normal” or “typical” observation</a:t>
            </a:r>
          </a:p>
          <a:p>
            <a:endParaRPr lang="en-US" altLang="en-US" dirty="0"/>
          </a:p>
        </p:txBody>
      </p:sp>
    </p:spTree>
    <p:extLst>
      <p:ext uri="{BB962C8B-B14F-4D97-AF65-F5344CB8AC3E}">
        <p14:creationId xmlns:p14="http://schemas.microsoft.com/office/powerpoint/2010/main" val="3093370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457200" y="1219200"/>
            <a:ext cx="8229600" cy="5638800"/>
          </a:xfrm>
        </p:spPr>
        <p:txBody>
          <a:bodyPr/>
          <a:lstStyle/>
          <a:p>
            <a:pPr eaLnBrk="1" hangingPunct="1"/>
            <a:r>
              <a:rPr lang="en-US" altLang="en-US" dirty="0">
                <a:latin typeface="Comic Sans MS" pitchFamily="66" charset="0"/>
              </a:rPr>
              <a:t>What do we usually think of as</a:t>
            </a:r>
          </a:p>
          <a:p>
            <a:pPr eaLnBrk="1" hangingPunct="1"/>
            <a:r>
              <a:rPr lang="en-US" altLang="en-US" dirty="0">
                <a:latin typeface="Comic Sans MS" pitchFamily="66" charset="0"/>
              </a:rPr>
              <a:t>“The Average”?</a:t>
            </a:r>
          </a:p>
          <a:p>
            <a:pPr eaLnBrk="1" hangingPunct="1"/>
            <a:endParaRPr lang="en-US" altLang="en-US" sz="2000" dirty="0">
              <a:latin typeface="Comic Sans MS" pitchFamily="66" charset="0"/>
            </a:endParaRPr>
          </a:p>
          <a:p>
            <a:pPr eaLnBrk="1" hangingPunct="1"/>
            <a:r>
              <a:rPr lang="en-US" altLang="en-US" dirty="0">
                <a:latin typeface="Comic Sans MS" pitchFamily="66" charset="0"/>
              </a:rPr>
              <a:t>Data:</a:t>
            </a:r>
          </a:p>
          <a:p>
            <a:pPr eaLnBrk="1" hangingPunct="1"/>
            <a:endParaRPr lang="en-US" altLang="en-US" sz="1000" dirty="0">
              <a:latin typeface="Comic Sans MS" pitchFamily="66" charset="0"/>
            </a:endParaRPr>
          </a:p>
          <a:p>
            <a:pPr eaLnBrk="1" hangingPunct="1"/>
            <a:r>
              <a:rPr lang="en-US" altLang="en-US" dirty="0">
                <a:latin typeface="Comic Sans MS" pitchFamily="66" charset="0"/>
              </a:rPr>
              <a:t>3 1 4 1 1 </a:t>
            </a:r>
          </a:p>
          <a:p>
            <a:pPr eaLnBrk="1" hangingPunct="1"/>
            <a:endParaRPr lang="en-US" altLang="en-US" sz="2000" dirty="0">
              <a:latin typeface="Comic Sans MS" pitchFamily="66" charset="0"/>
            </a:endParaRPr>
          </a:p>
          <a:p>
            <a:pPr eaLnBrk="1" hangingPunct="1"/>
            <a:r>
              <a:rPr lang="en-US" altLang="en-US" dirty="0">
                <a:latin typeface="Comic Sans MS" pitchFamily="66" charset="0"/>
              </a:rPr>
              <a:t>Average = _________ ?</a:t>
            </a:r>
          </a:p>
        </p:txBody>
      </p:sp>
      <p:sp>
        <p:nvSpPr>
          <p:cNvPr id="4" name="Title 1"/>
          <p:cNvSpPr>
            <a:spLocks noGrp="1"/>
          </p:cNvSpPr>
          <p:nvPr>
            <p:ph type="title"/>
          </p:nvPr>
        </p:nvSpPr>
        <p:spPr>
          <a:xfrm>
            <a:off x="0" y="0"/>
            <a:ext cx="9144000" cy="1143000"/>
          </a:xfrm>
        </p:spPr>
        <p:txBody>
          <a:bodyPr/>
          <a:lstStyle/>
          <a:p>
            <a:r>
              <a:rPr lang="en-US" altLang="en-US" dirty="0"/>
              <a:t>Averages</a:t>
            </a:r>
          </a:p>
        </p:txBody>
      </p:sp>
    </p:spTree>
    <p:extLst>
      <p:ext uri="{BB962C8B-B14F-4D97-AF65-F5344CB8AC3E}">
        <p14:creationId xmlns:p14="http://schemas.microsoft.com/office/powerpoint/2010/main" val="384876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marR="0" lvl="0">
              <a:lnSpc>
                <a:spcPct val="115000"/>
              </a:lnSpc>
              <a:spcBef>
                <a:spcPts val="0"/>
              </a:spcBef>
              <a:spcAft>
                <a:spcPts val="0"/>
              </a:spcAft>
            </a:pPr>
            <a:r>
              <a:rPr lang="en-US" sz="3200" dirty="0"/>
              <a:t>Outcome 1) Calculate statistical measures of central tendency and dispersion used in describing and summarizing collected samples.  Both by hand calculation methods supported by calculators and programmed software procedures will be used to make these computations</a:t>
            </a:r>
          </a:p>
          <a:p>
            <a:endParaRPr lang="en-US" sz="3200" dirty="0"/>
          </a:p>
          <a:p>
            <a:endParaRPr lang="en-US" dirty="0"/>
          </a:p>
        </p:txBody>
      </p:sp>
    </p:spTree>
    <p:extLst>
      <p:ext uri="{BB962C8B-B14F-4D97-AF65-F5344CB8AC3E}">
        <p14:creationId xmlns:p14="http://schemas.microsoft.com/office/powerpoint/2010/main" val="2985754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0427"/>
            <a:ext cx="4343400" cy="399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Title 1"/>
          <p:cNvSpPr>
            <a:spLocks noGrp="1"/>
          </p:cNvSpPr>
          <p:nvPr>
            <p:ph type="title"/>
          </p:nvPr>
        </p:nvSpPr>
        <p:spPr/>
        <p:txBody>
          <a:bodyPr/>
          <a:lstStyle/>
          <a:p>
            <a:r>
              <a:rPr lang="en-US" altLang="en-US" dirty="0"/>
              <a:t>Averages</a:t>
            </a:r>
          </a:p>
        </p:txBody>
      </p:sp>
      <p:sp>
        <p:nvSpPr>
          <p:cNvPr id="23555" name="Content Placeholder 2"/>
          <p:cNvSpPr>
            <a:spLocks noGrp="1"/>
          </p:cNvSpPr>
          <p:nvPr>
            <p:ph idx="1"/>
          </p:nvPr>
        </p:nvSpPr>
        <p:spPr>
          <a:xfrm>
            <a:off x="457200" y="1219200"/>
            <a:ext cx="8229600" cy="5638800"/>
          </a:xfrm>
        </p:spPr>
        <p:txBody>
          <a:bodyPr/>
          <a:lstStyle/>
          <a:p>
            <a:pPr algn="r" eaLnBrk="1" hangingPunct="1"/>
            <a:r>
              <a:rPr lang="en-US" altLang="en-US" dirty="0">
                <a:latin typeface="Comic Sans MS" pitchFamily="66" charset="0"/>
              </a:rPr>
              <a:t>If you add up all the data values and divide by the number of data points, this is not called the “average” in </a:t>
            </a:r>
          </a:p>
          <a:p>
            <a:pPr algn="r" eaLnBrk="1" hangingPunct="1"/>
            <a:r>
              <a:rPr lang="en-US" altLang="en-US" dirty="0">
                <a:latin typeface="Comic Sans MS" pitchFamily="66" charset="0"/>
              </a:rPr>
              <a:t>Statistics </a:t>
            </a:r>
          </a:p>
          <a:p>
            <a:pPr algn="r" eaLnBrk="1" hangingPunct="1"/>
            <a:r>
              <a:rPr lang="en-US" altLang="en-US" dirty="0">
                <a:latin typeface="Comic Sans MS" pitchFamily="66" charset="0"/>
              </a:rPr>
              <a:t>Class </a:t>
            </a:r>
          </a:p>
          <a:p>
            <a:pPr algn="r" eaLnBrk="1" hangingPunct="1"/>
            <a:r>
              <a:rPr lang="en-US" altLang="en-US" dirty="0">
                <a:latin typeface="Comic Sans MS" pitchFamily="66" charset="0"/>
              </a:rPr>
              <a:t>It’s called the</a:t>
            </a:r>
          </a:p>
          <a:p>
            <a:pPr algn="r" eaLnBrk="1" hangingPunct="1"/>
            <a:r>
              <a:rPr lang="en-US" altLang="en-US" sz="4400" dirty="0">
                <a:latin typeface="Comic Sans MS" pitchFamily="66" charset="0"/>
              </a:rPr>
              <a:t>“arithmetic mean”</a:t>
            </a:r>
          </a:p>
        </p:txBody>
      </p:sp>
      <p:sp>
        <p:nvSpPr>
          <p:cNvPr id="5" name="Rectangle 4">
            <a:extLst>
              <a:ext uri="{FF2B5EF4-FFF2-40B4-BE49-F238E27FC236}">
                <a16:creationId xmlns:a16="http://schemas.microsoft.com/office/drawing/2014/main" id="{1740C6A9-2725-49F0-9218-E263DC1460B6}"/>
              </a:ext>
            </a:extLst>
          </p:cNvPr>
          <p:cNvSpPr/>
          <p:nvPr/>
        </p:nvSpPr>
        <p:spPr>
          <a:xfrm>
            <a:off x="-38100" y="6608802"/>
            <a:ext cx="9182100" cy="553998"/>
          </a:xfrm>
          <a:prstGeom prst="rect">
            <a:avLst/>
          </a:prstGeom>
        </p:spPr>
        <p:txBody>
          <a:bodyPr wrap="square">
            <a:spAutoFit/>
          </a:bodyPr>
          <a:lstStyle/>
          <a:p>
            <a:r>
              <a:rPr lang="en-US" sz="1500" dirty="0">
                <a:solidFill>
                  <a:srgbClr val="00B0F0"/>
                </a:solidFill>
              </a:rPr>
              <a:t>http://forums.penny-arcade.com/discussion/128719/jenspiration-the-ups-and-downs-of-working-traditionally/aagh.jpg</a:t>
            </a:r>
          </a:p>
        </p:txBody>
      </p:sp>
    </p:spTree>
    <p:extLst>
      <p:ext uri="{BB962C8B-B14F-4D97-AF65-F5344CB8AC3E}">
        <p14:creationId xmlns:p14="http://schemas.microsoft.com/office/powerpoint/2010/main" val="3091847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Averages</a:t>
            </a:r>
          </a:p>
        </p:txBody>
      </p:sp>
      <p:sp>
        <p:nvSpPr>
          <p:cNvPr id="3" name="Content Placeholder 2"/>
          <p:cNvSpPr>
            <a:spLocks noGrp="1"/>
          </p:cNvSpPr>
          <p:nvPr>
            <p:ph idx="1"/>
          </p:nvPr>
        </p:nvSpPr>
        <p:spPr/>
        <p:txBody>
          <a:bodyPr/>
          <a:lstStyle/>
          <a:p>
            <a:r>
              <a:rPr lang="en-US" dirty="0"/>
              <a:t>…and “arithmetic” isn’t pronounced “a</a:t>
            </a:r>
            <a:r>
              <a:rPr lang="en-US" i="1" dirty="0">
                <a:solidFill>
                  <a:schemeClr val="tx1"/>
                </a:solidFill>
              </a:rPr>
              <a:t>rith</a:t>
            </a:r>
            <a:r>
              <a:rPr lang="en-US" dirty="0"/>
              <a:t>metic” but “arith</a:t>
            </a:r>
            <a:r>
              <a:rPr lang="en-US" i="1" dirty="0">
                <a:solidFill>
                  <a:schemeClr val="tx1"/>
                </a:solidFill>
              </a:rPr>
              <a:t>me</a:t>
            </a:r>
            <a:r>
              <a:rPr lang="en-US" dirty="0"/>
              <a:t>tic”</a:t>
            </a:r>
          </a:p>
        </p:txBody>
      </p:sp>
    </p:spTree>
    <p:extLst>
      <p:ext uri="{BB962C8B-B14F-4D97-AF65-F5344CB8AC3E}">
        <p14:creationId xmlns:p14="http://schemas.microsoft.com/office/powerpoint/2010/main" val="168489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350362"/>
            <a:ext cx="3001107" cy="450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Title 1"/>
          <p:cNvSpPr>
            <a:spLocks noGrp="1"/>
          </p:cNvSpPr>
          <p:nvPr>
            <p:ph type="title"/>
          </p:nvPr>
        </p:nvSpPr>
        <p:spPr/>
        <p:txBody>
          <a:bodyPr/>
          <a:lstStyle/>
          <a:p>
            <a:r>
              <a:rPr lang="en-US" altLang="en-US" dirty="0"/>
              <a:t>Averages</a:t>
            </a:r>
          </a:p>
        </p:txBody>
      </p:sp>
      <p:sp>
        <p:nvSpPr>
          <p:cNvPr id="24579" name="Content Placeholder 2"/>
          <p:cNvSpPr>
            <a:spLocks noGrp="1"/>
          </p:cNvSpPr>
          <p:nvPr>
            <p:ph idx="1"/>
          </p:nvPr>
        </p:nvSpPr>
        <p:spPr>
          <a:xfrm>
            <a:off x="304800" y="1219200"/>
            <a:ext cx="8229600" cy="5638800"/>
          </a:xfrm>
        </p:spPr>
        <p:txBody>
          <a:bodyPr/>
          <a:lstStyle/>
          <a:p>
            <a:r>
              <a:rPr lang="en-US" altLang="en-US" dirty="0"/>
              <a:t>More bad news…</a:t>
            </a:r>
          </a:p>
          <a:p>
            <a:pPr eaLnBrk="1" hangingPunct="1"/>
            <a:endParaRPr lang="en-US" altLang="en-US" sz="2000" dirty="0">
              <a:latin typeface="Comic Sans MS" pitchFamily="66" charset="0"/>
            </a:endParaRPr>
          </a:p>
          <a:p>
            <a:pPr eaLnBrk="1" hangingPunct="1"/>
            <a:r>
              <a:rPr lang="en-US" altLang="en-US" dirty="0">
                <a:latin typeface="Comic Sans MS" pitchFamily="66" charset="0"/>
              </a:rPr>
              <a:t>It’s bad enough that statisticians gave this a </a:t>
            </a:r>
          </a:p>
          <a:p>
            <a:pPr eaLnBrk="1" hangingPunct="1"/>
            <a:r>
              <a:rPr lang="en-US" altLang="en-US" dirty="0">
                <a:latin typeface="Comic Sans MS" pitchFamily="66" charset="0"/>
              </a:rPr>
              <a:t>wacky name, but…</a:t>
            </a:r>
          </a:p>
          <a:p>
            <a:pPr eaLnBrk="1" hangingPunct="1"/>
            <a:endParaRPr lang="en-US" altLang="en-US" sz="2000" dirty="0">
              <a:latin typeface="Comic Sans MS" pitchFamily="66" charset="0"/>
            </a:endParaRPr>
          </a:p>
          <a:p>
            <a:pPr eaLnBrk="1" hangingPunct="1"/>
            <a:r>
              <a:rPr lang="en-US" altLang="en-US" sz="4400" dirty="0">
                <a:solidFill>
                  <a:schemeClr val="tx1"/>
                </a:solidFill>
                <a:latin typeface="Comic Sans MS" pitchFamily="66" charset="0"/>
              </a:rPr>
              <a:t>IT’S NOT THE ONLY “AVERAGE”</a:t>
            </a:r>
          </a:p>
          <a:p>
            <a:endParaRPr lang="en-US" altLang="en-US" dirty="0"/>
          </a:p>
        </p:txBody>
      </p:sp>
      <p:sp>
        <p:nvSpPr>
          <p:cNvPr id="5" name="Rectangle 4">
            <a:extLst>
              <a:ext uri="{FF2B5EF4-FFF2-40B4-BE49-F238E27FC236}">
                <a16:creationId xmlns:a16="http://schemas.microsoft.com/office/drawing/2014/main" id="{84CF100A-A648-401E-BE97-FF795677932C}"/>
              </a:ext>
            </a:extLst>
          </p:cNvPr>
          <p:cNvSpPr/>
          <p:nvPr/>
        </p:nvSpPr>
        <p:spPr>
          <a:xfrm>
            <a:off x="0" y="6611035"/>
            <a:ext cx="6858000" cy="323165"/>
          </a:xfrm>
          <a:prstGeom prst="rect">
            <a:avLst/>
          </a:prstGeom>
        </p:spPr>
        <p:txBody>
          <a:bodyPr wrap="square">
            <a:spAutoFit/>
          </a:bodyPr>
          <a:lstStyle/>
          <a:p>
            <a:r>
              <a:rPr lang="en-US" sz="1500" dirty="0">
                <a:solidFill>
                  <a:srgbClr val="00B0F0"/>
                </a:solidFill>
              </a:rPr>
              <a:t>https://www.yourdictionary.com/images/main.shriek.jpg</a:t>
            </a:r>
          </a:p>
        </p:txBody>
      </p:sp>
    </p:spTree>
    <p:extLst>
      <p:ext uri="{BB962C8B-B14F-4D97-AF65-F5344CB8AC3E}">
        <p14:creationId xmlns:p14="http://schemas.microsoft.com/office/powerpoint/2010/main" val="1392083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Averages</a:t>
            </a:r>
          </a:p>
        </p:txBody>
      </p:sp>
      <p:sp>
        <p:nvSpPr>
          <p:cNvPr id="25603" name="Content Placeholder 2"/>
          <p:cNvSpPr>
            <a:spLocks noGrp="1"/>
          </p:cNvSpPr>
          <p:nvPr>
            <p:ph idx="1"/>
          </p:nvPr>
        </p:nvSpPr>
        <p:spPr>
          <a:xfrm>
            <a:off x="457200" y="1219200"/>
            <a:ext cx="8229600" cy="5638800"/>
          </a:xfrm>
        </p:spPr>
        <p:txBody>
          <a:bodyPr/>
          <a:lstStyle/>
          <a:p>
            <a:pPr eaLnBrk="1" hangingPunct="1"/>
            <a:r>
              <a:rPr lang="en-US" altLang="en-US" dirty="0">
                <a:latin typeface="Comic Sans MS" pitchFamily="66" charset="0"/>
              </a:rPr>
              <a:t>In statistics, we not only have the good </a:t>
            </a:r>
            <a:r>
              <a:rPr lang="en-US" altLang="en-US" dirty="0" err="1">
                <a:latin typeface="Comic Sans MS" pitchFamily="66" charset="0"/>
              </a:rPr>
              <a:t>ol</a:t>
            </a:r>
            <a:r>
              <a:rPr lang="en-US" altLang="en-US" dirty="0">
                <a:latin typeface="Comic Sans MS" pitchFamily="66" charset="0"/>
              </a:rPr>
              <a:t>’ “arithmetic mean” average, we also have:</a:t>
            </a:r>
          </a:p>
          <a:p>
            <a:pPr eaLnBrk="1" hangingPunct="1"/>
            <a:endParaRPr lang="en-US" altLang="en-US" sz="2000" dirty="0">
              <a:latin typeface="Comic Sans MS" pitchFamily="66" charset="0"/>
            </a:endParaRPr>
          </a:p>
          <a:p>
            <a:pPr eaLnBrk="1" hangingPunct="1"/>
            <a:r>
              <a:rPr lang="en-US" altLang="en-US" sz="4400" dirty="0">
                <a:latin typeface="Comic Sans MS" pitchFamily="66" charset="0"/>
              </a:rPr>
              <a:t>	- median</a:t>
            </a:r>
          </a:p>
          <a:p>
            <a:pPr eaLnBrk="1" hangingPunct="1"/>
            <a:r>
              <a:rPr lang="en-US" altLang="en-US" sz="4400" dirty="0">
                <a:latin typeface="Comic Sans MS" pitchFamily="66" charset="0"/>
              </a:rPr>
              <a:t>	- midrange</a:t>
            </a:r>
          </a:p>
          <a:p>
            <a:pPr eaLnBrk="1" hangingPunct="1"/>
            <a:r>
              <a:rPr lang="en-US" altLang="en-US" sz="4400" dirty="0">
                <a:latin typeface="Comic Sans MS" pitchFamily="66" charset="0"/>
              </a:rPr>
              <a:t>	- </a:t>
            </a:r>
            <a:r>
              <a:rPr lang="en-US" altLang="en-US" dirty="0">
                <a:latin typeface="Comic Sans MS" pitchFamily="66" charset="0"/>
              </a:rPr>
              <a:t>mode</a:t>
            </a:r>
          </a:p>
          <a:p>
            <a:pPr eaLnBrk="1" hangingPunct="1"/>
            <a:endParaRPr lang="en-US" altLang="en-US" dirty="0"/>
          </a:p>
        </p:txBody>
      </p:sp>
    </p:spTree>
    <p:extLst>
      <p:ext uri="{BB962C8B-B14F-4D97-AF65-F5344CB8AC3E}">
        <p14:creationId xmlns:p14="http://schemas.microsoft.com/office/powerpoint/2010/main" val="608372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715005"/>
            <a:ext cx="4905375" cy="506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Title 1"/>
          <p:cNvSpPr>
            <a:spLocks noGrp="1"/>
          </p:cNvSpPr>
          <p:nvPr>
            <p:ph type="title"/>
          </p:nvPr>
        </p:nvSpPr>
        <p:spPr/>
        <p:txBody>
          <a:bodyPr/>
          <a:lstStyle/>
          <a:p>
            <a:r>
              <a:rPr lang="en-US" altLang="en-US" dirty="0"/>
              <a:t>And…</a:t>
            </a:r>
          </a:p>
        </p:txBody>
      </p:sp>
      <p:sp>
        <p:nvSpPr>
          <p:cNvPr id="26627" name="Content Placeholder 2"/>
          <p:cNvSpPr>
            <a:spLocks noGrp="1"/>
          </p:cNvSpPr>
          <p:nvPr>
            <p:ph idx="1"/>
          </p:nvPr>
        </p:nvSpPr>
        <p:spPr>
          <a:xfrm>
            <a:off x="457200" y="1219200"/>
            <a:ext cx="8229600" cy="5638800"/>
          </a:xfrm>
        </p:spPr>
        <p:txBody>
          <a:bodyPr/>
          <a:lstStyle/>
          <a:p>
            <a:pPr eaLnBrk="1" hangingPunct="1"/>
            <a:r>
              <a:rPr lang="en-US" altLang="en-US" dirty="0">
                <a:latin typeface="Comic Sans MS" pitchFamily="66" charset="0"/>
              </a:rPr>
              <a:t>Since all these are called </a:t>
            </a:r>
          </a:p>
          <a:p>
            <a:pPr algn="ctr" eaLnBrk="1" hangingPunct="1"/>
            <a:endParaRPr lang="en-US" altLang="en-US" sz="2000" dirty="0">
              <a:latin typeface="Comic Sans MS" pitchFamily="66" charset="0"/>
            </a:endParaRPr>
          </a:p>
          <a:p>
            <a:pPr algn="ctr" eaLnBrk="1" hangingPunct="1"/>
            <a:r>
              <a:rPr lang="en-US" altLang="en-US" sz="4400" dirty="0">
                <a:latin typeface="Comic Sans MS" pitchFamily="66" charset="0"/>
              </a:rPr>
              <a:t>“average” </a:t>
            </a:r>
          </a:p>
          <a:p>
            <a:pPr eaLnBrk="1" hangingPunct="1"/>
            <a:endParaRPr lang="en-US" altLang="en-US" sz="3000" dirty="0">
              <a:latin typeface="Comic Sans MS" pitchFamily="66" charset="0"/>
            </a:endParaRPr>
          </a:p>
          <a:p>
            <a:pPr eaLnBrk="1" hangingPunct="1"/>
            <a:r>
              <a:rPr lang="en-US" altLang="en-US" dirty="0">
                <a:latin typeface="Comic Sans MS" pitchFamily="66" charset="0"/>
              </a:rPr>
              <a:t>There is lots of room for statistical skullduggery </a:t>
            </a:r>
          </a:p>
          <a:p>
            <a:pPr eaLnBrk="1" hangingPunct="1"/>
            <a:r>
              <a:rPr lang="en-US" altLang="en-US" dirty="0">
                <a:latin typeface="Comic Sans MS" pitchFamily="66" charset="0"/>
              </a:rPr>
              <a:t>and lying!</a:t>
            </a:r>
          </a:p>
        </p:txBody>
      </p:sp>
      <p:sp>
        <p:nvSpPr>
          <p:cNvPr id="5" name="Rectangle 4">
            <a:extLst>
              <a:ext uri="{FF2B5EF4-FFF2-40B4-BE49-F238E27FC236}">
                <a16:creationId xmlns:a16="http://schemas.microsoft.com/office/drawing/2014/main" id="{42BC01CA-384C-4910-9C13-3168E2CF6BC2}"/>
              </a:ext>
            </a:extLst>
          </p:cNvPr>
          <p:cNvSpPr/>
          <p:nvPr/>
        </p:nvSpPr>
        <p:spPr>
          <a:xfrm>
            <a:off x="0" y="6553200"/>
            <a:ext cx="16764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2010</a:t>
            </a:r>
          </a:p>
        </p:txBody>
      </p:sp>
    </p:spTree>
    <p:extLst>
      <p:ext uri="{BB962C8B-B14F-4D97-AF65-F5344CB8AC3E}">
        <p14:creationId xmlns:p14="http://schemas.microsoft.com/office/powerpoint/2010/main" val="3145771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662" y="3457575"/>
            <a:ext cx="2319338"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Title 1"/>
          <p:cNvSpPr>
            <a:spLocks noGrp="1"/>
          </p:cNvSpPr>
          <p:nvPr>
            <p:ph type="title"/>
          </p:nvPr>
        </p:nvSpPr>
        <p:spPr/>
        <p:txBody>
          <a:bodyPr/>
          <a:lstStyle/>
          <a:p>
            <a:r>
              <a:rPr lang="en-US" altLang="en-US" dirty="0"/>
              <a:t>And…</a:t>
            </a:r>
          </a:p>
        </p:txBody>
      </p:sp>
      <p:sp>
        <p:nvSpPr>
          <p:cNvPr id="27651" name="Content Placeholder 2"/>
          <p:cNvSpPr>
            <a:spLocks noGrp="1"/>
          </p:cNvSpPr>
          <p:nvPr>
            <p:ph idx="1"/>
          </p:nvPr>
        </p:nvSpPr>
        <p:spPr>
          <a:xfrm>
            <a:off x="457200" y="990600"/>
            <a:ext cx="8229600" cy="5638800"/>
          </a:xfrm>
        </p:spPr>
        <p:txBody>
          <a:bodyPr/>
          <a:lstStyle/>
          <a:p>
            <a:pPr eaLnBrk="1" hangingPunct="1"/>
            <a:r>
              <a:rPr lang="en-US" altLang="en-US" dirty="0">
                <a:latin typeface="Comic Sans MS" pitchFamily="66" charset="0"/>
              </a:rPr>
              <a:t>Of course, statisticians can’t call them “averages” like everyone else</a:t>
            </a:r>
          </a:p>
          <a:p>
            <a:pPr eaLnBrk="1" hangingPunct="1"/>
            <a:endParaRPr lang="en-US" altLang="en-US" sz="2000" dirty="0">
              <a:latin typeface="Comic Sans MS" pitchFamily="66" charset="0"/>
            </a:endParaRPr>
          </a:p>
          <a:p>
            <a:pPr eaLnBrk="1" hangingPunct="1"/>
            <a:r>
              <a:rPr lang="en-US" altLang="en-US" dirty="0">
                <a:latin typeface="Comic Sans MS" pitchFamily="66" charset="0"/>
              </a:rPr>
              <a:t>In Statistics class they are called </a:t>
            </a:r>
          </a:p>
          <a:p>
            <a:pPr eaLnBrk="1" hangingPunct="1"/>
            <a:r>
              <a:rPr lang="en-US" altLang="en-US" sz="4400" dirty="0">
                <a:latin typeface="Comic Sans MS" pitchFamily="66" charset="0"/>
              </a:rPr>
              <a:t>“</a:t>
            </a:r>
            <a:r>
              <a:rPr lang="en-US" altLang="en-US" sz="4400" dirty="0">
                <a:solidFill>
                  <a:srgbClr val="FFC000"/>
                </a:solidFill>
                <a:latin typeface="Comic Sans MS" pitchFamily="66" charset="0"/>
              </a:rPr>
              <a:t>Measures of </a:t>
            </a:r>
          </a:p>
          <a:p>
            <a:pPr eaLnBrk="1" hangingPunct="1"/>
            <a:r>
              <a:rPr lang="en-US" altLang="en-US" sz="4400" dirty="0">
                <a:solidFill>
                  <a:srgbClr val="FFC000"/>
                </a:solidFill>
                <a:latin typeface="Comic Sans MS" pitchFamily="66" charset="0"/>
              </a:rPr>
              <a:t>Central Tendency</a:t>
            </a:r>
            <a:r>
              <a:rPr lang="en-US" altLang="en-US" sz="4400" dirty="0">
                <a:latin typeface="Comic Sans MS" pitchFamily="66" charset="0"/>
              </a:rPr>
              <a:t>”</a:t>
            </a:r>
          </a:p>
          <a:p>
            <a:endParaRPr lang="en-US" altLang="en-US" dirty="0"/>
          </a:p>
        </p:txBody>
      </p:sp>
      <p:sp>
        <p:nvSpPr>
          <p:cNvPr id="5" name="Rectangle 4">
            <a:extLst>
              <a:ext uri="{FF2B5EF4-FFF2-40B4-BE49-F238E27FC236}">
                <a16:creationId xmlns:a16="http://schemas.microsoft.com/office/drawing/2014/main" id="{3EFE4F3A-89D3-414C-A952-509E5398D67C}"/>
              </a:ext>
            </a:extLst>
          </p:cNvPr>
          <p:cNvSpPr/>
          <p:nvPr/>
        </p:nvSpPr>
        <p:spPr>
          <a:xfrm>
            <a:off x="0" y="6608802"/>
            <a:ext cx="9144000" cy="553998"/>
          </a:xfrm>
          <a:prstGeom prst="rect">
            <a:avLst/>
          </a:prstGeom>
        </p:spPr>
        <p:txBody>
          <a:bodyPr wrap="square">
            <a:spAutoFit/>
          </a:bodyPr>
          <a:lstStyle/>
          <a:p>
            <a:r>
              <a:rPr lang="en-US" sz="1500" dirty="0">
                <a:solidFill>
                  <a:srgbClr val="00B0F0"/>
                </a:solidFill>
              </a:rPr>
              <a:t>http://www.gettyimages.com/detail/photo/businessman-crying-close-up-high-res-stock-photography/AB34183</a:t>
            </a:r>
          </a:p>
        </p:txBody>
      </p:sp>
    </p:spTree>
    <p:extLst>
      <p:ext uri="{BB962C8B-B14F-4D97-AF65-F5344CB8AC3E}">
        <p14:creationId xmlns:p14="http://schemas.microsoft.com/office/powerpoint/2010/main" val="898424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4700" dirty="0">
                <a:latin typeface="Comic Sans MS" pitchFamily="66" charset="0"/>
              </a:rPr>
              <a:t>Measures of Central Tendency</a:t>
            </a:r>
          </a:p>
        </p:txBody>
      </p:sp>
      <p:sp>
        <p:nvSpPr>
          <p:cNvPr id="28675" name="Content Placeholder 2"/>
          <p:cNvSpPr>
            <a:spLocks noGrp="1"/>
          </p:cNvSpPr>
          <p:nvPr>
            <p:ph idx="1"/>
          </p:nvPr>
        </p:nvSpPr>
        <p:spPr>
          <a:xfrm>
            <a:off x="457200" y="1219200"/>
            <a:ext cx="8229600" cy="5638800"/>
          </a:xfrm>
        </p:spPr>
        <p:txBody>
          <a:bodyPr/>
          <a:lstStyle/>
          <a:p>
            <a:pPr eaLnBrk="1" hangingPunct="1"/>
            <a:r>
              <a:rPr lang="en-US" altLang="en-US" dirty="0">
                <a:latin typeface="Comic Sans MS" pitchFamily="66" charset="0"/>
              </a:rPr>
              <a:t>The averages give an idea of where the data “lump together”</a:t>
            </a:r>
          </a:p>
          <a:p>
            <a:pPr eaLnBrk="1" hangingPunct="1"/>
            <a:endParaRPr lang="en-US" altLang="en-US" sz="2000" dirty="0">
              <a:latin typeface="Comic Sans MS" pitchFamily="66" charset="0"/>
            </a:endParaRPr>
          </a:p>
          <a:p>
            <a:pPr eaLnBrk="1" hangingPunct="1"/>
            <a:r>
              <a:rPr lang="en-US" altLang="en-US" dirty="0">
                <a:latin typeface="Comic Sans MS" pitchFamily="66" charset="0"/>
              </a:rPr>
              <a:t>Or “center”</a:t>
            </a:r>
          </a:p>
          <a:p>
            <a:pPr eaLnBrk="1" hangingPunct="1"/>
            <a:endParaRPr lang="en-US" altLang="en-US" sz="2000" dirty="0">
              <a:latin typeface="Comic Sans MS" pitchFamily="66" charset="0"/>
            </a:endParaRPr>
          </a:p>
          <a:p>
            <a:pPr eaLnBrk="1" hangingPunct="1"/>
            <a:r>
              <a:rPr lang="en-US" altLang="en-US" dirty="0">
                <a:latin typeface="Comic Sans MS" pitchFamily="66" charset="0"/>
              </a:rPr>
              <a:t>Where they “tend to center”</a:t>
            </a:r>
          </a:p>
        </p:txBody>
      </p:sp>
    </p:spTree>
    <p:extLst>
      <p:ext uri="{BB962C8B-B14F-4D97-AF65-F5344CB8AC3E}">
        <p14:creationId xmlns:p14="http://schemas.microsoft.com/office/powerpoint/2010/main" val="1958621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4700" dirty="0">
                <a:latin typeface="Comic Sans MS" pitchFamily="66" charset="0"/>
              </a:rPr>
              <a:t>Measures of Central Tendency</a:t>
            </a:r>
          </a:p>
        </p:txBody>
      </p:sp>
      <p:sp>
        <p:nvSpPr>
          <p:cNvPr id="29699" name="Content Placeholder 2"/>
          <p:cNvSpPr>
            <a:spLocks noGrp="1"/>
          </p:cNvSpPr>
          <p:nvPr>
            <p:ph idx="1"/>
          </p:nvPr>
        </p:nvSpPr>
        <p:spPr>
          <a:xfrm>
            <a:off x="457200" y="1219200"/>
            <a:ext cx="8229600" cy="5638800"/>
          </a:xfrm>
        </p:spPr>
        <p:txBody>
          <a:bodyPr/>
          <a:lstStyle/>
          <a:p>
            <a:pPr eaLnBrk="1" hangingPunct="1"/>
            <a:r>
              <a:rPr lang="en-US" altLang="en-US" sz="4400" dirty="0">
                <a:latin typeface="Comic Sans MS" pitchFamily="66" charset="0"/>
              </a:rPr>
              <a:t>Mean = </a:t>
            </a:r>
            <a:r>
              <a:rPr lang="en-US" altLang="en-US" dirty="0">
                <a:latin typeface="Comic Sans MS" pitchFamily="66" charset="0"/>
              </a:rPr>
              <a:t>sum of </a:t>
            </a:r>
            <a:r>
              <a:rPr lang="en-US" altLang="en-US" dirty="0" err="1">
                <a:latin typeface="Comic Sans MS" pitchFamily="66" charset="0"/>
              </a:rPr>
              <a:t>obs</a:t>
            </a:r>
            <a:r>
              <a:rPr lang="en-US" altLang="en-US" dirty="0">
                <a:latin typeface="Comic Sans MS" pitchFamily="66" charset="0"/>
              </a:rPr>
              <a:t>/# of </a:t>
            </a:r>
            <a:r>
              <a:rPr lang="en-US" altLang="en-US" dirty="0" err="1">
                <a:latin typeface="Comic Sans MS" pitchFamily="66" charset="0"/>
              </a:rPr>
              <a:t>obs</a:t>
            </a:r>
            <a:endParaRPr lang="en-US" altLang="en-US" dirty="0">
              <a:latin typeface="Comic Sans MS" pitchFamily="66" charset="0"/>
            </a:endParaRPr>
          </a:p>
          <a:p>
            <a:pPr eaLnBrk="1" hangingPunct="1"/>
            <a:endParaRPr lang="en-US" altLang="en-US" sz="2000" dirty="0">
              <a:latin typeface="Comic Sans MS" pitchFamily="66" charset="0"/>
            </a:endParaRPr>
          </a:p>
          <a:p>
            <a:pPr eaLnBrk="1" hangingPunct="1"/>
            <a:r>
              <a:rPr lang="en-US" altLang="en-US" sz="4400" dirty="0">
                <a:latin typeface="Comic Sans MS" pitchFamily="66" charset="0"/>
              </a:rPr>
              <a:t>Median = </a:t>
            </a:r>
            <a:r>
              <a:rPr lang="en-US" altLang="en-US" dirty="0">
                <a:latin typeface="Comic Sans MS" pitchFamily="66" charset="0"/>
              </a:rPr>
              <a:t>the middle </a:t>
            </a:r>
            <a:r>
              <a:rPr lang="en-US" altLang="en-US" dirty="0" err="1">
                <a:latin typeface="Comic Sans MS" pitchFamily="66" charset="0"/>
              </a:rPr>
              <a:t>obs</a:t>
            </a:r>
            <a:r>
              <a:rPr lang="en-US" altLang="en-US" dirty="0">
                <a:latin typeface="Comic Sans MS" pitchFamily="66" charset="0"/>
              </a:rPr>
              <a:t> </a:t>
            </a:r>
          </a:p>
          <a:p>
            <a:pPr eaLnBrk="1" hangingPunct="1"/>
            <a:r>
              <a:rPr lang="en-US" altLang="en-US" dirty="0">
                <a:latin typeface="Comic Sans MS" pitchFamily="66" charset="0"/>
              </a:rPr>
              <a:t>             (ordered data)</a:t>
            </a:r>
          </a:p>
          <a:p>
            <a:pPr eaLnBrk="1" hangingPunct="1"/>
            <a:endParaRPr lang="en-US" altLang="en-US" sz="1100" dirty="0">
              <a:latin typeface="Comic Sans MS" pitchFamily="66" charset="0"/>
            </a:endParaRPr>
          </a:p>
          <a:p>
            <a:pPr eaLnBrk="1" hangingPunct="1"/>
            <a:r>
              <a:rPr lang="en-US" altLang="en-US" dirty="0">
                <a:latin typeface="Comic Sans MS" pitchFamily="66" charset="0"/>
              </a:rPr>
              <a:t>Midrange = (</a:t>
            </a:r>
            <a:r>
              <a:rPr lang="en-US" altLang="en-US" dirty="0" err="1">
                <a:latin typeface="Comic Sans MS" pitchFamily="66" charset="0"/>
              </a:rPr>
              <a:t>Max+Min</a:t>
            </a:r>
            <a:r>
              <a:rPr lang="en-US" altLang="en-US" dirty="0">
                <a:latin typeface="Comic Sans MS" pitchFamily="66" charset="0"/>
              </a:rPr>
              <a:t>)/2</a:t>
            </a:r>
          </a:p>
          <a:p>
            <a:pPr eaLnBrk="1" hangingPunct="1"/>
            <a:endParaRPr lang="en-US" altLang="en-US" sz="2000" dirty="0">
              <a:latin typeface="Comic Sans MS" pitchFamily="66" charset="0"/>
            </a:endParaRPr>
          </a:p>
          <a:p>
            <a:pPr eaLnBrk="1" hangingPunct="1"/>
            <a:r>
              <a:rPr lang="en-US" altLang="en-US" sz="4400" dirty="0">
                <a:latin typeface="Comic Sans MS" pitchFamily="66" charset="0"/>
              </a:rPr>
              <a:t>Mode = </a:t>
            </a:r>
            <a:r>
              <a:rPr lang="en-US" altLang="en-US" dirty="0">
                <a:latin typeface="Comic Sans MS" pitchFamily="66" charset="0"/>
              </a:rPr>
              <a:t>the most common value</a:t>
            </a:r>
          </a:p>
        </p:txBody>
      </p:sp>
    </p:spTree>
    <p:extLst>
      <p:ext uri="{BB962C8B-B14F-4D97-AF65-F5344CB8AC3E}">
        <p14:creationId xmlns:p14="http://schemas.microsoft.com/office/powerpoint/2010/main" val="4059053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t>
            </a:r>
            <a:r>
              <a:rPr lang="en-US" dirty="0">
                <a:solidFill>
                  <a:srgbClr val="FFC000"/>
                </a:solidFill>
              </a:rPr>
              <a:t>arithmetic mean</a:t>
            </a:r>
            <a:r>
              <a:rPr lang="en-US" dirty="0"/>
              <a:t>” is what normal people call the average</a:t>
            </a:r>
          </a:p>
          <a:p>
            <a:endParaRPr lang="en-US" sz="2000" dirty="0"/>
          </a:p>
        </p:txBody>
      </p:sp>
      <p:sp>
        <p:nvSpPr>
          <p:cNvPr id="4" name="Title 1"/>
          <p:cNvSpPr>
            <a:spLocks noGrp="1"/>
          </p:cNvSpPr>
          <p:nvPr>
            <p:ph type="title"/>
          </p:nvPr>
        </p:nvSpPr>
        <p:spPr>
          <a:xfrm>
            <a:off x="0" y="0"/>
            <a:ext cx="9144000" cy="1143000"/>
          </a:xfrm>
        </p:spPr>
        <p:txBody>
          <a:bodyPr/>
          <a:lstStyle/>
          <a:p>
            <a:pPr eaLnBrk="1" hangingPunct="1"/>
            <a:r>
              <a:rPr lang="en-US" altLang="en-US" sz="4700" dirty="0">
                <a:latin typeface="Comic Sans MS" pitchFamily="66" charset="0"/>
              </a:rPr>
              <a:t>Measures of Central Tendency</a:t>
            </a:r>
          </a:p>
        </p:txBody>
      </p:sp>
    </p:spTree>
    <p:extLst>
      <p:ext uri="{BB962C8B-B14F-4D97-AF65-F5344CB8AC3E}">
        <p14:creationId xmlns:p14="http://schemas.microsoft.com/office/powerpoint/2010/main" val="1692824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1" name="Content Placeholder 2"/>
              <p:cNvSpPr>
                <a:spLocks noGrp="1"/>
              </p:cNvSpPr>
              <p:nvPr>
                <p:ph idx="1"/>
              </p:nvPr>
            </p:nvSpPr>
            <p:spPr/>
            <p:txBody>
              <a:bodyPr/>
              <a:lstStyle/>
              <a:p>
                <a:r>
                  <a:rPr lang="en-US" altLang="en-US" dirty="0"/>
                  <a:t>The arithmetic mean for your sample is called “</a:t>
                </a:r>
                <a14:m>
                  <m:oMath xmlns:m="http://schemas.openxmlformats.org/officeDocument/2006/math">
                    <m:acc>
                      <m:accPr>
                        <m:chr m:val="̅"/>
                        <m:ctrlPr>
                          <a:rPr lang="en-US" altLang="en-US" i="1" smtClean="0">
                            <a:solidFill>
                              <a:srgbClr val="FFC000"/>
                            </a:solidFill>
                            <a:latin typeface="Cambria Math" panose="02040503050406030204" pitchFamily="18" charset="0"/>
                          </a:rPr>
                        </m:ctrlPr>
                      </m:accPr>
                      <m:e>
                        <m:r>
                          <m:rPr>
                            <m:nor/>
                          </m:rPr>
                          <a:rPr lang="en-US" altLang="en-US" dirty="0">
                            <a:solidFill>
                              <a:srgbClr val="FFC000"/>
                            </a:solidFill>
                          </a:rPr>
                          <m:t>x</m:t>
                        </m:r>
                      </m:e>
                    </m:acc>
                  </m:oMath>
                </a14:m>
                <a:r>
                  <a:rPr lang="en-US" altLang="en-US" dirty="0"/>
                  <a:t>”</a:t>
                </a:r>
              </a:p>
              <a:p>
                <a:endParaRPr lang="en-US" altLang="en-US" sz="2000" dirty="0"/>
              </a:p>
              <a:p>
                <a:r>
                  <a:rPr lang="en-US" altLang="en-US" dirty="0"/>
                  <a:t>Pronounced “x-bar”</a:t>
                </a:r>
              </a:p>
              <a:p>
                <a:endParaRPr lang="en-US" altLang="en-US" sz="2000" dirty="0"/>
              </a:p>
            </p:txBody>
          </p:sp>
        </mc:Choice>
        <mc:Fallback xmlns="">
          <p:sp>
            <p:nvSpPr>
              <p:cNvPr id="32771" name="Content Placeholder 2"/>
              <p:cNvSpPr>
                <a:spLocks noGrp="1" noRot="1" noChangeAspect="1" noMove="1" noResize="1" noEditPoints="1" noAdjustHandles="1" noChangeArrowheads="1" noChangeShapeType="1" noTextEdit="1"/>
              </p:cNvSpPr>
              <p:nvPr>
                <p:ph idx="1"/>
              </p:nvPr>
            </p:nvSpPr>
            <p:spPr>
              <a:blipFill>
                <a:blip r:embed="rId2"/>
                <a:stretch>
                  <a:fillRect l="-2593" t="-1946"/>
                </a:stretch>
              </a:blipFill>
            </p:spPr>
            <p:txBody>
              <a:bodyPr/>
              <a:lstStyle/>
              <a:p>
                <a:r>
                  <a:rPr lang="en-US">
                    <a:noFill/>
                  </a:rPr>
                  <a:t> </a:t>
                </a:r>
              </a:p>
            </p:txBody>
          </p:sp>
        </mc:Fallback>
      </mc:AlternateContent>
      <p:sp>
        <p:nvSpPr>
          <p:cNvPr id="6" name="Title 1"/>
          <p:cNvSpPr>
            <a:spLocks noGrp="1"/>
          </p:cNvSpPr>
          <p:nvPr>
            <p:ph type="title"/>
          </p:nvPr>
        </p:nvSpPr>
        <p:spPr>
          <a:xfrm>
            <a:off x="0" y="0"/>
            <a:ext cx="9144000" cy="1143000"/>
          </a:xfrm>
        </p:spPr>
        <p:txBody>
          <a:bodyPr/>
          <a:lstStyle/>
          <a:p>
            <a:pPr eaLnBrk="1" hangingPunct="1"/>
            <a:r>
              <a:rPr lang="en-US" altLang="en-US" sz="4700" dirty="0">
                <a:latin typeface="Comic Sans MS" pitchFamily="66" charset="0"/>
              </a:rPr>
              <a:t>Measures of Central Tendency</a:t>
            </a:r>
          </a:p>
        </p:txBody>
      </p:sp>
    </p:spTree>
    <p:extLst>
      <p:ext uri="{BB962C8B-B14F-4D97-AF65-F5344CB8AC3E}">
        <p14:creationId xmlns:p14="http://schemas.microsoft.com/office/powerpoint/2010/main" val="21120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143000"/>
          </a:xfrm>
        </p:spPr>
        <p:txBody>
          <a:bodyPr/>
          <a:lstStyle/>
          <a:p>
            <a:r>
              <a:rPr lang="en-US" altLang="en-US"/>
              <a:t>Review</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29400"/>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26775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1" name="Content Placeholder 2"/>
              <p:cNvSpPr>
                <a:spLocks noGrp="1"/>
              </p:cNvSpPr>
              <p:nvPr>
                <p:ph idx="1"/>
              </p:nvPr>
            </p:nvSpPr>
            <p:spPr/>
            <p:txBody>
              <a:bodyPr/>
              <a:lstStyle/>
              <a:p>
                <a:r>
                  <a:rPr lang="en-US" altLang="en-US" dirty="0"/>
                  <a:t>The arithmetic mean for your sample is called “</a:t>
                </a:r>
                <a14:m>
                  <m:oMath xmlns:m="http://schemas.openxmlformats.org/officeDocument/2006/math">
                    <m:acc>
                      <m:accPr>
                        <m:chr m:val="̅"/>
                        <m:ctrlPr>
                          <a:rPr lang="en-US" altLang="en-US" i="1" smtClean="0">
                            <a:latin typeface="Cambria Math" panose="02040503050406030204" pitchFamily="18" charset="0"/>
                          </a:rPr>
                        </m:ctrlPr>
                      </m:accPr>
                      <m:e>
                        <m:r>
                          <m:rPr>
                            <m:nor/>
                          </m:rPr>
                          <a:rPr lang="en-US" altLang="en-US" dirty="0"/>
                          <m:t>x</m:t>
                        </m:r>
                      </m:e>
                    </m:acc>
                  </m:oMath>
                </a14:m>
                <a:r>
                  <a:rPr lang="en-US" altLang="en-US" dirty="0"/>
                  <a:t>” </a:t>
                </a:r>
              </a:p>
              <a:p>
                <a:endParaRPr lang="en-US" altLang="en-US" sz="2000" dirty="0"/>
              </a:p>
              <a:p>
                <a:r>
                  <a:rPr lang="en-US" altLang="en-US" dirty="0"/>
                  <a:t>The arithmetic mean for the population is called “</a:t>
                </a:r>
                <a:r>
                  <a:rPr lang="el-GR" altLang="en-US" i="1" dirty="0">
                    <a:solidFill>
                      <a:srgbClr val="FFC000"/>
                    </a:solidFill>
                  </a:rPr>
                  <a:t>μ</a:t>
                </a:r>
                <a:r>
                  <a:rPr lang="en-US" altLang="en-US" i="1" dirty="0"/>
                  <a:t>“</a:t>
                </a:r>
              </a:p>
              <a:p>
                <a:endParaRPr lang="en-US" altLang="en-US" sz="2000" i="1" dirty="0"/>
              </a:p>
              <a:p>
                <a:r>
                  <a:rPr lang="en-US" altLang="en-US" dirty="0"/>
                  <a:t>Pronounced “mew”</a:t>
                </a:r>
              </a:p>
            </p:txBody>
          </p:sp>
        </mc:Choice>
        <mc:Fallback xmlns="">
          <p:sp>
            <p:nvSpPr>
              <p:cNvPr id="32771"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593" t="-1946"/>
                </a:stretch>
              </a:blipFill>
            </p:spPr>
            <p:txBody>
              <a:bodyPr/>
              <a:lstStyle/>
              <a:p>
                <a:r>
                  <a:rPr lang="en-US">
                    <a:noFill/>
                  </a:rPr>
                  <a:t> </a:t>
                </a:r>
              </a:p>
            </p:txBody>
          </p:sp>
        </mc:Fallback>
      </mc:AlternateContent>
      <p:sp>
        <p:nvSpPr>
          <p:cNvPr id="6" name="Title 1"/>
          <p:cNvSpPr>
            <a:spLocks noGrp="1"/>
          </p:cNvSpPr>
          <p:nvPr>
            <p:ph type="title"/>
          </p:nvPr>
        </p:nvSpPr>
        <p:spPr>
          <a:xfrm>
            <a:off x="0" y="0"/>
            <a:ext cx="9144000" cy="1143000"/>
          </a:xfrm>
        </p:spPr>
        <p:txBody>
          <a:bodyPr/>
          <a:lstStyle/>
          <a:p>
            <a:pPr eaLnBrk="1" hangingPunct="1"/>
            <a:r>
              <a:rPr lang="en-US" altLang="en-US" sz="4700" dirty="0">
                <a:latin typeface="Comic Sans MS" pitchFamily="66" charset="0"/>
              </a:rPr>
              <a:t>Measures of Central Tendency</a:t>
            </a:r>
          </a:p>
        </p:txBody>
      </p:sp>
    </p:spTree>
    <p:extLst>
      <p:ext uri="{BB962C8B-B14F-4D97-AF65-F5344CB8AC3E}">
        <p14:creationId xmlns:p14="http://schemas.microsoft.com/office/powerpoint/2010/main" val="2537385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Remember we use sample statistics to estimate population parameters?</a:t>
            </a:r>
          </a:p>
          <a:p>
            <a:endParaRPr lang="en-US" dirty="0"/>
          </a:p>
          <a:p>
            <a:r>
              <a:rPr lang="en-US" dirty="0"/>
              <a:t>Our sample arithmetic mean estimates the (unknown) population arithmetic mean</a:t>
            </a:r>
          </a:p>
        </p:txBody>
      </p:sp>
      <p:sp>
        <p:nvSpPr>
          <p:cNvPr id="4" name="Title 1"/>
          <p:cNvSpPr>
            <a:spLocks noGrp="1"/>
          </p:cNvSpPr>
          <p:nvPr>
            <p:ph type="title"/>
          </p:nvPr>
        </p:nvSpPr>
        <p:spPr>
          <a:xfrm>
            <a:off x="0" y="0"/>
            <a:ext cx="9144000" cy="1143000"/>
          </a:xfrm>
        </p:spPr>
        <p:txBody>
          <a:bodyPr/>
          <a:lstStyle/>
          <a:p>
            <a:pPr eaLnBrk="1" hangingPunct="1"/>
            <a:r>
              <a:rPr lang="en-US" altLang="en-US" sz="4700" dirty="0">
                <a:latin typeface="Comic Sans MS" pitchFamily="66" charset="0"/>
              </a:rPr>
              <a:t>Measures of Central Tendency</a:t>
            </a:r>
          </a:p>
        </p:txBody>
      </p:sp>
    </p:spTree>
    <p:extLst>
      <p:ext uri="{BB962C8B-B14F-4D97-AF65-F5344CB8AC3E}">
        <p14:creationId xmlns:p14="http://schemas.microsoft.com/office/powerpoint/2010/main" val="3367391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eaLnBrk="1" hangingPunct="1"/>
            <a:r>
              <a:rPr lang="en-US" altLang="en-US" dirty="0">
                <a:latin typeface="Comic Sans MS" pitchFamily="66" charset="0"/>
              </a:rPr>
              <a:t>The arithmetic mean is also the balance point for the data</a:t>
            </a:r>
          </a:p>
        </p:txBody>
      </p:sp>
      <p:sp>
        <p:nvSpPr>
          <p:cNvPr id="5" name="Title 1"/>
          <p:cNvSpPr>
            <a:spLocks noGrp="1"/>
          </p:cNvSpPr>
          <p:nvPr>
            <p:ph type="title"/>
          </p:nvPr>
        </p:nvSpPr>
        <p:spPr>
          <a:xfrm>
            <a:off x="0" y="0"/>
            <a:ext cx="9144000" cy="1143000"/>
          </a:xfrm>
        </p:spPr>
        <p:txBody>
          <a:bodyPr/>
          <a:lstStyle/>
          <a:p>
            <a:pPr eaLnBrk="1" hangingPunct="1"/>
            <a:r>
              <a:rPr lang="en-US" altLang="en-US" sz="4700" dirty="0">
                <a:latin typeface="Comic Sans MS" pitchFamily="66" charset="0"/>
              </a:rPr>
              <a:t>Measures of Central Tendency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2832100"/>
            <a:ext cx="7021513" cy="372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E0FDF66-57FA-4A82-9122-A846DD768798}"/>
              </a:ext>
            </a:extLst>
          </p:cNvPr>
          <p:cNvSpPr/>
          <p:nvPr/>
        </p:nvSpPr>
        <p:spPr>
          <a:xfrm>
            <a:off x="0" y="6553200"/>
            <a:ext cx="16764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550137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4700" dirty="0">
                <a:latin typeface="Comic Sans MS" pitchFamily="66" charset="0"/>
              </a:rPr>
              <a:t>Measures of Central Tendency</a:t>
            </a:r>
          </a:p>
        </p:txBody>
      </p:sp>
      <p:sp>
        <p:nvSpPr>
          <p:cNvPr id="29699" name="Content Placeholder 2"/>
          <p:cNvSpPr>
            <a:spLocks noGrp="1"/>
          </p:cNvSpPr>
          <p:nvPr>
            <p:ph idx="1"/>
          </p:nvPr>
        </p:nvSpPr>
        <p:spPr>
          <a:xfrm>
            <a:off x="304800" y="1219200"/>
            <a:ext cx="8686800" cy="5638800"/>
          </a:xfrm>
        </p:spPr>
        <p:txBody>
          <a:bodyPr/>
          <a:lstStyle/>
          <a:p>
            <a:pPr eaLnBrk="1" hangingPunct="1"/>
            <a:r>
              <a:rPr lang="en-US" altLang="en-US" sz="4400" dirty="0">
                <a:latin typeface="Comic Sans MS" pitchFamily="66" charset="0"/>
              </a:rPr>
              <a:t>Median = </a:t>
            </a:r>
            <a:r>
              <a:rPr lang="en-US" altLang="en-US" dirty="0">
                <a:latin typeface="Comic Sans MS" pitchFamily="66" charset="0"/>
              </a:rPr>
              <a:t>the middle </a:t>
            </a:r>
            <a:r>
              <a:rPr lang="en-US" altLang="en-US" dirty="0" err="1">
                <a:latin typeface="Comic Sans MS" pitchFamily="66" charset="0"/>
              </a:rPr>
              <a:t>obs</a:t>
            </a:r>
            <a:r>
              <a:rPr lang="en-US" altLang="en-US" dirty="0">
                <a:latin typeface="Comic Sans MS" pitchFamily="66" charset="0"/>
              </a:rPr>
              <a:t> </a:t>
            </a:r>
          </a:p>
          <a:p>
            <a:pPr eaLnBrk="1" hangingPunct="1"/>
            <a:r>
              <a:rPr lang="en-US" altLang="en-US" dirty="0">
                <a:latin typeface="Comic Sans MS" pitchFamily="66" charset="0"/>
              </a:rPr>
              <a:t>             (ordered data)</a:t>
            </a:r>
          </a:p>
          <a:p>
            <a:pPr eaLnBrk="1" hangingPunct="1"/>
            <a:endParaRPr lang="en-US" altLang="en-US" dirty="0">
              <a:latin typeface="Comic Sans MS" pitchFamily="66" charset="0"/>
            </a:endParaRPr>
          </a:p>
          <a:p>
            <a:pPr eaLnBrk="1" hangingPunct="1"/>
            <a:endParaRPr lang="en-US" altLang="en-US" dirty="0">
              <a:latin typeface="Comic Sans MS" pitchFamily="66" charset="0"/>
            </a:endParaRPr>
          </a:p>
          <a:p>
            <a:pPr eaLnBrk="1" hangingPunct="1"/>
            <a:r>
              <a:rPr lang="en-US" dirty="0"/>
              <a:t>(Remember we ordered the data to create categories from measurement data?) </a:t>
            </a:r>
          </a:p>
          <a:p>
            <a:pPr eaLnBrk="1" hangingPunct="1"/>
            <a:endParaRPr lang="en-US" altLang="en-US" dirty="0">
              <a:latin typeface="Comic Sans MS" pitchFamily="66" charset="0"/>
            </a:endParaRPr>
          </a:p>
          <a:p>
            <a:pPr eaLnBrk="1" hangingPunct="1"/>
            <a:endParaRPr lang="en-US" altLang="en-US" dirty="0">
              <a:latin typeface="Comic Sans MS" pitchFamily="66" charset="0"/>
            </a:endParaRPr>
          </a:p>
          <a:p>
            <a:pPr eaLnBrk="1" hangingPunct="1"/>
            <a:endParaRPr lang="en-US" altLang="en-US" sz="2000" dirty="0">
              <a:latin typeface="Comic Sans MS" pitchFamily="66" charset="0"/>
            </a:endParaRPr>
          </a:p>
        </p:txBody>
      </p:sp>
    </p:spTree>
    <p:extLst>
      <p:ext uri="{BB962C8B-B14F-4D97-AF65-F5344CB8AC3E}">
        <p14:creationId xmlns:p14="http://schemas.microsoft.com/office/powerpoint/2010/main" val="1268883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86800" cy="5638800"/>
          </a:xfrm>
        </p:spPr>
        <p:txBody>
          <a:bodyPr/>
          <a:lstStyle/>
          <a:p>
            <a:pPr eaLnBrk="1" hangingPunct="1"/>
            <a:r>
              <a:rPr lang="en-US" altLang="en-US" dirty="0">
                <a:latin typeface="Comic Sans MS" pitchFamily="66" charset="0"/>
              </a:rPr>
              <a:t>Data:</a:t>
            </a:r>
          </a:p>
          <a:p>
            <a:pPr eaLnBrk="1" hangingPunct="1"/>
            <a:endParaRPr lang="en-US" altLang="en-US" sz="1000" dirty="0">
              <a:latin typeface="Comic Sans MS" pitchFamily="66" charset="0"/>
            </a:endParaRPr>
          </a:p>
          <a:p>
            <a:pPr eaLnBrk="1" hangingPunct="1"/>
            <a:r>
              <a:rPr lang="en-US" altLang="en-US" dirty="0">
                <a:latin typeface="Comic Sans MS" pitchFamily="66" charset="0"/>
              </a:rPr>
              <a:t>3 1 4 1 1 </a:t>
            </a:r>
          </a:p>
          <a:p>
            <a:pPr eaLnBrk="1" hangingPunct="1"/>
            <a:endParaRPr lang="en-US" altLang="en-US" sz="2000" dirty="0">
              <a:latin typeface="Comic Sans MS" pitchFamily="66" charset="0"/>
            </a:endParaRPr>
          </a:p>
          <a:p>
            <a:r>
              <a:rPr lang="en-US" dirty="0"/>
              <a:t>Next, order the data!</a:t>
            </a:r>
          </a:p>
        </p:txBody>
      </p:sp>
      <p:sp>
        <p:nvSpPr>
          <p:cNvPr id="4" name="Title 1"/>
          <p:cNvSpPr>
            <a:spLocks noGrp="1"/>
          </p:cNvSpPr>
          <p:nvPr>
            <p:ph type="title"/>
          </p:nvPr>
        </p:nvSpPr>
        <p:spPr>
          <a:xfrm>
            <a:off x="0" y="0"/>
            <a:ext cx="9144000" cy="1143000"/>
          </a:xfrm>
        </p:spPr>
        <p:txBody>
          <a:bodyPr/>
          <a:lstStyle/>
          <a:p>
            <a:pPr eaLnBrk="1" hangingPunct="1"/>
            <a:r>
              <a:rPr lang="en-US" altLang="en-US" sz="4700" dirty="0">
                <a:latin typeface="Comic Sans MS" pitchFamily="66" charset="0"/>
              </a:rPr>
              <a:t>Measures of Central Tendency</a:t>
            </a:r>
          </a:p>
        </p:txBody>
      </p:sp>
    </p:spTree>
    <p:extLst>
      <p:ext uri="{BB962C8B-B14F-4D97-AF65-F5344CB8AC3E}">
        <p14:creationId xmlns:p14="http://schemas.microsoft.com/office/powerpoint/2010/main" val="420668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86800" cy="5638800"/>
          </a:xfrm>
        </p:spPr>
        <p:txBody>
          <a:bodyPr/>
          <a:lstStyle/>
          <a:p>
            <a:pPr eaLnBrk="1" hangingPunct="1"/>
            <a:r>
              <a:rPr lang="en-US" altLang="en-US" dirty="0">
                <a:latin typeface="Comic Sans MS" pitchFamily="66" charset="0"/>
              </a:rPr>
              <a:t>Ordered data:</a:t>
            </a:r>
          </a:p>
          <a:p>
            <a:pPr eaLnBrk="1" hangingPunct="1"/>
            <a:endParaRPr lang="en-US" altLang="en-US" sz="1000" dirty="0">
              <a:latin typeface="Comic Sans MS" pitchFamily="66" charset="0"/>
            </a:endParaRPr>
          </a:p>
          <a:p>
            <a:pPr eaLnBrk="1" hangingPunct="1"/>
            <a:r>
              <a:rPr lang="en-US" altLang="en-US" dirty="0">
                <a:latin typeface="Comic Sans MS" pitchFamily="66" charset="0"/>
              </a:rPr>
              <a:t>1 1 1 3 4 </a:t>
            </a:r>
          </a:p>
          <a:p>
            <a:pPr eaLnBrk="1" hangingPunct="1"/>
            <a:endParaRPr lang="en-US" altLang="en-US" sz="2000" dirty="0">
              <a:latin typeface="Comic Sans MS" pitchFamily="66" charset="0"/>
            </a:endParaRPr>
          </a:p>
          <a:p>
            <a:r>
              <a:rPr lang="en-US" dirty="0"/>
              <a:t>So, which is the middle observation in the ordered data?</a:t>
            </a:r>
          </a:p>
        </p:txBody>
      </p:sp>
      <p:sp>
        <p:nvSpPr>
          <p:cNvPr id="4" name="Title 1"/>
          <p:cNvSpPr>
            <a:spLocks noGrp="1"/>
          </p:cNvSpPr>
          <p:nvPr>
            <p:ph type="title"/>
          </p:nvPr>
        </p:nvSpPr>
        <p:spPr>
          <a:xfrm>
            <a:off x="0" y="0"/>
            <a:ext cx="9144000" cy="1143000"/>
          </a:xfrm>
        </p:spPr>
        <p:txBody>
          <a:bodyPr/>
          <a:lstStyle/>
          <a:p>
            <a:pPr eaLnBrk="1" hangingPunct="1"/>
            <a:r>
              <a:rPr lang="en-US" altLang="en-US" sz="4700" dirty="0">
                <a:latin typeface="Comic Sans MS" pitchFamily="66" charset="0"/>
              </a:rPr>
              <a:t>Measures of Central Tendency</a:t>
            </a:r>
          </a:p>
        </p:txBody>
      </p:sp>
    </p:spTree>
    <p:extLst>
      <p:ext uri="{BB962C8B-B14F-4D97-AF65-F5344CB8AC3E}">
        <p14:creationId xmlns:p14="http://schemas.microsoft.com/office/powerpoint/2010/main" val="3566250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Ordered data:</a:t>
            </a:r>
          </a:p>
          <a:p>
            <a:pPr algn="ctr"/>
            <a:r>
              <a:rPr lang="en-US" dirty="0"/>
              <a:t>1   1   1   3   4</a:t>
            </a:r>
          </a:p>
        </p:txBody>
      </p:sp>
      <p:cxnSp>
        <p:nvCxnSpPr>
          <p:cNvPr id="4" name="Straight Arrow Connector 3"/>
          <p:cNvCxnSpPr/>
          <p:nvPr/>
        </p:nvCxnSpPr>
        <p:spPr>
          <a:xfrm flipV="1">
            <a:off x="4572001" y="2591468"/>
            <a:ext cx="0" cy="989932"/>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209800" y="2591468"/>
            <a:ext cx="0" cy="45653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09800" y="3047332"/>
            <a:ext cx="1752600" cy="66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962400" y="2591468"/>
            <a:ext cx="0" cy="45653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362200" y="3124201"/>
            <a:ext cx="1580882" cy="553998"/>
          </a:xfrm>
          <a:prstGeom prst="rect">
            <a:avLst/>
          </a:prstGeom>
        </p:spPr>
        <p:txBody>
          <a:bodyPr wrap="none">
            <a:spAutoFit/>
          </a:bodyPr>
          <a:lstStyle/>
          <a:p>
            <a:r>
              <a:rPr lang="en-US" sz="3000" b="1" dirty="0">
                <a:solidFill>
                  <a:srgbClr val="CCFFFF"/>
                </a:solidFill>
              </a:rPr>
              <a:t>group 1</a:t>
            </a:r>
          </a:p>
        </p:txBody>
      </p:sp>
      <p:sp>
        <p:nvSpPr>
          <p:cNvPr id="12" name="Rectangle 11"/>
          <p:cNvSpPr/>
          <p:nvPr/>
        </p:nvSpPr>
        <p:spPr>
          <a:xfrm>
            <a:off x="5257800" y="3124200"/>
            <a:ext cx="1638590" cy="553998"/>
          </a:xfrm>
          <a:prstGeom prst="rect">
            <a:avLst/>
          </a:prstGeom>
        </p:spPr>
        <p:txBody>
          <a:bodyPr wrap="none">
            <a:spAutoFit/>
          </a:bodyPr>
          <a:lstStyle/>
          <a:p>
            <a:r>
              <a:rPr lang="en-US" sz="3000" b="1" dirty="0">
                <a:solidFill>
                  <a:srgbClr val="CCFFFF"/>
                </a:solidFill>
              </a:rPr>
              <a:t>group 2</a:t>
            </a:r>
          </a:p>
        </p:txBody>
      </p:sp>
      <p:sp>
        <p:nvSpPr>
          <p:cNvPr id="13" name="Rectangle 12"/>
          <p:cNvSpPr/>
          <p:nvPr/>
        </p:nvSpPr>
        <p:spPr>
          <a:xfrm>
            <a:off x="3733800" y="3581400"/>
            <a:ext cx="1728358" cy="553998"/>
          </a:xfrm>
          <a:prstGeom prst="rect">
            <a:avLst/>
          </a:prstGeom>
        </p:spPr>
        <p:txBody>
          <a:bodyPr wrap="none">
            <a:spAutoFit/>
          </a:bodyPr>
          <a:lstStyle/>
          <a:p>
            <a:r>
              <a:rPr lang="en-US" sz="3000" b="1" dirty="0">
                <a:solidFill>
                  <a:srgbClr val="CCFFFF"/>
                </a:solidFill>
              </a:rPr>
              <a:t>(median)</a:t>
            </a:r>
          </a:p>
        </p:txBody>
      </p:sp>
      <p:sp>
        <p:nvSpPr>
          <p:cNvPr id="15" name="Title 1"/>
          <p:cNvSpPr>
            <a:spLocks noGrp="1"/>
          </p:cNvSpPr>
          <p:nvPr>
            <p:ph type="title"/>
          </p:nvPr>
        </p:nvSpPr>
        <p:spPr>
          <a:xfrm>
            <a:off x="0" y="0"/>
            <a:ext cx="9144000" cy="1143000"/>
          </a:xfrm>
        </p:spPr>
        <p:txBody>
          <a:bodyPr/>
          <a:lstStyle/>
          <a:p>
            <a:pPr eaLnBrk="1" hangingPunct="1"/>
            <a:r>
              <a:rPr lang="en-US" altLang="en-US" sz="4700" dirty="0">
                <a:latin typeface="Comic Sans MS" pitchFamily="66" charset="0"/>
              </a:rPr>
              <a:t>Measures of Central Tendency</a:t>
            </a:r>
          </a:p>
        </p:txBody>
      </p:sp>
      <p:cxnSp>
        <p:nvCxnSpPr>
          <p:cNvPr id="17" name="Straight Connector 16"/>
          <p:cNvCxnSpPr/>
          <p:nvPr/>
        </p:nvCxnSpPr>
        <p:spPr>
          <a:xfrm flipV="1">
            <a:off x="5105400" y="2590800"/>
            <a:ext cx="0" cy="45653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05400" y="3046664"/>
            <a:ext cx="1752600" cy="66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858000" y="2590800"/>
            <a:ext cx="0" cy="45653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237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lstStyle/>
          <a:p>
            <a:r>
              <a:rPr lang="en-US" dirty="0"/>
              <a:t>If you have an even number of observations, you take the average (arithmetic mean) of the two middle observations</a:t>
            </a:r>
          </a:p>
          <a:p>
            <a:pPr algn="ctr"/>
            <a:r>
              <a:rPr lang="en-US" dirty="0"/>
              <a:t>1   1   1   3   4   7</a:t>
            </a:r>
          </a:p>
        </p:txBody>
      </p:sp>
      <p:sp>
        <p:nvSpPr>
          <p:cNvPr id="11" name="Rectangle 10"/>
          <p:cNvSpPr/>
          <p:nvPr/>
        </p:nvSpPr>
        <p:spPr>
          <a:xfrm>
            <a:off x="1983059" y="4114800"/>
            <a:ext cx="1580882" cy="553998"/>
          </a:xfrm>
          <a:prstGeom prst="rect">
            <a:avLst/>
          </a:prstGeom>
        </p:spPr>
        <p:txBody>
          <a:bodyPr wrap="none">
            <a:spAutoFit/>
          </a:bodyPr>
          <a:lstStyle/>
          <a:p>
            <a:r>
              <a:rPr lang="en-US" sz="3000" b="1" dirty="0">
                <a:solidFill>
                  <a:srgbClr val="CCFFFF"/>
                </a:solidFill>
              </a:rPr>
              <a:t>group 1</a:t>
            </a:r>
          </a:p>
        </p:txBody>
      </p:sp>
      <p:sp>
        <p:nvSpPr>
          <p:cNvPr id="12" name="Rectangle 11"/>
          <p:cNvSpPr/>
          <p:nvPr/>
        </p:nvSpPr>
        <p:spPr>
          <a:xfrm>
            <a:off x="5676610" y="4114800"/>
            <a:ext cx="1638590" cy="553998"/>
          </a:xfrm>
          <a:prstGeom prst="rect">
            <a:avLst/>
          </a:prstGeom>
        </p:spPr>
        <p:txBody>
          <a:bodyPr wrap="none">
            <a:spAutoFit/>
          </a:bodyPr>
          <a:lstStyle/>
          <a:p>
            <a:r>
              <a:rPr lang="en-US" sz="3000" b="1" dirty="0">
                <a:solidFill>
                  <a:srgbClr val="CCFFFF"/>
                </a:solidFill>
              </a:rPr>
              <a:t>group 2</a:t>
            </a:r>
          </a:p>
        </p:txBody>
      </p:sp>
      <p:sp>
        <p:nvSpPr>
          <p:cNvPr id="13" name="Rectangle 12"/>
          <p:cNvSpPr/>
          <p:nvPr/>
        </p:nvSpPr>
        <p:spPr>
          <a:xfrm>
            <a:off x="3733800" y="5458361"/>
            <a:ext cx="4740400" cy="1323439"/>
          </a:xfrm>
          <a:prstGeom prst="rect">
            <a:avLst/>
          </a:prstGeom>
        </p:spPr>
        <p:txBody>
          <a:bodyPr wrap="none">
            <a:spAutoFit/>
          </a:bodyPr>
          <a:lstStyle/>
          <a:p>
            <a:r>
              <a:rPr lang="en-US" sz="4000" b="1" dirty="0">
                <a:solidFill>
                  <a:srgbClr val="CCFFFF"/>
                </a:solidFill>
              </a:rPr>
              <a:t>median = (1+3)/2 </a:t>
            </a:r>
          </a:p>
          <a:p>
            <a:r>
              <a:rPr lang="en-US" sz="4000" b="1" dirty="0">
                <a:solidFill>
                  <a:srgbClr val="CCFFFF"/>
                </a:solidFill>
              </a:rPr>
              <a:t>        </a:t>
            </a:r>
            <a:r>
              <a:rPr lang="en-US" sz="2500" b="1" dirty="0">
                <a:solidFill>
                  <a:srgbClr val="CCFFFF"/>
                </a:solidFill>
              </a:rPr>
              <a:t> </a:t>
            </a:r>
            <a:r>
              <a:rPr lang="en-US" sz="4000" b="1" dirty="0">
                <a:solidFill>
                  <a:srgbClr val="CCFFFF"/>
                </a:solidFill>
              </a:rPr>
              <a:t>= 2</a:t>
            </a:r>
          </a:p>
        </p:txBody>
      </p:sp>
      <p:sp>
        <p:nvSpPr>
          <p:cNvPr id="15" name="Title 1"/>
          <p:cNvSpPr>
            <a:spLocks noGrp="1"/>
          </p:cNvSpPr>
          <p:nvPr>
            <p:ph type="title"/>
          </p:nvPr>
        </p:nvSpPr>
        <p:spPr>
          <a:xfrm>
            <a:off x="0" y="0"/>
            <a:ext cx="9144000" cy="1143000"/>
          </a:xfrm>
        </p:spPr>
        <p:txBody>
          <a:bodyPr/>
          <a:lstStyle/>
          <a:p>
            <a:pPr eaLnBrk="1" hangingPunct="1"/>
            <a:r>
              <a:rPr lang="en-US" altLang="en-US" sz="4700" dirty="0">
                <a:latin typeface="Comic Sans MS" pitchFamily="66" charset="0"/>
              </a:rPr>
              <a:t>Measures of Central Tendency</a:t>
            </a:r>
          </a:p>
        </p:txBody>
      </p:sp>
      <p:grpSp>
        <p:nvGrpSpPr>
          <p:cNvPr id="2" name="Group 1"/>
          <p:cNvGrpSpPr/>
          <p:nvPr/>
        </p:nvGrpSpPr>
        <p:grpSpPr>
          <a:xfrm>
            <a:off x="1828800" y="4495800"/>
            <a:ext cx="5486400" cy="990600"/>
            <a:chOff x="1828800" y="2362200"/>
            <a:chExt cx="5486400" cy="990600"/>
          </a:xfrm>
        </p:grpSpPr>
        <p:cxnSp>
          <p:nvCxnSpPr>
            <p:cNvPr id="4" name="Straight Arrow Connector 3"/>
            <p:cNvCxnSpPr/>
            <p:nvPr/>
          </p:nvCxnSpPr>
          <p:spPr>
            <a:xfrm flipH="1" flipV="1">
              <a:off x="4114800" y="2362868"/>
              <a:ext cx="304801" cy="989932"/>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30659" y="2362868"/>
              <a:ext cx="0" cy="45653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828800" y="2818064"/>
              <a:ext cx="1676400" cy="66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507059" y="2362200"/>
              <a:ext cx="379141" cy="4572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257800" y="2362868"/>
              <a:ext cx="381000" cy="45586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315200" y="2362200"/>
              <a:ext cx="0" cy="45653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638800" y="2819400"/>
              <a:ext cx="1676400" cy="66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572001" y="2362200"/>
              <a:ext cx="304799" cy="989932"/>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7770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4700" dirty="0">
                <a:latin typeface="Comic Sans MS" pitchFamily="66" charset="0"/>
              </a:rPr>
              <a:t>Measures of Central Tendency</a:t>
            </a:r>
          </a:p>
        </p:txBody>
      </p:sp>
      <p:sp>
        <p:nvSpPr>
          <p:cNvPr id="29699" name="Content Placeholder 2"/>
          <p:cNvSpPr>
            <a:spLocks noGrp="1"/>
          </p:cNvSpPr>
          <p:nvPr>
            <p:ph idx="1"/>
          </p:nvPr>
        </p:nvSpPr>
        <p:spPr>
          <a:xfrm>
            <a:off x="457200" y="1219200"/>
            <a:ext cx="8229600" cy="5638800"/>
          </a:xfrm>
        </p:spPr>
        <p:txBody>
          <a:bodyPr/>
          <a:lstStyle/>
          <a:p>
            <a:pPr eaLnBrk="1" hangingPunct="1"/>
            <a:r>
              <a:rPr lang="en-US" altLang="en-US" sz="4400" dirty="0">
                <a:latin typeface="Comic Sans MS" pitchFamily="66" charset="0"/>
              </a:rPr>
              <a:t>Mode = </a:t>
            </a:r>
            <a:r>
              <a:rPr lang="en-US" altLang="en-US" dirty="0">
                <a:latin typeface="Comic Sans MS" pitchFamily="66" charset="0"/>
              </a:rPr>
              <a:t>the most common value</a:t>
            </a:r>
          </a:p>
        </p:txBody>
      </p:sp>
    </p:spTree>
    <p:extLst>
      <p:ext uri="{BB962C8B-B14F-4D97-AF65-F5344CB8AC3E}">
        <p14:creationId xmlns:p14="http://schemas.microsoft.com/office/powerpoint/2010/main" val="1478053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4700" dirty="0">
                <a:latin typeface="Comic Sans MS" pitchFamily="66" charset="0"/>
              </a:rPr>
              <a:t>Measures of Central Tendency</a:t>
            </a:r>
          </a:p>
        </p:txBody>
      </p:sp>
      <p:sp>
        <p:nvSpPr>
          <p:cNvPr id="29699" name="Content Placeholder 2"/>
          <p:cNvSpPr>
            <a:spLocks noGrp="1"/>
          </p:cNvSpPr>
          <p:nvPr>
            <p:ph idx="1"/>
          </p:nvPr>
        </p:nvSpPr>
        <p:spPr>
          <a:xfrm>
            <a:off x="457200" y="1219200"/>
            <a:ext cx="8229600" cy="5638800"/>
          </a:xfrm>
        </p:spPr>
        <p:txBody>
          <a:bodyPr/>
          <a:lstStyle/>
          <a:p>
            <a:pPr eaLnBrk="1" hangingPunct="1"/>
            <a:r>
              <a:rPr lang="en-US" altLang="en-US" sz="4400" dirty="0">
                <a:latin typeface="Comic Sans MS" pitchFamily="66" charset="0"/>
              </a:rPr>
              <a:t>What if there are two?</a:t>
            </a:r>
          </a:p>
          <a:p>
            <a:pPr eaLnBrk="1" hangingPunct="1"/>
            <a:endParaRPr lang="en-US" altLang="en-US" sz="2000" dirty="0">
              <a:latin typeface="Comic Sans MS" pitchFamily="66" charset="0"/>
            </a:endParaRPr>
          </a:p>
          <a:p>
            <a:pPr algn="ctr" eaLnBrk="1" hangingPunct="1"/>
            <a:r>
              <a:rPr lang="en-US" altLang="en-US" dirty="0">
                <a:latin typeface="Comic Sans MS" pitchFamily="66" charset="0"/>
              </a:rPr>
              <a:t>3 1 4 1 3 </a:t>
            </a:r>
          </a:p>
          <a:p>
            <a:pPr eaLnBrk="1" hangingPunct="1"/>
            <a:endParaRPr lang="en-US" altLang="en-US" dirty="0">
              <a:latin typeface="Comic Sans MS" pitchFamily="66" charset="0"/>
            </a:endParaRPr>
          </a:p>
          <a:p>
            <a:pPr eaLnBrk="1" hangingPunct="1"/>
            <a:endParaRPr lang="en-US" altLang="en-US" sz="2000" dirty="0">
              <a:latin typeface="Comic Sans MS" pitchFamily="66" charset="0"/>
            </a:endParaRPr>
          </a:p>
        </p:txBody>
      </p:sp>
    </p:spTree>
    <p:extLst>
      <p:ext uri="{BB962C8B-B14F-4D97-AF65-F5344CB8AC3E}">
        <p14:creationId xmlns:p14="http://schemas.microsoft.com/office/powerpoint/2010/main" val="416831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altLang="en-US" dirty="0" err="1"/>
              <a:t>Fractiles</a:t>
            </a:r>
            <a:endParaRPr lang="en-US" altLang="en-US" dirty="0"/>
          </a:p>
        </p:txBody>
      </p:sp>
      <p:sp>
        <p:nvSpPr>
          <p:cNvPr id="15364" name="Content Placeholder 2"/>
          <p:cNvSpPr>
            <a:spLocks noGrp="1"/>
          </p:cNvSpPr>
          <p:nvPr>
            <p:ph idx="1"/>
          </p:nvPr>
        </p:nvSpPr>
        <p:spPr/>
        <p:txBody>
          <a:bodyPr/>
          <a:lstStyle/>
          <a:p>
            <a:pPr>
              <a:spcBef>
                <a:spcPts val="0"/>
              </a:spcBef>
            </a:pPr>
            <a:r>
              <a:rPr lang="en-US" dirty="0"/>
              <a:t>Another way of describing 	frequency data</a:t>
            </a:r>
          </a:p>
          <a:p>
            <a:pPr>
              <a:spcBef>
                <a:spcPts val="0"/>
              </a:spcBef>
            </a:pPr>
            <a:endParaRPr lang="en-US" sz="1000" dirty="0"/>
          </a:p>
          <a:p>
            <a:pPr>
              <a:spcBef>
                <a:spcPts val="0"/>
              </a:spcBef>
            </a:pPr>
            <a:r>
              <a:rPr lang="en-US" dirty="0"/>
              <a:t>A measure of position</a:t>
            </a:r>
          </a:p>
          <a:p>
            <a:pPr>
              <a:spcBef>
                <a:spcPts val="0"/>
              </a:spcBef>
            </a:pPr>
            <a:endParaRPr lang="en-US" sz="1000" dirty="0"/>
          </a:p>
          <a:p>
            <a:pPr>
              <a:spcBef>
                <a:spcPts val="0"/>
              </a:spcBef>
            </a:pPr>
            <a:r>
              <a:rPr lang="en-US" dirty="0"/>
              <a:t>Based on the ogive (cumulative 	frequency) or ordered data</a:t>
            </a:r>
          </a:p>
          <a:p>
            <a:pPr eaLnBrk="1" hangingPunct="1">
              <a:spcBef>
                <a:spcPts val="0"/>
              </a:spcBef>
            </a:pPr>
            <a:endParaRPr lang="en-US" sz="1000" dirty="0"/>
          </a:p>
          <a:p>
            <a:pPr eaLnBrk="1" hangingPunct="1">
              <a:spcBef>
                <a:spcPts val="0"/>
              </a:spcBef>
            </a:pPr>
            <a:r>
              <a:rPr lang="en-US" dirty="0"/>
              <a:t>Quartile - four pieces</a:t>
            </a:r>
          </a:p>
          <a:p>
            <a:pPr eaLnBrk="1" hangingPunct="1">
              <a:spcBef>
                <a:spcPts val="0"/>
              </a:spcBef>
            </a:pPr>
            <a:r>
              <a:rPr lang="en-US" dirty="0"/>
              <a:t>Percentile - 100 pieces</a:t>
            </a:r>
            <a:endParaRPr lang="en-US" altLang="en-US" dirty="0"/>
          </a:p>
          <a:p>
            <a:endParaRPr lang="en-US" altLang="en-US" dirty="0"/>
          </a:p>
        </p:txBody>
      </p:sp>
    </p:spTree>
    <p:extLst>
      <p:ext uri="{BB962C8B-B14F-4D97-AF65-F5344CB8AC3E}">
        <p14:creationId xmlns:p14="http://schemas.microsoft.com/office/powerpoint/2010/main" val="1623790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4700" dirty="0">
                <a:latin typeface="Comic Sans MS" pitchFamily="66" charset="0"/>
              </a:rPr>
              <a:t>Measures of Central Tendency</a:t>
            </a:r>
          </a:p>
        </p:txBody>
      </p:sp>
      <p:sp>
        <p:nvSpPr>
          <p:cNvPr id="29699" name="Content Placeholder 2"/>
          <p:cNvSpPr>
            <a:spLocks noGrp="1"/>
          </p:cNvSpPr>
          <p:nvPr>
            <p:ph idx="1"/>
          </p:nvPr>
        </p:nvSpPr>
        <p:spPr>
          <a:xfrm>
            <a:off x="457200" y="1219200"/>
            <a:ext cx="8229600" cy="5638800"/>
          </a:xfrm>
        </p:spPr>
        <p:txBody>
          <a:bodyPr/>
          <a:lstStyle/>
          <a:p>
            <a:pPr eaLnBrk="1" hangingPunct="1"/>
            <a:r>
              <a:rPr lang="en-US" altLang="en-US" sz="4400" dirty="0">
                <a:latin typeface="Comic Sans MS" pitchFamily="66" charset="0"/>
              </a:rPr>
              <a:t>What if there are two?</a:t>
            </a:r>
          </a:p>
          <a:p>
            <a:pPr eaLnBrk="1" hangingPunct="1"/>
            <a:endParaRPr lang="en-US" altLang="en-US" sz="2000" dirty="0">
              <a:latin typeface="Comic Sans MS" pitchFamily="66" charset="0"/>
            </a:endParaRPr>
          </a:p>
          <a:p>
            <a:pPr algn="ctr" eaLnBrk="1" hangingPunct="1"/>
            <a:r>
              <a:rPr lang="en-US" altLang="en-US" dirty="0">
                <a:latin typeface="Comic Sans MS" pitchFamily="66" charset="0"/>
              </a:rPr>
              <a:t>3 1 4 1 3</a:t>
            </a:r>
          </a:p>
          <a:p>
            <a:pPr eaLnBrk="1" hangingPunct="1"/>
            <a:endParaRPr lang="en-US" altLang="en-US" dirty="0">
              <a:latin typeface="Comic Sans MS" pitchFamily="66" charset="0"/>
            </a:endParaRPr>
          </a:p>
          <a:p>
            <a:pPr eaLnBrk="1" hangingPunct="1"/>
            <a:r>
              <a:rPr lang="en-US" altLang="en-US" dirty="0">
                <a:latin typeface="Comic Sans MS" pitchFamily="66" charset="0"/>
              </a:rPr>
              <a:t>You have two modes: 1 and 3</a:t>
            </a:r>
          </a:p>
          <a:p>
            <a:pPr algn="ctr" eaLnBrk="1" hangingPunct="1"/>
            <a:endParaRPr lang="en-US" altLang="en-US" dirty="0">
              <a:latin typeface="Comic Sans MS" pitchFamily="66" charset="0"/>
            </a:endParaRPr>
          </a:p>
          <a:p>
            <a:pPr algn="ctr" eaLnBrk="1" hangingPunct="1"/>
            <a:endParaRPr lang="en-US" altLang="en-US" dirty="0">
              <a:latin typeface="Comic Sans MS" pitchFamily="66" charset="0"/>
            </a:endParaRPr>
          </a:p>
          <a:p>
            <a:pPr eaLnBrk="1" hangingPunct="1"/>
            <a:endParaRPr lang="en-US" altLang="en-US" dirty="0">
              <a:latin typeface="Comic Sans MS" pitchFamily="66" charset="0"/>
            </a:endParaRPr>
          </a:p>
          <a:p>
            <a:pPr eaLnBrk="1" hangingPunct="1"/>
            <a:endParaRPr lang="en-US" altLang="en-US" sz="2000" dirty="0">
              <a:latin typeface="Comic Sans MS" pitchFamily="66" charset="0"/>
            </a:endParaRPr>
          </a:p>
        </p:txBody>
      </p:sp>
    </p:spTree>
    <p:extLst>
      <p:ext uri="{BB962C8B-B14F-4D97-AF65-F5344CB8AC3E}">
        <p14:creationId xmlns:p14="http://schemas.microsoft.com/office/powerpoint/2010/main" val="1872525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4700" dirty="0">
                <a:latin typeface="Comic Sans MS" pitchFamily="66" charset="0"/>
              </a:rPr>
              <a:t>Measures of Central Tendency</a:t>
            </a:r>
          </a:p>
        </p:txBody>
      </p:sp>
      <p:sp>
        <p:nvSpPr>
          <p:cNvPr id="29699" name="Content Placeholder 2"/>
          <p:cNvSpPr>
            <a:spLocks noGrp="1"/>
          </p:cNvSpPr>
          <p:nvPr>
            <p:ph idx="1"/>
          </p:nvPr>
        </p:nvSpPr>
        <p:spPr>
          <a:xfrm>
            <a:off x="457200" y="1219200"/>
            <a:ext cx="8229600" cy="5638800"/>
          </a:xfrm>
        </p:spPr>
        <p:txBody>
          <a:bodyPr/>
          <a:lstStyle/>
          <a:p>
            <a:pPr eaLnBrk="1" hangingPunct="1"/>
            <a:r>
              <a:rPr lang="en-US" altLang="en-US" sz="4400" dirty="0">
                <a:latin typeface="Comic Sans MS" pitchFamily="66" charset="0"/>
              </a:rPr>
              <a:t>What if there are none?</a:t>
            </a:r>
          </a:p>
          <a:p>
            <a:pPr eaLnBrk="1" hangingPunct="1"/>
            <a:endParaRPr lang="en-US" altLang="en-US" sz="2000" dirty="0">
              <a:latin typeface="Comic Sans MS" pitchFamily="66" charset="0"/>
            </a:endParaRPr>
          </a:p>
          <a:p>
            <a:pPr algn="ctr" eaLnBrk="1" hangingPunct="1"/>
            <a:r>
              <a:rPr lang="en-US" altLang="en-US" dirty="0">
                <a:latin typeface="Comic Sans MS" pitchFamily="66" charset="0"/>
              </a:rPr>
              <a:t>62.3 1 4 2 3 </a:t>
            </a:r>
          </a:p>
          <a:p>
            <a:pPr eaLnBrk="1" hangingPunct="1"/>
            <a:endParaRPr lang="en-US" altLang="en-US" dirty="0">
              <a:latin typeface="Comic Sans MS" pitchFamily="66" charset="0"/>
            </a:endParaRPr>
          </a:p>
          <a:p>
            <a:pPr eaLnBrk="1" hangingPunct="1"/>
            <a:endParaRPr lang="en-US" altLang="en-US" sz="2000" dirty="0">
              <a:latin typeface="Comic Sans MS" pitchFamily="66" charset="0"/>
            </a:endParaRPr>
          </a:p>
        </p:txBody>
      </p:sp>
    </p:spTree>
    <p:extLst>
      <p:ext uri="{BB962C8B-B14F-4D97-AF65-F5344CB8AC3E}">
        <p14:creationId xmlns:p14="http://schemas.microsoft.com/office/powerpoint/2010/main" val="3397382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4700" dirty="0">
                <a:latin typeface="Comic Sans MS" pitchFamily="66" charset="0"/>
              </a:rPr>
              <a:t>Measures of Central Tendency</a:t>
            </a:r>
          </a:p>
        </p:txBody>
      </p:sp>
      <p:sp>
        <p:nvSpPr>
          <p:cNvPr id="29699" name="Content Placeholder 2"/>
          <p:cNvSpPr>
            <a:spLocks noGrp="1"/>
          </p:cNvSpPr>
          <p:nvPr>
            <p:ph idx="1"/>
          </p:nvPr>
        </p:nvSpPr>
        <p:spPr>
          <a:xfrm>
            <a:off x="457200" y="1219200"/>
            <a:ext cx="8229600" cy="5638800"/>
          </a:xfrm>
        </p:spPr>
        <p:txBody>
          <a:bodyPr/>
          <a:lstStyle/>
          <a:p>
            <a:pPr eaLnBrk="1" hangingPunct="1"/>
            <a:r>
              <a:rPr lang="en-US" altLang="en-US" sz="4400" dirty="0">
                <a:latin typeface="Comic Sans MS" pitchFamily="66" charset="0"/>
              </a:rPr>
              <a:t>Then there are none…</a:t>
            </a:r>
          </a:p>
          <a:p>
            <a:pPr eaLnBrk="1" hangingPunct="1"/>
            <a:endParaRPr lang="en-US" altLang="en-US" sz="2000" dirty="0">
              <a:latin typeface="Comic Sans MS" pitchFamily="66" charset="0"/>
            </a:endParaRPr>
          </a:p>
          <a:p>
            <a:pPr algn="ctr" eaLnBrk="1" hangingPunct="1"/>
            <a:r>
              <a:rPr lang="en-US" altLang="en-US" dirty="0">
                <a:latin typeface="Comic Sans MS" pitchFamily="66" charset="0"/>
              </a:rPr>
              <a:t>62.3 1 4 2 3 </a:t>
            </a:r>
          </a:p>
          <a:p>
            <a:pPr eaLnBrk="1" hangingPunct="1"/>
            <a:endParaRPr lang="en-US" altLang="en-US" dirty="0">
              <a:latin typeface="Comic Sans MS" pitchFamily="66" charset="0"/>
            </a:endParaRPr>
          </a:p>
          <a:p>
            <a:pPr eaLnBrk="1" hangingPunct="1"/>
            <a:r>
              <a:rPr lang="en-US" altLang="en-US" dirty="0">
                <a:latin typeface="Comic Sans MS" pitchFamily="66" charset="0"/>
              </a:rPr>
              <a:t>Mode = #N/A </a:t>
            </a:r>
          </a:p>
          <a:p>
            <a:pPr eaLnBrk="1" hangingPunct="1"/>
            <a:endParaRPr lang="en-US" altLang="en-US" sz="2000" dirty="0">
              <a:latin typeface="Comic Sans MS" pitchFamily="66" charset="0"/>
            </a:endParaRPr>
          </a:p>
        </p:txBody>
      </p:sp>
    </p:spTree>
    <p:extLst>
      <p:ext uri="{BB962C8B-B14F-4D97-AF65-F5344CB8AC3E}">
        <p14:creationId xmlns:p14="http://schemas.microsoft.com/office/powerpoint/2010/main" val="4152609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mode will ALWAYS be one of the observed values!</a:t>
            </a:r>
          </a:p>
          <a:p>
            <a:endParaRPr lang="en-US" dirty="0"/>
          </a:p>
        </p:txBody>
      </p:sp>
      <p:sp>
        <p:nvSpPr>
          <p:cNvPr id="4" name="Title 1"/>
          <p:cNvSpPr>
            <a:spLocks noGrp="1"/>
          </p:cNvSpPr>
          <p:nvPr>
            <p:ph type="title"/>
          </p:nvPr>
        </p:nvSpPr>
        <p:spPr>
          <a:xfrm>
            <a:off x="0" y="0"/>
            <a:ext cx="9144000" cy="1143000"/>
          </a:xfrm>
        </p:spPr>
        <p:txBody>
          <a:bodyPr/>
          <a:lstStyle/>
          <a:p>
            <a:pPr eaLnBrk="1" hangingPunct="1"/>
            <a:r>
              <a:rPr lang="en-US" altLang="en-US" sz="4700" dirty="0">
                <a:latin typeface="Comic Sans MS" pitchFamily="66" charset="0"/>
              </a:rPr>
              <a:t>Measures of Central Tendency</a:t>
            </a:r>
          </a:p>
        </p:txBody>
      </p:sp>
    </p:spTree>
    <p:extLst>
      <p:ext uri="{BB962C8B-B14F-4D97-AF65-F5344CB8AC3E}">
        <p14:creationId xmlns:p14="http://schemas.microsoft.com/office/powerpoint/2010/main" val="3275060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z="5500" dirty="0"/>
              <a:t>How to Lie with Statistics</a:t>
            </a:r>
          </a:p>
        </p:txBody>
      </p:sp>
      <p:sp>
        <p:nvSpPr>
          <p:cNvPr id="54275" name="Content Placeholder 2"/>
          <p:cNvSpPr>
            <a:spLocks noGrp="1"/>
          </p:cNvSpPr>
          <p:nvPr>
            <p:ph idx="1"/>
          </p:nvPr>
        </p:nvSpPr>
        <p:spPr/>
        <p:txBody>
          <a:bodyPr/>
          <a:lstStyle/>
          <a:p>
            <a:r>
              <a:rPr lang="en-US" altLang="en-US" dirty="0">
                <a:latin typeface="Comic Sans MS" pitchFamily="66" charset="0"/>
              </a:rPr>
              <a:t>Data set: Wall Street Bonuses</a:t>
            </a:r>
          </a:p>
          <a:p>
            <a:pPr>
              <a:spcBef>
                <a:spcPts val="0"/>
              </a:spcBef>
            </a:pPr>
            <a:endParaRPr lang="en-US" altLang="en-US" sz="1000" dirty="0">
              <a:latin typeface="Comic Sans MS" pitchFamily="66" charset="0"/>
            </a:endParaRPr>
          </a:p>
          <a:p>
            <a:pPr>
              <a:spcBef>
                <a:spcPts val="0"/>
              </a:spcBef>
            </a:pPr>
            <a:r>
              <a:rPr lang="en-US" altLang="en-US" dirty="0">
                <a:latin typeface="Comic Sans MS" pitchFamily="66" charset="0"/>
              </a:rPr>
              <a:t>CEO 				$5,000,000</a:t>
            </a:r>
          </a:p>
          <a:p>
            <a:pPr>
              <a:spcBef>
                <a:spcPts val="0"/>
              </a:spcBef>
            </a:pPr>
            <a:r>
              <a:rPr lang="en-US" altLang="en-US" dirty="0">
                <a:latin typeface="Comic Sans MS" pitchFamily="66" charset="0"/>
              </a:rPr>
              <a:t>COO 				$3,000,000</a:t>
            </a:r>
          </a:p>
          <a:p>
            <a:pPr>
              <a:spcBef>
                <a:spcPts val="0"/>
              </a:spcBef>
            </a:pPr>
            <a:r>
              <a:rPr lang="en-US" altLang="en-US" dirty="0">
                <a:latin typeface="Comic Sans MS" pitchFamily="66" charset="0"/>
              </a:rPr>
              <a:t>CFO 				$2,000,000</a:t>
            </a:r>
          </a:p>
          <a:p>
            <a:pPr>
              <a:spcBef>
                <a:spcPts val="0"/>
              </a:spcBef>
            </a:pPr>
            <a:r>
              <a:rPr lang="en-US" altLang="en-US" dirty="0">
                <a:latin typeface="Comic Sans MS" pitchFamily="66" charset="0"/>
              </a:rPr>
              <a:t>3VPs				$1,000,000</a:t>
            </a:r>
          </a:p>
          <a:p>
            <a:pPr>
              <a:spcBef>
                <a:spcPts val="0"/>
              </a:spcBef>
            </a:pPr>
            <a:r>
              <a:rPr lang="en-US" altLang="en-US" dirty="0">
                <a:latin typeface="Comic Sans MS" pitchFamily="66" charset="0"/>
              </a:rPr>
              <a:t>5 top traders		$   500,000</a:t>
            </a:r>
          </a:p>
          <a:p>
            <a:pPr>
              <a:spcBef>
                <a:spcPts val="0"/>
              </a:spcBef>
            </a:pPr>
            <a:r>
              <a:rPr lang="en-US" altLang="en-US" dirty="0">
                <a:latin typeface="Comic Sans MS" pitchFamily="66" charset="0"/>
              </a:rPr>
              <a:t>9 heads of </a:t>
            </a:r>
            <a:r>
              <a:rPr lang="en-US" altLang="en-US" dirty="0" err="1">
                <a:latin typeface="Comic Sans MS" pitchFamily="66" charset="0"/>
              </a:rPr>
              <a:t>dept</a:t>
            </a:r>
            <a:r>
              <a:rPr lang="en-US" altLang="en-US" dirty="0">
                <a:latin typeface="Comic Sans MS" pitchFamily="66" charset="0"/>
              </a:rPr>
              <a:t>	$   100,000</a:t>
            </a:r>
          </a:p>
          <a:p>
            <a:pPr>
              <a:spcBef>
                <a:spcPts val="0"/>
              </a:spcBef>
            </a:pPr>
            <a:r>
              <a:rPr lang="en-US" altLang="en-US" dirty="0">
                <a:latin typeface="Comic Sans MS" pitchFamily="66" charset="0"/>
              </a:rPr>
              <a:t>51 employees		$           0</a:t>
            </a:r>
          </a:p>
        </p:txBody>
      </p:sp>
    </p:spTree>
    <p:extLst>
      <p:ext uri="{BB962C8B-B14F-4D97-AF65-F5344CB8AC3E}">
        <p14:creationId xmlns:p14="http://schemas.microsoft.com/office/powerpoint/2010/main" val="426446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57200" y="1219200"/>
            <a:ext cx="8229600" cy="5638800"/>
          </a:xfrm>
        </p:spPr>
        <p:txBody>
          <a:bodyPr/>
          <a:lstStyle/>
          <a:p>
            <a:r>
              <a:rPr lang="en-US" altLang="en-US" dirty="0">
                <a:latin typeface="Comic Sans MS" pitchFamily="66" charset="0"/>
              </a:rPr>
              <a:t>You would enter the data in Excel including the 51 </a:t>
            </a:r>
            <a:r>
              <a:rPr lang="en-US" altLang="en-US" dirty="0" err="1">
                <a:latin typeface="Comic Sans MS" pitchFamily="66" charset="0"/>
              </a:rPr>
              <a:t>zeros</a:t>
            </a:r>
            <a:endParaRPr lang="en-US" altLang="en-US" dirty="0">
              <a:latin typeface="Comic Sans MS" pitchFamily="66" charset="0"/>
            </a:endParaRPr>
          </a:p>
          <a:p>
            <a:endParaRPr lang="en-US" altLang="en-US" dirty="0"/>
          </a:p>
        </p:txBody>
      </p:sp>
      <p:sp>
        <p:nvSpPr>
          <p:cNvPr id="7" name="Title 1"/>
          <p:cNvSpPr>
            <a:spLocks noGrp="1"/>
          </p:cNvSpPr>
          <p:nvPr>
            <p:ph type="title"/>
          </p:nvPr>
        </p:nvSpPr>
        <p:spPr>
          <a:xfrm>
            <a:off x="0" y="0"/>
            <a:ext cx="9144000" cy="1143000"/>
          </a:xfrm>
        </p:spPr>
        <p:txBody>
          <a:bodyPr/>
          <a:lstStyle/>
          <a:p>
            <a:r>
              <a:rPr lang="en-US" altLang="en-US" sz="5500" dirty="0"/>
              <a:t>How to Lie with Statistics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7" y="2560083"/>
            <a:ext cx="6748463" cy="429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DB8EE88F-DA65-48E8-9D75-8855E8330239}"/>
              </a:ext>
            </a:extLst>
          </p:cNvPr>
          <p:cNvSpPr/>
          <p:nvPr/>
        </p:nvSpPr>
        <p:spPr>
          <a:xfrm>
            <a:off x="0" y="6553200"/>
            <a:ext cx="16764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3988382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670023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3" name="Content Placeholder 2"/>
          <p:cNvSpPr>
            <a:spLocks noGrp="1"/>
          </p:cNvSpPr>
          <p:nvPr>
            <p:ph idx="1"/>
          </p:nvPr>
        </p:nvSpPr>
        <p:spPr/>
        <p:txBody>
          <a:bodyPr/>
          <a:lstStyle/>
          <a:p>
            <a:pPr eaLnBrk="1" hangingPunct="1"/>
            <a:r>
              <a:rPr lang="en-US" altLang="en-US" dirty="0">
                <a:latin typeface="Comic Sans MS" pitchFamily="66" charset="0"/>
              </a:rPr>
              <a:t>Excel Summary Table:</a:t>
            </a:r>
          </a:p>
        </p:txBody>
      </p:sp>
      <p:sp>
        <p:nvSpPr>
          <p:cNvPr id="6" name="Title 1"/>
          <p:cNvSpPr>
            <a:spLocks noGrp="1"/>
          </p:cNvSpPr>
          <p:nvPr>
            <p:ph type="title"/>
          </p:nvPr>
        </p:nvSpPr>
        <p:spPr>
          <a:xfrm>
            <a:off x="0" y="0"/>
            <a:ext cx="9144000" cy="1143000"/>
          </a:xfrm>
        </p:spPr>
        <p:txBody>
          <a:bodyPr/>
          <a:lstStyle/>
          <a:p>
            <a:r>
              <a:rPr lang="en-US" altLang="en-US" sz="5500" dirty="0"/>
              <a:t>How to Lie with Statistics</a:t>
            </a:r>
          </a:p>
        </p:txBody>
      </p:sp>
      <p:graphicFrame>
        <p:nvGraphicFramePr>
          <p:cNvPr id="9" name="Group 51"/>
          <p:cNvGraphicFramePr>
            <a:graphicFrameLocks noGrp="1"/>
          </p:cNvGraphicFramePr>
          <p:nvPr/>
        </p:nvGraphicFramePr>
        <p:xfrm>
          <a:off x="4648200" y="2122487"/>
          <a:ext cx="4419600" cy="1763713"/>
        </p:xfrm>
        <a:graphic>
          <a:graphicData uri="http://schemas.openxmlformats.org/drawingml/2006/table">
            <a:tbl>
              <a:tblPr/>
              <a:tblGrid>
                <a:gridCol w="2411413">
                  <a:extLst>
                    <a:ext uri="{9D8B030D-6E8A-4147-A177-3AD203B41FA5}">
                      <a16:colId xmlns:a16="http://schemas.microsoft.com/office/drawing/2014/main" val="20000"/>
                    </a:ext>
                  </a:extLst>
                </a:gridCol>
                <a:gridCol w="2008187">
                  <a:extLst>
                    <a:ext uri="{9D8B030D-6E8A-4147-A177-3AD203B41FA5}">
                      <a16:colId xmlns:a16="http://schemas.microsoft.com/office/drawing/2014/main" val="20001"/>
                    </a:ext>
                  </a:extLst>
                </a:gridCol>
              </a:tblGrid>
              <a:tr h="35242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Wall Street Bonuses</a:t>
                      </a:r>
                      <a:endParaRPr kumimoji="0" lang="en-US" sz="2000" b="1" i="1"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hMerge="1">
                  <a:txBody>
                    <a:bodyPr/>
                    <a:lstStyle/>
                    <a:p>
                      <a:endParaRPr lang="en-US"/>
                    </a:p>
                  </a:txBody>
                  <a:tcPr/>
                </a:tc>
                <a:extLst>
                  <a:ext uri="{0D108BD9-81ED-4DB2-BD59-A6C34878D82A}">
                    <a16:rowId xmlns:a16="http://schemas.microsoft.com/office/drawing/2014/main" val="10000"/>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Mean</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$ 230,985.90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1"/>
                  </a:ext>
                </a:extLst>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Median</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$ 0.00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Mode</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$ 0.00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3"/>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Midrange</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$2,500,000.00</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bl>
          </a:graphicData>
        </a:graphic>
      </p:graphicFrame>
      <p:sp>
        <p:nvSpPr>
          <p:cNvPr id="7" name="Rectangle 6">
            <a:extLst>
              <a:ext uri="{FF2B5EF4-FFF2-40B4-BE49-F238E27FC236}">
                <a16:creationId xmlns:a16="http://schemas.microsoft.com/office/drawing/2014/main" id="{F8EECB71-A406-46A5-AFCC-7175CFD401A1}"/>
              </a:ext>
            </a:extLst>
          </p:cNvPr>
          <p:cNvSpPr/>
          <p:nvPr/>
        </p:nvSpPr>
        <p:spPr>
          <a:xfrm>
            <a:off x="0" y="6553200"/>
            <a:ext cx="16764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2131118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p:txBody>
          <a:bodyPr/>
          <a:lstStyle/>
          <a:p>
            <a:pPr eaLnBrk="1" hangingPunct="1"/>
            <a:r>
              <a:rPr lang="en-US" altLang="en-US" dirty="0">
                <a:latin typeface="Comic Sans MS" pitchFamily="66" charset="0"/>
              </a:rPr>
              <a:t>Since all of </a:t>
            </a:r>
          </a:p>
          <a:p>
            <a:pPr eaLnBrk="1" hangingPunct="1">
              <a:spcBef>
                <a:spcPts val="0"/>
              </a:spcBef>
            </a:pPr>
            <a:r>
              <a:rPr lang="en-US" altLang="en-US" dirty="0">
                <a:latin typeface="Comic Sans MS" pitchFamily="66" charset="0"/>
              </a:rPr>
              <a:t>these are </a:t>
            </a:r>
          </a:p>
          <a:p>
            <a:pPr eaLnBrk="1" hangingPunct="1">
              <a:spcBef>
                <a:spcPts val="0"/>
              </a:spcBef>
            </a:pPr>
            <a:r>
              <a:rPr lang="en-US" altLang="en-US" dirty="0">
                <a:latin typeface="Comic Sans MS" pitchFamily="66" charset="0"/>
              </a:rPr>
              <a:t>“averages”</a:t>
            </a:r>
          </a:p>
          <a:p>
            <a:pPr eaLnBrk="1" hangingPunct="1">
              <a:spcBef>
                <a:spcPts val="0"/>
              </a:spcBef>
            </a:pPr>
            <a:r>
              <a:rPr lang="en-US" altLang="en-US" dirty="0">
                <a:latin typeface="Comic Sans MS" pitchFamily="66" charset="0"/>
              </a:rPr>
              <a:t>you can use </a:t>
            </a:r>
          </a:p>
          <a:p>
            <a:pPr eaLnBrk="1" hangingPunct="1">
              <a:spcBef>
                <a:spcPts val="0"/>
              </a:spcBef>
            </a:pPr>
            <a:r>
              <a:rPr lang="en-US" altLang="en-US" dirty="0">
                <a:latin typeface="Comic Sans MS" pitchFamily="66" charset="0"/>
              </a:rPr>
              <a:t>whichever one </a:t>
            </a:r>
          </a:p>
          <a:p>
            <a:pPr eaLnBrk="1" hangingPunct="1">
              <a:spcBef>
                <a:spcPts val="0"/>
              </a:spcBef>
            </a:pPr>
            <a:r>
              <a:rPr lang="en-US" altLang="en-US" dirty="0">
                <a:latin typeface="Comic Sans MS" pitchFamily="66" charset="0"/>
              </a:rPr>
              <a:t>you like…</a:t>
            </a:r>
          </a:p>
        </p:txBody>
      </p:sp>
      <p:sp>
        <p:nvSpPr>
          <p:cNvPr id="5" name="Title 1"/>
          <p:cNvSpPr>
            <a:spLocks noGrp="1"/>
          </p:cNvSpPr>
          <p:nvPr>
            <p:ph type="title"/>
          </p:nvPr>
        </p:nvSpPr>
        <p:spPr>
          <a:xfrm>
            <a:off x="0" y="0"/>
            <a:ext cx="9144000" cy="1143000"/>
          </a:xfrm>
        </p:spPr>
        <p:txBody>
          <a:bodyPr/>
          <a:lstStyle/>
          <a:p>
            <a:r>
              <a:rPr lang="en-US" altLang="en-US" sz="5500" dirty="0"/>
              <a:t>How to Lie with Statistics</a:t>
            </a:r>
          </a:p>
        </p:txBody>
      </p:sp>
      <p:pic>
        <p:nvPicPr>
          <p:cNvPr id="6" name="Picture 51" descr="http://paradigm-shift-21st-century.nl/plaatjes/good-and-evi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724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oup 51"/>
          <p:cNvGraphicFramePr>
            <a:graphicFrameLocks noGrp="1"/>
          </p:cNvGraphicFramePr>
          <p:nvPr/>
        </p:nvGraphicFramePr>
        <p:xfrm>
          <a:off x="4648200" y="2122487"/>
          <a:ext cx="4419600" cy="1763713"/>
        </p:xfrm>
        <a:graphic>
          <a:graphicData uri="http://schemas.openxmlformats.org/drawingml/2006/table">
            <a:tbl>
              <a:tblPr/>
              <a:tblGrid>
                <a:gridCol w="2411413">
                  <a:extLst>
                    <a:ext uri="{9D8B030D-6E8A-4147-A177-3AD203B41FA5}">
                      <a16:colId xmlns:a16="http://schemas.microsoft.com/office/drawing/2014/main" val="20000"/>
                    </a:ext>
                  </a:extLst>
                </a:gridCol>
                <a:gridCol w="2008187">
                  <a:extLst>
                    <a:ext uri="{9D8B030D-6E8A-4147-A177-3AD203B41FA5}">
                      <a16:colId xmlns:a16="http://schemas.microsoft.com/office/drawing/2014/main" val="20001"/>
                    </a:ext>
                  </a:extLst>
                </a:gridCol>
              </a:tblGrid>
              <a:tr h="35242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Wall Street Bonuses</a:t>
                      </a:r>
                      <a:endParaRPr kumimoji="0" lang="en-US" sz="2000" b="1" i="1"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hMerge="1">
                  <a:txBody>
                    <a:bodyPr/>
                    <a:lstStyle/>
                    <a:p>
                      <a:endParaRPr lang="en-US"/>
                    </a:p>
                  </a:txBody>
                  <a:tcPr/>
                </a:tc>
                <a:extLst>
                  <a:ext uri="{0D108BD9-81ED-4DB2-BD59-A6C34878D82A}">
                    <a16:rowId xmlns:a16="http://schemas.microsoft.com/office/drawing/2014/main" val="10000"/>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Mean</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$ 230,985.90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1"/>
                  </a:ext>
                </a:extLst>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Median</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$ 0.00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Mode</a:t>
                      </a:r>
                      <a:endParaRPr kumimoji="0" lang="en-US" sz="2000" b="1" i="0"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$ 0.00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3"/>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Midrange</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$2,500,000.00</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8FED62E6-1F1C-4C9A-8BCC-73B7C57D133E}"/>
              </a:ext>
            </a:extLst>
          </p:cNvPr>
          <p:cNvSpPr txBox="1"/>
          <p:nvPr/>
        </p:nvSpPr>
        <p:spPr>
          <a:xfrm>
            <a:off x="-24384" y="6611034"/>
            <a:ext cx="9168384" cy="323165"/>
          </a:xfrm>
          <a:prstGeom prst="rect">
            <a:avLst/>
          </a:prstGeom>
          <a:noFill/>
        </p:spPr>
        <p:txBody>
          <a:bodyPr wrap="square">
            <a:spAutoFit/>
          </a:bodyPr>
          <a:lstStyle/>
          <a:p>
            <a:r>
              <a:rPr lang="en-US" sz="1500" dirty="0">
                <a:solidFill>
                  <a:srgbClr val="00B0F0"/>
                </a:solidFill>
              </a:rPr>
              <a:t>http://www.jacquelineabelson.com/uploads/2/1/0/2/21022616/4633436.gif?272</a:t>
            </a:r>
          </a:p>
        </p:txBody>
      </p:sp>
    </p:spTree>
    <p:extLst>
      <p:ext uri="{BB962C8B-B14F-4D97-AF65-F5344CB8AC3E}">
        <p14:creationId xmlns:p14="http://schemas.microsoft.com/office/powerpoint/2010/main" val="986867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5638800"/>
          </a:xfrm>
        </p:spPr>
        <p:txBody>
          <a:bodyPr/>
          <a:lstStyle/>
          <a:p>
            <a:pPr eaLnBrk="1" hangingPunct="1"/>
            <a:r>
              <a:rPr lang="en-US" altLang="en-US" dirty="0">
                <a:latin typeface="Comic Sans MS" pitchFamily="66" charset="0"/>
              </a:rPr>
              <a:t>Which one would </a:t>
            </a:r>
          </a:p>
          <a:p>
            <a:pPr eaLnBrk="1" hangingPunct="1">
              <a:spcBef>
                <a:spcPts val="0"/>
              </a:spcBef>
            </a:pPr>
            <a:r>
              <a:rPr lang="en-US" altLang="en-US" dirty="0">
                <a:latin typeface="Comic Sans MS" pitchFamily="66" charset="0"/>
              </a:rPr>
              <a:t>you use to show</a:t>
            </a:r>
          </a:p>
          <a:p>
            <a:pPr eaLnBrk="1" hangingPunct="1">
              <a:spcBef>
                <a:spcPts val="0"/>
              </a:spcBef>
            </a:pPr>
            <a:r>
              <a:rPr lang="en-US" altLang="en-US" dirty="0">
                <a:latin typeface="Comic Sans MS" pitchFamily="66" charset="0"/>
              </a:rPr>
              <a:t>this company is </a:t>
            </a:r>
          </a:p>
          <a:p>
            <a:pPr eaLnBrk="1" hangingPunct="1">
              <a:spcBef>
                <a:spcPts val="0"/>
              </a:spcBef>
            </a:pPr>
            <a:r>
              <a:rPr lang="en-US" altLang="en-US" dirty="0">
                <a:latin typeface="Comic Sans MS" pitchFamily="66" charset="0"/>
              </a:rPr>
              <a:t>evil?</a:t>
            </a:r>
          </a:p>
          <a:p>
            <a:endParaRPr lang="en-US" dirty="0"/>
          </a:p>
        </p:txBody>
      </p:sp>
      <p:pic>
        <p:nvPicPr>
          <p:cNvPr id="5" name="Picture 7" descr="http://www.firststone.com/articles/images/the_usual_suspe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4114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oup 51"/>
          <p:cNvGraphicFramePr>
            <a:graphicFrameLocks noGrp="1"/>
          </p:cNvGraphicFramePr>
          <p:nvPr/>
        </p:nvGraphicFramePr>
        <p:xfrm>
          <a:off x="4648200" y="2122487"/>
          <a:ext cx="4419600" cy="1763713"/>
        </p:xfrm>
        <a:graphic>
          <a:graphicData uri="http://schemas.openxmlformats.org/drawingml/2006/table">
            <a:tbl>
              <a:tblPr/>
              <a:tblGrid>
                <a:gridCol w="2411413">
                  <a:extLst>
                    <a:ext uri="{9D8B030D-6E8A-4147-A177-3AD203B41FA5}">
                      <a16:colId xmlns:a16="http://schemas.microsoft.com/office/drawing/2014/main" val="20000"/>
                    </a:ext>
                  </a:extLst>
                </a:gridCol>
                <a:gridCol w="2008187">
                  <a:extLst>
                    <a:ext uri="{9D8B030D-6E8A-4147-A177-3AD203B41FA5}">
                      <a16:colId xmlns:a16="http://schemas.microsoft.com/office/drawing/2014/main" val="20001"/>
                    </a:ext>
                  </a:extLst>
                </a:gridCol>
              </a:tblGrid>
              <a:tr h="35242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Wall Street Bonuses</a:t>
                      </a:r>
                      <a:endParaRPr kumimoji="0" lang="en-US" sz="2000" b="1" i="1"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hMerge="1">
                  <a:txBody>
                    <a:bodyPr/>
                    <a:lstStyle/>
                    <a:p>
                      <a:endParaRPr lang="en-US"/>
                    </a:p>
                  </a:txBody>
                  <a:tcPr/>
                </a:tc>
                <a:extLst>
                  <a:ext uri="{0D108BD9-81ED-4DB2-BD59-A6C34878D82A}">
                    <a16:rowId xmlns:a16="http://schemas.microsoft.com/office/drawing/2014/main" val="10000"/>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Mean</a:t>
                      </a:r>
                      <a:endParaRPr kumimoji="0" lang="en-US" sz="2000" b="1" i="0"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$ 230,985.90</a:t>
                      </a:r>
                      <a:endParaRPr kumimoji="0" lang="en-US" sz="2000" b="1" i="0"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1"/>
                  </a:ext>
                </a:extLst>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Median</a:t>
                      </a:r>
                      <a:endParaRPr kumimoji="0" lang="en-US" sz="2000" b="1" i="0"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$ 0.00</a:t>
                      </a:r>
                      <a:endParaRPr kumimoji="0" lang="en-US" sz="2000" b="1" i="0"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Mode</a:t>
                      </a:r>
                      <a:endParaRPr kumimoji="0" lang="en-US" sz="2000" b="1" i="0"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$ 0.00</a:t>
                      </a:r>
                      <a:endParaRPr kumimoji="0" lang="en-US" sz="2000" b="1" i="0"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3"/>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Midrange</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$2,500,000.00</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bl>
          </a:graphicData>
        </a:graphic>
      </p:graphicFrame>
      <p:sp>
        <p:nvSpPr>
          <p:cNvPr id="8"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AVERAGES</a:t>
            </a:r>
          </a:p>
          <a:p>
            <a:pPr algn="ctr" eaLnBrk="1" hangingPunct="1">
              <a:spcBef>
                <a:spcPct val="0"/>
              </a:spcBef>
              <a:buFontTx/>
              <a:buNone/>
            </a:pPr>
            <a:r>
              <a:rPr lang="en-US" altLang="en-US" sz="2400" dirty="0">
                <a:solidFill>
                  <a:schemeClr val="bg1"/>
                </a:solidFill>
              </a:rPr>
              <a:t>IN-CLASS PROBLEM 1a</a:t>
            </a:r>
            <a:endParaRPr lang="en-US" altLang="en-US" sz="2400" i="1" dirty="0">
              <a:solidFill>
                <a:schemeClr val="folHlink"/>
              </a:solidFill>
            </a:endParaRPr>
          </a:p>
        </p:txBody>
      </p:sp>
      <p:sp>
        <p:nvSpPr>
          <p:cNvPr id="9" name="TextBox 8">
            <a:extLst>
              <a:ext uri="{FF2B5EF4-FFF2-40B4-BE49-F238E27FC236}">
                <a16:creationId xmlns:a16="http://schemas.microsoft.com/office/drawing/2014/main" id="{0BE667D0-86CD-4D0D-B98C-6AADE0247F22}"/>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http://static.seekingalpha.com/uploads/2010/5/3/saupload_goldman_large.jpg</a:t>
            </a:r>
          </a:p>
        </p:txBody>
      </p:sp>
    </p:spTree>
    <p:extLst>
      <p:ext uri="{BB962C8B-B14F-4D97-AF65-F5344CB8AC3E}">
        <p14:creationId xmlns:p14="http://schemas.microsoft.com/office/powerpoint/2010/main" val="837842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pPr eaLnBrk="1" hangingPunct="1">
              <a:spcBef>
                <a:spcPts val="0"/>
              </a:spcBef>
            </a:pPr>
            <a:r>
              <a:rPr lang="en-US" altLang="en-US" dirty="0">
                <a:latin typeface="Comic Sans MS" pitchFamily="66" charset="0"/>
              </a:rPr>
              <a:t>Which one could you use to show the company is not paying </a:t>
            </a:r>
          </a:p>
          <a:p>
            <a:pPr eaLnBrk="1" hangingPunct="1">
              <a:spcBef>
                <a:spcPts val="0"/>
              </a:spcBef>
            </a:pPr>
            <a:r>
              <a:rPr lang="en-US" altLang="en-US" dirty="0">
                <a:latin typeface="Comic Sans MS" pitchFamily="66" charset="0"/>
              </a:rPr>
              <a:t>any bonuses?</a:t>
            </a:r>
          </a:p>
          <a:p>
            <a:endParaRPr lang="en-US" dirty="0"/>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2488"/>
            <a:ext cx="3581400"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72"/>
          <p:cNvGraphicFramePr>
            <a:graphicFrameLocks noGrp="1"/>
          </p:cNvGraphicFramePr>
          <p:nvPr/>
        </p:nvGraphicFramePr>
        <p:xfrm>
          <a:off x="4191000" y="4370388"/>
          <a:ext cx="4419600" cy="1725614"/>
        </p:xfrm>
        <a:graphic>
          <a:graphicData uri="http://schemas.openxmlformats.org/drawingml/2006/table">
            <a:tbl>
              <a:tblPr/>
              <a:tblGrid>
                <a:gridCol w="2411413">
                  <a:extLst>
                    <a:ext uri="{9D8B030D-6E8A-4147-A177-3AD203B41FA5}">
                      <a16:colId xmlns:a16="http://schemas.microsoft.com/office/drawing/2014/main" val="20000"/>
                    </a:ext>
                  </a:extLst>
                </a:gridCol>
                <a:gridCol w="2008187">
                  <a:extLst>
                    <a:ext uri="{9D8B030D-6E8A-4147-A177-3AD203B41FA5}">
                      <a16:colId xmlns:a16="http://schemas.microsoft.com/office/drawing/2014/main" val="20001"/>
                    </a:ext>
                  </a:extLst>
                </a:gridCol>
              </a:tblGrid>
              <a:tr h="314326">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Wall Street Bonuses</a:t>
                      </a:r>
                      <a:endParaRPr kumimoji="0" lang="en-US" sz="2000" b="1" i="1"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hMerge="1">
                  <a:txBody>
                    <a:bodyPr/>
                    <a:lstStyle/>
                    <a:p>
                      <a:endParaRPr lang="en-US"/>
                    </a:p>
                  </a:txBody>
                  <a:tcPr/>
                </a:tc>
                <a:extLst>
                  <a:ext uri="{0D108BD9-81ED-4DB2-BD59-A6C34878D82A}">
                    <a16:rowId xmlns:a16="http://schemas.microsoft.com/office/drawing/2014/main" val="10000"/>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Mean</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$ 230,985.90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1"/>
                  </a:ext>
                </a:extLst>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Median</a:t>
                      </a:r>
                      <a:endParaRPr kumimoji="0" lang="en-US" sz="2000" b="1" i="0"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$ 0.00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Mode</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$ 0.00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3"/>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Midrange</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$2,500,000.00</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bl>
          </a:graphicData>
        </a:graphic>
      </p:graphicFrame>
      <p:sp>
        <p:nvSpPr>
          <p:cNvPr id="7"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AVERAGES</a:t>
            </a:r>
          </a:p>
          <a:p>
            <a:pPr algn="ctr" eaLnBrk="1" hangingPunct="1">
              <a:spcBef>
                <a:spcPct val="0"/>
              </a:spcBef>
              <a:buFontTx/>
              <a:buNone/>
            </a:pPr>
            <a:r>
              <a:rPr lang="en-US" altLang="en-US" sz="2400" dirty="0">
                <a:solidFill>
                  <a:schemeClr val="bg1"/>
                </a:solidFill>
              </a:rPr>
              <a:t>IN-CLASS PROBLEM 1b</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0C787A66-E6A9-412A-AEC2-EF163EB53E60}"/>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https%3A%2F%2Favopix.com%2Fpremium-vector%2F1868154340-shutterstock-angel-businessman-with-checklist-sign&amp;tbnid</a:t>
            </a:r>
          </a:p>
        </p:txBody>
      </p:sp>
    </p:spTree>
    <p:extLst>
      <p:ext uri="{BB962C8B-B14F-4D97-AF65-F5344CB8AC3E}">
        <p14:creationId xmlns:p14="http://schemas.microsoft.com/office/powerpoint/2010/main" val="88795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Fractiles</a:t>
            </a:r>
            <a:endParaRPr lang="en-US" dirty="0"/>
          </a:p>
        </p:txBody>
      </p:sp>
      <p:sp>
        <p:nvSpPr>
          <p:cNvPr id="3" name="Content Placeholder 2"/>
          <p:cNvSpPr>
            <a:spLocks noGrp="1"/>
          </p:cNvSpPr>
          <p:nvPr>
            <p:ph idx="1"/>
          </p:nvPr>
        </p:nvSpPr>
        <p:spPr>
          <a:xfrm>
            <a:off x="228600" y="1219200"/>
            <a:ext cx="8686800" cy="5638800"/>
          </a:xfrm>
        </p:spPr>
        <p:txBody>
          <a:bodyPr/>
          <a:lstStyle/>
          <a:p>
            <a:r>
              <a:rPr lang="en-US" dirty="0"/>
              <a:t>The </a:t>
            </a:r>
            <a:r>
              <a:rPr lang="en-US" dirty="0">
                <a:solidFill>
                  <a:srgbClr val="FFC000"/>
                </a:solidFill>
              </a:rPr>
              <a:t>median</a:t>
            </a:r>
            <a:r>
              <a:rPr lang="en-US" dirty="0"/>
              <a:t> is the 50</a:t>
            </a:r>
            <a:r>
              <a:rPr lang="en-US" baseline="30000" dirty="0"/>
              <a:t>th</a:t>
            </a:r>
            <a:r>
              <a:rPr lang="en-US" dirty="0"/>
              <a:t> percentile or 2</a:t>
            </a:r>
            <a:r>
              <a:rPr lang="en-US" baseline="30000" dirty="0"/>
              <a:t>nd</a:t>
            </a:r>
            <a:r>
              <a:rPr lang="en-US" dirty="0"/>
              <a:t> quartile</a:t>
            </a:r>
          </a:p>
        </p:txBody>
      </p:sp>
    </p:spTree>
    <p:extLst>
      <p:ext uri="{BB962C8B-B14F-4D97-AF65-F5344CB8AC3E}">
        <p14:creationId xmlns:p14="http://schemas.microsoft.com/office/powerpoint/2010/main" val="3448354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average we get may not have any real meaning</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95600"/>
            <a:ext cx="8954341" cy="339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AVERAGES</a:t>
            </a:r>
          </a:p>
          <a:p>
            <a:pPr algn="ctr" eaLnBrk="1" hangingPunct="1">
              <a:spcBef>
                <a:spcPct val="0"/>
              </a:spcBef>
              <a:buFontTx/>
              <a:buNone/>
            </a:pPr>
            <a:r>
              <a:rPr lang="en-US" altLang="en-US" sz="2400" dirty="0">
                <a:solidFill>
                  <a:schemeClr val="bg1"/>
                </a:solidFill>
              </a:rPr>
              <a:t>#1</a:t>
            </a:r>
            <a:endParaRPr lang="en-US" altLang="en-US" sz="2400" i="1" dirty="0">
              <a:solidFill>
                <a:schemeClr val="folHlink"/>
              </a:solidFill>
            </a:endParaRPr>
          </a:p>
        </p:txBody>
      </p:sp>
      <p:sp>
        <p:nvSpPr>
          <p:cNvPr id="7" name="TextBox 6">
            <a:extLst>
              <a:ext uri="{FF2B5EF4-FFF2-40B4-BE49-F238E27FC236}">
                <a16:creationId xmlns:a16="http://schemas.microsoft.com/office/drawing/2014/main" id="{B3D6450A-958E-4BE2-8396-57C0E52A529A}"/>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https://s3.amazonaws.com/lowres.cartoonstock.com/families-2-2-statistic-statistically_average-averages-mly0988_low.jpg</a:t>
            </a:r>
          </a:p>
        </p:txBody>
      </p:sp>
    </p:spTree>
    <p:extLst>
      <p:ext uri="{BB962C8B-B14F-4D97-AF65-F5344CB8AC3E}">
        <p14:creationId xmlns:p14="http://schemas.microsoft.com/office/powerpoint/2010/main" val="25766511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16000"/>
            <a:ext cx="7847013" cy="56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AVERAGES</a:t>
            </a:r>
          </a:p>
          <a:p>
            <a:pPr algn="ctr" eaLnBrk="1" hangingPunct="1">
              <a:spcBef>
                <a:spcPct val="0"/>
              </a:spcBef>
              <a:buFontTx/>
              <a:buNone/>
            </a:pPr>
            <a:r>
              <a:rPr lang="en-US" altLang="en-US" sz="2400" dirty="0">
                <a:solidFill>
                  <a:schemeClr val="bg1"/>
                </a:solidFill>
              </a:rPr>
              <a:t>#2</a:t>
            </a:r>
            <a:endParaRPr lang="en-US" altLang="en-US" sz="2400" i="1" dirty="0">
              <a:solidFill>
                <a:schemeClr val="folHlink"/>
              </a:solidFill>
            </a:endParaRPr>
          </a:p>
        </p:txBody>
      </p:sp>
    </p:spTree>
    <p:extLst>
      <p:ext uri="{BB962C8B-B14F-4D97-AF65-F5344CB8AC3E}">
        <p14:creationId xmlns:p14="http://schemas.microsoft.com/office/powerpoint/2010/main" val="2462688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14400"/>
            <a:ext cx="3962400" cy="569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AVERAGES</a:t>
            </a:r>
          </a:p>
          <a:p>
            <a:pPr algn="ctr" eaLnBrk="1" hangingPunct="1">
              <a:spcBef>
                <a:spcPct val="0"/>
              </a:spcBef>
              <a:buFontTx/>
              <a:buNone/>
            </a:pPr>
            <a:r>
              <a:rPr lang="en-US" altLang="en-US" sz="2400" dirty="0">
                <a:solidFill>
                  <a:schemeClr val="bg1"/>
                </a:solidFill>
              </a:rPr>
              <a:t>#3</a:t>
            </a:r>
            <a:endParaRPr lang="en-US" altLang="en-US" sz="2400" i="1" dirty="0">
              <a:solidFill>
                <a:schemeClr val="folHlink"/>
              </a:solidFill>
            </a:endParaRPr>
          </a:p>
        </p:txBody>
      </p:sp>
      <p:sp>
        <p:nvSpPr>
          <p:cNvPr id="7" name="TextBox 6">
            <a:extLst>
              <a:ext uri="{FF2B5EF4-FFF2-40B4-BE49-F238E27FC236}">
                <a16:creationId xmlns:a16="http://schemas.microsoft.com/office/drawing/2014/main" id="{FF1F09B3-8AD4-49FD-931B-1DCE2CDC9390}"/>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http://www-users.york.ac.uk/~pml1/bayes/cartoons/cartoon13.jpg</a:t>
            </a:r>
          </a:p>
        </p:txBody>
      </p:sp>
    </p:spTree>
    <p:extLst>
      <p:ext uri="{BB962C8B-B14F-4D97-AF65-F5344CB8AC3E}">
        <p14:creationId xmlns:p14="http://schemas.microsoft.com/office/powerpoint/2010/main" val="709789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114C2A09-0A94-488E-9975-6DE9B17AC234}"/>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20115709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dirty="0"/>
              <a:t>Descriptive Statistics</a:t>
            </a:r>
          </a:p>
        </p:txBody>
      </p:sp>
      <p:sp>
        <p:nvSpPr>
          <p:cNvPr id="5" name="Content Placeholder 4"/>
          <p:cNvSpPr>
            <a:spLocks noGrp="1"/>
          </p:cNvSpPr>
          <p:nvPr>
            <p:ph idx="1"/>
          </p:nvPr>
        </p:nvSpPr>
        <p:spPr>
          <a:xfrm>
            <a:off x="457200" y="1219200"/>
            <a:ext cx="8229600" cy="5638800"/>
          </a:xfrm>
        </p:spPr>
        <p:txBody>
          <a:bodyPr/>
          <a:lstStyle/>
          <a:p>
            <a:r>
              <a:rPr lang="en-US" altLang="en-US" dirty="0">
                <a:latin typeface="Comic Sans MS" pitchFamily="66" charset="0"/>
              </a:rPr>
              <a:t>Averages tell where the data tends to pile up</a:t>
            </a:r>
          </a:p>
          <a:p>
            <a:endParaRPr lang="en-US" dirty="0"/>
          </a:p>
        </p:txBody>
      </p:sp>
    </p:spTree>
    <p:extLst>
      <p:ext uri="{BB962C8B-B14F-4D97-AF65-F5344CB8AC3E}">
        <p14:creationId xmlns:p14="http://schemas.microsoft.com/office/powerpoint/2010/main" val="3433614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Descriptive Statistics</a:t>
            </a:r>
          </a:p>
        </p:txBody>
      </p:sp>
      <p:sp>
        <p:nvSpPr>
          <p:cNvPr id="6" name="Content Placeholder 5"/>
          <p:cNvSpPr>
            <a:spLocks noGrp="1"/>
          </p:cNvSpPr>
          <p:nvPr>
            <p:ph idx="1"/>
          </p:nvPr>
        </p:nvSpPr>
        <p:spPr/>
        <p:txBody>
          <a:bodyPr/>
          <a:lstStyle/>
          <a:p>
            <a:r>
              <a:rPr lang="en-US" altLang="en-US" dirty="0">
                <a:latin typeface="Comic Sans MS" pitchFamily="66" charset="0"/>
              </a:rPr>
              <a:t>Another good way to describe data is how spread out it is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819400"/>
            <a:ext cx="85153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9787546-381F-4B21-8D30-6C1E969885D6}"/>
              </a:ext>
            </a:extLst>
          </p:cNvPr>
          <p:cNvSpPr/>
          <p:nvPr/>
        </p:nvSpPr>
        <p:spPr>
          <a:xfrm>
            <a:off x="0" y="6553200"/>
            <a:ext cx="16764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7712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948" b="14144"/>
          <a:stretch/>
        </p:blipFill>
        <p:spPr bwMode="auto">
          <a:xfrm>
            <a:off x="1" y="1752600"/>
            <a:ext cx="9144000" cy="510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VARIABILITY</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4" name="Content Placeholder 5"/>
          <p:cNvSpPr>
            <a:spLocks noGrp="1"/>
          </p:cNvSpPr>
          <p:nvPr>
            <p:ph idx="1"/>
          </p:nvPr>
        </p:nvSpPr>
        <p:spPr>
          <a:xfrm>
            <a:off x="457200" y="914400"/>
            <a:ext cx="8229600" cy="5638800"/>
          </a:xfrm>
        </p:spPr>
        <p:txBody>
          <a:bodyPr/>
          <a:lstStyle/>
          <a:p>
            <a:r>
              <a:rPr lang="en-US" altLang="en-US" dirty="0">
                <a:latin typeface="Comic Sans MS" pitchFamily="66" charset="0"/>
              </a:rPr>
              <a:t>Which is more spread out?</a:t>
            </a:r>
          </a:p>
          <a:p>
            <a:endParaRPr lang="en-US" dirty="0"/>
          </a:p>
        </p:txBody>
      </p:sp>
      <p:sp>
        <p:nvSpPr>
          <p:cNvPr id="5" name="Rectangle 4">
            <a:extLst>
              <a:ext uri="{FF2B5EF4-FFF2-40B4-BE49-F238E27FC236}">
                <a16:creationId xmlns:a16="http://schemas.microsoft.com/office/drawing/2014/main" id="{2A761026-DA87-4A53-9E92-5C1977B7CDE5}"/>
              </a:ext>
            </a:extLst>
          </p:cNvPr>
          <p:cNvSpPr/>
          <p:nvPr/>
        </p:nvSpPr>
        <p:spPr>
          <a:xfrm>
            <a:off x="0" y="6553200"/>
            <a:ext cx="16764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437110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pPr algn="ctr" eaLnBrk="1" hangingPunct="1"/>
            <a:r>
              <a:rPr lang="en-US" altLang="en-US" dirty="0">
                <a:latin typeface="Comic Sans MS" pitchFamily="66" charset="0"/>
              </a:rPr>
              <a:t>Numbers telling how spread out our data values are </a:t>
            </a:r>
          </a:p>
          <a:p>
            <a:pPr algn="ctr" eaLnBrk="1" hangingPunct="1"/>
            <a:r>
              <a:rPr lang="en-US" altLang="en-US" dirty="0">
                <a:latin typeface="Comic Sans MS" pitchFamily="66" charset="0"/>
              </a:rPr>
              <a:t>are called</a:t>
            </a:r>
          </a:p>
          <a:p>
            <a:pPr algn="ctr" eaLnBrk="1" hangingPunct="1"/>
            <a:r>
              <a:rPr lang="en-US" altLang="en-US" dirty="0">
                <a:latin typeface="Comic Sans MS" pitchFamily="66" charset="0"/>
              </a:rPr>
              <a:t>“</a:t>
            </a:r>
            <a:r>
              <a:rPr lang="en-US" altLang="en-US" dirty="0">
                <a:solidFill>
                  <a:srgbClr val="FFC000"/>
                </a:solidFill>
                <a:latin typeface="Comic Sans MS" pitchFamily="66" charset="0"/>
              </a:rPr>
              <a:t>Measures of Variability</a:t>
            </a:r>
            <a:r>
              <a:rPr lang="en-US" altLang="en-US" dirty="0">
                <a:latin typeface="Comic Sans MS" pitchFamily="66" charset="0"/>
              </a:rPr>
              <a:t>”</a:t>
            </a:r>
          </a:p>
          <a:p>
            <a:endParaRPr lang="en-US" dirty="0"/>
          </a:p>
        </p:txBody>
      </p:sp>
      <p:sp>
        <p:nvSpPr>
          <p:cNvPr id="5" name="TextBox 4">
            <a:extLst>
              <a:ext uri="{FF2B5EF4-FFF2-40B4-BE49-F238E27FC236}">
                <a16:creationId xmlns:a16="http://schemas.microsoft.com/office/drawing/2014/main" id="{A706A14A-548F-7303-525B-D602EE30FE2A}"/>
              </a:ext>
            </a:extLst>
          </p:cNvPr>
          <p:cNvSpPr txBox="1"/>
          <p:nvPr/>
        </p:nvSpPr>
        <p:spPr>
          <a:xfrm>
            <a:off x="5715000" y="4038600"/>
            <a:ext cx="1371600" cy="369332"/>
          </a:xfrm>
          <a:prstGeom prst="rect">
            <a:avLst/>
          </a:prstGeom>
          <a:noFill/>
        </p:spPr>
        <p:txBody>
          <a:bodyPr wrap="square">
            <a:spAutoFit/>
          </a:bodyPr>
          <a:lstStyle/>
          <a:p>
            <a:r>
              <a:rPr lang="en-US" altLang="en-US" dirty="0">
                <a:latin typeface="Comic Sans MS" pitchFamily="66" charset="0"/>
              </a:rPr>
              <a:t>dispersion</a:t>
            </a:r>
            <a:endParaRPr lang="en-US" dirty="0"/>
          </a:p>
        </p:txBody>
      </p:sp>
    </p:spTree>
    <p:extLst>
      <p:ext uri="{BB962C8B-B14F-4D97-AF65-F5344CB8AC3E}">
        <p14:creationId xmlns:p14="http://schemas.microsoft.com/office/powerpoint/2010/main" val="3187684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r>
              <a:rPr lang="en-US" dirty="0"/>
              <a:t>The variability tells how close to the “average” the sample data tend to be</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399" y="3505200"/>
            <a:ext cx="525387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1F948073-FC58-47E1-9050-5A571D282A7B}"/>
              </a:ext>
            </a:extLst>
          </p:cNvPr>
          <p:cNvSpPr/>
          <p:nvPr/>
        </p:nvSpPr>
        <p:spPr>
          <a:xfrm>
            <a:off x="0" y="6553200"/>
            <a:ext cx="16764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42870779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Variability</a:t>
            </a:r>
          </a:p>
        </p:txBody>
      </p:sp>
      <p:sp>
        <p:nvSpPr>
          <p:cNvPr id="5" name="Content Placeholder 4"/>
          <p:cNvSpPr>
            <a:spLocks noGrp="1"/>
          </p:cNvSpPr>
          <p:nvPr>
            <p:ph idx="1"/>
          </p:nvPr>
        </p:nvSpPr>
        <p:spPr/>
        <p:txBody>
          <a:bodyPr/>
          <a:lstStyle/>
          <a:p>
            <a:r>
              <a:rPr lang="en-US" altLang="en-US" dirty="0">
                <a:latin typeface="Comic Sans MS" pitchFamily="66" charset="0"/>
              </a:rPr>
              <a:t>Just like measures of central tendency, there are several measures of variability </a:t>
            </a:r>
          </a:p>
          <a:p>
            <a:endParaRPr lang="en-US" dirty="0"/>
          </a:p>
        </p:txBody>
      </p:sp>
    </p:spTree>
    <p:extLst>
      <p:ext uri="{BB962C8B-B14F-4D97-AF65-F5344CB8AC3E}">
        <p14:creationId xmlns:p14="http://schemas.microsoft.com/office/powerpoint/2010/main" val="394454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Fractiles</a:t>
            </a:r>
          </a:p>
        </p:txBody>
      </p:sp>
      <p:sp>
        <p:nvSpPr>
          <p:cNvPr id="3" name="Content Placeholder 2"/>
          <p:cNvSpPr>
            <a:spLocks noGrp="1"/>
          </p:cNvSpPr>
          <p:nvPr>
            <p:ph idx="1"/>
          </p:nvPr>
        </p:nvSpPr>
        <p:spPr/>
        <p:txBody>
          <a:bodyPr/>
          <a:lstStyle/>
          <a:p>
            <a:r>
              <a:rPr lang="en-US" dirty="0">
                <a:solidFill>
                  <a:srgbClr val="FFC000"/>
                </a:solidFill>
              </a:rPr>
              <a:t>Interquartile range </a:t>
            </a:r>
            <a:r>
              <a:rPr lang="en-US" dirty="0"/>
              <a:t>(IQR):</a:t>
            </a:r>
          </a:p>
          <a:p>
            <a:endParaRPr lang="en-US" dirty="0"/>
          </a:p>
          <a:p>
            <a:pPr algn="ctr"/>
            <a:r>
              <a:rPr lang="en-US" dirty="0"/>
              <a:t>IQR = 3</a:t>
            </a:r>
            <a:r>
              <a:rPr lang="en-US" baseline="30000" dirty="0"/>
              <a:t>rd</a:t>
            </a:r>
            <a:r>
              <a:rPr lang="en-US" dirty="0"/>
              <a:t> quartile – 1</a:t>
            </a:r>
            <a:r>
              <a:rPr lang="en-US" baseline="30000" dirty="0"/>
              <a:t>st</a:t>
            </a:r>
            <a:r>
              <a:rPr lang="en-US" dirty="0"/>
              <a:t> quartile</a:t>
            </a:r>
          </a:p>
        </p:txBody>
      </p:sp>
    </p:spTree>
    <p:extLst>
      <p:ext uri="{BB962C8B-B14F-4D97-AF65-F5344CB8AC3E}">
        <p14:creationId xmlns:p14="http://schemas.microsoft.com/office/powerpoint/2010/main" val="38571774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pPr algn="ctr"/>
            <a:r>
              <a:rPr lang="en-US" dirty="0">
                <a:solidFill>
                  <a:srgbClr val="FFC000"/>
                </a:solidFill>
              </a:rPr>
              <a:t>Range</a:t>
            </a:r>
            <a:r>
              <a:rPr lang="en-US" dirty="0"/>
              <a:t> = R = max – min</a:t>
            </a:r>
          </a:p>
        </p:txBody>
      </p:sp>
    </p:spTree>
    <p:extLst>
      <p:ext uri="{BB962C8B-B14F-4D97-AF65-F5344CB8AC3E}">
        <p14:creationId xmlns:p14="http://schemas.microsoft.com/office/powerpoint/2010/main" val="2046623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Variability</a:t>
            </a:r>
          </a:p>
        </p:txBody>
      </p:sp>
      <p:sp>
        <p:nvSpPr>
          <p:cNvPr id="6" name="Content Placeholder 5"/>
          <p:cNvSpPr>
            <a:spLocks noGrp="1"/>
          </p:cNvSpPr>
          <p:nvPr>
            <p:ph idx="1"/>
          </p:nvPr>
        </p:nvSpPr>
        <p:spPr>
          <a:xfrm>
            <a:off x="457200" y="1219200"/>
            <a:ext cx="8229600" cy="5638800"/>
          </a:xfrm>
        </p:spPr>
        <p:txBody>
          <a:bodyPr/>
          <a:lstStyle/>
          <a:p>
            <a:r>
              <a:rPr lang="en-US" dirty="0">
                <a:solidFill>
                  <a:srgbClr val="FFC000"/>
                </a:solidFill>
              </a:rPr>
              <a:t>Variance</a:t>
            </a:r>
            <a:r>
              <a:rPr lang="en-US" dirty="0"/>
              <a:t> (symbolized s</a:t>
            </a:r>
            <a:r>
              <a:rPr lang="en-US" baseline="30000" dirty="0"/>
              <a:t>2</a:t>
            </a:r>
            <a:r>
              <a:rPr lang="en-US" dirty="0"/>
              <a:t>)</a:t>
            </a:r>
          </a:p>
          <a:p>
            <a:endParaRPr lang="en-US" sz="2000" dirty="0"/>
          </a:p>
          <a:p>
            <a:r>
              <a:rPr lang="en-US" dirty="0"/>
              <a:t>	s</a:t>
            </a:r>
            <a:r>
              <a:rPr lang="en-US" baseline="30000" dirty="0"/>
              <a:t>2</a:t>
            </a:r>
            <a:r>
              <a:rPr lang="en-US" dirty="0"/>
              <a:t> =</a:t>
            </a:r>
          </a:p>
        </p:txBody>
      </p:sp>
      <mc:AlternateContent xmlns:mc="http://schemas.openxmlformats.org/markup-compatibility/2006" xmlns:a14="http://schemas.microsoft.com/office/drawing/2010/main">
        <mc:Choice Requires="a14">
          <p:sp>
            <p:nvSpPr>
              <p:cNvPr id="7" name="Content Placeholder 5"/>
              <p:cNvSpPr txBox="1">
                <a:spLocks/>
              </p:cNvSpPr>
              <p:nvPr/>
            </p:nvSpPr>
            <p:spPr bwMode="auto">
              <a:xfrm>
                <a:off x="2743200" y="2057400"/>
                <a:ext cx="4800600"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sng" dirty="0"/>
                  <a:t>sum of (</a:t>
                </a:r>
                <a:r>
                  <a:rPr lang="en-US" u="sng" dirty="0" err="1"/>
                  <a:t>obs</a:t>
                </a:r>
                <a:r>
                  <a:rPr lang="en-US" u="sng" dirty="0"/>
                  <a:t> – </a:t>
                </a:r>
                <a14:m>
                  <m:oMath xmlns:m="http://schemas.openxmlformats.org/officeDocument/2006/math">
                    <m:acc>
                      <m:accPr>
                        <m:chr m:val="̅"/>
                        <m:ctrlPr>
                          <a:rPr lang="en-US" i="1" u="sng" smtClean="0">
                            <a:latin typeface="Cambria Math" panose="02040503050406030204" pitchFamily="18" charset="0"/>
                          </a:rPr>
                        </m:ctrlPr>
                      </m:accPr>
                      <m:e>
                        <m:r>
                          <m:rPr>
                            <m:nor/>
                          </m:rPr>
                          <a:rPr lang="en-US" u="sng" dirty="0"/>
                          <m:t>x</m:t>
                        </m:r>
                      </m:e>
                    </m:acc>
                  </m:oMath>
                </a14:m>
                <a:r>
                  <a:rPr lang="en-US" u="sng" dirty="0"/>
                  <a:t>)</a:t>
                </a:r>
                <a:r>
                  <a:rPr lang="en-US" u="sng" baseline="30000" dirty="0"/>
                  <a:t>2</a:t>
                </a:r>
              </a:p>
              <a:p>
                <a:r>
                  <a:rPr lang="en-US" dirty="0"/>
                  <a:t>       n - 1</a:t>
                </a:r>
              </a:p>
            </p:txBody>
          </p:sp>
        </mc:Choice>
        <mc:Fallback xmlns="">
          <p:sp>
            <p:nvSpPr>
              <p:cNvPr id="7" name="Content Placeholder 5"/>
              <p:cNvSpPr txBox="1">
                <a:spLocks noRot="1" noChangeAspect="1" noMove="1" noResize="1" noEditPoints="1" noAdjustHandles="1" noChangeArrowheads="1" noChangeShapeType="1" noTextEdit="1"/>
              </p:cNvSpPr>
              <p:nvPr/>
            </p:nvSpPr>
            <p:spPr bwMode="auto">
              <a:xfrm>
                <a:off x="2743200" y="2057400"/>
                <a:ext cx="4800600" cy="1676400"/>
              </a:xfrm>
              <a:prstGeom prst="rect">
                <a:avLst/>
              </a:prstGeom>
              <a:blipFill rotWithShape="0">
                <a:blip r:embed="rId2"/>
                <a:stretch>
                  <a:fillRect l="-4442" t="-6545" b="-7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012679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Variability</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solidFill>
                      <a:srgbClr val="FFC000"/>
                    </a:solidFill>
                  </a:rPr>
                  <a:t>Standard deviation </a:t>
                </a:r>
                <a:r>
                  <a:rPr lang="en-US" dirty="0"/>
                  <a:t>(symbolized “s” or “</a:t>
                </a:r>
                <a:r>
                  <a:rPr lang="en-US" dirty="0" err="1"/>
                  <a:t>std</a:t>
                </a:r>
                <a:r>
                  <a:rPr lang="en-US" dirty="0"/>
                  <a:t>”) </a:t>
                </a:r>
              </a:p>
              <a:p>
                <a:endParaRPr lang="en-US" dirty="0"/>
              </a:p>
              <a:p>
                <a:r>
                  <a:rPr lang="en-US" dirty="0"/>
                  <a:t>		s = </a:t>
                </a:r>
                <a14:m>
                  <m:oMath xmlns:m="http://schemas.openxmlformats.org/officeDocument/2006/math">
                    <m:rad>
                      <m:radPr>
                        <m:degHide m:val="on"/>
                        <m:ctrlPr>
                          <a:rPr lang="en-US" i="1" smtClean="0">
                            <a:latin typeface="Cambria Math" panose="02040503050406030204" pitchFamily="18" charset="0"/>
                          </a:rPr>
                        </m:ctrlPr>
                      </m:radPr>
                      <m:deg/>
                      <m:e>
                        <m:r>
                          <m:rPr>
                            <m:nor/>
                          </m:rPr>
                          <a:rPr lang="en-US" b="1" i="0" dirty="0" smtClean="0"/>
                          <m:t>v</m:t>
                        </m:r>
                        <m:r>
                          <m:rPr>
                            <m:nor/>
                          </m:rPr>
                          <a:rPr lang="en-US" dirty="0"/>
                          <m:t>ariance</m:t>
                        </m:r>
                      </m:e>
                    </m:rad>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2593" t="-1946" r="-963"/>
                </a:stretch>
              </a:blipFill>
            </p:spPr>
            <p:txBody>
              <a:bodyPr/>
              <a:lstStyle/>
              <a:p>
                <a:r>
                  <a:rPr lang="en-US">
                    <a:noFill/>
                  </a:rPr>
                  <a:t> </a:t>
                </a:r>
              </a:p>
            </p:txBody>
          </p:sp>
        </mc:Fallback>
      </mc:AlternateContent>
    </p:spTree>
    <p:extLst>
      <p:ext uri="{BB962C8B-B14F-4D97-AF65-F5344CB8AC3E}">
        <p14:creationId xmlns:p14="http://schemas.microsoft.com/office/powerpoint/2010/main" val="33592126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Variability</a:t>
            </a:r>
          </a:p>
        </p:txBody>
      </p:sp>
      <p:sp>
        <p:nvSpPr>
          <p:cNvPr id="6" name="Content Placeholder 5"/>
          <p:cNvSpPr>
            <a:spLocks noGrp="1"/>
          </p:cNvSpPr>
          <p:nvPr>
            <p:ph idx="1"/>
          </p:nvPr>
        </p:nvSpPr>
        <p:spPr/>
        <p:txBody>
          <a:bodyPr/>
          <a:lstStyle/>
          <a:p>
            <a:r>
              <a:rPr lang="en-US" dirty="0"/>
              <a:t>The range and standard deviation are in the same units as the original data (a good thing)</a:t>
            </a:r>
          </a:p>
          <a:p>
            <a:endParaRPr lang="en-US" dirty="0"/>
          </a:p>
          <a:p>
            <a:r>
              <a:rPr lang="en-US" dirty="0"/>
              <a:t>The variance is in squared units (which can be confusing…)</a:t>
            </a:r>
          </a:p>
        </p:txBody>
      </p:sp>
    </p:spTree>
    <p:extLst>
      <p:ext uri="{BB962C8B-B14F-4D97-AF65-F5344CB8AC3E}">
        <p14:creationId xmlns:p14="http://schemas.microsoft.com/office/powerpoint/2010/main" val="2586506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Variability</a:t>
            </a:r>
          </a:p>
        </p:txBody>
      </p:sp>
      <p:sp>
        <p:nvSpPr>
          <p:cNvPr id="6" name="Content Placeholder 5"/>
          <p:cNvSpPr>
            <a:spLocks noGrp="1"/>
          </p:cNvSpPr>
          <p:nvPr>
            <p:ph idx="1"/>
          </p:nvPr>
        </p:nvSpPr>
        <p:spPr/>
        <p:txBody>
          <a:bodyPr/>
          <a:lstStyle/>
          <a:p>
            <a:r>
              <a:rPr lang="en-US" dirty="0"/>
              <a:t>Naturally, the measure of variability used most often is the hard-to-calculate one…</a:t>
            </a:r>
          </a:p>
          <a:p>
            <a:endParaRPr lang="en-US" dirty="0"/>
          </a:p>
        </p:txBody>
      </p:sp>
    </p:spTree>
    <p:extLst>
      <p:ext uri="{BB962C8B-B14F-4D97-AF65-F5344CB8AC3E}">
        <p14:creationId xmlns:p14="http://schemas.microsoft.com/office/powerpoint/2010/main" val="35099412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Variability</a:t>
            </a:r>
          </a:p>
        </p:txBody>
      </p:sp>
      <p:sp>
        <p:nvSpPr>
          <p:cNvPr id="6" name="Content Placeholder 5"/>
          <p:cNvSpPr>
            <a:spLocks noGrp="1"/>
          </p:cNvSpPr>
          <p:nvPr>
            <p:ph idx="1"/>
          </p:nvPr>
        </p:nvSpPr>
        <p:spPr/>
        <p:txBody>
          <a:bodyPr/>
          <a:lstStyle/>
          <a:p>
            <a:r>
              <a:rPr lang="en-US" dirty="0"/>
              <a:t>Naturally, the measure of variability used most often is the hard-to-calculate one…</a:t>
            </a:r>
          </a:p>
          <a:p>
            <a:endParaRPr lang="en-US" dirty="0"/>
          </a:p>
          <a:p>
            <a:r>
              <a:rPr lang="en-US" dirty="0"/>
              <a:t>	… the standard deviation</a:t>
            </a:r>
          </a:p>
          <a:p>
            <a:endParaRPr lang="en-US" dirty="0"/>
          </a:p>
        </p:txBody>
      </p:sp>
    </p:spTree>
    <p:extLst>
      <p:ext uri="{BB962C8B-B14F-4D97-AF65-F5344CB8AC3E}">
        <p14:creationId xmlns:p14="http://schemas.microsoft.com/office/powerpoint/2010/main" val="21204959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399" y="3505200"/>
            <a:ext cx="525387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a:xfrm>
            <a:off x="457200" y="1066800"/>
            <a:ext cx="8229600" cy="5638800"/>
          </a:xfrm>
        </p:spPr>
        <p:txBody>
          <a:bodyPr/>
          <a:lstStyle/>
          <a:p>
            <a:r>
              <a:rPr lang="en-US" dirty="0"/>
              <a:t>Statisticians like it because it is an average distance of all of the data from the center – the arithmetic mean</a:t>
            </a:r>
          </a:p>
        </p:txBody>
      </p:sp>
      <p:sp>
        <p:nvSpPr>
          <p:cNvPr id="5" name="Rectangle 4">
            <a:extLst>
              <a:ext uri="{FF2B5EF4-FFF2-40B4-BE49-F238E27FC236}">
                <a16:creationId xmlns:a16="http://schemas.microsoft.com/office/drawing/2014/main" id="{1B43FF25-3562-4772-84C5-4BC90063183A}"/>
              </a:ext>
            </a:extLst>
          </p:cNvPr>
          <p:cNvSpPr/>
          <p:nvPr/>
        </p:nvSpPr>
        <p:spPr>
          <a:xfrm>
            <a:off x="0" y="6553200"/>
            <a:ext cx="16764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1592637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228600" y="1219200"/>
                <a:ext cx="8229600" cy="5638800"/>
              </a:xfrm>
            </p:spPr>
            <p:txBody>
              <a:bodyPr/>
              <a:lstStyle/>
              <a:p>
                <a:r>
                  <a:rPr lang="en-US" dirty="0"/>
                  <a:t>Range = max – min</a:t>
                </a:r>
              </a:p>
              <a:p>
                <a:endParaRPr lang="en-US" sz="2000" dirty="0"/>
              </a:p>
              <a:p>
                <a:r>
                  <a:rPr lang="en-US" dirty="0"/>
                  <a:t>Variance = </a:t>
                </a:r>
                <a14:m>
                  <m:oMath xmlns:m="http://schemas.openxmlformats.org/officeDocument/2006/math">
                    <m:f>
                      <m:fPr>
                        <m:ctrlPr>
                          <a:rPr lang="en-US" i="1" smtClean="0">
                            <a:latin typeface="Cambria Math" panose="02040503050406030204" pitchFamily="18" charset="0"/>
                          </a:rPr>
                        </m:ctrlPr>
                      </m:fPr>
                      <m:num>
                        <m:r>
                          <m:rPr>
                            <m:nor/>
                          </m:rPr>
                          <a:rPr lang="en-US" dirty="0"/>
                          <m:t>sum</m:t>
                        </m:r>
                        <m:r>
                          <m:rPr>
                            <m:nor/>
                          </m:rPr>
                          <a:rPr lang="en-US" dirty="0"/>
                          <m:t> </m:t>
                        </m:r>
                        <m:r>
                          <m:rPr>
                            <m:nor/>
                          </m:rPr>
                          <a:rPr lang="en-US" dirty="0"/>
                          <m:t>of</m:t>
                        </m:r>
                        <m:r>
                          <m:rPr>
                            <m:nor/>
                          </m:rPr>
                          <a:rPr lang="en-US" dirty="0"/>
                          <m:t> (</m:t>
                        </m:r>
                        <m:r>
                          <m:rPr>
                            <m:nor/>
                          </m:rPr>
                          <a:rPr lang="en-US" dirty="0"/>
                          <m:t>obs</m:t>
                        </m:r>
                        <m:r>
                          <m:rPr>
                            <m:nor/>
                          </m:rPr>
                          <a:rPr lang="en-US" dirty="0"/>
                          <m:t> – </m:t>
                        </m:r>
                        <m:acc>
                          <m:accPr>
                            <m:chr m:val="̅"/>
                            <m:ctrlPr>
                              <a:rPr lang="en-US" i="1">
                                <a:latin typeface="Cambria Math" panose="02040503050406030204" pitchFamily="18" charset="0"/>
                              </a:rPr>
                            </m:ctrlPr>
                          </m:accPr>
                          <m:e>
                            <m:r>
                              <m:rPr>
                                <m:nor/>
                              </m:rPr>
                              <a:rPr lang="en-US" dirty="0"/>
                              <m:t>x</m:t>
                            </m:r>
                          </m:e>
                        </m:acc>
                        <m:r>
                          <m:rPr>
                            <m:nor/>
                          </m:rPr>
                          <a:rPr lang="en-US" dirty="0"/>
                          <m:t>)</m:t>
                        </m:r>
                        <m:r>
                          <m:rPr>
                            <m:nor/>
                          </m:rPr>
                          <a:rPr lang="en-US" baseline="30000" dirty="0"/>
                          <m:t>2 </m:t>
                        </m:r>
                      </m:num>
                      <m:den>
                        <m:r>
                          <m:rPr>
                            <m:nor/>
                          </m:rPr>
                          <a:rPr lang="en-US" dirty="0"/>
                          <m:t>n</m:t>
                        </m:r>
                        <m:r>
                          <m:rPr>
                            <m:nor/>
                          </m:rPr>
                          <a:rPr lang="en-US" dirty="0"/>
                          <m:t> − 1 </m:t>
                        </m:r>
                      </m:den>
                    </m:f>
                  </m:oMath>
                </a14:m>
                <a:endParaRPr lang="en-US" dirty="0"/>
              </a:p>
              <a:p>
                <a:endParaRPr lang="en-US" sz="2500" dirty="0"/>
              </a:p>
              <a:p>
                <a:r>
                  <a:rPr lang="en-US" dirty="0"/>
                  <a:t>s = </a:t>
                </a:r>
                <a14:m>
                  <m:oMath xmlns:m="http://schemas.openxmlformats.org/officeDocument/2006/math">
                    <m:rad>
                      <m:radPr>
                        <m:degHide m:val="on"/>
                        <m:ctrlPr>
                          <a:rPr lang="en-US" i="1">
                            <a:latin typeface="Cambria Math" panose="02040503050406030204" pitchFamily="18" charset="0"/>
                          </a:rPr>
                        </m:ctrlPr>
                      </m:radPr>
                      <m:deg/>
                      <m:e>
                        <m:r>
                          <m:rPr>
                            <m:nor/>
                          </m:rPr>
                          <a:rPr lang="en-US" dirty="0"/>
                          <m:t>variance</m:t>
                        </m:r>
                      </m:e>
                    </m:rad>
                  </m:oMath>
                </a14:m>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228600" y="1219200"/>
                <a:ext cx="8229600" cy="5638800"/>
              </a:xfrm>
              <a:blipFill rotWithShape="0">
                <a:blip r:embed="rId2"/>
                <a:stretch>
                  <a:fillRect l="-2667" t="-1946"/>
                </a:stretch>
              </a:blipFill>
            </p:spPr>
            <p:txBody>
              <a:bodyPr/>
              <a:lstStyle/>
              <a:p>
                <a:r>
                  <a:rPr lang="en-US">
                    <a:noFill/>
                  </a:rPr>
                  <a:t> </a:t>
                </a:r>
              </a:p>
            </p:txBody>
          </p:sp>
        </mc:Fallback>
      </mc:AlternateContent>
      <p:sp>
        <p:nvSpPr>
          <p:cNvPr id="11" name="Title 1"/>
          <p:cNvSpPr>
            <a:spLocks noGrp="1"/>
          </p:cNvSpPr>
          <p:nvPr>
            <p:ph type="title"/>
          </p:nvPr>
        </p:nvSpPr>
        <p:spPr>
          <a:xfrm>
            <a:off x="0" y="0"/>
            <a:ext cx="9144000" cy="1143000"/>
          </a:xfrm>
        </p:spPr>
        <p:txBody>
          <a:bodyPr/>
          <a:lstStyle/>
          <a:p>
            <a:r>
              <a:rPr lang="en-US" dirty="0"/>
              <a:t>Variability</a:t>
            </a:r>
          </a:p>
        </p:txBody>
      </p:sp>
    </p:spTree>
    <p:extLst>
      <p:ext uri="{BB962C8B-B14F-4D97-AF65-F5344CB8AC3E}">
        <p14:creationId xmlns:p14="http://schemas.microsoft.com/office/powerpoint/2010/main" val="5598472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0100"/>
            <a:ext cx="3187700" cy="47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pPr eaLnBrk="1" hangingPunct="1"/>
            <a:r>
              <a:rPr lang="en-US" altLang="en-US" dirty="0">
                <a:latin typeface="Comic Sans MS" pitchFamily="66" charset="0"/>
              </a:rPr>
              <a:t>Aren’t you glad </a:t>
            </a:r>
            <a:r>
              <a:rPr lang="en-US" altLang="en-US" dirty="0">
                <a:solidFill>
                  <a:srgbClr val="FFFF00"/>
                </a:solidFill>
                <a:latin typeface="Comic Sans MS" pitchFamily="66" charset="0"/>
              </a:rPr>
              <a:t>Excel</a:t>
            </a:r>
            <a:r>
              <a:rPr lang="en-US" altLang="en-US" dirty="0">
                <a:latin typeface="Comic Sans MS" pitchFamily="66" charset="0"/>
              </a:rPr>
              <a:t> </a:t>
            </a:r>
          </a:p>
          <a:p>
            <a:pPr algn="ctr" eaLnBrk="1" hangingPunct="1"/>
            <a:r>
              <a:rPr lang="en-US" altLang="en-US" dirty="0">
                <a:latin typeface="Comic Sans MS" pitchFamily="66" charset="0"/>
              </a:rPr>
              <a:t>        does all this for you???</a:t>
            </a:r>
          </a:p>
          <a:p>
            <a:endParaRPr lang="en-US" dirty="0"/>
          </a:p>
        </p:txBody>
      </p:sp>
      <p:sp>
        <p:nvSpPr>
          <p:cNvPr id="5" name="Rectangle 4">
            <a:extLst>
              <a:ext uri="{FF2B5EF4-FFF2-40B4-BE49-F238E27FC236}">
                <a16:creationId xmlns:a16="http://schemas.microsoft.com/office/drawing/2014/main" id="{664648FD-8D41-4448-8365-E8F38F48F9F9}"/>
              </a:ext>
            </a:extLst>
          </p:cNvPr>
          <p:cNvSpPr/>
          <p:nvPr/>
        </p:nvSpPr>
        <p:spPr>
          <a:xfrm>
            <a:off x="0" y="6553200"/>
            <a:ext cx="1676400" cy="323165"/>
          </a:xfrm>
          <a:prstGeom prst="rect">
            <a:avLst/>
          </a:prstGeom>
        </p:spPr>
        <p:txBody>
          <a:bodyPr wrap="square">
            <a:spAutoFit/>
          </a:bodyPr>
          <a:lstStyle/>
          <a:p>
            <a:r>
              <a:rPr lang="en-US" sz="1500" dirty="0">
                <a:solidFill>
                  <a:srgbClr val="00B0F0"/>
                </a:solidFill>
              </a:rPr>
              <a:t>dreamstime.com</a:t>
            </a:r>
          </a:p>
        </p:txBody>
      </p:sp>
    </p:spTree>
    <p:extLst>
      <p:ext uri="{BB962C8B-B14F-4D97-AF65-F5344CB8AC3E}">
        <p14:creationId xmlns:p14="http://schemas.microsoft.com/office/powerpoint/2010/main" val="405909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r>
              <a:rPr lang="en-US" dirty="0"/>
              <a:t>Another measure of variability:</a:t>
            </a:r>
          </a:p>
          <a:p>
            <a:endParaRPr lang="en-US" dirty="0"/>
          </a:p>
          <a:p>
            <a:pPr algn="ctr"/>
            <a:r>
              <a:rPr lang="en-US" dirty="0"/>
              <a:t>IQR = Q3 – Q1</a:t>
            </a:r>
          </a:p>
          <a:p>
            <a:endParaRPr lang="en-US" dirty="0"/>
          </a:p>
        </p:txBody>
      </p:sp>
    </p:spTree>
    <p:extLst>
      <p:ext uri="{BB962C8B-B14F-4D97-AF65-F5344CB8AC3E}">
        <p14:creationId xmlns:p14="http://schemas.microsoft.com/office/powerpoint/2010/main" val="273870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dirty="0" err="1"/>
              <a:t>Fractiles</a:t>
            </a:r>
            <a:endParaRPr lang="en-US" dirty="0"/>
          </a:p>
        </p:txBody>
      </p:sp>
      <p:sp>
        <p:nvSpPr>
          <p:cNvPr id="5" name="Content Placeholder 4"/>
          <p:cNvSpPr>
            <a:spLocks noGrp="1"/>
          </p:cNvSpPr>
          <p:nvPr>
            <p:ph idx="1"/>
          </p:nvPr>
        </p:nvSpPr>
        <p:spPr>
          <a:xfrm>
            <a:off x="457200" y="1219200"/>
            <a:ext cx="8229600" cy="5638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We are using descriptive statistics to summarize our sample (and, hopefully, our population) in just a few numbers</a:t>
            </a:r>
          </a:p>
          <a:p>
            <a:endParaRPr lang="en-US" dirty="0"/>
          </a:p>
        </p:txBody>
      </p:sp>
    </p:spTree>
    <p:extLst>
      <p:ext uri="{BB962C8B-B14F-4D97-AF65-F5344CB8AC3E}">
        <p14:creationId xmlns:p14="http://schemas.microsoft.com/office/powerpoint/2010/main" val="1378221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r>
              <a:rPr lang="en-US" dirty="0"/>
              <a:t>Other (twin) measures of variability:</a:t>
            </a:r>
          </a:p>
          <a:p>
            <a:endParaRPr lang="en-US" sz="2000" dirty="0"/>
          </a:p>
          <a:p>
            <a:r>
              <a:rPr lang="en-US" dirty="0"/>
              <a:t>Lower fence: </a:t>
            </a:r>
          </a:p>
          <a:p>
            <a:pPr algn="ctr"/>
            <a:r>
              <a:rPr lang="en-US" dirty="0"/>
              <a:t>Q1 - 1.5 * IQR</a:t>
            </a:r>
          </a:p>
          <a:p>
            <a:endParaRPr lang="en-US" sz="2000" dirty="0"/>
          </a:p>
          <a:p>
            <a:r>
              <a:rPr lang="en-US" dirty="0"/>
              <a:t>Upper fence:</a:t>
            </a:r>
          </a:p>
          <a:p>
            <a:pPr algn="ctr"/>
            <a:r>
              <a:rPr lang="en-US" dirty="0"/>
              <a:t>Q3 + 1.5 * IQR</a:t>
            </a:r>
          </a:p>
          <a:p>
            <a:endParaRPr lang="en-US" dirty="0"/>
          </a:p>
        </p:txBody>
      </p:sp>
    </p:spTree>
    <p:extLst>
      <p:ext uri="{BB962C8B-B14F-4D97-AF65-F5344CB8AC3E}">
        <p14:creationId xmlns:p14="http://schemas.microsoft.com/office/powerpoint/2010/main" val="17156031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Just like for n and N </a:t>
                </a:r>
              </a:p>
              <a:p>
                <a:r>
                  <a:rPr lang="en-US" dirty="0"/>
                  <a:t>and </a:t>
                </a:r>
                <a14:m>
                  <m:oMath xmlns:m="http://schemas.openxmlformats.org/officeDocument/2006/math">
                    <m:acc>
                      <m:accPr>
                        <m:chr m:val="̅"/>
                        <m:ctrlPr>
                          <a:rPr lang="en-US" i="1">
                            <a:latin typeface="Cambria Math" panose="02040503050406030204" pitchFamily="18" charset="0"/>
                          </a:rPr>
                        </m:ctrlPr>
                      </m:accPr>
                      <m:e>
                        <m:r>
                          <m:rPr>
                            <m:nor/>
                          </m:rPr>
                          <a:rPr lang="en-US" dirty="0"/>
                          <m:t>x</m:t>
                        </m:r>
                      </m:e>
                    </m:acc>
                  </m:oMath>
                </a14:m>
                <a:r>
                  <a:rPr lang="en-US" dirty="0"/>
                  <a:t> and </a:t>
                </a:r>
                <a:r>
                  <a:rPr lang="el-GR" altLang="en-US" i="1" dirty="0"/>
                  <a:t>μ</a:t>
                </a:r>
                <a:r>
                  <a:rPr lang="en-US" dirty="0"/>
                  <a:t> there are population variability symbols, too!</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593" t="-1946"/>
                </a:stretch>
              </a:blipFill>
            </p:spPr>
            <p:txBody>
              <a:bodyPr/>
              <a:lstStyle/>
              <a:p>
                <a:r>
                  <a:rPr lang="en-US">
                    <a:noFill/>
                  </a:rPr>
                  <a:t> </a:t>
                </a:r>
              </a:p>
            </p:txBody>
          </p:sp>
        </mc:Fallback>
      </mc:AlternateContent>
    </p:spTree>
    <p:extLst>
      <p:ext uri="{BB962C8B-B14F-4D97-AF65-F5344CB8AC3E}">
        <p14:creationId xmlns:p14="http://schemas.microsoft.com/office/powerpoint/2010/main" val="22274348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r>
              <a:rPr lang="en-US" altLang="en-US" dirty="0">
                <a:latin typeface="Comic Sans MS" pitchFamily="66" charset="0"/>
              </a:rPr>
              <a:t>Naturally, these are going to have funny Greek-y symbols just like the averages …</a:t>
            </a:r>
          </a:p>
          <a:p>
            <a:endParaRPr lang="en-US" dirty="0"/>
          </a:p>
        </p:txBody>
      </p:sp>
      <p:pic>
        <p:nvPicPr>
          <p:cNvPr id="6" name="Picture 2" descr="http://images.fanpop.com/images/image_uploads/Zeus--greek-mythology-687267_1024_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7" y="3262072"/>
            <a:ext cx="4500563" cy="336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F2DC36D-07DD-4D43-A0F9-5F477DE486B6}"/>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http://transinformation.net/wp-content/uploads/2015/09/zeus-greek-mythology-687267_1024_768.jpeg</a:t>
            </a:r>
          </a:p>
        </p:txBody>
      </p:sp>
    </p:spTree>
    <p:extLst>
      <p:ext uri="{BB962C8B-B14F-4D97-AF65-F5344CB8AC3E}">
        <p14:creationId xmlns:p14="http://schemas.microsoft.com/office/powerpoint/2010/main" val="41380404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Variability</a:t>
            </a:r>
            <a:endParaRPr lang="en-US" altLang="en-US" dirty="0"/>
          </a:p>
        </p:txBody>
      </p:sp>
      <p:sp>
        <p:nvSpPr>
          <p:cNvPr id="23555" name="Content Placeholder 2"/>
          <p:cNvSpPr>
            <a:spLocks noGrp="1"/>
          </p:cNvSpPr>
          <p:nvPr>
            <p:ph idx="1"/>
          </p:nvPr>
        </p:nvSpPr>
        <p:spPr>
          <a:xfrm>
            <a:off x="457200" y="1219200"/>
            <a:ext cx="8229600" cy="5638800"/>
          </a:xfrm>
        </p:spPr>
        <p:txBody>
          <a:bodyPr/>
          <a:lstStyle/>
          <a:p>
            <a:pPr eaLnBrk="1" hangingPunct="1"/>
            <a:r>
              <a:rPr lang="en-US" altLang="en-US" dirty="0">
                <a:latin typeface="Comic Sans MS" pitchFamily="66" charset="0"/>
              </a:rPr>
              <a:t>The population variance </a:t>
            </a:r>
          </a:p>
          <a:p>
            <a:pPr eaLnBrk="1" hangingPunct="1"/>
            <a:r>
              <a:rPr lang="en-US" altLang="en-US" dirty="0">
                <a:latin typeface="Comic Sans MS" pitchFamily="66" charset="0"/>
              </a:rPr>
              <a:t>is “</a:t>
            </a:r>
            <a:r>
              <a:rPr lang="el-GR" altLang="en-US" dirty="0">
                <a:latin typeface="Comic Sans MS" pitchFamily="66" charset="0"/>
              </a:rPr>
              <a:t>σ</a:t>
            </a:r>
            <a:r>
              <a:rPr lang="en-US" altLang="en-US" baseline="30000" dirty="0">
                <a:latin typeface="Comic Sans MS" pitchFamily="66" charset="0"/>
              </a:rPr>
              <a:t>2</a:t>
            </a:r>
            <a:r>
              <a:rPr lang="en-US" altLang="en-US" dirty="0">
                <a:latin typeface="Comic Sans MS" pitchFamily="66" charset="0"/>
              </a:rPr>
              <a:t>”</a:t>
            </a:r>
          </a:p>
          <a:p>
            <a:pPr eaLnBrk="1" hangingPunct="1">
              <a:spcBef>
                <a:spcPts val="600"/>
              </a:spcBef>
            </a:pPr>
            <a:r>
              <a:rPr lang="en-US" altLang="en-US" dirty="0">
                <a:latin typeface="Comic Sans MS" pitchFamily="66" charset="0"/>
              </a:rPr>
              <a:t>called “</a:t>
            </a:r>
            <a:r>
              <a:rPr lang="en-US" altLang="en-US" dirty="0">
                <a:solidFill>
                  <a:srgbClr val="FFC000"/>
                </a:solidFill>
                <a:latin typeface="Comic Sans MS" pitchFamily="66" charset="0"/>
              </a:rPr>
              <a:t>sigma-squared</a:t>
            </a:r>
            <a:r>
              <a:rPr lang="en-US" altLang="en-US" dirty="0">
                <a:latin typeface="Comic Sans MS" pitchFamily="66" charset="0"/>
              </a:rPr>
              <a:t>”</a:t>
            </a:r>
          </a:p>
          <a:p>
            <a:pPr eaLnBrk="1" hangingPunct="1"/>
            <a:endParaRPr lang="en-US" altLang="en-US" dirty="0">
              <a:latin typeface="Comic Sans MS" pitchFamily="66" charset="0"/>
            </a:endParaRPr>
          </a:p>
          <a:p>
            <a:pPr eaLnBrk="1" hangingPunct="1"/>
            <a:r>
              <a:rPr lang="en-US" altLang="en-US" dirty="0">
                <a:latin typeface="Comic Sans MS" pitchFamily="66" charset="0"/>
              </a:rPr>
              <a:t>The population standard deviation is “</a:t>
            </a:r>
            <a:r>
              <a:rPr lang="el-GR" altLang="en-US" dirty="0">
                <a:latin typeface="Comic Sans MS" pitchFamily="66" charset="0"/>
              </a:rPr>
              <a:t>σ</a:t>
            </a:r>
            <a:r>
              <a:rPr lang="en-US" altLang="en-US" dirty="0">
                <a:latin typeface="Comic Sans MS" pitchFamily="66" charset="0"/>
              </a:rPr>
              <a:t>”</a:t>
            </a:r>
          </a:p>
          <a:p>
            <a:pPr eaLnBrk="1" hangingPunct="1">
              <a:spcBef>
                <a:spcPts val="600"/>
              </a:spcBef>
            </a:pPr>
            <a:r>
              <a:rPr lang="en-US" altLang="en-US" dirty="0">
                <a:latin typeface="Comic Sans MS" pitchFamily="66" charset="0"/>
              </a:rPr>
              <a:t>called “</a:t>
            </a:r>
            <a:r>
              <a:rPr lang="en-US" altLang="en-US" dirty="0">
                <a:solidFill>
                  <a:srgbClr val="FFC000"/>
                </a:solidFill>
                <a:latin typeface="Comic Sans MS" pitchFamily="66" charset="0"/>
              </a:rPr>
              <a:t>sigma</a:t>
            </a:r>
            <a:r>
              <a:rPr lang="en-US" altLang="en-US" dirty="0">
                <a:latin typeface="Comic Sans MS" pitchFamily="66" charset="0"/>
              </a:rPr>
              <a:t>”</a:t>
            </a:r>
          </a:p>
          <a:p>
            <a:pPr eaLnBrk="1" hangingPunct="1"/>
            <a:endParaRPr lang="en-US" altLang="en-US" sz="2000" dirty="0">
              <a:latin typeface="Comic Sans MS" pitchFamily="66" charset="0"/>
            </a:endParaRPr>
          </a:p>
          <a:p>
            <a:pPr eaLnBrk="1" hangingPunct="1"/>
            <a:endParaRPr lang="en-US" altLang="en-US" sz="4400" dirty="0">
              <a:latin typeface="Comic Sans MS" pitchFamily="66" charset="0"/>
            </a:endParaRPr>
          </a:p>
        </p:txBody>
      </p:sp>
    </p:spTree>
    <p:extLst>
      <p:ext uri="{BB962C8B-B14F-4D97-AF65-F5344CB8AC3E}">
        <p14:creationId xmlns:p14="http://schemas.microsoft.com/office/powerpoint/2010/main" val="17163165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r>
              <a:rPr lang="en-US" dirty="0"/>
              <a:t>Again, the sample statistics s</a:t>
            </a:r>
            <a:r>
              <a:rPr lang="en-US" baseline="30000" dirty="0"/>
              <a:t>2</a:t>
            </a:r>
            <a:r>
              <a:rPr lang="en-US" dirty="0"/>
              <a:t> and s values estimate population parameters </a:t>
            </a:r>
            <a:r>
              <a:rPr lang="el-GR" altLang="en-US" dirty="0">
                <a:latin typeface="Comic Sans MS" pitchFamily="66" charset="0"/>
              </a:rPr>
              <a:t>σ</a:t>
            </a:r>
            <a:r>
              <a:rPr lang="en-US" altLang="en-US" baseline="30000" dirty="0">
                <a:latin typeface="Comic Sans MS" pitchFamily="66" charset="0"/>
              </a:rPr>
              <a:t>2 </a:t>
            </a:r>
            <a:r>
              <a:rPr lang="en-US" altLang="en-US" dirty="0">
                <a:latin typeface="Comic Sans MS" pitchFamily="66" charset="0"/>
              </a:rPr>
              <a:t>and </a:t>
            </a:r>
            <a:r>
              <a:rPr lang="el-GR" altLang="en-US" dirty="0">
                <a:latin typeface="Comic Sans MS" pitchFamily="66" charset="0"/>
              </a:rPr>
              <a:t>σ</a:t>
            </a:r>
            <a:r>
              <a:rPr lang="en-US" altLang="en-US" dirty="0">
                <a:latin typeface="Comic Sans MS" pitchFamily="66" charset="0"/>
              </a:rPr>
              <a:t> (which are unknown)</a:t>
            </a:r>
            <a:endParaRPr lang="en-US" dirty="0"/>
          </a:p>
        </p:txBody>
      </p:sp>
    </p:spTree>
    <p:extLst>
      <p:ext uri="{BB962C8B-B14F-4D97-AF65-F5344CB8AC3E}">
        <p14:creationId xmlns:p14="http://schemas.microsoft.com/office/powerpoint/2010/main" val="19573510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pPr algn="ctr"/>
            <a:r>
              <a:rPr lang="en-US" dirty="0"/>
              <a:t>s </a:t>
            </a:r>
            <a:r>
              <a:rPr lang="en-US" dirty="0" err="1"/>
              <a:t>sq</a:t>
            </a:r>
            <a:r>
              <a:rPr lang="en-US" dirty="0"/>
              <a:t> “s</a:t>
            </a:r>
            <a:r>
              <a:rPr lang="en-US" baseline="30000" dirty="0"/>
              <a:t>2</a:t>
            </a:r>
            <a:r>
              <a:rPr lang="en-US" dirty="0"/>
              <a:t>”</a:t>
            </a:r>
          </a:p>
          <a:p>
            <a:pPr algn="ctr"/>
            <a:r>
              <a:rPr lang="en-US" dirty="0"/>
              <a:t>vs </a:t>
            </a:r>
          </a:p>
          <a:p>
            <a:pPr algn="ctr"/>
            <a:r>
              <a:rPr lang="en-US" dirty="0"/>
              <a:t>sigma </a:t>
            </a:r>
            <a:r>
              <a:rPr lang="en-US" dirty="0" err="1"/>
              <a:t>sq</a:t>
            </a:r>
            <a:r>
              <a:rPr lang="en-US" dirty="0"/>
              <a:t> “</a:t>
            </a:r>
            <a:r>
              <a:rPr lang="el-GR" altLang="en-US" dirty="0">
                <a:latin typeface="Comic Sans MS" pitchFamily="66" charset="0"/>
              </a:rPr>
              <a:t>σ</a:t>
            </a:r>
            <a:r>
              <a:rPr lang="en-US" baseline="30000" dirty="0"/>
              <a:t>2</a:t>
            </a:r>
            <a:r>
              <a:rPr lang="en-US" dirty="0"/>
              <a:t>”</a:t>
            </a:r>
          </a:p>
        </p:txBody>
      </p:sp>
    </p:spTree>
    <p:extLst>
      <p:ext uri="{BB962C8B-B14F-4D97-AF65-F5344CB8AC3E}">
        <p14:creationId xmlns:p14="http://schemas.microsoft.com/office/powerpoint/2010/main" val="11309617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p:sp>
        <p:nvSpPr>
          <p:cNvPr id="3" name="Content Placeholder 2"/>
          <p:cNvSpPr>
            <a:spLocks noGrp="1"/>
          </p:cNvSpPr>
          <p:nvPr>
            <p:ph idx="1"/>
          </p:nvPr>
        </p:nvSpPr>
        <p:spPr/>
        <p:txBody>
          <a:bodyPr/>
          <a:lstStyle/>
          <a:p>
            <a:r>
              <a:rPr lang="en-US" dirty="0"/>
              <a:t>s</a:t>
            </a:r>
            <a:r>
              <a:rPr lang="en-US" baseline="30000" dirty="0"/>
              <a:t>2</a:t>
            </a:r>
            <a:r>
              <a:rPr lang="en-US" dirty="0"/>
              <a:t> is divided by “n-1”</a:t>
            </a:r>
          </a:p>
          <a:p>
            <a:r>
              <a:rPr lang="el-GR" altLang="en-US" dirty="0">
                <a:latin typeface="Comic Sans MS" pitchFamily="66" charset="0"/>
              </a:rPr>
              <a:t>σ</a:t>
            </a:r>
            <a:r>
              <a:rPr lang="en-US" baseline="30000" dirty="0"/>
              <a:t>2 </a:t>
            </a:r>
            <a:r>
              <a:rPr lang="en-US" dirty="0"/>
              <a:t>is divided by “N”</a:t>
            </a:r>
          </a:p>
        </p:txBody>
      </p:sp>
    </p:spTree>
    <p:extLst>
      <p:ext uri="{BB962C8B-B14F-4D97-AF65-F5344CB8AC3E}">
        <p14:creationId xmlns:p14="http://schemas.microsoft.com/office/powerpoint/2010/main" val="40247540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CE00A97-D501-4232-B0F2-A11177DCD7E5}"/>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886693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Outliers</a:t>
            </a:r>
            <a:endParaRPr lang="en-US" dirty="0"/>
          </a:p>
        </p:txBody>
      </p:sp>
      <p:sp>
        <p:nvSpPr>
          <p:cNvPr id="3" name="Content Placeholder 2"/>
          <p:cNvSpPr>
            <a:spLocks noGrp="1"/>
          </p:cNvSpPr>
          <p:nvPr>
            <p:ph idx="1"/>
          </p:nvPr>
        </p:nvSpPr>
        <p:spPr/>
        <p:txBody>
          <a:bodyPr/>
          <a:lstStyle/>
          <a:p>
            <a:r>
              <a:rPr lang="en-US" dirty="0"/>
              <a:t>Remember I said you always need to graph your data?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2667000"/>
            <a:ext cx="6337300" cy="388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551683"/>
            <a:ext cx="9144000" cy="323165"/>
          </a:xfrm>
          <a:prstGeom prst="rect">
            <a:avLst/>
          </a:prstGeom>
        </p:spPr>
        <p:txBody>
          <a:bodyPr wrap="square">
            <a:spAutoFit/>
          </a:bodyPr>
          <a:lstStyle/>
          <a:p>
            <a:r>
              <a:rPr lang="en-US" sz="1500" dirty="0">
                <a:solidFill>
                  <a:srgbClr val="00B0F0"/>
                </a:solidFill>
              </a:rPr>
              <a:t>http://mathworld.wolfram.com/images/eps-gif/OutlierScatterplot_1000.gif</a:t>
            </a:r>
          </a:p>
        </p:txBody>
      </p:sp>
      <p:sp>
        <p:nvSpPr>
          <p:cNvPr id="6" name="Content Placeholder 2"/>
          <p:cNvSpPr txBox="1">
            <a:spLocks/>
          </p:cNvSpPr>
          <p:nvPr/>
        </p:nvSpPr>
        <p:spPr bwMode="auto">
          <a:xfrm>
            <a:off x="2514600" y="3923541"/>
            <a:ext cx="190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solidFill>
                  <a:srgbClr val="FFFF00"/>
                </a:solidFill>
              </a:rPr>
              <a:t>outlier</a:t>
            </a:r>
          </a:p>
        </p:txBody>
      </p:sp>
    </p:spTree>
    <p:extLst>
      <p:ext uri="{BB962C8B-B14F-4D97-AF65-F5344CB8AC3E}">
        <p14:creationId xmlns:p14="http://schemas.microsoft.com/office/powerpoint/2010/main" val="5966871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0" y="838200"/>
            <a:ext cx="4083050" cy="5291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Title 1"/>
          <p:cNvSpPr>
            <a:spLocks noGrp="1"/>
          </p:cNvSpPr>
          <p:nvPr>
            <p:ph type="title"/>
          </p:nvPr>
        </p:nvSpPr>
        <p:spPr/>
        <p:txBody>
          <a:bodyPr/>
          <a:lstStyle/>
          <a:p>
            <a:r>
              <a:rPr lang="en-US" dirty="0"/>
              <a:t>Variability</a:t>
            </a:r>
            <a:endParaRPr lang="en-US" altLang="en-US" dirty="0"/>
          </a:p>
        </p:txBody>
      </p:sp>
      <p:sp>
        <p:nvSpPr>
          <p:cNvPr id="24579" name="Content Placeholder 2"/>
          <p:cNvSpPr>
            <a:spLocks noGrp="1"/>
          </p:cNvSpPr>
          <p:nvPr>
            <p:ph idx="1"/>
          </p:nvPr>
        </p:nvSpPr>
        <p:spPr>
          <a:xfrm>
            <a:off x="457200" y="1219200"/>
            <a:ext cx="8229600" cy="5638800"/>
          </a:xfrm>
        </p:spPr>
        <p:txBody>
          <a:bodyPr/>
          <a:lstStyle/>
          <a:p>
            <a:r>
              <a:rPr lang="en-US" altLang="en-US" dirty="0"/>
              <a:t>Outlier!</a:t>
            </a:r>
          </a:p>
          <a:p>
            <a:endParaRPr lang="en-US" altLang="en-US" dirty="0"/>
          </a:p>
          <a:p>
            <a:endParaRPr lang="en-US" altLang="en-US" dirty="0"/>
          </a:p>
          <a:p>
            <a:endParaRPr lang="en-US" altLang="en-US" dirty="0"/>
          </a:p>
          <a:p>
            <a:endParaRPr lang="en-US" altLang="en-US" dirty="0"/>
          </a:p>
          <a:p>
            <a:endParaRPr lang="en-US" altLang="en-US" sz="3000" dirty="0"/>
          </a:p>
        </p:txBody>
      </p:sp>
      <p:cxnSp>
        <p:nvCxnSpPr>
          <p:cNvPr id="3" name="Straight Arrow Connector 2"/>
          <p:cNvCxnSpPr/>
          <p:nvPr/>
        </p:nvCxnSpPr>
        <p:spPr>
          <a:xfrm>
            <a:off x="3048000" y="1657350"/>
            <a:ext cx="2362200" cy="152400"/>
          </a:xfrm>
          <a:prstGeom prst="straightConnector1">
            <a:avLst/>
          </a:prstGeom>
          <a:ln w="63500">
            <a:solidFill>
              <a:srgbClr val="CCFFFF"/>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5FC4631-B4A5-44CE-9469-0E478B1C917C}"/>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63944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Fractiles</a:t>
            </a:r>
            <a:endParaRPr lang="en-US" dirty="0"/>
          </a:p>
        </p:txBody>
      </p:sp>
      <p:sp>
        <p:nvSpPr>
          <p:cNvPr id="6" name="Content Placeholder 5"/>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a:t>
            </a:r>
            <a:r>
              <a:rPr lang="en-US" altLang="en-US" dirty="0">
                <a:solidFill>
                  <a:srgbClr val="FFC000"/>
                </a:solidFill>
              </a:rPr>
              <a:t>five-number summary</a:t>
            </a:r>
            <a:r>
              <a:rPr lang="en-US" altLang="en-US" dirty="0"/>
              <a:t>” is:</a:t>
            </a:r>
          </a:p>
          <a:p>
            <a:endParaRPr lang="en-US" altLang="en-US" dirty="0"/>
          </a:p>
          <a:p>
            <a:pPr algn="ctr"/>
            <a:r>
              <a:rPr lang="en-US" altLang="en-US" dirty="0"/>
              <a:t>the min</a:t>
            </a:r>
          </a:p>
          <a:p>
            <a:pPr algn="ctr"/>
            <a:r>
              <a:rPr lang="en-US" altLang="en-US" dirty="0"/>
              <a:t>Q1</a:t>
            </a:r>
          </a:p>
          <a:p>
            <a:pPr algn="ctr"/>
            <a:r>
              <a:rPr lang="en-US" altLang="en-US" dirty="0"/>
              <a:t>the median</a:t>
            </a:r>
          </a:p>
          <a:p>
            <a:pPr algn="ctr"/>
            <a:r>
              <a:rPr lang="en-US" altLang="en-US" dirty="0"/>
              <a:t>Q3</a:t>
            </a:r>
          </a:p>
          <a:p>
            <a:pPr algn="ctr"/>
            <a:r>
              <a:rPr lang="en-US" altLang="en-US" dirty="0"/>
              <a:t>the max</a:t>
            </a:r>
          </a:p>
          <a:p>
            <a:endParaRPr lang="en-US" altLang="en-US" dirty="0">
              <a:solidFill>
                <a:srgbClr val="FFC000"/>
              </a:solidFill>
            </a:endParaRPr>
          </a:p>
          <a:p>
            <a:endParaRPr lang="en-US" dirty="0">
              <a:solidFill>
                <a:srgbClr val="FFC000"/>
              </a:solidFill>
            </a:endParaRPr>
          </a:p>
        </p:txBody>
      </p:sp>
    </p:spTree>
    <p:extLst>
      <p:ext uri="{BB962C8B-B14F-4D97-AF65-F5344CB8AC3E}">
        <p14:creationId xmlns:p14="http://schemas.microsoft.com/office/powerpoint/2010/main" val="2218350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57200" y="1219200"/>
            <a:ext cx="8229600" cy="5638800"/>
          </a:xfrm>
        </p:spPr>
        <p:txBody>
          <a:bodyPr/>
          <a:lstStyle/>
          <a:p>
            <a:r>
              <a:rPr lang="en-US" altLang="en-US" dirty="0">
                <a:latin typeface="Comic Sans MS" pitchFamily="66" charset="0"/>
              </a:rPr>
              <a:t>That’s because outliers can affect your summary statistics</a:t>
            </a:r>
          </a:p>
          <a:p>
            <a:endParaRPr lang="en-US" altLang="en-US" dirty="0"/>
          </a:p>
        </p:txBody>
      </p:sp>
      <p:sp>
        <p:nvSpPr>
          <p:cNvPr id="7" name="Title 1"/>
          <p:cNvSpPr>
            <a:spLocks noGrp="1"/>
          </p:cNvSpPr>
          <p:nvPr>
            <p:ph type="title"/>
          </p:nvPr>
        </p:nvSpPr>
        <p:spPr>
          <a:xfrm>
            <a:off x="0" y="0"/>
            <a:ext cx="9144000" cy="1143000"/>
          </a:xfrm>
        </p:spPr>
        <p:txBody>
          <a:bodyPr/>
          <a:lstStyle/>
          <a:p>
            <a:r>
              <a:rPr lang="en-US" altLang="en-US" dirty="0"/>
              <a:t>Outliers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7" y="2560083"/>
            <a:ext cx="6748463" cy="429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6629400" y="5638800"/>
            <a:ext cx="190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solidFill>
                  <a:srgbClr val="FFFF00"/>
                </a:solidFill>
              </a:rPr>
              <a:t>outlier</a:t>
            </a:r>
          </a:p>
        </p:txBody>
      </p:sp>
      <p:sp>
        <p:nvSpPr>
          <p:cNvPr id="6" name="Rectangle 5">
            <a:extLst>
              <a:ext uri="{FF2B5EF4-FFF2-40B4-BE49-F238E27FC236}">
                <a16:creationId xmlns:a16="http://schemas.microsoft.com/office/drawing/2014/main" id="{DBA7DE7C-33ED-4F03-A25C-70E548CE0E1A}"/>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2013</a:t>
            </a:r>
          </a:p>
        </p:txBody>
      </p:sp>
    </p:spTree>
    <p:extLst>
      <p:ext uri="{BB962C8B-B14F-4D97-AF65-F5344CB8AC3E}">
        <p14:creationId xmlns:p14="http://schemas.microsoft.com/office/powerpoint/2010/main" val="41615796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670023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3" name="Content Placeholder 2"/>
          <p:cNvSpPr>
            <a:spLocks noGrp="1"/>
          </p:cNvSpPr>
          <p:nvPr>
            <p:ph idx="1"/>
          </p:nvPr>
        </p:nvSpPr>
        <p:spPr>
          <a:xfrm>
            <a:off x="381000" y="914400"/>
            <a:ext cx="8686800" cy="5638800"/>
          </a:xfrm>
        </p:spPr>
        <p:txBody>
          <a:bodyPr/>
          <a:lstStyle/>
          <a:p>
            <a:pPr eaLnBrk="1" hangingPunct="1"/>
            <a:r>
              <a:rPr lang="en-US" altLang="en-US" dirty="0">
                <a:latin typeface="Comic Sans MS" pitchFamily="66" charset="0"/>
              </a:rPr>
              <a:t>Which are affected by the large bonus being paid to the CEO?</a:t>
            </a:r>
          </a:p>
        </p:txBody>
      </p:sp>
      <p:graphicFrame>
        <p:nvGraphicFramePr>
          <p:cNvPr id="9" name="Group 51"/>
          <p:cNvGraphicFramePr>
            <a:graphicFrameLocks noGrp="1"/>
          </p:cNvGraphicFramePr>
          <p:nvPr>
            <p:extLst>
              <p:ext uri="{D42A27DB-BD31-4B8C-83A1-F6EECF244321}">
                <p14:modId xmlns:p14="http://schemas.microsoft.com/office/powerpoint/2010/main" val="1922961403"/>
              </p:ext>
            </p:extLst>
          </p:nvPr>
        </p:nvGraphicFramePr>
        <p:xfrm>
          <a:off x="4648200" y="3875087"/>
          <a:ext cx="4419600" cy="1763713"/>
        </p:xfrm>
        <a:graphic>
          <a:graphicData uri="http://schemas.openxmlformats.org/drawingml/2006/table">
            <a:tbl>
              <a:tblPr/>
              <a:tblGrid>
                <a:gridCol w="2411413">
                  <a:extLst>
                    <a:ext uri="{9D8B030D-6E8A-4147-A177-3AD203B41FA5}">
                      <a16:colId xmlns:a16="http://schemas.microsoft.com/office/drawing/2014/main" val="20000"/>
                    </a:ext>
                  </a:extLst>
                </a:gridCol>
                <a:gridCol w="2008187">
                  <a:extLst>
                    <a:ext uri="{9D8B030D-6E8A-4147-A177-3AD203B41FA5}">
                      <a16:colId xmlns:a16="http://schemas.microsoft.com/office/drawing/2014/main" val="20001"/>
                    </a:ext>
                  </a:extLst>
                </a:gridCol>
              </a:tblGrid>
              <a:tr h="35242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Wall Street Bonuses</a:t>
                      </a:r>
                      <a:endParaRPr kumimoji="0" lang="en-US" sz="2000" b="1" i="1"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hMerge="1">
                  <a:txBody>
                    <a:bodyPr/>
                    <a:lstStyle/>
                    <a:p>
                      <a:endParaRPr lang="en-US"/>
                    </a:p>
                  </a:txBody>
                  <a:tcPr/>
                </a:tc>
                <a:extLst>
                  <a:ext uri="{0D108BD9-81ED-4DB2-BD59-A6C34878D82A}">
                    <a16:rowId xmlns:a16="http://schemas.microsoft.com/office/drawing/2014/main" val="10000"/>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Mean</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$ 230,985.90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1"/>
                  </a:ext>
                </a:extLst>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Median</a:t>
                      </a:r>
                      <a:endParaRPr kumimoji="0" lang="en-US" sz="2000" b="1" i="0" u="none" strike="noStrike" cap="none" normalizeH="0" baseline="0" dirty="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$ 0.00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Mode</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$ 0.00</a:t>
                      </a:r>
                      <a:endParaRPr kumimoji="0" lang="en-US" sz="2000" b="1" i="0" u="none" strike="noStrike" cap="none" normalizeH="0" baseline="0">
                        <a:ln>
                          <a:noFill/>
                        </a:ln>
                        <a:solidFill>
                          <a:srgbClr val="000000"/>
                        </a:solidFill>
                        <a:effectLst/>
                        <a:latin typeface="Calibri" pitchFamily="34" charset="0"/>
                        <a:cs typeface="Tahoma" pitchFamily="34" charset="0"/>
                      </a:endParaRP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3"/>
                  </a:ext>
                </a:extLst>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cs typeface="Tahoma" pitchFamily="34" charset="0"/>
                        </a:rPr>
                        <a:t>Midrange</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cs typeface="Tahoma" pitchFamily="34" charset="0"/>
                        </a:rPr>
                        <a:t>$2,500,000.00</a:t>
                      </a:r>
                    </a:p>
                  </a:txBody>
                  <a:tcPr marL="9525" marR="9525"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bl>
          </a:graphicData>
        </a:graphic>
      </p:graphicFrame>
      <p:sp>
        <p:nvSpPr>
          <p:cNvPr id="7"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AVERAGES</a:t>
            </a:r>
          </a:p>
          <a:p>
            <a:pPr algn="ctr" eaLnBrk="1" hangingPunct="1">
              <a:spcBef>
                <a:spcPct val="0"/>
              </a:spcBef>
              <a:buFontTx/>
              <a:buNone/>
            </a:pPr>
            <a:r>
              <a:rPr lang="en-US" altLang="en-US" sz="2400" dirty="0">
                <a:solidFill>
                  <a:schemeClr val="bg1"/>
                </a:solidFill>
              </a:rPr>
              <a:t>IN-CLASS PROBLEM 3</a:t>
            </a:r>
            <a:endParaRPr lang="en-US" altLang="en-US" sz="2400" i="1" dirty="0">
              <a:solidFill>
                <a:schemeClr val="folHlink"/>
              </a:solidFill>
            </a:endParaRPr>
          </a:p>
        </p:txBody>
      </p:sp>
    </p:spTree>
    <p:extLst>
      <p:ext uri="{BB962C8B-B14F-4D97-AF65-F5344CB8AC3E}">
        <p14:creationId xmlns:p14="http://schemas.microsoft.com/office/powerpoint/2010/main" val="15560057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pPr marL="742950" indent="-742950">
              <a:buAutoNum type="arabicPlain"/>
            </a:pPr>
            <a:endParaRPr lang="en-US" dirty="0"/>
          </a:p>
          <a:p>
            <a:r>
              <a:rPr lang="en-US" dirty="0"/>
              <a:t>Is the mode affected?</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3a</a:t>
            </a:r>
            <a:endParaRPr lang="en-US" altLang="en-US" sz="2400" i="1" dirty="0">
              <a:solidFill>
                <a:schemeClr val="folHlink"/>
              </a:solidFill>
            </a:endParaRPr>
          </a:p>
        </p:txBody>
      </p:sp>
    </p:spTree>
    <p:extLst>
      <p:ext uri="{BB962C8B-B14F-4D97-AF65-F5344CB8AC3E}">
        <p14:creationId xmlns:p14="http://schemas.microsoft.com/office/powerpoint/2010/main" val="35707555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pPr marL="742950" indent="-742950">
              <a:buAutoNum type="arabicPlain"/>
            </a:pPr>
            <a:endParaRPr lang="en-US" dirty="0"/>
          </a:p>
          <a:p>
            <a:r>
              <a:rPr lang="en-US" dirty="0"/>
              <a:t>Original mode: 1</a:t>
            </a:r>
          </a:p>
          <a:p>
            <a:r>
              <a:rPr lang="en-US" dirty="0"/>
              <a:t>New mode: 1</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3a</a:t>
            </a:r>
            <a:endParaRPr lang="en-US" altLang="en-US" sz="2400" i="1" dirty="0">
              <a:solidFill>
                <a:schemeClr val="folHlink"/>
              </a:solidFill>
            </a:endParaRPr>
          </a:p>
        </p:txBody>
      </p:sp>
    </p:spTree>
    <p:extLst>
      <p:ext uri="{BB962C8B-B14F-4D97-AF65-F5344CB8AC3E}">
        <p14:creationId xmlns:p14="http://schemas.microsoft.com/office/powerpoint/2010/main" val="17991774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pPr marL="742950" indent="-742950">
              <a:buAutoNum type="arabicPlain"/>
            </a:pPr>
            <a:endParaRPr lang="en-US" dirty="0"/>
          </a:p>
          <a:p>
            <a:r>
              <a:rPr lang="en-US" dirty="0"/>
              <a:t>Is the midrange affected?</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3b</a:t>
            </a:r>
            <a:endParaRPr lang="en-US" altLang="en-US" sz="2400" i="1" dirty="0">
              <a:solidFill>
                <a:schemeClr val="folHlink"/>
              </a:solidFill>
            </a:endParaRPr>
          </a:p>
        </p:txBody>
      </p:sp>
    </p:spTree>
    <p:extLst>
      <p:ext uri="{BB962C8B-B14F-4D97-AF65-F5344CB8AC3E}">
        <p14:creationId xmlns:p14="http://schemas.microsoft.com/office/powerpoint/2010/main" val="37526005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pPr marL="742950" indent="-742950">
              <a:buAutoNum type="arabicPlain"/>
            </a:pPr>
            <a:endParaRPr lang="en-US" dirty="0"/>
          </a:p>
          <a:p>
            <a:r>
              <a:rPr lang="en-US" dirty="0"/>
              <a:t>Original midrange: 3</a:t>
            </a:r>
          </a:p>
          <a:p>
            <a:r>
              <a:rPr lang="en-US" dirty="0"/>
              <a:t>New midrange: 371</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3b</a:t>
            </a:r>
          </a:p>
        </p:txBody>
      </p:sp>
    </p:spTree>
    <p:extLst>
      <p:ext uri="{BB962C8B-B14F-4D97-AF65-F5344CB8AC3E}">
        <p14:creationId xmlns:p14="http://schemas.microsoft.com/office/powerpoint/2010/main" val="253694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pPr marL="742950" indent="-742950">
              <a:buAutoNum type="arabicPlain"/>
            </a:pPr>
            <a:endParaRPr lang="en-US" dirty="0"/>
          </a:p>
          <a:p>
            <a:r>
              <a:rPr lang="en-US" dirty="0"/>
              <a:t>Is the median affected?</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3c</a:t>
            </a:r>
            <a:endParaRPr lang="en-US" altLang="en-US" sz="2400" i="1" dirty="0">
              <a:solidFill>
                <a:schemeClr val="folHlink"/>
              </a:solidFill>
            </a:endParaRPr>
          </a:p>
        </p:txBody>
      </p:sp>
    </p:spTree>
    <p:extLst>
      <p:ext uri="{BB962C8B-B14F-4D97-AF65-F5344CB8AC3E}">
        <p14:creationId xmlns:p14="http://schemas.microsoft.com/office/powerpoint/2010/main" val="9296332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pPr marL="742950" indent="-742950">
              <a:buAutoNum type="arabicPlain"/>
            </a:pPr>
            <a:endParaRPr lang="en-US" dirty="0"/>
          </a:p>
          <a:p>
            <a:r>
              <a:rPr lang="en-US" dirty="0"/>
              <a:t>Original median: 1.5</a:t>
            </a:r>
          </a:p>
          <a:p>
            <a:r>
              <a:rPr lang="en-US" dirty="0"/>
              <a:t>New median: 1.5</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3c</a:t>
            </a:r>
            <a:endParaRPr lang="en-US" altLang="en-US" sz="2400" i="1" dirty="0">
              <a:solidFill>
                <a:schemeClr val="folHlink"/>
              </a:solidFill>
            </a:endParaRPr>
          </a:p>
        </p:txBody>
      </p:sp>
    </p:spTree>
    <p:extLst>
      <p:ext uri="{BB962C8B-B14F-4D97-AF65-F5344CB8AC3E}">
        <p14:creationId xmlns:p14="http://schemas.microsoft.com/office/powerpoint/2010/main" val="21186050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pPr marL="742950" indent="-742950">
              <a:buAutoNum type="arabicPlain"/>
            </a:pPr>
            <a:endParaRPr lang="en-US" dirty="0"/>
          </a:p>
          <a:p>
            <a:r>
              <a:rPr lang="en-US" dirty="0"/>
              <a:t>Is the mean affected?</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3d</a:t>
            </a:r>
            <a:endParaRPr lang="en-US" altLang="en-US" sz="2400" i="1" dirty="0">
              <a:solidFill>
                <a:schemeClr val="folHlink"/>
              </a:solidFill>
            </a:endParaRPr>
          </a:p>
        </p:txBody>
      </p:sp>
    </p:spTree>
    <p:extLst>
      <p:ext uri="{BB962C8B-B14F-4D97-AF65-F5344CB8AC3E}">
        <p14:creationId xmlns:p14="http://schemas.microsoft.com/office/powerpoint/2010/main" val="23955798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838200"/>
                <a:ext cx="8229600" cy="5638800"/>
              </a:xfrm>
            </p:spPr>
            <p:txBody>
              <a:bodyPr/>
              <a:lstStyle/>
              <a:p>
                <a:r>
                  <a:rPr lang="en-US" altLang="en-US" dirty="0"/>
                  <a:t>Suppose we originally had data:</a:t>
                </a:r>
              </a:p>
              <a:p>
                <a:r>
                  <a:rPr lang="en-US" altLang="en-US" dirty="0"/>
                  <a:t>1  1  1  2  3  5</a:t>
                </a:r>
              </a:p>
              <a:p>
                <a:r>
                  <a:rPr lang="en-US" altLang="en-US" dirty="0"/>
                  <a:t>Suppose we now have d</a:t>
                </a:r>
                <a:r>
                  <a:rPr lang="en-US" dirty="0"/>
                  <a:t>ata:  </a:t>
                </a:r>
              </a:p>
              <a:p>
                <a:r>
                  <a:rPr lang="en-US" dirty="0"/>
                  <a:t>1  1  1  2  3  741</a:t>
                </a:r>
              </a:p>
              <a:p>
                <a:endParaRPr lang="en-US" sz="2000" dirty="0"/>
              </a:p>
              <a:p>
                <a:r>
                  <a:rPr lang="en-US" dirty="0"/>
                  <a:t>Original mean: 2 </a:t>
                </a:r>
                <a14:m>
                  <m:oMath xmlns:m="http://schemas.openxmlformats.org/officeDocument/2006/math">
                    <m:f>
                      <m:fPr>
                        <m:ctrlPr>
                          <a:rPr lang="en-US" i="1" smtClean="0">
                            <a:latin typeface="Cambria Math" panose="02040503050406030204" pitchFamily="18" charset="0"/>
                          </a:rPr>
                        </m:ctrlPr>
                      </m:fPr>
                      <m:num>
                        <m:r>
                          <a:rPr lang="en-US" b="1" i="1" smtClean="0">
                            <a:latin typeface="Cambria Math"/>
                          </a:rPr>
                          <m:t>𝟏</m:t>
                        </m:r>
                      </m:num>
                      <m:den>
                        <m:r>
                          <a:rPr lang="en-US" b="1" i="1" smtClean="0">
                            <a:latin typeface="Cambria Math"/>
                          </a:rPr>
                          <m:t>𝟔</m:t>
                        </m:r>
                      </m:den>
                    </m:f>
                  </m:oMath>
                </a14:m>
                <a:endParaRPr lang="en-US" dirty="0"/>
              </a:p>
              <a:p>
                <a:r>
                  <a:rPr lang="en-US" dirty="0"/>
                  <a:t>New mean: 124 </a:t>
                </a:r>
                <a14:m>
                  <m:oMath xmlns:m="http://schemas.openxmlformats.org/officeDocument/2006/math">
                    <m:f>
                      <m:fPr>
                        <m:ctrlPr>
                          <a:rPr lang="en-US" i="1">
                            <a:latin typeface="Cambria Math" panose="02040503050406030204" pitchFamily="18" charset="0"/>
                          </a:rPr>
                        </m:ctrlPr>
                      </m:fPr>
                      <m:num>
                        <m:r>
                          <a:rPr lang="en-US" b="1" i="1" smtClean="0">
                            <a:latin typeface="Cambria Math"/>
                          </a:rPr>
                          <m:t>𝟓</m:t>
                        </m:r>
                      </m:num>
                      <m:den>
                        <m:r>
                          <a:rPr lang="en-US" i="1">
                            <a:latin typeface="Cambria Math"/>
                          </a:rPr>
                          <m:t>𝟔</m:t>
                        </m:r>
                      </m:den>
                    </m:f>
                  </m:oMath>
                </a14:m>
                <a:endParaRPr lang="en-US" dirty="0"/>
              </a:p>
              <a:p>
                <a:endParaRPr lang="en-US" altLang="en-US" dirty="0"/>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838200"/>
                <a:ext cx="8229600" cy="5638800"/>
              </a:xfrm>
              <a:blipFill>
                <a:blip r:embed="rId2"/>
                <a:stretch>
                  <a:fillRect l="-2593" t="-1946" r="-74"/>
                </a:stretch>
              </a:blipFill>
            </p:spPr>
            <p:txBody>
              <a:bodyPr/>
              <a:lstStyle/>
              <a:p>
                <a:r>
                  <a:rPr lang="en-US">
                    <a:noFill/>
                  </a:rPr>
                  <a:t> </a:t>
                </a:r>
              </a:p>
            </p:txBody>
          </p:sp>
        </mc:Fallback>
      </mc:AlternateContent>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PROBLEMS 3d</a:t>
            </a:r>
            <a:endParaRPr lang="en-US" altLang="en-US" sz="2400" i="1" dirty="0">
              <a:solidFill>
                <a:schemeClr val="folHlink"/>
              </a:solidFill>
            </a:endParaRPr>
          </a:p>
        </p:txBody>
      </p:sp>
    </p:spTree>
    <p:extLst>
      <p:ext uri="{BB962C8B-B14F-4D97-AF65-F5344CB8AC3E}">
        <p14:creationId xmlns:p14="http://schemas.microsoft.com/office/powerpoint/2010/main" val="2042207973"/>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5126</TotalTime>
  <Words>3476</Words>
  <Application>Microsoft Office PowerPoint</Application>
  <PresentationFormat>On-screen Show (4:3)</PresentationFormat>
  <Paragraphs>956</Paragraphs>
  <Slides>145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145</vt:i4>
      </vt:variant>
    </vt:vector>
  </HeadingPairs>
  <TitlesOfParts>
    <vt:vector size="151" baseType="lpstr">
      <vt:lpstr>Arial</vt:lpstr>
      <vt:lpstr>Calibri</vt:lpstr>
      <vt:lpstr>Cambria Math</vt:lpstr>
      <vt:lpstr>Comic Sans MS</vt:lpstr>
      <vt:lpstr>Wingdings</vt:lpstr>
      <vt:lpstr>Office Theme</vt:lpstr>
      <vt:lpstr>PowerPoint Presentation</vt:lpstr>
      <vt:lpstr>What’s Up?</vt:lpstr>
      <vt:lpstr>What’s Up?</vt:lpstr>
      <vt:lpstr>Review</vt:lpstr>
      <vt:lpstr>Fractiles</vt:lpstr>
      <vt:lpstr>Fractiles</vt:lpstr>
      <vt:lpstr>Fractiles</vt:lpstr>
      <vt:lpstr>Fractiles</vt:lpstr>
      <vt:lpstr>Fractiles</vt:lpstr>
      <vt:lpstr>Fractiles</vt:lpstr>
      <vt:lpstr>Fractiles</vt:lpstr>
      <vt:lpstr>Boxplots</vt:lpstr>
      <vt:lpstr>Boxplots</vt:lpstr>
      <vt:lpstr>Outliers</vt:lpstr>
      <vt:lpstr>Outliers</vt:lpstr>
      <vt:lpstr>Outliers</vt:lpstr>
      <vt:lpstr>Boxplots</vt:lpstr>
      <vt:lpstr>Boxplots</vt:lpstr>
      <vt:lpstr>Stuff You Ignored When I Said It</vt:lpstr>
      <vt:lpstr>Stuff You Ignored When I Said It</vt:lpstr>
      <vt:lpstr>PowerPoint Presentation</vt:lpstr>
      <vt:lpstr>Descriptive Statistics</vt:lpstr>
      <vt:lpstr>Descriptive Statistics</vt:lpstr>
      <vt:lpstr>Descriptive Statistics</vt:lpstr>
      <vt:lpstr>Descriptive Statistics</vt:lpstr>
      <vt:lpstr>Descriptive Statistics</vt:lpstr>
      <vt:lpstr>Descriptive Statistics</vt:lpstr>
      <vt:lpstr>Descriptive Statistics</vt:lpstr>
      <vt:lpstr>Averages</vt:lpstr>
      <vt:lpstr>Averages</vt:lpstr>
      <vt:lpstr>Averages</vt:lpstr>
      <vt:lpstr>Averages</vt:lpstr>
      <vt:lpstr>Averages</vt:lpstr>
      <vt:lpstr>And…</vt:lpstr>
      <vt:lpstr>And…</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How to Lie with Statistics</vt:lpstr>
      <vt:lpstr>How to Lie with Statistics</vt:lpstr>
      <vt:lpstr>How to Lie with Statistics</vt:lpstr>
      <vt:lpstr>How to Lie with Statistics</vt:lpstr>
      <vt:lpstr>PowerPoint Presentation</vt:lpstr>
      <vt:lpstr>PowerPoint Presentation</vt:lpstr>
      <vt:lpstr>PowerPoint Presentation</vt:lpstr>
      <vt:lpstr>PowerPoint Presentation</vt:lpstr>
      <vt:lpstr>PowerPoint Presentation</vt:lpstr>
      <vt:lpstr>PowerPoint Presentation</vt:lpstr>
      <vt:lpstr>Descriptive Statistics</vt:lpstr>
      <vt:lpstr>Descriptive Statistics</vt:lpstr>
      <vt:lpstr>PowerPoint Presentation</vt:lpstr>
      <vt:lpstr>Variability</vt:lpstr>
      <vt:lpstr>Variability</vt:lpstr>
      <vt:lpstr>Variability</vt:lpstr>
      <vt:lpstr>Variability</vt:lpstr>
      <vt:lpstr>Variability</vt:lpstr>
      <vt:lpstr>Variability</vt:lpstr>
      <vt:lpstr>Variability</vt:lpstr>
      <vt:lpstr>Variability</vt:lpstr>
      <vt:lpstr>Variability</vt:lpstr>
      <vt:lpstr>Variability</vt:lpstr>
      <vt:lpstr>Variability</vt:lpstr>
      <vt:lpstr>Variability</vt:lpstr>
      <vt:lpstr>Variability</vt:lpstr>
      <vt:lpstr>Variability</vt:lpstr>
      <vt:lpstr>Variability</vt:lpstr>
      <vt:lpstr>Variability</vt:lpstr>
      <vt:lpstr>Variability</vt:lpstr>
      <vt:lpstr>Variability</vt:lpstr>
      <vt:lpstr>Variability</vt:lpstr>
      <vt:lpstr>Variability</vt:lpstr>
      <vt:lpstr>PowerPoint Presentation</vt:lpstr>
      <vt:lpstr>Outliers</vt:lpstr>
      <vt:lpstr>Variability</vt:lpstr>
      <vt:lpstr>Outliers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Descriptive Statistics in Excel</vt:lpstr>
      <vt:lpstr>Multiple Comparisons</vt:lpstr>
      <vt:lpstr>Multiple Comparisons</vt:lpstr>
      <vt:lpstr>Multiple Comparisons</vt:lpstr>
      <vt:lpstr>Multiple Comparisons</vt:lpstr>
      <vt:lpstr>Multiple Comparisons</vt:lpstr>
      <vt:lpstr>Multiple Comparisons</vt:lpstr>
      <vt:lpstr>Multiple Comparisons</vt:lpstr>
      <vt:lpstr>Multiple Comparisons</vt:lpstr>
      <vt:lpstr>Multiple Comparisons</vt:lpstr>
      <vt:lpstr>Multiple Comparisons</vt:lpstr>
      <vt:lpstr>Multiple Comparisons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Comparisons</vt:lpstr>
      <vt:lpstr>PowerPoint Presentation</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552</cp:revision>
  <dcterms:created xsi:type="dcterms:W3CDTF">2012-09-06T22:30:26Z</dcterms:created>
  <dcterms:modified xsi:type="dcterms:W3CDTF">2023-02-21T23:49:00Z</dcterms:modified>
</cp:coreProperties>
</file>