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8"/>
  </p:handoutMasterIdLst>
  <p:sldIdLst>
    <p:sldId id="256" r:id="rId2"/>
    <p:sldId id="437" r:id="rId3"/>
    <p:sldId id="1757" r:id="rId4"/>
    <p:sldId id="1461" r:id="rId5"/>
    <p:sldId id="864" r:id="rId6"/>
    <p:sldId id="792" r:id="rId7"/>
    <p:sldId id="779" r:id="rId8"/>
    <p:sldId id="780" r:id="rId9"/>
    <p:sldId id="2985" r:id="rId10"/>
    <p:sldId id="2986" r:id="rId11"/>
    <p:sldId id="2987" r:id="rId12"/>
    <p:sldId id="2988" r:id="rId13"/>
    <p:sldId id="2956" r:id="rId14"/>
    <p:sldId id="2958" r:id="rId15"/>
    <p:sldId id="2966" r:id="rId16"/>
    <p:sldId id="2969" r:id="rId17"/>
    <p:sldId id="3039" r:id="rId18"/>
    <p:sldId id="3040" r:id="rId19"/>
    <p:sldId id="1756" r:id="rId20"/>
    <p:sldId id="3016" r:id="rId21"/>
    <p:sldId id="3017" r:id="rId22"/>
    <p:sldId id="3018" r:id="rId23"/>
    <p:sldId id="3019" r:id="rId24"/>
    <p:sldId id="1446" r:id="rId25"/>
    <p:sldId id="1247" r:id="rId26"/>
    <p:sldId id="1251" r:id="rId27"/>
    <p:sldId id="1176" r:id="rId28"/>
    <p:sldId id="1177" r:id="rId29"/>
    <p:sldId id="944" r:id="rId30"/>
    <p:sldId id="1302" r:id="rId31"/>
    <p:sldId id="945" r:id="rId32"/>
    <p:sldId id="946" r:id="rId33"/>
    <p:sldId id="1400" r:id="rId34"/>
    <p:sldId id="1183" r:id="rId35"/>
    <p:sldId id="1401" r:id="rId36"/>
    <p:sldId id="1412" r:id="rId37"/>
    <p:sldId id="1447" r:id="rId38"/>
    <p:sldId id="1448" r:id="rId39"/>
    <p:sldId id="1449" r:id="rId40"/>
    <p:sldId id="1450" r:id="rId41"/>
    <p:sldId id="1451" r:id="rId42"/>
    <p:sldId id="1413" r:id="rId43"/>
    <p:sldId id="1433" r:id="rId44"/>
    <p:sldId id="1432" r:id="rId45"/>
    <p:sldId id="1429" r:id="rId46"/>
    <p:sldId id="1430" r:id="rId47"/>
    <p:sldId id="1431" r:id="rId48"/>
    <p:sldId id="1434" r:id="rId49"/>
    <p:sldId id="1435" r:id="rId50"/>
    <p:sldId id="1527" r:id="rId51"/>
    <p:sldId id="625" r:id="rId52"/>
    <p:sldId id="626" r:id="rId53"/>
    <p:sldId id="1402" r:id="rId54"/>
    <p:sldId id="2989" r:id="rId55"/>
    <p:sldId id="1405" r:id="rId56"/>
    <p:sldId id="1516" r:id="rId57"/>
    <p:sldId id="1626" r:id="rId58"/>
    <p:sldId id="1404" r:id="rId59"/>
    <p:sldId id="2990" r:id="rId60"/>
    <p:sldId id="1178" r:id="rId61"/>
    <p:sldId id="1205" r:id="rId62"/>
    <p:sldId id="1206" r:id="rId63"/>
    <p:sldId id="1222" r:id="rId64"/>
    <p:sldId id="1223" r:id="rId65"/>
    <p:sldId id="1415" r:id="rId66"/>
    <p:sldId id="1456" r:id="rId67"/>
    <p:sldId id="1457" r:id="rId68"/>
    <p:sldId id="1627" r:id="rId69"/>
    <p:sldId id="1512" r:id="rId70"/>
    <p:sldId id="1513" r:id="rId71"/>
    <p:sldId id="1514" r:id="rId72"/>
    <p:sldId id="3002" r:id="rId73"/>
    <p:sldId id="1628" r:id="rId74"/>
    <p:sldId id="3000" r:id="rId75"/>
    <p:sldId id="3001" r:id="rId76"/>
    <p:sldId id="3003" r:id="rId77"/>
    <p:sldId id="3005" r:id="rId78"/>
    <p:sldId id="3006" r:id="rId79"/>
    <p:sldId id="3004" r:id="rId80"/>
    <p:sldId id="3007" r:id="rId81"/>
    <p:sldId id="3008" r:id="rId82"/>
    <p:sldId id="3009" r:id="rId83"/>
    <p:sldId id="2991" r:id="rId84"/>
    <p:sldId id="1416" r:id="rId85"/>
    <p:sldId id="1420" r:id="rId86"/>
    <p:sldId id="1417" r:id="rId87"/>
    <p:sldId id="1418" r:id="rId88"/>
    <p:sldId id="1419" r:id="rId89"/>
    <p:sldId id="1421" r:id="rId90"/>
    <p:sldId id="1422" r:id="rId91"/>
    <p:sldId id="1423" r:id="rId92"/>
    <p:sldId id="1424" r:id="rId93"/>
    <p:sldId id="1425" r:id="rId94"/>
    <p:sldId id="1426" r:id="rId95"/>
    <p:sldId id="1752" r:id="rId96"/>
    <p:sldId id="1534" r:id="rId97"/>
    <p:sldId id="1535" r:id="rId98"/>
    <p:sldId id="1536" r:id="rId99"/>
    <p:sldId id="1537" r:id="rId100"/>
    <p:sldId id="1538" r:id="rId101"/>
    <p:sldId id="1539" r:id="rId102"/>
    <p:sldId id="1540" r:id="rId103"/>
    <p:sldId id="1541" r:id="rId104"/>
    <p:sldId id="1542" r:id="rId105"/>
    <p:sldId id="1543" r:id="rId106"/>
    <p:sldId id="2994" r:id="rId107"/>
    <p:sldId id="843" r:id="rId108"/>
    <p:sldId id="844" r:id="rId109"/>
    <p:sldId id="2995" r:id="rId110"/>
    <p:sldId id="2997" r:id="rId111"/>
    <p:sldId id="2996" r:id="rId112"/>
    <p:sldId id="2999" r:id="rId113"/>
    <p:sldId id="3013" r:id="rId114"/>
    <p:sldId id="3014" r:id="rId115"/>
    <p:sldId id="1754" r:id="rId116"/>
    <p:sldId id="3010" r:id="rId117"/>
    <p:sldId id="887" r:id="rId118"/>
    <p:sldId id="1634" r:id="rId119"/>
    <p:sldId id="1635" r:id="rId120"/>
    <p:sldId id="1636" r:id="rId121"/>
    <p:sldId id="1637" r:id="rId122"/>
    <p:sldId id="1638" r:id="rId123"/>
    <p:sldId id="1639" r:id="rId124"/>
    <p:sldId id="1640" r:id="rId125"/>
    <p:sldId id="1641" r:id="rId126"/>
    <p:sldId id="1642" r:id="rId127"/>
    <p:sldId id="1643" r:id="rId128"/>
    <p:sldId id="1644" r:id="rId129"/>
    <p:sldId id="1645" r:id="rId130"/>
    <p:sldId id="1646" r:id="rId131"/>
    <p:sldId id="1647" r:id="rId132"/>
    <p:sldId id="3036" r:id="rId133"/>
    <p:sldId id="1648" r:id="rId134"/>
    <p:sldId id="1649" r:id="rId135"/>
    <p:sldId id="1650" r:id="rId136"/>
    <p:sldId id="1651" r:id="rId137"/>
    <p:sldId id="1652" r:id="rId138"/>
    <p:sldId id="1653" r:id="rId139"/>
    <p:sldId id="1654" r:id="rId140"/>
    <p:sldId id="1655" r:id="rId141"/>
    <p:sldId id="1656" r:id="rId142"/>
    <p:sldId id="1657" r:id="rId143"/>
    <p:sldId id="1658" r:id="rId144"/>
    <p:sldId id="1443" r:id="rId145"/>
    <p:sldId id="2864" r:id="rId146"/>
    <p:sldId id="3032" r:id="rId1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9966FF"/>
    <a:srgbClr val="00FFFF"/>
    <a:srgbClr val="67F030"/>
    <a:srgbClr val="FF505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60" autoAdjust="0"/>
    <p:restoredTop sz="95749" autoAdjust="0"/>
  </p:normalViewPr>
  <p:slideViewPr>
    <p:cSldViewPr>
      <p:cViewPr varScale="1">
        <p:scale>
          <a:sx n="90" d="100"/>
          <a:sy n="90" d="100"/>
        </p:scale>
        <p:origin x="96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presProps" Target="presProps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D52E58-8B08-4F56-9976-87F61019E6BD}" type="datetimeFigureOut">
              <a:rPr lang="en-US"/>
              <a:pPr>
                <a:defRPr/>
              </a:pPr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649CDE-DE52-4DA1-9794-C9A120E25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49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3964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0126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9951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6141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806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404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768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1134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779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569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859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A819FE5-4ECE-49DA-A563-460FEFB04F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3"/>
          <a:stretch/>
        </p:blipFill>
        <p:spPr>
          <a:xfrm>
            <a:off x="0" y="-1"/>
            <a:ext cx="9157588" cy="6869151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0B4F1663-7F19-4E08-95D5-5B6D97596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43000"/>
            <a:ext cx="90678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Welcome to</a:t>
            </a:r>
            <a:r>
              <a:rPr lang="en-US" altLang="en-US" sz="60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Unit 4 Part 08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5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900" dirty="0">
                <a:solidFill>
                  <a:srgbClr val="FFC000"/>
                </a:solidFill>
              </a:rPr>
              <a:t>MATH366 Probability and Statistics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B06F34-0EEF-430A-A694-21778941F272}"/>
              </a:ext>
            </a:extLst>
          </p:cNvPr>
          <p:cNvSpPr txBox="1"/>
          <p:nvPr/>
        </p:nvSpPr>
        <p:spPr>
          <a:xfrm>
            <a:off x="0" y="6608802"/>
            <a:ext cx="915758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https://online.stanford.edu/sites/default/files/styles/figure_default/public/2018-04/theory-of-probability_stats116.jpg?itok=ms4fRMO-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>
                <a:solidFill>
                  <a:srgbClr val="FFC000"/>
                </a:solidFill>
              </a:rPr>
              <a:t>Estimates</a:t>
            </a:r>
            <a:r>
              <a:rPr lang="en-US" dirty="0"/>
              <a:t>” are values we calculate using the regression equation for x-values </a:t>
            </a:r>
            <a:r>
              <a:rPr lang="en-US" dirty="0">
                <a:solidFill>
                  <a:srgbClr val="FFFF00"/>
                </a:solidFill>
              </a:rPr>
              <a:t>within</a:t>
            </a:r>
            <a:r>
              <a:rPr lang="en-US" dirty="0"/>
              <a:t> the range of our observed data</a:t>
            </a:r>
          </a:p>
          <a:p>
            <a:endParaRPr lang="en-US" sz="2000" dirty="0"/>
          </a:p>
          <a:p>
            <a:r>
              <a:rPr lang="en-US" dirty="0"/>
              <a:t>“</a:t>
            </a:r>
            <a:r>
              <a:rPr lang="en-US" dirty="0">
                <a:solidFill>
                  <a:srgbClr val="FFC000"/>
                </a:solidFill>
              </a:rPr>
              <a:t>Forecasts</a:t>
            </a:r>
            <a:r>
              <a:rPr lang="en-US" dirty="0"/>
              <a:t>” are values we calculate using the regression equation for x-values </a:t>
            </a:r>
            <a:r>
              <a:rPr lang="en-US" dirty="0">
                <a:solidFill>
                  <a:srgbClr val="FFFF00"/>
                </a:solidFill>
              </a:rPr>
              <a:t>beyond</a:t>
            </a:r>
            <a:r>
              <a:rPr lang="en-US" dirty="0"/>
              <a:t> the range of our observed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55548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Probability sources:</a:t>
            </a:r>
          </a:p>
          <a:p>
            <a:pPr>
              <a:spcBef>
                <a:spcPts val="0"/>
              </a:spcBef>
            </a:pPr>
            <a:r>
              <a:rPr lang="en-US" dirty="0"/>
              <a:t>classical probability </a:t>
            </a:r>
          </a:p>
          <a:p>
            <a:pPr>
              <a:spcBef>
                <a:spcPts val="0"/>
              </a:spcBef>
            </a:pPr>
            <a:r>
              <a:rPr lang="en-US" dirty="0"/>
              <a:t>empirical probability </a:t>
            </a:r>
          </a:p>
          <a:p>
            <a:pPr>
              <a:spcBef>
                <a:spcPts val="0"/>
              </a:spcBef>
            </a:pPr>
            <a:r>
              <a:rPr lang="en-US" dirty="0"/>
              <a:t>subjective probability</a:t>
            </a:r>
            <a:r>
              <a:rPr lang="en-US" b="0" dirty="0"/>
              <a:t> </a:t>
            </a:r>
            <a:r>
              <a:rPr lang="en-US" dirty="0"/>
              <a:t>–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/>
              <a:t>an individual's personal judgment about the likelihood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/>
              <a:t>of the occurrence of an event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/>
              <a:t>based on estimates, intuition, and educated guesswork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6614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dirty="0"/>
              <a:t>What is the probability source?</a:t>
            </a:r>
          </a:p>
          <a:p>
            <a:r>
              <a:rPr lang="en-US" dirty="0"/>
              <a:t>	H/T for coin tossing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SOURCES OF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91BDE5-A831-40D1-94D0-A5D0DED40FA0}"/>
              </a:ext>
            </a:extLst>
          </p:cNvPr>
          <p:cNvSpPr txBox="1"/>
          <p:nvPr/>
        </p:nvSpPr>
        <p:spPr>
          <a:xfrm>
            <a:off x="6507678" y="5908940"/>
            <a:ext cx="2667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classical probability </a:t>
            </a:r>
          </a:p>
          <a:p>
            <a:pPr>
              <a:spcBef>
                <a:spcPts val="0"/>
              </a:spcBef>
            </a:pPr>
            <a:r>
              <a:rPr lang="en-US" dirty="0"/>
              <a:t>empirical probability </a:t>
            </a:r>
          </a:p>
          <a:p>
            <a:pPr>
              <a:spcBef>
                <a:spcPts val="0"/>
              </a:spcBef>
            </a:pPr>
            <a:r>
              <a:rPr lang="en-US" dirty="0"/>
              <a:t>subjective probability </a:t>
            </a:r>
          </a:p>
        </p:txBody>
      </p:sp>
    </p:spTree>
    <p:extLst>
      <p:ext uri="{BB962C8B-B14F-4D97-AF65-F5344CB8AC3E}">
        <p14:creationId xmlns:p14="http://schemas.microsoft.com/office/powerpoint/2010/main" val="223321652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dirty="0"/>
              <a:t>What is the probability source?</a:t>
            </a:r>
          </a:p>
          <a:p>
            <a:r>
              <a:rPr lang="en-US" dirty="0"/>
              <a:t>	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SOURCES OF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5" name="Group 51"/>
          <p:cNvGraphicFramePr>
            <a:graphicFrameLocks noGrp="1"/>
          </p:cNvGraphicFramePr>
          <p:nvPr/>
        </p:nvGraphicFramePr>
        <p:xfrm>
          <a:off x="76200" y="3190875"/>
          <a:ext cx="3200400" cy="3514725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  <a:cs typeface="Tahoma" pitchFamily="34" charset="0"/>
                        </a:rPr>
                        <a:t>Minutes Internet Usage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  <a:cs typeface="Tahoma" pitchFamily="34" charset="0"/>
                        </a:rPr>
                        <a:t>Probability of Being in Category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1-20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9/52   = 0.17 = 17%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21-40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18/52 = 0.35 = 35%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41-60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15/52 = 0.29 = 29%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61-80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0.15 = 15%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81-100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0.02 =   2%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101-120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0.00 =   0%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121+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0.02 =   2%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0168E75-3127-4D38-964B-316A2B9C93EB}"/>
              </a:ext>
            </a:extLst>
          </p:cNvPr>
          <p:cNvSpPr txBox="1"/>
          <p:nvPr/>
        </p:nvSpPr>
        <p:spPr>
          <a:xfrm>
            <a:off x="6507678" y="5908940"/>
            <a:ext cx="2667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classical probability </a:t>
            </a:r>
          </a:p>
          <a:p>
            <a:pPr>
              <a:spcBef>
                <a:spcPts val="0"/>
              </a:spcBef>
            </a:pPr>
            <a:r>
              <a:rPr lang="en-US" dirty="0"/>
              <a:t>empirical probability </a:t>
            </a:r>
          </a:p>
          <a:p>
            <a:pPr>
              <a:spcBef>
                <a:spcPts val="0"/>
              </a:spcBef>
            </a:pPr>
            <a:r>
              <a:rPr lang="en-US" dirty="0"/>
              <a:t>subjective probability </a:t>
            </a:r>
          </a:p>
        </p:txBody>
      </p:sp>
    </p:spTree>
    <p:extLst>
      <p:ext uri="{BB962C8B-B14F-4D97-AF65-F5344CB8AC3E}">
        <p14:creationId xmlns:p14="http://schemas.microsoft.com/office/powerpoint/2010/main" val="283117515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dirty="0"/>
              <a:t>What is the probability source?</a:t>
            </a:r>
          </a:p>
          <a:p>
            <a:pPr algn="ctr">
              <a:spcBef>
                <a:spcPts val="0"/>
              </a:spcBef>
            </a:pPr>
            <a:r>
              <a:rPr lang="en-US" sz="3000" dirty="0"/>
              <a:t>Age Structure graphs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SOURCES OF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905000"/>
            <a:ext cx="900112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9F7B70-7813-446B-8BC0-E89042B79172}"/>
              </a:ext>
            </a:extLst>
          </p:cNvPr>
          <p:cNvSpPr txBox="1"/>
          <p:nvPr/>
        </p:nvSpPr>
        <p:spPr>
          <a:xfrm>
            <a:off x="0" y="6611035"/>
            <a:ext cx="8001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https://www.quia.com/files/quia/users/lmcgee/ecology/age-structure-3-countries.gif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A23410-0199-45E8-8C23-CE14725C8300}"/>
              </a:ext>
            </a:extLst>
          </p:cNvPr>
          <p:cNvSpPr txBox="1"/>
          <p:nvPr/>
        </p:nvSpPr>
        <p:spPr>
          <a:xfrm>
            <a:off x="6507678" y="6010870"/>
            <a:ext cx="2667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classical probability </a:t>
            </a:r>
          </a:p>
          <a:p>
            <a:pPr>
              <a:spcBef>
                <a:spcPts val="0"/>
              </a:spcBef>
            </a:pPr>
            <a:r>
              <a:rPr lang="en-US" dirty="0"/>
              <a:t>empirical probability </a:t>
            </a:r>
          </a:p>
          <a:p>
            <a:pPr>
              <a:spcBef>
                <a:spcPts val="0"/>
              </a:spcBef>
            </a:pPr>
            <a:r>
              <a:rPr lang="en-US" dirty="0"/>
              <a:t>subjective probability </a:t>
            </a:r>
          </a:p>
        </p:txBody>
      </p:sp>
    </p:spTree>
    <p:extLst>
      <p:ext uri="{BB962C8B-B14F-4D97-AF65-F5344CB8AC3E}">
        <p14:creationId xmlns:p14="http://schemas.microsoft.com/office/powerpoint/2010/main" val="215391526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dirty="0"/>
              <a:t>What is the probability source?</a:t>
            </a:r>
          </a:p>
          <a:p>
            <a:endParaRPr lang="en-US" sz="2000" dirty="0"/>
          </a:p>
          <a:p>
            <a:r>
              <a:rPr lang="en-US" dirty="0"/>
              <a:t>Climatologists voting on the likelihood of negative El Niño impacts on southern Africa</a:t>
            </a:r>
          </a:p>
          <a:p>
            <a:r>
              <a:rPr lang="en-US" dirty="0"/>
              <a:t>	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SOURCES OF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64A78E-FCC5-4D2A-B7E8-039B22E96FAE}"/>
              </a:ext>
            </a:extLst>
          </p:cNvPr>
          <p:cNvSpPr txBox="1"/>
          <p:nvPr/>
        </p:nvSpPr>
        <p:spPr>
          <a:xfrm>
            <a:off x="6507678" y="5908940"/>
            <a:ext cx="2667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classical probability </a:t>
            </a:r>
          </a:p>
          <a:p>
            <a:pPr>
              <a:spcBef>
                <a:spcPts val="0"/>
              </a:spcBef>
            </a:pPr>
            <a:r>
              <a:rPr lang="en-US" dirty="0"/>
              <a:t>empirical probability </a:t>
            </a:r>
          </a:p>
          <a:p>
            <a:pPr>
              <a:spcBef>
                <a:spcPts val="0"/>
              </a:spcBef>
            </a:pPr>
            <a:r>
              <a:rPr lang="en-US" dirty="0"/>
              <a:t>subjective probability </a:t>
            </a:r>
          </a:p>
        </p:txBody>
      </p:sp>
    </p:spTree>
    <p:extLst>
      <p:ext uri="{BB962C8B-B14F-4D97-AF65-F5344CB8AC3E}">
        <p14:creationId xmlns:p14="http://schemas.microsoft.com/office/powerpoint/2010/main" val="171409374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EE36104-5791-44A1-B230-275CD9877A55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94285438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Since:</a:t>
            </a:r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P(a 1 on one roll of a fair die) = 1/6</a:t>
            </a:r>
          </a:p>
          <a:p>
            <a:pPr>
              <a:buClr>
                <a:schemeClr val="hlink"/>
              </a:buClr>
              <a:buSzPct val="70000"/>
              <a:defRPr/>
            </a:pPr>
            <a:endParaRPr lang="en-US" dirty="0"/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Then  P(</a:t>
            </a:r>
            <a:r>
              <a:rPr lang="en-US" i="1" dirty="0"/>
              <a:t>not</a:t>
            </a:r>
            <a:r>
              <a:rPr lang="en-US" dirty="0"/>
              <a:t> 1 on one roll of a fair die) would be:</a:t>
            </a:r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P</a:t>
            </a:r>
            <a:r>
              <a:rPr lang="en-US" dirty="0">
                <a:sym typeface="Symbol" pitchFamily="18" charset="2"/>
              </a:rPr>
              <a:t></a:t>
            </a:r>
            <a:r>
              <a:rPr lang="en-US" dirty="0"/>
              <a:t> =  1 – P  =  1 – 1/6  =  </a:t>
            </a:r>
            <a:r>
              <a:rPr lang="en-US" dirty="0">
                <a:solidFill>
                  <a:srgbClr val="FFFF00"/>
                </a:solidFill>
              </a:rPr>
              <a:t>5/6</a:t>
            </a: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7A0897F-8D65-419B-8F9B-F6DD8000D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Probability and Sets</a:t>
            </a:r>
          </a:p>
        </p:txBody>
      </p:sp>
    </p:spTree>
    <p:extLst>
      <p:ext uri="{BB962C8B-B14F-4D97-AF65-F5344CB8AC3E}">
        <p14:creationId xmlns:p14="http://schemas.microsoft.com/office/powerpoint/2010/main" val="57967415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and </a:t>
            </a:r>
            <a:r>
              <a:rPr lang="en-US" altLang="en-US" dirty="0"/>
              <a:t>Sets</a:t>
            </a:r>
          </a:p>
        </p:txBody>
      </p:sp>
      <p:sp>
        <p:nvSpPr>
          <p:cNvPr id="4" name="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empty set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or 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null set</a:t>
            </a:r>
          </a:p>
          <a:p>
            <a:pPr marL="342900" indent="-342900"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Has no elements</a:t>
            </a:r>
          </a:p>
          <a:p>
            <a:pPr marL="342900" indent="-342900"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Symbolized:</a:t>
            </a:r>
          </a:p>
          <a:p>
            <a:pPr marL="342900" indent="-342900" algn="ctr"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6000" dirty="0">
                <a:sym typeface="Symbol"/>
              </a:rPr>
              <a:t>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4028146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/>
              <a:t>We call non-overlapping sets “</a:t>
            </a:r>
            <a:r>
              <a:rPr lang="en-US" altLang="en-US" dirty="0">
                <a:solidFill>
                  <a:srgbClr val="FFC000"/>
                </a:solidFill>
              </a:rPr>
              <a:t>mutually exclusive</a:t>
            </a:r>
            <a:r>
              <a:rPr lang="en-US" altLang="en-US" dirty="0"/>
              <a:t>”</a:t>
            </a:r>
          </a:p>
          <a:p>
            <a:pPr algn="ctr" eaLnBrk="1" hangingPunct="1"/>
            <a:r>
              <a:rPr lang="en-US" altLang="en-US" dirty="0"/>
              <a:t>or </a:t>
            </a:r>
          </a:p>
          <a:p>
            <a:pPr algn="ctr" eaLnBrk="1" hangingPunct="1"/>
            <a:r>
              <a:rPr lang="en-US" altLang="en-US" dirty="0"/>
              <a:t>“</a:t>
            </a:r>
            <a:r>
              <a:rPr lang="en-US" altLang="en-US" dirty="0">
                <a:solidFill>
                  <a:srgbClr val="FFC000"/>
                </a:solidFill>
              </a:rPr>
              <a:t>disjoint</a:t>
            </a:r>
            <a:r>
              <a:rPr lang="en-US" altLang="en-US" dirty="0"/>
              <a:t>”</a:t>
            </a:r>
          </a:p>
        </p:txBody>
      </p:sp>
      <p:sp>
        <p:nvSpPr>
          <p:cNvPr id="26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and </a:t>
            </a:r>
            <a:r>
              <a:rPr lang="en-US" altLang="en-US" dirty="0"/>
              <a:t>Sets</a:t>
            </a:r>
          </a:p>
        </p:txBody>
      </p:sp>
    </p:spTree>
    <p:extLst>
      <p:ext uri="{BB962C8B-B14F-4D97-AF65-F5344CB8AC3E}">
        <p14:creationId xmlns:p14="http://schemas.microsoft.com/office/powerpoint/2010/main" val="306485761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P(both events happening if they are mutually exclusive) = Zero!</a:t>
            </a:r>
          </a:p>
          <a:p>
            <a:pPr algn="ctr" eaLnBrk="1" hangingPunct="1"/>
            <a:endParaRPr lang="en-US" altLang="en-US" dirty="0">
              <a:latin typeface="Comic Sans MS" pitchFamily="66" charset="0"/>
            </a:endParaRP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They are </a:t>
            </a:r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mutually exclusive </a:t>
            </a:r>
            <a:r>
              <a:rPr lang="en-US" altLang="en-US" dirty="0">
                <a:latin typeface="Comic Sans MS" pitchFamily="66" charset="0"/>
              </a:rPr>
              <a:t>events</a:t>
            </a:r>
          </a:p>
          <a:p>
            <a:pPr algn="ctr" eaLnBrk="1" hangingPunct="1"/>
            <a:endParaRPr lang="en-US" altLang="en-US" dirty="0">
              <a:latin typeface="Comic Sans MS" pitchFamily="66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26981FE-7C6A-46AC-8717-2A8C3E850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Probability and </a:t>
            </a:r>
            <a:r>
              <a:rPr lang="en-US" altLang="en-US" dirty="0"/>
              <a:t>Sets</a:t>
            </a:r>
          </a:p>
        </p:txBody>
      </p:sp>
    </p:spTree>
    <p:extLst>
      <p:ext uri="{BB962C8B-B14F-4D97-AF65-F5344CB8AC3E}">
        <p14:creationId xmlns:p14="http://schemas.microsoft.com/office/powerpoint/2010/main" val="30801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22001-87A7-4350-B838-CA9B8DD88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If we don’t have time series data, we can’t make a forecast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663070A-FF5B-4A0B-BFCC-1134F42F3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Multiple Regression</a:t>
            </a:r>
          </a:p>
        </p:txBody>
      </p:sp>
    </p:spTree>
    <p:extLst>
      <p:ext uri="{BB962C8B-B14F-4D97-AF65-F5344CB8AC3E}">
        <p14:creationId xmlns:p14="http://schemas.microsoft.com/office/powerpoint/2010/main" val="355356804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and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Comic Sans MS" pitchFamily="66" charset="0"/>
              </a:rPr>
              <a:t>To get the probability of both event A AND event B occurring, you multiply their probabilities to get the probability of both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0454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and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Remember, probabilities are </a:t>
            </a:r>
            <a:r>
              <a:rPr lang="en-US" dirty="0" err="1"/>
              <a:t>percents</a:t>
            </a:r>
            <a:r>
              <a:rPr lang="en-US" dirty="0"/>
              <a:t> (or decimals, or fractions)</a:t>
            </a:r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When you multiply two of them together, you get a small value than either was originally (unless one or the other is 100%)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18746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Probability and Sets</a:t>
            </a:r>
            <a:endParaRPr lang="en-US" alt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458200" cy="5638800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If two categories are “mutually exclusive”</a:t>
            </a: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you add their probabilities to get the probability of one OR the other</a:t>
            </a:r>
          </a:p>
        </p:txBody>
      </p:sp>
    </p:spTree>
    <p:extLst>
      <p:ext uri="{BB962C8B-B14F-4D97-AF65-F5344CB8AC3E}">
        <p14:creationId xmlns:p14="http://schemas.microsoft.com/office/powerpoint/2010/main" val="269397976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Since you can’t live BOTH 13-14 AND 15+ years after diagnosis (you fall</a:t>
            </a:r>
          </a:p>
          <a:p>
            <a:pPr>
              <a:spcBef>
                <a:spcPts val="0"/>
              </a:spcBef>
            </a:pPr>
            <a:r>
              <a:rPr lang="en-US" dirty="0"/>
              <a:t>into one category </a:t>
            </a:r>
          </a:p>
          <a:p>
            <a:pPr>
              <a:spcBef>
                <a:spcPts val="0"/>
              </a:spcBef>
            </a:pPr>
            <a:r>
              <a:rPr lang="en-US" dirty="0"/>
              <a:t>or the other) the</a:t>
            </a:r>
          </a:p>
          <a:p>
            <a:pPr>
              <a:spcBef>
                <a:spcPts val="0"/>
              </a:spcBef>
            </a:pPr>
            <a:r>
              <a:rPr lang="en-US" dirty="0"/>
              <a:t>events are </a:t>
            </a:r>
          </a:p>
          <a:p>
            <a:pPr>
              <a:spcBef>
                <a:spcPts val="0"/>
              </a:spcBef>
            </a:pPr>
            <a:r>
              <a:rPr lang="en-US" dirty="0"/>
              <a:t>mutually exclusive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642629" y="2743197"/>
          <a:ext cx="3196571" cy="3810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0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6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90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Years After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Diagnosis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% of Deaths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3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1-2</a:t>
                      </a: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3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3-4</a:t>
                      </a: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35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3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5-6</a:t>
                      </a: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3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7-8</a:t>
                      </a: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3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9-10</a:t>
                      </a: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3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11-12</a:t>
                      </a: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3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13-14</a:t>
                      </a: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3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15+</a:t>
                      </a: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4072911B-E698-4C6D-BC5F-1BE16EAA3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Probability and Sets</a:t>
            </a:r>
          </a:p>
        </p:txBody>
      </p:sp>
    </p:spTree>
    <p:extLst>
      <p:ext uri="{BB962C8B-B14F-4D97-AF65-F5344CB8AC3E}">
        <p14:creationId xmlns:p14="http://schemas.microsoft.com/office/powerpoint/2010/main" val="128271287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You can use the addition rule!</a:t>
            </a:r>
          </a:p>
          <a:p>
            <a:endParaRPr lang="en-US" sz="2000" dirty="0"/>
          </a:p>
          <a:p>
            <a:r>
              <a:rPr lang="en-US" dirty="0"/>
              <a:t>P(living &gt;12 years)</a:t>
            </a:r>
          </a:p>
          <a:p>
            <a:r>
              <a:rPr lang="en-US" dirty="0"/>
              <a:t>   = P(living13-14)</a:t>
            </a:r>
          </a:p>
          <a:p>
            <a:r>
              <a:rPr lang="en-US" dirty="0"/>
              <a:t>	 + P(living 15+)</a:t>
            </a:r>
          </a:p>
          <a:p>
            <a:r>
              <a:rPr lang="en-US" dirty="0"/>
              <a:t>   = 2% + 13%</a:t>
            </a:r>
          </a:p>
          <a:p>
            <a:r>
              <a:rPr lang="en-US" dirty="0"/>
              <a:t>   = 15%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642629" y="2743197"/>
          <a:ext cx="3196571" cy="3810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0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6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90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Years After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Diagnosis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% of Deaths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3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1-2</a:t>
                      </a: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3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3-4</a:t>
                      </a: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35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3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5-6</a:t>
                      </a: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3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7-8</a:t>
                      </a: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3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9-10</a:t>
                      </a: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3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11-12</a:t>
                      </a: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3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13-14</a:t>
                      </a: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3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15+</a:t>
                      </a: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A852A962-5053-4A45-8947-F5FCDA09B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Probability and Sets</a:t>
            </a:r>
          </a:p>
        </p:txBody>
      </p:sp>
    </p:spTree>
    <p:extLst>
      <p:ext uri="{BB962C8B-B14F-4D97-AF65-F5344CB8AC3E}">
        <p14:creationId xmlns:p14="http://schemas.microsoft.com/office/powerpoint/2010/main" val="315743153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AA22FE1-1C3B-49AA-8CD8-45014C47F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Probability and Sets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DA77FF-DFAD-481D-A106-60165E276A04}"/>
              </a:ext>
            </a:extLst>
          </p:cNvPr>
          <p:cNvSpPr/>
          <p:nvPr/>
        </p:nvSpPr>
        <p:spPr>
          <a:xfrm>
            <a:off x="0" y="6611035"/>
            <a:ext cx="145424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2011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4E5CA8B-AEF6-47FA-90E6-0052AF6EB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What if they’re NOT mutually exclusive?</a:t>
            </a:r>
          </a:p>
        </p:txBody>
      </p:sp>
    </p:spTree>
    <p:extLst>
      <p:ext uri="{BB962C8B-B14F-4D97-AF65-F5344CB8AC3E}">
        <p14:creationId xmlns:p14="http://schemas.microsoft.com/office/powerpoint/2010/main" val="104292018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5638800"/>
          </a:xfrm>
        </p:spPr>
        <p:txBody>
          <a:bodyPr/>
          <a:lstStyle/>
          <a:p>
            <a:r>
              <a:rPr lang="en-US" dirty="0"/>
              <a:t>Category A: rolling 1,2 or 3 on a fair die</a:t>
            </a:r>
          </a:p>
          <a:p>
            <a:r>
              <a:rPr lang="en-US" dirty="0"/>
              <a:t>Category B: rolling an even number on a fair die</a:t>
            </a:r>
          </a:p>
          <a:p>
            <a:endParaRPr lang="en-US" sz="1000" dirty="0"/>
          </a:p>
          <a:p>
            <a:r>
              <a:rPr lang="en-US" dirty="0"/>
              <a:t>P(A) = P(1)+</a:t>
            </a:r>
            <a:r>
              <a:rPr lang="en-US" dirty="0">
                <a:solidFill>
                  <a:srgbClr val="FFFF00"/>
                </a:solidFill>
              </a:rPr>
              <a:t>P(2)</a:t>
            </a:r>
            <a:r>
              <a:rPr lang="en-US" dirty="0"/>
              <a:t>+P(3) = 3/6</a:t>
            </a:r>
          </a:p>
          <a:p>
            <a:r>
              <a:rPr lang="en-US" dirty="0"/>
              <a:t>P(B) = </a:t>
            </a:r>
            <a:r>
              <a:rPr lang="en-US" dirty="0">
                <a:solidFill>
                  <a:srgbClr val="FFFF00"/>
                </a:solidFill>
              </a:rPr>
              <a:t>P(2)</a:t>
            </a:r>
            <a:r>
              <a:rPr lang="en-US" dirty="0"/>
              <a:t>+P(4)+P(6) = 3/6</a:t>
            </a:r>
          </a:p>
          <a:p>
            <a:r>
              <a:rPr lang="en-US" dirty="0"/>
              <a:t>So P(A or B) = P(A)+P(B)-</a:t>
            </a:r>
            <a:r>
              <a:rPr lang="en-US" dirty="0">
                <a:solidFill>
                  <a:srgbClr val="FFFF00"/>
                </a:solidFill>
              </a:rPr>
              <a:t>P(2)</a:t>
            </a:r>
            <a:r>
              <a:rPr lang="en-US" dirty="0"/>
              <a:t> =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6DCF1C-1F95-4CDF-8E04-586CC4795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Probability and Sets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2C64FD-E41A-4335-892E-ECEB27F76D32}"/>
              </a:ext>
            </a:extLst>
          </p:cNvPr>
          <p:cNvSpPr txBox="1"/>
          <p:nvPr/>
        </p:nvSpPr>
        <p:spPr>
          <a:xfrm>
            <a:off x="6934200" y="6019800"/>
            <a:ext cx="990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/>
              </a:rPr>
              <a:t></a:t>
            </a:r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54234302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76200" y="0"/>
            <a:ext cx="8991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rgbClr val="FFFF00"/>
                </a:solidFill>
                <a:cs typeface="Tahoma" pitchFamily="34" charset="0"/>
              </a:rPr>
              <a:t>Questions?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832908-F266-4B0E-969A-4BEC5B84890D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42289040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Independent events:</a:t>
            </a:r>
          </a:p>
          <a:p>
            <a:r>
              <a:rPr lang="en-US" dirty="0"/>
              <a:t>One event has no effect on the outcome of another event</a:t>
            </a:r>
          </a:p>
        </p:txBody>
      </p:sp>
    </p:spTree>
    <p:extLst>
      <p:ext uri="{BB962C8B-B14F-4D97-AF65-F5344CB8AC3E}">
        <p14:creationId xmlns:p14="http://schemas.microsoft.com/office/powerpoint/2010/main" val="73348012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559" y="98149"/>
            <a:ext cx="4514754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705600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http://www.bellevuerarecoins.com/wp-content/uploads/2013/11/bigstock-Coin-Flip-5807921.jpg</a:t>
            </a:r>
          </a:p>
        </p:txBody>
      </p:sp>
    </p:spTree>
    <p:extLst>
      <p:ext uri="{BB962C8B-B14F-4D97-AF65-F5344CB8AC3E}">
        <p14:creationId xmlns:p14="http://schemas.microsoft.com/office/powerpoint/2010/main" val="3622054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22001-87A7-4350-B838-CA9B8DD88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If we don’t have time series data, we can’t make a forecast</a:t>
            </a:r>
          </a:p>
          <a:p>
            <a:r>
              <a:rPr lang="en-US" dirty="0"/>
              <a:t>We can create a mathematical model of our observed data which may be useful and informative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663070A-FF5B-4A0B-BFCC-1134F42F3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Multiple Regression</a:t>
            </a:r>
          </a:p>
        </p:txBody>
      </p:sp>
    </p:spTree>
    <p:extLst>
      <p:ext uri="{BB962C8B-B14F-4D97-AF65-F5344CB8AC3E}">
        <p14:creationId xmlns:p14="http://schemas.microsoft.com/office/powerpoint/2010/main" val="241981606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But… in the universe we live in, one event often changes the likelihood of </a:t>
            </a:r>
            <a:r>
              <a:rPr lang="en-US"/>
              <a:t>another event </a:t>
            </a:r>
            <a:r>
              <a:rPr lang="en-US" dirty="0"/>
              <a:t>happening</a:t>
            </a:r>
          </a:p>
        </p:txBody>
      </p:sp>
    </p:spTree>
    <p:extLst>
      <p:ext uri="{BB962C8B-B14F-4D97-AF65-F5344CB8AC3E}">
        <p14:creationId xmlns:p14="http://schemas.microsoft.com/office/powerpoint/2010/main" val="269663219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9144000" cy="528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6294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http://thedailycannibal.com/wp-content/uploads/2014/05/cards-620x329.jpg</a:t>
            </a:r>
          </a:p>
        </p:txBody>
      </p:sp>
    </p:spTree>
    <p:extLst>
      <p:ext uri="{BB962C8B-B14F-4D97-AF65-F5344CB8AC3E}">
        <p14:creationId xmlns:p14="http://schemas.microsoft.com/office/powerpoint/2010/main" val="219420482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67800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750" y="3886200"/>
            <a:ext cx="44952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10375" y="6682770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http://dlabprep.com/wp-content/uploads/2013/08/Student-stress-study-1.jpg</a:t>
            </a:r>
          </a:p>
        </p:txBody>
      </p:sp>
      <p:sp>
        <p:nvSpPr>
          <p:cNvPr id="4" name="Rectangle 3"/>
          <p:cNvSpPr/>
          <p:nvPr/>
        </p:nvSpPr>
        <p:spPr>
          <a:xfrm>
            <a:off x="5245" y="6678305"/>
            <a:ext cx="4572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https://www.shutterstock.com/image-photo/young-student-overwhelmed-studying-piles-books-116965057?utm_medium=Affiliate&amp;utm_campaign=Idee%20Inc.&amp;utm_source=77643&amp;irgwc=1</a:t>
            </a:r>
          </a:p>
        </p:txBody>
      </p:sp>
    </p:spTree>
    <p:extLst>
      <p:ext uri="{BB962C8B-B14F-4D97-AF65-F5344CB8AC3E}">
        <p14:creationId xmlns:p14="http://schemas.microsoft.com/office/powerpoint/2010/main" val="374389034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Notation:</a:t>
            </a:r>
          </a:p>
          <a:p>
            <a:pPr algn="ctr"/>
            <a:r>
              <a:rPr lang="en-US" dirty="0"/>
              <a:t>P(A|B) </a:t>
            </a:r>
          </a:p>
          <a:p>
            <a:r>
              <a:rPr lang="en-US" dirty="0"/>
              <a:t>means:</a:t>
            </a:r>
          </a:p>
          <a:p>
            <a:r>
              <a:rPr lang="en-US" dirty="0"/>
              <a:t>the probability of A given B is trues or has already happened</a:t>
            </a:r>
          </a:p>
        </p:txBody>
      </p:sp>
    </p:spTree>
    <p:extLst>
      <p:ext uri="{BB962C8B-B14F-4D97-AF65-F5344CB8AC3E}">
        <p14:creationId xmlns:p14="http://schemas.microsoft.com/office/powerpoint/2010/main" val="289885659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formula:</a:t>
                </a:r>
              </a:p>
              <a:p>
                <a:endParaRPr lang="en-US" sz="2000" dirty="0"/>
              </a:p>
              <a:p>
                <a:pPr algn="ctr"/>
                <a:r>
                  <a:rPr lang="en-US" dirty="0"/>
                  <a:t>P(A|B)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and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B</m:t>
                        </m:r>
                        <m:r>
                          <m:rPr>
                            <m:nor/>
                          </m:rPr>
                          <a:rPr lang="en-US" dirty="0"/>
                          <m:t>)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B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earlier event is the one in the denominator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043629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algn="ctr"/>
            <a:r>
              <a:rPr lang="en-US" dirty="0"/>
              <a:t>Survival rate and life expectancy in a population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CONDITIONAL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IN-CLASS PROBLEM 6a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93085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Let P(N) be the probability of a newborn reaching the age of N years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CONDITIONAL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IN-CLASS PROBLEM 6a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04612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00112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Age Structure graphs</a:t>
            </a:r>
          </a:p>
          <a:p>
            <a:pPr algn="ctr"/>
            <a:endParaRPr lang="en-US" altLang="en-US" sz="2000" dirty="0"/>
          </a:p>
          <a:p>
            <a:r>
              <a:rPr lang="en-US" altLang="en-US" sz="2500" dirty="0"/>
              <a:t>  rapid growth          slow growth         zero growth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CONDITIONAL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IN-CLASS PROBLEM 6a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30725" name="Rectangle 1"/>
          <p:cNvSpPr>
            <a:spLocks noChangeArrowheads="1"/>
          </p:cNvSpPr>
          <p:nvPr/>
        </p:nvSpPr>
        <p:spPr bwMode="auto">
          <a:xfrm>
            <a:off x="0" y="6513513"/>
            <a:ext cx="2243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B0F0"/>
                </a:solidFill>
              </a:rPr>
              <a:t>www.algebralab.org</a:t>
            </a:r>
          </a:p>
        </p:txBody>
      </p:sp>
    </p:spTree>
    <p:extLst>
      <p:ext uri="{BB962C8B-B14F-4D97-AF65-F5344CB8AC3E}">
        <p14:creationId xmlns:p14="http://schemas.microsoft.com/office/powerpoint/2010/main" val="707221713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A study has shown that:</a:t>
            </a:r>
          </a:p>
          <a:p>
            <a:pPr algn="ctr"/>
            <a:r>
              <a:rPr lang="en-US" dirty="0"/>
              <a:t>P(50) = 91.3%</a:t>
            </a:r>
            <a:br>
              <a:rPr lang="en-US" dirty="0"/>
            </a:br>
            <a:r>
              <a:rPr lang="en-US" dirty="0"/>
              <a:t>P(55) = 88.1%</a:t>
            </a:r>
            <a:br>
              <a:rPr lang="en-US" dirty="0"/>
            </a:br>
            <a:r>
              <a:rPr lang="en-US" dirty="0"/>
              <a:t>P(65) = 74.6%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CONDITIONAL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IN-CLASS PROBLEM 6a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78095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the probability of a 50-year-old man reaching the age of 55?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CONDITIONAL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IN-CLASS PROBLEM 6a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912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22001-87A7-4350-B838-CA9B8DD88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If we had a perfect model, then our observed data and our model values would be identical (hint: this NEVER happens)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663070A-FF5B-4A0B-BFCC-1134F42F3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Multiple Regression</a:t>
            </a:r>
          </a:p>
        </p:txBody>
      </p:sp>
    </p:spTree>
    <p:extLst>
      <p:ext uri="{BB962C8B-B14F-4D97-AF65-F5344CB8AC3E}">
        <p14:creationId xmlns:p14="http://schemas.microsoft.com/office/powerpoint/2010/main" val="175678311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P(55|50)?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CONDITIONAL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IN-CLASS PROBLEM 6a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364587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P(55|50) = P(55 and 50)/P(50)</a:t>
            </a:r>
          </a:p>
          <a:p>
            <a:r>
              <a:rPr lang="en-US" dirty="0"/>
              <a:t>          </a:t>
            </a:r>
            <a:r>
              <a:rPr lang="en-US" sz="2000" dirty="0"/>
              <a:t> </a:t>
            </a:r>
            <a:r>
              <a:rPr lang="en-US" dirty="0"/>
              <a:t>= P(55)/P(50)         </a:t>
            </a:r>
          </a:p>
          <a:p>
            <a:r>
              <a:rPr lang="en-US" dirty="0"/>
              <a:t>          </a:t>
            </a:r>
            <a:r>
              <a:rPr lang="en-US" sz="2000" dirty="0"/>
              <a:t> 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CONDITIONAL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IN-CLASS PROBLEM 6a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84CF5F-7CCA-7EB8-8B15-12AD0772E2DF}"/>
              </a:ext>
            </a:extLst>
          </p:cNvPr>
          <p:cNvSpPr txBox="1"/>
          <p:nvPr/>
        </p:nvSpPr>
        <p:spPr>
          <a:xfrm>
            <a:off x="7239000" y="5934670"/>
            <a:ext cx="19025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P(50) = 91.3%</a:t>
            </a:r>
            <a:br>
              <a:rPr lang="en-US" dirty="0"/>
            </a:br>
            <a:r>
              <a:rPr lang="en-US" dirty="0"/>
              <a:t>P(55) = 88.1%</a:t>
            </a:r>
            <a:br>
              <a:rPr lang="en-US" dirty="0"/>
            </a:br>
            <a:r>
              <a:rPr lang="en-US" dirty="0"/>
              <a:t>P(65) = 74.6%</a:t>
            </a:r>
          </a:p>
        </p:txBody>
      </p:sp>
    </p:spTree>
    <p:extLst>
      <p:ext uri="{BB962C8B-B14F-4D97-AF65-F5344CB8AC3E}">
        <p14:creationId xmlns:p14="http://schemas.microsoft.com/office/powerpoint/2010/main" val="177833257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P(55|50) = P(55 and 50)/P(50)</a:t>
            </a:r>
          </a:p>
          <a:p>
            <a:r>
              <a:rPr lang="en-US" dirty="0"/>
              <a:t>          </a:t>
            </a:r>
            <a:r>
              <a:rPr lang="en-US" sz="2000" dirty="0"/>
              <a:t> </a:t>
            </a:r>
            <a:r>
              <a:rPr lang="en-US" dirty="0"/>
              <a:t>= P(55)/P(50)         </a:t>
            </a:r>
          </a:p>
          <a:p>
            <a:r>
              <a:rPr lang="en-US" dirty="0"/>
              <a:t>          </a:t>
            </a:r>
            <a:r>
              <a:rPr lang="en-US" sz="2000" dirty="0"/>
              <a:t> </a:t>
            </a:r>
            <a:r>
              <a:rPr lang="en-US" dirty="0"/>
              <a:t>= 88.1/91.3 </a:t>
            </a:r>
          </a:p>
          <a:p>
            <a:r>
              <a:rPr lang="en-US" dirty="0"/>
              <a:t>           ≈ </a:t>
            </a:r>
            <a:r>
              <a:rPr lang="en-US" dirty="0">
                <a:solidFill>
                  <a:srgbClr val="FFFF00"/>
                </a:solidFill>
              </a:rPr>
              <a:t>.965 </a:t>
            </a:r>
            <a:r>
              <a:rPr lang="en-US" dirty="0"/>
              <a:t>or </a:t>
            </a:r>
            <a:r>
              <a:rPr lang="en-US" dirty="0">
                <a:solidFill>
                  <a:srgbClr val="FFFF00"/>
                </a:solidFill>
              </a:rPr>
              <a:t>96.5%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CONDITIONAL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IN-CLASS PROBLEM 6a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84CF5F-7CCA-7EB8-8B15-12AD0772E2DF}"/>
              </a:ext>
            </a:extLst>
          </p:cNvPr>
          <p:cNvSpPr txBox="1"/>
          <p:nvPr/>
        </p:nvSpPr>
        <p:spPr>
          <a:xfrm>
            <a:off x="7239000" y="5934670"/>
            <a:ext cx="19025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P(50) = 91.3%</a:t>
            </a:r>
            <a:br>
              <a:rPr lang="en-US" dirty="0"/>
            </a:br>
            <a:r>
              <a:rPr lang="en-US" dirty="0"/>
              <a:t>P(55) = 88.1%</a:t>
            </a:r>
            <a:br>
              <a:rPr lang="en-US" dirty="0"/>
            </a:br>
            <a:r>
              <a:rPr lang="en-US" dirty="0"/>
              <a:t>P(65) = 74.6%</a:t>
            </a:r>
          </a:p>
        </p:txBody>
      </p:sp>
    </p:spTree>
    <p:extLst>
      <p:ext uri="{BB962C8B-B14F-4D97-AF65-F5344CB8AC3E}">
        <p14:creationId xmlns:p14="http://schemas.microsoft.com/office/powerpoint/2010/main" val="1589107042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A probability that a 50-year- old will die within 5 years is then a rather comforting: </a:t>
            </a:r>
          </a:p>
          <a:p>
            <a:pPr algn="ctr"/>
            <a:r>
              <a:rPr lang="en-US" dirty="0"/>
              <a:t>1 - .965 = .035</a:t>
            </a:r>
          </a:p>
          <a:p>
            <a:pPr algn="ctr"/>
            <a:r>
              <a:rPr lang="en-US" dirty="0"/>
              <a:t>or 3.5%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Conditional Probability</a:t>
            </a:r>
          </a:p>
        </p:txBody>
      </p:sp>
    </p:spTree>
    <p:extLst>
      <p:ext uri="{BB962C8B-B14F-4D97-AF65-F5344CB8AC3E}">
        <p14:creationId xmlns:p14="http://schemas.microsoft.com/office/powerpoint/2010/main" val="225292109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However, the probability of dying within the next 5 years grows with age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Conditional Probability</a:t>
            </a:r>
          </a:p>
        </p:txBody>
      </p:sp>
    </p:spTree>
    <p:extLst>
      <p:ext uri="{BB962C8B-B14F-4D97-AF65-F5344CB8AC3E}">
        <p14:creationId xmlns:p14="http://schemas.microsoft.com/office/powerpoint/2010/main" val="3429084881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So if the probability that a man who just turned 65 will die within 5 years is .16, what is the probability for that man to survive till his 70</a:t>
            </a:r>
            <a:r>
              <a:rPr lang="en-US" baseline="30000" dirty="0"/>
              <a:t>th</a:t>
            </a:r>
            <a:r>
              <a:rPr lang="en-US" dirty="0"/>
              <a:t> birthday?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CONDITIONAL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IN-CLASS PROBLEM 6b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509692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So if the probability that a man who just turned 65 will die within 5 years is .16, what is the probability for that man to survive till his 70</a:t>
            </a:r>
            <a:r>
              <a:rPr lang="en-US" baseline="30000" dirty="0"/>
              <a:t>th</a:t>
            </a:r>
            <a:r>
              <a:rPr lang="en-US" dirty="0"/>
              <a:t> birthday?</a:t>
            </a:r>
          </a:p>
          <a:p>
            <a:endParaRPr lang="en-US" dirty="0"/>
          </a:p>
          <a:p>
            <a:pPr algn="ctr"/>
            <a:r>
              <a:rPr lang="en-US" dirty="0"/>
              <a:t>P(70|65)?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CONDITIONAL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IN-CLASS PROBLEM 6b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81200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If the probability that a man </a:t>
            </a:r>
          </a:p>
          <a:p>
            <a:pPr>
              <a:spcBef>
                <a:spcPts val="0"/>
              </a:spcBef>
            </a:pPr>
            <a:r>
              <a:rPr lang="en-US" dirty="0"/>
              <a:t>who just turned 65 will die </a:t>
            </a:r>
          </a:p>
          <a:p>
            <a:pPr>
              <a:spcBef>
                <a:spcPts val="0"/>
              </a:spcBef>
            </a:pPr>
            <a:r>
              <a:rPr lang="en-US" dirty="0"/>
              <a:t>within 5 years is .16, then: </a:t>
            </a:r>
          </a:p>
          <a:p>
            <a:endParaRPr lang="en-US" dirty="0"/>
          </a:p>
          <a:p>
            <a:r>
              <a:rPr lang="en-US" dirty="0"/>
              <a:t>P(70|65) = 1 - .16 = </a:t>
            </a:r>
            <a:r>
              <a:rPr lang="en-US" dirty="0">
                <a:solidFill>
                  <a:srgbClr val="FFFF00"/>
                </a:solidFill>
              </a:rPr>
              <a:t>.84 </a:t>
            </a:r>
            <a:r>
              <a:rPr lang="en-US" dirty="0"/>
              <a:t>or </a:t>
            </a:r>
            <a:r>
              <a:rPr lang="en-US" dirty="0">
                <a:solidFill>
                  <a:srgbClr val="FFFF00"/>
                </a:solidFill>
              </a:rPr>
              <a:t>84%</a:t>
            </a:r>
            <a:r>
              <a:rPr lang="en-US" dirty="0"/>
              <a:t> </a:t>
            </a:r>
          </a:p>
          <a:p>
            <a:endParaRPr lang="en-US" sz="20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CONDITIONAL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IN-CLASS PROBLEM 6b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037733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Eye color of Germans: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CONDITIONAL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IN-CLASS PROBLEM 6c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90600" y="1630680"/>
          <a:ext cx="7157260" cy="141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1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Grey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Brown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Males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16%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Females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600932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sz="1500" dirty="0"/>
          </a:p>
          <a:p>
            <a:r>
              <a:rPr lang="en-US" dirty="0"/>
              <a:t>What is the probability your subject is a female given your subject has blue eyes?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CONDITIONAL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IN-CLASS PROBLEM 6c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90600" y="914400"/>
          <a:ext cx="7157260" cy="141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1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Grey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Brown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Males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16%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Females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F9686D-4F3F-425B-A0F0-05FC6A200312}"/>
                  </a:ext>
                </a:extLst>
              </p:cNvPr>
              <p:cNvSpPr txBox="1"/>
              <p:nvPr/>
            </p:nvSpPr>
            <p:spPr>
              <a:xfrm>
                <a:off x="6553200" y="6161753"/>
                <a:ext cx="2743200" cy="6304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P(A|B)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and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B</m:t>
                        </m:r>
                        <m:r>
                          <m:rPr>
                            <m:nor/>
                          </m:rPr>
                          <a:rPr lang="en-US" dirty="0"/>
                          <m:t>)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B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F9686D-4F3F-425B-A0F0-05FC6A200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6161753"/>
                <a:ext cx="2743200" cy="6304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8858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8B6E9E0-0A82-42D2-A17E-1BD79DB29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840" y="3124200"/>
            <a:ext cx="6233160" cy="373989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22001-87A7-4350-B838-CA9B8DD88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We can draw (or create data so Excel will draw) a 1:1 line on our graph to show how good our model is: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413B0F-A94C-45B5-8472-67D3A7517866}"/>
              </a:ext>
            </a:extLst>
          </p:cNvPr>
          <p:cNvCxnSpPr>
            <a:cxnSpLocks/>
          </p:cNvCxnSpPr>
          <p:nvPr/>
        </p:nvCxnSpPr>
        <p:spPr>
          <a:xfrm flipV="1">
            <a:off x="3767328" y="3767328"/>
            <a:ext cx="5209032" cy="174345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0BFDED4-7D93-4235-B4C8-4D5EF7CC66AF}"/>
              </a:ext>
            </a:extLst>
          </p:cNvPr>
          <p:cNvSpPr/>
          <p:nvPr/>
        </p:nvSpPr>
        <p:spPr>
          <a:xfrm>
            <a:off x="0" y="6611035"/>
            <a:ext cx="151515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0ACFC7F-000B-44B9-ABD8-5189738C5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Multiple Regression</a:t>
            </a:r>
          </a:p>
        </p:txBody>
      </p:sp>
    </p:spTree>
    <p:extLst>
      <p:ext uri="{BB962C8B-B14F-4D97-AF65-F5344CB8AC3E}">
        <p14:creationId xmlns:p14="http://schemas.microsoft.com/office/powerpoint/2010/main" val="3946966981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839200" cy="5638800"/>
              </a:xfrm>
            </p:spPr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P(</a:t>
                </a:r>
                <a:r>
                  <a:rPr lang="en-US" dirty="0" err="1"/>
                  <a:t>female|blue</a:t>
                </a:r>
                <a:r>
                  <a:rPr lang="en-US" dirty="0"/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female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and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blue</m:t>
                        </m:r>
                        <m:r>
                          <m:rPr>
                            <m:nor/>
                          </m:rPr>
                          <a:rPr lang="en-US" dirty="0"/>
                          <m:t>)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blue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839200" cy="5638800"/>
              </a:xfrm>
              <a:blipFill rotWithShape="1">
                <a:blip r:embed="rId2"/>
                <a:stretch>
                  <a:fillRect l="-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CONDITIONAL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IN-CLASS PROBLEM 6c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90600" y="914400"/>
          <a:ext cx="7157260" cy="141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1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Grey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Brown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Males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16%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Females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414398F-05B1-B64B-C1F9-5E5D986B5D12}"/>
              </a:ext>
            </a:extLst>
          </p:cNvPr>
          <p:cNvSpPr txBox="1"/>
          <p:nvPr/>
        </p:nvSpPr>
        <p:spPr>
          <a:xfrm>
            <a:off x="8147860" y="1524000"/>
            <a:ext cx="658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/>
              <a:t>49%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C5D025-DF75-EC35-132F-9B8BD27AF69E}"/>
              </a:ext>
            </a:extLst>
          </p:cNvPr>
          <p:cNvSpPr txBox="1"/>
          <p:nvPr/>
        </p:nvSpPr>
        <p:spPr>
          <a:xfrm>
            <a:off x="8153400" y="1916668"/>
            <a:ext cx="658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/>
              <a:t>51%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4E146E-AAC9-3181-F0B9-249CB859EA93}"/>
              </a:ext>
            </a:extLst>
          </p:cNvPr>
          <p:cNvSpPr txBox="1"/>
          <p:nvPr/>
        </p:nvSpPr>
        <p:spPr>
          <a:xfrm>
            <a:off x="3048000" y="2316472"/>
            <a:ext cx="658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/>
              <a:t>39%</a:t>
            </a:r>
          </a:p>
        </p:txBody>
      </p:sp>
    </p:spTree>
    <p:extLst>
      <p:ext uri="{BB962C8B-B14F-4D97-AF65-F5344CB8AC3E}">
        <p14:creationId xmlns:p14="http://schemas.microsoft.com/office/powerpoint/2010/main" val="1836875040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839200" cy="5638800"/>
              </a:xfrm>
            </p:spPr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P(</a:t>
                </a:r>
                <a:r>
                  <a:rPr lang="en-US" dirty="0" err="1"/>
                  <a:t>female|blue</a:t>
                </a:r>
                <a:r>
                  <a:rPr lang="en-US" dirty="0"/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female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and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blue</m:t>
                        </m:r>
                        <m:r>
                          <m:rPr>
                            <m:nor/>
                          </m:rPr>
                          <a:rPr lang="en-US" dirty="0"/>
                          <m:t>)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blue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This time we know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P(female and blue) = 17%</a:t>
                </a:r>
              </a:p>
              <a:p>
                <a:r>
                  <a:rPr lang="en-US" dirty="0"/>
                  <a:t>We need P(blue)! </a:t>
                </a:r>
              </a:p>
              <a:p>
                <a:r>
                  <a:rPr lang="en-US" dirty="0"/>
                  <a:t>How can we find it?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839200" cy="5638800"/>
              </a:xfrm>
              <a:blipFill rotWithShape="1">
                <a:blip r:embed="rId2"/>
                <a:stretch>
                  <a:fillRect l="-2414" b="-4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CONDITIONAL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IN-CLASS PROBLEM 6c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90600" y="914400"/>
          <a:ext cx="7157260" cy="141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1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Grey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Brown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Males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16%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Females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FB3FCFD-F26D-CD7E-6733-3BE664F6917C}"/>
              </a:ext>
            </a:extLst>
          </p:cNvPr>
          <p:cNvSpPr txBox="1"/>
          <p:nvPr/>
        </p:nvSpPr>
        <p:spPr>
          <a:xfrm>
            <a:off x="8147860" y="1524000"/>
            <a:ext cx="658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/>
              <a:t>49%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C0DD4D-820E-A58C-22C0-0442C6FA3671}"/>
              </a:ext>
            </a:extLst>
          </p:cNvPr>
          <p:cNvSpPr txBox="1"/>
          <p:nvPr/>
        </p:nvSpPr>
        <p:spPr>
          <a:xfrm>
            <a:off x="8153400" y="1916668"/>
            <a:ext cx="658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/>
              <a:t>51%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DEECC6-C38E-6E8D-F168-DAA716A6BB6B}"/>
              </a:ext>
            </a:extLst>
          </p:cNvPr>
          <p:cNvSpPr txBox="1"/>
          <p:nvPr/>
        </p:nvSpPr>
        <p:spPr>
          <a:xfrm>
            <a:off x="3048000" y="2316472"/>
            <a:ext cx="658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/>
              <a:t>39%</a:t>
            </a:r>
          </a:p>
        </p:txBody>
      </p:sp>
    </p:spTree>
    <p:extLst>
      <p:ext uri="{BB962C8B-B14F-4D97-AF65-F5344CB8AC3E}">
        <p14:creationId xmlns:p14="http://schemas.microsoft.com/office/powerpoint/2010/main" val="368729882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839200" cy="5638800"/>
              </a:xfrm>
            </p:spPr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P(</a:t>
                </a:r>
                <a:r>
                  <a:rPr lang="en-US" dirty="0" err="1"/>
                  <a:t>female|blue</a:t>
                </a:r>
                <a:r>
                  <a:rPr lang="en-US" dirty="0"/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female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and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blue</m:t>
                        </m:r>
                        <m:r>
                          <m:rPr>
                            <m:nor/>
                          </m:rPr>
                          <a:rPr lang="en-US" dirty="0"/>
                          <m:t>)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blue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P(blue) = 22% + 17% = 39%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839200" cy="5638800"/>
              </a:xfrm>
              <a:blipFill rotWithShape="1">
                <a:blip r:embed="rId2"/>
                <a:stretch>
                  <a:fillRect l="-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CONDITIONAL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IN-CLASS PROBLEM 6c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90600" y="914400"/>
          <a:ext cx="7157260" cy="141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1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Grey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Brown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Males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16%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Females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6CED0E4-71B3-0E7C-C9A9-E2563B26ADE2}"/>
              </a:ext>
            </a:extLst>
          </p:cNvPr>
          <p:cNvSpPr txBox="1"/>
          <p:nvPr/>
        </p:nvSpPr>
        <p:spPr>
          <a:xfrm>
            <a:off x="8147860" y="1524000"/>
            <a:ext cx="658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/>
              <a:t>49%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5F655C-4F7D-BF59-DFD7-D4CB64715947}"/>
              </a:ext>
            </a:extLst>
          </p:cNvPr>
          <p:cNvSpPr txBox="1"/>
          <p:nvPr/>
        </p:nvSpPr>
        <p:spPr>
          <a:xfrm>
            <a:off x="8153400" y="1916668"/>
            <a:ext cx="658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/>
              <a:t>51%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94F79B-E284-9BE7-3EDE-0CA009A5B93E}"/>
              </a:ext>
            </a:extLst>
          </p:cNvPr>
          <p:cNvSpPr txBox="1"/>
          <p:nvPr/>
        </p:nvSpPr>
        <p:spPr>
          <a:xfrm>
            <a:off x="3048000" y="2316472"/>
            <a:ext cx="658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/>
              <a:t>39%</a:t>
            </a:r>
          </a:p>
        </p:txBody>
      </p:sp>
    </p:spTree>
    <p:extLst>
      <p:ext uri="{BB962C8B-B14F-4D97-AF65-F5344CB8AC3E}">
        <p14:creationId xmlns:p14="http://schemas.microsoft.com/office/powerpoint/2010/main" val="1479476024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839200" cy="5638800"/>
              </a:xfrm>
            </p:spPr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P(</a:t>
                </a:r>
                <a:r>
                  <a:rPr lang="en-US" dirty="0" err="1"/>
                  <a:t>female|blue</a:t>
                </a:r>
                <a:r>
                  <a:rPr lang="en-US" dirty="0"/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female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and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blue</m:t>
                        </m:r>
                        <m:r>
                          <m:rPr>
                            <m:nor/>
                          </m:rPr>
                          <a:rPr lang="en-US" dirty="0"/>
                          <m:t>)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blue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                </a:t>
                </a:r>
                <a:r>
                  <a:rPr lang="en-US" sz="1200" dirty="0"/>
                  <a:t> </a:t>
                </a:r>
                <a:r>
                  <a:rPr lang="en-US" dirty="0"/>
                  <a:t>= .17/.39</a:t>
                </a:r>
              </a:p>
              <a:p>
                <a:r>
                  <a:rPr lang="en-US" dirty="0"/>
                  <a:t>                ≈ </a:t>
                </a:r>
                <a:r>
                  <a:rPr lang="en-US" dirty="0">
                    <a:solidFill>
                      <a:srgbClr val="FFFF00"/>
                    </a:solidFill>
                  </a:rPr>
                  <a:t>.436  </a:t>
                </a:r>
                <a:r>
                  <a:rPr lang="en-US" dirty="0"/>
                  <a:t>OR </a:t>
                </a:r>
                <a:r>
                  <a:rPr lang="en-US" dirty="0">
                    <a:solidFill>
                      <a:srgbClr val="FFFF00"/>
                    </a:solidFill>
                  </a:rPr>
                  <a:t>43.6%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839200" cy="5638800"/>
              </a:xfrm>
              <a:blipFill>
                <a:blip r:embed="rId2"/>
                <a:stretch>
                  <a:fillRect l="-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CONDITIONAL 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IN-CLASS PROBLEM 6c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90600" y="914400"/>
          <a:ext cx="7157260" cy="141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1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Grey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Brown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Males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16%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Females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5CFDCEF-90A5-32D2-7938-3BB1E2296553}"/>
              </a:ext>
            </a:extLst>
          </p:cNvPr>
          <p:cNvSpPr txBox="1"/>
          <p:nvPr/>
        </p:nvSpPr>
        <p:spPr>
          <a:xfrm>
            <a:off x="8147860" y="1524000"/>
            <a:ext cx="658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/>
              <a:t>49%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3EFEFF-FCE4-F1CE-04A4-02584BBD2BD7}"/>
              </a:ext>
            </a:extLst>
          </p:cNvPr>
          <p:cNvSpPr txBox="1"/>
          <p:nvPr/>
        </p:nvSpPr>
        <p:spPr>
          <a:xfrm>
            <a:off x="8153400" y="1916668"/>
            <a:ext cx="658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/>
              <a:t>51%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02AD2C-3DDC-4379-035D-CFD97EF19E7C}"/>
              </a:ext>
            </a:extLst>
          </p:cNvPr>
          <p:cNvSpPr txBox="1"/>
          <p:nvPr/>
        </p:nvSpPr>
        <p:spPr>
          <a:xfrm>
            <a:off x="3048000" y="2316472"/>
            <a:ext cx="658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/>
              <a:t>39%</a:t>
            </a:r>
          </a:p>
        </p:txBody>
      </p:sp>
    </p:spTree>
    <p:extLst>
      <p:ext uri="{BB962C8B-B14F-4D97-AF65-F5344CB8AC3E}">
        <p14:creationId xmlns:p14="http://schemas.microsoft.com/office/powerpoint/2010/main" val="3847868306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55700"/>
            <a:ext cx="2667000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1447800" y="1752600"/>
            <a:ext cx="7239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FFFF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76AFDE-49BE-476F-BBBF-AAD76A73E923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041617576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A0D47-95F6-479E-AEEE-4F6B7CC69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081B7-193D-4302-878D-45628B88F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Today we studied:</a:t>
            </a:r>
          </a:p>
          <a:p>
            <a:r>
              <a:rPr lang="en-US" dirty="0"/>
              <a:t>	Review of Nonlinear Time </a:t>
            </a:r>
          </a:p>
          <a:p>
            <a:pPr>
              <a:spcBef>
                <a:spcPts val="0"/>
              </a:spcBef>
            </a:pPr>
            <a:r>
              <a:rPr lang="en-US" dirty="0"/>
              <a:t>		Series and Multiple 				Regression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Calibri" panose="020F0502020204030204" pitchFamily="34" charset="0"/>
              </a:rPr>
              <a:t>	New: Discrete Probability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Calibri" panose="020F0502020204030204" pitchFamily="34" charset="0"/>
              </a:rPr>
              <a:t>		   Conditional Probability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Calibri" panose="020F0502020204030204" pitchFamily="34" charset="0"/>
              </a:rPr>
              <a:t>	</a:t>
            </a:r>
            <a:endParaRPr lang="en-US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178854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Survived!</a:t>
            </a:r>
          </a:p>
        </p:txBody>
      </p:sp>
      <p:pic>
        <p:nvPicPr>
          <p:cNvPr id="1310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713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918A3DC-46DD-41B6-8D42-2511B719D8B8}"/>
              </a:ext>
            </a:extLst>
          </p:cNvPr>
          <p:cNvSpPr/>
          <p:nvPr/>
        </p:nvSpPr>
        <p:spPr>
          <a:xfrm>
            <a:off x="7362945" y="6611035"/>
            <a:ext cx="179888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en-US" sz="1500" dirty="0">
                <a:solidFill>
                  <a:srgbClr val="00B0F0"/>
                </a:solidFill>
              </a:rPr>
              <a:t>www.playbuzz.com</a:t>
            </a:r>
          </a:p>
        </p:txBody>
      </p:sp>
    </p:spTree>
    <p:extLst>
      <p:ext uri="{BB962C8B-B14F-4D97-AF65-F5344CB8AC3E}">
        <p14:creationId xmlns:p14="http://schemas.microsoft.com/office/powerpoint/2010/main" val="4252161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22001-87A7-4350-B838-CA9B8DD88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We can also create a “trendline” (the line of best fit for our data)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2479299-7AD0-44DB-A4C2-28C234CDC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Multiple Regression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3E198F4-3D0B-4EF6-A297-FB67279F6472}"/>
              </a:ext>
            </a:extLst>
          </p:cNvPr>
          <p:cNvGrpSpPr/>
          <p:nvPr/>
        </p:nvGrpSpPr>
        <p:grpSpPr>
          <a:xfrm>
            <a:off x="2910840" y="3124200"/>
            <a:ext cx="6233160" cy="3730752"/>
            <a:chOff x="457200" y="1642872"/>
            <a:chExt cx="8686800" cy="521208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BAFD980-0D40-4828-AA4A-9ADB30F9F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1642872"/>
              <a:ext cx="8686800" cy="521208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EA7D102-C9E7-49CB-84E1-4A89D63D9052}"/>
                </a:ext>
              </a:extLst>
            </p:cNvPr>
            <p:cNvSpPr txBox="1"/>
            <p:nvPr/>
          </p:nvSpPr>
          <p:spPr>
            <a:xfrm rot="20511387">
              <a:off x="7318248" y="3007692"/>
              <a:ext cx="13716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Trend Line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0820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22001-87A7-4350-B838-CA9B8DD88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If the trendline and 1:1 line are “close” then our model is “good”</a:t>
            </a:r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F89250-06E9-49FF-91F8-72B05026DC4F}"/>
              </a:ext>
            </a:extLst>
          </p:cNvPr>
          <p:cNvSpPr/>
          <p:nvPr/>
        </p:nvSpPr>
        <p:spPr>
          <a:xfrm>
            <a:off x="0" y="6611035"/>
            <a:ext cx="151515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2022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4ECA66-9115-4150-BFC6-BD3A48AC2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Multiple Regression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598D49F-42EE-4862-B769-E77DE66EAC6B}"/>
              </a:ext>
            </a:extLst>
          </p:cNvPr>
          <p:cNvGrpSpPr/>
          <p:nvPr/>
        </p:nvGrpSpPr>
        <p:grpSpPr>
          <a:xfrm>
            <a:off x="2910840" y="3124200"/>
            <a:ext cx="6233160" cy="3730752"/>
            <a:chOff x="457200" y="1642872"/>
            <a:chExt cx="8686800" cy="521208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0D9C766-9132-4371-8C43-EBAEDDB88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1642872"/>
              <a:ext cx="8686800" cy="521208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35B004-2643-419D-8F95-206C23852F04}"/>
                </a:ext>
              </a:extLst>
            </p:cNvPr>
            <p:cNvSpPr txBox="1"/>
            <p:nvPr/>
          </p:nvSpPr>
          <p:spPr>
            <a:xfrm rot="20511387">
              <a:off x="7318248" y="3007692"/>
              <a:ext cx="13716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Trend Line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AE0FF7C-14C2-4CC6-896C-2F8DCDB249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45920" y="2548128"/>
              <a:ext cx="7242048" cy="24384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C13E3D4-4F14-418F-B0D0-E8401C267726}"/>
                </a:ext>
              </a:extLst>
            </p:cNvPr>
            <p:cNvSpPr txBox="1"/>
            <p:nvPr/>
          </p:nvSpPr>
          <p:spPr>
            <a:xfrm rot="20511387">
              <a:off x="1669326" y="4741581"/>
              <a:ext cx="13716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1:1 Line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6487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6F370A-25A7-4511-9438-F10C6B073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93779"/>
            <a:ext cx="9144000" cy="54642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56C5EF-7AB0-4B5B-9899-612C22ED7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dirty="0"/>
              <a:t>Stuff You Ignored When I Said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BD160-87F1-46F2-86FE-8D0B6D891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Old English Text MT" panose="03040902040508030806" pitchFamily="66" charset="0"/>
              </a:rPr>
              <a:t>correlation does not imply causation</a:t>
            </a:r>
          </a:p>
        </p:txBody>
      </p:sp>
    </p:spTree>
    <p:extLst>
      <p:ext uri="{BB962C8B-B14F-4D97-AF65-F5344CB8AC3E}">
        <p14:creationId xmlns:p14="http://schemas.microsoft.com/office/powerpoint/2010/main" val="2448999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76200" y="0"/>
            <a:ext cx="8991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rgbClr val="FFFF00"/>
                </a:solidFill>
                <a:cs typeface="Tahoma" pitchFamily="34" charset="0"/>
              </a:rPr>
              <a:t>Questions?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832908-F266-4B0E-969A-4BEC5B84890D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533142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79A1D-F656-42EF-A787-F07499731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BC483-C0EF-47C7-A09F-15110A5E7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traditional second of the three halves of statistics</a:t>
            </a:r>
          </a:p>
        </p:txBody>
      </p:sp>
    </p:spTree>
    <p:extLst>
      <p:ext uri="{BB962C8B-B14F-4D97-AF65-F5344CB8AC3E}">
        <p14:creationId xmlns:p14="http://schemas.microsoft.com/office/powerpoint/2010/main" val="3081168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Today we will be going over:</a:t>
            </a:r>
          </a:p>
          <a:p>
            <a:r>
              <a:rPr lang="en-US" sz="3500" dirty="0">
                <a:effectLst/>
                <a:ea typeface="Calibri" panose="020F0502020204030204" pitchFamily="34" charset="0"/>
              </a:rPr>
              <a:t>Review of </a:t>
            </a:r>
            <a:r>
              <a:rPr lang="en-US" sz="3600" dirty="0"/>
              <a:t>Nonlinear Time Series and</a:t>
            </a:r>
          </a:p>
          <a:p>
            <a:pPr>
              <a:spcBef>
                <a:spcPts val="0"/>
              </a:spcBef>
            </a:pPr>
            <a:r>
              <a:rPr lang="en-US" sz="3600" dirty="0"/>
              <a:t>      </a:t>
            </a:r>
            <a:r>
              <a:rPr lang="en-US" sz="2000" dirty="0"/>
              <a:t> </a:t>
            </a:r>
            <a:r>
              <a:rPr lang="en-US" sz="3600" dirty="0"/>
              <a:t>Multiple Regression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600" dirty="0"/>
              <a:t>New: Discrete Probability</a:t>
            </a:r>
            <a:endParaRPr lang="en-US" sz="3600" dirty="0">
              <a:effectLst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a typeface="Calibri" panose="020F0502020204030204" pitchFamily="34" charset="0"/>
              </a:rPr>
              <a:t>	  Conditional Probability</a:t>
            </a:r>
            <a:endParaRPr lang="en-US" sz="3600" dirty="0">
              <a:effectLst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en-US" sz="360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ea typeface="Calibri" panose="020F0502020204030204" pitchFamily="34" charset="0"/>
              </a:rPr>
              <a:t>  </a:t>
            </a:r>
            <a:endParaRPr lang="en-US" sz="35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083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79A1D-F656-42EF-A787-F07499731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BC483-C0EF-47C7-A09F-15110A5E7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likelihood of outcomes that are not continuous</a:t>
            </a:r>
          </a:p>
        </p:txBody>
      </p:sp>
    </p:spTree>
    <p:extLst>
      <p:ext uri="{BB962C8B-B14F-4D97-AF65-F5344CB8AC3E}">
        <p14:creationId xmlns:p14="http://schemas.microsoft.com/office/powerpoint/2010/main" val="1177086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79A1D-F656-42EF-A787-F07499731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BC483-C0EF-47C7-A09F-15110A5E7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10600" cy="5638800"/>
          </a:xfrm>
        </p:spPr>
        <p:txBody>
          <a:bodyPr/>
          <a:lstStyle/>
          <a:p>
            <a:r>
              <a:rPr lang="en-US" dirty="0"/>
              <a:t>Specific outcomes are “discrete”:</a:t>
            </a:r>
          </a:p>
          <a:p>
            <a:r>
              <a:rPr lang="en-US" dirty="0"/>
              <a:t>“Heads” on a coin toss</a:t>
            </a:r>
          </a:p>
          <a:p>
            <a:r>
              <a:rPr lang="en-US" dirty="0"/>
              <a:t>“Snake eyes” when rolling 2 dice</a:t>
            </a:r>
          </a:p>
          <a:p>
            <a:r>
              <a:rPr lang="en-US" dirty="0"/>
              <a:t>“Blue eyes” (as opposed to all </a:t>
            </a:r>
          </a:p>
          <a:p>
            <a:pPr>
              <a:spcBef>
                <a:spcPts val="0"/>
              </a:spcBef>
            </a:pPr>
            <a:r>
              <a:rPr lang="en-US" dirty="0"/>
              <a:t>	other colors) 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998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79A1D-F656-42EF-A787-F07499731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BC483-C0EF-47C7-A09F-15110A5E7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10600" cy="5638800"/>
          </a:xfrm>
        </p:spPr>
        <p:txBody>
          <a:bodyPr/>
          <a:lstStyle/>
          <a:p>
            <a:r>
              <a:rPr lang="en-US" dirty="0"/>
              <a:t>A lot of times these events are categorical (qualitative)</a:t>
            </a:r>
          </a:p>
          <a:p>
            <a:r>
              <a:rPr lang="en-US" dirty="0"/>
              <a:t>But sometimes they </a:t>
            </a:r>
            <a:r>
              <a:rPr lang="en-US" dirty="0" err="1"/>
              <a:t>kinda</a:t>
            </a:r>
            <a:r>
              <a:rPr lang="en-US" dirty="0"/>
              <a:t> look quantitative (getting a 90 on an exam when only whole number grades are possible)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174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79A1D-F656-42EF-A787-F07499731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BC483-C0EF-47C7-A09F-15110A5E7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10600" cy="5638800"/>
          </a:xfrm>
        </p:spPr>
        <p:txBody>
          <a:bodyPr/>
          <a:lstStyle/>
          <a:p>
            <a:r>
              <a:rPr lang="en-US" dirty="0"/>
              <a:t>Again – some things are VERY discrete (heads/tails), some things are VERY continuous (your height) and some things are </a:t>
            </a:r>
            <a:r>
              <a:rPr lang="en-US" dirty="0" err="1"/>
              <a:t>kinda</a:t>
            </a:r>
            <a:r>
              <a:rPr lang="en-US" dirty="0"/>
              <a:t> in between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280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Probability - likelihood of a favorable outcome</a:t>
            </a:r>
            <a:endParaRPr lang="en-US" b="0" dirty="0"/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33172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>
                <a:latin typeface="Comic Sans MS" pitchFamily="66" charset="0"/>
                <a:cs typeface="Times New Roman" pitchFamily="18" charset="0"/>
              </a:rPr>
              <a:t>Probability is defined to be:</a:t>
            </a:r>
          </a:p>
          <a:p>
            <a:pPr algn="ctr" eaLnBrk="1" hangingPunct="1"/>
            <a:endParaRPr lang="en-US" altLang="en-US" dirty="0">
              <a:latin typeface="Comic Sans MS" pitchFamily="66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dirty="0">
                <a:latin typeface="Comic Sans MS" pitchFamily="66" charset="0"/>
                <a:cs typeface="Times New Roman" pitchFamily="18" charset="0"/>
              </a:rPr>
              <a:t>    </a:t>
            </a:r>
            <a:r>
              <a:rPr lang="en-US" altLang="en-US" u="sng" dirty="0">
                <a:latin typeface="Comic Sans MS" pitchFamily="66" charset="0"/>
                <a:cs typeface="Times New Roman" pitchFamily="18" charset="0"/>
              </a:rPr>
              <a:t># favorable outcomes</a:t>
            </a:r>
          </a:p>
          <a:p>
            <a:pPr algn="ctr" eaLnBrk="1" hangingPunct="1"/>
            <a:r>
              <a:rPr lang="en-US" altLang="en-US" dirty="0">
                <a:latin typeface="Comic Sans MS" pitchFamily="66" charset="0"/>
                <a:cs typeface="Times New Roman" pitchFamily="18" charset="0"/>
              </a:rPr>
              <a:t>    total # of outcomes</a:t>
            </a:r>
          </a:p>
          <a:p>
            <a:pPr algn="ctr" eaLnBrk="1" hangingPunct="1"/>
            <a:endParaRPr lang="en-US" altLang="en-US" dirty="0">
              <a:solidFill>
                <a:schemeClr val="accent2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 eaLnBrk="1" hangingPunct="1"/>
            <a:endParaRPr lang="en-US" altLang="en-US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3850" y="2789238"/>
            <a:ext cx="2495550" cy="11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b="1" dirty="0">
                <a:solidFill>
                  <a:schemeClr val="tx2"/>
                </a:solidFill>
                <a:latin typeface="Comic Sans MS" pitchFamily="66" charset="0"/>
                <a:cs typeface="Arial" charset="0"/>
              </a:rPr>
              <a:t>  </a:t>
            </a:r>
            <a:r>
              <a:rPr lang="en-US" altLang="en-US" sz="6000" b="1" dirty="0">
                <a:solidFill>
                  <a:srgbClr val="CCFFFF"/>
                </a:solidFill>
                <a:latin typeface="Comic Sans MS" pitchFamily="66" charset="0"/>
                <a:cs typeface="Times New Roman" pitchFamily="18" charset="0"/>
              </a:rPr>
              <a:t>P = </a:t>
            </a:r>
            <a:endParaRPr lang="en-US" altLang="en-US" sz="6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032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>
                <a:latin typeface="Comic Sans MS" pitchFamily="66" charset="0"/>
                <a:cs typeface="Times New Roman" pitchFamily="18" charset="0"/>
              </a:rPr>
              <a:t>So, probability is:</a:t>
            </a:r>
          </a:p>
          <a:p>
            <a:pPr algn="ctr" eaLnBrk="1" hangingPunct="1"/>
            <a:endParaRPr lang="en-US" altLang="en-US" dirty="0">
              <a:latin typeface="Comic Sans MS" pitchFamily="66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dirty="0">
                <a:latin typeface="Comic Sans MS" pitchFamily="66" charset="0"/>
                <a:cs typeface="Times New Roman" pitchFamily="18" charset="0"/>
              </a:rPr>
              <a:t>count/total count</a:t>
            </a:r>
            <a:endParaRPr lang="en-US" altLang="en-US" sz="3200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357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>
                <a:latin typeface="Comic Sans MS" pitchFamily="66" charset="0"/>
                <a:cs typeface="Times New Roman" pitchFamily="18" charset="0"/>
              </a:rPr>
              <a:t>Or:</a:t>
            </a:r>
          </a:p>
          <a:p>
            <a:pPr algn="ctr" eaLnBrk="1" hangingPunct="1"/>
            <a:endParaRPr lang="en-US" altLang="en-US" dirty="0">
              <a:latin typeface="Comic Sans MS" pitchFamily="66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dirty="0">
                <a:latin typeface="Comic Sans MS" pitchFamily="66" charset="0"/>
                <a:cs typeface="Times New Roman" pitchFamily="18" charset="0"/>
              </a:rPr>
              <a:t>frequency/total frequency</a:t>
            </a:r>
            <a:endParaRPr lang="en-US" alt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8170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latin typeface="Comic Sans MS" pitchFamily="66" charset="0"/>
                <a:cs typeface="Times New Roman" pitchFamily="18" charset="0"/>
              </a:rPr>
              <a:t>So, probability is:</a:t>
            </a:r>
          </a:p>
          <a:p>
            <a:pPr algn="ctr" eaLnBrk="1" hangingPunct="1"/>
            <a:endParaRPr lang="en-US" altLang="en-US" sz="2000" dirty="0">
              <a:latin typeface="Comic Sans MS" pitchFamily="66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dirty="0">
                <a:latin typeface="Comic Sans MS" pitchFamily="66" charset="0"/>
                <a:cs typeface="Times New Roman" pitchFamily="18" charset="0"/>
              </a:rPr>
              <a:t>a relative frequency!</a:t>
            </a:r>
          </a:p>
          <a:p>
            <a:pPr algn="ctr" eaLnBrk="1" hangingPunct="1"/>
            <a:endParaRPr lang="en-US" altLang="en-US" dirty="0">
              <a:latin typeface="Comic Sans MS" pitchFamily="66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dirty="0">
                <a:latin typeface="Comic Sans MS" pitchFamily="66" charset="0"/>
                <a:cs typeface="Times New Roman" pitchFamily="18" charset="0"/>
              </a:rPr>
              <a:t>frequency/total frequency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8990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For our old </a:t>
            </a: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Internet Usage data: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Probability</a:t>
            </a:r>
            <a:endParaRPr lang="en-US" altLang="en-US" dirty="0"/>
          </a:p>
        </p:txBody>
      </p:sp>
      <p:graphicFrame>
        <p:nvGraphicFramePr>
          <p:cNvPr id="4" name="Group 51"/>
          <p:cNvGraphicFramePr>
            <a:graphicFrameLocks noGrp="1"/>
          </p:cNvGraphicFramePr>
          <p:nvPr/>
        </p:nvGraphicFramePr>
        <p:xfrm>
          <a:off x="1219200" y="3114675"/>
          <a:ext cx="7391400" cy="3514725"/>
        </p:xfrm>
        <a:graphic>
          <a:graphicData uri="http://schemas.openxmlformats.org/drawingml/2006/table">
            <a:tbl>
              <a:tblPr/>
              <a:tblGrid>
                <a:gridCol w="184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  <a:cs typeface="Tahoma" pitchFamily="34" charset="0"/>
                        </a:rPr>
                        <a:t>Minutes Internet Usage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  <a:cs typeface="Tahoma" pitchFamily="34" charset="0"/>
                        </a:rPr>
                        <a:t>Number of Users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  <a:cs typeface="Tahoma" pitchFamily="34" charset="0"/>
                        </a:rPr>
                        <a:t>Cumulative Number of Users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  <a:cs typeface="Tahoma" pitchFamily="34" charset="0"/>
                        </a:rPr>
                        <a:t>Relative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  <a:cs typeface="Tahoma" pitchFamily="34" charset="0"/>
                        </a:rPr>
                        <a:t>Frequency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1-20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 9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 9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9/52   = 17%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21-40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18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27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18/52 = 35%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41-60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15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42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15/52 = 29%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61-80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 8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50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15%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81-100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 1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51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  2%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101-120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 0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51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  0%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121+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 1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52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  2%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EDF75-4D9B-4A71-99B5-F10289E5C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Outcome 2) Formulate models for the </a:t>
            </a:r>
            <a:r>
              <a:rPr lang="en-US" dirty="0">
                <a:solidFill>
                  <a:srgbClr val="FFC000"/>
                </a:solidFill>
              </a:rPr>
              <a:t>probability</a:t>
            </a:r>
            <a:r>
              <a:rPr lang="en-US" dirty="0"/>
              <a:t> of simple events and then apply the properties of probabilities to calculate the probabilities of complex events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D3FCF74-F476-471D-B68E-704E7B19A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What’s Up?</a:t>
            </a:r>
          </a:p>
        </p:txBody>
      </p:sp>
    </p:spTree>
    <p:extLst>
      <p:ext uri="{BB962C8B-B14F-4D97-AF65-F5344CB8AC3E}">
        <p14:creationId xmlns:p14="http://schemas.microsoft.com/office/powerpoint/2010/main" val="15490209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The probability that a subscriber uses 1-20 minutes:</a:t>
            </a: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P (1-20 min) = 17%</a:t>
            </a:r>
          </a:p>
        </p:txBody>
      </p:sp>
      <p:graphicFrame>
        <p:nvGraphicFramePr>
          <p:cNvPr id="5" name="Group 51"/>
          <p:cNvGraphicFramePr>
            <a:graphicFrameLocks noGrp="1"/>
          </p:cNvGraphicFramePr>
          <p:nvPr/>
        </p:nvGraphicFramePr>
        <p:xfrm>
          <a:off x="1219200" y="3114675"/>
          <a:ext cx="7391400" cy="3514725"/>
        </p:xfrm>
        <a:graphic>
          <a:graphicData uri="http://schemas.openxmlformats.org/drawingml/2006/table">
            <a:tbl>
              <a:tblPr/>
              <a:tblGrid>
                <a:gridCol w="184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  <a:cs typeface="Tahoma" pitchFamily="34" charset="0"/>
                        </a:rPr>
                        <a:t>Minutes Internet Usage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  <a:cs typeface="Tahoma" pitchFamily="34" charset="0"/>
                        </a:rPr>
                        <a:t>Number of Users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  <a:cs typeface="Tahoma" pitchFamily="34" charset="0"/>
                        </a:rPr>
                        <a:t>Cumulative Number of Users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  <a:cs typeface="Tahoma" pitchFamily="34" charset="0"/>
                        </a:rPr>
                        <a:t>Relative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  <a:cs typeface="Tahoma" pitchFamily="34" charset="0"/>
                        </a:rPr>
                        <a:t>Frequency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1-20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 9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 9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9/52   = 17%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21-40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18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27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18/52 = 35%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41-60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15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42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15/52 = 29%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61-80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 8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50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15%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81-100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 1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51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  2%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101-120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 0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51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  0%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121+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 1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52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  2%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29591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Probability</a:t>
            </a:r>
            <a:endParaRPr lang="en-US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638800"/>
          </a:xfrm>
        </p:spPr>
        <p:txBody>
          <a:bodyPr/>
          <a:lstStyle/>
          <a:p>
            <a:pPr algn="ctr" eaLnBrk="1" hangingPunct="1"/>
            <a:r>
              <a:rPr lang="en-US" altLang="en-US" sz="4400" dirty="0">
                <a:latin typeface="Comic Sans MS" pitchFamily="66" charset="0"/>
              </a:rPr>
              <a:t>The probability that a subscriber uses 101-120 minutes:  P(101-120 min) = 0%</a:t>
            </a:r>
          </a:p>
          <a:p>
            <a:endParaRPr lang="en-US" altLang="en-US" dirty="0"/>
          </a:p>
        </p:txBody>
      </p:sp>
      <p:graphicFrame>
        <p:nvGraphicFramePr>
          <p:cNvPr id="7" name="Group 51"/>
          <p:cNvGraphicFramePr>
            <a:graphicFrameLocks noGrp="1"/>
          </p:cNvGraphicFramePr>
          <p:nvPr/>
        </p:nvGraphicFramePr>
        <p:xfrm>
          <a:off x="1219200" y="3114675"/>
          <a:ext cx="7391400" cy="3514725"/>
        </p:xfrm>
        <a:graphic>
          <a:graphicData uri="http://schemas.openxmlformats.org/drawingml/2006/table">
            <a:tbl>
              <a:tblPr/>
              <a:tblGrid>
                <a:gridCol w="184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  <a:cs typeface="Tahoma" pitchFamily="34" charset="0"/>
                        </a:rPr>
                        <a:t>Minutes Internet Usage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  <a:cs typeface="Tahoma" pitchFamily="34" charset="0"/>
                        </a:rPr>
                        <a:t>Number of Users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  <a:cs typeface="Tahoma" pitchFamily="34" charset="0"/>
                        </a:rPr>
                        <a:t>Cumulative Number of Users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  <a:cs typeface="Tahoma" pitchFamily="34" charset="0"/>
                        </a:rPr>
                        <a:t>Relative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  <a:cs typeface="Tahoma" pitchFamily="34" charset="0"/>
                        </a:rPr>
                        <a:t>Frequency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1-20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 9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 9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9/52   = 17%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21-40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18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27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18/52 = 35%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41-60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15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42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15/52 = 29%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61-80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 8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50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15%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81-100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 1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51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  2%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101-120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 0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51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  0%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121+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 1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52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  2%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Probability</a:t>
            </a:r>
            <a:endParaRPr lang="en-US" alt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638800"/>
          </a:xfrm>
        </p:spPr>
        <p:txBody>
          <a:bodyPr/>
          <a:lstStyle/>
          <a:p>
            <a:pPr algn="ctr" eaLnBrk="1" hangingPunct="1"/>
            <a:r>
              <a:rPr lang="en-US" altLang="en-US" sz="4400" dirty="0">
                <a:latin typeface="Comic Sans MS" pitchFamily="66" charset="0"/>
              </a:rPr>
              <a:t>Probability can be expressed in % or as a decimal:</a:t>
            </a:r>
          </a:p>
        </p:txBody>
      </p:sp>
      <p:graphicFrame>
        <p:nvGraphicFramePr>
          <p:cNvPr id="4" name="Group 51"/>
          <p:cNvGraphicFramePr>
            <a:graphicFrameLocks noGrp="1"/>
          </p:cNvGraphicFramePr>
          <p:nvPr/>
        </p:nvGraphicFramePr>
        <p:xfrm>
          <a:off x="2133600" y="2819400"/>
          <a:ext cx="4953000" cy="3514725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  <a:cs typeface="Tahoma" pitchFamily="34" charset="0"/>
                        </a:rPr>
                        <a:t>Minutes Internet Usage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  <a:cs typeface="Tahoma" pitchFamily="34" charset="0"/>
                        </a:rPr>
                        <a:t>Relative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  <a:cs typeface="Tahoma" pitchFamily="34" charset="0"/>
                        </a:rPr>
                        <a:t>Frequency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1-20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9/52   = 0.17 = 17%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21-40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18/52 = 0.35 = 35%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41-60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15/52 = 0.29 = 29%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61-80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0.15 = 15%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81-100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0.02 =   2%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101-120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0.00 =   0%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121+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0.02 =   2%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Because the # favorable outcomes is always less than or equal to the total # of outcome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</a:p>
          <a:p>
            <a:pPr>
              <a:buClr>
                <a:schemeClr val="hlink"/>
              </a:buClr>
              <a:buSzPct val="70000"/>
              <a:buFont typeface="Wingdings" pitchFamily="2" charset="2"/>
              <a:buChar char="Ø"/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0 ≤ P ≤ 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  </a:t>
            </a:r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0% ≤ P ≤ 100%</a:t>
            </a:r>
            <a:endParaRPr lang="en-US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72918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04800" y="1219200"/>
            <a:ext cx="8458200" cy="5638800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A probability cannot be bigger than 1.00 (100%) </a:t>
            </a:r>
          </a:p>
          <a:p>
            <a:pPr algn="ctr" eaLnBrk="1" hangingPunct="1"/>
            <a:endParaRPr lang="en-US" altLang="en-US" dirty="0">
              <a:latin typeface="Comic Sans MS" pitchFamily="66" charset="0"/>
            </a:endParaRP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A probability cannot be negative</a:t>
            </a:r>
          </a:p>
          <a:p>
            <a:pPr eaLnBrk="1" hangingPunct="1"/>
            <a:endParaRPr lang="en-US" altLang="en-US" dirty="0"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Probability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38973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</a:t>
            </a:r>
          </a:p>
          <a:p>
            <a:r>
              <a:rPr lang="en-US" dirty="0"/>
              <a:t>P(all possible outcomes) = 100%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4183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Probability calculations assume each outcome is equally likely to occur – </a:t>
            </a:r>
          </a:p>
          <a:p>
            <a:pPr algn="ctr"/>
            <a:r>
              <a:rPr lang="en-US" dirty="0"/>
              <a:t>RANDOM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0327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What is </a:t>
            </a:r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P(head on 1 toss of a fair coin)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6756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P(head on 1 toss of a fair coin) </a:t>
            </a:r>
          </a:p>
          <a:p>
            <a:pPr>
              <a:buClr>
                <a:schemeClr val="hlink"/>
              </a:buClr>
              <a:buSzPct val="70000"/>
              <a:defRPr/>
            </a:pPr>
            <a:endParaRPr lang="en-US" dirty="0"/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What are all of the outcomes?</a:t>
            </a:r>
          </a:p>
          <a:p>
            <a:pPr>
              <a:buClr>
                <a:schemeClr val="hlink"/>
              </a:buClr>
              <a:buSzPct val="70000"/>
              <a:defRPr/>
            </a:pPr>
            <a:endParaRPr lang="en-US" dirty="0"/>
          </a:p>
          <a:p>
            <a:pPr>
              <a:buClr>
                <a:schemeClr val="hlink"/>
              </a:buClr>
              <a:buSzPct val="70000"/>
              <a:defRPr/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4756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838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P(head on 1 toss of a fair coin) </a:t>
            </a:r>
          </a:p>
          <a:p>
            <a:pPr>
              <a:buClr>
                <a:schemeClr val="hlink"/>
              </a:buClr>
              <a:buSzPct val="70000"/>
              <a:defRPr/>
            </a:pPr>
            <a:endParaRPr lang="en-US" dirty="0"/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What are all of the outcomes?</a:t>
            </a:r>
          </a:p>
          <a:p>
            <a:pPr>
              <a:buClr>
                <a:schemeClr val="hlink"/>
              </a:buClr>
              <a:buSzPct val="70000"/>
              <a:defRPr/>
            </a:pPr>
            <a:endParaRPr lang="en-US" dirty="0"/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/>
              <a:t>H   or   T</a:t>
            </a:r>
          </a:p>
          <a:p>
            <a:pPr algn="ctr">
              <a:buClr>
                <a:schemeClr val="hlink"/>
              </a:buClr>
              <a:buSzPct val="70000"/>
              <a:defRPr/>
            </a:pPr>
            <a:endParaRPr lang="en-US" dirty="0"/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/>
              <a:t>What are the favorable outcomes?</a:t>
            </a:r>
          </a:p>
          <a:p>
            <a:pPr>
              <a:buClr>
                <a:schemeClr val="hlink"/>
              </a:buClr>
              <a:buSzPct val="70000"/>
              <a:defRPr/>
            </a:pPr>
            <a:endParaRPr lang="en-US" dirty="0"/>
          </a:p>
          <a:p>
            <a:pPr>
              <a:buClr>
                <a:schemeClr val="hlink"/>
              </a:buClr>
              <a:buSzPct val="70000"/>
              <a:defRPr/>
            </a:pP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624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/>
              <a:t>Review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62940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http://995642590.r.lightningbase-cdn.com/wp-content/uploads/2010/12/looking-back-hrexaminer-v144-cover425px.jpg</a:t>
            </a:r>
          </a:p>
        </p:txBody>
      </p:sp>
    </p:spTree>
    <p:extLst>
      <p:ext uri="{BB962C8B-B14F-4D97-AF65-F5344CB8AC3E}">
        <p14:creationId xmlns:p14="http://schemas.microsoft.com/office/powerpoint/2010/main" val="2677531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P(head on 1 toss of a fair coin) </a:t>
            </a:r>
          </a:p>
          <a:p>
            <a:pPr>
              <a:buClr>
                <a:schemeClr val="hlink"/>
              </a:buClr>
              <a:buSzPct val="70000"/>
              <a:defRPr/>
            </a:pPr>
            <a:endParaRPr lang="en-US" dirty="0"/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What are the favorable outcomes?</a:t>
            </a:r>
          </a:p>
          <a:p>
            <a:pPr>
              <a:buClr>
                <a:schemeClr val="hlink"/>
              </a:buClr>
              <a:buSzPct val="70000"/>
              <a:defRPr/>
            </a:pPr>
            <a:endParaRPr lang="en-US" dirty="0"/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>
                <a:solidFill>
                  <a:srgbClr val="FFFF00"/>
                </a:solidFill>
              </a:rPr>
              <a:t>H</a:t>
            </a:r>
            <a:r>
              <a:rPr lang="en-US" dirty="0"/>
              <a:t>   or   T</a:t>
            </a:r>
          </a:p>
          <a:p>
            <a:pPr algn="ctr">
              <a:buClr>
                <a:schemeClr val="hlink"/>
              </a:buClr>
              <a:buSzPct val="70000"/>
              <a:defRPr/>
            </a:pPr>
            <a:endParaRPr lang="en-US" dirty="0"/>
          </a:p>
          <a:p>
            <a:pPr>
              <a:buClr>
                <a:schemeClr val="hlink"/>
              </a:buClr>
              <a:buSzPct val="70000"/>
              <a:defRPr/>
            </a:pPr>
            <a:endParaRPr lang="en-US" dirty="0"/>
          </a:p>
          <a:p>
            <a:pPr>
              <a:buClr>
                <a:schemeClr val="hlink"/>
              </a:buClr>
              <a:buSzPct val="70000"/>
              <a:defRPr/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0217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So:</a:t>
            </a:r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P(head on 1 toss of a fair coin) </a:t>
            </a:r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	= 1/2 or 0.5 or 50%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8898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200" dirty="0"/>
              <a:t>How to Lie with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Clr>
                <a:schemeClr val="hlink"/>
              </a:buClr>
              <a:buSzPct val="70000"/>
            </a:pPr>
            <a:r>
              <a:rPr lang="en-US" altLang="en-US" dirty="0">
                <a:latin typeface="Comic Sans MS" pitchFamily="66" charset="0"/>
              </a:rPr>
              <a:t>The Law of Averages</a:t>
            </a:r>
          </a:p>
          <a:p>
            <a:pPr>
              <a:buClr>
                <a:schemeClr val="hlink"/>
              </a:buClr>
              <a:buSzPct val="70000"/>
            </a:pPr>
            <a:r>
              <a:rPr lang="en-US" altLang="en-US" dirty="0">
                <a:latin typeface="Comic Sans MS" pitchFamily="66" charset="0"/>
              </a:rPr>
              <a:t>And why it doesn’t work the way people think it does</a:t>
            </a:r>
            <a:endParaRPr lang="en-US" altLang="en-US" sz="4400" dirty="0">
              <a:latin typeface="Comic Sans MS" pitchFamily="66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http://natgeotv.com.au/videos/the-numbers-game/law-of-averages-28887244.aspx</a:t>
            </a:r>
          </a:p>
        </p:txBody>
      </p:sp>
    </p:spTree>
    <p:extLst>
      <p:ext uri="{BB962C8B-B14F-4D97-AF65-F5344CB8AC3E}">
        <p14:creationId xmlns:p14="http://schemas.microsoft.com/office/powerpoint/2010/main" val="2543543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6" y="503764"/>
            <a:ext cx="9092674" cy="601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276" y="6611035"/>
            <a:ext cx="909267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http://www.vumc.nl/afdelingen-themas/239911/7351096/27788/FlawOfAverages.jpg</a:t>
            </a:r>
          </a:p>
        </p:txBody>
      </p:sp>
    </p:spTree>
    <p:extLst>
      <p:ext uri="{BB962C8B-B14F-4D97-AF65-F5344CB8AC3E}">
        <p14:creationId xmlns:p14="http://schemas.microsoft.com/office/powerpoint/2010/main" val="20173417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The principle of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PERSISTENCE</a:t>
            </a:r>
          </a:p>
        </p:txBody>
      </p:sp>
    </p:spTree>
    <p:extLst>
      <p:ext uri="{BB962C8B-B14F-4D97-AF65-F5344CB8AC3E}">
        <p14:creationId xmlns:p14="http://schemas.microsoft.com/office/powerpoint/2010/main" val="15199461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435"/>
            <a:ext cx="7848600" cy="646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3427" y="6611035"/>
            <a:ext cx="283282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http://i.imgur.com/nEcOf.jpg</a:t>
            </a:r>
          </a:p>
        </p:txBody>
      </p:sp>
    </p:spTree>
    <p:extLst>
      <p:ext uri="{BB962C8B-B14F-4D97-AF65-F5344CB8AC3E}">
        <p14:creationId xmlns:p14="http://schemas.microsoft.com/office/powerpoint/2010/main" val="8431539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"/>
            <a:ext cx="5540635" cy="666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618729"/>
            <a:ext cx="9296400" cy="315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50" dirty="0">
                <a:solidFill>
                  <a:srgbClr val="00B0F0"/>
                </a:solidFill>
              </a:rPr>
              <a:t>http://cdn3.howtogeek.com/wp-content/uploads/2012/03/20120319hedisprovedthelawofaverages.jpg</a:t>
            </a:r>
          </a:p>
        </p:txBody>
      </p:sp>
    </p:spTree>
    <p:extLst>
      <p:ext uri="{BB962C8B-B14F-4D97-AF65-F5344CB8AC3E}">
        <p14:creationId xmlns:p14="http://schemas.microsoft.com/office/powerpoint/2010/main" val="32165001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11035"/>
            <a:ext cx="278954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http://i.imgur.com/cz47t.jpg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-1"/>
            <a:ext cx="6072187" cy="667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5293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37" y="0"/>
            <a:ext cx="68407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http://moodleshare.org/pluginfile.php/8626/course/section/1180/averages.jpg</a:t>
            </a:r>
          </a:p>
        </p:txBody>
      </p:sp>
    </p:spTree>
    <p:extLst>
      <p:ext uri="{BB962C8B-B14F-4D97-AF65-F5344CB8AC3E}">
        <p14:creationId xmlns:p14="http://schemas.microsoft.com/office/powerpoint/2010/main" val="32063434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43" y="786592"/>
            <a:ext cx="8374057" cy="584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http://www.optimizesmart.com/wp-content/uploads/2013/01/fear-of-statstics.jpg</a:t>
            </a:r>
          </a:p>
        </p:txBody>
      </p:sp>
    </p:spTree>
    <p:extLst>
      <p:ext uri="{BB962C8B-B14F-4D97-AF65-F5344CB8AC3E}">
        <p14:creationId xmlns:p14="http://schemas.microsoft.com/office/powerpoint/2010/main" val="2815464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Can we make a curved trend line?</a:t>
            </a:r>
          </a:p>
          <a:p>
            <a:endParaRPr lang="en-US" altLang="en-US" sz="2000"/>
          </a:p>
          <a:p>
            <a:r>
              <a:rPr lang="en-US" altLang="en-US"/>
              <a:t>Sure can!</a:t>
            </a:r>
          </a:p>
          <a:p>
            <a:endParaRPr lang="en-US" altLang="en-US" sz="2000"/>
          </a:p>
          <a:p>
            <a:r>
              <a:rPr lang="en-US" altLang="en-US"/>
              <a:t>It takes some work…</a:t>
            </a:r>
          </a:p>
          <a:p>
            <a:r>
              <a:rPr lang="en-US" altLang="en-US"/>
              <a:t>And you have to know which </a:t>
            </a:r>
          </a:p>
          <a:p>
            <a:r>
              <a:rPr lang="en-US" altLang="en-US"/>
              <a:t>	curve you need</a:t>
            </a:r>
          </a:p>
        </p:txBody>
      </p:sp>
      <p:sp>
        <p:nvSpPr>
          <p:cNvPr id="327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Nonlinear Time Series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F3B1CD-C761-4613-AD1A-39AFDC469BE0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7112575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Because the # favorable outcomes is always less than or equal to the total # of outcome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</a:p>
          <a:p>
            <a:pPr>
              <a:buClr>
                <a:schemeClr val="hlink"/>
              </a:buClr>
              <a:buSzPct val="70000"/>
              <a:buFont typeface="Wingdings" pitchFamily="2" charset="2"/>
              <a:buChar char="Ø"/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0 ≤ P ≤ 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  </a:t>
            </a:r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0% ≤ P ≤ 100%</a:t>
            </a:r>
            <a:endParaRPr lang="en-US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41340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</a:t>
            </a:r>
          </a:p>
          <a:p>
            <a:r>
              <a:rPr lang="en-US" dirty="0"/>
              <a:t>P(all possible outcomes) = 100%</a:t>
            </a:r>
          </a:p>
        </p:txBody>
      </p:sp>
    </p:spTree>
    <p:extLst>
      <p:ext uri="{BB962C8B-B14F-4D97-AF65-F5344CB8AC3E}">
        <p14:creationId xmlns:p14="http://schemas.microsoft.com/office/powerpoint/2010/main" val="6276435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The </a:t>
            </a:r>
            <a:r>
              <a:rPr lang="en-US" dirty="0">
                <a:solidFill>
                  <a:srgbClr val="FFC000"/>
                </a:solidFill>
              </a:rPr>
              <a:t>complement</a:t>
            </a:r>
            <a:r>
              <a:rPr lang="en-US" dirty="0"/>
              <a:t> of an outcome is all outcomes that are not favorable </a:t>
            </a:r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Called P</a:t>
            </a:r>
            <a:r>
              <a:rPr lang="en-US" dirty="0">
                <a:sym typeface="Symbol" pitchFamily="18" charset="2"/>
              </a:rPr>
              <a:t></a:t>
            </a:r>
            <a:r>
              <a:rPr lang="en-US" dirty="0"/>
              <a:t> (pronounced “P prime") </a:t>
            </a:r>
            <a:r>
              <a:rPr lang="en-US" sz="2000" dirty="0"/>
              <a:t>	   </a:t>
            </a:r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/>
              <a:t>P</a:t>
            </a:r>
            <a:r>
              <a:rPr lang="en-US" dirty="0">
                <a:sym typeface="Symbol" pitchFamily="18" charset="2"/>
              </a:rPr>
              <a:t></a:t>
            </a:r>
            <a:r>
              <a:rPr lang="en-US" dirty="0"/>
              <a:t> = 1 – P      </a:t>
            </a:r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/>
              <a:t>or     </a:t>
            </a:r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/>
              <a:t>P</a:t>
            </a:r>
            <a:r>
              <a:rPr lang="en-US" dirty="0">
                <a:sym typeface="Symbol" pitchFamily="18" charset="2"/>
              </a:rPr>
              <a:t></a:t>
            </a:r>
            <a:r>
              <a:rPr lang="en-US" dirty="0"/>
              <a:t> = 100% – P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3285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Note: </a:t>
            </a:r>
            <a:r>
              <a:rPr lang="en-US" dirty="0">
                <a:solidFill>
                  <a:srgbClr val="FFC000"/>
                </a:solidFill>
              </a:rPr>
              <a:t>complement</a:t>
            </a:r>
            <a:r>
              <a:rPr lang="en-US" dirty="0"/>
              <a:t> means the things that is necessary for completion</a:t>
            </a:r>
          </a:p>
          <a:p>
            <a:pPr>
              <a:buClr>
                <a:schemeClr val="hlink"/>
              </a:buClr>
              <a:buSzPct val="70000"/>
              <a:defRPr/>
            </a:pPr>
            <a:endParaRPr lang="en-US" sz="2000" dirty="0"/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>
                <a:solidFill>
                  <a:srgbClr val="FFC000"/>
                </a:solidFill>
              </a:rPr>
              <a:t>Compliment</a:t>
            </a:r>
            <a:r>
              <a:rPr lang="en-US" dirty="0"/>
              <a:t> is when someone says something nice about you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4801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Find:      </a:t>
            </a:r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P(2,3,4,5 or 6 on one roll of a fair die)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850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This is the same as:      </a:t>
            </a:r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P(</a:t>
            </a:r>
            <a:r>
              <a:rPr lang="en-US" i="1" dirty="0"/>
              <a:t>not</a:t>
            </a:r>
            <a:r>
              <a:rPr lang="en-US" dirty="0"/>
              <a:t> 1 on one roll of a fair die)</a:t>
            </a:r>
          </a:p>
          <a:p>
            <a:pPr>
              <a:buClr>
                <a:schemeClr val="hlink"/>
              </a:buClr>
              <a:buSzPct val="70000"/>
              <a:defRPr/>
            </a:pPr>
            <a:endParaRPr lang="en-US" dirty="0"/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This is the complement of:</a:t>
            </a:r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P(a 1 on one roll of a fair die) =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7020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Since:</a:t>
            </a:r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P(a 1 on one roll of a fair die) = </a:t>
            </a:r>
            <a:r>
              <a:rPr lang="en-US" dirty="0">
                <a:solidFill>
                  <a:srgbClr val="FFFF00"/>
                </a:solidFill>
              </a:rPr>
              <a:t>1/6</a:t>
            </a:r>
          </a:p>
          <a:p>
            <a:pPr>
              <a:buClr>
                <a:schemeClr val="hlink"/>
              </a:buClr>
              <a:buSzPct val="70000"/>
              <a:defRPr/>
            </a:pPr>
            <a:endParaRPr lang="en-US" dirty="0"/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Then  P(</a:t>
            </a:r>
            <a:r>
              <a:rPr lang="en-US" i="1" dirty="0"/>
              <a:t>not</a:t>
            </a:r>
            <a:r>
              <a:rPr lang="en-US" dirty="0"/>
              <a:t> 1 on one roll of a fair die) would be:</a:t>
            </a:r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P</a:t>
            </a:r>
            <a:r>
              <a:rPr lang="en-US" dirty="0">
                <a:sym typeface="Symbol" pitchFamily="18" charset="2"/>
              </a:rPr>
              <a:t></a:t>
            </a:r>
            <a:r>
              <a:rPr lang="en-US" dirty="0"/>
              <a:t> =  1 – P  =  1 – 1/6  =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3440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Since:</a:t>
            </a:r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P(a 1 on one roll of a fair die) = 1/6</a:t>
            </a:r>
          </a:p>
          <a:p>
            <a:pPr>
              <a:buClr>
                <a:schemeClr val="hlink"/>
              </a:buClr>
              <a:buSzPct val="70000"/>
              <a:defRPr/>
            </a:pPr>
            <a:endParaRPr lang="en-US" dirty="0"/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Then  P(</a:t>
            </a:r>
            <a:r>
              <a:rPr lang="en-US" i="1" dirty="0"/>
              <a:t>not</a:t>
            </a:r>
            <a:r>
              <a:rPr lang="en-US" dirty="0"/>
              <a:t> 1 on one roll of a fair die) would be:</a:t>
            </a:r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P</a:t>
            </a:r>
            <a:r>
              <a:rPr lang="en-US" dirty="0">
                <a:sym typeface="Symbol" pitchFamily="18" charset="2"/>
              </a:rPr>
              <a:t></a:t>
            </a:r>
            <a:r>
              <a:rPr lang="en-US" dirty="0"/>
              <a:t> =  1 – P  =  1 – 1/6  =  </a:t>
            </a:r>
            <a:r>
              <a:rPr lang="en-US" dirty="0">
                <a:solidFill>
                  <a:srgbClr val="FFFF00"/>
                </a:solidFill>
              </a:rPr>
              <a:t>5/6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5794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F3B1CD-C761-4613-AD1A-39AFDC469BE0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728912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quadratic formula makes a parabolic curve</a:t>
            </a:r>
          </a:p>
          <a:p>
            <a:endParaRPr lang="en-US" altLang="en-US" sz="1000" dirty="0"/>
          </a:p>
          <a:p>
            <a:pPr algn="ctr"/>
            <a:r>
              <a:rPr lang="en-US" altLang="en-US" dirty="0"/>
              <a:t>y = ax</a:t>
            </a:r>
            <a:r>
              <a:rPr lang="en-US" altLang="en-US" baseline="30000" dirty="0"/>
              <a:t>2</a:t>
            </a:r>
            <a:r>
              <a:rPr lang="en-US" altLang="en-US" dirty="0"/>
              <a:t> + bx + c</a:t>
            </a:r>
          </a:p>
          <a:p>
            <a:endParaRPr lang="en-US" altLang="en-US" sz="1000" dirty="0"/>
          </a:p>
          <a:p>
            <a:r>
              <a:rPr lang="en-US" altLang="en-US" dirty="0"/>
              <a:t>and it’s easy!</a:t>
            </a:r>
          </a:p>
        </p:txBody>
      </p:sp>
      <p:sp>
        <p:nvSpPr>
          <p:cNvPr id="440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Nonlinear Time Series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Probability</a:t>
            </a:r>
            <a:endParaRPr lang="en-US" alt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Mutually exclusive </a:t>
            </a:r>
            <a:r>
              <a:rPr lang="en-US" altLang="en-US" dirty="0">
                <a:latin typeface="Comic Sans MS" pitchFamily="66" charset="0"/>
              </a:rPr>
              <a:t>outcomes:</a:t>
            </a: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If event A occurs then </a:t>
            </a: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event B cannot occur</a:t>
            </a:r>
          </a:p>
          <a:p>
            <a:pPr algn="ctr" eaLnBrk="1" hangingPunct="1"/>
            <a:endParaRPr lang="en-US" altLang="en-US" dirty="0">
              <a:latin typeface="Comic Sans MS" pitchFamily="66" charset="0"/>
            </a:endParaRPr>
          </a:p>
          <a:p>
            <a:pPr eaLnBrk="1" hangingPunct="1"/>
            <a:r>
              <a:rPr lang="en-US" dirty="0"/>
              <a:t>Ex: if you have a “H” then you can’t have a “T”</a:t>
            </a:r>
          </a:p>
          <a:p>
            <a:pPr algn="ctr" eaLnBrk="1" hangingPunct="1"/>
            <a:endParaRPr lang="en-US" alt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7559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Probability</a:t>
            </a:r>
            <a:endParaRPr lang="en-US" alt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Mutually exclusive events:</a:t>
            </a: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Event A: I am 5’ 2” tall today</a:t>
            </a: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Event B: I am 5’ 6” tall today</a:t>
            </a:r>
          </a:p>
          <a:p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7818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458200" cy="56388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For categorical or histogram data, calculating probabilities is easy: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graphicFrame>
        <p:nvGraphicFramePr>
          <p:cNvPr id="5" name="Group 51"/>
          <p:cNvGraphicFramePr>
            <a:graphicFrameLocks noGrp="1"/>
          </p:cNvGraphicFramePr>
          <p:nvPr/>
        </p:nvGraphicFramePr>
        <p:xfrm>
          <a:off x="76200" y="3190875"/>
          <a:ext cx="3200400" cy="3514725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  <a:cs typeface="Tahoma" pitchFamily="34" charset="0"/>
                        </a:rPr>
                        <a:t>Minutes Internet Usage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  <a:cs typeface="Tahoma" pitchFamily="34" charset="0"/>
                        </a:rPr>
                        <a:t>Relative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  <a:cs typeface="Tahoma" pitchFamily="34" charset="0"/>
                        </a:rPr>
                        <a:t>Frequency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1-20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9/52   = 0.17 = 17%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21-40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18/52 = 0.35 = 35%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41-60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15/52 = 0.29 = 29%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61-80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0.15 = 15%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81-100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0.02 =   2%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101-120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0.00 =   0%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121+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0.02 =   2%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505200" y="3124200"/>
            <a:ext cx="546735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CCFFFF"/>
                </a:solidFill>
                <a:latin typeface="Comic Sans MS" pitchFamily="66" charset="0"/>
              </a:rPr>
              <a:t>Find the probability a subscriber uses either 1-20 </a:t>
            </a:r>
            <a:r>
              <a:rPr lang="en-US" altLang="en-US" sz="4400" b="1" dirty="0">
                <a:latin typeface="Comic Sans MS" pitchFamily="66" charset="0"/>
              </a:rPr>
              <a:t>OR</a:t>
            </a:r>
            <a:r>
              <a:rPr lang="en-US" altLang="en-US" sz="4400" b="1" dirty="0">
                <a:solidFill>
                  <a:srgbClr val="CCFFFF"/>
                </a:solidFill>
                <a:latin typeface="Comic Sans MS" pitchFamily="66" charset="0"/>
              </a:rPr>
              <a:t> 61-80 minutes?</a:t>
            </a:r>
          </a:p>
        </p:txBody>
      </p:sp>
    </p:spTree>
    <p:extLst>
      <p:ext uri="{BB962C8B-B14F-4D97-AF65-F5344CB8AC3E}">
        <p14:creationId xmlns:p14="http://schemas.microsoft.com/office/powerpoint/2010/main" val="942677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458200" cy="56388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For categorical or histogram data, calculating probabilities is easy:</a:t>
            </a:r>
          </a:p>
          <a:p>
            <a:pPr eaLnBrk="1" hangingPunct="1"/>
            <a:endParaRPr lang="en-US" altLang="en-US" dirty="0"/>
          </a:p>
        </p:txBody>
      </p:sp>
      <p:graphicFrame>
        <p:nvGraphicFramePr>
          <p:cNvPr id="5" name="Group 51"/>
          <p:cNvGraphicFramePr>
            <a:graphicFrameLocks noGrp="1"/>
          </p:cNvGraphicFramePr>
          <p:nvPr/>
        </p:nvGraphicFramePr>
        <p:xfrm>
          <a:off x="76200" y="3190875"/>
          <a:ext cx="3200400" cy="3514725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  <a:cs typeface="Tahoma" pitchFamily="34" charset="0"/>
                        </a:rPr>
                        <a:t>Minutes Internet Usage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  <a:cs typeface="Tahoma" pitchFamily="34" charset="0"/>
                        </a:rPr>
                        <a:t>Relative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  <a:cs typeface="Tahoma" pitchFamily="34" charset="0"/>
                        </a:rPr>
                        <a:t>Frequency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1-20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9/52   = 0.17 = 17%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21-40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18/52 = 0.35 = 35%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41-60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15/52 = 0.29 = 29%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61-80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0.15 = 15%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81-100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0.02 =   2%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101-120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0.00 =   0%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121+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0.02 =   2%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505200" y="3124200"/>
            <a:ext cx="54673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CCFFFF"/>
                </a:solidFill>
                <a:latin typeface="Comic Sans MS" pitchFamily="66" charset="0"/>
              </a:rPr>
              <a:t>P(1-20 or 61-80)</a:t>
            </a:r>
          </a:p>
          <a:p>
            <a:pPr eaLnBrk="1" hangingPunct="1"/>
            <a:r>
              <a:rPr lang="en-US" altLang="en-US" sz="4400" b="1" dirty="0">
                <a:solidFill>
                  <a:srgbClr val="CCFFFF"/>
                </a:solidFill>
                <a:latin typeface="Comic Sans MS" pitchFamily="66" charset="0"/>
              </a:rPr>
              <a:t>    = 0.17 + 0.15</a:t>
            </a:r>
          </a:p>
          <a:p>
            <a:pPr eaLnBrk="1" hangingPunct="1"/>
            <a:r>
              <a:rPr lang="en-US" altLang="en-US" sz="4400" b="1" dirty="0">
                <a:solidFill>
                  <a:srgbClr val="CCFFFF"/>
                </a:solidFill>
                <a:latin typeface="Comic Sans MS" pitchFamily="66" charset="0"/>
              </a:rPr>
              <a:t>    = </a:t>
            </a:r>
            <a:r>
              <a:rPr lang="en-US" altLang="en-US" sz="4400" b="1" dirty="0">
                <a:solidFill>
                  <a:srgbClr val="FFFF00"/>
                </a:solidFill>
                <a:latin typeface="Comic Sans MS" pitchFamily="66" charset="0"/>
              </a:rPr>
              <a:t>0.32 </a:t>
            </a:r>
            <a:r>
              <a:rPr lang="en-US" altLang="en-US" sz="4400" b="1" dirty="0">
                <a:solidFill>
                  <a:srgbClr val="CCFFFF"/>
                </a:solidFill>
                <a:latin typeface="Comic Sans MS" pitchFamily="66" charset="0"/>
              </a:rPr>
              <a:t>or </a:t>
            </a:r>
            <a:r>
              <a:rPr lang="en-US" altLang="en-US" sz="4400" b="1" dirty="0">
                <a:solidFill>
                  <a:srgbClr val="FFFF00"/>
                </a:solidFill>
                <a:latin typeface="Comic Sans MS" pitchFamily="66" charset="0"/>
              </a:rPr>
              <a:t>32%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4005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Probability</a:t>
            </a:r>
            <a:endParaRPr lang="en-US" alt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458200" cy="5638800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If two categories are “mutually exclusive”</a:t>
            </a: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you add their probabilities to get the probability of one OR the other</a:t>
            </a:r>
          </a:p>
        </p:txBody>
      </p:sp>
    </p:spTree>
    <p:extLst>
      <p:ext uri="{BB962C8B-B14F-4D97-AF65-F5344CB8AC3E}">
        <p14:creationId xmlns:p14="http://schemas.microsoft.com/office/powerpoint/2010/main" val="182683729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This is called the </a:t>
            </a:r>
          </a:p>
          <a:p>
            <a:pPr algn="ctr" eaLnBrk="1" hangingPunct="1"/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Addition Rule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9371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Addition rule - if you have mutually exclusive outcomes:</a:t>
            </a:r>
          </a:p>
          <a:p>
            <a:pPr>
              <a:buClr>
                <a:schemeClr val="hlink"/>
              </a:buClr>
              <a:buSzPct val="70000"/>
              <a:defRPr/>
            </a:pPr>
            <a:endParaRPr lang="en-US" dirty="0"/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/>
              <a:t>P(one or the other) = </a:t>
            </a:r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en-US" dirty="0"/>
              <a:t>= P(one) + P(the other)</a:t>
            </a:r>
          </a:p>
        </p:txBody>
      </p:sp>
    </p:spTree>
    <p:extLst>
      <p:ext uri="{BB962C8B-B14F-4D97-AF65-F5344CB8AC3E}">
        <p14:creationId xmlns:p14="http://schemas.microsoft.com/office/powerpoint/2010/main" val="129472908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If two categories are “mutually exclusive”</a:t>
            </a: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you add their probabilities to get the probability of one OR the other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0510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6200" y="1066800"/>
            <a:ext cx="8991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CCFFFF"/>
                </a:solidFill>
                <a:latin typeface="Comic Sans MS" pitchFamily="66" charset="0"/>
              </a:rPr>
              <a:t>For tables of data, calculating probabilities is easy:</a:t>
            </a:r>
          </a:p>
        </p:txBody>
      </p:sp>
      <p:graphicFrame>
        <p:nvGraphicFramePr>
          <p:cNvPr id="6" name="Group 51"/>
          <p:cNvGraphicFramePr>
            <a:graphicFrameLocks noGrp="1"/>
          </p:cNvGraphicFramePr>
          <p:nvPr/>
        </p:nvGraphicFramePr>
        <p:xfrm>
          <a:off x="76200" y="3190875"/>
          <a:ext cx="3200400" cy="3514725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  <a:cs typeface="Tahoma" pitchFamily="34" charset="0"/>
                        </a:rPr>
                        <a:t>Minutes Internet Usage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  <a:cs typeface="Tahoma" pitchFamily="34" charset="0"/>
                        </a:rPr>
                        <a:t>Probability of Being in Category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1-20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9/52   = 0.17 = 17%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21-40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18/52 = 0.35 = 35%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41-60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15/52 = 0.29 = 29%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61-80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0.15 = 15%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81-100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0.02 =   2%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101-120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0.00 =   0%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121+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0.02 =   2%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505200" y="3124200"/>
            <a:ext cx="54673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CCFFFF"/>
                </a:solidFill>
                <a:latin typeface="Comic Sans MS" pitchFamily="66" charset="0"/>
              </a:rPr>
              <a:t>The probability that a subscriber uses 1-20 min:</a:t>
            </a:r>
          </a:p>
          <a:p>
            <a:pPr eaLnBrk="1" hangingPunct="1"/>
            <a:endParaRPr lang="en-US" altLang="en-US" sz="2000" b="1">
              <a:solidFill>
                <a:srgbClr val="CCFFFF"/>
              </a:solidFill>
              <a:latin typeface="Comic Sans MS" pitchFamily="66" charset="0"/>
            </a:endParaRPr>
          </a:p>
          <a:p>
            <a:pPr eaLnBrk="1" hangingPunct="1"/>
            <a:r>
              <a:rPr lang="en-US" altLang="en-US" sz="4400" b="1">
                <a:solidFill>
                  <a:srgbClr val="CCFFFF"/>
                </a:solidFill>
                <a:latin typeface="Comic Sans MS" pitchFamily="66" charset="0"/>
              </a:rPr>
              <a:t>P(1-20) = 0.17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Probability</a:t>
            </a:r>
          </a:p>
        </p:txBody>
      </p:sp>
    </p:spTree>
    <p:extLst>
      <p:ext uri="{BB962C8B-B14F-4D97-AF65-F5344CB8AC3E}">
        <p14:creationId xmlns:p14="http://schemas.microsoft.com/office/powerpoint/2010/main" val="40827954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the probability of living </a:t>
            </a:r>
            <a:r>
              <a:rPr lang="en-US" dirty="0">
                <a:solidFill>
                  <a:schemeClr val="tx1"/>
                </a:solidFill>
              </a:rPr>
              <a:t>more than </a:t>
            </a:r>
            <a:r>
              <a:rPr lang="en-US" dirty="0"/>
              <a:t>12 years after this diagnosis?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354458"/>
              </p:ext>
            </p:extLst>
          </p:nvPr>
        </p:nvGraphicFramePr>
        <p:xfrm>
          <a:off x="5642629" y="2743197"/>
          <a:ext cx="3196571" cy="3810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0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6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90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Years After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Diagnosis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% of Deaths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3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1-2</a:t>
                      </a: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3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3-4</a:t>
                      </a: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35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3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5-6</a:t>
                      </a: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3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7-8</a:t>
                      </a: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3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9-10</a:t>
                      </a: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3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11-12</a:t>
                      </a: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3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13-14</a:t>
                      </a: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3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15+</a:t>
                      </a: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798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When you have more than one x input, it is called a “</a:t>
            </a:r>
            <a:r>
              <a:rPr lang="en-US" altLang="en-US" dirty="0">
                <a:solidFill>
                  <a:srgbClr val="FFC000"/>
                </a:solidFill>
              </a:rPr>
              <a:t>multiple regression</a:t>
            </a:r>
            <a:r>
              <a:rPr lang="en-US" altLang="en-US" dirty="0"/>
              <a:t>”</a:t>
            </a:r>
          </a:p>
          <a:p>
            <a:endParaRPr lang="en-US" altLang="en-US" dirty="0"/>
          </a:p>
          <a:p>
            <a:r>
              <a:rPr lang="en-US" altLang="en-US" dirty="0"/>
              <a:t>Excel handles it just fine!</a:t>
            </a:r>
          </a:p>
          <a:p>
            <a:endParaRPr lang="en-US" altLang="en-US" dirty="0"/>
          </a:p>
        </p:txBody>
      </p:sp>
      <p:sp>
        <p:nvSpPr>
          <p:cNvPr id="604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Nonlinear Time Series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Since you can’t live BOTH 13-14 AND 15+ years after diagnosis (you fall</a:t>
            </a:r>
          </a:p>
          <a:p>
            <a:pPr>
              <a:spcBef>
                <a:spcPts val="0"/>
              </a:spcBef>
            </a:pPr>
            <a:r>
              <a:rPr lang="en-US" dirty="0"/>
              <a:t>into one category </a:t>
            </a:r>
          </a:p>
          <a:p>
            <a:pPr>
              <a:spcBef>
                <a:spcPts val="0"/>
              </a:spcBef>
            </a:pPr>
            <a:r>
              <a:rPr lang="en-US" dirty="0"/>
              <a:t>or the other) the</a:t>
            </a:r>
          </a:p>
          <a:p>
            <a:pPr>
              <a:spcBef>
                <a:spcPts val="0"/>
              </a:spcBef>
            </a:pPr>
            <a:r>
              <a:rPr lang="en-US" dirty="0"/>
              <a:t>events are </a:t>
            </a:r>
          </a:p>
          <a:p>
            <a:pPr>
              <a:spcBef>
                <a:spcPts val="0"/>
              </a:spcBef>
            </a:pPr>
            <a:r>
              <a:rPr lang="en-US" dirty="0"/>
              <a:t>mutually exclusive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354458"/>
              </p:ext>
            </p:extLst>
          </p:nvPr>
        </p:nvGraphicFramePr>
        <p:xfrm>
          <a:off x="5642629" y="2743197"/>
          <a:ext cx="3196571" cy="3810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0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6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90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Years After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Diagnosis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% of Deaths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3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1-2</a:t>
                      </a: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3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3-4</a:t>
                      </a: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35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3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5-6</a:t>
                      </a: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3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7-8</a:t>
                      </a: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3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9-10</a:t>
                      </a: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3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11-12</a:t>
                      </a: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3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13-14</a:t>
                      </a: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3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15+</a:t>
                      </a: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400138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You can use the addition rule!</a:t>
            </a:r>
          </a:p>
          <a:p>
            <a:endParaRPr lang="en-US" sz="2000" dirty="0"/>
          </a:p>
          <a:p>
            <a:r>
              <a:rPr lang="en-US" dirty="0"/>
              <a:t>P(living &gt;12 years)</a:t>
            </a:r>
          </a:p>
          <a:p>
            <a:r>
              <a:rPr lang="en-US" dirty="0"/>
              <a:t>   = P(living13-14)</a:t>
            </a:r>
          </a:p>
          <a:p>
            <a:r>
              <a:rPr lang="en-US" dirty="0"/>
              <a:t>	 + P(living 15+)</a:t>
            </a:r>
          </a:p>
          <a:p>
            <a:r>
              <a:rPr lang="en-US" dirty="0"/>
              <a:t>   = 2% + 13%</a:t>
            </a:r>
          </a:p>
          <a:p>
            <a:r>
              <a:rPr lang="en-US" dirty="0"/>
              <a:t>   = </a:t>
            </a:r>
            <a:r>
              <a:rPr lang="en-US" dirty="0">
                <a:solidFill>
                  <a:srgbClr val="FFFF00"/>
                </a:solidFill>
              </a:rPr>
              <a:t>15%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01735"/>
              </p:ext>
            </p:extLst>
          </p:nvPr>
        </p:nvGraphicFramePr>
        <p:xfrm>
          <a:off x="5642629" y="2743197"/>
          <a:ext cx="3196571" cy="3810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0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6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90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Years After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Diagnosis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% of Deaths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3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1-2</a:t>
                      </a: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3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3-4</a:t>
                      </a: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35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3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5-6</a:t>
                      </a: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3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7-8</a:t>
                      </a: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3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9-10</a:t>
                      </a: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3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11-12</a:t>
                      </a: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3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13-14</a:t>
                      </a: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36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15+</a:t>
                      </a: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70083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F3B1CD-C761-4613-AD1A-39AFDC469BE0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408267000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If two categories are “mutually exclusive”</a:t>
            </a: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you add their probabilities to get the probability of one OR the other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35674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If they are not mutually exclusive, you can add them together but then must subtract any overlap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11162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638800"/>
          </a:xfrm>
        </p:spPr>
        <p:txBody>
          <a:bodyPr/>
          <a:lstStyle/>
          <a:p>
            <a:r>
              <a:rPr lang="en-US" dirty="0"/>
              <a:t>Category A: rolling 1,2 or 3 on a fair die</a:t>
            </a:r>
          </a:p>
          <a:p>
            <a:r>
              <a:rPr lang="en-US" dirty="0"/>
              <a:t>Category B: rolling an even number on a fair die</a:t>
            </a:r>
          </a:p>
          <a:p>
            <a:endParaRPr lang="en-US" dirty="0"/>
          </a:p>
          <a:p>
            <a:r>
              <a:rPr lang="en-US" dirty="0"/>
              <a:t>These are not mutually exclusive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41BF8A-D26D-4AF1-B861-BADA1F179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96616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638800"/>
          </a:xfrm>
        </p:spPr>
        <p:txBody>
          <a:bodyPr/>
          <a:lstStyle/>
          <a:p>
            <a:r>
              <a:rPr lang="en-US" dirty="0"/>
              <a:t>Category A: rolling 1,2 or 3 on a fair die</a:t>
            </a:r>
          </a:p>
          <a:p>
            <a:r>
              <a:rPr lang="en-US" dirty="0"/>
              <a:t>Category B: rolling an even number on a fair die</a:t>
            </a:r>
          </a:p>
          <a:p>
            <a:endParaRPr lang="en-US" sz="1000" dirty="0"/>
          </a:p>
          <a:p>
            <a:r>
              <a:rPr lang="en-US" dirty="0"/>
              <a:t>P(A) = P(1)+P(2)+P(3) =</a:t>
            </a:r>
          </a:p>
          <a:p>
            <a:r>
              <a:rPr lang="en-US" dirty="0"/>
              <a:t>P(B) = P(2)+P(4)+P(6) =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41BF8A-D26D-4AF1-B861-BADA1F179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799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638800"/>
          </a:xfrm>
        </p:spPr>
        <p:txBody>
          <a:bodyPr/>
          <a:lstStyle/>
          <a:p>
            <a:r>
              <a:rPr lang="en-US" dirty="0"/>
              <a:t>Category A: rolling 1,2 or 3 on a fair die</a:t>
            </a:r>
          </a:p>
          <a:p>
            <a:r>
              <a:rPr lang="en-US" dirty="0"/>
              <a:t>Category B: rolling an even number on a fair die</a:t>
            </a:r>
          </a:p>
          <a:p>
            <a:endParaRPr lang="en-US" sz="1000" dirty="0"/>
          </a:p>
          <a:p>
            <a:r>
              <a:rPr lang="en-US" dirty="0"/>
              <a:t>P(A) = P(1)+P(2)+P(3) = </a:t>
            </a:r>
            <a:r>
              <a:rPr lang="en-US" dirty="0">
                <a:solidFill>
                  <a:srgbClr val="FFFF00"/>
                </a:solidFill>
              </a:rPr>
              <a:t>3/6</a:t>
            </a:r>
          </a:p>
          <a:p>
            <a:r>
              <a:rPr lang="en-US" dirty="0"/>
              <a:t>P(B) = P(2)+P(4)+P(6) =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41BF8A-D26D-4AF1-B861-BADA1F179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21579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638800"/>
          </a:xfrm>
        </p:spPr>
        <p:txBody>
          <a:bodyPr/>
          <a:lstStyle/>
          <a:p>
            <a:r>
              <a:rPr lang="en-US" dirty="0"/>
              <a:t>Category A: rolling 1,2 or 3 on a fair die</a:t>
            </a:r>
          </a:p>
          <a:p>
            <a:r>
              <a:rPr lang="en-US" dirty="0"/>
              <a:t>Category B: rolling an even number on a fair die</a:t>
            </a:r>
          </a:p>
          <a:p>
            <a:endParaRPr lang="en-US" sz="1000" dirty="0"/>
          </a:p>
          <a:p>
            <a:r>
              <a:rPr lang="en-US" dirty="0"/>
              <a:t>P(A) = P(1)+P(2)+P(3) = 3/6</a:t>
            </a:r>
          </a:p>
          <a:p>
            <a:r>
              <a:rPr lang="en-US" dirty="0"/>
              <a:t>P(B) = P(2)+P(4)+P(6) = </a:t>
            </a:r>
            <a:r>
              <a:rPr lang="en-US" dirty="0">
                <a:solidFill>
                  <a:srgbClr val="FFFF00"/>
                </a:solidFill>
              </a:rPr>
              <a:t>3/6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41BF8A-D26D-4AF1-B861-BADA1F179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73061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638800"/>
          </a:xfrm>
        </p:spPr>
        <p:txBody>
          <a:bodyPr/>
          <a:lstStyle/>
          <a:p>
            <a:r>
              <a:rPr lang="en-US" dirty="0"/>
              <a:t>Category A: rolling 1,2 or 3 on a fair die</a:t>
            </a:r>
          </a:p>
          <a:p>
            <a:r>
              <a:rPr lang="en-US" dirty="0"/>
              <a:t>Category B: rolling an even number on a fair die</a:t>
            </a:r>
          </a:p>
          <a:p>
            <a:endParaRPr lang="en-US" sz="1000" dirty="0"/>
          </a:p>
          <a:p>
            <a:r>
              <a:rPr lang="en-US" dirty="0"/>
              <a:t>P(A) = P(1)+</a:t>
            </a:r>
            <a:r>
              <a:rPr lang="en-US" dirty="0">
                <a:solidFill>
                  <a:srgbClr val="FFFF00"/>
                </a:solidFill>
              </a:rPr>
              <a:t>P(2)</a:t>
            </a:r>
            <a:r>
              <a:rPr lang="en-US" dirty="0"/>
              <a:t>+P(3) = 3/6</a:t>
            </a:r>
          </a:p>
          <a:p>
            <a:r>
              <a:rPr lang="en-US" dirty="0"/>
              <a:t>P(B) = </a:t>
            </a:r>
            <a:r>
              <a:rPr lang="en-US" dirty="0">
                <a:solidFill>
                  <a:srgbClr val="FFFF00"/>
                </a:solidFill>
              </a:rPr>
              <a:t>P(2)</a:t>
            </a:r>
            <a:r>
              <a:rPr lang="en-US" dirty="0"/>
              <a:t>+P(4)+P(6) = 3/6</a:t>
            </a:r>
          </a:p>
          <a:p>
            <a:r>
              <a:rPr lang="en-US" dirty="0"/>
              <a:t>If you add P(A) and P(B) you will have added P(2) in twice!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41BF8A-D26D-4AF1-B861-BADA1F179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92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There is also “multivariate regression” when you have more than one y output</a:t>
            </a:r>
          </a:p>
          <a:p>
            <a:endParaRPr lang="en-US" altLang="en-US"/>
          </a:p>
          <a:p>
            <a:r>
              <a:rPr lang="en-US" altLang="en-US"/>
              <a:t>Excel can’t do these…</a:t>
            </a:r>
          </a:p>
        </p:txBody>
      </p:sp>
      <p:sp>
        <p:nvSpPr>
          <p:cNvPr id="614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Nonlinear Time Series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638800"/>
          </a:xfrm>
        </p:spPr>
        <p:txBody>
          <a:bodyPr/>
          <a:lstStyle/>
          <a:p>
            <a:r>
              <a:rPr lang="en-US" dirty="0"/>
              <a:t>Category A: rolling 1,2 or 3 on a fair die</a:t>
            </a:r>
          </a:p>
          <a:p>
            <a:r>
              <a:rPr lang="en-US" dirty="0"/>
              <a:t>Category B: rolling an even number on a fair die</a:t>
            </a:r>
          </a:p>
          <a:p>
            <a:endParaRPr lang="en-US" sz="1000" dirty="0"/>
          </a:p>
          <a:p>
            <a:r>
              <a:rPr lang="en-US" dirty="0"/>
              <a:t>P(A) = P(1)+</a:t>
            </a:r>
            <a:r>
              <a:rPr lang="en-US" dirty="0">
                <a:solidFill>
                  <a:srgbClr val="FFFF00"/>
                </a:solidFill>
              </a:rPr>
              <a:t>P(2)</a:t>
            </a:r>
            <a:r>
              <a:rPr lang="en-US" dirty="0"/>
              <a:t>+P(3) = 3/6</a:t>
            </a:r>
          </a:p>
          <a:p>
            <a:r>
              <a:rPr lang="en-US" dirty="0"/>
              <a:t>P(B) = </a:t>
            </a:r>
            <a:r>
              <a:rPr lang="en-US" dirty="0">
                <a:solidFill>
                  <a:srgbClr val="FFFF00"/>
                </a:solidFill>
              </a:rPr>
              <a:t>P(2)</a:t>
            </a:r>
            <a:r>
              <a:rPr lang="en-US" dirty="0"/>
              <a:t>+P(4)+P(6) = 3/6</a:t>
            </a:r>
          </a:p>
          <a:p>
            <a:r>
              <a:rPr lang="en-US" dirty="0"/>
              <a:t>So P(A or B) = P(A)+P(B)-</a:t>
            </a:r>
            <a:r>
              <a:rPr lang="en-US" dirty="0">
                <a:solidFill>
                  <a:srgbClr val="FFFF00"/>
                </a:solidFill>
              </a:rPr>
              <a:t>P(2)</a:t>
            </a:r>
            <a:r>
              <a:rPr lang="en-US" dirty="0"/>
              <a:t> =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41BF8A-D26D-4AF1-B861-BADA1F179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85105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638800"/>
          </a:xfrm>
        </p:spPr>
        <p:txBody>
          <a:bodyPr/>
          <a:lstStyle/>
          <a:p>
            <a:r>
              <a:rPr lang="en-US" dirty="0"/>
              <a:t>Category A: rolling 1,2 or 3 on a fair die</a:t>
            </a:r>
          </a:p>
          <a:p>
            <a:r>
              <a:rPr lang="en-US" dirty="0"/>
              <a:t>Category B: rolling an even number on a fair die</a:t>
            </a:r>
          </a:p>
          <a:p>
            <a:endParaRPr lang="en-US" sz="1000" dirty="0"/>
          </a:p>
          <a:p>
            <a:r>
              <a:rPr lang="en-US" dirty="0"/>
              <a:t>P(A) = P(1)+P(2)+P(3) = 3/6</a:t>
            </a:r>
          </a:p>
          <a:p>
            <a:r>
              <a:rPr lang="en-US" dirty="0"/>
              <a:t>P(B) = P(2)+P(4)+P(6) = 3/6</a:t>
            </a:r>
          </a:p>
          <a:p>
            <a:r>
              <a:rPr lang="en-US" dirty="0"/>
              <a:t>So P(A or B) = P(A)+P(B)-P(2) =</a:t>
            </a:r>
          </a:p>
          <a:p>
            <a:r>
              <a:rPr lang="en-US" dirty="0"/>
              <a:t>	= 3/6 + 3/6 – 1/6 = </a:t>
            </a:r>
            <a:r>
              <a:rPr lang="en-US" dirty="0">
                <a:solidFill>
                  <a:srgbClr val="FFFF00"/>
                </a:solidFill>
              </a:rPr>
              <a:t>5/6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41BF8A-D26D-4AF1-B861-BADA1F179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9286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r>
              <a:rPr lang="en-US" dirty="0"/>
              <a:t>We can check it:</a:t>
            </a:r>
          </a:p>
          <a:p>
            <a:r>
              <a:rPr lang="en-US" dirty="0"/>
              <a:t>Category A: rolling 1,2 or 3 on a fair die</a:t>
            </a:r>
          </a:p>
          <a:p>
            <a:r>
              <a:rPr lang="en-US" dirty="0"/>
              <a:t>Category B: rolling an even number on a fair die</a:t>
            </a:r>
          </a:p>
          <a:p>
            <a:r>
              <a:rPr lang="en-US" dirty="0"/>
              <a:t>P(A</a:t>
            </a:r>
            <a:r>
              <a:rPr lang="en-US" sz="2000" dirty="0"/>
              <a:t> </a:t>
            </a:r>
            <a:r>
              <a:rPr lang="en-US" dirty="0"/>
              <a:t>or</a:t>
            </a:r>
            <a:r>
              <a:rPr lang="en-US" sz="2000" dirty="0"/>
              <a:t> </a:t>
            </a:r>
            <a:r>
              <a:rPr lang="en-US" dirty="0"/>
              <a:t>B)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P(1)+P(2)+P(3)+P(4)+P(6)</a:t>
            </a:r>
          </a:p>
          <a:p>
            <a:pPr>
              <a:spcBef>
                <a:spcPts val="0"/>
              </a:spcBef>
            </a:pPr>
            <a:r>
              <a:rPr lang="en-US" dirty="0"/>
              <a:t>	=</a:t>
            </a:r>
            <a:r>
              <a:rPr lang="en-US" sz="2000" dirty="0"/>
              <a:t> </a:t>
            </a:r>
            <a:r>
              <a:rPr lang="en-US" dirty="0"/>
              <a:t>1/6+1/6+1/6+1/6+1/6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>
                <a:solidFill>
                  <a:srgbClr val="FFFF00"/>
                </a:solidFill>
              </a:rPr>
              <a:t>5/6</a:t>
            </a:r>
          </a:p>
          <a:p>
            <a:r>
              <a:rPr lang="en-US" dirty="0"/>
              <a:t>Or P(A or B)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P</a:t>
            </a:r>
            <a:r>
              <a:rPr lang="en-US" dirty="0">
                <a:sym typeface="Symbol" pitchFamily="18" charset="2"/>
              </a:rPr>
              <a:t></a:t>
            </a:r>
            <a:r>
              <a:rPr lang="en-US" dirty="0"/>
              <a:t>(5)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100%</a:t>
            </a:r>
            <a:r>
              <a:rPr lang="en-US" sz="2000" dirty="0"/>
              <a:t> </a:t>
            </a:r>
            <a:r>
              <a:rPr lang="en-US" dirty="0"/>
              <a:t>–</a:t>
            </a:r>
            <a:r>
              <a:rPr lang="en-US" sz="2000" dirty="0"/>
              <a:t> </a:t>
            </a:r>
            <a:r>
              <a:rPr lang="en-US" dirty="0"/>
              <a:t>P(5)</a:t>
            </a:r>
          </a:p>
          <a:p>
            <a:pPr>
              <a:spcBef>
                <a:spcPts val="0"/>
              </a:spcBef>
            </a:pPr>
            <a:r>
              <a:rPr lang="en-US" dirty="0"/>
              <a:t>    = 1 – 1/6 = </a:t>
            </a:r>
            <a:r>
              <a:rPr lang="en-US" dirty="0">
                <a:solidFill>
                  <a:srgbClr val="FFFF00"/>
                </a:solidFill>
              </a:rPr>
              <a:t>5/6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41BF8A-D26D-4AF1-B861-BADA1F179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7877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F3B1CD-C761-4613-AD1A-39AFDC469BE0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417485596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Sequential outcomes – one after the other </a:t>
            </a:r>
          </a:p>
          <a:p>
            <a:pPr>
              <a:buClr>
                <a:schemeClr val="hlink"/>
              </a:buClr>
              <a:buSzPct val="70000"/>
              <a:defRPr/>
            </a:pPr>
            <a:endParaRPr lang="en-US" sz="2000" dirty="0"/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    first toss:  H    </a:t>
            </a:r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    second toss:  T	</a:t>
            </a:r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    third toss:  T  . . 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9870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one outcome in the sequence does not affect the outcome of the next event in the sequence we can call them “</a:t>
            </a:r>
            <a:r>
              <a:rPr lang="en-US" dirty="0">
                <a:solidFill>
                  <a:srgbClr val="FFC000"/>
                </a:solidFill>
              </a:rPr>
              <a:t>independent outcomes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980209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Independent events:</a:t>
            </a: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The probability of event A occurring does not affect the probability of event B occurring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84675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Independent events:</a:t>
            </a: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Event A: I came to school today</a:t>
            </a: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Event B: Governor P signed a </a:t>
            </a: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law into effect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3508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Comic Sans MS" pitchFamily="66" charset="0"/>
              </a:rPr>
              <a:t>To get the probability of both event A AND event B occurring, you multiply their probabilities to get the probability of both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62499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Multiplication rule - if you have independent outcomes:</a:t>
            </a:r>
          </a:p>
          <a:p>
            <a:pPr>
              <a:buClr>
                <a:schemeClr val="hlink"/>
              </a:buClr>
              <a:buSzPct val="70000"/>
              <a:defRPr/>
            </a:pPr>
            <a:endParaRPr lang="en-US" sz="2000" dirty="0"/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P(one and another) = </a:t>
            </a:r>
          </a:p>
          <a:p>
            <a:pPr>
              <a:buClr>
                <a:schemeClr val="hlink"/>
              </a:buClr>
              <a:buSzPct val="70000"/>
              <a:defRPr/>
            </a:pPr>
            <a:r>
              <a:rPr lang="en-US" dirty="0"/>
              <a:t>			 P(one) * P(another)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136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Nonlinear Time Series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/>
          <a:lstStyle/>
          <a:p>
            <a:r>
              <a:rPr lang="en-US" altLang="en-US" dirty="0"/>
              <a:t>Rule of Thumb: a good forecast will start at the last observed data value and continue the same trend as observed for the last few data points</a:t>
            </a:r>
          </a:p>
          <a:p>
            <a:endParaRPr lang="en-US" altLang="en-US" sz="1000" dirty="0"/>
          </a:p>
          <a:p>
            <a:r>
              <a:rPr lang="en-US" altLang="en-US" dirty="0"/>
              <a:t>Even if the rest of the trend data don’t fit the observed data well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102234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>
                <a:latin typeface="Comic Sans MS" pitchFamily="66" charset="0"/>
              </a:rPr>
              <a:t>What if you had data: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240307"/>
              </p:ext>
            </p:extLst>
          </p:nvPr>
        </p:nvGraphicFramePr>
        <p:xfrm>
          <a:off x="990600" y="3474720"/>
          <a:ext cx="7162800" cy="3307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82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Natural</a:t>
                      </a:r>
                      <a:r>
                        <a:rPr lang="en-US" sz="32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3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Hair Color</a:t>
                      </a:r>
                      <a:endParaRPr lang="en-US" sz="3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38100" marB="3810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Eye Color</a:t>
                      </a:r>
                      <a:endParaRPr lang="en-US" sz="3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33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Blonde</a:t>
                      </a:r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38100" marB="381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34.0%</a:t>
                      </a:r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Blue</a:t>
                      </a:r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36.0%</a:t>
                      </a:r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33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u="none" strike="noStrike">
                          <a:solidFill>
                            <a:schemeClr val="bg1"/>
                          </a:solidFill>
                          <a:effectLst/>
                        </a:rPr>
                        <a:t>Brown</a:t>
                      </a:r>
                      <a:endParaRPr lang="en-US" sz="32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38100" marB="381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u="none" strike="noStrike">
                          <a:solidFill>
                            <a:schemeClr val="bg1"/>
                          </a:solidFill>
                          <a:effectLst/>
                        </a:rPr>
                        <a:t>43.0%</a:t>
                      </a:r>
                      <a:endParaRPr lang="en-US" sz="32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Brown</a:t>
                      </a:r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64.0%</a:t>
                      </a:r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33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u="none" strike="noStrike">
                          <a:solidFill>
                            <a:schemeClr val="bg1"/>
                          </a:solidFill>
                          <a:effectLst/>
                        </a:rPr>
                        <a:t>Red</a:t>
                      </a:r>
                      <a:endParaRPr lang="en-US" sz="32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38100" marB="381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u="none" strike="noStrike">
                          <a:solidFill>
                            <a:schemeClr val="bg1"/>
                          </a:solidFill>
                          <a:effectLst/>
                        </a:rPr>
                        <a:t>7.0%</a:t>
                      </a:r>
                      <a:endParaRPr lang="en-US" sz="32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33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u="none" strike="noStrike">
                          <a:solidFill>
                            <a:schemeClr val="bg1"/>
                          </a:solidFill>
                          <a:effectLst/>
                        </a:rPr>
                        <a:t>Black</a:t>
                      </a:r>
                      <a:endParaRPr lang="en-US" sz="32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38100" marB="381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14.0%</a:t>
                      </a:r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77488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If hair color and eye color are independent events, then find:</a:t>
            </a: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P(blonde AND blue eyes)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781511"/>
              </p:ext>
            </p:extLst>
          </p:nvPr>
        </p:nvGraphicFramePr>
        <p:xfrm>
          <a:off x="990600" y="3474720"/>
          <a:ext cx="7162800" cy="3307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82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Natural</a:t>
                      </a:r>
                      <a:r>
                        <a:rPr lang="en-US" sz="32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3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Hair Color</a:t>
                      </a:r>
                      <a:endParaRPr lang="en-US" sz="3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38100" marB="3810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Eye Color</a:t>
                      </a:r>
                      <a:endParaRPr lang="en-US" sz="3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33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Blonde</a:t>
                      </a:r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38100" marB="381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34.0%</a:t>
                      </a:r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Blue</a:t>
                      </a:r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36.0%</a:t>
                      </a:r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33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u="none" strike="noStrike">
                          <a:solidFill>
                            <a:schemeClr val="bg1"/>
                          </a:solidFill>
                          <a:effectLst/>
                        </a:rPr>
                        <a:t>Brown</a:t>
                      </a:r>
                      <a:endParaRPr lang="en-US" sz="32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38100" marB="381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43.0%</a:t>
                      </a:r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Brown</a:t>
                      </a:r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64.0%</a:t>
                      </a:r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33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u="none" strike="noStrike">
                          <a:solidFill>
                            <a:schemeClr val="bg1"/>
                          </a:solidFill>
                          <a:effectLst/>
                        </a:rPr>
                        <a:t>Red</a:t>
                      </a:r>
                      <a:endParaRPr lang="en-US" sz="32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38100" marB="381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7.0%</a:t>
                      </a:r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33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u="none" strike="noStrike">
                          <a:solidFill>
                            <a:schemeClr val="bg1"/>
                          </a:solidFill>
                          <a:effectLst/>
                        </a:rPr>
                        <a:t>Black</a:t>
                      </a:r>
                      <a:endParaRPr lang="en-US" sz="32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38100" marB="381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14.0%</a:t>
                      </a:r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190343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P(blonde AND blue eyes) =</a:t>
            </a: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=.34 x .36 ≈ .12 or 12% 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948442"/>
              </p:ext>
            </p:extLst>
          </p:nvPr>
        </p:nvGraphicFramePr>
        <p:xfrm>
          <a:off x="990600" y="3474720"/>
          <a:ext cx="7162800" cy="3307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82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Natural</a:t>
                      </a:r>
                      <a:r>
                        <a:rPr lang="en-US" sz="32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3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Hair Color</a:t>
                      </a:r>
                      <a:endParaRPr lang="en-US" sz="3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38100" marB="3810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Eye Color</a:t>
                      </a:r>
                      <a:endParaRPr lang="en-US" sz="3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33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Blonde</a:t>
                      </a:r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38100" marB="381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34.0%</a:t>
                      </a:r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Blue</a:t>
                      </a:r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36.0%</a:t>
                      </a:r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33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u="none" strike="noStrike">
                          <a:solidFill>
                            <a:schemeClr val="bg1"/>
                          </a:solidFill>
                          <a:effectLst/>
                        </a:rPr>
                        <a:t>Brown</a:t>
                      </a:r>
                      <a:endParaRPr lang="en-US" sz="32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38100" marB="381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43.0%</a:t>
                      </a:r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Brown</a:t>
                      </a:r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64.0%</a:t>
                      </a:r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33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u="none" strike="noStrike">
                          <a:solidFill>
                            <a:schemeClr val="bg1"/>
                          </a:solidFill>
                          <a:effectLst/>
                        </a:rPr>
                        <a:t>Red</a:t>
                      </a:r>
                      <a:endParaRPr lang="en-US" sz="32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38100" marB="381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7.0%</a:t>
                      </a:r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33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u="none" strike="noStrike">
                          <a:solidFill>
                            <a:schemeClr val="bg1"/>
                          </a:solidFill>
                          <a:effectLst/>
                        </a:rPr>
                        <a:t>Black</a:t>
                      </a:r>
                      <a:endParaRPr lang="en-US" sz="32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38100" marB="381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14.0%</a:t>
                      </a:r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12658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What would be the probability of a subscriber being both </a:t>
            </a:r>
          </a:p>
          <a:p>
            <a:pPr eaLnBrk="1" hangingPunct="1"/>
            <a:r>
              <a:rPr lang="en-US" altLang="en-US" dirty="0">
                <a:latin typeface="Comic Sans MS" pitchFamily="66" charset="0"/>
              </a:rPr>
              <a:t>				(1-20 minutes) </a:t>
            </a:r>
          </a:p>
          <a:p>
            <a:pPr eaLnBrk="1" hangingPunct="1"/>
            <a:r>
              <a:rPr lang="en-US" altLang="en-US" dirty="0">
                <a:latin typeface="Comic Sans MS" pitchFamily="66" charset="0"/>
              </a:rPr>
              <a:t>					  </a:t>
            </a:r>
            <a:r>
              <a:rPr lang="en-US" altLang="en-US" dirty="0">
                <a:solidFill>
                  <a:schemeClr val="tx1"/>
                </a:solidFill>
                <a:latin typeface="Comic Sans MS" pitchFamily="66" charset="0"/>
              </a:rPr>
              <a:t>and </a:t>
            </a:r>
          </a:p>
          <a:p>
            <a:pPr eaLnBrk="1" hangingPunct="1"/>
            <a:r>
              <a:rPr lang="en-US" altLang="en-US" dirty="0">
                <a:latin typeface="Comic Sans MS" pitchFamily="66" charset="0"/>
              </a:rPr>
              <a:t>				(61-80 minutes)?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graphicFrame>
        <p:nvGraphicFramePr>
          <p:cNvPr id="6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703410"/>
              </p:ext>
            </p:extLst>
          </p:nvPr>
        </p:nvGraphicFramePr>
        <p:xfrm>
          <a:off x="0" y="2647948"/>
          <a:ext cx="3810000" cy="4210053"/>
        </p:xfrm>
        <a:graphic>
          <a:graphicData uri="http://schemas.openxmlformats.org/drawingml/2006/table">
            <a:tbl>
              <a:tblPr/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5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  <a:cs typeface="Tahoma" pitchFamily="34" charset="0"/>
                        </a:rPr>
                        <a:t>Minutes Internet Usage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  <a:cs typeface="Tahoma" pitchFamily="34" charset="0"/>
                        </a:rPr>
                        <a:t>Probability of Being in Category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1-20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9/52   = 0.17 = 17%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21-40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18/52 = 0.35 = 35%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41-60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15/52 = 0.29 = 29%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61-80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0.15 = 15%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81-100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0.02 =   2%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101-120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0.00 =   0%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4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121+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0.02 =   2%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0601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Zero!</a:t>
            </a:r>
          </a:p>
          <a:p>
            <a:pPr algn="ctr" eaLnBrk="1" hangingPunct="1"/>
            <a:endParaRPr lang="en-US" altLang="en-US" dirty="0">
              <a:latin typeface="Comic Sans MS" pitchFamily="66" charset="0"/>
            </a:endParaRP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They are </a:t>
            </a:r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mutually exclusive </a:t>
            </a:r>
            <a:r>
              <a:rPr lang="en-US" altLang="en-US" dirty="0">
                <a:latin typeface="Comic Sans MS" pitchFamily="66" charset="0"/>
              </a:rPr>
              <a:t>events</a:t>
            </a:r>
          </a:p>
          <a:p>
            <a:pPr algn="ctr" eaLnBrk="1" hangingPunct="1"/>
            <a:endParaRPr lang="en-US" altLang="en-US" dirty="0">
              <a:latin typeface="Comic Sans MS" pitchFamily="66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PROBABILITY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40675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CB0D8C-7578-41ED-8809-55BA32FABC01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39699375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Probabilities can come from a variety </a:t>
            </a:r>
            <a:r>
              <a:rPr lang="en-US"/>
              <a:t>of 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25963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Probability sources:</a:t>
            </a:r>
          </a:p>
          <a:p>
            <a:pPr>
              <a:spcBef>
                <a:spcPts val="0"/>
              </a:spcBef>
            </a:pPr>
            <a:r>
              <a:rPr lang="en-US" dirty="0"/>
              <a:t>classical probability – </a:t>
            </a:r>
          </a:p>
          <a:p>
            <a:pPr>
              <a:spcBef>
                <a:spcPts val="0"/>
              </a:spcBef>
            </a:pPr>
            <a:r>
              <a:rPr lang="en-US" dirty="0"/>
              <a:t>	based on theory, assumes </a:t>
            </a:r>
          </a:p>
          <a:p>
            <a:pPr>
              <a:spcBef>
                <a:spcPts val="0"/>
              </a:spcBef>
            </a:pPr>
            <a:r>
              <a:rPr lang="en-US" dirty="0"/>
              <a:t>	equal likelihood of events</a:t>
            </a:r>
          </a:p>
        </p:txBody>
      </p:sp>
    </p:spTree>
    <p:extLst>
      <p:ext uri="{BB962C8B-B14F-4D97-AF65-F5344CB8AC3E}">
        <p14:creationId xmlns:p14="http://schemas.microsoft.com/office/powerpoint/2010/main" val="314517950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Probability sources:</a:t>
            </a:r>
          </a:p>
          <a:p>
            <a:pPr>
              <a:spcBef>
                <a:spcPts val="0"/>
              </a:spcBef>
            </a:pPr>
            <a:r>
              <a:rPr lang="en-US" dirty="0"/>
              <a:t>classical probability </a:t>
            </a:r>
          </a:p>
          <a:p>
            <a:pPr>
              <a:spcBef>
                <a:spcPts val="0"/>
              </a:spcBef>
            </a:pPr>
            <a:r>
              <a:rPr lang="en-US" dirty="0"/>
              <a:t>empirical probability – </a:t>
            </a:r>
          </a:p>
          <a:p>
            <a:pPr>
              <a:spcBef>
                <a:spcPts val="0"/>
              </a:spcBef>
            </a:pPr>
            <a:r>
              <a:rPr lang="en-US" dirty="0"/>
              <a:t>	based on observations (not 	on theory)</a:t>
            </a:r>
          </a:p>
        </p:txBody>
      </p:sp>
    </p:spTree>
    <p:extLst>
      <p:ext uri="{BB962C8B-B14F-4D97-AF65-F5344CB8AC3E}">
        <p14:creationId xmlns:p14="http://schemas.microsoft.com/office/powerpoint/2010/main" val="229164898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Probability sources:</a:t>
            </a:r>
          </a:p>
          <a:p>
            <a:pPr>
              <a:spcBef>
                <a:spcPts val="0"/>
              </a:spcBef>
            </a:pPr>
            <a:r>
              <a:rPr lang="en-US" dirty="0"/>
              <a:t>classical probability </a:t>
            </a:r>
          </a:p>
          <a:p>
            <a:pPr>
              <a:spcBef>
                <a:spcPts val="0"/>
              </a:spcBef>
            </a:pPr>
            <a:r>
              <a:rPr lang="en-US" dirty="0"/>
              <a:t>empirical probability – </a:t>
            </a:r>
          </a:p>
          <a:p>
            <a:pPr>
              <a:spcBef>
                <a:spcPts val="0"/>
              </a:spcBef>
            </a:pPr>
            <a:r>
              <a:rPr lang="en-US" dirty="0"/>
              <a:t>the probability that an event </a:t>
            </a:r>
            <a:r>
              <a:rPr lang="en-US" i="1" dirty="0"/>
              <a:t>E </a:t>
            </a:r>
          </a:p>
          <a:p>
            <a:pPr>
              <a:spcBef>
                <a:spcPts val="0"/>
              </a:spcBef>
            </a:pPr>
            <a:r>
              <a:rPr lang="en-US" i="1" dirty="0"/>
              <a:t>	</a:t>
            </a:r>
            <a:r>
              <a:rPr lang="en-US" dirty="0"/>
              <a:t>will occur:	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E</a:t>
            </a:r>
            <a:r>
              <a:rPr lang="en-US" dirty="0"/>
              <a:t>) = </a:t>
            </a:r>
            <a:r>
              <a:rPr lang="en-US" i="1" dirty="0"/>
              <a:t>f</a:t>
            </a:r>
            <a:r>
              <a:rPr lang="en-US" dirty="0"/>
              <a:t>/</a:t>
            </a:r>
            <a:r>
              <a:rPr lang="en-US" i="1" dirty="0"/>
              <a:t>n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where </a:t>
            </a:r>
            <a:r>
              <a:rPr lang="en-US" i="1" dirty="0"/>
              <a:t>f </a:t>
            </a:r>
            <a:r>
              <a:rPr lang="en-US" dirty="0"/>
              <a:t>is how often the event </a:t>
            </a:r>
          </a:p>
          <a:p>
            <a:pPr>
              <a:spcBef>
                <a:spcPts val="0"/>
              </a:spcBef>
            </a:pPr>
            <a:r>
              <a:rPr lang="en-US" i="1" dirty="0"/>
              <a:t>	E </a:t>
            </a:r>
            <a:r>
              <a:rPr lang="en-US" dirty="0"/>
              <a:t>occurred</a:t>
            </a:r>
          </a:p>
          <a:p>
            <a:pPr>
              <a:spcBef>
                <a:spcPts val="0"/>
              </a:spcBef>
            </a:pPr>
            <a:r>
              <a:rPr lang="en-US" i="1" dirty="0"/>
              <a:t>n </a:t>
            </a:r>
            <a:r>
              <a:rPr lang="en-US" dirty="0"/>
              <a:t>is the total number of events </a:t>
            </a:r>
          </a:p>
          <a:p>
            <a:pPr>
              <a:spcBef>
                <a:spcPts val="0"/>
              </a:spcBef>
            </a:pPr>
            <a:r>
              <a:rPr lang="en-US" dirty="0"/>
              <a:t>	in the experiment (</a:t>
            </a:r>
            <a:r>
              <a:rPr lang="en-US" i="1" dirty="0"/>
              <a:t>n</a:t>
            </a:r>
            <a:r>
              <a:rPr lang="en-US" dirty="0"/>
              <a:t> = </a:t>
            </a:r>
            <a:r>
              <a:rPr lang="en-US" dirty="0" err="1"/>
              <a:t>Σ</a:t>
            </a:r>
            <a:r>
              <a:rPr lang="en-US" i="1" dirty="0" err="1"/>
              <a:t>f</a:t>
            </a:r>
            <a:r>
              <a:rPr lang="en-US" i="1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119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7809</TotalTime>
  <Words>4833</Words>
  <Application>Microsoft Office PowerPoint</Application>
  <PresentationFormat>On-screen Show (4:3)</PresentationFormat>
  <Paragraphs>1076</Paragraphs>
  <Slides>146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146</vt:i4>
      </vt:variant>
    </vt:vector>
  </HeadingPairs>
  <TitlesOfParts>
    <vt:vector size="154" baseType="lpstr">
      <vt:lpstr>Arial</vt:lpstr>
      <vt:lpstr>Calibri</vt:lpstr>
      <vt:lpstr>Cambria Math</vt:lpstr>
      <vt:lpstr>Comic Sans MS</vt:lpstr>
      <vt:lpstr>Garamond</vt:lpstr>
      <vt:lpstr>Old English Text MT</vt:lpstr>
      <vt:lpstr>Wingdings</vt:lpstr>
      <vt:lpstr>Office Theme</vt:lpstr>
      <vt:lpstr>PowerPoint Presentation</vt:lpstr>
      <vt:lpstr>What’s Up?</vt:lpstr>
      <vt:lpstr>What’s Up?</vt:lpstr>
      <vt:lpstr>Review</vt:lpstr>
      <vt:lpstr>Nonlinear Time Series</vt:lpstr>
      <vt:lpstr>Nonlinear Time Series</vt:lpstr>
      <vt:lpstr>Nonlinear Time Series</vt:lpstr>
      <vt:lpstr>Nonlinear Time Series</vt:lpstr>
      <vt:lpstr>Nonlinear Time Series</vt:lpstr>
      <vt:lpstr>Time Series</vt:lpstr>
      <vt:lpstr>Multiple Regression</vt:lpstr>
      <vt:lpstr>Multiple Regression</vt:lpstr>
      <vt:lpstr>Multiple Regression</vt:lpstr>
      <vt:lpstr>Multiple Regression</vt:lpstr>
      <vt:lpstr>Multiple Regression</vt:lpstr>
      <vt:lpstr>Multiple Regression</vt:lpstr>
      <vt:lpstr>Stuff You Ignored When I Said It</vt:lpstr>
      <vt:lpstr>PowerPoint Presentation</vt:lpstr>
      <vt:lpstr>Probability</vt:lpstr>
      <vt:lpstr>Discrete Probability</vt:lpstr>
      <vt:lpstr>Discrete Probability</vt:lpstr>
      <vt:lpstr>Discrete Probability</vt:lpstr>
      <vt:lpstr>Discrete Probability</vt:lpstr>
      <vt:lpstr>Probability</vt:lpstr>
      <vt:lpstr>Probability</vt:lpstr>
      <vt:lpstr>Probability</vt:lpstr>
      <vt:lpstr>Probability</vt:lpstr>
      <vt:lpstr>Probability</vt:lpstr>
      <vt:lpstr>Probability</vt:lpstr>
      <vt:lpstr>Probability</vt:lpstr>
      <vt:lpstr>Probability</vt:lpstr>
      <vt:lpstr>Probability</vt:lpstr>
      <vt:lpstr>Probability</vt:lpstr>
      <vt:lpstr>Probability</vt:lpstr>
      <vt:lpstr>Probability</vt:lpstr>
      <vt:lpstr>Probability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Lie with Probability</vt:lpstr>
      <vt:lpstr>PowerPoint Presentation</vt:lpstr>
      <vt:lpstr>Probability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Probability</vt:lpstr>
      <vt:lpstr>Probability</vt:lpstr>
      <vt:lpstr>Probability</vt:lpstr>
      <vt:lpstr>Probability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Probability</vt:lpstr>
      <vt:lpstr>Probability</vt:lpstr>
      <vt:lpstr>PowerPoint Presentation</vt:lpstr>
      <vt:lpstr>PowerPoint Presentation</vt:lpstr>
      <vt:lpstr>Probability</vt:lpstr>
      <vt:lpstr>Probability</vt:lpstr>
      <vt:lpstr>Probability</vt:lpstr>
      <vt:lpstr>Probability</vt:lpstr>
      <vt:lpstr>Probability</vt:lpstr>
      <vt:lpstr>PowerPoint Presentation</vt:lpstr>
      <vt:lpstr>PowerPoint Presentation</vt:lpstr>
      <vt:lpstr>PowerPoint Presentation</vt:lpstr>
      <vt:lpstr>PowerPoint Presentation</vt:lpstr>
      <vt:lpstr>Probability</vt:lpstr>
      <vt:lpstr>Probability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Probability</vt:lpstr>
      <vt:lpstr>Probability</vt:lpstr>
      <vt:lpstr>Probability</vt:lpstr>
      <vt:lpstr>Probability</vt:lpstr>
      <vt:lpstr>Probability</vt:lpstr>
      <vt:lpstr>Probability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Sources of Probabilities</vt:lpstr>
      <vt:lpstr>Sources of Probabilities</vt:lpstr>
      <vt:lpstr>Sources of Probabilities</vt:lpstr>
      <vt:lpstr>Sources of Probabilities</vt:lpstr>
      <vt:lpstr>Sources of Probabilities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Probability and Sets</vt:lpstr>
      <vt:lpstr>Probability and Sets</vt:lpstr>
      <vt:lpstr>Probability and Sets</vt:lpstr>
      <vt:lpstr>Probability and Sets</vt:lpstr>
      <vt:lpstr>Probability and Sets</vt:lpstr>
      <vt:lpstr>Probability and Sets</vt:lpstr>
      <vt:lpstr>Probability and Sets</vt:lpstr>
      <vt:lpstr>Probability and Sets</vt:lpstr>
      <vt:lpstr>Probability and Sets</vt:lpstr>
      <vt:lpstr>Probability and Sets</vt:lpstr>
      <vt:lpstr>Probability and Sets</vt:lpstr>
      <vt:lpstr>PowerPoint Presentation</vt:lpstr>
      <vt:lpstr>Conditional Probability</vt:lpstr>
      <vt:lpstr>Conditional Probability</vt:lpstr>
      <vt:lpstr>Conditional Probability</vt:lpstr>
      <vt:lpstr>Conditional Probability</vt:lpstr>
      <vt:lpstr>Conditional Probability</vt:lpstr>
      <vt:lpstr>Conditional Probability</vt:lpstr>
      <vt:lpstr>Conditional Probability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Conditional Probability</vt:lpstr>
      <vt:lpstr>Conditional Probability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712</cp:revision>
  <dcterms:created xsi:type="dcterms:W3CDTF">2012-09-06T22:30:26Z</dcterms:created>
  <dcterms:modified xsi:type="dcterms:W3CDTF">2023-02-21T23:49:13Z</dcterms:modified>
</cp:coreProperties>
</file>